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85" r:id="rId4"/>
    <p:sldMasterId id="2147483698" r:id="rId5"/>
    <p:sldMasterId id="2147483710" r:id="rId6"/>
    <p:sldMasterId id="2147483722" r:id="rId7"/>
    <p:sldMasterId id="2147483735" r:id="rId8"/>
    <p:sldMasterId id="2147483783" r:id="rId9"/>
    <p:sldMasterId id="2147483796" r:id="rId10"/>
  </p:sldMasterIdLst>
  <p:notesMasterIdLst>
    <p:notesMasterId r:id="rId88"/>
  </p:notesMasterIdLst>
  <p:handoutMasterIdLst>
    <p:handoutMasterId r:id="rId89"/>
  </p:handoutMasterIdLst>
  <p:sldIdLst>
    <p:sldId id="471" r:id="rId11"/>
    <p:sldId id="1858" r:id="rId12"/>
    <p:sldId id="1864" r:id="rId13"/>
    <p:sldId id="1865" r:id="rId14"/>
    <p:sldId id="1866" r:id="rId15"/>
    <p:sldId id="1194" r:id="rId16"/>
    <p:sldId id="1863" r:id="rId17"/>
    <p:sldId id="1859" r:id="rId18"/>
    <p:sldId id="1860" r:id="rId19"/>
    <p:sldId id="1861" r:id="rId20"/>
    <p:sldId id="1862" r:id="rId21"/>
    <p:sldId id="536" r:id="rId22"/>
    <p:sldId id="1844" r:id="rId23"/>
    <p:sldId id="508" r:id="rId24"/>
    <p:sldId id="1857" r:id="rId25"/>
    <p:sldId id="1848" r:id="rId26"/>
    <p:sldId id="1184" r:id="rId27"/>
    <p:sldId id="1849" r:id="rId28"/>
    <p:sldId id="1850" r:id="rId29"/>
    <p:sldId id="1851" r:id="rId30"/>
    <p:sldId id="899" r:id="rId31"/>
    <p:sldId id="1852" r:id="rId32"/>
    <p:sldId id="1853" r:id="rId33"/>
    <p:sldId id="1854" r:id="rId34"/>
    <p:sldId id="1855" r:id="rId35"/>
    <p:sldId id="1856" r:id="rId36"/>
    <p:sldId id="329" r:id="rId37"/>
    <p:sldId id="330" r:id="rId38"/>
    <p:sldId id="1867" r:id="rId39"/>
    <p:sldId id="1868" r:id="rId40"/>
    <p:sldId id="1890" r:id="rId41"/>
    <p:sldId id="1869" r:id="rId42"/>
    <p:sldId id="1870" r:id="rId43"/>
    <p:sldId id="1845" r:id="rId44"/>
    <p:sldId id="540" r:id="rId45"/>
    <p:sldId id="538" r:id="rId46"/>
    <p:sldId id="1847" r:id="rId47"/>
    <p:sldId id="1192" r:id="rId48"/>
    <p:sldId id="261" r:id="rId49"/>
    <p:sldId id="1883" r:id="rId50"/>
    <p:sldId id="1884" r:id="rId51"/>
    <p:sldId id="1885" r:id="rId52"/>
    <p:sldId id="1887" r:id="rId53"/>
    <p:sldId id="276" r:id="rId54"/>
    <p:sldId id="344" r:id="rId55"/>
    <p:sldId id="278" r:id="rId56"/>
    <p:sldId id="341" r:id="rId57"/>
    <p:sldId id="338" r:id="rId58"/>
    <p:sldId id="1191" r:id="rId59"/>
    <p:sldId id="1881" r:id="rId60"/>
    <p:sldId id="1882" r:id="rId61"/>
    <p:sldId id="1193" r:id="rId62"/>
    <p:sldId id="1818" r:id="rId63"/>
    <p:sldId id="1871" r:id="rId64"/>
    <p:sldId id="1872" r:id="rId65"/>
    <p:sldId id="1873" r:id="rId66"/>
    <p:sldId id="1874" r:id="rId67"/>
    <p:sldId id="1875" r:id="rId68"/>
    <p:sldId id="1876" r:id="rId69"/>
    <p:sldId id="1877" r:id="rId70"/>
    <p:sldId id="1878" r:id="rId71"/>
    <p:sldId id="1828" r:id="rId72"/>
    <p:sldId id="507" r:id="rId73"/>
    <p:sldId id="1834" r:id="rId74"/>
    <p:sldId id="1835" r:id="rId75"/>
    <p:sldId id="1836" r:id="rId76"/>
    <p:sldId id="1837" r:id="rId77"/>
    <p:sldId id="1838" r:id="rId78"/>
    <p:sldId id="1206" r:id="rId79"/>
    <p:sldId id="1839" r:id="rId80"/>
    <p:sldId id="1207" r:id="rId81"/>
    <p:sldId id="1208" r:id="rId82"/>
    <p:sldId id="1210" r:id="rId83"/>
    <p:sldId id="1842" r:id="rId84"/>
    <p:sldId id="1888" r:id="rId85"/>
    <p:sldId id="1889" r:id="rId86"/>
    <p:sldId id="1190" r:id="rId8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E MILNE" initials="MM" lastIdx="1" clrIdx="0"/>
  <p:cmAuthor id="2" name="PRISCILLA SHANMUGAM" initials="P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644"/>
    <a:srgbClr val="FFD21E"/>
    <a:srgbClr val="008000"/>
    <a:srgbClr val="FFFF66"/>
    <a:srgbClr val="FFCC66"/>
    <a:srgbClr val="00B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01" autoAdjust="0"/>
  </p:normalViewPr>
  <p:slideViewPr>
    <p:cSldViewPr>
      <p:cViewPr varScale="1">
        <p:scale>
          <a:sx n="79" d="100"/>
          <a:sy n="79" d="100"/>
        </p:scale>
        <p:origin x="-97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4554156747848401"/>
          <c:y val="0.31353121639512799"/>
          <c:w val="0.80002207110474799"/>
          <c:h val="0.507318699310496"/>
        </c:manualLayout>
      </c:layout>
      <c:barChart>
        <c:barDir val="col"/>
        <c:grouping val="clustered"/>
        <c:ser>
          <c:idx val="0"/>
          <c:order val="0"/>
          <c:tx>
            <c:strRef>
              <c:f>Sheet1!$D$1</c:f>
              <c:strCache>
                <c:ptCount val="1"/>
                <c:pt idx="0">
                  <c:v>Amajuba</c:v>
                </c:pt>
              </c:strCache>
            </c:strRef>
          </c:tx>
          <c:spPr>
            <a:solidFill>
              <a:schemeClr val="accent1"/>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Sheet1!$D$2:$D$181</c:f>
              <c:numCache>
                <c:formatCode>General</c:formatCode>
                <c:ptCount val="180"/>
                <c:pt idx="13">
                  <c:v>1</c:v>
                </c:pt>
                <c:pt idx="14">
                  <c:v>1</c:v>
                </c:pt>
                <c:pt idx="19">
                  <c:v>2</c:v>
                </c:pt>
                <c:pt idx="21">
                  <c:v>1</c:v>
                </c:pt>
                <c:pt idx="22">
                  <c:v>2</c:v>
                </c:pt>
                <c:pt idx="24">
                  <c:v>2</c:v>
                </c:pt>
                <c:pt idx="29">
                  <c:v>1</c:v>
                </c:pt>
                <c:pt idx="40">
                  <c:v>1</c:v>
                </c:pt>
                <c:pt idx="41">
                  <c:v>1</c:v>
                </c:pt>
                <c:pt idx="63">
                  <c:v>1</c:v>
                </c:pt>
                <c:pt idx="64">
                  <c:v>1</c:v>
                </c:pt>
                <c:pt idx="70">
                  <c:v>1</c:v>
                </c:pt>
                <c:pt idx="72">
                  <c:v>2</c:v>
                </c:pt>
                <c:pt idx="79">
                  <c:v>1</c:v>
                </c:pt>
                <c:pt idx="80">
                  <c:v>1</c:v>
                </c:pt>
                <c:pt idx="81">
                  <c:v>1</c:v>
                </c:pt>
                <c:pt idx="83">
                  <c:v>1</c:v>
                </c:pt>
                <c:pt idx="85">
                  <c:v>4</c:v>
                </c:pt>
                <c:pt idx="86">
                  <c:v>2</c:v>
                </c:pt>
                <c:pt idx="87">
                  <c:v>1</c:v>
                </c:pt>
                <c:pt idx="89">
                  <c:v>2</c:v>
                </c:pt>
                <c:pt idx="90">
                  <c:v>1</c:v>
                </c:pt>
                <c:pt idx="91">
                  <c:v>7</c:v>
                </c:pt>
                <c:pt idx="92">
                  <c:v>1</c:v>
                </c:pt>
                <c:pt idx="94">
                  <c:v>4</c:v>
                </c:pt>
                <c:pt idx="95">
                  <c:v>2</c:v>
                </c:pt>
                <c:pt idx="96">
                  <c:v>2</c:v>
                </c:pt>
                <c:pt idx="97">
                  <c:v>5</c:v>
                </c:pt>
                <c:pt idx="98">
                  <c:v>5</c:v>
                </c:pt>
                <c:pt idx="99">
                  <c:v>2</c:v>
                </c:pt>
                <c:pt idx="100">
                  <c:v>7</c:v>
                </c:pt>
                <c:pt idx="101">
                  <c:v>7</c:v>
                </c:pt>
                <c:pt idx="102">
                  <c:v>3</c:v>
                </c:pt>
                <c:pt idx="103">
                  <c:v>5</c:v>
                </c:pt>
                <c:pt idx="104">
                  <c:v>3</c:v>
                </c:pt>
                <c:pt idx="105">
                  <c:v>3</c:v>
                </c:pt>
                <c:pt idx="106">
                  <c:v>2</c:v>
                </c:pt>
                <c:pt idx="107">
                  <c:v>2</c:v>
                </c:pt>
                <c:pt idx="108">
                  <c:v>7</c:v>
                </c:pt>
                <c:pt idx="109">
                  <c:v>14</c:v>
                </c:pt>
                <c:pt idx="110">
                  <c:v>2</c:v>
                </c:pt>
                <c:pt idx="111">
                  <c:v>15</c:v>
                </c:pt>
                <c:pt idx="112">
                  <c:v>16</c:v>
                </c:pt>
                <c:pt idx="113">
                  <c:v>11</c:v>
                </c:pt>
                <c:pt idx="114">
                  <c:v>8</c:v>
                </c:pt>
                <c:pt idx="115">
                  <c:v>20</c:v>
                </c:pt>
                <c:pt idx="116">
                  <c:v>10</c:v>
                </c:pt>
                <c:pt idx="117">
                  <c:v>11</c:v>
                </c:pt>
                <c:pt idx="118">
                  <c:v>31</c:v>
                </c:pt>
                <c:pt idx="119">
                  <c:v>45</c:v>
                </c:pt>
                <c:pt idx="120">
                  <c:v>17</c:v>
                </c:pt>
                <c:pt idx="121">
                  <c:v>50</c:v>
                </c:pt>
                <c:pt idx="122">
                  <c:v>45</c:v>
                </c:pt>
                <c:pt idx="123">
                  <c:v>60</c:v>
                </c:pt>
                <c:pt idx="124">
                  <c:v>54</c:v>
                </c:pt>
                <c:pt idx="125">
                  <c:v>15</c:v>
                </c:pt>
                <c:pt idx="126">
                  <c:v>57</c:v>
                </c:pt>
                <c:pt idx="127">
                  <c:v>88</c:v>
                </c:pt>
                <c:pt idx="128">
                  <c:v>111</c:v>
                </c:pt>
                <c:pt idx="129">
                  <c:v>82</c:v>
                </c:pt>
                <c:pt idx="130">
                  <c:v>98</c:v>
                </c:pt>
                <c:pt idx="131">
                  <c:v>130</c:v>
                </c:pt>
                <c:pt idx="132">
                  <c:v>59</c:v>
                </c:pt>
                <c:pt idx="133">
                  <c:v>161</c:v>
                </c:pt>
                <c:pt idx="134">
                  <c:v>86</c:v>
                </c:pt>
                <c:pt idx="135">
                  <c:v>189</c:v>
                </c:pt>
                <c:pt idx="136">
                  <c:v>231</c:v>
                </c:pt>
                <c:pt idx="137">
                  <c:v>248</c:v>
                </c:pt>
                <c:pt idx="138">
                  <c:v>182</c:v>
                </c:pt>
                <c:pt idx="139">
                  <c:v>79</c:v>
                </c:pt>
                <c:pt idx="140">
                  <c:v>151</c:v>
                </c:pt>
                <c:pt idx="141">
                  <c:v>94</c:v>
                </c:pt>
                <c:pt idx="142">
                  <c:v>280</c:v>
                </c:pt>
                <c:pt idx="143">
                  <c:v>258</c:v>
                </c:pt>
                <c:pt idx="144">
                  <c:v>302</c:v>
                </c:pt>
                <c:pt idx="145">
                  <c:v>158</c:v>
                </c:pt>
                <c:pt idx="146">
                  <c:v>110</c:v>
                </c:pt>
                <c:pt idx="147">
                  <c:v>117</c:v>
                </c:pt>
                <c:pt idx="148">
                  <c:v>164</c:v>
                </c:pt>
                <c:pt idx="149">
                  <c:v>147</c:v>
                </c:pt>
                <c:pt idx="150">
                  <c:v>185</c:v>
                </c:pt>
                <c:pt idx="151">
                  <c:v>207</c:v>
                </c:pt>
                <c:pt idx="152">
                  <c:v>156</c:v>
                </c:pt>
                <c:pt idx="153">
                  <c:v>78</c:v>
                </c:pt>
                <c:pt idx="154">
                  <c:v>137</c:v>
                </c:pt>
                <c:pt idx="155">
                  <c:v>144</c:v>
                </c:pt>
                <c:pt idx="156">
                  <c:v>117</c:v>
                </c:pt>
                <c:pt idx="157">
                  <c:v>129</c:v>
                </c:pt>
                <c:pt idx="158">
                  <c:v>206</c:v>
                </c:pt>
                <c:pt idx="159">
                  <c:v>108</c:v>
                </c:pt>
                <c:pt idx="160">
                  <c:v>68</c:v>
                </c:pt>
                <c:pt idx="161">
                  <c:v>62</c:v>
                </c:pt>
                <c:pt idx="162">
                  <c:v>86</c:v>
                </c:pt>
                <c:pt idx="163">
                  <c:v>95</c:v>
                </c:pt>
                <c:pt idx="164">
                  <c:v>49</c:v>
                </c:pt>
                <c:pt idx="165">
                  <c:v>63</c:v>
                </c:pt>
                <c:pt idx="166">
                  <c:v>68</c:v>
                </c:pt>
                <c:pt idx="167">
                  <c:v>20</c:v>
                </c:pt>
                <c:pt idx="168">
                  <c:v>43</c:v>
                </c:pt>
                <c:pt idx="169">
                  <c:v>33</c:v>
                </c:pt>
                <c:pt idx="170">
                  <c:v>33</c:v>
                </c:pt>
                <c:pt idx="171">
                  <c:v>30</c:v>
                </c:pt>
                <c:pt idx="172">
                  <c:v>16</c:v>
                </c:pt>
                <c:pt idx="173">
                  <c:v>28</c:v>
                </c:pt>
                <c:pt idx="174">
                  <c:v>6</c:v>
                </c:pt>
                <c:pt idx="175">
                  <c:v>15</c:v>
                </c:pt>
                <c:pt idx="176">
                  <c:v>40</c:v>
                </c:pt>
                <c:pt idx="177">
                  <c:v>5</c:v>
                </c:pt>
                <c:pt idx="178">
                  <c:v>16</c:v>
                </c:pt>
                <c:pt idx="179">
                  <c:v>34</c:v>
                </c:pt>
              </c:numCache>
            </c:numRef>
          </c:val>
          <c:extLst xmlns:c16r2="http://schemas.microsoft.com/office/drawing/2015/06/chart">
            <c:ext xmlns:c16="http://schemas.microsoft.com/office/drawing/2014/chart" uri="{C3380CC4-5D6E-409C-BE32-E72D297353CC}">
              <c16:uniqueId val="{00000000-6006-438D-98C1-0C38071C5217}"/>
            </c:ext>
          </c:extLst>
        </c:ser>
        <c:ser>
          <c:idx val="1"/>
          <c:order val="1"/>
          <c:tx>
            <c:strRef>
              <c:f>Sheet1!$E$1</c:f>
              <c:strCache>
                <c:ptCount val="1"/>
                <c:pt idx="0">
                  <c:v>eThekwini</c:v>
                </c:pt>
              </c:strCache>
            </c:strRef>
          </c:tx>
          <c:spPr>
            <a:solidFill>
              <a:schemeClr val="accent2"/>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Sheet1!$E$2:$E$181</c:f>
              <c:numCache>
                <c:formatCode>General</c:formatCode>
                <c:ptCount val="180"/>
                <c:pt idx="4">
                  <c:v>4</c:v>
                </c:pt>
                <c:pt idx="6">
                  <c:v>2</c:v>
                </c:pt>
                <c:pt idx="8">
                  <c:v>2</c:v>
                </c:pt>
                <c:pt idx="9">
                  <c:v>2</c:v>
                </c:pt>
                <c:pt idx="10">
                  <c:v>1</c:v>
                </c:pt>
                <c:pt idx="11">
                  <c:v>1</c:v>
                </c:pt>
                <c:pt idx="12">
                  <c:v>3</c:v>
                </c:pt>
                <c:pt idx="13">
                  <c:v>3</c:v>
                </c:pt>
                <c:pt idx="14">
                  <c:v>15</c:v>
                </c:pt>
                <c:pt idx="15">
                  <c:v>1</c:v>
                </c:pt>
                <c:pt idx="16">
                  <c:v>2</c:v>
                </c:pt>
                <c:pt idx="17">
                  <c:v>4</c:v>
                </c:pt>
                <c:pt idx="18">
                  <c:v>4</c:v>
                </c:pt>
                <c:pt idx="19">
                  <c:v>10</c:v>
                </c:pt>
                <c:pt idx="20">
                  <c:v>8</c:v>
                </c:pt>
                <c:pt idx="21">
                  <c:v>10</c:v>
                </c:pt>
                <c:pt idx="22">
                  <c:v>14</c:v>
                </c:pt>
                <c:pt idx="23">
                  <c:v>6</c:v>
                </c:pt>
                <c:pt idx="24">
                  <c:v>10</c:v>
                </c:pt>
                <c:pt idx="25">
                  <c:v>9</c:v>
                </c:pt>
                <c:pt idx="26">
                  <c:v>7</c:v>
                </c:pt>
                <c:pt idx="27">
                  <c:v>8</c:v>
                </c:pt>
                <c:pt idx="28">
                  <c:v>3</c:v>
                </c:pt>
                <c:pt idx="29">
                  <c:v>9</c:v>
                </c:pt>
                <c:pt idx="30">
                  <c:v>21</c:v>
                </c:pt>
                <c:pt idx="31">
                  <c:v>18</c:v>
                </c:pt>
                <c:pt idx="32">
                  <c:v>19</c:v>
                </c:pt>
                <c:pt idx="33">
                  <c:v>4</c:v>
                </c:pt>
                <c:pt idx="34">
                  <c:v>29</c:v>
                </c:pt>
                <c:pt idx="35">
                  <c:v>32</c:v>
                </c:pt>
                <c:pt idx="36">
                  <c:v>24</c:v>
                </c:pt>
                <c:pt idx="37">
                  <c:v>21</c:v>
                </c:pt>
                <c:pt idx="38">
                  <c:v>5</c:v>
                </c:pt>
                <c:pt idx="39">
                  <c:v>19</c:v>
                </c:pt>
                <c:pt idx="40">
                  <c:v>23</c:v>
                </c:pt>
                <c:pt idx="41">
                  <c:v>23</c:v>
                </c:pt>
                <c:pt idx="42">
                  <c:v>24</c:v>
                </c:pt>
                <c:pt idx="43">
                  <c:v>14</c:v>
                </c:pt>
                <c:pt idx="44">
                  <c:v>30</c:v>
                </c:pt>
                <c:pt idx="45">
                  <c:v>13</c:v>
                </c:pt>
                <c:pt idx="46">
                  <c:v>21</c:v>
                </c:pt>
                <c:pt idx="47">
                  <c:v>15</c:v>
                </c:pt>
                <c:pt idx="48">
                  <c:v>19</c:v>
                </c:pt>
                <c:pt idx="49">
                  <c:v>19</c:v>
                </c:pt>
                <c:pt idx="50">
                  <c:v>19</c:v>
                </c:pt>
                <c:pt idx="51">
                  <c:v>28</c:v>
                </c:pt>
                <c:pt idx="52">
                  <c:v>6</c:v>
                </c:pt>
                <c:pt idx="53">
                  <c:v>16</c:v>
                </c:pt>
                <c:pt idx="54">
                  <c:v>29</c:v>
                </c:pt>
                <c:pt idx="55">
                  <c:v>15</c:v>
                </c:pt>
                <c:pt idx="56">
                  <c:v>25</c:v>
                </c:pt>
                <c:pt idx="57">
                  <c:v>17</c:v>
                </c:pt>
                <c:pt idx="58">
                  <c:v>13</c:v>
                </c:pt>
                <c:pt idx="59">
                  <c:v>21</c:v>
                </c:pt>
                <c:pt idx="60">
                  <c:v>10</c:v>
                </c:pt>
                <c:pt idx="61">
                  <c:v>18</c:v>
                </c:pt>
                <c:pt idx="62">
                  <c:v>15</c:v>
                </c:pt>
                <c:pt idx="63">
                  <c:v>13</c:v>
                </c:pt>
                <c:pt idx="64">
                  <c:v>11</c:v>
                </c:pt>
                <c:pt idx="65">
                  <c:v>12</c:v>
                </c:pt>
                <c:pt idx="66">
                  <c:v>18</c:v>
                </c:pt>
                <c:pt idx="67">
                  <c:v>23</c:v>
                </c:pt>
                <c:pt idx="68">
                  <c:v>12</c:v>
                </c:pt>
                <c:pt idx="69">
                  <c:v>7</c:v>
                </c:pt>
                <c:pt idx="70">
                  <c:v>12</c:v>
                </c:pt>
                <c:pt idx="71">
                  <c:v>25</c:v>
                </c:pt>
                <c:pt idx="72">
                  <c:v>57</c:v>
                </c:pt>
                <c:pt idx="73">
                  <c:v>12</c:v>
                </c:pt>
                <c:pt idx="74">
                  <c:v>26</c:v>
                </c:pt>
                <c:pt idx="75">
                  <c:v>23</c:v>
                </c:pt>
                <c:pt idx="76">
                  <c:v>49</c:v>
                </c:pt>
                <c:pt idx="77">
                  <c:v>32</c:v>
                </c:pt>
                <c:pt idx="78">
                  <c:v>26</c:v>
                </c:pt>
                <c:pt idx="79">
                  <c:v>20</c:v>
                </c:pt>
                <c:pt idx="80">
                  <c:v>27</c:v>
                </c:pt>
                <c:pt idx="81">
                  <c:v>22</c:v>
                </c:pt>
                <c:pt idx="82">
                  <c:v>33</c:v>
                </c:pt>
                <c:pt idx="83">
                  <c:v>30</c:v>
                </c:pt>
                <c:pt idx="84">
                  <c:v>59</c:v>
                </c:pt>
                <c:pt idx="85">
                  <c:v>88</c:v>
                </c:pt>
                <c:pt idx="86">
                  <c:v>50</c:v>
                </c:pt>
                <c:pt idx="87">
                  <c:v>23</c:v>
                </c:pt>
                <c:pt idx="88">
                  <c:v>14</c:v>
                </c:pt>
                <c:pt idx="89">
                  <c:v>20</c:v>
                </c:pt>
                <c:pt idx="90">
                  <c:v>40</c:v>
                </c:pt>
                <c:pt idx="91">
                  <c:v>44</c:v>
                </c:pt>
                <c:pt idx="92">
                  <c:v>92</c:v>
                </c:pt>
                <c:pt idx="93">
                  <c:v>53</c:v>
                </c:pt>
                <c:pt idx="94">
                  <c:v>58</c:v>
                </c:pt>
                <c:pt idx="95">
                  <c:v>68</c:v>
                </c:pt>
                <c:pt idx="96">
                  <c:v>47</c:v>
                </c:pt>
                <c:pt idx="97">
                  <c:v>44</c:v>
                </c:pt>
                <c:pt idx="98">
                  <c:v>55</c:v>
                </c:pt>
                <c:pt idx="99">
                  <c:v>101</c:v>
                </c:pt>
                <c:pt idx="100">
                  <c:v>64</c:v>
                </c:pt>
                <c:pt idx="101">
                  <c:v>94</c:v>
                </c:pt>
                <c:pt idx="102">
                  <c:v>49</c:v>
                </c:pt>
                <c:pt idx="103">
                  <c:v>44</c:v>
                </c:pt>
                <c:pt idx="104">
                  <c:v>42</c:v>
                </c:pt>
                <c:pt idx="105">
                  <c:v>75</c:v>
                </c:pt>
                <c:pt idx="106">
                  <c:v>64</c:v>
                </c:pt>
                <c:pt idx="107">
                  <c:v>121</c:v>
                </c:pt>
                <c:pt idx="108">
                  <c:v>146</c:v>
                </c:pt>
                <c:pt idx="109">
                  <c:v>122</c:v>
                </c:pt>
                <c:pt idx="110">
                  <c:v>158</c:v>
                </c:pt>
                <c:pt idx="111">
                  <c:v>141</c:v>
                </c:pt>
                <c:pt idx="112">
                  <c:v>258</c:v>
                </c:pt>
                <c:pt idx="113">
                  <c:v>334</c:v>
                </c:pt>
                <c:pt idx="114">
                  <c:v>319</c:v>
                </c:pt>
                <c:pt idx="115">
                  <c:v>396</c:v>
                </c:pt>
                <c:pt idx="116">
                  <c:v>423</c:v>
                </c:pt>
                <c:pt idx="117">
                  <c:v>335</c:v>
                </c:pt>
                <c:pt idx="118">
                  <c:v>384</c:v>
                </c:pt>
                <c:pt idx="119">
                  <c:v>423</c:v>
                </c:pt>
                <c:pt idx="120">
                  <c:v>448</c:v>
                </c:pt>
                <c:pt idx="121">
                  <c:v>539</c:v>
                </c:pt>
                <c:pt idx="122">
                  <c:v>578</c:v>
                </c:pt>
                <c:pt idx="123">
                  <c:v>620</c:v>
                </c:pt>
                <c:pt idx="124">
                  <c:v>380</c:v>
                </c:pt>
                <c:pt idx="125">
                  <c:v>478</c:v>
                </c:pt>
                <c:pt idx="126">
                  <c:v>548</c:v>
                </c:pt>
                <c:pt idx="127">
                  <c:v>834</c:v>
                </c:pt>
                <c:pt idx="128">
                  <c:v>781</c:v>
                </c:pt>
                <c:pt idx="129">
                  <c:v>1215</c:v>
                </c:pt>
                <c:pt idx="130">
                  <c:v>829</c:v>
                </c:pt>
                <c:pt idx="131">
                  <c:v>803</c:v>
                </c:pt>
                <c:pt idx="132">
                  <c:v>1382</c:v>
                </c:pt>
                <c:pt idx="133">
                  <c:v>1159</c:v>
                </c:pt>
                <c:pt idx="134">
                  <c:v>1036</c:v>
                </c:pt>
                <c:pt idx="135">
                  <c:v>833</c:v>
                </c:pt>
                <c:pt idx="136">
                  <c:v>1220</c:v>
                </c:pt>
                <c:pt idx="137">
                  <c:v>1326</c:v>
                </c:pt>
                <c:pt idx="138">
                  <c:v>1063</c:v>
                </c:pt>
                <c:pt idx="139">
                  <c:v>913</c:v>
                </c:pt>
                <c:pt idx="140">
                  <c:v>1425</c:v>
                </c:pt>
                <c:pt idx="141">
                  <c:v>1738</c:v>
                </c:pt>
                <c:pt idx="142">
                  <c:v>1449</c:v>
                </c:pt>
                <c:pt idx="143">
                  <c:v>1796</c:v>
                </c:pt>
                <c:pt idx="144">
                  <c:v>1502</c:v>
                </c:pt>
                <c:pt idx="145">
                  <c:v>730</c:v>
                </c:pt>
                <c:pt idx="146">
                  <c:v>778</c:v>
                </c:pt>
                <c:pt idx="147">
                  <c:v>1972</c:v>
                </c:pt>
                <c:pt idx="148">
                  <c:v>1401</c:v>
                </c:pt>
                <c:pt idx="149">
                  <c:v>1272</c:v>
                </c:pt>
                <c:pt idx="150">
                  <c:v>861</c:v>
                </c:pt>
                <c:pt idx="151">
                  <c:v>763</c:v>
                </c:pt>
                <c:pt idx="152">
                  <c:v>525</c:v>
                </c:pt>
                <c:pt idx="153">
                  <c:v>676</c:v>
                </c:pt>
                <c:pt idx="154">
                  <c:v>789</c:v>
                </c:pt>
                <c:pt idx="155">
                  <c:v>1226</c:v>
                </c:pt>
                <c:pt idx="156">
                  <c:v>1545</c:v>
                </c:pt>
                <c:pt idx="157">
                  <c:v>1292</c:v>
                </c:pt>
                <c:pt idx="158">
                  <c:v>697</c:v>
                </c:pt>
                <c:pt idx="159">
                  <c:v>331</c:v>
                </c:pt>
                <c:pt idx="160">
                  <c:v>260</c:v>
                </c:pt>
                <c:pt idx="161">
                  <c:v>526</c:v>
                </c:pt>
                <c:pt idx="162">
                  <c:v>252</c:v>
                </c:pt>
                <c:pt idx="163">
                  <c:v>699</c:v>
                </c:pt>
                <c:pt idx="164">
                  <c:v>399</c:v>
                </c:pt>
                <c:pt idx="165">
                  <c:v>342</c:v>
                </c:pt>
                <c:pt idx="166">
                  <c:v>231</c:v>
                </c:pt>
                <c:pt idx="167">
                  <c:v>314</c:v>
                </c:pt>
                <c:pt idx="168">
                  <c:v>328</c:v>
                </c:pt>
                <c:pt idx="169">
                  <c:v>392</c:v>
                </c:pt>
                <c:pt idx="170">
                  <c:v>337</c:v>
                </c:pt>
                <c:pt idx="171">
                  <c:v>237</c:v>
                </c:pt>
                <c:pt idx="172">
                  <c:v>249</c:v>
                </c:pt>
                <c:pt idx="173">
                  <c:v>175</c:v>
                </c:pt>
                <c:pt idx="174">
                  <c:v>268</c:v>
                </c:pt>
                <c:pt idx="175">
                  <c:v>237</c:v>
                </c:pt>
                <c:pt idx="176">
                  <c:v>211</c:v>
                </c:pt>
                <c:pt idx="177">
                  <c:v>126</c:v>
                </c:pt>
                <c:pt idx="178">
                  <c:v>194</c:v>
                </c:pt>
                <c:pt idx="179">
                  <c:v>175</c:v>
                </c:pt>
              </c:numCache>
            </c:numRef>
          </c:val>
          <c:extLst xmlns:c16r2="http://schemas.microsoft.com/office/drawing/2015/06/chart">
            <c:ext xmlns:c16="http://schemas.microsoft.com/office/drawing/2014/chart" uri="{C3380CC4-5D6E-409C-BE32-E72D297353CC}">
              <c16:uniqueId val="{00000001-6006-438D-98C1-0C38071C5217}"/>
            </c:ext>
          </c:extLst>
        </c:ser>
        <c:ser>
          <c:idx val="2"/>
          <c:order val="2"/>
          <c:tx>
            <c:strRef>
              <c:f>Sheet1!$F$1</c:f>
              <c:strCache>
                <c:ptCount val="1"/>
                <c:pt idx="0">
                  <c:v>Harry Gwala</c:v>
                </c:pt>
              </c:strCache>
            </c:strRef>
          </c:tx>
          <c:spPr>
            <a:solidFill>
              <a:schemeClr val="accent3"/>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Sheet1!$F$2:$F$181</c:f>
              <c:numCache>
                <c:formatCode>General</c:formatCode>
                <c:ptCount val="180"/>
                <c:pt idx="16">
                  <c:v>1</c:v>
                </c:pt>
                <c:pt idx="75">
                  <c:v>1</c:v>
                </c:pt>
                <c:pt idx="79">
                  <c:v>1</c:v>
                </c:pt>
                <c:pt idx="86">
                  <c:v>4</c:v>
                </c:pt>
                <c:pt idx="87">
                  <c:v>1</c:v>
                </c:pt>
                <c:pt idx="88">
                  <c:v>0</c:v>
                </c:pt>
                <c:pt idx="89">
                  <c:v>1</c:v>
                </c:pt>
                <c:pt idx="92">
                  <c:v>7</c:v>
                </c:pt>
                <c:pt idx="93">
                  <c:v>2</c:v>
                </c:pt>
                <c:pt idx="94">
                  <c:v>1</c:v>
                </c:pt>
                <c:pt idx="96">
                  <c:v>2</c:v>
                </c:pt>
                <c:pt idx="97">
                  <c:v>2</c:v>
                </c:pt>
                <c:pt idx="100">
                  <c:v>3</c:v>
                </c:pt>
                <c:pt idx="102">
                  <c:v>4</c:v>
                </c:pt>
                <c:pt idx="103">
                  <c:v>3</c:v>
                </c:pt>
                <c:pt idx="104">
                  <c:v>2</c:v>
                </c:pt>
                <c:pt idx="105">
                  <c:v>1</c:v>
                </c:pt>
                <c:pt idx="106">
                  <c:v>7</c:v>
                </c:pt>
                <c:pt idx="107">
                  <c:v>1</c:v>
                </c:pt>
                <c:pt idx="108">
                  <c:v>10</c:v>
                </c:pt>
                <c:pt idx="109">
                  <c:v>4</c:v>
                </c:pt>
                <c:pt idx="110">
                  <c:v>7</c:v>
                </c:pt>
                <c:pt idx="111">
                  <c:v>2</c:v>
                </c:pt>
                <c:pt idx="112">
                  <c:v>4</c:v>
                </c:pt>
                <c:pt idx="113">
                  <c:v>16</c:v>
                </c:pt>
                <c:pt idx="114">
                  <c:v>14</c:v>
                </c:pt>
                <c:pt idx="115">
                  <c:v>27</c:v>
                </c:pt>
                <c:pt idx="116">
                  <c:v>4</c:v>
                </c:pt>
                <c:pt idx="117">
                  <c:v>15</c:v>
                </c:pt>
                <c:pt idx="118">
                  <c:v>23</c:v>
                </c:pt>
                <c:pt idx="119">
                  <c:v>16</c:v>
                </c:pt>
                <c:pt idx="120">
                  <c:v>46</c:v>
                </c:pt>
                <c:pt idx="121">
                  <c:v>30</c:v>
                </c:pt>
                <c:pt idx="122">
                  <c:v>24</c:v>
                </c:pt>
                <c:pt idx="123">
                  <c:v>25</c:v>
                </c:pt>
                <c:pt idx="124">
                  <c:v>13</c:v>
                </c:pt>
                <c:pt idx="125">
                  <c:v>39</c:v>
                </c:pt>
                <c:pt idx="126">
                  <c:v>20</c:v>
                </c:pt>
                <c:pt idx="127">
                  <c:v>55</c:v>
                </c:pt>
                <c:pt idx="128">
                  <c:v>63</c:v>
                </c:pt>
                <c:pt idx="129">
                  <c:v>51</c:v>
                </c:pt>
                <c:pt idx="130">
                  <c:v>63</c:v>
                </c:pt>
                <c:pt idx="131">
                  <c:v>25</c:v>
                </c:pt>
                <c:pt idx="132">
                  <c:v>65</c:v>
                </c:pt>
                <c:pt idx="133">
                  <c:v>84</c:v>
                </c:pt>
                <c:pt idx="134">
                  <c:v>51</c:v>
                </c:pt>
                <c:pt idx="135">
                  <c:v>85</c:v>
                </c:pt>
                <c:pt idx="136">
                  <c:v>72</c:v>
                </c:pt>
                <c:pt idx="137">
                  <c:v>63</c:v>
                </c:pt>
                <c:pt idx="138">
                  <c:v>53</c:v>
                </c:pt>
                <c:pt idx="139">
                  <c:v>58</c:v>
                </c:pt>
                <c:pt idx="140">
                  <c:v>43</c:v>
                </c:pt>
                <c:pt idx="141">
                  <c:v>49</c:v>
                </c:pt>
                <c:pt idx="142">
                  <c:v>57</c:v>
                </c:pt>
                <c:pt idx="143">
                  <c:v>66</c:v>
                </c:pt>
                <c:pt idx="144">
                  <c:v>88</c:v>
                </c:pt>
                <c:pt idx="145">
                  <c:v>44</c:v>
                </c:pt>
                <c:pt idx="146">
                  <c:v>27</c:v>
                </c:pt>
                <c:pt idx="147">
                  <c:v>28</c:v>
                </c:pt>
                <c:pt idx="148">
                  <c:v>26</c:v>
                </c:pt>
                <c:pt idx="149">
                  <c:v>21</c:v>
                </c:pt>
                <c:pt idx="150">
                  <c:v>68</c:v>
                </c:pt>
                <c:pt idx="151">
                  <c:v>40</c:v>
                </c:pt>
                <c:pt idx="152">
                  <c:v>13</c:v>
                </c:pt>
                <c:pt idx="153">
                  <c:v>11</c:v>
                </c:pt>
                <c:pt idx="154">
                  <c:v>39</c:v>
                </c:pt>
                <c:pt idx="155">
                  <c:v>14</c:v>
                </c:pt>
                <c:pt idx="156">
                  <c:v>39</c:v>
                </c:pt>
                <c:pt idx="157">
                  <c:v>42</c:v>
                </c:pt>
                <c:pt idx="158">
                  <c:v>70</c:v>
                </c:pt>
                <c:pt idx="159">
                  <c:v>37</c:v>
                </c:pt>
                <c:pt idx="160">
                  <c:v>27</c:v>
                </c:pt>
                <c:pt idx="161">
                  <c:v>9</c:v>
                </c:pt>
                <c:pt idx="162">
                  <c:v>7</c:v>
                </c:pt>
                <c:pt idx="163">
                  <c:v>23</c:v>
                </c:pt>
                <c:pt idx="164">
                  <c:v>18</c:v>
                </c:pt>
                <c:pt idx="165">
                  <c:v>6</c:v>
                </c:pt>
                <c:pt idx="166">
                  <c:v>13</c:v>
                </c:pt>
                <c:pt idx="167">
                  <c:v>5</c:v>
                </c:pt>
                <c:pt idx="168">
                  <c:v>9</c:v>
                </c:pt>
                <c:pt idx="169">
                  <c:v>12</c:v>
                </c:pt>
                <c:pt idx="170">
                  <c:v>9</c:v>
                </c:pt>
                <c:pt idx="171">
                  <c:v>8</c:v>
                </c:pt>
                <c:pt idx="172">
                  <c:v>12</c:v>
                </c:pt>
                <c:pt idx="173">
                  <c:v>0</c:v>
                </c:pt>
                <c:pt idx="174">
                  <c:v>0</c:v>
                </c:pt>
                <c:pt idx="175">
                  <c:v>10</c:v>
                </c:pt>
                <c:pt idx="176">
                  <c:v>5</c:v>
                </c:pt>
                <c:pt idx="177">
                  <c:v>2</c:v>
                </c:pt>
                <c:pt idx="178">
                  <c:v>3</c:v>
                </c:pt>
                <c:pt idx="179">
                  <c:v>7</c:v>
                </c:pt>
              </c:numCache>
            </c:numRef>
          </c:val>
          <c:extLst xmlns:c16r2="http://schemas.microsoft.com/office/drawing/2015/06/chart">
            <c:ext xmlns:c16="http://schemas.microsoft.com/office/drawing/2014/chart" uri="{C3380CC4-5D6E-409C-BE32-E72D297353CC}">
              <c16:uniqueId val="{00000002-6006-438D-98C1-0C38071C5217}"/>
            </c:ext>
          </c:extLst>
        </c:ser>
        <c:ser>
          <c:idx val="3"/>
          <c:order val="3"/>
          <c:tx>
            <c:strRef>
              <c:f>Sheet1!$G$1</c:f>
              <c:strCache>
                <c:ptCount val="1"/>
                <c:pt idx="0">
                  <c:v>Ilembe</c:v>
                </c:pt>
              </c:strCache>
            </c:strRef>
          </c:tx>
          <c:spPr>
            <a:solidFill>
              <a:schemeClr val="accent4"/>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Sheet1!$G$2:$G$181</c:f>
              <c:numCache>
                <c:formatCode>General</c:formatCode>
                <c:ptCount val="180"/>
                <c:pt idx="17">
                  <c:v>3</c:v>
                </c:pt>
                <c:pt idx="21">
                  <c:v>1</c:v>
                </c:pt>
                <c:pt idx="22">
                  <c:v>1</c:v>
                </c:pt>
                <c:pt idx="29">
                  <c:v>7</c:v>
                </c:pt>
                <c:pt idx="31">
                  <c:v>1</c:v>
                </c:pt>
                <c:pt idx="34">
                  <c:v>1</c:v>
                </c:pt>
                <c:pt idx="36">
                  <c:v>2</c:v>
                </c:pt>
                <c:pt idx="39">
                  <c:v>1</c:v>
                </c:pt>
                <c:pt idx="42">
                  <c:v>5</c:v>
                </c:pt>
                <c:pt idx="43">
                  <c:v>1</c:v>
                </c:pt>
                <c:pt idx="44">
                  <c:v>16</c:v>
                </c:pt>
                <c:pt idx="46">
                  <c:v>3</c:v>
                </c:pt>
                <c:pt idx="47">
                  <c:v>8</c:v>
                </c:pt>
                <c:pt idx="48">
                  <c:v>25</c:v>
                </c:pt>
                <c:pt idx="49">
                  <c:v>25</c:v>
                </c:pt>
                <c:pt idx="50">
                  <c:v>27</c:v>
                </c:pt>
                <c:pt idx="51">
                  <c:v>5</c:v>
                </c:pt>
                <c:pt idx="54">
                  <c:v>10</c:v>
                </c:pt>
                <c:pt idx="56">
                  <c:v>11</c:v>
                </c:pt>
                <c:pt idx="57">
                  <c:v>6</c:v>
                </c:pt>
                <c:pt idx="58">
                  <c:v>6</c:v>
                </c:pt>
                <c:pt idx="59">
                  <c:v>20</c:v>
                </c:pt>
                <c:pt idx="60">
                  <c:v>10</c:v>
                </c:pt>
                <c:pt idx="61">
                  <c:v>11</c:v>
                </c:pt>
                <c:pt idx="62">
                  <c:v>15</c:v>
                </c:pt>
                <c:pt idx="63">
                  <c:v>33</c:v>
                </c:pt>
                <c:pt idx="64">
                  <c:v>3</c:v>
                </c:pt>
                <c:pt idx="65">
                  <c:v>26</c:v>
                </c:pt>
                <c:pt idx="66">
                  <c:v>28</c:v>
                </c:pt>
                <c:pt idx="67">
                  <c:v>19</c:v>
                </c:pt>
                <c:pt idx="68">
                  <c:v>7</c:v>
                </c:pt>
                <c:pt idx="69">
                  <c:v>13</c:v>
                </c:pt>
                <c:pt idx="70">
                  <c:v>1</c:v>
                </c:pt>
                <c:pt idx="71">
                  <c:v>2</c:v>
                </c:pt>
                <c:pt idx="72">
                  <c:v>7</c:v>
                </c:pt>
                <c:pt idx="73">
                  <c:v>1</c:v>
                </c:pt>
                <c:pt idx="74">
                  <c:v>7</c:v>
                </c:pt>
                <c:pt idx="77">
                  <c:v>2</c:v>
                </c:pt>
                <c:pt idx="78">
                  <c:v>4</c:v>
                </c:pt>
                <c:pt idx="79">
                  <c:v>13</c:v>
                </c:pt>
                <c:pt idx="80">
                  <c:v>8</c:v>
                </c:pt>
                <c:pt idx="81">
                  <c:v>3</c:v>
                </c:pt>
                <c:pt idx="82">
                  <c:v>35</c:v>
                </c:pt>
                <c:pt idx="83">
                  <c:v>1</c:v>
                </c:pt>
                <c:pt idx="84">
                  <c:v>144</c:v>
                </c:pt>
                <c:pt idx="85">
                  <c:v>7</c:v>
                </c:pt>
                <c:pt idx="86">
                  <c:v>7</c:v>
                </c:pt>
                <c:pt idx="87">
                  <c:v>13</c:v>
                </c:pt>
                <c:pt idx="88">
                  <c:v>2</c:v>
                </c:pt>
                <c:pt idx="89">
                  <c:v>4</c:v>
                </c:pt>
                <c:pt idx="90">
                  <c:v>20</c:v>
                </c:pt>
                <c:pt idx="91">
                  <c:v>2</c:v>
                </c:pt>
                <c:pt idx="92">
                  <c:v>12</c:v>
                </c:pt>
                <c:pt idx="93">
                  <c:v>7</c:v>
                </c:pt>
                <c:pt idx="94">
                  <c:v>9</c:v>
                </c:pt>
                <c:pt idx="95">
                  <c:v>13</c:v>
                </c:pt>
                <c:pt idx="96">
                  <c:v>2</c:v>
                </c:pt>
                <c:pt idx="97">
                  <c:v>24</c:v>
                </c:pt>
                <c:pt idx="98">
                  <c:v>9</c:v>
                </c:pt>
                <c:pt idx="99">
                  <c:v>6</c:v>
                </c:pt>
                <c:pt idx="100">
                  <c:v>5</c:v>
                </c:pt>
                <c:pt idx="101">
                  <c:v>19</c:v>
                </c:pt>
                <c:pt idx="102">
                  <c:v>4</c:v>
                </c:pt>
                <c:pt idx="103">
                  <c:v>7</c:v>
                </c:pt>
                <c:pt idx="104">
                  <c:v>8</c:v>
                </c:pt>
                <c:pt idx="105">
                  <c:v>11</c:v>
                </c:pt>
                <c:pt idx="106">
                  <c:v>10</c:v>
                </c:pt>
                <c:pt idx="107">
                  <c:v>6</c:v>
                </c:pt>
                <c:pt idx="108">
                  <c:v>13</c:v>
                </c:pt>
                <c:pt idx="109">
                  <c:v>7</c:v>
                </c:pt>
                <c:pt idx="110">
                  <c:v>3</c:v>
                </c:pt>
                <c:pt idx="111">
                  <c:v>13</c:v>
                </c:pt>
                <c:pt idx="112">
                  <c:v>23</c:v>
                </c:pt>
                <c:pt idx="113">
                  <c:v>16</c:v>
                </c:pt>
                <c:pt idx="114">
                  <c:v>13</c:v>
                </c:pt>
                <c:pt idx="115">
                  <c:v>18</c:v>
                </c:pt>
                <c:pt idx="116">
                  <c:v>27</c:v>
                </c:pt>
                <c:pt idx="117">
                  <c:v>18</c:v>
                </c:pt>
                <c:pt idx="118">
                  <c:v>8</c:v>
                </c:pt>
                <c:pt idx="119">
                  <c:v>30</c:v>
                </c:pt>
                <c:pt idx="120">
                  <c:v>10</c:v>
                </c:pt>
                <c:pt idx="121">
                  <c:v>33</c:v>
                </c:pt>
                <c:pt idx="122">
                  <c:v>51</c:v>
                </c:pt>
                <c:pt idx="123">
                  <c:v>23</c:v>
                </c:pt>
                <c:pt idx="124">
                  <c:v>22</c:v>
                </c:pt>
                <c:pt idx="125">
                  <c:v>19</c:v>
                </c:pt>
                <c:pt idx="126">
                  <c:v>40</c:v>
                </c:pt>
                <c:pt idx="127">
                  <c:v>67</c:v>
                </c:pt>
                <c:pt idx="128">
                  <c:v>133</c:v>
                </c:pt>
                <c:pt idx="129">
                  <c:v>31</c:v>
                </c:pt>
                <c:pt idx="130">
                  <c:v>45</c:v>
                </c:pt>
                <c:pt idx="131">
                  <c:v>28</c:v>
                </c:pt>
                <c:pt idx="132">
                  <c:v>69</c:v>
                </c:pt>
                <c:pt idx="133">
                  <c:v>78</c:v>
                </c:pt>
                <c:pt idx="134">
                  <c:v>67</c:v>
                </c:pt>
                <c:pt idx="135">
                  <c:v>53</c:v>
                </c:pt>
                <c:pt idx="136">
                  <c:v>111</c:v>
                </c:pt>
                <c:pt idx="137">
                  <c:v>173</c:v>
                </c:pt>
                <c:pt idx="138">
                  <c:v>56</c:v>
                </c:pt>
                <c:pt idx="139">
                  <c:v>65</c:v>
                </c:pt>
                <c:pt idx="140">
                  <c:v>105</c:v>
                </c:pt>
                <c:pt idx="141">
                  <c:v>83</c:v>
                </c:pt>
                <c:pt idx="142">
                  <c:v>211</c:v>
                </c:pt>
                <c:pt idx="143">
                  <c:v>104</c:v>
                </c:pt>
                <c:pt idx="144">
                  <c:v>183</c:v>
                </c:pt>
                <c:pt idx="145">
                  <c:v>166</c:v>
                </c:pt>
                <c:pt idx="146">
                  <c:v>91</c:v>
                </c:pt>
                <c:pt idx="147">
                  <c:v>62</c:v>
                </c:pt>
                <c:pt idx="148">
                  <c:v>168</c:v>
                </c:pt>
                <c:pt idx="149">
                  <c:v>114</c:v>
                </c:pt>
                <c:pt idx="150">
                  <c:v>93</c:v>
                </c:pt>
                <c:pt idx="151">
                  <c:v>92</c:v>
                </c:pt>
                <c:pt idx="152">
                  <c:v>97</c:v>
                </c:pt>
                <c:pt idx="153">
                  <c:v>56</c:v>
                </c:pt>
                <c:pt idx="154">
                  <c:v>79</c:v>
                </c:pt>
                <c:pt idx="155">
                  <c:v>157</c:v>
                </c:pt>
                <c:pt idx="156">
                  <c:v>161</c:v>
                </c:pt>
                <c:pt idx="157">
                  <c:v>205</c:v>
                </c:pt>
                <c:pt idx="158">
                  <c:v>246</c:v>
                </c:pt>
                <c:pt idx="159">
                  <c:v>144</c:v>
                </c:pt>
                <c:pt idx="160">
                  <c:v>176</c:v>
                </c:pt>
                <c:pt idx="161">
                  <c:v>103</c:v>
                </c:pt>
                <c:pt idx="162">
                  <c:v>57</c:v>
                </c:pt>
                <c:pt idx="163">
                  <c:v>54</c:v>
                </c:pt>
                <c:pt idx="164">
                  <c:v>64</c:v>
                </c:pt>
                <c:pt idx="165">
                  <c:v>34</c:v>
                </c:pt>
                <c:pt idx="166">
                  <c:v>66</c:v>
                </c:pt>
                <c:pt idx="167">
                  <c:v>29</c:v>
                </c:pt>
                <c:pt idx="168">
                  <c:v>49</c:v>
                </c:pt>
                <c:pt idx="169">
                  <c:v>49</c:v>
                </c:pt>
                <c:pt idx="170">
                  <c:v>49</c:v>
                </c:pt>
                <c:pt idx="171">
                  <c:v>24</c:v>
                </c:pt>
                <c:pt idx="172">
                  <c:v>39</c:v>
                </c:pt>
                <c:pt idx="173">
                  <c:v>7</c:v>
                </c:pt>
                <c:pt idx="174">
                  <c:v>15</c:v>
                </c:pt>
                <c:pt idx="175">
                  <c:v>51</c:v>
                </c:pt>
                <c:pt idx="176">
                  <c:v>46</c:v>
                </c:pt>
                <c:pt idx="177">
                  <c:v>38</c:v>
                </c:pt>
                <c:pt idx="178">
                  <c:v>29</c:v>
                </c:pt>
                <c:pt idx="179">
                  <c:v>32</c:v>
                </c:pt>
              </c:numCache>
            </c:numRef>
          </c:val>
          <c:extLst xmlns:c16r2="http://schemas.microsoft.com/office/drawing/2015/06/chart">
            <c:ext xmlns:c16="http://schemas.microsoft.com/office/drawing/2014/chart" uri="{C3380CC4-5D6E-409C-BE32-E72D297353CC}">
              <c16:uniqueId val="{00000003-6006-438D-98C1-0C38071C5217}"/>
            </c:ext>
          </c:extLst>
        </c:ser>
        <c:ser>
          <c:idx val="4"/>
          <c:order val="4"/>
          <c:tx>
            <c:strRef>
              <c:f>Sheet1!$H$1</c:f>
              <c:strCache>
                <c:ptCount val="1"/>
                <c:pt idx="0">
                  <c:v>King Cetshwayo</c:v>
                </c:pt>
              </c:strCache>
            </c:strRef>
          </c:tx>
          <c:spPr>
            <a:solidFill>
              <a:schemeClr val="accent5"/>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Sheet1!$H$2:$H$181</c:f>
              <c:numCache>
                <c:formatCode>General</c:formatCode>
                <c:ptCount val="180"/>
                <c:pt idx="12">
                  <c:v>1</c:v>
                </c:pt>
                <c:pt idx="14">
                  <c:v>1</c:v>
                </c:pt>
                <c:pt idx="16">
                  <c:v>1</c:v>
                </c:pt>
                <c:pt idx="19">
                  <c:v>1</c:v>
                </c:pt>
                <c:pt idx="20">
                  <c:v>2</c:v>
                </c:pt>
                <c:pt idx="21">
                  <c:v>1</c:v>
                </c:pt>
                <c:pt idx="22">
                  <c:v>2</c:v>
                </c:pt>
                <c:pt idx="25">
                  <c:v>1</c:v>
                </c:pt>
                <c:pt idx="30">
                  <c:v>1</c:v>
                </c:pt>
                <c:pt idx="39">
                  <c:v>2</c:v>
                </c:pt>
                <c:pt idx="47">
                  <c:v>1</c:v>
                </c:pt>
                <c:pt idx="58">
                  <c:v>1</c:v>
                </c:pt>
                <c:pt idx="59">
                  <c:v>1</c:v>
                </c:pt>
                <c:pt idx="64">
                  <c:v>1</c:v>
                </c:pt>
                <c:pt idx="65">
                  <c:v>1</c:v>
                </c:pt>
                <c:pt idx="66">
                  <c:v>7</c:v>
                </c:pt>
                <c:pt idx="67">
                  <c:v>2</c:v>
                </c:pt>
                <c:pt idx="69">
                  <c:v>2</c:v>
                </c:pt>
                <c:pt idx="71">
                  <c:v>1</c:v>
                </c:pt>
                <c:pt idx="73">
                  <c:v>1</c:v>
                </c:pt>
                <c:pt idx="74">
                  <c:v>2</c:v>
                </c:pt>
                <c:pt idx="76">
                  <c:v>1</c:v>
                </c:pt>
                <c:pt idx="78">
                  <c:v>2</c:v>
                </c:pt>
                <c:pt idx="79">
                  <c:v>1</c:v>
                </c:pt>
                <c:pt idx="80">
                  <c:v>1</c:v>
                </c:pt>
                <c:pt idx="83">
                  <c:v>2</c:v>
                </c:pt>
                <c:pt idx="84">
                  <c:v>1</c:v>
                </c:pt>
                <c:pt idx="85">
                  <c:v>5</c:v>
                </c:pt>
                <c:pt idx="86">
                  <c:v>4</c:v>
                </c:pt>
                <c:pt idx="87">
                  <c:v>4</c:v>
                </c:pt>
                <c:pt idx="88">
                  <c:v>0</c:v>
                </c:pt>
                <c:pt idx="90">
                  <c:v>4</c:v>
                </c:pt>
                <c:pt idx="91">
                  <c:v>6</c:v>
                </c:pt>
                <c:pt idx="92">
                  <c:v>2</c:v>
                </c:pt>
                <c:pt idx="93">
                  <c:v>1</c:v>
                </c:pt>
                <c:pt idx="94">
                  <c:v>2</c:v>
                </c:pt>
                <c:pt idx="95">
                  <c:v>3</c:v>
                </c:pt>
                <c:pt idx="96">
                  <c:v>4</c:v>
                </c:pt>
                <c:pt idx="98">
                  <c:v>3</c:v>
                </c:pt>
                <c:pt idx="99">
                  <c:v>2</c:v>
                </c:pt>
                <c:pt idx="100">
                  <c:v>1</c:v>
                </c:pt>
                <c:pt idx="101">
                  <c:v>15</c:v>
                </c:pt>
                <c:pt idx="102">
                  <c:v>20</c:v>
                </c:pt>
                <c:pt idx="103">
                  <c:v>12</c:v>
                </c:pt>
                <c:pt idx="104">
                  <c:v>9</c:v>
                </c:pt>
                <c:pt idx="105">
                  <c:v>7</c:v>
                </c:pt>
                <c:pt idx="106">
                  <c:v>4</c:v>
                </c:pt>
                <c:pt idx="107">
                  <c:v>6</c:v>
                </c:pt>
                <c:pt idx="108">
                  <c:v>8</c:v>
                </c:pt>
                <c:pt idx="109">
                  <c:v>7</c:v>
                </c:pt>
                <c:pt idx="110">
                  <c:v>3</c:v>
                </c:pt>
                <c:pt idx="111">
                  <c:v>10</c:v>
                </c:pt>
                <c:pt idx="112">
                  <c:v>11</c:v>
                </c:pt>
                <c:pt idx="113">
                  <c:v>19</c:v>
                </c:pt>
                <c:pt idx="114">
                  <c:v>13</c:v>
                </c:pt>
                <c:pt idx="115">
                  <c:v>36</c:v>
                </c:pt>
                <c:pt idx="116">
                  <c:v>17</c:v>
                </c:pt>
                <c:pt idx="117">
                  <c:v>41</c:v>
                </c:pt>
                <c:pt idx="118">
                  <c:v>33</c:v>
                </c:pt>
                <c:pt idx="119">
                  <c:v>52</c:v>
                </c:pt>
                <c:pt idx="120">
                  <c:v>49</c:v>
                </c:pt>
                <c:pt idx="121">
                  <c:v>79</c:v>
                </c:pt>
                <c:pt idx="122">
                  <c:v>94</c:v>
                </c:pt>
                <c:pt idx="123">
                  <c:v>99</c:v>
                </c:pt>
                <c:pt idx="124">
                  <c:v>66</c:v>
                </c:pt>
                <c:pt idx="125">
                  <c:v>62</c:v>
                </c:pt>
                <c:pt idx="126">
                  <c:v>96</c:v>
                </c:pt>
                <c:pt idx="127">
                  <c:v>145</c:v>
                </c:pt>
                <c:pt idx="128">
                  <c:v>126</c:v>
                </c:pt>
                <c:pt idx="129">
                  <c:v>77</c:v>
                </c:pt>
                <c:pt idx="130">
                  <c:v>142</c:v>
                </c:pt>
                <c:pt idx="131">
                  <c:v>128</c:v>
                </c:pt>
                <c:pt idx="132">
                  <c:v>157</c:v>
                </c:pt>
                <c:pt idx="133">
                  <c:v>228</c:v>
                </c:pt>
                <c:pt idx="134">
                  <c:v>205</c:v>
                </c:pt>
                <c:pt idx="135">
                  <c:v>153</c:v>
                </c:pt>
                <c:pt idx="136">
                  <c:v>225</c:v>
                </c:pt>
                <c:pt idx="137">
                  <c:v>266</c:v>
                </c:pt>
                <c:pt idx="138">
                  <c:v>202</c:v>
                </c:pt>
                <c:pt idx="139">
                  <c:v>114</c:v>
                </c:pt>
                <c:pt idx="140">
                  <c:v>183</c:v>
                </c:pt>
                <c:pt idx="141">
                  <c:v>257</c:v>
                </c:pt>
                <c:pt idx="142">
                  <c:v>346</c:v>
                </c:pt>
                <c:pt idx="143">
                  <c:v>251</c:v>
                </c:pt>
                <c:pt idx="144">
                  <c:v>319</c:v>
                </c:pt>
                <c:pt idx="145">
                  <c:v>169</c:v>
                </c:pt>
                <c:pt idx="146">
                  <c:v>131</c:v>
                </c:pt>
                <c:pt idx="147">
                  <c:v>204</c:v>
                </c:pt>
                <c:pt idx="148">
                  <c:v>175</c:v>
                </c:pt>
                <c:pt idx="149">
                  <c:v>187</c:v>
                </c:pt>
                <c:pt idx="150">
                  <c:v>283</c:v>
                </c:pt>
                <c:pt idx="151">
                  <c:v>211</c:v>
                </c:pt>
                <c:pt idx="152">
                  <c:v>177</c:v>
                </c:pt>
                <c:pt idx="153">
                  <c:v>195</c:v>
                </c:pt>
                <c:pt idx="154">
                  <c:v>297</c:v>
                </c:pt>
                <c:pt idx="155">
                  <c:v>172</c:v>
                </c:pt>
                <c:pt idx="156">
                  <c:v>207</c:v>
                </c:pt>
                <c:pt idx="157">
                  <c:v>288</c:v>
                </c:pt>
                <c:pt idx="158">
                  <c:v>295</c:v>
                </c:pt>
                <c:pt idx="159">
                  <c:v>277</c:v>
                </c:pt>
                <c:pt idx="160">
                  <c:v>121</c:v>
                </c:pt>
                <c:pt idx="161">
                  <c:v>50</c:v>
                </c:pt>
                <c:pt idx="162">
                  <c:v>59</c:v>
                </c:pt>
                <c:pt idx="163">
                  <c:v>136</c:v>
                </c:pt>
                <c:pt idx="164">
                  <c:v>85</c:v>
                </c:pt>
                <c:pt idx="165">
                  <c:v>86</c:v>
                </c:pt>
                <c:pt idx="166">
                  <c:v>95</c:v>
                </c:pt>
                <c:pt idx="167">
                  <c:v>26</c:v>
                </c:pt>
                <c:pt idx="168">
                  <c:v>60</c:v>
                </c:pt>
                <c:pt idx="169">
                  <c:v>65</c:v>
                </c:pt>
                <c:pt idx="170">
                  <c:v>95</c:v>
                </c:pt>
                <c:pt idx="171">
                  <c:v>98</c:v>
                </c:pt>
                <c:pt idx="172">
                  <c:v>30</c:v>
                </c:pt>
                <c:pt idx="173">
                  <c:v>36</c:v>
                </c:pt>
                <c:pt idx="174">
                  <c:v>45</c:v>
                </c:pt>
                <c:pt idx="175">
                  <c:v>100</c:v>
                </c:pt>
                <c:pt idx="176">
                  <c:v>46</c:v>
                </c:pt>
                <c:pt idx="177">
                  <c:v>44</c:v>
                </c:pt>
                <c:pt idx="178">
                  <c:v>78</c:v>
                </c:pt>
                <c:pt idx="179">
                  <c:v>67</c:v>
                </c:pt>
              </c:numCache>
            </c:numRef>
          </c:val>
          <c:extLst xmlns:c16r2="http://schemas.microsoft.com/office/drawing/2015/06/chart">
            <c:ext xmlns:c16="http://schemas.microsoft.com/office/drawing/2014/chart" uri="{C3380CC4-5D6E-409C-BE32-E72D297353CC}">
              <c16:uniqueId val="{00000004-6006-438D-98C1-0C38071C5217}"/>
            </c:ext>
          </c:extLst>
        </c:ser>
        <c:ser>
          <c:idx val="5"/>
          <c:order val="5"/>
          <c:tx>
            <c:strRef>
              <c:f>Sheet1!$I$1</c:f>
              <c:strCache>
                <c:ptCount val="1"/>
                <c:pt idx="0">
                  <c:v>Ugu</c:v>
                </c:pt>
              </c:strCache>
            </c:strRef>
          </c:tx>
          <c:spPr>
            <a:solidFill>
              <a:schemeClr val="accent6"/>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Sheet1!$I$2:$I$181</c:f>
              <c:numCache>
                <c:formatCode>General</c:formatCode>
                <c:ptCount val="180"/>
                <c:pt idx="17">
                  <c:v>1</c:v>
                </c:pt>
                <c:pt idx="19">
                  <c:v>2</c:v>
                </c:pt>
                <c:pt idx="20">
                  <c:v>2</c:v>
                </c:pt>
                <c:pt idx="21">
                  <c:v>2</c:v>
                </c:pt>
                <c:pt idx="22">
                  <c:v>1</c:v>
                </c:pt>
                <c:pt idx="24">
                  <c:v>1</c:v>
                </c:pt>
                <c:pt idx="25">
                  <c:v>1</c:v>
                </c:pt>
                <c:pt idx="26">
                  <c:v>2</c:v>
                </c:pt>
                <c:pt idx="34">
                  <c:v>1</c:v>
                </c:pt>
                <c:pt idx="35">
                  <c:v>1</c:v>
                </c:pt>
                <c:pt idx="36">
                  <c:v>1</c:v>
                </c:pt>
                <c:pt idx="39">
                  <c:v>1</c:v>
                </c:pt>
                <c:pt idx="44">
                  <c:v>1</c:v>
                </c:pt>
                <c:pt idx="59">
                  <c:v>2</c:v>
                </c:pt>
                <c:pt idx="60">
                  <c:v>1</c:v>
                </c:pt>
                <c:pt idx="70">
                  <c:v>3</c:v>
                </c:pt>
                <c:pt idx="71">
                  <c:v>1</c:v>
                </c:pt>
                <c:pt idx="73">
                  <c:v>1</c:v>
                </c:pt>
                <c:pt idx="74">
                  <c:v>1</c:v>
                </c:pt>
                <c:pt idx="82">
                  <c:v>1</c:v>
                </c:pt>
                <c:pt idx="85">
                  <c:v>5</c:v>
                </c:pt>
                <c:pt idx="86">
                  <c:v>1</c:v>
                </c:pt>
                <c:pt idx="87">
                  <c:v>2</c:v>
                </c:pt>
                <c:pt idx="88">
                  <c:v>1</c:v>
                </c:pt>
                <c:pt idx="91">
                  <c:v>2</c:v>
                </c:pt>
                <c:pt idx="92">
                  <c:v>4</c:v>
                </c:pt>
                <c:pt idx="94">
                  <c:v>1</c:v>
                </c:pt>
                <c:pt idx="95">
                  <c:v>1</c:v>
                </c:pt>
                <c:pt idx="96">
                  <c:v>2</c:v>
                </c:pt>
                <c:pt idx="97">
                  <c:v>3</c:v>
                </c:pt>
                <c:pt idx="98">
                  <c:v>2</c:v>
                </c:pt>
                <c:pt idx="99">
                  <c:v>2</c:v>
                </c:pt>
                <c:pt idx="100">
                  <c:v>5</c:v>
                </c:pt>
                <c:pt idx="101">
                  <c:v>6</c:v>
                </c:pt>
                <c:pt idx="102">
                  <c:v>2</c:v>
                </c:pt>
                <c:pt idx="103">
                  <c:v>5</c:v>
                </c:pt>
                <c:pt idx="104">
                  <c:v>6</c:v>
                </c:pt>
                <c:pt idx="105">
                  <c:v>8</c:v>
                </c:pt>
                <c:pt idx="106">
                  <c:v>7</c:v>
                </c:pt>
                <c:pt idx="107">
                  <c:v>19</c:v>
                </c:pt>
                <c:pt idx="108">
                  <c:v>7</c:v>
                </c:pt>
                <c:pt idx="109">
                  <c:v>8</c:v>
                </c:pt>
                <c:pt idx="110">
                  <c:v>12</c:v>
                </c:pt>
                <c:pt idx="111">
                  <c:v>7</c:v>
                </c:pt>
                <c:pt idx="112">
                  <c:v>37</c:v>
                </c:pt>
                <c:pt idx="113">
                  <c:v>13</c:v>
                </c:pt>
                <c:pt idx="114">
                  <c:v>17</c:v>
                </c:pt>
                <c:pt idx="115">
                  <c:v>12</c:v>
                </c:pt>
                <c:pt idx="116">
                  <c:v>13</c:v>
                </c:pt>
                <c:pt idx="117">
                  <c:v>18</c:v>
                </c:pt>
                <c:pt idx="118">
                  <c:v>15</c:v>
                </c:pt>
                <c:pt idx="119">
                  <c:v>94</c:v>
                </c:pt>
                <c:pt idx="120">
                  <c:v>40</c:v>
                </c:pt>
                <c:pt idx="121">
                  <c:v>45</c:v>
                </c:pt>
                <c:pt idx="122">
                  <c:v>68</c:v>
                </c:pt>
                <c:pt idx="123">
                  <c:v>39</c:v>
                </c:pt>
                <c:pt idx="124">
                  <c:v>25</c:v>
                </c:pt>
                <c:pt idx="125">
                  <c:v>39</c:v>
                </c:pt>
                <c:pt idx="126">
                  <c:v>36</c:v>
                </c:pt>
                <c:pt idx="127">
                  <c:v>41</c:v>
                </c:pt>
                <c:pt idx="128">
                  <c:v>43</c:v>
                </c:pt>
                <c:pt idx="129">
                  <c:v>33</c:v>
                </c:pt>
                <c:pt idx="130">
                  <c:v>94</c:v>
                </c:pt>
                <c:pt idx="131">
                  <c:v>65</c:v>
                </c:pt>
                <c:pt idx="132">
                  <c:v>65</c:v>
                </c:pt>
                <c:pt idx="133">
                  <c:v>113</c:v>
                </c:pt>
                <c:pt idx="134">
                  <c:v>89</c:v>
                </c:pt>
                <c:pt idx="135">
                  <c:v>103</c:v>
                </c:pt>
                <c:pt idx="136">
                  <c:v>96</c:v>
                </c:pt>
                <c:pt idx="137">
                  <c:v>143</c:v>
                </c:pt>
                <c:pt idx="138">
                  <c:v>154</c:v>
                </c:pt>
                <c:pt idx="139">
                  <c:v>67</c:v>
                </c:pt>
                <c:pt idx="140">
                  <c:v>129</c:v>
                </c:pt>
                <c:pt idx="141">
                  <c:v>138</c:v>
                </c:pt>
                <c:pt idx="142">
                  <c:v>178</c:v>
                </c:pt>
                <c:pt idx="143">
                  <c:v>204</c:v>
                </c:pt>
                <c:pt idx="144">
                  <c:v>174</c:v>
                </c:pt>
                <c:pt idx="145">
                  <c:v>85</c:v>
                </c:pt>
                <c:pt idx="146">
                  <c:v>84</c:v>
                </c:pt>
                <c:pt idx="147">
                  <c:v>104</c:v>
                </c:pt>
                <c:pt idx="148">
                  <c:v>113</c:v>
                </c:pt>
                <c:pt idx="149">
                  <c:v>84</c:v>
                </c:pt>
                <c:pt idx="150">
                  <c:v>65</c:v>
                </c:pt>
                <c:pt idx="151">
                  <c:v>78</c:v>
                </c:pt>
                <c:pt idx="152">
                  <c:v>92</c:v>
                </c:pt>
                <c:pt idx="153">
                  <c:v>50</c:v>
                </c:pt>
                <c:pt idx="154">
                  <c:v>100</c:v>
                </c:pt>
                <c:pt idx="155">
                  <c:v>166</c:v>
                </c:pt>
                <c:pt idx="156">
                  <c:v>126</c:v>
                </c:pt>
                <c:pt idx="157">
                  <c:v>111</c:v>
                </c:pt>
                <c:pt idx="158">
                  <c:v>139</c:v>
                </c:pt>
                <c:pt idx="159">
                  <c:v>47</c:v>
                </c:pt>
                <c:pt idx="160">
                  <c:v>82</c:v>
                </c:pt>
                <c:pt idx="161">
                  <c:v>23</c:v>
                </c:pt>
                <c:pt idx="162">
                  <c:v>49</c:v>
                </c:pt>
                <c:pt idx="163">
                  <c:v>73</c:v>
                </c:pt>
                <c:pt idx="164">
                  <c:v>33</c:v>
                </c:pt>
                <c:pt idx="165">
                  <c:v>27</c:v>
                </c:pt>
                <c:pt idx="166">
                  <c:v>17</c:v>
                </c:pt>
                <c:pt idx="167">
                  <c:v>8</c:v>
                </c:pt>
                <c:pt idx="168">
                  <c:v>38</c:v>
                </c:pt>
                <c:pt idx="169">
                  <c:v>35</c:v>
                </c:pt>
                <c:pt idx="170">
                  <c:v>21</c:v>
                </c:pt>
                <c:pt idx="171">
                  <c:v>16</c:v>
                </c:pt>
                <c:pt idx="172">
                  <c:v>22</c:v>
                </c:pt>
                <c:pt idx="173">
                  <c:v>6</c:v>
                </c:pt>
                <c:pt idx="174">
                  <c:v>13</c:v>
                </c:pt>
                <c:pt idx="175">
                  <c:v>13</c:v>
                </c:pt>
                <c:pt idx="176">
                  <c:v>25</c:v>
                </c:pt>
                <c:pt idx="177">
                  <c:v>8</c:v>
                </c:pt>
                <c:pt idx="178">
                  <c:v>5</c:v>
                </c:pt>
                <c:pt idx="179">
                  <c:v>13</c:v>
                </c:pt>
              </c:numCache>
            </c:numRef>
          </c:val>
          <c:extLst xmlns:c16r2="http://schemas.microsoft.com/office/drawing/2015/06/chart">
            <c:ext xmlns:c16="http://schemas.microsoft.com/office/drawing/2014/chart" uri="{C3380CC4-5D6E-409C-BE32-E72D297353CC}">
              <c16:uniqueId val="{00000005-6006-438D-98C1-0C38071C5217}"/>
            </c:ext>
          </c:extLst>
        </c:ser>
        <c:ser>
          <c:idx val="6"/>
          <c:order val="6"/>
          <c:tx>
            <c:strRef>
              <c:f>Sheet1!$J$1</c:f>
              <c:strCache>
                <c:ptCount val="1"/>
                <c:pt idx="0">
                  <c:v>uMgungundlovu</c:v>
                </c:pt>
              </c:strCache>
            </c:strRef>
          </c:tx>
          <c:spPr>
            <a:solidFill>
              <a:schemeClr val="accent1">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Sheet1!$J$2:$J$181</c:f>
              <c:numCache>
                <c:formatCode>General</c:formatCode>
                <c:ptCount val="180"/>
                <c:pt idx="2">
                  <c:v>1</c:v>
                </c:pt>
                <c:pt idx="4">
                  <c:v>1</c:v>
                </c:pt>
                <c:pt idx="14">
                  <c:v>4</c:v>
                </c:pt>
                <c:pt idx="16">
                  <c:v>1</c:v>
                </c:pt>
                <c:pt idx="19">
                  <c:v>1</c:v>
                </c:pt>
                <c:pt idx="20">
                  <c:v>7</c:v>
                </c:pt>
                <c:pt idx="21">
                  <c:v>4</c:v>
                </c:pt>
                <c:pt idx="22">
                  <c:v>9</c:v>
                </c:pt>
                <c:pt idx="24">
                  <c:v>6</c:v>
                </c:pt>
                <c:pt idx="26">
                  <c:v>1</c:v>
                </c:pt>
                <c:pt idx="27">
                  <c:v>1</c:v>
                </c:pt>
                <c:pt idx="28">
                  <c:v>1</c:v>
                </c:pt>
                <c:pt idx="29">
                  <c:v>2</c:v>
                </c:pt>
                <c:pt idx="35">
                  <c:v>3</c:v>
                </c:pt>
                <c:pt idx="36">
                  <c:v>2</c:v>
                </c:pt>
                <c:pt idx="37">
                  <c:v>3</c:v>
                </c:pt>
                <c:pt idx="38">
                  <c:v>1</c:v>
                </c:pt>
                <c:pt idx="43">
                  <c:v>3</c:v>
                </c:pt>
                <c:pt idx="44">
                  <c:v>1</c:v>
                </c:pt>
                <c:pt idx="50">
                  <c:v>1</c:v>
                </c:pt>
                <c:pt idx="51">
                  <c:v>1</c:v>
                </c:pt>
                <c:pt idx="55">
                  <c:v>1</c:v>
                </c:pt>
                <c:pt idx="57">
                  <c:v>1</c:v>
                </c:pt>
                <c:pt idx="58">
                  <c:v>2</c:v>
                </c:pt>
                <c:pt idx="59">
                  <c:v>2</c:v>
                </c:pt>
                <c:pt idx="60">
                  <c:v>2</c:v>
                </c:pt>
                <c:pt idx="61">
                  <c:v>1</c:v>
                </c:pt>
                <c:pt idx="65">
                  <c:v>4</c:v>
                </c:pt>
                <c:pt idx="66">
                  <c:v>1</c:v>
                </c:pt>
                <c:pt idx="67">
                  <c:v>1</c:v>
                </c:pt>
                <c:pt idx="72">
                  <c:v>3</c:v>
                </c:pt>
                <c:pt idx="73">
                  <c:v>1</c:v>
                </c:pt>
                <c:pt idx="74">
                  <c:v>2</c:v>
                </c:pt>
                <c:pt idx="75">
                  <c:v>0</c:v>
                </c:pt>
                <c:pt idx="79">
                  <c:v>5</c:v>
                </c:pt>
                <c:pt idx="80">
                  <c:v>1</c:v>
                </c:pt>
                <c:pt idx="81">
                  <c:v>3</c:v>
                </c:pt>
                <c:pt idx="82">
                  <c:v>4</c:v>
                </c:pt>
                <c:pt idx="83">
                  <c:v>8</c:v>
                </c:pt>
                <c:pt idx="84">
                  <c:v>2</c:v>
                </c:pt>
                <c:pt idx="85">
                  <c:v>37</c:v>
                </c:pt>
                <c:pt idx="86">
                  <c:v>5</c:v>
                </c:pt>
                <c:pt idx="87">
                  <c:v>12</c:v>
                </c:pt>
                <c:pt idx="88">
                  <c:v>1</c:v>
                </c:pt>
                <c:pt idx="89">
                  <c:v>1</c:v>
                </c:pt>
                <c:pt idx="90">
                  <c:v>9</c:v>
                </c:pt>
                <c:pt idx="91">
                  <c:v>5</c:v>
                </c:pt>
                <c:pt idx="92">
                  <c:v>27</c:v>
                </c:pt>
                <c:pt idx="93">
                  <c:v>3</c:v>
                </c:pt>
                <c:pt idx="94">
                  <c:v>3</c:v>
                </c:pt>
                <c:pt idx="95">
                  <c:v>5</c:v>
                </c:pt>
                <c:pt idx="96">
                  <c:v>7</c:v>
                </c:pt>
                <c:pt idx="97">
                  <c:v>10</c:v>
                </c:pt>
                <c:pt idx="98">
                  <c:v>11</c:v>
                </c:pt>
                <c:pt idx="99">
                  <c:v>8</c:v>
                </c:pt>
                <c:pt idx="100">
                  <c:v>10</c:v>
                </c:pt>
                <c:pt idx="101">
                  <c:v>20</c:v>
                </c:pt>
                <c:pt idx="102">
                  <c:v>18</c:v>
                </c:pt>
                <c:pt idx="103">
                  <c:v>13</c:v>
                </c:pt>
                <c:pt idx="104">
                  <c:v>11</c:v>
                </c:pt>
                <c:pt idx="105">
                  <c:v>55</c:v>
                </c:pt>
                <c:pt idx="106">
                  <c:v>18</c:v>
                </c:pt>
                <c:pt idx="107">
                  <c:v>22</c:v>
                </c:pt>
                <c:pt idx="108">
                  <c:v>41</c:v>
                </c:pt>
                <c:pt idx="109">
                  <c:v>30</c:v>
                </c:pt>
                <c:pt idx="110">
                  <c:v>38</c:v>
                </c:pt>
                <c:pt idx="111">
                  <c:v>94</c:v>
                </c:pt>
                <c:pt idx="112">
                  <c:v>64</c:v>
                </c:pt>
                <c:pt idx="113">
                  <c:v>70</c:v>
                </c:pt>
                <c:pt idx="114">
                  <c:v>60</c:v>
                </c:pt>
                <c:pt idx="115">
                  <c:v>67</c:v>
                </c:pt>
                <c:pt idx="116">
                  <c:v>84</c:v>
                </c:pt>
                <c:pt idx="117">
                  <c:v>75</c:v>
                </c:pt>
                <c:pt idx="118">
                  <c:v>73</c:v>
                </c:pt>
                <c:pt idx="119">
                  <c:v>73</c:v>
                </c:pt>
                <c:pt idx="120">
                  <c:v>248</c:v>
                </c:pt>
                <c:pt idx="121">
                  <c:v>164</c:v>
                </c:pt>
                <c:pt idx="122">
                  <c:v>239</c:v>
                </c:pt>
                <c:pt idx="123">
                  <c:v>217</c:v>
                </c:pt>
                <c:pt idx="124">
                  <c:v>137</c:v>
                </c:pt>
                <c:pt idx="125">
                  <c:v>136</c:v>
                </c:pt>
                <c:pt idx="126">
                  <c:v>244</c:v>
                </c:pt>
                <c:pt idx="127">
                  <c:v>280</c:v>
                </c:pt>
                <c:pt idx="128">
                  <c:v>282</c:v>
                </c:pt>
                <c:pt idx="129">
                  <c:v>690</c:v>
                </c:pt>
                <c:pt idx="130">
                  <c:v>352</c:v>
                </c:pt>
                <c:pt idx="131">
                  <c:v>357</c:v>
                </c:pt>
                <c:pt idx="132">
                  <c:v>494</c:v>
                </c:pt>
                <c:pt idx="133">
                  <c:v>270</c:v>
                </c:pt>
                <c:pt idx="134">
                  <c:v>282</c:v>
                </c:pt>
                <c:pt idx="135">
                  <c:v>384</c:v>
                </c:pt>
                <c:pt idx="136">
                  <c:v>389</c:v>
                </c:pt>
                <c:pt idx="137">
                  <c:v>352</c:v>
                </c:pt>
                <c:pt idx="138">
                  <c:v>312</c:v>
                </c:pt>
                <c:pt idx="139">
                  <c:v>380</c:v>
                </c:pt>
                <c:pt idx="140">
                  <c:v>418</c:v>
                </c:pt>
                <c:pt idx="141">
                  <c:v>226</c:v>
                </c:pt>
                <c:pt idx="142">
                  <c:v>663</c:v>
                </c:pt>
                <c:pt idx="143">
                  <c:v>312</c:v>
                </c:pt>
                <c:pt idx="144">
                  <c:v>343</c:v>
                </c:pt>
                <c:pt idx="145">
                  <c:v>152</c:v>
                </c:pt>
                <c:pt idx="146">
                  <c:v>250</c:v>
                </c:pt>
                <c:pt idx="147">
                  <c:v>317</c:v>
                </c:pt>
                <c:pt idx="148">
                  <c:v>266</c:v>
                </c:pt>
                <c:pt idx="149">
                  <c:v>315</c:v>
                </c:pt>
                <c:pt idx="150">
                  <c:v>425</c:v>
                </c:pt>
                <c:pt idx="151">
                  <c:v>364</c:v>
                </c:pt>
                <c:pt idx="152">
                  <c:v>201</c:v>
                </c:pt>
                <c:pt idx="153">
                  <c:v>164</c:v>
                </c:pt>
                <c:pt idx="154">
                  <c:v>241</c:v>
                </c:pt>
                <c:pt idx="155">
                  <c:v>229</c:v>
                </c:pt>
                <c:pt idx="156">
                  <c:v>179</c:v>
                </c:pt>
                <c:pt idx="157">
                  <c:v>181</c:v>
                </c:pt>
                <c:pt idx="158">
                  <c:v>352</c:v>
                </c:pt>
                <c:pt idx="159">
                  <c:v>163</c:v>
                </c:pt>
                <c:pt idx="160">
                  <c:v>225</c:v>
                </c:pt>
                <c:pt idx="161">
                  <c:v>175</c:v>
                </c:pt>
                <c:pt idx="162">
                  <c:v>87</c:v>
                </c:pt>
                <c:pt idx="163">
                  <c:v>179</c:v>
                </c:pt>
                <c:pt idx="164">
                  <c:v>97</c:v>
                </c:pt>
                <c:pt idx="165">
                  <c:v>81</c:v>
                </c:pt>
                <c:pt idx="166">
                  <c:v>82</c:v>
                </c:pt>
                <c:pt idx="167">
                  <c:v>69</c:v>
                </c:pt>
                <c:pt idx="168">
                  <c:v>72</c:v>
                </c:pt>
                <c:pt idx="169">
                  <c:v>120</c:v>
                </c:pt>
                <c:pt idx="170">
                  <c:v>67</c:v>
                </c:pt>
                <c:pt idx="171">
                  <c:v>57</c:v>
                </c:pt>
                <c:pt idx="172">
                  <c:v>77</c:v>
                </c:pt>
                <c:pt idx="173">
                  <c:v>45</c:v>
                </c:pt>
                <c:pt idx="174">
                  <c:v>55</c:v>
                </c:pt>
                <c:pt idx="175">
                  <c:v>75</c:v>
                </c:pt>
                <c:pt idx="176">
                  <c:v>54</c:v>
                </c:pt>
                <c:pt idx="177">
                  <c:v>26</c:v>
                </c:pt>
                <c:pt idx="178">
                  <c:v>53</c:v>
                </c:pt>
                <c:pt idx="179">
                  <c:v>63</c:v>
                </c:pt>
              </c:numCache>
            </c:numRef>
          </c:val>
          <c:extLst xmlns:c16r2="http://schemas.microsoft.com/office/drawing/2015/06/chart">
            <c:ext xmlns:c16="http://schemas.microsoft.com/office/drawing/2014/chart" uri="{C3380CC4-5D6E-409C-BE32-E72D297353CC}">
              <c16:uniqueId val="{00000006-6006-438D-98C1-0C38071C5217}"/>
            </c:ext>
          </c:extLst>
        </c:ser>
        <c:ser>
          <c:idx val="7"/>
          <c:order val="7"/>
          <c:tx>
            <c:strRef>
              <c:f>Sheet1!$K$1</c:f>
              <c:strCache>
                <c:ptCount val="1"/>
                <c:pt idx="0">
                  <c:v>uMkhanyakude</c:v>
                </c:pt>
              </c:strCache>
            </c:strRef>
          </c:tx>
          <c:spPr>
            <a:solidFill>
              <a:schemeClr val="accent2">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Sheet1!$K$2:$K$181</c:f>
              <c:numCache>
                <c:formatCode>General</c:formatCode>
                <c:ptCount val="180"/>
                <c:pt idx="21">
                  <c:v>5</c:v>
                </c:pt>
                <c:pt idx="22">
                  <c:v>2</c:v>
                </c:pt>
                <c:pt idx="26">
                  <c:v>11</c:v>
                </c:pt>
                <c:pt idx="27">
                  <c:v>1</c:v>
                </c:pt>
                <c:pt idx="55">
                  <c:v>1</c:v>
                </c:pt>
                <c:pt idx="73">
                  <c:v>1</c:v>
                </c:pt>
                <c:pt idx="74">
                  <c:v>1</c:v>
                </c:pt>
                <c:pt idx="78">
                  <c:v>1</c:v>
                </c:pt>
                <c:pt idx="90">
                  <c:v>1</c:v>
                </c:pt>
                <c:pt idx="92">
                  <c:v>1</c:v>
                </c:pt>
                <c:pt idx="101">
                  <c:v>7</c:v>
                </c:pt>
                <c:pt idx="102">
                  <c:v>5</c:v>
                </c:pt>
                <c:pt idx="103">
                  <c:v>1</c:v>
                </c:pt>
                <c:pt idx="104">
                  <c:v>1</c:v>
                </c:pt>
                <c:pt idx="106">
                  <c:v>2</c:v>
                </c:pt>
                <c:pt idx="108">
                  <c:v>3</c:v>
                </c:pt>
                <c:pt idx="109">
                  <c:v>4</c:v>
                </c:pt>
                <c:pt idx="110">
                  <c:v>1</c:v>
                </c:pt>
                <c:pt idx="111">
                  <c:v>7</c:v>
                </c:pt>
                <c:pt idx="112">
                  <c:v>2</c:v>
                </c:pt>
                <c:pt idx="113">
                  <c:v>8</c:v>
                </c:pt>
                <c:pt idx="114">
                  <c:v>3</c:v>
                </c:pt>
                <c:pt idx="115">
                  <c:v>4</c:v>
                </c:pt>
                <c:pt idx="116">
                  <c:v>3</c:v>
                </c:pt>
                <c:pt idx="117">
                  <c:v>1</c:v>
                </c:pt>
                <c:pt idx="118">
                  <c:v>0</c:v>
                </c:pt>
                <c:pt idx="119">
                  <c:v>12</c:v>
                </c:pt>
                <c:pt idx="120">
                  <c:v>16</c:v>
                </c:pt>
                <c:pt idx="121">
                  <c:v>7</c:v>
                </c:pt>
                <c:pt idx="122">
                  <c:v>10</c:v>
                </c:pt>
                <c:pt idx="123">
                  <c:v>14</c:v>
                </c:pt>
                <c:pt idx="124">
                  <c:v>4</c:v>
                </c:pt>
                <c:pt idx="125">
                  <c:v>4</c:v>
                </c:pt>
                <c:pt idx="126">
                  <c:v>7</c:v>
                </c:pt>
                <c:pt idx="127">
                  <c:v>9</c:v>
                </c:pt>
                <c:pt idx="128">
                  <c:v>8</c:v>
                </c:pt>
                <c:pt idx="129">
                  <c:v>12</c:v>
                </c:pt>
                <c:pt idx="130">
                  <c:v>37</c:v>
                </c:pt>
                <c:pt idx="131">
                  <c:v>5</c:v>
                </c:pt>
                <c:pt idx="132">
                  <c:v>48</c:v>
                </c:pt>
                <c:pt idx="133">
                  <c:v>6</c:v>
                </c:pt>
                <c:pt idx="134">
                  <c:v>26</c:v>
                </c:pt>
                <c:pt idx="135">
                  <c:v>10</c:v>
                </c:pt>
                <c:pt idx="136">
                  <c:v>24</c:v>
                </c:pt>
                <c:pt idx="137">
                  <c:v>44</c:v>
                </c:pt>
                <c:pt idx="138">
                  <c:v>24</c:v>
                </c:pt>
                <c:pt idx="139">
                  <c:v>31</c:v>
                </c:pt>
                <c:pt idx="140">
                  <c:v>46</c:v>
                </c:pt>
                <c:pt idx="141">
                  <c:v>64</c:v>
                </c:pt>
                <c:pt idx="142">
                  <c:v>91</c:v>
                </c:pt>
                <c:pt idx="143">
                  <c:v>45</c:v>
                </c:pt>
                <c:pt idx="144">
                  <c:v>75</c:v>
                </c:pt>
                <c:pt idx="145">
                  <c:v>92</c:v>
                </c:pt>
                <c:pt idx="146">
                  <c:v>115</c:v>
                </c:pt>
                <c:pt idx="147">
                  <c:v>22</c:v>
                </c:pt>
                <c:pt idx="148">
                  <c:v>70</c:v>
                </c:pt>
                <c:pt idx="149">
                  <c:v>49</c:v>
                </c:pt>
                <c:pt idx="150">
                  <c:v>154</c:v>
                </c:pt>
                <c:pt idx="151">
                  <c:v>68</c:v>
                </c:pt>
                <c:pt idx="152">
                  <c:v>42</c:v>
                </c:pt>
                <c:pt idx="153">
                  <c:v>74</c:v>
                </c:pt>
                <c:pt idx="154">
                  <c:v>64</c:v>
                </c:pt>
                <c:pt idx="155">
                  <c:v>57</c:v>
                </c:pt>
                <c:pt idx="156">
                  <c:v>64</c:v>
                </c:pt>
                <c:pt idx="157">
                  <c:v>79</c:v>
                </c:pt>
                <c:pt idx="158">
                  <c:v>100</c:v>
                </c:pt>
                <c:pt idx="159">
                  <c:v>67</c:v>
                </c:pt>
                <c:pt idx="160">
                  <c:v>43</c:v>
                </c:pt>
                <c:pt idx="161">
                  <c:v>11</c:v>
                </c:pt>
                <c:pt idx="162">
                  <c:v>27</c:v>
                </c:pt>
                <c:pt idx="163">
                  <c:v>69</c:v>
                </c:pt>
                <c:pt idx="164">
                  <c:v>18</c:v>
                </c:pt>
                <c:pt idx="165">
                  <c:v>30</c:v>
                </c:pt>
                <c:pt idx="166">
                  <c:v>21</c:v>
                </c:pt>
                <c:pt idx="167">
                  <c:v>12</c:v>
                </c:pt>
                <c:pt idx="168">
                  <c:v>16</c:v>
                </c:pt>
                <c:pt idx="169">
                  <c:v>25</c:v>
                </c:pt>
                <c:pt idx="170">
                  <c:v>19</c:v>
                </c:pt>
                <c:pt idx="171">
                  <c:v>18</c:v>
                </c:pt>
                <c:pt idx="172">
                  <c:v>16</c:v>
                </c:pt>
                <c:pt idx="173">
                  <c:v>16</c:v>
                </c:pt>
                <c:pt idx="174">
                  <c:v>2</c:v>
                </c:pt>
                <c:pt idx="175">
                  <c:v>13</c:v>
                </c:pt>
                <c:pt idx="176">
                  <c:v>29</c:v>
                </c:pt>
                <c:pt idx="177">
                  <c:v>9</c:v>
                </c:pt>
                <c:pt idx="178">
                  <c:v>18</c:v>
                </c:pt>
                <c:pt idx="179">
                  <c:v>3</c:v>
                </c:pt>
              </c:numCache>
            </c:numRef>
          </c:val>
          <c:extLst xmlns:c16r2="http://schemas.microsoft.com/office/drawing/2015/06/chart">
            <c:ext xmlns:c16="http://schemas.microsoft.com/office/drawing/2014/chart" uri="{C3380CC4-5D6E-409C-BE32-E72D297353CC}">
              <c16:uniqueId val="{00000007-6006-438D-98C1-0C38071C5217}"/>
            </c:ext>
          </c:extLst>
        </c:ser>
        <c:ser>
          <c:idx val="8"/>
          <c:order val="8"/>
          <c:tx>
            <c:strRef>
              <c:f>Sheet1!$L$1</c:f>
              <c:strCache>
                <c:ptCount val="1"/>
                <c:pt idx="0">
                  <c:v>uMzinyathi</c:v>
                </c:pt>
              </c:strCache>
            </c:strRef>
          </c:tx>
          <c:spPr>
            <a:solidFill>
              <a:schemeClr val="accent3">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Sheet1!$L$2:$L$181</c:f>
              <c:numCache>
                <c:formatCode>General</c:formatCode>
                <c:ptCount val="180"/>
                <c:pt idx="66">
                  <c:v>1</c:v>
                </c:pt>
                <c:pt idx="74">
                  <c:v>1</c:v>
                </c:pt>
                <c:pt idx="77">
                  <c:v>1</c:v>
                </c:pt>
                <c:pt idx="85">
                  <c:v>2</c:v>
                </c:pt>
                <c:pt idx="92">
                  <c:v>2</c:v>
                </c:pt>
                <c:pt idx="97">
                  <c:v>2</c:v>
                </c:pt>
                <c:pt idx="99">
                  <c:v>1</c:v>
                </c:pt>
                <c:pt idx="100">
                  <c:v>1</c:v>
                </c:pt>
                <c:pt idx="101">
                  <c:v>3</c:v>
                </c:pt>
                <c:pt idx="102">
                  <c:v>1</c:v>
                </c:pt>
                <c:pt idx="104">
                  <c:v>1</c:v>
                </c:pt>
                <c:pt idx="107">
                  <c:v>1</c:v>
                </c:pt>
                <c:pt idx="108">
                  <c:v>1</c:v>
                </c:pt>
                <c:pt idx="109">
                  <c:v>7</c:v>
                </c:pt>
                <c:pt idx="110">
                  <c:v>5</c:v>
                </c:pt>
                <c:pt idx="111">
                  <c:v>33</c:v>
                </c:pt>
                <c:pt idx="112">
                  <c:v>0</c:v>
                </c:pt>
                <c:pt idx="113">
                  <c:v>3</c:v>
                </c:pt>
                <c:pt idx="114">
                  <c:v>2</c:v>
                </c:pt>
                <c:pt idx="115">
                  <c:v>2</c:v>
                </c:pt>
                <c:pt idx="116">
                  <c:v>0</c:v>
                </c:pt>
                <c:pt idx="117">
                  <c:v>11</c:v>
                </c:pt>
                <c:pt idx="118">
                  <c:v>10</c:v>
                </c:pt>
                <c:pt idx="119">
                  <c:v>10</c:v>
                </c:pt>
                <c:pt idx="120">
                  <c:v>50</c:v>
                </c:pt>
                <c:pt idx="121">
                  <c:v>8</c:v>
                </c:pt>
                <c:pt idx="122">
                  <c:v>20</c:v>
                </c:pt>
                <c:pt idx="123">
                  <c:v>12</c:v>
                </c:pt>
                <c:pt idx="124">
                  <c:v>12</c:v>
                </c:pt>
                <c:pt idx="125">
                  <c:v>17</c:v>
                </c:pt>
                <c:pt idx="126">
                  <c:v>18</c:v>
                </c:pt>
                <c:pt idx="127">
                  <c:v>23</c:v>
                </c:pt>
                <c:pt idx="128">
                  <c:v>67</c:v>
                </c:pt>
                <c:pt idx="129">
                  <c:v>14</c:v>
                </c:pt>
                <c:pt idx="130">
                  <c:v>59</c:v>
                </c:pt>
                <c:pt idx="131">
                  <c:v>83</c:v>
                </c:pt>
                <c:pt idx="132">
                  <c:v>71</c:v>
                </c:pt>
                <c:pt idx="133">
                  <c:v>46</c:v>
                </c:pt>
                <c:pt idx="134">
                  <c:v>39</c:v>
                </c:pt>
                <c:pt idx="135">
                  <c:v>60</c:v>
                </c:pt>
                <c:pt idx="136">
                  <c:v>79</c:v>
                </c:pt>
                <c:pt idx="137">
                  <c:v>74</c:v>
                </c:pt>
                <c:pt idx="138">
                  <c:v>86</c:v>
                </c:pt>
                <c:pt idx="139">
                  <c:v>77</c:v>
                </c:pt>
                <c:pt idx="140">
                  <c:v>50</c:v>
                </c:pt>
                <c:pt idx="141">
                  <c:v>26</c:v>
                </c:pt>
                <c:pt idx="142">
                  <c:v>114</c:v>
                </c:pt>
                <c:pt idx="143">
                  <c:v>88</c:v>
                </c:pt>
                <c:pt idx="144">
                  <c:v>81</c:v>
                </c:pt>
                <c:pt idx="145">
                  <c:v>95</c:v>
                </c:pt>
                <c:pt idx="146">
                  <c:v>39</c:v>
                </c:pt>
                <c:pt idx="147">
                  <c:v>34</c:v>
                </c:pt>
                <c:pt idx="148">
                  <c:v>44</c:v>
                </c:pt>
                <c:pt idx="149">
                  <c:v>44</c:v>
                </c:pt>
                <c:pt idx="150">
                  <c:v>139</c:v>
                </c:pt>
                <c:pt idx="151">
                  <c:v>108</c:v>
                </c:pt>
                <c:pt idx="152">
                  <c:v>36</c:v>
                </c:pt>
                <c:pt idx="153">
                  <c:v>13</c:v>
                </c:pt>
                <c:pt idx="154">
                  <c:v>20</c:v>
                </c:pt>
                <c:pt idx="155">
                  <c:v>47</c:v>
                </c:pt>
                <c:pt idx="156">
                  <c:v>50</c:v>
                </c:pt>
                <c:pt idx="157">
                  <c:v>51</c:v>
                </c:pt>
                <c:pt idx="158">
                  <c:v>62</c:v>
                </c:pt>
                <c:pt idx="159">
                  <c:v>21</c:v>
                </c:pt>
                <c:pt idx="160">
                  <c:v>21</c:v>
                </c:pt>
                <c:pt idx="161">
                  <c:v>23</c:v>
                </c:pt>
                <c:pt idx="162">
                  <c:v>20</c:v>
                </c:pt>
                <c:pt idx="163">
                  <c:v>32</c:v>
                </c:pt>
                <c:pt idx="164">
                  <c:v>26</c:v>
                </c:pt>
                <c:pt idx="165">
                  <c:v>25</c:v>
                </c:pt>
                <c:pt idx="166">
                  <c:v>10</c:v>
                </c:pt>
                <c:pt idx="167">
                  <c:v>14</c:v>
                </c:pt>
                <c:pt idx="168">
                  <c:v>14</c:v>
                </c:pt>
                <c:pt idx="169">
                  <c:v>19</c:v>
                </c:pt>
                <c:pt idx="170">
                  <c:v>17</c:v>
                </c:pt>
                <c:pt idx="171">
                  <c:v>4</c:v>
                </c:pt>
                <c:pt idx="172">
                  <c:v>7</c:v>
                </c:pt>
                <c:pt idx="173">
                  <c:v>6</c:v>
                </c:pt>
                <c:pt idx="174">
                  <c:v>4</c:v>
                </c:pt>
                <c:pt idx="175">
                  <c:v>14</c:v>
                </c:pt>
                <c:pt idx="176">
                  <c:v>8</c:v>
                </c:pt>
                <c:pt idx="177">
                  <c:v>3</c:v>
                </c:pt>
                <c:pt idx="178">
                  <c:v>7</c:v>
                </c:pt>
                <c:pt idx="179">
                  <c:v>3</c:v>
                </c:pt>
              </c:numCache>
            </c:numRef>
          </c:val>
          <c:extLst xmlns:c16r2="http://schemas.microsoft.com/office/drawing/2015/06/chart">
            <c:ext xmlns:c16="http://schemas.microsoft.com/office/drawing/2014/chart" uri="{C3380CC4-5D6E-409C-BE32-E72D297353CC}">
              <c16:uniqueId val="{00000008-6006-438D-98C1-0C38071C5217}"/>
            </c:ext>
          </c:extLst>
        </c:ser>
        <c:ser>
          <c:idx val="9"/>
          <c:order val="9"/>
          <c:tx>
            <c:strRef>
              <c:f>Sheet1!$M$1</c:f>
              <c:strCache>
                <c:ptCount val="1"/>
                <c:pt idx="0">
                  <c:v>Uthukela</c:v>
                </c:pt>
              </c:strCache>
            </c:strRef>
          </c:tx>
          <c:spPr>
            <a:solidFill>
              <a:schemeClr val="accent4">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Sheet1!$M$2:$M$181</c:f>
              <c:numCache>
                <c:formatCode>General</c:formatCode>
                <c:ptCount val="180"/>
                <c:pt idx="20">
                  <c:v>1</c:v>
                </c:pt>
                <c:pt idx="21">
                  <c:v>2</c:v>
                </c:pt>
                <c:pt idx="22">
                  <c:v>5</c:v>
                </c:pt>
                <c:pt idx="24">
                  <c:v>2</c:v>
                </c:pt>
                <c:pt idx="43">
                  <c:v>1</c:v>
                </c:pt>
                <c:pt idx="44">
                  <c:v>2</c:v>
                </c:pt>
                <c:pt idx="50">
                  <c:v>1</c:v>
                </c:pt>
                <c:pt idx="51">
                  <c:v>1</c:v>
                </c:pt>
                <c:pt idx="56">
                  <c:v>1</c:v>
                </c:pt>
                <c:pt idx="60">
                  <c:v>2</c:v>
                </c:pt>
                <c:pt idx="70">
                  <c:v>1</c:v>
                </c:pt>
                <c:pt idx="71">
                  <c:v>2</c:v>
                </c:pt>
                <c:pt idx="72">
                  <c:v>2</c:v>
                </c:pt>
                <c:pt idx="74">
                  <c:v>4</c:v>
                </c:pt>
                <c:pt idx="75">
                  <c:v>1</c:v>
                </c:pt>
                <c:pt idx="78">
                  <c:v>4</c:v>
                </c:pt>
                <c:pt idx="80">
                  <c:v>1</c:v>
                </c:pt>
                <c:pt idx="81">
                  <c:v>14</c:v>
                </c:pt>
                <c:pt idx="82">
                  <c:v>8</c:v>
                </c:pt>
                <c:pt idx="83">
                  <c:v>1</c:v>
                </c:pt>
                <c:pt idx="84">
                  <c:v>1</c:v>
                </c:pt>
                <c:pt idx="85">
                  <c:v>7</c:v>
                </c:pt>
                <c:pt idx="87">
                  <c:v>3</c:v>
                </c:pt>
                <c:pt idx="89">
                  <c:v>2</c:v>
                </c:pt>
                <c:pt idx="90">
                  <c:v>2</c:v>
                </c:pt>
                <c:pt idx="91">
                  <c:v>1</c:v>
                </c:pt>
                <c:pt idx="92">
                  <c:v>14</c:v>
                </c:pt>
                <c:pt idx="93">
                  <c:v>2</c:v>
                </c:pt>
                <c:pt idx="94">
                  <c:v>2</c:v>
                </c:pt>
                <c:pt idx="96">
                  <c:v>1</c:v>
                </c:pt>
                <c:pt idx="97">
                  <c:v>2</c:v>
                </c:pt>
                <c:pt idx="99">
                  <c:v>3</c:v>
                </c:pt>
                <c:pt idx="100">
                  <c:v>2</c:v>
                </c:pt>
                <c:pt idx="101">
                  <c:v>1</c:v>
                </c:pt>
                <c:pt idx="102">
                  <c:v>4</c:v>
                </c:pt>
                <c:pt idx="104">
                  <c:v>5</c:v>
                </c:pt>
                <c:pt idx="105">
                  <c:v>24</c:v>
                </c:pt>
                <c:pt idx="106">
                  <c:v>1</c:v>
                </c:pt>
                <c:pt idx="107">
                  <c:v>9</c:v>
                </c:pt>
                <c:pt idx="108">
                  <c:v>14</c:v>
                </c:pt>
                <c:pt idx="109">
                  <c:v>15</c:v>
                </c:pt>
                <c:pt idx="110">
                  <c:v>10</c:v>
                </c:pt>
                <c:pt idx="111">
                  <c:v>20</c:v>
                </c:pt>
                <c:pt idx="112">
                  <c:v>30</c:v>
                </c:pt>
                <c:pt idx="113">
                  <c:v>12</c:v>
                </c:pt>
                <c:pt idx="114">
                  <c:v>33</c:v>
                </c:pt>
                <c:pt idx="115">
                  <c:v>61</c:v>
                </c:pt>
                <c:pt idx="116">
                  <c:v>41</c:v>
                </c:pt>
                <c:pt idx="117">
                  <c:v>24</c:v>
                </c:pt>
                <c:pt idx="118">
                  <c:v>31</c:v>
                </c:pt>
                <c:pt idx="119">
                  <c:v>42</c:v>
                </c:pt>
                <c:pt idx="120">
                  <c:v>54</c:v>
                </c:pt>
                <c:pt idx="121">
                  <c:v>49</c:v>
                </c:pt>
                <c:pt idx="122">
                  <c:v>39</c:v>
                </c:pt>
                <c:pt idx="123">
                  <c:v>91</c:v>
                </c:pt>
                <c:pt idx="124">
                  <c:v>33</c:v>
                </c:pt>
                <c:pt idx="125">
                  <c:v>31</c:v>
                </c:pt>
                <c:pt idx="126">
                  <c:v>104</c:v>
                </c:pt>
                <c:pt idx="127">
                  <c:v>60</c:v>
                </c:pt>
                <c:pt idx="128">
                  <c:v>72</c:v>
                </c:pt>
                <c:pt idx="129">
                  <c:v>79</c:v>
                </c:pt>
                <c:pt idx="130">
                  <c:v>65</c:v>
                </c:pt>
                <c:pt idx="131">
                  <c:v>60</c:v>
                </c:pt>
                <c:pt idx="132">
                  <c:v>83</c:v>
                </c:pt>
                <c:pt idx="133">
                  <c:v>123</c:v>
                </c:pt>
                <c:pt idx="134">
                  <c:v>190</c:v>
                </c:pt>
                <c:pt idx="135">
                  <c:v>87</c:v>
                </c:pt>
                <c:pt idx="136">
                  <c:v>139</c:v>
                </c:pt>
                <c:pt idx="137">
                  <c:v>195</c:v>
                </c:pt>
                <c:pt idx="138">
                  <c:v>88</c:v>
                </c:pt>
                <c:pt idx="139">
                  <c:v>119</c:v>
                </c:pt>
                <c:pt idx="140">
                  <c:v>191</c:v>
                </c:pt>
                <c:pt idx="141">
                  <c:v>85</c:v>
                </c:pt>
                <c:pt idx="142">
                  <c:v>135</c:v>
                </c:pt>
                <c:pt idx="143">
                  <c:v>143</c:v>
                </c:pt>
                <c:pt idx="144">
                  <c:v>225</c:v>
                </c:pt>
                <c:pt idx="145">
                  <c:v>81</c:v>
                </c:pt>
                <c:pt idx="146">
                  <c:v>24</c:v>
                </c:pt>
                <c:pt idx="147">
                  <c:v>87</c:v>
                </c:pt>
                <c:pt idx="148">
                  <c:v>96</c:v>
                </c:pt>
                <c:pt idx="149">
                  <c:v>118</c:v>
                </c:pt>
                <c:pt idx="150">
                  <c:v>217</c:v>
                </c:pt>
                <c:pt idx="151">
                  <c:v>141</c:v>
                </c:pt>
                <c:pt idx="152">
                  <c:v>133</c:v>
                </c:pt>
                <c:pt idx="153">
                  <c:v>32</c:v>
                </c:pt>
                <c:pt idx="154">
                  <c:v>42</c:v>
                </c:pt>
                <c:pt idx="155">
                  <c:v>77</c:v>
                </c:pt>
                <c:pt idx="156">
                  <c:v>95</c:v>
                </c:pt>
                <c:pt idx="157">
                  <c:v>84</c:v>
                </c:pt>
                <c:pt idx="158">
                  <c:v>119</c:v>
                </c:pt>
                <c:pt idx="159">
                  <c:v>45</c:v>
                </c:pt>
                <c:pt idx="160">
                  <c:v>37</c:v>
                </c:pt>
                <c:pt idx="161">
                  <c:v>9</c:v>
                </c:pt>
                <c:pt idx="162">
                  <c:v>48</c:v>
                </c:pt>
                <c:pt idx="163">
                  <c:v>44</c:v>
                </c:pt>
                <c:pt idx="164">
                  <c:v>28</c:v>
                </c:pt>
                <c:pt idx="165">
                  <c:v>23</c:v>
                </c:pt>
                <c:pt idx="166">
                  <c:v>17</c:v>
                </c:pt>
                <c:pt idx="167">
                  <c:v>9</c:v>
                </c:pt>
                <c:pt idx="168">
                  <c:v>41</c:v>
                </c:pt>
                <c:pt idx="169">
                  <c:v>22</c:v>
                </c:pt>
                <c:pt idx="170">
                  <c:v>29</c:v>
                </c:pt>
                <c:pt idx="171">
                  <c:v>27</c:v>
                </c:pt>
                <c:pt idx="172">
                  <c:v>15</c:v>
                </c:pt>
                <c:pt idx="173">
                  <c:v>2</c:v>
                </c:pt>
                <c:pt idx="174">
                  <c:v>2</c:v>
                </c:pt>
                <c:pt idx="175">
                  <c:v>27</c:v>
                </c:pt>
                <c:pt idx="176">
                  <c:v>7</c:v>
                </c:pt>
                <c:pt idx="177">
                  <c:v>5</c:v>
                </c:pt>
                <c:pt idx="178">
                  <c:v>8</c:v>
                </c:pt>
                <c:pt idx="179">
                  <c:v>9</c:v>
                </c:pt>
              </c:numCache>
            </c:numRef>
          </c:val>
          <c:extLst xmlns:c16r2="http://schemas.microsoft.com/office/drawing/2015/06/chart">
            <c:ext xmlns:c16="http://schemas.microsoft.com/office/drawing/2014/chart" uri="{C3380CC4-5D6E-409C-BE32-E72D297353CC}">
              <c16:uniqueId val="{00000009-6006-438D-98C1-0C38071C5217}"/>
            </c:ext>
          </c:extLst>
        </c:ser>
        <c:ser>
          <c:idx val="10"/>
          <c:order val="10"/>
          <c:tx>
            <c:strRef>
              <c:f>Sheet1!$N$1</c:f>
              <c:strCache>
                <c:ptCount val="1"/>
                <c:pt idx="0">
                  <c:v>Zululand</c:v>
                </c:pt>
              </c:strCache>
            </c:strRef>
          </c:tx>
          <c:spPr>
            <a:solidFill>
              <a:schemeClr val="accent5">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Sheet1!$N$2:$N$181</c:f>
              <c:numCache>
                <c:formatCode>General</c:formatCode>
                <c:ptCount val="180"/>
                <c:pt idx="24">
                  <c:v>1</c:v>
                </c:pt>
                <c:pt idx="65">
                  <c:v>1</c:v>
                </c:pt>
                <c:pt idx="74">
                  <c:v>1</c:v>
                </c:pt>
                <c:pt idx="79">
                  <c:v>1</c:v>
                </c:pt>
                <c:pt idx="83">
                  <c:v>1</c:v>
                </c:pt>
                <c:pt idx="86">
                  <c:v>1</c:v>
                </c:pt>
                <c:pt idx="97">
                  <c:v>1</c:v>
                </c:pt>
                <c:pt idx="98">
                  <c:v>2</c:v>
                </c:pt>
                <c:pt idx="101">
                  <c:v>1</c:v>
                </c:pt>
                <c:pt idx="103">
                  <c:v>4</c:v>
                </c:pt>
                <c:pt idx="105">
                  <c:v>4</c:v>
                </c:pt>
                <c:pt idx="106">
                  <c:v>2</c:v>
                </c:pt>
                <c:pt idx="108">
                  <c:v>2</c:v>
                </c:pt>
                <c:pt idx="109">
                  <c:v>3</c:v>
                </c:pt>
                <c:pt idx="110">
                  <c:v>6</c:v>
                </c:pt>
                <c:pt idx="111">
                  <c:v>3</c:v>
                </c:pt>
                <c:pt idx="112">
                  <c:v>1</c:v>
                </c:pt>
                <c:pt idx="113">
                  <c:v>5</c:v>
                </c:pt>
                <c:pt idx="114">
                  <c:v>5</c:v>
                </c:pt>
                <c:pt idx="115">
                  <c:v>29</c:v>
                </c:pt>
                <c:pt idx="116">
                  <c:v>4</c:v>
                </c:pt>
                <c:pt idx="117">
                  <c:v>49</c:v>
                </c:pt>
                <c:pt idx="118">
                  <c:v>8</c:v>
                </c:pt>
                <c:pt idx="119">
                  <c:v>37</c:v>
                </c:pt>
                <c:pt idx="120">
                  <c:v>14</c:v>
                </c:pt>
                <c:pt idx="121">
                  <c:v>23</c:v>
                </c:pt>
                <c:pt idx="122">
                  <c:v>40</c:v>
                </c:pt>
                <c:pt idx="123">
                  <c:v>24</c:v>
                </c:pt>
                <c:pt idx="124">
                  <c:v>39</c:v>
                </c:pt>
                <c:pt idx="125">
                  <c:v>55</c:v>
                </c:pt>
                <c:pt idx="126">
                  <c:v>38</c:v>
                </c:pt>
                <c:pt idx="127">
                  <c:v>54</c:v>
                </c:pt>
                <c:pt idx="128">
                  <c:v>53</c:v>
                </c:pt>
                <c:pt idx="129">
                  <c:v>40</c:v>
                </c:pt>
                <c:pt idx="130">
                  <c:v>70</c:v>
                </c:pt>
                <c:pt idx="131">
                  <c:v>91</c:v>
                </c:pt>
                <c:pt idx="132">
                  <c:v>42</c:v>
                </c:pt>
                <c:pt idx="133">
                  <c:v>53</c:v>
                </c:pt>
                <c:pt idx="134">
                  <c:v>61</c:v>
                </c:pt>
                <c:pt idx="135">
                  <c:v>148</c:v>
                </c:pt>
                <c:pt idx="136">
                  <c:v>146</c:v>
                </c:pt>
                <c:pt idx="137">
                  <c:v>181</c:v>
                </c:pt>
                <c:pt idx="138">
                  <c:v>118</c:v>
                </c:pt>
                <c:pt idx="139">
                  <c:v>147</c:v>
                </c:pt>
                <c:pt idx="140">
                  <c:v>79</c:v>
                </c:pt>
                <c:pt idx="141">
                  <c:v>90</c:v>
                </c:pt>
                <c:pt idx="142">
                  <c:v>214</c:v>
                </c:pt>
                <c:pt idx="143">
                  <c:v>106</c:v>
                </c:pt>
                <c:pt idx="144">
                  <c:v>230</c:v>
                </c:pt>
                <c:pt idx="145">
                  <c:v>147</c:v>
                </c:pt>
                <c:pt idx="146">
                  <c:v>112</c:v>
                </c:pt>
                <c:pt idx="147">
                  <c:v>43</c:v>
                </c:pt>
                <c:pt idx="148">
                  <c:v>105</c:v>
                </c:pt>
                <c:pt idx="149">
                  <c:v>102</c:v>
                </c:pt>
                <c:pt idx="150">
                  <c:v>172</c:v>
                </c:pt>
                <c:pt idx="151">
                  <c:v>165</c:v>
                </c:pt>
                <c:pt idx="152">
                  <c:v>157</c:v>
                </c:pt>
                <c:pt idx="153">
                  <c:v>146</c:v>
                </c:pt>
                <c:pt idx="154">
                  <c:v>111</c:v>
                </c:pt>
                <c:pt idx="155">
                  <c:v>109</c:v>
                </c:pt>
                <c:pt idx="156">
                  <c:v>118</c:v>
                </c:pt>
                <c:pt idx="157">
                  <c:v>134</c:v>
                </c:pt>
                <c:pt idx="158">
                  <c:v>123</c:v>
                </c:pt>
                <c:pt idx="159">
                  <c:v>63</c:v>
                </c:pt>
                <c:pt idx="160">
                  <c:v>38</c:v>
                </c:pt>
                <c:pt idx="161">
                  <c:v>20</c:v>
                </c:pt>
                <c:pt idx="162">
                  <c:v>41</c:v>
                </c:pt>
                <c:pt idx="163">
                  <c:v>80</c:v>
                </c:pt>
                <c:pt idx="164">
                  <c:v>55</c:v>
                </c:pt>
                <c:pt idx="165">
                  <c:v>42</c:v>
                </c:pt>
                <c:pt idx="166">
                  <c:v>23</c:v>
                </c:pt>
                <c:pt idx="167">
                  <c:v>15</c:v>
                </c:pt>
                <c:pt idx="168">
                  <c:v>26</c:v>
                </c:pt>
                <c:pt idx="169">
                  <c:v>28</c:v>
                </c:pt>
                <c:pt idx="170">
                  <c:v>29</c:v>
                </c:pt>
                <c:pt idx="171">
                  <c:v>19</c:v>
                </c:pt>
                <c:pt idx="172">
                  <c:v>24</c:v>
                </c:pt>
                <c:pt idx="173">
                  <c:v>16</c:v>
                </c:pt>
                <c:pt idx="174">
                  <c:v>7</c:v>
                </c:pt>
                <c:pt idx="175">
                  <c:v>20</c:v>
                </c:pt>
                <c:pt idx="176">
                  <c:v>17</c:v>
                </c:pt>
                <c:pt idx="177">
                  <c:v>8</c:v>
                </c:pt>
                <c:pt idx="178">
                  <c:v>9</c:v>
                </c:pt>
                <c:pt idx="179">
                  <c:v>20</c:v>
                </c:pt>
              </c:numCache>
            </c:numRef>
          </c:val>
          <c:extLst xmlns:c16r2="http://schemas.microsoft.com/office/drawing/2015/06/chart">
            <c:ext xmlns:c16="http://schemas.microsoft.com/office/drawing/2014/chart" uri="{C3380CC4-5D6E-409C-BE32-E72D297353CC}">
              <c16:uniqueId val="{0000000A-6006-438D-98C1-0C38071C5217}"/>
            </c:ext>
          </c:extLst>
        </c:ser>
        <c:ser>
          <c:idx val="11"/>
          <c:order val="11"/>
          <c:tx>
            <c:strRef>
              <c:f>Sheet1!$O$1</c:f>
              <c:strCache>
                <c:ptCount val="1"/>
                <c:pt idx="0">
                  <c:v>Unallocated</c:v>
                </c:pt>
              </c:strCache>
            </c:strRef>
          </c:tx>
          <c:spPr>
            <a:solidFill>
              <a:schemeClr val="accent6">
                <a:lumMod val="60000"/>
              </a:schemeClr>
            </a:solidFill>
            <a:ln>
              <a:noFill/>
            </a:ln>
            <a:effectLst/>
          </c:spP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Sheet1!$O$2:$O$181</c:f>
              <c:numCache>
                <c:formatCode>General</c:formatCode>
                <c:ptCount val="180"/>
                <c:pt idx="65">
                  <c:v>4</c:v>
                </c:pt>
                <c:pt idx="70">
                  <c:v>1</c:v>
                </c:pt>
                <c:pt idx="76">
                  <c:v>1</c:v>
                </c:pt>
                <c:pt idx="78">
                  <c:v>6</c:v>
                </c:pt>
                <c:pt idx="79">
                  <c:v>1</c:v>
                </c:pt>
                <c:pt idx="80">
                  <c:v>1</c:v>
                </c:pt>
                <c:pt idx="81">
                  <c:v>3</c:v>
                </c:pt>
                <c:pt idx="85">
                  <c:v>0</c:v>
                </c:pt>
                <c:pt idx="86">
                  <c:v>5</c:v>
                </c:pt>
                <c:pt idx="87">
                  <c:v>3</c:v>
                </c:pt>
                <c:pt idx="88">
                  <c:v>5</c:v>
                </c:pt>
                <c:pt idx="89">
                  <c:v>2</c:v>
                </c:pt>
                <c:pt idx="91">
                  <c:v>6</c:v>
                </c:pt>
                <c:pt idx="94">
                  <c:v>1</c:v>
                </c:pt>
                <c:pt idx="95">
                  <c:v>1</c:v>
                </c:pt>
                <c:pt idx="96">
                  <c:v>1</c:v>
                </c:pt>
                <c:pt idx="98">
                  <c:v>5</c:v>
                </c:pt>
                <c:pt idx="99">
                  <c:v>5</c:v>
                </c:pt>
                <c:pt idx="100">
                  <c:v>2</c:v>
                </c:pt>
                <c:pt idx="101">
                  <c:v>18</c:v>
                </c:pt>
                <c:pt idx="102">
                  <c:v>3</c:v>
                </c:pt>
                <c:pt idx="104">
                  <c:v>1</c:v>
                </c:pt>
                <c:pt idx="105">
                  <c:v>1</c:v>
                </c:pt>
                <c:pt idx="106">
                  <c:v>6</c:v>
                </c:pt>
                <c:pt idx="107">
                  <c:v>1</c:v>
                </c:pt>
                <c:pt idx="108">
                  <c:v>6</c:v>
                </c:pt>
                <c:pt idx="109">
                  <c:v>3</c:v>
                </c:pt>
                <c:pt idx="110">
                  <c:v>3</c:v>
                </c:pt>
                <c:pt idx="111">
                  <c:v>2</c:v>
                </c:pt>
                <c:pt idx="112">
                  <c:v>3</c:v>
                </c:pt>
                <c:pt idx="113">
                  <c:v>9</c:v>
                </c:pt>
                <c:pt idx="116">
                  <c:v>22</c:v>
                </c:pt>
                <c:pt idx="117">
                  <c:v>67</c:v>
                </c:pt>
                <c:pt idx="118">
                  <c:v>14</c:v>
                </c:pt>
                <c:pt idx="119">
                  <c:v>3</c:v>
                </c:pt>
                <c:pt idx="120">
                  <c:v>22</c:v>
                </c:pt>
                <c:pt idx="121">
                  <c:v>0</c:v>
                </c:pt>
                <c:pt idx="122">
                  <c:v>0</c:v>
                </c:pt>
                <c:pt idx="123">
                  <c:v>0</c:v>
                </c:pt>
                <c:pt idx="124">
                  <c:v>4</c:v>
                </c:pt>
                <c:pt idx="125">
                  <c:v>4</c:v>
                </c:pt>
                <c:pt idx="126">
                  <c:v>11</c:v>
                </c:pt>
                <c:pt idx="127">
                  <c:v>11</c:v>
                </c:pt>
                <c:pt idx="128">
                  <c:v>17</c:v>
                </c:pt>
                <c:pt idx="129">
                  <c:v>41</c:v>
                </c:pt>
                <c:pt idx="130">
                  <c:v>9</c:v>
                </c:pt>
                <c:pt idx="131">
                  <c:v>36</c:v>
                </c:pt>
                <c:pt idx="132">
                  <c:v>667</c:v>
                </c:pt>
                <c:pt idx="133">
                  <c:v>29</c:v>
                </c:pt>
                <c:pt idx="134">
                  <c:v>105</c:v>
                </c:pt>
                <c:pt idx="135">
                  <c:v>8</c:v>
                </c:pt>
                <c:pt idx="136">
                  <c:v>26</c:v>
                </c:pt>
                <c:pt idx="137">
                  <c:v>63</c:v>
                </c:pt>
                <c:pt idx="138">
                  <c:v>63</c:v>
                </c:pt>
                <c:pt idx="139">
                  <c:v>17</c:v>
                </c:pt>
                <c:pt idx="140">
                  <c:v>20</c:v>
                </c:pt>
                <c:pt idx="141">
                  <c:v>35</c:v>
                </c:pt>
                <c:pt idx="142">
                  <c:v>17</c:v>
                </c:pt>
                <c:pt idx="143">
                  <c:v>32</c:v>
                </c:pt>
                <c:pt idx="144">
                  <c:v>23</c:v>
                </c:pt>
                <c:pt idx="145">
                  <c:v>20</c:v>
                </c:pt>
                <c:pt idx="146">
                  <c:v>353</c:v>
                </c:pt>
                <c:pt idx="147">
                  <c:v>174</c:v>
                </c:pt>
                <c:pt idx="148">
                  <c:v>51</c:v>
                </c:pt>
                <c:pt idx="149">
                  <c:v>326</c:v>
                </c:pt>
                <c:pt idx="150">
                  <c:v>231</c:v>
                </c:pt>
                <c:pt idx="151">
                  <c:v>455</c:v>
                </c:pt>
                <c:pt idx="152">
                  <c:v>323</c:v>
                </c:pt>
                <c:pt idx="153">
                  <c:v>121</c:v>
                </c:pt>
                <c:pt idx="154">
                  <c:v>20</c:v>
                </c:pt>
                <c:pt idx="155">
                  <c:v>28</c:v>
                </c:pt>
                <c:pt idx="156">
                  <c:v>28</c:v>
                </c:pt>
                <c:pt idx="157">
                  <c:v>17</c:v>
                </c:pt>
                <c:pt idx="158">
                  <c:v>10</c:v>
                </c:pt>
                <c:pt idx="159">
                  <c:v>6</c:v>
                </c:pt>
                <c:pt idx="160">
                  <c:v>0</c:v>
                </c:pt>
                <c:pt idx="161">
                  <c:v>0</c:v>
                </c:pt>
                <c:pt idx="162">
                  <c:v>1</c:v>
                </c:pt>
                <c:pt idx="163">
                  <c:v>29</c:v>
                </c:pt>
                <c:pt idx="164">
                  <c:v>1</c:v>
                </c:pt>
                <c:pt idx="165">
                  <c:v>5</c:v>
                </c:pt>
                <c:pt idx="166">
                  <c:v>4</c:v>
                </c:pt>
                <c:pt idx="167">
                  <c:v>0</c:v>
                </c:pt>
                <c:pt idx="168">
                  <c:v>3</c:v>
                </c:pt>
                <c:pt idx="169">
                  <c:v>5</c:v>
                </c:pt>
                <c:pt idx="170">
                  <c:v>1</c:v>
                </c:pt>
                <c:pt idx="171">
                  <c:v>6</c:v>
                </c:pt>
                <c:pt idx="172">
                  <c:v>1</c:v>
                </c:pt>
                <c:pt idx="173">
                  <c:v>0</c:v>
                </c:pt>
                <c:pt idx="174">
                  <c:v>0</c:v>
                </c:pt>
                <c:pt idx="175">
                  <c:v>0</c:v>
                </c:pt>
                <c:pt idx="176">
                  <c:v>0</c:v>
                </c:pt>
                <c:pt idx="177">
                  <c:v>1</c:v>
                </c:pt>
                <c:pt idx="178">
                  <c:v>7</c:v>
                </c:pt>
                <c:pt idx="179">
                  <c:v>6</c:v>
                </c:pt>
              </c:numCache>
            </c:numRef>
          </c:val>
          <c:extLst xmlns:c16r2="http://schemas.microsoft.com/office/drawing/2015/06/chart">
            <c:ext xmlns:c16="http://schemas.microsoft.com/office/drawing/2014/chart" uri="{C3380CC4-5D6E-409C-BE32-E72D297353CC}">
              <c16:uniqueId val="{0000000B-6006-438D-98C1-0C38071C5217}"/>
            </c:ext>
          </c:extLst>
        </c:ser>
        <c:dLbls/>
        <c:gapWidth val="0"/>
        <c:overlap val="100"/>
        <c:axId val="102506496"/>
        <c:axId val="102508416"/>
      </c:barChart>
      <c:lineChart>
        <c:grouping val="standard"/>
        <c:ser>
          <c:idx val="12"/>
          <c:order val="12"/>
          <c:tx>
            <c:strRef>
              <c:f>Sheet1!$R$1</c:f>
              <c:strCache>
                <c:ptCount val="1"/>
                <c:pt idx="0">
                  <c:v>7 days average</c:v>
                </c:pt>
              </c:strCache>
            </c:strRef>
          </c:tx>
          <c:spPr>
            <a:ln w="28575" cap="rnd">
              <a:solidFill>
                <a:schemeClr val="accent1">
                  <a:lumMod val="80000"/>
                  <a:lumOff val="20000"/>
                </a:schemeClr>
              </a:solidFill>
              <a:round/>
            </a:ln>
            <a:effectLst/>
          </c:spPr>
          <c:marker>
            <c:symbol val="none"/>
          </c:marker>
          <c:cat>
            <c:multiLvlStrRef>
              <c:f>Sheet1!$B$2:$C$181</c:f>
              <c:multiLvlStrCache>
                <c:ptCount val="180"/>
                <c:lvl>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20</c:v>
                  </c:pt>
                  <c:pt idx="48">
                    <c:v>21</c:v>
                  </c:pt>
                  <c:pt idx="49">
                    <c:v>22</c:v>
                  </c:pt>
                  <c:pt idx="50">
                    <c:v>23</c:v>
                  </c:pt>
                  <c:pt idx="51">
                    <c:v>24</c:v>
                  </c:pt>
                  <c:pt idx="52">
                    <c:v>25</c:v>
                  </c:pt>
                  <c:pt idx="53">
                    <c:v>26</c:v>
                  </c:pt>
                  <c:pt idx="54">
                    <c:v>27</c:v>
                  </c:pt>
                  <c:pt idx="55">
                    <c:v>28</c:v>
                  </c:pt>
                  <c:pt idx="56">
                    <c:v>29</c:v>
                  </c:pt>
                  <c:pt idx="57">
                    <c:v>30</c:v>
                  </c:pt>
                  <c:pt idx="58">
                    <c:v>1</c:v>
                  </c:pt>
                  <c:pt idx="59">
                    <c:v>2</c:v>
                  </c:pt>
                  <c:pt idx="60">
                    <c:v>3</c:v>
                  </c:pt>
                  <c:pt idx="61">
                    <c:v>4</c:v>
                  </c:pt>
                  <c:pt idx="62">
                    <c:v>5</c:v>
                  </c:pt>
                  <c:pt idx="63">
                    <c:v>6</c:v>
                  </c:pt>
                  <c:pt idx="64">
                    <c:v>7</c:v>
                  </c:pt>
                  <c:pt idx="65">
                    <c:v>8</c:v>
                  </c:pt>
                  <c:pt idx="66">
                    <c:v>9</c:v>
                  </c:pt>
                  <c:pt idx="67">
                    <c:v>10</c:v>
                  </c:pt>
                  <c:pt idx="68">
                    <c:v>11</c:v>
                  </c:pt>
                  <c:pt idx="69">
                    <c:v>12</c:v>
                  </c:pt>
                  <c:pt idx="70">
                    <c:v>13</c:v>
                  </c:pt>
                  <c:pt idx="71">
                    <c:v>14</c:v>
                  </c:pt>
                  <c:pt idx="72">
                    <c:v>15</c:v>
                  </c:pt>
                  <c:pt idx="73">
                    <c:v>16</c:v>
                  </c:pt>
                  <c:pt idx="74">
                    <c:v>17</c:v>
                  </c:pt>
                  <c:pt idx="75">
                    <c:v>18</c:v>
                  </c:pt>
                  <c:pt idx="76">
                    <c:v>19</c:v>
                  </c:pt>
                  <c:pt idx="77">
                    <c:v>20</c:v>
                  </c:pt>
                  <c:pt idx="78">
                    <c:v>21</c:v>
                  </c:pt>
                  <c:pt idx="79">
                    <c:v>22</c:v>
                  </c:pt>
                  <c:pt idx="80">
                    <c:v>23</c:v>
                  </c:pt>
                  <c:pt idx="81">
                    <c:v>24</c:v>
                  </c:pt>
                  <c:pt idx="82">
                    <c:v>25</c:v>
                  </c:pt>
                  <c:pt idx="83">
                    <c:v>26</c:v>
                  </c:pt>
                  <c:pt idx="84">
                    <c:v>27</c:v>
                  </c:pt>
                  <c:pt idx="85">
                    <c:v>28</c:v>
                  </c:pt>
                  <c:pt idx="86">
                    <c:v>29</c:v>
                  </c:pt>
                  <c:pt idx="87">
                    <c:v>30</c:v>
                  </c:pt>
                  <c:pt idx="88">
                    <c:v>31</c:v>
                  </c:pt>
                  <c:pt idx="89">
                    <c:v>1</c:v>
                  </c:pt>
                  <c:pt idx="90">
                    <c:v>2</c:v>
                  </c:pt>
                  <c:pt idx="91">
                    <c:v>3</c:v>
                  </c:pt>
                  <c:pt idx="92">
                    <c:v>4</c:v>
                  </c:pt>
                  <c:pt idx="93">
                    <c:v>5</c:v>
                  </c:pt>
                  <c:pt idx="94">
                    <c:v>6</c:v>
                  </c:pt>
                  <c:pt idx="95">
                    <c:v>7</c:v>
                  </c:pt>
                  <c:pt idx="96">
                    <c:v>8</c:v>
                  </c:pt>
                  <c:pt idx="97">
                    <c:v>9</c:v>
                  </c:pt>
                  <c:pt idx="98">
                    <c:v>10</c:v>
                  </c:pt>
                  <c:pt idx="99">
                    <c:v>11</c:v>
                  </c:pt>
                  <c:pt idx="100">
                    <c:v>12</c:v>
                  </c:pt>
                  <c:pt idx="101">
                    <c:v>13</c:v>
                  </c:pt>
                  <c:pt idx="102">
                    <c:v>14</c:v>
                  </c:pt>
                  <c:pt idx="103">
                    <c:v>15</c:v>
                  </c:pt>
                  <c:pt idx="104">
                    <c:v>16</c:v>
                  </c:pt>
                  <c:pt idx="105">
                    <c:v>17</c:v>
                  </c:pt>
                  <c:pt idx="106">
                    <c:v>18</c:v>
                  </c:pt>
                  <c:pt idx="107">
                    <c:v>19</c:v>
                  </c:pt>
                  <c:pt idx="108">
                    <c:v>20</c:v>
                  </c:pt>
                  <c:pt idx="109">
                    <c:v>21</c:v>
                  </c:pt>
                  <c:pt idx="110">
                    <c:v>22</c:v>
                  </c:pt>
                  <c:pt idx="111">
                    <c:v>23</c:v>
                  </c:pt>
                  <c:pt idx="112">
                    <c:v>24</c:v>
                  </c:pt>
                  <c:pt idx="113">
                    <c:v>25</c:v>
                  </c:pt>
                  <c:pt idx="114">
                    <c:v>26</c:v>
                  </c:pt>
                  <c:pt idx="115">
                    <c:v>27</c:v>
                  </c:pt>
                  <c:pt idx="116">
                    <c:v>28</c:v>
                  </c:pt>
                  <c:pt idx="117">
                    <c:v>29</c:v>
                  </c:pt>
                  <c:pt idx="118">
                    <c:v>30</c:v>
                  </c:pt>
                  <c:pt idx="119">
                    <c:v>1</c:v>
                  </c:pt>
                  <c:pt idx="120">
                    <c:v>2</c:v>
                  </c:pt>
                  <c:pt idx="121">
                    <c:v>3</c:v>
                  </c:pt>
                  <c:pt idx="122">
                    <c:v>4</c:v>
                  </c:pt>
                  <c:pt idx="123">
                    <c:v>5</c:v>
                  </c:pt>
                  <c:pt idx="124">
                    <c:v>6</c:v>
                  </c:pt>
                  <c:pt idx="125">
                    <c:v>7</c:v>
                  </c:pt>
                  <c:pt idx="126">
                    <c:v>8</c:v>
                  </c:pt>
                  <c:pt idx="127">
                    <c:v>9</c:v>
                  </c:pt>
                  <c:pt idx="128">
                    <c:v>10</c:v>
                  </c:pt>
                  <c:pt idx="129">
                    <c:v>11</c:v>
                  </c:pt>
                  <c:pt idx="130">
                    <c:v>12</c:v>
                  </c:pt>
                  <c:pt idx="131">
                    <c:v>13</c:v>
                  </c:pt>
                  <c:pt idx="132">
                    <c:v>14</c:v>
                  </c:pt>
                  <c:pt idx="133">
                    <c:v>15</c:v>
                  </c:pt>
                  <c:pt idx="134">
                    <c:v>16</c:v>
                  </c:pt>
                  <c:pt idx="135">
                    <c:v>17</c:v>
                  </c:pt>
                  <c:pt idx="136">
                    <c:v>18</c:v>
                  </c:pt>
                  <c:pt idx="137">
                    <c:v>19</c:v>
                  </c:pt>
                  <c:pt idx="138">
                    <c:v>20</c:v>
                  </c:pt>
                  <c:pt idx="139">
                    <c:v>21</c:v>
                  </c:pt>
                  <c:pt idx="140">
                    <c:v>22</c:v>
                  </c:pt>
                  <c:pt idx="141">
                    <c:v>23</c:v>
                  </c:pt>
                  <c:pt idx="142">
                    <c:v>24</c:v>
                  </c:pt>
                  <c:pt idx="143">
                    <c:v>25</c:v>
                  </c:pt>
                  <c:pt idx="144">
                    <c:v>26</c:v>
                  </c:pt>
                  <c:pt idx="145">
                    <c:v>27</c:v>
                  </c:pt>
                  <c:pt idx="146">
                    <c:v>28</c:v>
                  </c:pt>
                  <c:pt idx="147">
                    <c:v>29</c:v>
                  </c:pt>
                  <c:pt idx="148">
                    <c:v>30</c:v>
                  </c:pt>
                  <c:pt idx="149">
                    <c:v>31</c:v>
                  </c:pt>
                  <c:pt idx="150">
                    <c:v>1</c:v>
                  </c:pt>
                  <c:pt idx="151">
                    <c:v>2</c:v>
                  </c:pt>
                  <c:pt idx="152">
                    <c:v>3</c:v>
                  </c:pt>
                  <c:pt idx="153">
                    <c:v>4</c:v>
                  </c:pt>
                  <c:pt idx="154">
                    <c:v>5</c:v>
                  </c:pt>
                  <c:pt idx="155">
                    <c:v>6</c:v>
                  </c:pt>
                  <c:pt idx="156">
                    <c:v>7</c:v>
                  </c:pt>
                  <c:pt idx="157">
                    <c:v>8</c:v>
                  </c:pt>
                  <c:pt idx="158">
                    <c:v>9</c:v>
                  </c:pt>
                  <c:pt idx="159">
                    <c:v>10</c:v>
                  </c:pt>
                  <c:pt idx="160">
                    <c:v>11</c:v>
                  </c:pt>
                  <c:pt idx="161">
                    <c:v>12</c:v>
                  </c:pt>
                  <c:pt idx="162">
                    <c:v>13</c:v>
                  </c:pt>
                  <c:pt idx="163">
                    <c:v>14</c:v>
                  </c:pt>
                  <c:pt idx="164">
                    <c:v>15</c:v>
                  </c:pt>
                  <c:pt idx="165">
                    <c:v>16</c:v>
                  </c:pt>
                  <c:pt idx="166">
                    <c:v>17</c:v>
                  </c:pt>
                  <c:pt idx="167">
                    <c:v>18</c:v>
                  </c:pt>
                  <c:pt idx="168">
                    <c:v>19</c:v>
                  </c:pt>
                  <c:pt idx="169">
                    <c:v>20</c:v>
                  </c:pt>
                  <c:pt idx="170">
                    <c:v>21</c:v>
                  </c:pt>
                  <c:pt idx="171">
                    <c:v>22</c:v>
                  </c:pt>
                  <c:pt idx="172">
                    <c:v>23</c:v>
                  </c:pt>
                  <c:pt idx="173">
                    <c:v>24</c:v>
                  </c:pt>
                  <c:pt idx="174">
                    <c:v>25</c:v>
                  </c:pt>
                  <c:pt idx="175">
                    <c:v>26</c:v>
                  </c:pt>
                  <c:pt idx="176">
                    <c:v>27</c:v>
                  </c:pt>
                  <c:pt idx="177">
                    <c:v>28</c:v>
                  </c:pt>
                  <c:pt idx="178">
                    <c:v>29</c:v>
                  </c:pt>
                  <c:pt idx="179">
                    <c:v>30</c:v>
                  </c:pt>
                </c:lvl>
                <c:lvl>
                  <c:pt idx="0">
                    <c:v>March</c:v>
                  </c:pt>
                  <c:pt idx="28">
                    <c:v>April</c:v>
                  </c:pt>
                  <c:pt idx="58">
                    <c:v>May</c:v>
                  </c:pt>
                  <c:pt idx="89">
                    <c:v>Jun</c:v>
                  </c:pt>
                  <c:pt idx="119">
                    <c:v>Jul</c:v>
                  </c:pt>
                  <c:pt idx="150">
                    <c:v>Aug</c:v>
                  </c:pt>
                </c:lvl>
              </c:multiLvlStrCache>
            </c:multiLvlStrRef>
          </c:cat>
          <c:val>
            <c:numRef>
              <c:f>Sheet1!$R$2:$R$181</c:f>
              <c:numCache>
                <c:formatCode>General</c:formatCode>
                <c:ptCount val="180"/>
                <c:pt idx="6" formatCode="0">
                  <c:v>1.1428571428571432</c:v>
                </c:pt>
                <c:pt idx="7" formatCode="0">
                  <c:v>1.1428571428571432</c:v>
                </c:pt>
                <c:pt idx="8" formatCode="0">
                  <c:v>1.428571428571429</c:v>
                </c:pt>
                <c:pt idx="9" formatCode="0">
                  <c:v>1.5714285714285721</c:v>
                </c:pt>
                <c:pt idx="10" formatCode="0">
                  <c:v>1.7142857142857155</c:v>
                </c:pt>
                <c:pt idx="11" formatCode="0">
                  <c:v>1.1428571428571432</c:v>
                </c:pt>
                <c:pt idx="12" formatCode="0">
                  <c:v>1.7142857142857155</c:v>
                </c:pt>
                <c:pt idx="13" formatCode="0">
                  <c:v>2</c:v>
                </c:pt>
                <c:pt idx="14" formatCode="0">
                  <c:v>5</c:v>
                </c:pt>
                <c:pt idx="15" formatCode="0">
                  <c:v>4.857142857142855</c:v>
                </c:pt>
                <c:pt idx="16" formatCode="0">
                  <c:v>5.2857142857142865</c:v>
                </c:pt>
                <c:pt idx="17" formatCode="0">
                  <c:v>6.2857142857142865</c:v>
                </c:pt>
                <c:pt idx="18" formatCode="0">
                  <c:v>6.7142857142857117</c:v>
                </c:pt>
                <c:pt idx="19" formatCode="0">
                  <c:v>8.4285714285714217</c:v>
                </c:pt>
                <c:pt idx="20" formatCode="0">
                  <c:v>10.71428571428571</c:v>
                </c:pt>
                <c:pt idx="21" formatCode="0">
                  <c:v>11.428571428571429</c:v>
                </c:pt>
                <c:pt idx="22" formatCode="0">
                  <c:v>16.428571428571427</c:v>
                </c:pt>
                <c:pt idx="23" formatCode="0">
                  <c:v>16.571428571428569</c:v>
                </c:pt>
                <c:pt idx="24" formatCode="0">
                  <c:v>18.571428571428569</c:v>
                </c:pt>
                <c:pt idx="25" formatCode="0">
                  <c:v>19.571428571428569</c:v>
                </c:pt>
                <c:pt idx="26" formatCode="0">
                  <c:v>20.285714285714274</c:v>
                </c:pt>
                <c:pt idx="27" formatCode="0">
                  <c:v>18.857142857142847</c:v>
                </c:pt>
                <c:pt idx="28" formatCode="0">
                  <c:v>15.71428571428571</c:v>
                </c:pt>
                <c:pt idx="29" formatCode="0">
                  <c:v>13.285714285714292</c:v>
                </c:pt>
                <c:pt idx="30" formatCode="0">
                  <c:v>15.571428571428569</c:v>
                </c:pt>
                <c:pt idx="31" formatCode="0">
                  <c:v>15.142857142857141</c:v>
                </c:pt>
                <c:pt idx="32" formatCode="0">
                  <c:v>16.285714285714274</c:v>
                </c:pt>
                <c:pt idx="33" formatCode="0">
                  <c:v>13.857142857142861</c:v>
                </c:pt>
                <c:pt idx="34" formatCode="0">
                  <c:v>16.857142857142847</c:v>
                </c:pt>
                <c:pt idx="35" formatCode="0">
                  <c:v>21.428571428571427</c:v>
                </c:pt>
                <c:pt idx="36" formatCode="0">
                  <c:v>22.857142857142847</c:v>
                </c:pt>
                <c:pt idx="37" formatCode="0">
                  <c:v>23.142857142857153</c:v>
                </c:pt>
                <c:pt idx="38" formatCode="0">
                  <c:v>21.285714285714274</c:v>
                </c:pt>
                <c:pt idx="39" formatCode="0">
                  <c:v>21.857142857142847</c:v>
                </c:pt>
                <c:pt idx="40" formatCode="0">
                  <c:v>24.714285714285726</c:v>
                </c:pt>
                <c:pt idx="41" formatCode="0">
                  <c:v>23.714285714285726</c:v>
                </c:pt>
                <c:pt idx="42" formatCode="0">
                  <c:v>22.714285714285726</c:v>
                </c:pt>
                <c:pt idx="43" formatCode="0">
                  <c:v>21.285714285714274</c:v>
                </c:pt>
                <c:pt idx="44" formatCode="0">
                  <c:v>25</c:v>
                </c:pt>
                <c:pt idx="45" formatCode="0">
                  <c:v>26</c:v>
                </c:pt>
                <c:pt idx="46" formatCode="0">
                  <c:v>26.142857142857153</c:v>
                </c:pt>
                <c:pt idx="47" formatCode="0">
                  <c:v>26.142857142857153</c:v>
                </c:pt>
                <c:pt idx="48" formatCode="0">
                  <c:v>29</c:v>
                </c:pt>
                <c:pt idx="49" formatCode="0">
                  <c:v>31.142857142857153</c:v>
                </c:pt>
                <c:pt idx="50" formatCode="0">
                  <c:v>35.285714285714278</c:v>
                </c:pt>
                <c:pt idx="51" formatCode="0">
                  <c:v>33.142857142857153</c:v>
                </c:pt>
                <c:pt idx="52" formatCode="0">
                  <c:v>32.142857142857153</c:v>
                </c:pt>
                <c:pt idx="53" formatCode="0">
                  <c:v>31</c:v>
                </c:pt>
                <c:pt idx="54" formatCode="0">
                  <c:v>33.142857142857153</c:v>
                </c:pt>
                <c:pt idx="55" formatCode="0">
                  <c:v>29.285714285714274</c:v>
                </c:pt>
                <c:pt idx="56" formatCode="0">
                  <c:v>28.285714285714274</c:v>
                </c:pt>
                <c:pt idx="57" formatCode="0">
                  <c:v>24.857142857142847</c:v>
                </c:pt>
                <c:pt idx="58" formatCode="0">
                  <c:v>23</c:v>
                </c:pt>
                <c:pt idx="59" formatCode="0">
                  <c:v>28.714285714285726</c:v>
                </c:pt>
                <c:pt idx="60" formatCode="0">
                  <c:v>30</c:v>
                </c:pt>
                <c:pt idx="61" formatCode="0">
                  <c:v>28.714285714285726</c:v>
                </c:pt>
                <c:pt idx="62" formatCode="0">
                  <c:v>30.571428571428569</c:v>
                </c:pt>
                <c:pt idx="63" formatCode="0">
                  <c:v>32</c:v>
                </c:pt>
                <c:pt idx="64" formatCode="0">
                  <c:v>30.857142857142847</c:v>
                </c:pt>
                <c:pt idx="65" formatCode="0">
                  <c:v>34</c:v>
                </c:pt>
                <c:pt idx="66" formatCode="0">
                  <c:v>35.285714285714278</c:v>
                </c:pt>
                <c:pt idx="67" formatCode="0">
                  <c:v>38.142857142857153</c:v>
                </c:pt>
                <c:pt idx="68" formatCode="0">
                  <c:v>36.571428571428548</c:v>
                </c:pt>
                <c:pt idx="69" formatCode="0">
                  <c:v>35.428571428571438</c:v>
                </c:pt>
                <c:pt idx="70" formatCode="0">
                  <c:v>31.428571428571427</c:v>
                </c:pt>
                <c:pt idx="71" formatCode="0">
                  <c:v>33.571428571428548</c:v>
                </c:pt>
                <c:pt idx="72" formatCode="0">
                  <c:v>32.714285714285722</c:v>
                </c:pt>
                <c:pt idx="73" formatCode="0">
                  <c:v>27.285714285714274</c:v>
                </c:pt>
                <c:pt idx="74" formatCode="0">
                  <c:v>27.285714285714274</c:v>
                </c:pt>
                <c:pt idx="75" formatCode="0">
                  <c:v>28</c:v>
                </c:pt>
                <c:pt idx="76" formatCode="0">
                  <c:v>32.142857142857153</c:v>
                </c:pt>
                <c:pt idx="77" formatCode="0">
                  <c:v>34.428571428571438</c:v>
                </c:pt>
                <c:pt idx="78" formatCode="0">
                  <c:v>36.142857142857153</c:v>
                </c:pt>
                <c:pt idx="79" formatCode="0">
                  <c:v>36.85714285714284</c:v>
                </c:pt>
                <c:pt idx="80" formatCode="0">
                  <c:v>40.285714285714278</c:v>
                </c:pt>
                <c:pt idx="81" formatCode="0">
                  <c:v>40.428571428571438</c:v>
                </c:pt>
                <c:pt idx="82" formatCode="0">
                  <c:v>48.571428571428548</c:v>
                </c:pt>
                <c:pt idx="83" formatCode="0">
                  <c:v>47.85714285714284</c:v>
                </c:pt>
                <c:pt idx="84" formatCode="0">
                  <c:v>72.428571428571402</c:v>
                </c:pt>
                <c:pt idx="85" formatCode="0">
                  <c:v>88.714285714285722</c:v>
                </c:pt>
                <c:pt idx="86" formatCode="0">
                  <c:v>93.857142857142833</c:v>
                </c:pt>
                <c:pt idx="87" formatCode="0">
                  <c:v>96.857142857142833</c:v>
                </c:pt>
                <c:pt idx="88" formatCode="0">
                  <c:v>93.571428571428541</c:v>
                </c:pt>
                <c:pt idx="89" formatCode="0">
                  <c:v>91.142857142857096</c:v>
                </c:pt>
                <c:pt idx="90" formatCode="0">
                  <c:v>95.571428571428541</c:v>
                </c:pt>
                <c:pt idx="91" formatCode="0">
                  <c:v>76</c:v>
                </c:pt>
                <c:pt idx="92" formatCode="0">
                  <c:v>76.714285714285722</c:v>
                </c:pt>
                <c:pt idx="93" formatCode="0">
                  <c:v>75.142857142857096</c:v>
                </c:pt>
                <c:pt idx="94" formatCode="0">
                  <c:v>77.857142857142833</c:v>
                </c:pt>
                <c:pt idx="95" formatCode="0">
                  <c:v>87.857142857142833</c:v>
                </c:pt>
                <c:pt idx="96" formatCode="0">
                  <c:v>88.428571428571402</c:v>
                </c:pt>
                <c:pt idx="97" formatCode="0">
                  <c:v>90.714285714285722</c:v>
                </c:pt>
                <c:pt idx="98" formatCode="0">
                  <c:v>93.857142857142833</c:v>
                </c:pt>
                <c:pt idx="99" formatCode="0">
                  <c:v>89.285714285714306</c:v>
                </c:pt>
                <c:pt idx="100" formatCode="0">
                  <c:v>93.857142857142833</c:v>
                </c:pt>
                <c:pt idx="101" formatCode="0">
                  <c:v>109.57142857142858</c:v>
                </c:pt>
                <c:pt idx="102" formatCode="0">
                  <c:v>112.42857142857139</c:v>
                </c:pt>
                <c:pt idx="103" formatCode="0">
                  <c:v>116.14285714285708</c:v>
                </c:pt>
                <c:pt idx="104" formatCode="0">
                  <c:v>115.57142857142858</c:v>
                </c:pt>
                <c:pt idx="105" formatCode="0">
                  <c:v>129.71428571428564</c:v>
                </c:pt>
                <c:pt idx="106" formatCode="0">
                  <c:v>128.71428571428564</c:v>
                </c:pt>
                <c:pt idx="107" formatCode="0">
                  <c:v>141.28571428571431</c:v>
                </c:pt>
                <c:pt idx="108" formatCode="0">
                  <c:v>150.85714285714292</c:v>
                </c:pt>
                <c:pt idx="109" formatCode="0">
                  <c:v>166.71428571428564</c:v>
                </c:pt>
                <c:pt idx="110" formatCode="0">
                  <c:v>188.71428571428564</c:v>
                </c:pt>
                <c:pt idx="111" formatCode="0">
                  <c:v>225.57142857142861</c:v>
                </c:pt>
                <c:pt idx="112" formatCode="0">
                  <c:v>262.42857142857116</c:v>
                </c:pt>
                <c:pt idx="113" formatCode="0">
                  <c:v>318.57142857142861</c:v>
                </c:pt>
                <c:pt idx="114" formatCode="0">
                  <c:v>364.14285714285728</c:v>
                </c:pt>
                <c:pt idx="115" formatCode="0">
                  <c:v>426.71428571428567</c:v>
                </c:pt>
                <c:pt idx="116" formatCode="0">
                  <c:v>487.28571428571416</c:v>
                </c:pt>
                <c:pt idx="117" formatCode="0">
                  <c:v>546.85714285714289</c:v>
                </c:pt>
                <c:pt idx="118" formatCode="0">
                  <c:v>587.28571428571433</c:v>
                </c:pt>
                <c:pt idx="119" formatCode="0">
                  <c:v>660</c:v>
                </c:pt>
                <c:pt idx="120" formatCode="0">
                  <c:v>731.28571428571433</c:v>
                </c:pt>
                <c:pt idx="121" formatCode="0">
                  <c:v>805.57142857142856</c:v>
                </c:pt>
                <c:pt idx="122" formatCode="0">
                  <c:v>879.57142857142856</c:v>
                </c:pt>
                <c:pt idx="123" formatCode="0">
                  <c:v>962.28571428571433</c:v>
                </c:pt>
                <c:pt idx="124" formatCode="0">
                  <c:v>980</c:v>
                </c:pt>
                <c:pt idx="125" formatCode="0">
                  <c:v>1018.4285714285721</c:v>
                </c:pt>
                <c:pt idx="126" formatCode="0">
                  <c:v>1055.714285714286</c:v>
                </c:pt>
                <c:pt idx="127" formatCode="0">
                  <c:v>1148.8571428571427</c:v>
                </c:pt>
                <c:pt idx="128" formatCode="0">
                  <c:v>1253</c:v>
                </c:pt>
                <c:pt idx="129" formatCode="0">
                  <c:v>1417.4285714285725</c:v>
                </c:pt>
                <c:pt idx="130" formatCode="0">
                  <c:v>1508.2857142857142</c:v>
                </c:pt>
                <c:pt idx="131" formatCode="0">
                  <c:v>1654.2857142857142</c:v>
                </c:pt>
                <c:pt idx="132" formatCode="0">
                  <c:v>1983.2857142857142</c:v>
                </c:pt>
                <c:pt idx="133" formatCode="0">
                  <c:v>2144.857142857144</c:v>
                </c:pt>
                <c:pt idx="134" formatCode="0">
                  <c:v>2226.2857142857142</c:v>
                </c:pt>
                <c:pt idx="135" formatCode="0">
                  <c:v>2277.2857142857142</c:v>
                </c:pt>
                <c:pt idx="136" formatCode="0">
                  <c:v>2333.4285714285706</c:v>
                </c:pt>
                <c:pt idx="137" formatCode="0">
                  <c:v>2514.1428571428564</c:v>
                </c:pt>
                <c:pt idx="138" formatCode="0">
                  <c:v>2595.2857142857142</c:v>
                </c:pt>
                <c:pt idx="139" formatCode="0">
                  <c:v>2433.1428571428564</c:v>
                </c:pt>
                <c:pt idx="140" formatCode="0">
                  <c:v>2503.1428571428564</c:v>
                </c:pt>
                <c:pt idx="141" formatCode="0">
                  <c:v>2595.7142857142844</c:v>
                </c:pt>
                <c:pt idx="142" formatCode="0">
                  <c:v>2830.2857142857142</c:v>
                </c:pt>
                <c:pt idx="143" formatCode="0">
                  <c:v>2922.7142857142844</c:v>
                </c:pt>
                <c:pt idx="144" formatCode="0">
                  <c:v>2983.2857142857142</c:v>
                </c:pt>
                <c:pt idx="145" formatCode="0">
                  <c:v>2920.4285714285706</c:v>
                </c:pt>
                <c:pt idx="146" formatCode="0">
                  <c:v>2927.1428571428564</c:v>
                </c:pt>
                <c:pt idx="147" formatCode="0">
                  <c:v>2973.4285714285706</c:v>
                </c:pt>
                <c:pt idx="148" formatCode="0">
                  <c:v>2944</c:v>
                </c:pt>
                <c:pt idx="149" formatCode="0">
                  <c:v>2804.5714285714307</c:v>
                </c:pt>
                <c:pt idx="150" formatCode="0">
                  <c:v>2731.4285714285706</c:v>
                </c:pt>
                <c:pt idx="151" formatCode="0">
                  <c:v>2580.1428571428564</c:v>
                </c:pt>
                <c:pt idx="152" formatCode="0">
                  <c:v>2582</c:v>
                </c:pt>
                <c:pt idx="153" formatCode="0">
                  <c:v>2510.857142857144</c:v>
                </c:pt>
                <c:pt idx="154" formatCode="0">
                  <c:v>2335.857142857144</c:v>
                </c:pt>
                <c:pt idx="155" formatCode="0">
                  <c:v>2295.7142857142844</c:v>
                </c:pt>
                <c:pt idx="156" formatCode="0">
                  <c:v>2288.5714285714307</c:v>
                </c:pt>
                <c:pt idx="157" formatCode="0">
                  <c:v>2275.1428571428564</c:v>
                </c:pt>
                <c:pt idx="158" formatCode="0">
                  <c:v>2264.5714285714307</c:v>
                </c:pt>
                <c:pt idx="159" formatCode="0">
                  <c:v>2172.7142857142844</c:v>
                </c:pt>
                <c:pt idx="160" formatCode="0">
                  <c:v>2098.7142857142844</c:v>
                </c:pt>
                <c:pt idx="161" formatCode="0">
                  <c:v>1966.1428571428571</c:v>
                </c:pt>
                <c:pt idx="162" formatCode="0">
                  <c:v>1728.4285714285725</c:v>
                </c:pt>
                <c:pt idx="163" formatCode="0">
                  <c:v>1554.714285714286</c:v>
                </c:pt>
                <c:pt idx="164" formatCode="0">
                  <c:v>1279.5714285714275</c:v>
                </c:pt>
                <c:pt idx="165" formatCode="0">
                  <c:v>1043.1428571428571</c:v>
                </c:pt>
                <c:pt idx="166" formatCode="0">
                  <c:v>948.57142857142856</c:v>
                </c:pt>
                <c:pt idx="167" formatCode="0">
                  <c:v>866.14285714285711</c:v>
                </c:pt>
                <c:pt idx="168" formatCode="0">
                  <c:v>822</c:v>
                </c:pt>
                <c:pt idx="169" formatCode="0">
                  <c:v>832.14285714285711</c:v>
                </c:pt>
                <c:pt idx="170" formatCode="0">
                  <c:v>716.85714285714289</c:v>
                </c:pt>
                <c:pt idx="171" formatCode="0">
                  <c:v>669.85714285714289</c:v>
                </c:pt>
                <c:pt idx="172" formatCode="0">
                  <c:v>633.28571428571433</c:v>
                </c:pt>
                <c:pt idx="173" formatCode="0">
                  <c:v>578.14285714285711</c:v>
                </c:pt>
                <c:pt idx="174" formatCode="0">
                  <c:v>563.28571428571433</c:v>
                </c:pt>
                <c:pt idx="175" formatCode="0">
                  <c:v>545.14285714285711</c:v>
                </c:pt>
                <c:pt idx="176" formatCode="0">
                  <c:v>499.85714285714272</c:v>
                </c:pt>
                <c:pt idx="177" formatCode="0">
                  <c:v>438.28571428571416</c:v>
                </c:pt>
                <c:pt idx="178" formatCode="0">
                  <c:v>421.57142857142861</c:v>
                </c:pt>
                <c:pt idx="179" formatCode="0">
                  <c:v>411.14285714285728</c:v>
                </c:pt>
              </c:numCache>
            </c:numRef>
          </c:val>
          <c:extLst xmlns:c16r2="http://schemas.microsoft.com/office/drawing/2015/06/chart">
            <c:ext xmlns:c16="http://schemas.microsoft.com/office/drawing/2014/chart" uri="{C3380CC4-5D6E-409C-BE32-E72D297353CC}">
              <c16:uniqueId val="{0000000C-6006-438D-98C1-0C38071C5217}"/>
            </c:ext>
          </c:extLst>
        </c:ser>
        <c:dLbls/>
        <c:marker val="1"/>
        <c:axId val="102537088"/>
        <c:axId val="102535168"/>
      </c:lineChart>
      <c:catAx>
        <c:axId val="102506496"/>
        <c:scaling>
          <c:orientation val="minMax"/>
        </c:scaling>
        <c:axPos val="b"/>
        <c:title>
          <c:tx>
            <c:rich>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r>
                  <a:rPr lang="en-US" b="1"/>
                  <a:t>Reporting date</a:t>
                </a:r>
              </a:p>
            </c:rich>
          </c:tx>
          <c:layout>
            <c:manualLayout>
              <c:xMode val="edge"/>
              <c:yMode val="edge"/>
              <c:x val="0.4674525769506091"/>
              <c:y val="0.93196967262704911"/>
            </c:manualLayout>
          </c:layout>
          <c:spPr>
            <a:noFill/>
            <a:ln>
              <a:noFill/>
            </a:ln>
            <a:effectLst/>
          </c:spPr>
        </c:title>
        <c:numFmt formatCode="General" sourceLinked="1"/>
        <c:maj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02508416"/>
        <c:crosses val="autoZero"/>
        <c:auto val="1"/>
        <c:lblAlgn val="ctr"/>
        <c:lblOffset val="100"/>
      </c:catAx>
      <c:valAx>
        <c:axId val="102508416"/>
        <c:scaling>
          <c:orientation val="minMax"/>
        </c:scaling>
        <c:axPos val="l"/>
        <c:title>
          <c:tx>
            <c:rich>
              <a:bodyPr rot="-54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r>
                  <a:rPr lang="en-US" b="1"/>
                  <a:t>No. cases</a:t>
                </a:r>
              </a:p>
            </c:rich>
          </c:tx>
          <c:layout>
            <c:manualLayout>
              <c:xMode val="edge"/>
              <c:yMode val="edge"/>
              <c:x val="3.5700183494762308E-3"/>
              <c:y val="0.39548927766665809"/>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02506496"/>
        <c:crosses val="autoZero"/>
        <c:crossBetween val="between"/>
      </c:valAx>
      <c:valAx>
        <c:axId val="102535168"/>
        <c:scaling>
          <c:orientation val="minMax"/>
        </c:scaling>
        <c:axPos val="r"/>
        <c:title>
          <c:tx>
            <c:rich>
              <a:bodyPr rot="-5400000" spcFirstLastPara="1" vertOverflow="ellipsis" vert="horz" wrap="square" anchor="ctr" anchorCtr="1"/>
              <a:lstStyle/>
              <a:p>
                <a:pPr>
                  <a:defRPr lang="en-US" sz="1000" b="1" i="0" u="none" strike="noStrike" kern="1200" baseline="0">
                    <a:solidFill>
                      <a:schemeClr val="tx1">
                        <a:lumMod val="65000"/>
                        <a:lumOff val="35000"/>
                      </a:schemeClr>
                    </a:solidFill>
                    <a:latin typeface="+mj-lt"/>
                    <a:ea typeface="+mn-ea"/>
                    <a:cs typeface="+mn-cs"/>
                  </a:defRPr>
                </a:pPr>
                <a:r>
                  <a:rPr lang="en-US" b="1">
                    <a:latin typeface="+mj-lt"/>
                  </a:rPr>
                  <a:t>7-day moving average</a:t>
                </a:r>
              </a:p>
            </c:rich>
          </c:tx>
          <c:layout>
            <c:manualLayout>
              <c:xMode val="edge"/>
              <c:yMode val="edge"/>
              <c:x val="0.96552079220186005"/>
              <c:y val="0.23932956933437996"/>
            </c:manualLayout>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02537088"/>
        <c:crosses val="max"/>
        <c:crossBetween val="between"/>
      </c:valAx>
      <c:catAx>
        <c:axId val="102537088"/>
        <c:scaling>
          <c:orientation val="minMax"/>
        </c:scaling>
        <c:delete val="1"/>
        <c:axPos val="b"/>
        <c:numFmt formatCode="General" sourceLinked="1"/>
        <c:tickLblPos val="nextTo"/>
        <c:crossAx val="102535168"/>
        <c:crosses val="autoZero"/>
        <c:auto val="1"/>
        <c:lblAlgn val="ctr"/>
        <c:lblOffset val="100"/>
      </c:catAx>
      <c:spPr>
        <a:noFill/>
        <a:ln>
          <a:noFill/>
        </a:ln>
        <a:effectLst/>
      </c:spPr>
    </c:plotArea>
    <c:legend>
      <c:legendPos val="t"/>
      <c:layout>
        <c:manualLayout>
          <c:xMode val="edge"/>
          <c:yMode val="edge"/>
          <c:x val="3.9061381531854004E-2"/>
          <c:y val="2.0201988066510711E-2"/>
          <c:w val="0.95028632784538292"/>
          <c:h val="0.14825598568667703"/>
        </c:manualLayout>
      </c:layout>
      <c:spPr>
        <a:noFill/>
        <a:ln>
          <a:noFill/>
        </a:ln>
        <a:effectLst/>
      </c:spPr>
      <c:txPr>
        <a:bodyPr rot="0" spcFirstLastPara="1" vertOverflow="ellipsis" vert="horz" wrap="square" anchor="ctr" anchorCtr="1"/>
        <a:lstStyle/>
        <a:p>
          <a:pPr>
            <a:defRPr lang="en-US" sz="700" b="0" i="0" u="none" strike="noStrike" kern="1200" baseline="0">
              <a:solidFill>
                <a:schemeClr val="tx1">
                  <a:lumMod val="65000"/>
                  <a:lumOff val="35000"/>
                </a:schemeClr>
              </a:solidFill>
              <a:latin typeface="+mj-lt"/>
              <a:ea typeface="+mn-ea"/>
              <a:cs typeface="+mn-cs"/>
            </a:defRPr>
          </a:pPr>
          <a:endParaRPr lang="en-US"/>
        </a:p>
      </c:txPr>
    </c:legend>
    <c:plotVisOnly val="1"/>
    <c:dispBlanksAs val="gap"/>
  </c:chart>
  <c:spPr>
    <a:solidFill>
      <a:schemeClr val="bg1"/>
    </a:solidFill>
    <a:ln w="9525" cap="flat" cmpd="sng" algn="ctr">
      <a:solidFill>
        <a:schemeClr val="bg2">
          <a:lumMod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F7D42896-8E1F-4592-B5A5-18C5C72FB23A}" type="datetimeFigureOut">
              <a:rPr lang="en-ZA" smtClean="0"/>
              <a:pPr/>
              <a:t>2020/09/02</a:t>
            </a:fld>
            <a:endParaRPr lang="en-ZA"/>
          </a:p>
        </p:txBody>
      </p:sp>
      <p:sp>
        <p:nvSpPr>
          <p:cNvPr id="4" name="Footer Placeholder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A500E8E3-D37B-4AA5-9D84-59ED5DB46622}" type="slidenum">
              <a:rPr lang="en-ZA" smtClean="0"/>
              <a:pPr/>
              <a:t>‹#›</a:t>
            </a:fld>
            <a:endParaRPr lang="en-ZA"/>
          </a:p>
        </p:txBody>
      </p:sp>
    </p:spTree>
    <p:extLst>
      <p:ext uri="{BB962C8B-B14F-4D97-AF65-F5344CB8AC3E}">
        <p14:creationId xmlns:p14="http://schemas.microsoft.com/office/powerpoint/2010/main" xmlns="" val="177245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99D547-1A9C-4812-81A1-DCCB702D1569}" type="datetimeFigureOut">
              <a:rPr lang="en-US"/>
              <a:pPr>
                <a:defRPr/>
              </a:pPr>
              <a:t>9/2/2020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BE2F452-BBC8-48A0-81EB-29E797DD877A}" type="slidenum">
              <a:rPr lang="en-US" altLang="en-US"/>
              <a:pPr/>
              <a:t>‹#›</a:t>
            </a:fld>
            <a:endParaRPr lang="en-US" altLang="en-US" dirty="0"/>
          </a:p>
        </p:txBody>
      </p:sp>
    </p:spTree>
    <p:extLst>
      <p:ext uri="{BB962C8B-B14F-4D97-AF65-F5344CB8AC3E}">
        <p14:creationId xmlns:p14="http://schemas.microsoft.com/office/powerpoint/2010/main" xmlns="" val="40674033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6</a:t>
            </a:fld>
            <a:endParaRPr lang="en-ZA" altLang="en-US"/>
          </a:p>
        </p:txBody>
      </p:sp>
    </p:spTree>
    <p:extLst>
      <p:ext uri="{BB962C8B-B14F-4D97-AF65-F5344CB8AC3E}">
        <p14:creationId xmlns:p14="http://schemas.microsoft.com/office/powerpoint/2010/main" xmlns="" val="369655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52</a:t>
            </a:fld>
            <a:endParaRPr lang="en-ZA" altLang="en-US"/>
          </a:p>
        </p:txBody>
      </p:sp>
    </p:spTree>
    <p:extLst>
      <p:ext uri="{BB962C8B-B14F-4D97-AF65-F5344CB8AC3E}">
        <p14:creationId xmlns:p14="http://schemas.microsoft.com/office/powerpoint/2010/main" xmlns="" val="254046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63</a:t>
            </a:fld>
            <a:endParaRPr lang="en-ZA" altLang="en-US"/>
          </a:p>
        </p:txBody>
      </p:sp>
    </p:spTree>
    <p:extLst>
      <p:ext uri="{BB962C8B-B14F-4D97-AF65-F5344CB8AC3E}">
        <p14:creationId xmlns:p14="http://schemas.microsoft.com/office/powerpoint/2010/main" xmlns="" val="136123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BE2F452-BBC8-48A0-81EB-29E797DD877A}" type="slidenum">
              <a:rPr lang="en-US" altLang="en-US" smtClean="0"/>
              <a:pPr/>
              <a:t>74</a:t>
            </a:fld>
            <a:endParaRPr lang="en-US" altLang="en-US" dirty="0"/>
          </a:p>
        </p:txBody>
      </p:sp>
    </p:spTree>
    <p:extLst>
      <p:ext uri="{BB962C8B-B14F-4D97-AF65-F5344CB8AC3E}">
        <p14:creationId xmlns:p14="http://schemas.microsoft.com/office/powerpoint/2010/main" xmlns="" val="216957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BE2F452-BBC8-48A0-81EB-29E797DD877A}" type="slidenum">
              <a:rPr lang="en-US" altLang="en-US" smtClean="0"/>
              <a:pPr/>
              <a:t>75</a:t>
            </a:fld>
            <a:endParaRPr lang="en-US" altLang="en-US" dirty="0"/>
          </a:p>
        </p:txBody>
      </p:sp>
    </p:spTree>
    <p:extLst>
      <p:ext uri="{BB962C8B-B14F-4D97-AF65-F5344CB8AC3E}">
        <p14:creationId xmlns:p14="http://schemas.microsoft.com/office/powerpoint/2010/main" xmlns="" val="76607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BE2F452-BBC8-48A0-81EB-29E797DD877A}" type="slidenum">
              <a:rPr lang="en-US" altLang="en-US" smtClean="0"/>
              <a:pPr/>
              <a:t>76</a:t>
            </a:fld>
            <a:endParaRPr lang="en-US" altLang="en-US" dirty="0"/>
          </a:p>
        </p:txBody>
      </p:sp>
    </p:spTree>
    <p:extLst>
      <p:ext uri="{BB962C8B-B14F-4D97-AF65-F5344CB8AC3E}">
        <p14:creationId xmlns:p14="http://schemas.microsoft.com/office/powerpoint/2010/main" xmlns="" val="27749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77</a:t>
            </a:fld>
            <a:endParaRPr lang="en-ZA" altLang="en-US"/>
          </a:p>
        </p:txBody>
      </p:sp>
    </p:spTree>
    <p:extLst>
      <p:ext uri="{BB962C8B-B14F-4D97-AF65-F5344CB8AC3E}">
        <p14:creationId xmlns:p14="http://schemas.microsoft.com/office/powerpoint/2010/main" xmlns="" val="72165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15</a:t>
            </a:fld>
            <a:endParaRPr lang="en-ZA" altLang="en-US"/>
          </a:p>
        </p:txBody>
      </p:sp>
    </p:spTree>
    <p:extLst>
      <p:ext uri="{BB962C8B-B14F-4D97-AF65-F5344CB8AC3E}">
        <p14:creationId xmlns:p14="http://schemas.microsoft.com/office/powerpoint/2010/main" xmlns="" val="30973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21</a:t>
            </a:fld>
            <a:endParaRPr lang="en-US" altLang="en-US" dirty="0"/>
          </a:p>
        </p:txBody>
      </p:sp>
    </p:spTree>
    <p:extLst>
      <p:ext uri="{BB962C8B-B14F-4D97-AF65-F5344CB8AC3E}">
        <p14:creationId xmlns:p14="http://schemas.microsoft.com/office/powerpoint/2010/main" xmlns="" val="41959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46175"/>
            <a:ext cx="4124325" cy="309245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4D7482-3139-4828-8A6A-AC9D60757F5A}" type="slidenum">
              <a:rPr lang="en-ZA" smtClean="0"/>
              <a:pPr/>
              <a:t>27</a:t>
            </a:fld>
            <a:endParaRPr lang="en-ZA" dirty="0"/>
          </a:p>
        </p:txBody>
      </p:sp>
    </p:spTree>
    <p:extLst>
      <p:ext uri="{BB962C8B-B14F-4D97-AF65-F5344CB8AC3E}">
        <p14:creationId xmlns:p14="http://schemas.microsoft.com/office/powerpoint/2010/main" xmlns="" val="224176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46175"/>
            <a:ext cx="4124325" cy="309245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4D7482-3139-4828-8A6A-AC9D60757F5A}" type="slidenum">
              <a:rPr lang="en-ZA" smtClean="0"/>
              <a:pPr/>
              <a:t>28</a:t>
            </a:fld>
            <a:endParaRPr lang="en-ZA" dirty="0"/>
          </a:p>
        </p:txBody>
      </p:sp>
    </p:spTree>
    <p:extLst>
      <p:ext uri="{BB962C8B-B14F-4D97-AF65-F5344CB8AC3E}">
        <p14:creationId xmlns:p14="http://schemas.microsoft.com/office/powerpoint/2010/main" xmlns="" val="36746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29</a:t>
            </a:fld>
            <a:endParaRPr lang="en-ZA" altLang="en-US"/>
          </a:p>
        </p:txBody>
      </p:sp>
    </p:spTree>
    <p:extLst>
      <p:ext uri="{BB962C8B-B14F-4D97-AF65-F5344CB8AC3E}">
        <p14:creationId xmlns:p14="http://schemas.microsoft.com/office/powerpoint/2010/main" xmlns="" val="16943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38</a:t>
            </a:fld>
            <a:endParaRPr lang="en-ZA" altLang="en-US"/>
          </a:p>
        </p:txBody>
      </p:sp>
    </p:spTree>
    <p:extLst>
      <p:ext uri="{BB962C8B-B14F-4D97-AF65-F5344CB8AC3E}">
        <p14:creationId xmlns:p14="http://schemas.microsoft.com/office/powerpoint/2010/main" xmlns="" val="172088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43</a:t>
            </a:fld>
            <a:endParaRPr lang="en-ZA" altLang="en-US"/>
          </a:p>
        </p:txBody>
      </p:sp>
    </p:spTree>
    <p:extLst>
      <p:ext uri="{BB962C8B-B14F-4D97-AF65-F5344CB8AC3E}">
        <p14:creationId xmlns:p14="http://schemas.microsoft.com/office/powerpoint/2010/main" xmlns="" val="40960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49</a:t>
            </a:fld>
            <a:endParaRPr lang="en-ZA" altLang="en-US"/>
          </a:p>
        </p:txBody>
      </p:sp>
    </p:spTree>
    <p:extLst>
      <p:ext uri="{BB962C8B-B14F-4D97-AF65-F5344CB8AC3E}">
        <p14:creationId xmlns:p14="http://schemas.microsoft.com/office/powerpoint/2010/main" xmlns="" val="396917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7.xml"/><Relationship Id="rId4"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AE1CC4D-6B80-824F-95B3-C7042065D9B6}"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4F3A2FD1-091E-4E14-B5E1-3309D4850A6F}" type="slidenum">
              <a:rPr lang="en-US" altLang="en-US" smtClean="0"/>
              <a:pPr/>
              <a:t>‹#›</a:t>
            </a:fld>
            <a:endParaRPr lang="en-US" altLang="en-US" dirty="0"/>
          </a:p>
        </p:txBody>
      </p:sp>
    </p:spTree>
    <p:extLst>
      <p:ext uri="{BB962C8B-B14F-4D97-AF65-F5344CB8AC3E}">
        <p14:creationId xmlns:p14="http://schemas.microsoft.com/office/powerpoint/2010/main" xmlns="" val="335939456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5F6902-2018-4A43-A197-E66B77FC800F}"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F9C980E-3AC1-4DFD-ABD0-F24C9196324D}" type="slidenum">
              <a:rPr lang="en-US" altLang="en-US" smtClean="0"/>
              <a:pPr/>
              <a:t>‹#›</a:t>
            </a:fld>
            <a:endParaRPr lang="en-US" altLang="en-US" dirty="0"/>
          </a:p>
        </p:txBody>
      </p:sp>
    </p:spTree>
    <p:extLst>
      <p:ext uri="{BB962C8B-B14F-4D97-AF65-F5344CB8AC3E}">
        <p14:creationId xmlns:p14="http://schemas.microsoft.com/office/powerpoint/2010/main" xmlns="" val="227121516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50AAFC-9222-5F47-83D3-233A5731C885}"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DB76249-C742-443A-9BEC-97296B7C0194}" type="slidenum">
              <a:rPr lang="en-US" altLang="en-US" smtClean="0"/>
              <a:pPr/>
              <a:t>‹#›</a:t>
            </a:fld>
            <a:endParaRPr lang="en-US" altLang="en-US" dirty="0"/>
          </a:p>
        </p:txBody>
      </p:sp>
    </p:spTree>
    <p:extLst>
      <p:ext uri="{BB962C8B-B14F-4D97-AF65-F5344CB8AC3E}">
        <p14:creationId xmlns:p14="http://schemas.microsoft.com/office/powerpoint/2010/main" xmlns="" val="1383044746"/>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fld id="{A4B701AD-C1C5-DC49-8F34-007252B5D40B}"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CCA43C-E545-4331-BDCE-A95AACE0403A}" type="slidenum">
              <a:rPr lang="en-US" altLang="en-US" smtClean="0"/>
              <a:pPr/>
              <a:t>‹#›</a:t>
            </a:fld>
            <a:endParaRPr lang="en-US" altLang="en-US" dirty="0"/>
          </a:p>
        </p:txBody>
      </p:sp>
    </p:spTree>
    <p:extLst>
      <p:ext uri="{BB962C8B-B14F-4D97-AF65-F5344CB8AC3E}">
        <p14:creationId xmlns:p14="http://schemas.microsoft.com/office/powerpoint/2010/main" xmlns="" val="169997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2" y="6414955"/>
            <a:ext cx="575048"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0"/>
            <a:ext cx="540060" cy="484165"/>
          </a:xfrm>
          <a:solidFill>
            <a:schemeClr val="bg1"/>
          </a:solidFill>
          <a:ln w="38100">
            <a:solidFill>
              <a:srgbClr val="008000"/>
            </a:solidFill>
          </a:ln>
        </p:spPr>
        <p:txBody>
          <a:bodyPr anchor="ctr"/>
          <a:lstStyle/>
          <a:p>
            <a:pPr algn="ctr">
              <a:defRPr/>
            </a:pPr>
            <a:fld id="{80BD4F07-03E6-4EEC-A54B-BD8004E5F0D3}" type="slidenum">
              <a:rPr lang="en-US" sz="1400" b="1" smtClean="0">
                <a:solidFill>
                  <a:srgbClr val="008000"/>
                </a:solidFill>
                <a:latin typeface="Arial" panose="020B0604020202020204" pitchFamily="34" charset="0"/>
              </a:rPr>
              <a:pPr algn="ctr">
                <a:defRPr/>
              </a:pPr>
              <a:t>‹#›</a:t>
            </a:fld>
            <a:endParaRPr lang="en-US" sz="1400" b="1" dirty="0">
              <a:solidFill>
                <a:srgbClr val="008000"/>
              </a:solidFill>
              <a:latin typeface="Arial" panose="020B0604020202020204" pitchFamily="34" charset="0"/>
            </a:endParaRPr>
          </a:p>
        </p:txBody>
      </p:sp>
      <p:sp>
        <p:nvSpPr>
          <p:cNvPr id="9" name="Rectangle 6"/>
          <p:cNvSpPr>
            <a:spLocks noChangeArrowheads="1"/>
          </p:cNvSpPr>
          <p:nvPr userDrawn="1"/>
        </p:nvSpPr>
        <p:spPr bwMode="auto">
          <a:xfrm>
            <a:off x="0" y="6559393"/>
            <a:ext cx="9144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401215950"/>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5D123C2-7B80-4F90-A555-03BCEFBC95B4}" type="datetime1">
              <a:rPr lang="en-US" smtClean="0"/>
              <a:pPr>
                <a:defRPr/>
              </a:pPr>
              <a:t>9/2/2020</a:t>
            </a:fld>
            <a:endParaRPr lang="en-Z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64237A3A-AE43-4D14-902D-6879643C2BEB}" type="slidenum">
              <a:rPr lang="en-ZA"/>
              <a:pPr>
                <a:defRPr/>
              </a:pPr>
              <a:t>‹#›</a:t>
            </a:fld>
            <a:endParaRPr lang="en-ZA"/>
          </a:p>
        </p:txBody>
      </p:sp>
    </p:spTree>
    <p:extLst>
      <p:ext uri="{BB962C8B-B14F-4D97-AF65-F5344CB8AC3E}">
        <p14:creationId xmlns:p14="http://schemas.microsoft.com/office/powerpoint/2010/main" xmlns="" val="4081989652"/>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5ACBD444-D43F-45A6-B100-4DAB72151E27}" type="datetime1">
              <a:rPr lang="en-US" smtClean="0"/>
              <a:pPr>
                <a:defRPr/>
              </a:pPr>
              <a:t>9/2/2020</a:t>
            </a:fld>
            <a:endParaRPr lang="en-Z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A146BA3C-A30B-4B2E-BEB1-19BB6EB09A77}" type="slidenum">
              <a:rPr lang="en-ZA"/>
              <a:pPr>
                <a:defRPr/>
              </a:pPr>
              <a:t>‹#›</a:t>
            </a:fld>
            <a:endParaRPr lang="en-ZA"/>
          </a:p>
        </p:txBody>
      </p:sp>
    </p:spTree>
    <p:extLst>
      <p:ext uri="{BB962C8B-B14F-4D97-AF65-F5344CB8AC3E}">
        <p14:creationId xmlns:p14="http://schemas.microsoft.com/office/powerpoint/2010/main" xmlns="" val="11461904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65D1652C-A222-4FD9-9E27-1C5BB583516A}" type="datetime1">
              <a:rPr lang="en-US" smtClean="0"/>
              <a:pPr>
                <a:defRPr/>
              </a:pPr>
              <a:t>9/2/2020</a:t>
            </a:fld>
            <a:endParaRPr lang="en-Z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779EFD21-BE4E-45AF-BCE2-73947C1EFECE}" type="slidenum">
              <a:rPr lang="en-ZA"/>
              <a:pPr>
                <a:defRPr/>
              </a:pPr>
              <a:t>‹#›</a:t>
            </a:fld>
            <a:endParaRPr lang="en-ZA"/>
          </a:p>
        </p:txBody>
      </p:sp>
    </p:spTree>
    <p:extLst>
      <p:ext uri="{BB962C8B-B14F-4D97-AF65-F5344CB8AC3E}">
        <p14:creationId xmlns:p14="http://schemas.microsoft.com/office/powerpoint/2010/main" xmlns="" val="1348370466"/>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F1A6098C-71C8-48F2-8D00-09E0FBCB1CDD}" type="datetime1">
              <a:rPr lang="en-US" smtClean="0"/>
              <a:pPr>
                <a:defRPr/>
              </a:pPr>
              <a:t>9/2/2020</a:t>
            </a:fld>
            <a:endParaRPr lang="en-Z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A7B17385-CC89-404C-90D9-D71B5F652FB6}" type="slidenum">
              <a:rPr lang="en-ZA"/>
              <a:pPr>
                <a:defRPr/>
              </a:pPr>
              <a:t>‹#›</a:t>
            </a:fld>
            <a:endParaRPr lang="en-ZA"/>
          </a:p>
        </p:txBody>
      </p:sp>
    </p:spTree>
    <p:extLst>
      <p:ext uri="{BB962C8B-B14F-4D97-AF65-F5344CB8AC3E}">
        <p14:creationId xmlns:p14="http://schemas.microsoft.com/office/powerpoint/2010/main" xmlns="" val="3491303908"/>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FCF6C7BD-13CA-4CE0-A183-3C0439018F42}" type="datetime1">
              <a:rPr lang="en-US" smtClean="0"/>
              <a:pPr>
                <a:defRPr/>
              </a:pPr>
              <a:t>9/2/2020</a:t>
            </a:fld>
            <a:endParaRPr lang="en-Z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9" name="Slide Number Placeholder 8"/>
          <p:cNvSpPr>
            <a:spLocks noGrp="1"/>
          </p:cNvSpPr>
          <p:nvPr>
            <p:ph type="sldNum" sz="quarter" idx="12"/>
          </p:nvPr>
        </p:nvSpPr>
        <p:spPr/>
        <p:txBody>
          <a:bodyPr/>
          <a:lstStyle>
            <a:lvl1pPr>
              <a:defRPr>
                <a:latin typeface="Verdana" panose="020B0604030504040204" pitchFamily="34" charset="0"/>
              </a:defRPr>
            </a:lvl1pPr>
          </a:lstStyle>
          <a:p>
            <a:pPr>
              <a:defRPr/>
            </a:pPr>
            <a:fld id="{8225D9A3-637F-4E85-B88D-501DA966394B}" type="slidenum">
              <a:rPr lang="en-ZA"/>
              <a:pPr>
                <a:defRPr/>
              </a:pPr>
              <a:t>‹#›</a:t>
            </a:fld>
            <a:endParaRPr lang="en-ZA"/>
          </a:p>
        </p:txBody>
      </p:sp>
    </p:spTree>
    <p:extLst>
      <p:ext uri="{BB962C8B-B14F-4D97-AF65-F5344CB8AC3E}">
        <p14:creationId xmlns:p14="http://schemas.microsoft.com/office/powerpoint/2010/main" xmlns="" val="3663245689"/>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AAEE5EFA-C9FE-49F9-8521-EAA7A15B1AE8}" type="datetime1">
              <a:rPr lang="en-US" smtClean="0"/>
              <a:pPr>
                <a:defRPr/>
              </a:pPr>
              <a:t>9/2/2020</a:t>
            </a:fld>
            <a:endParaRPr lang="en-Z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5" name="Slide Number Placeholder 4"/>
          <p:cNvSpPr>
            <a:spLocks noGrp="1"/>
          </p:cNvSpPr>
          <p:nvPr>
            <p:ph type="sldNum" sz="quarter" idx="12"/>
          </p:nvPr>
        </p:nvSpPr>
        <p:spPr/>
        <p:txBody>
          <a:bodyPr/>
          <a:lstStyle>
            <a:lvl1pPr>
              <a:defRPr>
                <a:latin typeface="Verdana" panose="020B0604030504040204" pitchFamily="34" charset="0"/>
              </a:defRPr>
            </a:lvl1pPr>
          </a:lstStyle>
          <a:p>
            <a:pPr>
              <a:defRPr/>
            </a:pPr>
            <a:fld id="{5C189FC2-0A62-4A71-B625-7C6B8D3D2229}" type="slidenum">
              <a:rPr lang="en-ZA"/>
              <a:pPr>
                <a:defRPr/>
              </a:pPr>
              <a:t>‹#›</a:t>
            </a:fld>
            <a:endParaRPr lang="en-ZA"/>
          </a:p>
        </p:txBody>
      </p:sp>
    </p:spTree>
    <p:extLst>
      <p:ext uri="{BB962C8B-B14F-4D97-AF65-F5344CB8AC3E}">
        <p14:creationId xmlns:p14="http://schemas.microsoft.com/office/powerpoint/2010/main" xmlns="" val="251894636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D75F08-4359-F24D-B75E-52A5BEC6842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5D312F24-582A-4117-A0B2-A1DD2489FD11}" type="slidenum">
              <a:rPr lang="en-US" altLang="en-US" smtClean="0"/>
              <a:pPr/>
              <a:t>‹#›</a:t>
            </a:fld>
            <a:endParaRPr lang="en-US" altLang="en-US" dirty="0"/>
          </a:p>
        </p:txBody>
      </p:sp>
    </p:spTree>
    <p:extLst>
      <p:ext uri="{BB962C8B-B14F-4D97-AF65-F5344CB8AC3E}">
        <p14:creationId xmlns:p14="http://schemas.microsoft.com/office/powerpoint/2010/main" xmlns="" val="2907032037"/>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CCDDA1F2-F8F6-43C6-91B8-893D7FD83A66}" type="datetime1">
              <a:rPr lang="en-US" smtClean="0"/>
              <a:pPr>
                <a:defRPr/>
              </a:pPr>
              <a:t>9/2/2020</a:t>
            </a:fld>
            <a:endParaRPr lang="en-Z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pPr>
              <a:defRPr/>
            </a:pPr>
            <a:fld id="{6A0425F7-AD45-4EF0-BC88-A0E18185F949}" type="slidenum">
              <a:rPr lang="en-ZA"/>
              <a:pPr>
                <a:defRPr/>
              </a:pPr>
              <a:t>‹#›</a:t>
            </a:fld>
            <a:endParaRPr lang="en-ZA"/>
          </a:p>
        </p:txBody>
      </p:sp>
    </p:spTree>
    <p:extLst>
      <p:ext uri="{BB962C8B-B14F-4D97-AF65-F5344CB8AC3E}">
        <p14:creationId xmlns:p14="http://schemas.microsoft.com/office/powerpoint/2010/main" xmlns="" val="158794757"/>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4956E075-0897-43AF-AF15-B6DB39C6615E}" type="datetime1">
              <a:rPr lang="en-US" smtClean="0"/>
              <a:pPr>
                <a:defRPr/>
              </a:pPr>
              <a:t>9/2/2020</a:t>
            </a:fld>
            <a:endParaRPr lang="en-Z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31068C95-FA79-470B-AB94-15E03A84CC1D}" type="slidenum">
              <a:rPr lang="en-ZA"/>
              <a:pPr>
                <a:defRPr/>
              </a:pPr>
              <a:t>‹#›</a:t>
            </a:fld>
            <a:endParaRPr lang="en-ZA"/>
          </a:p>
        </p:txBody>
      </p:sp>
    </p:spTree>
    <p:extLst>
      <p:ext uri="{BB962C8B-B14F-4D97-AF65-F5344CB8AC3E}">
        <p14:creationId xmlns:p14="http://schemas.microsoft.com/office/powerpoint/2010/main" xmlns="" val="2605141985"/>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A2C14D30-3C88-4512-B59F-823BAEB0AB04}" type="datetime1">
              <a:rPr lang="en-US" smtClean="0"/>
              <a:pPr>
                <a:defRPr/>
              </a:pPr>
              <a:t>9/2/2020</a:t>
            </a:fld>
            <a:endParaRPr lang="en-Z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4BAFF7DB-FE29-4CFE-B458-5FE1FB8A027E}" type="slidenum">
              <a:rPr lang="en-ZA"/>
              <a:pPr>
                <a:defRPr/>
              </a:pPr>
              <a:t>‹#›</a:t>
            </a:fld>
            <a:endParaRPr lang="en-ZA"/>
          </a:p>
        </p:txBody>
      </p:sp>
    </p:spTree>
    <p:extLst>
      <p:ext uri="{BB962C8B-B14F-4D97-AF65-F5344CB8AC3E}">
        <p14:creationId xmlns:p14="http://schemas.microsoft.com/office/powerpoint/2010/main" xmlns="" val="275656766"/>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6B09A60-78DA-4D65-8B04-33ACB023A764}" type="datetime1">
              <a:rPr lang="en-US" smtClean="0"/>
              <a:pPr>
                <a:defRPr/>
              </a:pPr>
              <a:t>9/2/2020</a:t>
            </a:fld>
            <a:endParaRPr lang="en-Z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5A662693-AC6A-474C-969D-34A67FA45628}" type="slidenum">
              <a:rPr lang="en-ZA"/>
              <a:pPr>
                <a:defRPr/>
              </a:pPr>
              <a:t>‹#›</a:t>
            </a:fld>
            <a:endParaRPr lang="en-ZA"/>
          </a:p>
        </p:txBody>
      </p:sp>
    </p:spTree>
    <p:extLst>
      <p:ext uri="{BB962C8B-B14F-4D97-AF65-F5344CB8AC3E}">
        <p14:creationId xmlns:p14="http://schemas.microsoft.com/office/powerpoint/2010/main" xmlns="" val="2818294181"/>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CA481E2-F28E-461A-87B6-BE432FAAA94C}" type="datetime1">
              <a:rPr lang="en-US" smtClean="0"/>
              <a:pPr>
                <a:defRPr/>
              </a:pPr>
              <a:t>9/2/2020</a:t>
            </a:fld>
            <a:endParaRPr lang="en-Z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r>
              <a:rPr lang="en-ZA"/>
              <a:t>Let's grow KwaZulu-Natal together </a:t>
            </a:r>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4F22BDE2-E514-43FC-B876-0E2054C59D78}" type="slidenum">
              <a:rPr lang="en-ZA"/>
              <a:pPr>
                <a:defRPr/>
              </a:pPr>
              <a:t>‹#›</a:t>
            </a:fld>
            <a:endParaRPr lang="en-ZA"/>
          </a:p>
        </p:txBody>
      </p:sp>
    </p:spTree>
    <p:extLst>
      <p:ext uri="{BB962C8B-B14F-4D97-AF65-F5344CB8AC3E}">
        <p14:creationId xmlns:p14="http://schemas.microsoft.com/office/powerpoint/2010/main" xmlns="" val="2781826126"/>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dirty="0"/>
          </a:p>
        </p:txBody>
      </p:sp>
      <p:sp>
        <p:nvSpPr>
          <p:cNvPr id="4" name="Date Placeholder 3"/>
          <p:cNvSpPr>
            <a:spLocks noGrp="1"/>
          </p:cNvSpPr>
          <p:nvPr>
            <p:ph type="dt" sz="half" idx="10"/>
          </p:nvPr>
        </p:nvSpPr>
        <p:spPr/>
        <p:txBody>
          <a:bodyPr/>
          <a:lstStyle/>
          <a:p>
            <a:fld id="{F420CAA5-FBF8-4959-AAAE-2D9C368D718A}" type="datetime1">
              <a:rPr lang="en-US" smtClean="0">
                <a:solidFill>
                  <a:prstClr val="black">
                    <a:tint val="75000"/>
                  </a:prstClr>
                </a:solidFill>
              </a:rPr>
              <a:pPr/>
              <a:t>9/2/2020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6" name="Slide Number Placeholder 5"/>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7884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7106" y="-4281"/>
            <a:ext cx="7558244" cy="466505"/>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none"/>
        </p:style>
        <p:txBody>
          <a:bodyPr>
            <a:noAutofit/>
          </a:bodyPr>
          <a:lstStyle>
            <a:lvl1pPr algn="ctr">
              <a:defRPr sz="21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3" name="Content Placeholder 2"/>
          <p:cNvSpPr>
            <a:spLocks noGrp="1"/>
          </p:cNvSpPr>
          <p:nvPr>
            <p:ph idx="1"/>
          </p:nvPr>
        </p:nvSpPr>
        <p:spPr>
          <a:xfrm>
            <a:off x="628650" y="844062"/>
            <a:ext cx="7886700" cy="5352998"/>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p:txBody>
          <a:bodyPr/>
          <a:lstStyle/>
          <a:p>
            <a:fld id="{56D94A55-CBFB-4322-8136-040ADB5C4058}" type="datetime1">
              <a:rPr lang="en-US" smtClean="0">
                <a:solidFill>
                  <a:prstClr val="black">
                    <a:tint val="75000"/>
                  </a:prstClr>
                </a:solidFill>
              </a:rPr>
              <a:pPr/>
              <a:t>9/2/2020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Let's grow KwaZulu-Natal together </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
        <p:nvSpPr>
          <p:cNvPr id="11" name="Rectangle 10"/>
          <p:cNvSpPr/>
          <p:nvPr/>
        </p:nvSpPr>
        <p:spPr>
          <a:xfrm>
            <a:off x="60292" y="0"/>
            <a:ext cx="452175"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fld id="{8F8A49BE-41CA-4067-ACE8-4B3906A3F115}" type="slidenum">
              <a:rPr lang="en-ZA" sz="1350" smtClean="0">
                <a:solidFill>
                  <a:prstClr val="white"/>
                </a:solidFill>
              </a:rPr>
              <a:pPr algn="ctr" eaLnBrk="1" fontAlgn="auto" hangingPunct="1">
                <a:spcBef>
                  <a:spcPts val="0"/>
                </a:spcBef>
                <a:spcAft>
                  <a:spcPts val="0"/>
                </a:spcAft>
              </a:pPr>
              <a:t>‹#›</a:t>
            </a:fld>
            <a:endParaRPr lang="en-ZA" sz="1350" dirty="0">
              <a:solidFill>
                <a:prstClr val="white"/>
              </a:solidFill>
            </a:endParaRPr>
          </a:p>
        </p:txBody>
      </p:sp>
    </p:spTree>
    <p:extLst>
      <p:ext uri="{BB962C8B-B14F-4D97-AF65-F5344CB8AC3E}">
        <p14:creationId xmlns:p14="http://schemas.microsoft.com/office/powerpoint/2010/main" xmlns="" val="56038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6F7E8-44E0-47BD-8250-A79B0D0953C9}" type="datetime1">
              <a:rPr lang="en-US" smtClean="0">
                <a:solidFill>
                  <a:prstClr val="black">
                    <a:tint val="75000"/>
                  </a:prstClr>
                </a:solidFill>
              </a:rPr>
              <a:pPr/>
              <a:t>9/2/2020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6" name="Slide Number Placeholder 5"/>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82151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AD30366-B9BA-4CF3-A02F-1DB8390A5447}" type="datetime1">
              <a:rPr lang="en-US" smtClean="0">
                <a:solidFill>
                  <a:prstClr val="black">
                    <a:tint val="75000"/>
                  </a:prstClr>
                </a:solidFill>
              </a:rPr>
              <a:pPr/>
              <a:t>9/2/2020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7" name="Slide Number Placeholder 6"/>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9660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2F40A0A-E1B0-49C6-8E79-D467BEA1817C}" type="datetime1">
              <a:rPr lang="en-US" smtClean="0">
                <a:solidFill>
                  <a:prstClr val="black">
                    <a:tint val="75000"/>
                  </a:prstClr>
                </a:solidFill>
              </a:rPr>
              <a:pPr/>
              <a:t>9/2/2020</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9" name="Slide Number Placeholder 8"/>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00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38DFB60-A28B-FA49-9890-02611BDD1250}"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3DBF3DF0-8F4F-4A0C-B1E1-3C80CEE4DE50}" type="slidenum">
              <a:rPr lang="en-US" altLang="en-US" smtClean="0"/>
              <a:pPr/>
              <a:t>‹#›</a:t>
            </a:fld>
            <a:endParaRPr lang="en-US" altLang="en-US" dirty="0"/>
          </a:p>
        </p:txBody>
      </p:sp>
    </p:spTree>
    <p:extLst>
      <p:ext uri="{BB962C8B-B14F-4D97-AF65-F5344CB8AC3E}">
        <p14:creationId xmlns:p14="http://schemas.microsoft.com/office/powerpoint/2010/main" xmlns="" val="1208560365"/>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AEEC8A5-E65B-4B6A-8E95-83B1E7B83CD6}" type="datetime1">
              <a:rPr lang="en-US" smtClean="0">
                <a:solidFill>
                  <a:prstClr val="black">
                    <a:tint val="75000"/>
                  </a:prstClr>
                </a:solidFill>
              </a:rPr>
              <a:pPr/>
              <a:t>9/2/2020</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5" name="Slide Number Placeholder 4"/>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427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7A4D0-2E5F-4137-BE02-EF5ACF8EF3E9}" type="datetime1">
              <a:rPr lang="en-US" smtClean="0">
                <a:solidFill>
                  <a:prstClr val="black">
                    <a:tint val="75000"/>
                  </a:prstClr>
                </a:solidFill>
              </a:rPr>
              <a:pPr/>
              <a:t>9/2/2020</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4" name="Slide Number Placeholder 3"/>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21851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218B4B-BD63-4838-8968-94EC6A6B9823}" type="datetime1">
              <a:rPr lang="en-US" smtClean="0">
                <a:solidFill>
                  <a:prstClr val="black">
                    <a:tint val="75000"/>
                  </a:prstClr>
                </a:solidFill>
              </a:rPr>
              <a:pPr/>
              <a:t>9/2/2020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7" name="Slide Number Placeholder 6"/>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8306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EAF658-4B5E-4713-B8E2-98D7D732D618}" type="datetime1">
              <a:rPr lang="en-US" smtClean="0">
                <a:solidFill>
                  <a:prstClr val="black">
                    <a:tint val="75000"/>
                  </a:prstClr>
                </a:solidFill>
              </a:rPr>
              <a:pPr/>
              <a:t>9/2/2020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7" name="Slide Number Placeholder 6"/>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8588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44A26E7-1CA9-46C1-AD14-2EAF022079F5}" type="datetime1">
              <a:rPr lang="en-US" smtClean="0">
                <a:solidFill>
                  <a:prstClr val="black">
                    <a:tint val="75000"/>
                  </a:prstClr>
                </a:solidFill>
              </a:rPr>
              <a:pPr/>
              <a:t>9/2/2020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6" name="Slide Number Placeholder 5"/>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92404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6BEF783-075E-4A13-929A-49E8CC294135}" type="datetime1">
              <a:rPr lang="en-US" smtClean="0">
                <a:solidFill>
                  <a:prstClr val="black">
                    <a:tint val="75000"/>
                  </a:prstClr>
                </a:solidFill>
              </a:rPr>
              <a:pPr/>
              <a:t>9/2/2020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Let's grow KwaZulu-Natal together </a:t>
            </a:r>
          </a:p>
        </p:txBody>
      </p:sp>
      <p:sp>
        <p:nvSpPr>
          <p:cNvPr id="6" name="Slide Number Placeholder 5"/>
          <p:cNvSpPr>
            <a:spLocks noGrp="1"/>
          </p:cNvSpPr>
          <p:nvPr>
            <p:ph type="sldNum" sz="quarter" idx="12"/>
          </p:nvPr>
        </p:nvSpPr>
        <p:spPr/>
        <p:txBody>
          <a:bodyPr/>
          <a:lstStyle/>
          <a:p>
            <a:fld id="{48AD1F27-83AC-4E89-866B-F09F74FEBBC4}"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69110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3B57C6-BAD0-4C94-89DF-AF78721C1EFD}"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xmlns="" val="2924789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768907-A900-436C-B53F-8B47EFF32264}"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xmlns="" val="2169245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625FBF-2AE4-4C81-A5CD-C497F36AC834}"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xmlns="" val="734666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B08122F-0C3A-4165-B138-0C780F0CDAC4}"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xmlns="" val="62133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2077D25-B234-DB47-8433-1FA2361B333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9757167-10C8-42C7-B29A-1F1A091DEDC4}" type="slidenum">
              <a:rPr lang="en-US" altLang="en-US" smtClean="0"/>
              <a:pPr/>
              <a:t>‹#›</a:t>
            </a:fld>
            <a:endParaRPr lang="en-US" altLang="en-US" dirty="0"/>
          </a:p>
        </p:txBody>
      </p:sp>
    </p:spTree>
    <p:extLst>
      <p:ext uri="{BB962C8B-B14F-4D97-AF65-F5344CB8AC3E}">
        <p14:creationId xmlns:p14="http://schemas.microsoft.com/office/powerpoint/2010/main" xmlns="" val="3417751190"/>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AD976BE-629A-46D3-9CDA-F1F9AA782DF6}"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xmlns="" val="2430172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AB5EFA-34EC-42E3-BF56-550F6778743F}"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xmlns="" val="3709165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1DEFE3-8DBB-44F2-9132-BF711FAE7209}"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xmlns="" val="3445807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E0A3FC-9B9C-4232-B71F-366C71166C22}"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xmlns="" val="4223385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15C71-CED9-4C1A-9571-C77DF71AE4F8}"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xmlns="" val="2968803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AEECBB-1A40-48D5-ABFA-BCAE102A4CEE}"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xmlns="" val="3036266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EE665A-3F9F-4BE4-9FFF-C610FA5A6217}"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xmlns="" val="2328658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6309322"/>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3" y="6414955"/>
            <a:ext cx="575048"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2"/>
            <a:ext cx="540060" cy="484165"/>
          </a:xfrm>
          <a:solidFill>
            <a:schemeClr val="bg1"/>
          </a:solidFill>
          <a:ln w="38100">
            <a:solidFill>
              <a:srgbClr val="008000"/>
            </a:solidFill>
          </a:ln>
        </p:spPr>
        <p:txBody>
          <a:bodyPr anchor="ctr"/>
          <a:lstStyle/>
          <a:p>
            <a:pPr algn="ctr">
              <a:defRPr/>
            </a:pPr>
            <a:fld id="{80BD4F07-03E6-4EEC-A54B-BD8004E5F0D3}" type="slidenum">
              <a:rPr lang="en-US" sz="1050" b="1" smtClean="0">
                <a:solidFill>
                  <a:srgbClr val="008000"/>
                </a:solidFill>
                <a:latin typeface="Arial" panose="020B0604020202020204" pitchFamily="34" charset="0"/>
              </a:rPr>
              <a:pPr algn="ctr">
                <a:defRPr/>
              </a:pPr>
              <a:t>‹#›</a:t>
            </a:fld>
            <a:endParaRPr lang="en-US" sz="1050" b="1" dirty="0">
              <a:solidFill>
                <a:srgbClr val="008000"/>
              </a:solidFill>
              <a:latin typeface="Arial" panose="020B0604020202020204" pitchFamily="34" charset="0"/>
            </a:endParaRPr>
          </a:p>
        </p:txBody>
      </p:sp>
      <p:sp>
        <p:nvSpPr>
          <p:cNvPr id="9" name="Rectangle 6"/>
          <p:cNvSpPr>
            <a:spLocks noChangeArrowheads="1"/>
          </p:cNvSpPr>
          <p:nvPr/>
        </p:nvSpPr>
        <p:spPr bwMode="auto">
          <a:xfrm>
            <a:off x="0" y="6559394"/>
            <a:ext cx="9144000" cy="213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788" b="1" i="1" baseline="30000" dirty="0">
                <a:solidFill>
                  <a:srgbClr val="009900"/>
                </a:solidFill>
              </a:rPr>
              <a:t>“KZN as a prosperous Province</a:t>
            </a:r>
            <a:r>
              <a:rPr lang="en-ZA" sz="788" b="1" i="1" dirty="0">
                <a:solidFill>
                  <a:srgbClr val="009900"/>
                </a:solidFill>
              </a:rPr>
              <a:t> </a:t>
            </a:r>
            <a:r>
              <a:rPr lang="en-ZA" sz="788"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1060875775"/>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D3BAE27-3173-451B-9728-CC96029C4493}"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xmlns="" val="2814911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183A78-4154-47A6-97DC-B90F4CF498B4}"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xmlns="" val="161876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FCB6082-06BD-AB4C-ADD6-3421277132D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730BF22A-558E-49CD-8C91-D895D543537F}" type="slidenum">
              <a:rPr lang="en-US" altLang="en-US" smtClean="0"/>
              <a:pPr/>
              <a:t>‹#›</a:t>
            </a:fld>
            <a:endParaRPr lang="en-US" altLang="en-US" dirty="0"/>
          </a:p>
        </p:txBody>
      </p:sp>
    </p:spTree>
    <p:extLst>
      <p:ext uri="{BB962C8B-B14F-4D97-AF65-F5344CB8AC3E}">
        <p14:creationId xmlns:p14="http://schemas.microsoft.com/office/powerpoint/2010/main" xmlns="" val="2182847249"/>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C7B23A-E95E-475C-8929-BF045DC96F83}"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xmlns="" val="975220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E8F556-5238-462C-9E84-B572F3C6E497}"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xmlns="" val="3201588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6561F53-A73B-45A3-A64E-DBB3CE529673}"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xmlns="" val="3219475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B7549E-BE24-4A0B-ACE5-81C6F776EE45}"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xmlns="" val="277538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8760DB-C8B2-4223-8FDC-C05D70BF800B}"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xmlns="" val="684777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28DC6E-8917-4E63-84CD-BC239C05371D}"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xmlns="" val="3293508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74F620-9655-44A9-80DF-62D9DA52F2D8}"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xmlns="" val="823597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B024D3-9B1B-463A-BB8E-CC3EE0359A34}"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xmlns="" val="1281672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319F30-F9C9-43A1-A215-18FC002318B3}" type="datetime1">
              <a:rPr lang="en-US" smtClean="0">
                <a:solidFill>
                  <a:prstClr val="black">
                    <a:tint val="75000"/>
                  </a:prstClr>
                </a:solidFill>
              </a:rPr>
              <a:pPr>
                <a:defRPr/>
              </a:pPr>
              <a:t>9/2/2020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xmlns="" val="611812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E1CC4D-6B80-824F-95B3-C7042065D9B6}"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smtClean="0"/>
              <a:pPr/>
              <a:t>‹#›</a:t>
            </a:fld>
            <a:endParaRPr lang="en-US" altLang="en-US" dirty="0"/>
          </a:p>
        </p:txBody>
      </p:sp>
    </p:spTree>
    <p:extLst>
      <p:ext uri="{BB962C8B-B14F-4D97-AF65-F5344CB8AC3E}">
        <p14:creationId xmlns:p14="http://schemas.microsoft.com/office/powerpoint/2010/main" xmlns="" val="378962830"/>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89F77BC-9A31-FA42-B460-684745034B14}"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BC070C76-ABB2-4FD9-BD01-E906E11C999E}" type="slidenum">
              <a:rPr lang="en-US" altLang="en-US" smtClean="0"/>
              <a:pPr/>
              <a:t>‹#›</a:t>
            </a:fld>
            <a:endParaRPr lang="en-US" altLang="en-US" dirty="0"/>
          </a:p>
        </p:txBody>
      </p:sp>
    </p:spTree>
    <p:extLst>
      <p:ext uri="{BB962C8B-B14F-4D97-AF65-F5344CB8AC3E}">
        <p14:creationId xmlns:p14="http://schemas.microsoft.com/office/powerpoint/2010/main" xmlns="" val="3736236109"/>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D75F08-4359-F24D-B75E-52A5BEC6842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smtClean="0"/>
              <a:pPr/>
              <a:t>‹#›</a:t>
            </a:fld>
            <a:endParaRPr lang="en-US" altLang="en-US" dirty="0"/>
          </a:p>
        </p:txBody>
      </p:sp>
    </p:spTree>
    <p:extLst>
      <p:ext uri="{BB962C8B-B14F-4D97-AF65-F5344CB8AC3E}">
        <p14:creationId xmlns:p14="http://schemas.microsoft.com/office/powerpoint/2010/main" xmlns="" val="1257210100"/>
      </p:ext>
    </p:extLst>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8DFB60-A28B-FA49-9890-02611BDD1250}"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smtClean="0"/>
              <a:pPr/>
              <a:t>‹#›</a:t>
            </a:fld>
            <a:endParaRPr lang="en-US" altLang="en-US" dirty="0"/>
          </a:p>
        </p:txBody>
      </p:sp>
    </p:spTree>
    <p:extLst>
      <p:ext uri="{BB962C8B-B14F-4D97-AF65-F5344CB8AC3E}">
        <p14:creationId xmlns:p14="http://schemas.microsoft.com/office/powerpoint/2010/main" xmlns="" val="1464227469"/>
      </p:ext>
    </p:extLst>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077D25-B234-DB47-8433-1FA2361B333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smtClean="0"/>
              <a:pPr/>
              <a:t>‹#›</a:t>
            </a:fld>
            <a:endParaRPr lang="en-US" altLang="en-US" dirty="0"/>
          </a:p>
        </p:txBody>
      </p:sp>
    </p:spTree>
    <p:extLst>
      <p:ext uri="{BB962C8B-B14F-4D97-AF65-F5344CB8AC3E}">
        <p14:creationId xmlns:p14="http://schemas.microsoft.com/office/powerpoint/2010/main" xmlns="" val="182963388"/>
      </p:ext>
    </p:extLst>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CB6082-06BD-AB4C-ADD6-3421277132D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smtClean="0"/>
              <a:pPr/>
              <a:t>‹#›</a:t>
            </a:fld>
            <a:endParaRPr lang="en-US" altLang="en-US" dirty="0"/>
          </a:p>
        </p:txBody>
      </p:sp>
    </p:spTree>
    <p:extLst>
      <p:ext uri="{BB962C8B-B14F-4D97-AF65-F5344CB8AC3E}">
        <p14:creationId xmlns:p14="http://schemas.microsoft.com/office/powerpoint/2010/main" xmlns="" val="2747286111"/>
      </p:ext>
    </p:extLst>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9F77BC-9A31-FA42-B460-684745034B14}"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smtClean="0"/>
              <a:pPr/>
              <a:t>‹#›</a:t>
            </a:fld>
            <a:endParaRPr lang="en-US" altLang="en-US" dirty="0"/>
          </a:p>
        </p:txBody>
      </p:sp>
    </p:spTree>
    <p:extLst>
      <p:ext uri="{BB962C8B-B14F-4D97-AF65-F5344CB8AC3E}">
        <p14:creationId xmlns:p14="http://schemas.microsoft.com/office/powerpoint/2010/main" xmlns="" val="2258688258"/>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43F39-493D-254D-911F-0BEF0C9BCEC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smtClean="0"/>
              <a:pPr/>
              <a:t>‹#›</a:t>
            </a:fld>
            <a:endParaRPr lang="en-US" altLang="en-US" dirty="0"/>
          </a:p>
        </p:txBody>
      </p:sp>
    </p:spTree>
    <p:extLst>
      <p:ext uri="{BB962C8B-B14F-4D97-AF65-F5344CB8AC3E}">
        <p14:creationId xmlns:p14="http://schemas.microsoft.com/office/powerpoint/2010/main" xmlns="" val="2820672259"/>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909430-34CF-3844-89BE-8856531CE00F}"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smtClean="0"/>
              <a:pPr/>
              <a:t>‹#›</a:t>
            </a:fld>
            <a:endParaRPr lang="en-US" altLang="en-US" dirty="0"/>
          </a:p>
        </p:txBody>
      </p:sp>
    </p:spTree>
    <p:extLst>
      <p:ext uri="{BB962C8B-B14F-4D97-AF65-F5344CB8AC3E}">
        <p14:creationId xmlns:p14="http://schemas.microsoft.com/office/powerpoint/2010/main" xmlns="" val="3578694044"/>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5A631F-DC78-9541-BC17-B6C98AEFE055}"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smtClean="0"/>
              <a:pPr/>
              <a:t>‹#›</a:t>
            </a:fld>
            <a:endParaRPr lang="en-US" altLang="en-US" dirty="0"/>
          </a:p>
        </p:txBody>
      </p:sp>
    </p:spTree>
    <p:extLst>
      <p:ext uri="{BB962C8B-B14F-4D97-AF65-F5344CB8AC3E}">
        <p14:creationId xmlns:p14="http://schemas.microsoft.com/office/powerpoint/2010/main" xmlns="" val="3723289481"/>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5F6902-2018-4A43-A197-E66B77FC800F}"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smtClean="0"/>
              <a:pPr/>
              <a:t>‹#›</a:t>
            </a:fld>
            <a:endParaRPr lang="en-US" altLang="en-US" dirty="0"/>
          </a:p>
        </p:txBody>
      </p:sp>
    </p:spTree>
    <p:extLst>
      <p:ext uri="{BB962C8B-B14F-4D97-AF65-F5344CB8AC3E}">
        <p14:creationId xmlns:p14="http://schemas.microsoft.com/office/powerpoint/2010/main" xmlns="" val="3039433472"/>
      </p:ext>
    </p:extLst>
  </p:cSld>
  <p:clrMapOvr>
    <a:masterClrMapping/>
  </p:clrMapOvr>
  <p:transition>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50AAFC-9222-5F47-83D3-233A5731C885}"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smtClean="0"/>
              <a:pPr/>
              <a:t>‹#›</a:t>
            </a:fld>
            <a:endParaRPr lang="en-US" altLang="en-US" dirty="0"/>
          </a:p>
        </p:txBody>
      </p:sp>
    </p:spTree>
    <p:extLst>
      <p:ext uri="{BB962C8B-B14F-4D97-AF65-F5344CB8AC3E}">
        <p14:creationId xmlns:p14="http://schemas.microsoft.com/office/powerpoint/2010/main" xmlns="" val="7813355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443F39-493D-254D-911F-0BEF0C9BCEC8}"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312A617F-46FE-4A8A-8649-A4E46A8175BC}" type="slidenum">
              <a:rPr lang="en-US" altLang="en-US" smtClean="0"/>
              <a:pPr/>
              <a:t>‹#›</a:t>
            </a:fld>
            <a:endParaRPr lang="en-US" altLang="en-US" dirty="0"/>
          </a:p>
        </p:txBody>
      </p:sp>
    </p:spTree>
    <p:extLst>
      <p:ext uri="{BB962C8B-B14F-4D97-AF65-F5344CB8AC3E}">
        <p14:creationId xmlns:p14="http://schemas.microsoft.com/office/powerpoint/2010/main" xmlns="" val="803191754"/>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6414955"/>
            <a:ext cx="575048"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0"/>
            <a:ext cx="540060" cy="484165"/>
          </a:xfrm>
          <a:solidFill>
            <a:schemeClr val="bg1"/>
          </a:solidFill>
          <a:ln w="38100">
            <a:solidFill>
              <a:srgbClr val="008000"/>
            </a:solidFill>
          </a:ln>
        </p:spPr>
        <p:txBody>
          <a:bodyPr anchor="ctr"/>
          <a:lstStyle/>
          <a:p>
            <a:pPr algn="ctr">
              <a:defRPr/>
            </a:pPr>
            <a:fld id="{80BD4F07-03E6-4EEC-A54B-BD8004E5F0D3}" type="slidenum">
              <a:rPr lang="en-US" sz="1400" b="1" smtClean="0">
                <a:solidFill>
                  <a:srgbClr val="008000"/>
                </a:solidFill>
                <a:latin typeface="Arial" panose="020B0604020202020204" pitchFamily="34" charset="0"/>
              </a:rPr>
              <a:pPr algn="ctr">
                <a:defRPr/>
              </a:pPr>
              <a:t>‹#›</a:t>
            </a:fld>
            <a:endParaRPr lang="en-US" sz="1400" b="1" dirty="0">
              <a:solidFill>
                <a:srgbClr val="008000"/>
              </a:solidFill>
              <a:latin typeface="Arial" panose="020B0604020202020204" pitchFamily="34" charset="0"/>
            </a:endParaRPr>
          </a:p>
        </p:txBody>
      </p:sp>
      <p:sp>
        <p:nvSpPr>
          <p:cNvPr id="9" name="Rectangle 6"/>
          <p:cNvSpPr>
            <a:spLocks noChangeArrowheads="1"/>
          </p:cNvSpPr>
          <p:nvPr/>
        </p:nvSpPr>
        <p:spPr bwMode="auto">
          <a:xfrm>
            <a:off x="0" y="6559393"/>
            <a:ext cx="9144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pic>
        <p:nvPicPr>
          <p:cNvPr id="6" name="Picture 7"/>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http://www.kznonline.gov.za/images/stories/downloads/Logos/Coat_of_Arms-zulu.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6512" y="6414955"/>
            <a:ext cx="575048" cy="420660"/>
          </a:xfrm>
          <a:prstGeom prst="rect">
            <a:avLst/>
          </a:prstGeom>
          <a:blipFill dpi="0" rotWithShape="1">
            <a:blip r:embed="rId7">
              <a:alphaModFix amt="0"/>
            </a:blip>
            <a:srcRect/>
            <a:tile tx="0" ty="0" sx="100000" sy="100000" flip="none" algn="tl"/>
          </a:blipFill>
          <a:ln>
            <a:noFill/>
          </a:ln>
        </p:spPr>
      </p:pic>
      <p:sp>
        <p:nvSpPr>
          <p:cNvPr id="8" name="Rectangle 6"/>
          <p:cNvSpPr>
            <a:spLocks noChangeArrowheads="1"/>
          </p:cNvSpPr>
          <p:nvPr userDrawn="1"/>
        </p:nvSpPr>
        <p:spPr bwMode="auto">
          <a:xfrm>
            <a:off x="0" y="6559393"/>
            <a:ext cx="9144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3137879594"/>
      </p:ext>
    </p:extLst>
  </p:cSld>
  <p:clrMapOvr>
    <a:masterClrMapping/>
  </p:clrMapOvr>
  <p:transition>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a:defRPr/>
            </a:pPr>
            <a:fld id="{EAE1CC4D-6B80-824F-95B3-C7042065D9B6}"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fld id="{4F3A2FD1-091E-4E14-B5E1-3309D4850A6F}" type="slidenum">
              <a:rPr lang="en-US" altLang="en-US" smtClean="0"/>
              <a:pPr defTabSz="685800"/>
              <a:t>‹#›</a:t>
            </a:fld>
            <a:endParaRPr lang="en-US" altLang="en-US" dirty="0"/>
          </a:p>
        </p:txBody>
      </p:sp>
    </p:spTree>
    <p:extLst>
      <p:ext uri="{BB962C8B-B14F-4D97-AF65-F5344CB8AC3E}">
        <p14:creationId xmlns:p14="http://schemas.microsoft.com/office/powerpoint/2010/main" xmlns="" val="1392061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3FD75F08-4359-F24D-B75E-52A5BEC68428}"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fld id="{5D312F24-582A-4117-A0B2-A1DD2489FD11}" type="slidenum">
              <a:rPr lang="en-US" altLang="en-US" smtClean="0"/>
              <a:pPr defTabSz="685800"/>
              <a:t>‹#›</a:t>
            </a:fld>
            <a:endParaRPr lang="en-US" altLang="en-US" dirty="0"/>
          </a:p>
        </p:txBody>
      </p:sp>
    </p:spTree>
    <p:extLst>
      <p:ext uri="{BB962C8B-B14F-4D97-AF65-F5344CB8AC3E}">
        <p14:creationId xmlns:p14="http://schemas.microsoft.com/office/powerpoint/2010/main" xmlns="" val="236139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138DFB60-A28B-FA49-9890-02611BDD1250}"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fld id="{3DBF3DF0-8F4F-4A0C-B1E1-3C80CEE4DE50}" type="slidenum">
              <a:rPr lang="en-US" altLang="en-US" smtClean="0"/>
              <a:pPr defTabSz="685800"/>
              <a:t>‹#›</a:t>
            </a:fld>
            <a:endParaRPr lang="en-US" altLang="en-US" dirty="0"/>
          </a:p>
        </p:txBody>
      </p:sp>
    </p:spTree>
    <p:extLst>
      <p:ext uri="{BB962C8B-B14F-4D97-AF65-F5344CB8AC3E}">
        <p14:creationId xmlns:p14="http://schemas.microsoft.com/office/powerpoint/2010/main" xmlns="" val="3362112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a:defRPr/>
            </a:pPr>
            <a:fld id="{22077D25-B234-DB47-8433-1FA2361B3338}"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fld id="{B9757167-10C8-42C7-B29A-1F1A091DEDC4}" type="slidenum">
              <a:rPr lang="en-US" altLang="en-US" smtClean="0"/>
              <a:pPr defTabSz="685800"/>
              <a:t>‹#›</a:t>
            </a:fld>
            <a:endParaRPr lang="en-US" altLang="en-US" dirty="0"/>
          </a:p>
        </p:txBody>
      </p:sp>
    </p:spTree>
    <p:extLst>
      <p:ext uri="{BB962C8B-B14F-4D97-AF65-F5344CB8AC3E}">
        <p14:creationId xmlns:p14="http://schemas.microsoft.com/office/powerpoint/2010/main" xmlns="" val="2913723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a:defRPr/>
            </a:pPr>
            <a:fld id="{2FCB6082-06BD-AB4C-ADD6-3421277132D8}"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fld id="{730BF22A-558E-49CD-8C91-D895D543537F}" type="slidenum">
              <a:rPr lang="en-US" altLang="en-US" smtClean="0"/>
              <a:pPr defTabSz="685800"/>
              <a:t>‹#›</a:t>
            </a:fld>
            <a:endParaRPr lang="en-US" altLang="en-US" dirty="0"/>
          </a:p>
        </p:txBody>
      </p:sp>
    </p:spTree>
    <p:extLst>
      <p:ext uri="{BB962C8B-B14F-4D97-AF65-F5344CB8AC3E}">
        <p14:creationId xmlns:p14="http://schemas.microsoft.com/office/powerpoint/2010/main" xmlns="" val="112510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A89F77BC-9A31-FA42-B460-684745034B14}"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fld id="{BC070C76-ABB2-4FD9-BD01-E906E11C999E}" type="slidenum">
              <a:rPr lang="en-US" altLang="en-US" smtClean="0"/>
              <a:pPr defTabSz="685800"/>
              <a:t>‹#›</a:t>
            </a:fld>
            <a:endParaRPr lang="en-US" altLang="en-US" dirty="0"/>
          </a:p>
        </p:txBody>
      </p:sp>
    </p:spTree>
    <p:extLst>
      <p:ext uri="{BB962C8B-B14F-4D97-AF65-F5344CB8AC3E}">
        <p14:creationId xmlns:p14="http://schemas.microsoft.com/office/powerpoint/2010/main" xmlns="" val="2874451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A9443F39-493D-254D-911F-0BEF0C9BCEC8}"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fld id="{312A617F-46FE-4A8A-8649-A4E46A8175BC}" type="slidenum">
              <a:rPr lang="en-US" altLang="en-US" smtClean="0"/>
              <a:pPr defTabSz="685800"/>
              <a:t>‹#›</a:t>
            </a:fld>
            <a:endParaRPr lang="en-US" altLang="en-US" dirty="0"/>
          </a:p>
        </p:txBody>
      </p:sp>
    </p:spTree>
    <p:extLst>
      <p:ext uri="{BB962C8B-B14F-4D97-AF65-F5344CB8AC3E}">
        <p14:creationId xmlns:p14="http://schemas.microsoft.com/office/powerpoint/2010/main" xmlns="" val="2217965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63909430-34CF-3844-89BE-8856531CE00F}"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fld id="{BC6A8617-99DB-44A4-9BFF-66DE9E62441A}" type="slidenum">
              <a:rPr lang="en-US" altLang="en-US" smtClean="0"/>
              <a:pPr defTabSz="685800"/>
              <a:t>‹#›</a:t>
            </a:fld>
            <a:endParaRPr lang="en-US" altLang="en-US" dirty="0"/>
          </a:p>
        </p:txBody>
      </p:sp>
    </p:spTree>
    <p:extLst>
      <p:ext uri="{BB962C8B-B14F-4D97-AF65-F5344CB8AC3E}">
        <p14:creationId xmlns:p14="http://schemas.microsoft.com/office/powerpoint/2010/main" xmlns="" val="3475526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885A631F-DC78-9541-BC17-B6C98AEFE055}"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fld id="{2DDF82E0-F617-466A-8989-E6F91EEE8384}" type="slidenum">
              <a:rPr lang="en-US" altLang="en-US" smtClean="0"/>
              <a:pPr defTabSz="685800"/>
              <a:t>‹#›</a:t>
            </a:fld>
            <a:endParaRPr lang="en-US" altLang="en-US" dirty="0"/>
          </a:p>
        </p:txBody>
      </p:sp>
    </p:spTree>
    <p:extLst>
      <p:ext uri="{BB962C8B-B14F-4D97-AF65-F5344CB8AC3E}">
        <p14:creationId xmlns:p14="http://schemas.microsoft.com/office/powerpoint/2010/main" xmlns="" val="276734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909430-34CF-3844-89BE-8856531CE00F}"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C6A8617-99DB-44A4-9BFF-66DE9E62441A}" type="slidenum">
              <a:rPr lang="en-US" altLang="en-US" smtClean="0"/>
              <a:pPr/>
              <a:t>‹#›</a:t>
            </a:fld>
            <a:endParaRPr lang="en-US" altLang="en-US" dirty="0"/>
          </a:p>
        </p:txBody>
      </p:sp>
    </p:spTree>
    <p:extLst>
      <p:ext uri="{BB962C8B-B14F-4D97-AF65-F5344CB8AC3E}">
        <p14:creationId xmlns:p14="http://schemas.microsoft.com/office/powerpoint/2010/main" xmlns="" val="3780242265"/>
      </p:ext>
    </p:extLst>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8F5F6902-2018-4A43-A197-E66B77FC800F}"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fld id="{BF9C980E-3AC1-4DFD-ABD0-F24C9196324D}" type="slidenum">
              <a:rPr lang="en-US" altLang="en-US" smtClean="0"/>
              <a:pPr defTabSz="685800"/>
              <a:t>‹#›</a:t>
            </a:fld>
            <a:endParaRPr lang="en-US" altLang="en-US" dirty="0"/>
          </a:p>
        </p:txBody>
      </p:sp>
    </p:spTree>
    <p:extLst>
      <p:ext uri="{BB962C8B-B14F-4D97-AF65-F5344CB8AC3E}">
        <p14:creationId xmlns:p14="http://schemas.microsoft.com/office/powerpoint/2010/main" xmlns="" val="3431242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5050AAFC-9222-5F47-83D3-233A5731C885}"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fld id="{BDB76249-C742-443A-9BEC-97296B7C0194}" type="slidenum">
              <a:rPr lang="en-US" altLang="en-US" smtClean="0"/>
              <a:pPr defTabSz="685800"/>
              <a:t>‹#›</a:t>
            </a:fld>
            <a:endParaRPr lang="en-US" altLang="en-US" dirty="0"/>
          </a:p>
        </p:txBody>
      </p:sp>
    </p:spTree>
    <p:extLst>
      <p:ext uri="{BB962C8B-B14F-4D97-AF65-F5344CB8AC3E}">
        <p14:creationId xmlns:p14="http://schemas.microsoft.com/office/powerpoint/2010/main" xmlns="" val="1450789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6309322"/>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3" y="6414955"/>
            <a:ext cx="575048"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2"/>
            <a:ext cx="540060" cy="484165"/>
          </a:xfrm>
          <a:solidFill>
            <a:schemeClr val="bg1"/>
          </a:solidFill>
          <a:ln w="38100">
            <a:solidFill>
              <a:srgbClr val="008000"/>
            </a:solidFill>
          </a:ln>
        </p:spPr>
        <p:txBody>
          <a:bodyPr anchor="ctr"/>
          <a:lstStyle/>
          <a:p>
            <a:pPr algn="ctr" defTabSz="685800">
              <a:defRPr/>
            </a:pPr>
            <a:fld id="{80BD4F07-03E6-4EEC-A54B-BD8004E5F0D3}" type="slidenum">
              <a:rPr lang="en-US" sz="1050" b="1" smtClean="0">
                <a:solidFill>
                  <a:srgbClr val="008000"/>
                </a:solidFill>
                <a:latin typeface="Arial" panose="020B0604020202020204" pitchFamily="34" charset="0"/>
              </a:rPr>
              <a:pPr algn="ctr" defTabSz="685800">
                <a:defRPr/>
              </a:pPr>
              <a:t>‹#›</a:t>
            </a:fld>
            <a:endParaRPr lang="en-US" sz="1050" b="1" dirty="0">
              <a:solidFill>
                <a:srgbClr val="008000"/>
              </a:solidFill>
              <a:latin typeface="Arial" panose="020B0604020202020204" pitchFamily="34" charset="0"/>
            </a:endParaRPr>
          </a:p>
        </p:txBody>
      </p:sp>
      <p:sp>
        <p:nvSpPr>
          <p:cNvPr id="9" name="Rectangle 6"/>
          <p:cNvSpPr>
            <a:spLocks noChangeArrowheads="1"/>
          </p:cNvSpPr>
          <p:nvPr/>
        </p:nvSpPr>
        <p:spPr bwMode="auto">
          <a:xfrm>
            <a:off x="0" y="6559394"/>
            <a:ext cx="9144000" cy="213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ZA" sz="788" b="1" i="1" u="none" strike="noStrike" kern="1200" cap="none" spc="0" normalizeH="0" baseline="30000" noProof="0" dirty="0">
                <a:ln>
                  <a:noFill/>
                </a:ln>
                <a:solidFill>
                  <a:srgbClr val="009900"/>
                </a:solidFill>
                <a:effectLst/>
                <a:uLnTx/>
                <a:uFillTx/>
                <a:latin typeface="Verdana" panose="020B0604030504040204" pitchFamily="34" charset="0"/>
                <a:ea typeface="+mn-ea"/>
                <a:cs typeface="+mn-cs"/>
              </a:rPr>
              <a:t>“KZN as a prosperous Province</a:t>
            </a:r>
            <a:r>
              <a:rPr kumimoji="0" lang="en-ZA" sz="788" b="1" i="1" u="none" strike="noStrike" kern="1200" cap="none" spc="0" normalizeH="0" baseline="0" noProof="0" dirty="0">
                <a:ln>
                  <a:noFill/>
                </a:ln>
                <a:solidFill>
                  <a:srgbClr val="009900"/>
                </a:solidFill>
                <a:effectLst/>
                <a:uLnTx/>
                <a:uFillTx/>
                <a:latin typeface="Verdana" panose="020B0604030504040204" pitchFamily="34" charset="0"/>
                <a:ea typeface="+mn-ea"/>
                <a:cs typeface="+mn-cs"/>
              </a:rPr>
              <a:t> </a:t>
            </a:r>
            <a:r>
              <a:rPr kumimoji="0" lang="en-ZA" sz="788" b="1" i="1" u="none" strike="noStrike" kern="1200" cap="none" spc="0" normalizeH="0" baseline="30000" noProof="0" dirty="0">
                <a:ln>
                  <a:noFill/>
                </a:ln>
                <a:solidFill>
                  <a:srgbClr val="009900"/>
                </a:solidFill>
                <a:effectLst/>
                <a:uLnTx/>
                <a:uFillTx/>
                <a:latin typeface="Verdana" panose="020B0604030504040204" pitchFamily="34" charset="0"/>
                <a:ea typeface="+mn-ea"/>
                <a:cs typeface="+mn-cs"/>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2937514923"/>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A631F-DC78-9541-BC17-B6C98AEFE055}"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2DDF82E0-F617-466A-8989-E6F91EEE8384}" type="slidenum">
              <a:rPr lang="en-US" altLang="en-US" smtClean="0"/>
              <a:pPr/>
              <a:t>‹#›</a:t>
            </a:fld>
            <a:endParaRPr lang="en-US" altLang="en-US" dirty="0"/>
          </a:p>
        </p:txBody>
      </p:sp>
    </p:spTree>
    <p:extLst>
      <p:ext uri="{BB962C8B-B14F-4D97-AF65-F5344CB8AC3E}">
        <p14:creationId xmlns:p14="http://schemas.microsoft.com/office/powerpoint/2010/main" xmlns="" val="66995771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A4B701AD-C1C5-DC49-8F34-007252B5D40B}"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63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solidFill>
                <a:prstClr val="black">
                  <a:tint val="75000"/>
                </a:prstClr>
              </a:solidFill>
            </a:endParaRPr>
          </a:p>
        </p:txBody>
      </p:sp>
      <p:sp>
        <p:nvSpPr>
          <p:cNvPr id="563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B0CCA43C-E545-4331-BDCE-A95AACE0403A}" type="slidenum">
              <a:rPr lang="en-US" altLang="en-US" smtClean="0"/>
              <a:pPr/>
              <a:t>‹#›</a:t>
            </a:fld>
            <a:endParaRPr lang="en-US" altLang="en-US" dirty="0"/>
          </a:p>
        </p:txBody>
      </p:sp>
    </p:spTree>
    <p:extLst>
      <p:ext uri="{BB962C8B-B14F-4D97-AF65-F5344CB8AC3E}">
        <p14:creationId xmlns:p14="http://schemas.microsoft.com/office/powerpoint/2010/main" xmlns="" val="3502053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72" r:id="rId13"/>
  </p:sldLayoutIdLst>
  <p:transition>
    <p:cut/>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3299E01E-2A5C-4608-8FB6-117B758430D7}" type="datetime1">
              <a:rPr lang="en-US" smtClean="0"/>
              <a:pPr>
                <a:defRPr/>
              </a:pPr>
              <a:t>9/2/2020</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ZA"/>
              <a:t>Let's grow KwaZulu-Natal together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F1C9D00-5BDB-45B2-8E17-5F49EC25D3D6}" type="slidenum">
              <a:rPr lang="en-ZA"/>
              <a:pPr>
                <a:defRPr/>
              </a:pPr>
              <a:t>‹#›</a:t>
            </a:fld>
            <a:endParaRPr lang="en-ZA"/>
          </a:p>
        </p:txBody>
      </p:sp>
    </p:spTree>
    <p:extLst>
      <p:ext uri="{BB962C8B-B14F-4D97-AF65-F5344CB8AC3E}">
        <p14:creationId xmlns:p14="http://schemas.microsoft.com/office/powerpoint/2010/main" xmlns="" val="33071382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cut/>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CB4396AD-0886-485A-8F6A-636DFF34DC82}" type="datetime1">
              <a:rPr lang="en-US" smtClean="0">
                <a:solidFill>
                  <a:prstClr val="black">
                    <a:tint val="75000"/>
                  </a:prstClr>
                </a:solidFill>
                <a:latin typeface="Calibri" panose="020F0502020204030204"/>
              </a:rPr>
              <a:pPr eaLnBrk="1" fontAlgn="auto" hangingPunct="1">
                <a:spcBef>
                  <a:spcPts val="0"/>
                </a:spcBef>
                <a:spcAft>
                  <a:spcPts val="0"/>
                </a:spcAft>
              </a:pPr>
              <a:t>9/2/2020</a:t>
            </a:fld>
            <a:endParaRPr lang="en-ZA">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r>
              <a:rPr lang="en-ZA">
                <a:solidFill>
                  <a:prstClr val="black">
                    <a:tint val="75000"/>
                  </a:prstClr>
                </a:solidFill>
                <a:latin typeface="Calibri" panose="020F0502020204030204"/>
              </a:rPr>
              <a:t>Let's grow KwaZulu-Natal together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48AD1F27-83AC-4E89-866B-F09F74FEBBC4}" type="slidenum">
              <a:rPr lang="en-ZA" smtClean="0">
                <a:solidFill>
                  <a:prstClr val="black">
                    <a:tint val="75000"/>
                  </a:prstClr>
                </a:solidFill>
                <a:latin typeface="Calibri" panose="020F0502020204030204"/>
              </a:rPr>
              <a:pPr eaLnBrk="1" fontAlgn="auto" hangingPunct="1">
                <a:spcBef>
                  <a:spcPts val="0"/>
                </a:spcBef>
                <a:spcAft>
                  <a:spcPts val="0"/>
                </a:spcAft>
              </a:pPr>
              <a:t>‹#›</a:t>
            </a:fld>
            <a:endParaRPr lang="en-ZA">
              <a:solidFill>
                <a:prstClr val="black">
                  <a:tint val="75000"/>
                </a:prstClr>
              </a:solidFill>
              <a:latin typeface="Calibri" panose="020F0502020204030204"/>
            </a:endParaRPr>
          </a:p>
        </p:txBody>
      </p:sp>
    </p:spTree>
    <p:extLst>
      <p:ext uri="{BB962C8B-B14F-4D97-AF65-F5344CB8AC3E}">
        <p14:creationId xmlns:p14="http://schemas.microsoft.com/office/powerpoint/2010/main" xmlns="" val="16919009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eaLnBrk="1" hangingPunct="1">
              <a:defRPr/>
            </a:pPr>
            <a:fld id="{2CF61B83-7FA3-4079-BB73-B46CE52B0DCE}" type="datetime1">
              <a:rPr lang="en-US" smtClean="0">
                <a:solidFill>
                  <a:prstClr val="black">
                    <a:tint val="75000"/>
                  </a:prstClr>
                </a:solidFill>
              </a:rPr>
              <a:pPr eaLnBrk="1" hangingPunct="1">
                <a:defRPr/>
              </a:pPr>
              <a:t>9/2/2020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1" hangingPunct="1">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eaLnBrk="1" hangingPunct="1"/>
            <a:fld id="{B0CCA43C-E545-4331-BDCE-A95AACE0403A}" type="slidenum">
              <a:rPr lang="en-US" altLang="en-US"/>
              <a:pPr eaLnBrk="1" hangingPunct="1"/>
              <a:t>‹#›</a:t>
            </a:fld>
            <a:endParaRPr lang="en-US" altLang="en-US" dirty="0"/>
          </a:p>
        </p:txBody>
      </p:sp>
    </p:spTree>
    <p:extLst>
      <p:ext uri="{BB962C8B-B14F-4D97-AF65-F5344CB8AC3E}">
        <p14:creationId xmlns:p14="http://schemas.microsoft.com/office/powerpoint/2010/main" xmlns="" val="194370181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eaLnBrk="1" hangingPunct="1">
              <a:defRPr/>
            </a:pPr>
            <a:fld id="{E59DF453-42F0-458F-AA72-C87482441B3F}" type="datetime1">
              <a:rPr lang="en-US" smtClean="0">
                <a:solidFill>
                  <a:prstClr val="black">
                    <a:tint val="75000"/>
                  </a:prstClr>
                </a:solidFill>
              </a:rPr>
              <a:pPr eaLnBrk="1" hangingPunct="1">
                <a:defRPr/>
              </a:pPr>
              <a:t>9/2/2020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1" hangingPunct="1">
              <a:defRPr/>
            </a:pPr>
            <a:r>
              <a:rPr lang="en-US">
                <a:solidFill>
                  <a:prstClr val="black">
                    <a:tint val="75000"/>
                  </a:prstClr>
                </a:solidFill>
              </a:rPr>
              <a:t>Let's grow KwaZulu-Natal together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eaLnBrk="1" hangingPunct="1"/>
            <a:fld id="{B0CCA43C-E545-4331-BDCE-A95AACE0403A}" type="slidenum">
              <a:rPr lang="en-US" altLang="en-US"/>
              <a:pPr eaLnBrk="1" hangingPunct="1"/>
              <a:t>‹#›</a:t>
            </a:fld>
            <a:endParaRPr lang="en-US" altLang="en-US" dirty="0"/>
          </a:p>
        </p:txBody>
      </p:sp>
    </p:spTree>
    <p:extLst>
      <p:ext uri="{BB962C8B-B14F-4D97-AF65-F5344CB8AC3E}">
        <p14:creationId xmlns:p14="http://schemas.microsoft.com/office/powerpoint/2010/main" xmlns="" val="339259851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B701AD-C1C5-DC49-8F34-007252B5D40B}" type="datetime1">
              <a:rPr lang="en-ZA" smtClean="0">
                <a:solidFill>
                  <a:prstClr val="black">
                    <a:tint val="75000"/>
                  </a:prstClr>
                </a:solidFill>
              </a:rPr>
              <a:pPr>
                <a:defRPr/>
              </a:pPr>
              <a:t>2020/09/02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CCA43C-E545-4331-BDCE-A95AACE0403A}" type="slidenum">
              <a:rPr lang="en-US" altLang="en-US" smtClean="0"/>
              <a:pPr/>
              <a:t>‹#›</a:t>
            </a:fld>
            <a:endParaRPr lang="en-US" altLang="en-US" dirty="0"/>
          </a:p>
        </p:txBody>
      </p:sp>
    </p:spTree>
    <p:extLst>
      <p:ext uri="{BB962C8B-B14F-4D97-AF65-F5344CB8AC3E}">
        <p14:creationId xmlns:p14="http://schemas.microsoft.com/office/powerpoint/2010/main" xmlns="" val="89823965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p:cu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defTabSz="685800">
              <a:defRPr/>
            </a:pPr>
            <a:fld id="{A4B701AD-C1C5-DC49-8F34-007252B5D40B}" type="datetime1">
              <a:rPr lang="en-ZA" smtClean="0">
                <a:solidFill>
                  <a:prstClr val="black">
                    <a:tint val="75000"/>
                  </a:prstClr>
                </a:solidFill>
              </a:rPr>
              <a:pPr defTabSz="685800">
                <a:defRPr/>
              </a:pPr>
              <a:t>2020/09/02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defTabSz="685800"/>
            <a:fld id="{B0CCA43C-E545-4331-BDCE-A95AACE0403A}" type="slidenum">
              <a:rPr lang="en-US" altLang="en-US" smtClean="0"/>
              <a:pPr defTabSz="685800"/>
              <a:t>‹#›</a:t>
            </a:fld>
            <a:endParaRPr lang="en-US" altLang="en-US" dirty="0"/>
          </a:p>
        </p:txBody>
      </p:sp>
    </p:spTree>
    <p:extLst>
      <p:ext uri="{BB962C8B-B14F-4D97-AF65-F5344CB8AC3E}">
        <p14:creationId xmlns:p14="http://schemas.microsoft.com/office/powerpoint/2010/main" xmlns="" val="211254805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0.xml"/><Relationship Id="rId5" Type="http://schemas.openxmlformats.org/officeDocument/2006/relationships/image" Target="../media/image9.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emf"/><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16632"/>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732174" y="2803625"/>
            <a:ext cx="7920880" cy="830997"/>
          </a:xfrm>
          <a:prstGeom prst="rect">
            <a:avLst/>
          </a:prstGeom>
        </p:spPr>
        <p:txBody>
          <a:bodyPr wrap="square">
            <a:spAutoFit/>
          </a:bodyPr>
          <a:lstStyle/>
          <a:p>
            <a:pPr algn="ctr"/>
            <a:r>
              <a:rPr lang="en-US" sz="2400" b="1" dirty="0">
                <a:solidFill>
                  <a:schemeClr val="bg1"/>
                </a:solidFill>
                <a:ea typeface="Times New Roman" panose="02020603050405020304" pitchFamily="18" charset="0"/>
                <a:cs typeface="Arial" panose="020B0604020202020204" pitchFamily="34" charset="0"/>
              </a:rPr>
              <a:t>PORTFOLIO COMMITTEE ON COOPERATIVE GOVERNANCE AND TRADITIONAL AFFAIRS</a:t>
            </a:r>
            <a:endParaRPr lang="en-ZA" sz="2400" b="1" dirty="0">
              <a:solidFill>
                <a:schemeClr val="bg1"/>
              </a:solidFill>
            </a:endParaRPr>
          </a:p>
        </p:txBody>
      </p:sp>
      <p:sp>
        <p:nvSpPr>
          <p:cNvPr id="10" name="Title 5"/>
          <p:cNvSpPr txBox="1">
            <a:spLocks/>
          </p:cNvSpPr>
          <p:nvPr/>
        </p:nvSpPr>
        <p:spPr bwMode="auto">
          <a:xfrm>
            <a:off x="1713913" y="4195680"/>
            <a:ext cx="5873393" cy="686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endParaRPr lang="en-US" altLang="en-US" sz="2400" dirty="0">
              <a:solidFill>
                <a:schemeClr val="bg1"/>
              </a:solidFill>
              <a:latin typeface="Arial" panose="020B0604020202020204" pitchFamily="34" charset="0"/>
              <a:cs typeface="Arial" panose="020B0604020202020204" pitchFamily="34" charset="0"/>
            </a:endParaRPr>
          </a:p>
          <a:p>
            <a:pPr algn="ctr" eaLnBrk="1" hangingPunct="1"/>
            <a:r>
              <a:rPr lang="en-US" altLang="en-US" sz="2400" dirty="0">
                <a:solidFill>
                  <a:schemeClr val="bg1"/>
                </a:solidFill>
                <a:latin typeface="Arial" panose="020B0604020202020204" pitchFamily="34" charset="0"/>
                <a:cs typeface="Arial" panose="020B0604020202020204" pitchFamily="34" charset="0"/>
              </a:rPr>
              <a:t> </a:t>
            </a:r>
          </a:p>
          <a:p>
            <a:pPr algn="ctr" eaLnBrk="1" hangingPunct="1"/>
            <a:r>
              <a:rPr lang="en-US" altLang="en-US" sz="2400" dirty="0">
                <a:solidFill>
                  <a:srgbClr val="FFD21E"/>
                </a:solidFill>
                <a:latin typeface="Arial" panose="020B0604020202020204" pitchFamily="34" charset="0"/>
                <a:cs typeface="Arial" panose="020B0604020202020204" pitchFamily="34" charset="0"/>
              </a:rPr>
              <a:t>2 September  2020</a:t>
            </a:r>
          </a:p>
        </p:txBody>
      </p:sp>
      <p:pic>
        <p:nvPicPr>
          <p:cNvPr id="13" name="Picture 12" descr="NDP 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6336" y="620688"/>
            <a:ext cx="869208" cy="800457"/>
          </a:xfrm>
          <a:prstGeom prst="rect">
            <a:avLst/>
          </a:prstGeom>
        </p:spPr>
      </p:pic>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11" name="Picture 10" descr="OTP New Logo.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692696"/>
            <a:ext cx="2808312" cy="707334"/>
          </a:xfrm>
          <a:prstGeom prst="rect">
            <a:avLst/>
          </a:prstGeom>
        </p:spPr>
      </p:pic>
    </p:spTree>
    <p:extLst>
      <p:ext uri="{BB962C8B-B14F-4D97-AF65-F5344CB8AC3E}">
        <p14:creationId xmlns:p14="http://schemas.microsoft.com/office/powerpoint/2010/main" xmlns="" val="2188969008"/>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457200" y="629816"/>
            <a:ext cx="8229600" cy="1143000"/>
          </a:xfrm>
        </p:spPr>
        <p:txBody>
          <a:bodyPr/>
          <a:lstStyle/>
          <a:p>
            <a:r>
              <a:rPr lang="en-ZA" sz="2400" b="1" dirty="0">
                <a:solidFill>
                  <a:srgbClr val="FFFFFF"/>
                </a:solidFill>
                <a:latin typeface="Arial"/>
                <a:cs typeface="Arial"/>
              </a:rPr>
              <a:t>BACKGROUND</a:t>
            </a:r>
          </a:p>
        </p:txBody>
      </p:sp>
      <p:sp>
        <p:nvSpPr>
          <p:cNvPr id="3" name="Content Placeholder 2"/>
          <p:cNvSpPr>
            <a:spLocks noGrp="1"/>
          </p:cNvSpPr>
          <p:nvPr>
            <p:ph idx="1"/>
          </p:nvPr>
        </p:nvSpPr>
        <p:spPr/>
        <p:txBody>
          <a:bodyPr/>
          <a:lstStyle/>
          <a:p>
            <a:pPr marL="0" indent="0">
              <a:buNone/>
            </a:pPr>
            <a:r>
              <a:rPr lang="en-ZA" dirty="0"/>
              <a:t>The Provincial Command Council tasks included among others:</a:t>
            </a:r>
          </a:p>
          <a:p>
            <a:r>
              <a:rPr lang="en-ZA" dirty="0"/>
              <a:t>Ensuring that the Health care system is geared to respond comprehensively to the COVID-19 pandemic, minimise the risk to health care workers and maximise good patient outcomes.</a:t>
            </a:r>
          </a:p>
          <a:p>
            <a:r>
              <a:rPr lang="en-ZA" dirty="0"/>
              <a:t>Capacitate emergency medical services to respond to reported cases;</a:t>
            </a:r>
          </a:p>
          <a:p>
            <a:pPr marL="0" indent="0">
              <a:buNone/>
            </a:pPr>
            <a:endParaRPr lang="en-ZA" dirty="0"/>
          </a:p>
        </p:txBody>
      </p:sp>
      <p:sp>
        <p:nvSpPr>
          <p:cNvPr id="5" name="Slide Number Placeholder 4"/>
          <p:cNvSpPr>
            <a:spLocks noGrp="1"/>
          </p:cNvSpPr>
          <p:nvPr>
            <p:ph type="sldNum" sz="quarter" idx="12"/>
          </p:nvPr>
        </p:nvSpPr>
        <p:spPr>
          <a:xfrm>
            <a:off x="323528" y="6376243"/>
            <a:ext cx="2133600" cy="365125"/>
          </a:xfrm>
        </p:spPr>
        <p:txBody>
          <a:bodyPr/>
          <a:lstStyle/>
          <a:p>
            <a:pPr algn="l"/>
            <a:fld id="{5D312F24-582A-4117-A0B2-A1DD2489FD11}" type="slidenum">
              <a:rPr lang="en-US" altLang="en-US" smtClean="0">
                <a:solidFill>
                  <a:srgbClr val="000000"/>
                </a:solidFill>
                <a:latin typeface="Arial"/>
                <a:cs typeface="Arial"/>
              </a:rPr>
              <a:pPr algn="l"/>
              <a:t>10</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xmlns="" val="272230736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457200" y="692696"/>
            <a:ext cx="8229600" cy="1143000"/>
          </a:xfrm>
        </p:spPr>
        <p:txBody>
          <a:bodyPr/>
          <a:lstStyle/>
          <a:p>
            <a:r>
              <a:rPr lang="en-ZA" sz="2400" b="1" dirty="0">
                <a:solidFill>
                  <a:srgbClr val="FFFFFF"/>
                </a:solidFill>
                <a:latin typeface="Arial"/>
                <a:cs typeface="Arial"/>
              </a:rPr>
              <a:t>BACKGROUND</a:t>
            </a:r>
          </a:p>
        </p:txBody>
      </p:sp>
      <p:sp>
        <p:nvSpPr>
          <p:cNvPr id="3" name="Content Placeholder 2"/>
          <p:cNvSpPr>
            <a:spLocks noGrp="1"/>
          </p:cNvSpPr>
          <p:nvPr>
            <p:ph idx="1"/>
          </p:nvPr>
        </p:nvSpPr>
        <p:spPr/>
        <p:txBody>
          <a:bodyPr/>
          <a:lstStyle/>
          <a:p>
            <a:r>
              <a:rPr lang="en-ZA" dirty="0"/>
              <a:t>Establish and maintain screening capacity;</a:t>
            </a:r>
          </a:p>
          <a:p>
            <a:r>
              <a:rPr lang="en-ZA" dirty="0"/>
              <a:t>Continuously inform the public of the public Health risks of the Covid-19 and measures in place (through risk communication and community engagement)</a:t>
            </a:r>
          </a:p>
          <a:p>
            <a:r>
              <a:rPr lang="en-ZA" dirty="0"/>
              <a:t>The Provincial Command Council adopted a continuous, consistent, communication approach and used it to heighten awareness and minimise panic in society</a:t>
            </a:r>
          </a:p>
        </p:txBody>
      </p:sp>
      <p:sp>
        <p:nvSpPr>
          <p:cNvPr id="5" name="Slide Number Placeholder 4"/>
          <p:cNvSpPr>
            <a:spLocks noGrp="1"/>
          </p:cNvSpPr>
          <p:nvPr>
            <p:ph type="sldNum" sz="quarter" idx="12"/>
          </p:nvPr>
        </p:nvSpPr>
        <p:spPr>
          <a:xfrm>
            <a:off x="395536" y="6356350"/>
            <a:ext cx="2133600" cy="365125"/>
          </a:xfrm>
        </p:spPr>
        <p:txBody>
          <a:bodyPr/>
          <a:lstStyle/>
          <a:p>
            <a:pPr algn="l"/>
            <a:fld id="{5D312F24-582A-4117-A0B2-A1DD2489FD11}" type="slidenum">
              <a:rPr lang="en-US" altLang="en-US" smtClean="0">
                <a:solidFill>
                  <a:srgbClr val="000000"/>
                </a:solidFill>
                <a:latin typeface="Arial"/>
                <a:cs typeface="Arial"/>
              </a:rPr>
              <a:pPr algn="l"/>
              <a:t>11</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xmlns="" val="4220603791"/>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12</a:t>
            </a:fld>
            <a:endParaRPr lang="en-US" altLang="en-US" dirty="0">
              <a:solidFill>
                <a:schemeClr val="tx1"/>
              </a:solidFill>
              <a:latin typeface="Arial"/>
              <a:cs typeface="Arial"/>
            </a:endParaRPr>
          </a:p>
        </p:txBody>
      </p:sp>
      <p:pic>
        <p:nvPicPr>
          <p:cNvPr id="9" name="Content Placeholder 8">
            <a:extLst>
              <a:ext uri="{FF2B5EF4-FFF2-40B4-BE49-F238E27FC236}">
                <a16:creationId xmlns:a16="http://schemas.microsoft.com/office/drawing/2014/main" xmlns="" id="{85A43F18-B046-4D4C-94A0-17B7BF437B5C}"/>
              </a:ext>
            </a:extLst>
          </p:cNvPr>
          <p:cNvPicPr>
            <a:picLocks noGrp="1"/>
          </p:cNvPicPr>
          <p:nvPr>
            <p:ph idx="1"/>
          </p:nvPr>
        </p:nvPicPr>
        <p:blipFill>
          <a:blip r:embed="rId2"/>
          <a:stretch>
            <a:fillRect/>
          </a:stretch>
        </p:blipFill>
        <p:spPr>
          <a:xfrm>
            <a:off x="1043608" y="1614486"/>
            <a:ext cx="7427313" cy="5054874"/>
          </a:xfrm>
          <a:prstGeom prst="rect">
            <a:avLst/>
          </a:prstGeom>
          <a:ln>
            <a:noFill/>
          </a:ln>
        </p:spPr>
      </p:pic>
      <p:sp>
        <p:nvSpPr>
          <p:cNvPr id="13" name="Rectangle 12"/>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14" name="Picture 13"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5" name="Rectangle 14"/>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 name="Rectangle 2"/>
          <p:cNvSpPr/>
          <p:nvPr/>
        </p:nvSpPr>
        <p:spPr>
          <a:xfrm>
            <a:off x="395536" y="980728"/>
            <a:ext cx="8532440" cy="461665"/>
          </a:xfrm>
          <a:prstGeom prst="rect">
            <a:avLst/>
          </a:prstGeom>
        </p:spPr>
        <p:txBody>
          <a:bodyPr wrap="square">
            <a:spAutoFit/>
          </a:bodyPr>
          <a:lstStyle/>
          <a:p>
            <a:r>
              <a:rPr lang="en-GB" sz="2400" b="1" dirty="0">
                <a:solidFill>
                  <a:srgbClr val="FFFFFF"/>
                </a:solidFill>
              </a:rPr>
              <a:t>COMMAND COUNCIL INSTITUTIONAL ARRANGEMENTS</a:t>
            </a:r>
            <a:endParaRPr lang="en-US" sz="2400" dirty="0"/>
          </a:p>
        </p:txBody>
      </p:sp>
    </p:spTree>
    <p:extLst>
      <p:ext uri="{BB962C8B-B14F-4D97-AF65-F5344CB8AC3E}">
        <p14:creationId xmlns:p14="http://schemas.microsoft.com/office/powerpoint/2010/main" xmlns="" val="356860516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980728"/>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076" name="Rectangle 10"/>
          <p:cNvSpPr>
            <a:spLocks noChangeArrowheads="1"/>
          </p:cNvSpPr>
          <p:nvPr/>
        </p:nvSpPr>
        <p:spPr bwMode="auto">
          <a:xfrm>
            <a:off x="2500313" y="1643063"/>
            <a:ext cx="58578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dirty="0">
              <a:solidFill>
                <a:prstClr val="black"/>
              </a:solidFill>
              <a:latin typeface="Tahoma" panose="020B0604030504040204" pitchFamily="34" charset="0"/>
            </a:endParaRPr>
          </a:p>
        </p:txBody>
      </p:sp>
      <p:sp>
        <p:nvSpPr>
          <p:cNvPr id="10" name="Slide Number Placeholder 9"/>
          <p:cNvSpPr>
            <a:spLocks noGrp="1"/>
          </p:cNvSpPr>
          <p:nvPr>
            <p:ph type="sldNum" sz="quarter" idx="12"/>
          </p:nvPr>
        </p:nvSpPr>
        <p:spPr>
          <a:xfrm>
            <a:off x="162615" y="34794"/>
            <a:ext cx="360997" cy="360040"/>
          </a:xfrm>
        </p:spPr>
        <p:txBody>
          <a:bodyPr/>
          <a:lstStyle/>
          <a:p>
            <a:fld id="{2DDF82E0-F617-466A-8989-E6F91EEE8384}" type="slidenum">
              <a:rPr lang="en-US" altLang="en-US" sz="1600" smtClean="0">
                <a:solidFill>
                  <a:prstClr val="white"/>
                </a:solidFill>
              </a:rPr>
              <a:pPr/>
              <a:t>13</a:t>
            </a:fld>
            <a:endParaRPr lang="en-US" altLang="en-US" sz="16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73902432"/>
              </p:ext>
            </p:extLst>
          </p:nvPr>
        </p:nvGraphicFramePr>
        <p:xfrm>
          <a:off x="266385" y="1844824"/>
          <a:ext cx="8695674" cy="4358968"/>
        </p:xfrm>
        <a:graphic>
          <a:graphicData uri="http://schemas.openxmlformats.org/drawingml/2006/table">
            <a:tbl>
              <a:tblPr firstRow="1" bandRow="1">
                <a:tableStyleId>{073A0DAA-6AF3-43AB-8588-CEC1D06C72B9}</a:tableStyleId>
              </a:tblPr>
              <a:tblGrid>
                <a:gridCol w="1998019">
                  <a:extLst>
                    <a:ext uri="{9D8B030D-6E8A-4147-A177-3AD203B41FA5}">
                      <a16:colId xmlns:a16="http://schemas.microsoft.com/office/drawing/2014/main" xmlns="" val="20001"/>
                    </a:ext>
                  </a:extLst>
                </a:gridCol>
                <a:gridCol w="1918099">
                  <a:extLst>
                    <a:ext uri="{9D8B030D-6E8A-4147-A177-3AD203B41FA5}">
                      <a16:colId xmlns:a16="http://schemas.microsoft.com/office/drawing/2014/main" xmlns="" val="20002"/>
                    </a:ext>
                  </a:extLst>
                </a:gridCol>
                <a:gridCol w="2048613">
                  <a:extLst>
                    <a:ext uri="{9D8B030D-6E8A-4147-A177-3AD203B41FA5}">
                      <a16:colId xmlns:a16="http://schemas.microsoft.com/office/drawing/2014/main" xmlns="" val="20003"/>
                    </a:ext>
                  </a:extLst>
                </a:gridCol>
                <a:gridCol w="2730943">
                  <a:extLst>
                    <a:ext uri="{9D8B030D-6E8A-4147-A177-3AD203B41FA5}">
                      <a16:colId xmlns:a16="http://schemas.microsoft.com/office/drawing/2014/main" xmlns="" val="20004"/>
                    </a:ext>
                  </a:extLst>
                </a:gridCol>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INTERVENTION</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ACTIVITIES</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PERSON</a:t>
                      </a:r>
                      <a:r>
                        <a:rPr lang="en-US" sz="1400" baseline="0" dirty="0">
                          <a:latin typeface="Arial" panose="020B0604020202020204" pitchFamily="34" charset="0"/>
                          <a:cs typeface="Arial" panose="020B0604020202020204" pitchFamily="34" charset="0"/>
                        </a:rPr>
                        <a:t> RESPONSIBLE</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PROGRESS </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extLst>
                  <a:ext uri="{0D108BD9-81ED-4DB2-BD59-A6C34878D82A}">
                    <a16:rowId xmlns:a16="http://schemas.microsoft.com/office/drawing/2014/main" xmlns="" val="10000"/>
                  </a:ext>
                </a:extLst>
              </a:tr>
              <a:tr h="561960">
                <a:tc>
                  <a:txBody>
                    <a:bodyPr/>
                    <a:lstStyle/>
                    <a:p>
                      <a:r>
                        <a:rPr lang="en-US" sz="1400" dirty="0">
                          <a:solidFill>
                            <a:schemeClr val="tx1"/>
                          </a:solidFill>
                          <a:latin typeface="Arial" panose="020B0604020202020204" pitchFamily="34" charset="0"/>
                          <a:cs typeface="Arial" panose="020B0604020202020204" pitchFamily="34" charset="0"/>
                        </a:rPr>
                        <a:t>Political</a:t>
                      </a:r>
                      <a:r>
                        <a:rPr lang="en-US" sz="1400" baseline="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Command Team</a:t>
                      </a:r>
                    </a:p>
                  </a:txBody>
                  <a:tcPr>
                    <a:solidFill>
                      <a:schemeClr val="accent4">
                        <a:lumMod val="40000"/>
                        <a:lumOff val="60000"/>
                      </a:schemeClr>
                    </a:solidFill>
                  </a:tcPr>
                </a:tc>
                <a:tc>
                  <a:txBody>
                    <a:bodyPr/>
                    <a:lstStyle/>
                    <a:p>
                      <a:r>
                        <a:rPr lang="en-US" sz="1400" dirty="0">
                          <a:solidFill>
                            <a:schemeClr val="tx1"/>
                          </a:solidFill>
                          <a:latin typeface="Arial" panose="020B0604020202020204" pitchFamily="34" charset="0"/>
                          <a:cs typeface="Arial" panose="020B0604020202020204" pitchFamily="34" charset="0"/>
                        </a:rPr>
                        <a:t>Meets</a:t>
                      </a:r>
                      <a:r>
                        <a:rPr lang="en-US" sz="1400" baseline="0" dirty="0">
                          <a:solidFill>
                            <a:schemeClr val="tx1"/>
                          </a:solidFill>
                          <a:latin typeface="Arial" panose="020B0604020202020204" pitchFamily="34" charset="0"/>
                          <a:cs typeface="Arial" panose="020B0604020202020204" pitchFamily="34" charset="0"/>
                        </a:rPr>
                        <a:t> on Fridays at 12pm </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r>
                        <a:rPr lang="en-US" sz="1400" dirty="0">
                          <a:solidFill>
                            <a:schemeClr val="tx1"/>
                          </a:solidFill>
                          <a:latin typeface="Arial" panose="020B0604020202020204" pitchFamily="34" charset="0"/>
                          <a:cs typeface="Arial" panose="020B0604020202020204" pitchFamily="34" charset="0"/>
                        </a:rPr>
                        <a:t>Premier and Chairs </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r>
                        <a:rPr lang="en-ZA" sz="1400" dirty="0">
                          <a:solidFill>
                            <a:schemeClr val="tx1"/>
                          </a:solidFill>
                          <a:latin typeface="Arial" panose="020B0604020202020204" pitchFamily="34" charset="0"/>
                          <a:cs typeface="Arial" panose="020B0604020202020204" pitchFamily="34" charset="0"/>
                        </a:rPr>
                        <a:t>In place and fully functional </a:t>
                      </a:r>
                    </a:p>
                  </a:txBody>
                  <a:tcPr>
                    <a:solidFill>
                      <a:schemeClr val="accent4">
                        <a:lumMod val="40000"/>
                        <a:lumOff val="60000"/>
                      </a:schemeClr>
                    </a:solidFill>
                  </a:tcPr>
                </a:tc>
                <a:extLst>
                  <a:ext uri="{0D108BD9-81ED-4DB2-BD59-A6C34878D82A}">
                    <a16:rowId xmlns:a16="http://schemas.microsoft.com/office/drawing/2014/main" xmlns="" val="1913910536"/>
                  </a:ext>
                </a:extLst>
              </a:tr>
              <a:tr h="1152128">
                <a:tc>
                  <a:txBody>
                    <a:bodyPr/>
                    <a:lstStyle/>
                    <a:p>
                      <a:r>
                        <a:rPr lang="en-US" sz="1400" dirty="0">
                          <a:solidFill>
                            <a:schemeClr val="tx1"/>
                          </a:solidFill>
                          <a:latin typeface="Arial" panose="020B0604020202020204" pitchFamily="34" charset="0"/>
                          <a:cs typeface="Arial" panose="020B0604020202020204" pitchFamily="34" charset="0"/>
                        </a:rPr>
                        <a:t>Technical Command Team – chaired by Director General </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US" sz="1400" dirty="0">
                          <a:solidFill>
                            <a:schemeClr val="tx1"/>
                          </a:solidFill>
                          <a:latin typeface="Arial" panose="020B0604020202020204" pitchFamily="34" charset="0"/>
                          <a:cs typeface="Arial" panose="020B0604020202020204" pitchFamily="34" charset="0"/>
                        </a:rPr>
                        <a:t>Co-ordinate all</a:t>
                      </a:r>
                      <a:r>
                        <a:rPr lang="en-US" sz="1400" baseline="0" dirty="0">
                          <a:solidFill>
                            <a:schemeClr val="tx1"/>
                          </a:solidFill>
                          <a:latin typeface="Arial" panose="020B0604020202020204" pitchFamily="34" charset="0"/>
                          <a:cs typeface="Arial" panose="020B0604020202020204" pitchFamily="34" charset="0"/>
                        </a:rPr>
                        <a:t> HOD’s </a:t>
                      </a:r>
                    </a:p>
                    <a:p>
                      <a:r>
                        <a:rPr lang="en-US" sz="1400" baseline="0" dirty="0">
                          <a:solidFill>
                            <a:schemeClr val="tx1"/>
                          </a:solidFill>
                          <a:latin typeface="Arial" panose="020B0604020202020204" pitchFamily="34" charset="0"/>
                          <a:cs typeface="Arial" panose="020B0604020202020204" pitchFamily="34" charset="0"/>
                        </a:rPr>
                        <a:t>Meets on Thursday  and </a:t>
                      </a:r>
                      <a:r>
                        <a:rPr lang="en-US" sz="1400" baseline="0" dirty="0" err="1">
                          <a:solidFill>
                            <a:schemeClr val="tx1"/>
                          </a:solidFill>
                          <a:latin typeface="Arial" panose="020B0604020202020204" pitchFamily="34" charset="0"/>
                          <a:cs typeface="Arial" panose="020B0604020202020204" pitchFamily="34" charset="0"/>
                        </a:rPr>
                        <a:t>adhocly</a:t>
                      </a:r>
                      <a:r>
                        <a:rPr lang="en-US" sz="1400" baseline="0" dirty="0">
                          <a:solidFill>
                            <a:schemeClr val="tx1"/>
                          </a:solidFill>
                          <a:latin typeface="Arial" panose="020B0604020202020204" pitchFamily="34" charset="0"/>
                          <a:cs typeface="Arial" panose="020B0604020202020204" pitchFamily="34" charset="0"/>
                        </a:rPr>
                        <a:t> via Microsoft teams when required</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US" sz="1400" dirty="0">
                          <a:solidFill>
                            <a:schemeClr val="tx1"/>
                          </a:solidFill>
                          <a:latin typeface="Arial" panose="020B0604020202020204" pitchFamily="34" charset="0"/>
                          <a:cs typeface="Arial" panose="020B0604020202020204" pitchFamily="34" charset="0"/>
                        </a:rPr>
                        <a:t>Chaired by DG</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ZA" sz="1400" dirty="0">
                          <a:solidFill>
                            <a:schemeClr val="tx1"/>
                          </a:solidFill>
                          <a:latin typeface="Arial" panose="020B0604020202020204" pitchFamily="34" charset="0"/>
                          <a:cs typeface="Arial" panose="020B0604020202020204" pitchFamily="34" charset="0"/>
                        </a:rPr>
                        <a:t>In place and fully functional </a:t>
                      </a:r>
                    </a:p>
                  </a:txBody>
                  <a:tcPr>
                    <a:solidFill>
                      <a:srgbClr val="D9EAD5"/>
                    </a:solidFill>
                  </a:tcPr>
                </a:tc>
                <a:extLst>
                  <a:ext uri="{0D108BD9-81ED-4DB2-BD59-A6C34878D82A}">
                    <a16:rowId xmlns:a16="http://schemas.microsoft.com/office/drawing/2014/main" xmlns="" val="1357669230"/>
                  </a:ext>
                </a:extLst>
              </a:tr>
              <a:tr h="1175728">
                <a:tc>
                  <a:txBody>
                    <a:bodyPr/>
                    <a:lstStyle/>
                    <a:p>
                      <a:r>
                        <a:rPr lang="en-US" sz="1400" dirty="0" err="1">
                          <a:solidFill>
                            <a:schemeClr val="tx1"/>
                          </a:solidFill>
                          <a:latin typeface="Arial" panose="020B0604020202020204" pitchFamily="34" charset="0"/>
                          <a:cs typeface="Arial" panose="020B0604020202020204" pitchFamily="34" charset="0"/>
                        </a:rPr>
                        <a:t>Prov</a:t>
                      </a:r>
                      <a:r>
                        <a:rPr lang="en-US" sz="1400" dirty="0">
                          <a:solidFill>
                            <a:schemeClr val="tx1"/>
                          </a:solidFill>
                          <a:latin typeface="Arial" panose="020B0604020202020204" pitchFamily="34" charset="0"/>
                          <a:cs typeface="Arial" panose="020B0604020202020204" pitchFamily="34" charset="0"/>
                        </a:rPr>
                        <a:t> JOC</a:t>
                      </a:r>
                      <a:r>
                        <a:rPr lang="en-US" sz="1400" baseline="0" dirty="0">
                          <a:solidFill>
                            <a:schemeClr val="tx1"/>
                          </a:solidFill>
                          <a:latin typeface="Arial" panose="020B0604020202020204" pitchFamily="34" charset="0"/>
                          <a:cs typeface="Arial" panose="020B0604020202020204" pitchFamily="34" charset="0"/>
                        </a:rPr>
                        <a:t> – Disaster Management Team ( co chaired – DOH and COGTA </a:t>
                      </a:r>
                      <a:endParaRPr lang="en-ZA" sz="1400" dirty="0">
                        <a:solidFill>
                          <a:schemeClr val="tx1"/>
                        </a:solidFill>
                        <a:latin typeface="Arial" panose="020B0604020202020204" pitchFamily="34" charset="0"/>
                        <a:cs typeface="Arial" panose="020B0604020202020204" pitchFamily="34" charset="0"/>
                      </a:endParaRPr>
                    </a:p>
                  </a:txBody>
                  <a:tcPr>
                    <a:solidFill>
                      <a:srgbClr val="B3D6AC"/>
                    </a:solidFill>
                  </a:tcPr>
                </a:tc>
                <a:tc>
                  <a:txBody>
                    <a:bodyPr/>
                    <a:lstStyle/>
                    <a:p>
                      <a:r>
                        <a:rPr lang="en-US" sz="1400" dirty="0">
                          <a:solidFill>
                            <a:schemeClr val="tx1"/>
                          </a:solidFill>
                          <a:latin typeface="Arial" panose="020B0604020202020204" pitchFamily="34" charset="0"/>
                          <a:cs typeface="Arial" panose="020B0604020202020204" pitchFamily="34" charset="0"/>
                        </a:rPr>
                        <a:t>Meets Tues</a:t>
                      </a:r>
                      <a:r>
                        <a:rPr lang="en-US" sz="1400" baseline="0" dirty="0">
                          <a:solidFill>
                            <a:schemeClr val="tx1"/>
                          </a:solidFill>
                          <a:latin typeface="Arial" panose="020B0604020202020204" pitchFamily="34" charset="0"/>
                          <a:cs typeface="Arial" panose="020B0604020202020204" pitchFamily="34" charset="0"/>
                        </a:rPr>
                        <a:t> and Thurs at 11 am </a:t>
                      </a:r>
                      <a:r>
                        <a:rPr lang="en-US" sz="1400" baseline="0" dirty="0" err="1">
                          <a:solidFill>
                            <a:schemeClr val="tx1"/>
                          </a:solidFill>
                          <a:latin typeface="Arial" panose="020B0604020202020204" pitchFamily="34" charset="0"/>
                          <a:cs typeface="Arial" panose="020B0604020202020204" pitchFamily="34" charset="0"/>
                        </a:rPr>
                        <a:t>Ethekwini</a:t>
                      </a:r>
                      <a:r>
                        <a:rPr lang="en-US" sz="1400" baseline="0" dirty="0">
                          <a:solidFill>
                            <a:schemeClr val="tx1"/>
                          </a:solidFill>
                          <a:latin typeface="Arial" panose="020B0604020202020204" pitchFamily="34" charset="0"/>
                          <a:cs typeface="Arial" panose="020B0604020202020204" pitchFamily="34" charset="0"/>
                        </a:rPr>
                        <a:t> Disaster </a:t>
                      </a:r>
                      <a:r>
                        <a:rPr lang="en-US" sz="1400" baseline="0" dirty="0" err="1">
                          <a:solidFill>
                            <a:schemeClr val="tx1"/>
                          </a:solidFill>
                          <a:latin typeface="Arial" panose="020B0604020202020204" pitchFamily="34" charset="0"/>
                          <a:cs typeface="Arial" panose="020B0604020202020204" pitchFamily="34" charset="0"/>
                        </a:rPr>
                        <a:t>centre</a:t>
                      </a:r>
                      <a:r>
                        <a:rPr lang="en-US" sz="1400" baseline="0" dirty="0">
                          <a:solidFill>
                            <a:schemeClr val="tx1"/>
                          </a:solidFill>
                          <a:latin typeface="Arial" panose="020B0604020202020204" pitchFamily="34" charset="0"/>
                          <a:cs typeface="Arial" panose="020B0604020202020204" pitchFamily="34" charset="0"/>
                        </a:rPr>
                        <a:t> </a:t>
                      </a:r>
                      <a:endParaRPr lang="en-ZA" sz="1400" dirty="0">
                        <a:solidFill>
                          <a:schemeClr val="tx1"/>
                        </a:solidFill>
                        <a:latin typeface="Arial" panose="020B0604020202020204" pitchFamily="34" charset="0"/>
                        <a:cs typeface="Arial" panose="020B0604020202020204" pitchFamily="34" charset="0"/>
                      </a:endParaRPr>
                    </a:p>
                  </a:txBody>
                  <a:tcPr>
                    <a:solidFill>
                      <a:srgbClr val="B3D6AC"/>
                    </a:solidFill>
                  </a:tcPr>
                </a:tc>
                <a:tc>
                  <a:txBody>
                    <a:bodyPr/>
                    <a:lstStyle/>
                    <a:p>
                      <a:r>
                        <a:rPr lang="en-US" sz="1400" dirty="0">
                          <a:solidFill>
                            <a:schemeClr val="tx1"/>
                          </a:solidFill>
                          <a:latin typeface="Arial" panose="020B0604020202020204" pitchFamily="34" charset="0"/>
                          <a:cs typeface="Arial" panose="020B0604020202020204" pitchFamily="34" charset="0"/>
                        </a:rPr>
                        <a:t>DOH/COGTA</a:t>
                      </a:r>
                      <a:r>
                        <a:rPr lang="en-US" sz="1400" baseline="0" dirty="0">
                          <a:solidFill>
                            <a:schemeClr val="tx1"/>
                          </a:solidFill>
                          <a:latin typeface="Arial" panose="020B0604020202020204" pitchFamily="34" charset="0"/>
                          <a:cs typeface="Arial" panose="020B0604020202020204" pitchFamily="34" charset="0"/>
                        </a:rPr>
                        <a:t> </a:t>
                      </a:r>
                      <a:endParaRPr lang="en-ZA" sz="1400" dirty="0">
                        <a:solidFill>
                          <a:schemeClr val="tx1"/>
                        </a:solidFill>
                        <a:latin typeface="Arial" panose="020B0604020202020204" pitchFamily="34" charset="0"/>
                        <a:cs typeface="Arial" panose="020B0604020202020204" pitchFamily="34" charset="0"/>
                      </a:endParaRPr>
                    </a:p>
                  </a:txBody>
                  <a:tcPr>
                    <a:solidFill>
                      <a:srgbClr val="B3D6AC"/>
                    </a:solidFill>
                  </a:tcPr>
                </a:tc>
                <a:tc>
                  <a:txBody>
                    <a:bodyPr/>
                    <a:lstStyle/>
                    <a:p>
                      <a:pPr marL="285750"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In place and fully functional. </a:t>
                      </a:r>
                    </a:p>
                    <a:p>
                      <a:pPr marL="285750"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Has sector representation and feeds into the technical command team and </a:t>
                      </a:r>
                      <a:r>
                        <a:rPr lang="en-ZA" sz="1400" dirty="0" err="1">
                          <a:solidFill>
                            <a:schemeClr val="tx1"/>
                          </a:solidFill>
                          <a:latin typeface="Arial" panose="020B0604020202020204" pitchFamily="34" charset="0"/>
                          <a:cs typeface="Arial" panose="020B0604020202020204" pitchFamily="34" charset="0"/>
                        </a:rPr>
                        <a:t>ProvJoints</a:t>
                      </a:r>
                      <a:endParaRPr lang="en-ZA" sz="1400" dirty="0">
                        <a:solidFill>
                          <a:schemeClr val="tx1"/>
                        </a:solidFill>
                        <a:latin typeface="Arial" panose="020B0604020202020204" pitchFamily="34" charset="0"/>
                        <a:cs typeface="Arial" panose="020B0604020202020204" pitchFamily="34" charset="0"/>
                      </a:endParaRPr>
                    </a:p>
                  </a:txBody>
                  <a:tcPr>
                    <a:solidFill>
                      <a:srgbClr val="B3D6AC"/>
                    </a:solidFill>
                  </a:tcPr>
                </a:tc>
                <a:extLst>
                  <a:ext uri="{0D108BD9-81ED-4DB2-BD59-A6C34878D82A}">
                    <a16:rowId xmlns:a16="http://schemas.microsoft.com/office/drawing/2014/main" xmlns="" val="830672713"/>
                  </a:ext>
                </a:extLst>
              </a:tr>
              <a:tr h="834384">
                <a:tc>
                  <a:txBody>
                    <a:bodyPr/>
                    <a:lstStyle/>
                    <a:p>
                      <a:r>
                        <a:rPr lang="en-US" sz="1400" dirty="0">
                          <a:solidFill>
                            <a:schemeClr val="tx1"/>
                          </a:solidFill>
                          <a:latin typeface="Arial" panose="020B0604020202020204" pitchFamily="34" charset="0"/>
                          <a:cs typeface="Arial" panose="020B0604020202020204" pitchFamily="34" charset="0"/>
                        </a:rPr>
                        <a:t>PROVJOINTS</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US" sz="1400" dirty="0">
                          <a:solidFill>
                            <a:schemeClr val="tx1"/>
                          </a:solidFill>
                          <a:latin typeface="Arial" panose="020B0604020202020204" pitchFamily="34" charset="0"/>
                          <a:cs typeface="Arial" panose="020B0604020202020204" pitchFamily="34" charset="0"/>
                        </a:rPr>
                        <a:t>Meets</a:t>
                      </a:r>
                      <a:r>
                        <a:rPr lang="en-US" sz="1400" baseline="0" dirty="0">
                          <a:solidFill>
                            <a:schemeClr val="tx1"/>
                          </a:solidFill>
                          <a:latin typeface="Arial" panose="020B0604020202020204" pitchFamily="34" charset="0"/>
                          <a:cs typeface="Arial" panose="020B0604020202020204" pitchFamily="34" charset="0"/>
                        </a:rPr>
                        <a:t> daily at SAPS Headquarters at 8am </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US" sz="1400" dirty="0">
                          <a:solidFill>
                            <a:schemeClr val="tx1"/>
                          </a:solidFill>
                          <a:latin typeface="Arial" panose="020B0604020202020204" pitchFamily="34" charset="0"/>
                          <a:cs typeface="Arial" panose="020B0604020202020204" pitchFamily="34" charset="0"/>
                        </a:rPr>
                        <a:t>JCPS Cluster </a:t>
                      </a:r>
                      <a:endParaRPr lang="en-ZA" sz="1400" dirty="0">
                        <a:solidFill>
                          <a:schemeClr val="tx1"/>
                        </a:solidFill>
                        <a:latin typeface="Arial" panose="020B0604020202020204" pitchFamily="34" charset="0"/>
                        <a:cs typeface="Arial" panose="020B0604020202020204" pitchFamily="34" charset="0"/>
                      </a:endParaRPr>
                    </a:p>
                  </a:txBody>
                  <a:tcPr>
                    <a:solidFill>
                      <a:srgbClr val="D9EAD5"/>
                    </a:solidFill>
                  </a:tcPr>
                </a:tc>
                <a:tc>
                  <a:txBody>
                    <a:bodyPr/>
                    <a:lstStyle/>
                    <a:p>
                      <a:r>
                        <a:rPr lang="en-ZA" sz="1400" dirty="0">
                          <a:solidFill>
                            <a:schemeClr val="tx1"/>
                          </a:solidFill>
                          <a:latin typeface="Arial" panose="020B0604020202020204" pitchFamily="34" charset="0"/>
                          <a:cs typeface="Arial" panose="020B0604020202020204" pitchFamily="34" charset="0"/>
                        </a:rPr>
                        <a:t>In place and fully functional with representation from OTP, Health, DEDTEA, DSD, CS, COGTA </a:t>
                      </a:r>
                    </a:p>
                  </a:txBody>
                  <a:tcPr>
                    <a:solidFill>
                      <a:srgbClr val="D9EAD5"/>
                    </a:solidFill>
                  </a:tcPr>
                </a:tc>
                <a:extLst>
                  <a:ext uri="{0D108BD9-81ED-4DB2-BD59-A6C34878D82A}">
                    <a16:rowId xmlns:a16="http://schemas.microsoft.com/office/drawing/2014/main" xmlns="" val="4215522673"/>
                  </a:ext>
                </a:extLst>
              </a:tr>
            </a:tbl>
          </a:graphicData>
        </a:graphic>
      </p:graphicFrame>
      <p:sp>
        <p:nvSpPr>
          <p:cNvPr id="2" name="TextBox 1">
            <a:extLst>
              <a:ext uri="{FF2B5EF4-FFF2-40B4-BE49-F238E27FC236}">
                <a16:creationId xmlns:a16="http://schemas.microsoft.com/office/drawing/2014/main" xmlns="" id="{2D32EAD4-49D3-4EBA-9059-5B3EB4AECDC9}"/>
              </a:ext>
            </a:extLst>
          </p:cNvPr>
          <p:cNvSpPr txBox="1"/>
          <p:nvPr/>
        </p:nvSpPr>
        <p:spPr>
          <a:xfrm>
            <a:off x="282168" y="6530484"/>
            <a:ext cx="576064" cy="276999"/>
          </a:xfrm>
          <a:prstGeom prst="rect">
            <a:avLst/>
          </a:prstGeom>
          <a:noFill/>
        </p:spPr>
        <p:txBody>
          <a:bodyPr wrap="square" rtlCol="0">
            <a:spAutoFit/>
          </a:bodyPr>
          <a:lstStyle/>
          <a:p>
            <a:r>
              <a:rPr lang="en-US" sz="1200" dirty="0"/>
              <a:t>13</a:t>
            </a:r>
            <a:endParaRPr lang="en-ZA" sz="1200" dirty="0"/>
          </a:p>
        </p:txBody>
      </p:sp>
      <p:pic>
        <p:nvPicPr>
          <p:cNvPr id="15" name="Picture 14"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7" name="Rectangle 16"/>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Rectangle 2"/>
          <p:cNvSpPr/>
          <p:nvPr/>
        </p:nvSpPr>
        <p:spPr>
          <a:xfrm>
            <a:off x="1979712" y="1023119"/>
            <a:ext cx="4761339" cy="461665"/>
          </a:xfrm>
          <a:prstGeom prst="rect">
            <a:avLst/>
          </a:prstGeom>
        </p:spPr>
        <p:txBody>
          <a:bodyPr wrap="none">
            <a:spAutoFit/>
          </a:bodyPr>
          <a:lstStyle/>
          <a:p>
            <a:r>
              <a:rPr lang="en-US" sz="2400" b="1" dirty="0">
                <a:solidFill>
                  <a:srgbClr val="FFFFFF"/>
                </a:solidFill>
                <a:latin typeface="Arial"/>
                <a:cs typeface="Arial"/>
              </a:rPr>
              <a:t>COORDINATING STRUCTURES </a:t>
            </a:r>
            <a:endParaRPr lang="en-US" sz="2400" b="1" dirty="0">
              <a:latin typeface="Arial"/>
              <a:cs typeface="Arial"/>
            </a:endParaRPr>
          </a:p>
        </p:txBody>
      </p:sp>
    </p:spTree>
    <p:extLst>
      <p:ext uri="{BB962C8B-B14F-4D97-AF65-F5344CB8AC3E}">
        <p14:creationId xmlns:p14="http://schemas.microsoft.com/office/powerpoint/2010/main" xmlns="" val="324045114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a:off x="2500313" y="1643063"/>
            <a:ext cx="58578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dirty="0">
              <a:solidFill>
                <a:prstClr val="black"/>
              </a:solidFill>
              <a:latin typeface="Tahoma" panose="020B0604030504040204" pitchFamily="34" charset="0"/>
            </a:endParaRPr>
          </a:p>
        </p:txBody>
      </p:sp>
      <p:sp>
        <p:nvSpPr>
          <p:cNvPr id="10" name="Slide Number Placeholder 9"/>
          <p:cNvSpPr>
            <a:spLocks noGrp="1"/>
          </p:cNvSpPr>
          <p:nvPr>
            <p:ph type="sldNum" sz="quarter" idx="12"/>
          </p:nvPr>
        </p:nvSpPr>
        <p:spPr>
          <a:xfrm>
            <a:off x="107004" y="44624"/>
            <a:ext cx="360997" cy="360040"/>
          </a:xfrm>
        </p:spPr>
        <p:txBody>
          <a:bodyPr/>
          <a:lstStyle/>
          <a:p>
            <a:fld id="{2DDF82E0-F617-466A-8989-E6F91EEE8384}" type="slidenum">
              <a:rPr lang="en-US" altLang="en-US" sz="1600" smtClean="0">
                <a:solidFill>
                  <a:prstClr val="white"/>
                </a:solidFill>
              </a:rPr>
              <a:pPr/>
              <a:t>14</a:t>
            </a:fld>
            <a:endParaRPr lang="en-US" altLang="en-US" sz="16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967658460"/>
              </p:ext>
            </p:extLst>
          </p:nvPr>
        </p:nvGraphicFramePr>
        <p:xfrm>
          <a:off x="107253" y="1556792"/>
          <a:ext cx="8929493" cy="4730206"/>
        </p:xfrm>
        <a:graphic>
          <a:graphicData uri="http://schemas.openxmlformats.org/drawingml/2006/table">
            <a:tbl>
              <a:tblPr firstRow="1" bandRow="1">
                <a:tableStyleId>{073A0DAA-6AF3-43AB-8588-CEC1D06C72B9}</a:tableStyleId>
              </a:tblPr>
              <a:tblGrid>
                <a:gridCol w="1584427">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3528642">
                  <a:extLst>
                    <a:ext uri="{9D8B030D-6E8A-4147-A177-3AD203B41FA5}">
                      <a16:colId xmlns:a16="http://schemas.microsoft.com/office/drawing/2014/main" xmlns="" val="20004"/>
                    </a:ext>
                  </a:extLst>
                </a:gridCol>
              </a:tblGrid>
              <a:tr h="584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INTERVENTION</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ACTIVITIES</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RES</a:t>
                      </a:r>
                      <a:r>
                        <a:rPr lang="en-US" sz="1400" baseline="0" dirty="0">
                          <a:latin typeface="Arial" panose="020B0604020202020204" pitchFamily="34" charset="0"/>
                          <a:cs typeface="Arial" panose="020B0604020202020204" pitchFamily="34" charset="0"/>
                        </a:rPr>
                        <a:t>PONSIBLE PERSON</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tc>
                  <a:txBody>
                    <a:bodyPr/>
                    <a:lstStyle/>
                    <a:p>
                      <a:r>
                        <a:rPr lang="en-US" sz="1400" dirty="0">
                          <a:latin typeface="Arial" panose="020B0604020202020204" pitchFamily="34" charset="0"/>
                          <a:cs typeface="Arial" panose="020B0604020202020204" pitchFamily="34" charset="0"/>
                        </a:rPr>
                        <a:t>PROGRESS </a:t>
                      </a:r>
                      <a:endParaRPr lang="en-ZA" sz="1400" dirty="0">
                        <a:latin typeface="Arial" panose="020B0604020202020204" pitchFamily="34" charset="0"/>
                        <a:cs typeface="Arial" panose="020B0604020202020204" pitchFamily="34" charset="0"/>
                      </a:endParaRPr>
                    </a:p>
                  </a:txBody>
                  <a:tcPr>
                    <a:solidFill>
                      <a:schemeClr val="accent4">
                        <a:lumMod val="75000"/>
                      </a:schemeClr>
                    </a:solidFill>
                  </a:tcPr>
                </a:tc>
                <a:extLst>
                  <a:ext uri="{0D108BD9-81ED-4DB2-BD59-A6C34878D82A}">
                    <a16:rowId xmlns:a16="http://schemas.microsoft.com/office/drawing/2014/main" xmlns="" val="10000"/>
                  </a:ext>
                </a:extLst>
              </a:tr>
              <a:tr h="3591538">
                <a:tc>
                  <a:txBody>
                    <a:bodyPr/>
                    <a:lstStyle/>
                    <a:p>
                      <a:r>
                        <a:rPr lang="en-US" sz="1400" dirty="0">
                          <a:latin typeface="Arial" panose="020B0604020202020204" pitchFamily="34" charset="0"/>
                          <a:cs typeface="Arial" panose="020B0604020202020204" pitchFamily="34" charset="0"/>
                        </a:rPr>
                        <a:t>District Command</a:t>
                      </a:r>
                      <a:r>
                        <a:rPr lang="en-US" sz="1400" baseline="0" dirty="0">
                          <a:latin typeface="Arial" panose="020B0604020202020204" pitchFamily="34" charset="0"/>
                          <a:cs typeface="Arial" panose="020B0604020202020204" pitchFamily="34" charset="0"/>
                        </a:rPr>
                        <a:t> Councils –</a:t>
                      </a:r>
                    </a:p>
                    <a:p>
                      <a:endParaRPr lang="en-US" sz="1400" baseline="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Coordinating structures at District level </a:t>
                      </a:r>
                      <a:endParaRPr lang="en-ZA"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MEC Champions and</a:t>
                      </a:r>
                      <a:r>
                        <a:rPr lang="en-US" sz="1400" baseline="0" dirty="0">
                          <a:latin typeface="Arial" panose="020B0604020202020204" pitchFamily="34" charset="0"/>
                          <a:cs typeface="Arial" panose="020B0604020202020204" pitchFamily="34" charset="0"/>
                        </a:rPr>
                        <a:t> Mayors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Functional structures at district level up to ward level </a:t>
                      </a:r>
                      <a:endParaRPr lang="en-ZA"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ZA" sz="1400" dirty="0">
                          <a:latin typeface="Arial" panose="020B0604020202020204" pitchFamily="34" charset="0"/>
                          <a:cs typeface="Arial" panose="020B0604020202020204" pitchFamily="34" charset="0"/>
                        </a:rPr>
                        <a:t>Respond in line with the District Development Model/</a:t>
                      </a:r>
                    </a:p>
                    <a:p>
                      <a:r>
                        <a:rPr lang="en-ZA" sz="1400" dirty="0">
                          <a:latin typeface="Arial" panose="020B0604020202020204" pitchFamily="34" charset="0"/>
                          <a:cs typeface="Arial" panose="020B0604020202020204" pitchFamily="34" charset="0"/>
                        </a:rPr>
                        <a:t>OSS</a:t>
                      </a:r>
                      <a:r>
                        <a:rPr lang="en-ZA" sz="1400" baseline="0"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Champions </a:t>
                      </a:r>
                    </a:p>
                  </a:txBody>
                  <a:tcPr>
                    <a:solidFill>
                      <a:schemeClr val="accent4">
                        <a:lumMod val="20000"/>
                        <a:lumOff val="80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Command </a:t>
                      </a:r>
                      <a:r>
                        <a:rPr lang="en-US" sz="1400" b="0" dirty="0" err="1">
                          <a:solidFill>
                            <a:schemeClr val="tx1"/>
                          </a:solidFill>
                          <a:latin typeface="Arial" panose="020B0604020202020204" pitchFamily="34" charset="0"/>
                          <a:cs typeface="Arial" panose="020B0604020202020204" pitchFamily="34" charset="0"/>
                        </a:rPr>
                        <a:t>Centres</a:t>
                      </a:r>
                      <a:r>
                        <a:rPr lang="en-US" sz="1400" b="0" baseline="0" dirty="0">
                          <a:solidFill>
                            <a:schemeClr val="tx1"/>
                          </a:solidFill>
                          <a:latin typeface="Arial" panose="020B0604020202020204" pitchFamily="34" charset="0"/>
                          <a:cs typeface="Arial" panose="020B0604020202020204" pitchFamily="34" charset="0"/>
                        </a:rPr>
                        <a:t> set up in all districts </a:t>
                      </a:r>
                    </a:p>
                    <a:p>
                      <a:r>
                        <a:rPr lang="en-US" sz="1400" b="0" baseline="0" dirty="0">
                          <a:solidFill>
                            <a:schemeClr val="tx1"/>
                          </a:solidFill>
                          <a:latin typeface="Arial" panose="020B0604020202020204" pitchFamily="34" charset="0"/>
                          <a:cs typeface="Arial" panose="020B0604020202020204" pitchFamily="34" charset="0"/>
                        </a:rPr>
                        <a:t> </a:t>
                      </a:r>
                      <a:r>
                        <a:rPr lang="en-US" sz="1400" b="1" baseline="0" dirty="0">
                          <a:solidFill>
                            <a:schemeClr val="tx1"/>
                          </a:solidFill>
                          <a:latin typeface="Arial" panose="020B0604020202020204" pitchFamily="34" charset="0"/>
                          <a:cs typeface="Arial" panose="020B0604020202020204" pitchFamily="34" charset="0"/>
                        </a:rPr>
                        <a:t>S</a:t>
                      </a:r>
                      <a:r>
                        <a:rPr lang="en-US" sz="1400" b="1" dirty="0">
                          <a:solidFill>
                            <a:schemeClr val="tx1"/>
                          </a:solidFill>
                          <a:latin typeface="Arial" panose="020B0604020202020204" pitchFamily="34" charset="0"/>
                          <a:cs typeface="Arial" panose="020B0604020202020204" pitchFamily="34" charset="0"/>
                        </a:rPr>
                        <a:t>cheduled meetings:</a:t>
                      </a:r>
                    </a:p>
                    <a:p>
                      <a:pPr marL="285750" indent="-285750">
                        <a:buFont typeface="Wingdings" panose="05000000000000000000" pitchFamily="2" charset="2"/>
                        <a:buChar char="ü"/>
                      </a:pPr>
                      <a:r>
                        <a:rPr lang="en-US" sz="1400" b="0" dirty="0" err="1">
                          <a:solidFill>
                            <a:schemeClr val="tx1"/>
                          </a:solidFill>
                          <a:latin typeface="Arial" panose="020B0604020202020204" pitchFamily="34" charset="0"/>
                          <a:cs typeface="Arial" panose="020B0604020202020204" pitchFamily="34" charset="0"/>
                        </a:rPr>
                        <a:t>Umkhanyakude</a:t>
                      </a:r>
                      <a:r>
                        <a:rPr lang="en-US" sz="1400" b="0" baseline="0" dirty="0">
                          <a:solidFill>
                            <a:schemeClr val="tx1"/>
                          </a:solidFill>
                          <a:latin typeface="Arial" panose="020B0604020202020204" pitchFamily="34" charset="0"/>
                          <a:cs typeface="Arial" panose="020B0604020202020204" pitchFamily="34" charset="0"/>
                        </a:rPr>
                        <a:t>: Thursdays (</a:t>
                      </a:r>
                      <a:r>
                        <a:rPr lang="en-US" sz="1400" b="0" baseline="0" dirty="0" err="1">
                          <a:solidFill>
                            <a:schemeClr val="tx1"/>
                          </a:solidFill>
                          <a:latin typeface="Arial" panose="020B0604020202020204" pitchFamily="34" charset="0"/>
                          <a:cs typeface="Arial" panose="020B0604020202020204" pitchFamily="34" charset="0"/>
                        </a:rPr>
                        <a:t>Pol&amp;Tech</a:t>
                      </a:r>
                      <a:r>
                        <a:rPr lang="en-US" sz="1400" b="0" baseline="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en-US" sz="1400" b="0" baseline="0" dirty="0">
                          <a:solidFill>
                            <a:schemeClr val="tx1"/>
                          </a:solidFill>
                          <a:latin typeface="Arial" panose="020B0604020202020204" pitchFamily="34" charset="0"/>
                          <a:cs typeface="Arial" panose="020B0604020202020204" pitchFamily="34" charset="0"/>
                        </a:rPr>
                        <a:t>UGu: Wednesdays  </a:t>
                      </a:r>
                    </a:p>
                    <a:p>
                      <a:pPr marL="285750" indent="-285750">
                        <a:buFont typeface="Wingdings" panose="05000000000000000000" pitchFamily="2" charset="2"/>
                        <a:buChar char="ü"/>
                      </a:pPr>
                      <a:r>
                        <a:rPr lang="en-US" sz="1400" b="0" baseline="0" dirty="0">
                          <a:solidFill>
                            <a:schemeClr val="tx1"/>
                          </a:solidFill>
                          <a:latin typeface="Arial" panose="020B0604020202020204" pitchFamily="34" charset="0"/>
                          <a:cs typeface="Arial" panose="020B0604020202020204" pitchFamily="34" charset="0"/>
                        </a:rPr>
                        <a:t>Harry </a:t>
                      </a:r>
                      <a:r>
                        <a:rPr lang="en-US" sz="1400" b="0" baseline="0" dirty="0" err="1">
                          <a:solidFill>
                            <a:schemeClr val="tx1"/>
                          </a:solidFill>
                          <a:latin typeface="Arial" panose="020B0604020202020204" pitchFamily="34" charset="0"/>
                          <a:cs typeface="Arial" panose="020B0604020202020204" pitchFamily="34" charset="0"/>
                        </a:rPr>
                        <a:t>Gwala</a:t>
                      </a:r>
                      <a:r>
                        <a:rPr lang="en-US" sz="1400" b="0" baseline="0" dirty="0">
                          <a:solidFill>
                            <a:schemeClr val="tx1"/>
                          </a:solidFill>
                          <a:latin typeface="Arial" panose="020B0604020202020204" pitchFamily="34" charset="0"/>
                          <a:cs typeface="Arial" panose="020B0604020202020204" pitchFamily="34" charset="0"/>
                        </a:rPr>
                        <a:t>: Fridays</a:t>
                      </a:r>
                    </a:p>
                    <a:p>
                      <a:pPr marL="285750" indent="-285750">
                        <a:buFont typeface="Wingdings" panose="05000000000000000000" pitchFamily="2" charset="2"/>
                        <a:buChar char="ü"/>
                      </a:pPr>
                      <a:r>
                        <a:rPr lang="en-US" sz="1400" b="0" baseline="0" dirty="0" err="1">
                          <a:solidFill>
                            <a:schemeClr val="tx1"/>
                          </a:solidFill>
                          <a:latin typeface="Arial" panose="020B0604020202020204" pitchFamily="34" charset="0"/>
                          <a:cs typeface="Arial" panose="020B0604020202020204" pitchFamily="34" charset="0"/>
                        </a:rPr>
                        <a:t>Mzinyathi</a:t>
                      </a:r>
                      <a:r>
                        <a:rPr lang="en-US" sz="1400" b="0" baseline="0" dirty="0">
                          <a:solidFill>
                            <a:schemeClr val="tx1"/>
                          </a:solidFill>
                          <a:latin typeface="Arial" panose="020B0604020202020204" pitchFamily="34" charset="0"/>
                          <a:cs typeface="Arial" panose="020B0604020202020204" pitchFamily="34" charset="0"/>
                        </a:rPr>
                        <a:t> : Thursdays </a:t>
                      </a:r>
                    </a:p>
                    <a:p>
                      <a:pPr marL="285750" indent="-285750">
                        <a:buFont typeface="Wingdings" panose="05000000000000000000" pitchFamily="2" charset="2"/>
                        <a:buChar char="ü"/>
                      </a:pPr>
                      <a:r>
                        <a:rPr lang="en-US" sz="1400" b="0" baseline="0" dirty="0">
                          <a:solidFill>
                            <a:schemeClr val="tx1"/>
                          </a:solidFill>
                          <a:latin typeface="Arial" panose="020B0604020202020204" pitchFamily="34" charset="0"/>
                          <a:cs typeface="Arial" panose="020B0604020202020204" pitchFamily="34" charset="0"/>
                        </a:rPr>
                        <a:t>Zululand: Thursdays  </a:t>
                      </a:r>
                    </a:p>
                    <a:p>
                      <a:pPr marL="285750" indent="-285750">
                        <a:buFont typeface="Wingdings" panose="05000000000000000000" pitchFamily="2" charset="2"/>
                        <a:buChar char="ü"/>
                      </a:pPr>
                      <a:r>
                        <a:rPr lang="en-US" sz="1400" b="0" baseline="0" dirty="0" err="1">
                          <a:solidFill>
                            <a:schemeClr val="tx1"/>
                          </a:solidFill>
                          <a:latin typeface="Arial" panose="020B0604020202020204" pitchFamily="34" charset="0"/>
                          <a:cs typeface="Arial" panose="020B0604020202020204" pitchFamily="34" charset="0"/>
                        </a:rPr>
                        <a:t>Ilembe</a:t>
                      </a:r>
                      <a:r>
                        <a:rPr lang="en-US" sz="1400" b="0" baseline="0" dirty="0">
                          <a:solidFill>
                            <a:schemeClr val="tx1"/>
                          </a:solidFill>
                          <a:latin typeface="Arial" panose="020B0604020202020204" pitchFamily="34" charset="0"/>
                          <a:cs typeface="Arial" panose="020B0604020202020204" pitchFamily="34" charset="0"/>
                        </a:rPr>
                        <a:t> Tuesdays (Technical)</a:t>
                      </a:r>
                    </a:p>
                    <a:p>
                      <a:pPr marL="0" indent="0">
                        <a:buFont typeface="Wingdings" panose="05000000000000000000" pitchFamily="2" charset="2"/>
                        <a:buNone/>
                      </a:pPr>
                      <a:r>
                        <a:rPr lang="en-US" sz="1400" b="0" baseline="0" dirty="0">
                          <a:solidFill>
                            <a:schemeClr val="tx1"/>
                          </a:solidFill>
                          <a:latin typeface="Arial" panose="020B0604020202020204" pitchFamily="34" charset="0"/>
                          <a:cs typeface="Arial" panose="020B0604020202020204" pitchFamily="34" charset="0"/>
                        </a:rPr>
                        <a:t>                  Thursdays  (Political)</a:t>
                      </a:r>
                    </a:p>
                    <a:p>
                      <a:pPr marL="285750" indent="-285750">
                        <a:buFont typeface="Wingdings" panose="05000000000000000000" pitchFamily="2" charset="2"/>
                        <a:buChar char="ü"/>
                      </a:pPr>
                      <a:r>
                        <a:rPr lang="en-US" sz="1400" b="0" baseline="0" dirty="0">
                          <a:solidFill>
                            <a:schemeClr val="tx1"/>
                          </a:solidFill>
                          <a:latin typeface="Arial" panose="020B0604020202020204" pitchFamily="34" charset="0"/>
                          <a:cs typeface="Arial" panose="020B0604020202020204" pitchFamily="34" charset="0"/>
                        </a:rPr>
                        <a:t>Amajuba: Mondays and Thursdays</a:t>
                      </a:r>
                    </a:p>
                    <a:p>
                      <a:pPr marL="285750" indent="-285750">
                        <a:buFont typeface="Wingdings" panose="05000000000000000000" pitchFamily="2" charset="2"/>
                        <a:buChar char="ü"/>
                      </a:pPr>
                      <a:r>
                        <a:rPr lang="en-US" sz="1400" b="0" baseline="0" dirty="0" err="1">
                          <a:solidFill>
                            <a:schemeClr val="tx1"/>
                          </a:solidFill>
                          <a:latin typeface="Arial" panose="020B0604020202020204" pitchFamily="34" charset="0"/>
                          <a:cs typeface="Arial" panose="020B0604020202020204" pitchFamily="34" charset="0"/>
                        </a:rPr>
                        <a:t>UThukela:Thursdays</a:t>
                      </a:r>
                      <a:r>
                        <a:rPr lang="en-US" sz="1400" b="0" baseline="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en-US" sz="1400" b="0" baseline="0" dirty="0" err="1">
                          <a:solidFill>
                            <a:schemeClr val="tx1"/>
                          </a:solidFill>
                          <a:latin typeface="Arial" panose="020B0604020202020204" pitchFamily="34" charset="0"/>
                          <a:cs typeface="Arial" panose="020B0604020202020204" pitchFamily="34" charset="0"/>
                        </a:rPr>
                        <a:t>UMgungundlovu:Thursdays</a:t>
                      </a:r>
                      <a:endParaRPr lang="en-US" sz="1400" b="0" baseline="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0" baseline="0" dirty="0" err="1">
                          <a:solidFill>
                            <a:schemeClr val="tx1"/>
                          </a:solidFill>
                          <a:latin typeface="Arial" panose="020B0604020202020204" pitchFamily="34" charset="0"/>
                          <a:cs typeface="Arial" panose="020B0604020202020204" pitchFamily="34" charset="0"/>
                        </a:rPr>
                        <a:t>eThekiwni</a:t>
                      </a:r>
                      <a:r>
                        <a:rPr lang="en-US" sz="1400" b="0" baseline="0" dirty="0">
                          <a:solidFill>
                            <a:schemeClr val="tx1"/>
                          </a:solidFill>
                          <a:latin typeface="Arial" panose="020B0604020202020204" pitchFamily="34" charset="0"/>
                          <a:cs typeface="Arial" panose="020B0604020202020204" pitchFamily="34" charset="0"/>
                        </a:rPr>
                        <a:t>: Tuesdays(Technical)</a:t>
                      </a:r>
                    </a:p>
                    <a:p>
                      <a:pPr marL="0" indent="0">
                        <a:buFont typeface="Wingdings" panose="05000000000000000000" pitchFamily="2" charset="2"/>
                        <a:buNone/>
                      </a:pPr>
                      <a:r>
                        <a:rPr lang="en-US" sz="1400" b="0" baseline="0" dirty="0">
                          <a:solidFill>
                            <a:schemeClr val="tx1"/>
                          </a:solidFill>
                          <a:latin typeface="Arial" panose="020B0604020202020204" pitchFamily="34" charset="0"/>
                          <a:cs typeface="Arial" panose="020B0604020202020204" pitchFamily="34" charset="0"/>
                        </a:rPr>
                        <a:t>                         Thursdays(Political)</a:t>
                      </a:r>
                    </a:p>
                    <a:p>
                      <a:pPr marL="285750" indent="-285750">
                        <a:buFont typeface="Wingdings" panose="05000000000000000000" pitchFamily="2" charset="2"/>
                        <a:buChar char="ü"/>
                      </a:pPr>
                      <a:r>
                        <a:rPr lang="en-US" sz="1400" b="0" baseline="0" dirty="0">
                          <a:solidFill>
                            <a:schemeClr val="tx1"/>
                          </a:solidFill>
                          <a:latin typeface="Arial" panose="020B0604020202020204" pitchFamily="34" charset="0"/>
                          <a:cs typeface="Arial" panose="020B0604020202020204" pitchFamily="34" charset="0"/>
                        </a:rPr>
                        <a:t>King </a:t>
                      </a:r>
                      <a:r>
                        <a:rPr lang="en-US" sz="1400" b="0" baseline="0" dirty="0" err="1">
                          <a:solidFill>
                            <a:schemeClr val="tx1"/>
                          </a:solidFill>
                          <a:latin typeface="Arial" panose="020B0604020202020204" pitchFamily="34" charset="0"/>
                          <a:cs typeface="Arial" panose="020B0604020202020204" pitchFamily="34" charset="0"/>
                        </a:rPr>
                        <a:t>Cetshwayo</a:t>
                      </a:r>
                      <a:r>
                        <a:rPr lang="en-US" sz="1400" b="0" baseline="0" dirty="0">
                          <a:solidFill>
                            <a:schemeClr val="tx1"/>
                          </a:solidFill>
                          <a:latin typeface="Arial" panose="020B0604020202020204" pitchFamily="34" charset="0"/>
                          <a:cs typeface="Arial" panose="020B0604020202020204" pitchFamily="34" charset="0"/>
                        </a:rPr>
                        <a:t> </a:t>
                      </a:r>
                    </a:p>
                    <a:p>
                      <a:endParaRPr lang="en-US" sz="1400" b="0" baseline="0" dirty="0">
                        <a:solidFill>
                          <a:schemeClr val="tx1"/>
                        </a:solidFill>
                        <a:latin typeface="Arial" panose="020B0604020202020204" pitchFamily="34" charset="0"/>
                        <a:cs typeface="Arial" panose="020B0604020202020204" pitchFamily="34" charset="0"/>
                      </a:endParaRPr>
                    </a:p>
                    <a:p>
                      <a:endParaRPr lang="en-US" sz="1400" b="0" baseline="0" dirty="0">
                        <a:solidFill>
                          <a:schemeClr val="tx1"/>
                        </a:solidFill>
                        <a:latin typeface="Arial" panose="020B0604020202020204" pitchFamily="34" charset="0"/>
                        <a:cs typeface="Arial" panose="020B0604020202020204" pitchFamily="34" charset="0"/>
                      </a:endParaRPr>
                    </a:p>
                    <a:p>
                      <a:endParaRPr lang="en-ZA" sz="1400" b="1" dirty="0">
                        <a:solidFill>
                          <a:srgbClr val="FF000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xmlns="" val="1913910536"/>
                  </a:ext>
                </a:extLst>
              </a:tr>
            </a:tbl>
          </a:graphicData>
        </a:graphic>
      </p:graphicFrame>
      <p:sp>
        <p:nvSpPr>
          <p:cNvPr id="2" name="TextBox 1">
            <a:extLst>
              <a:ext uri="{FF2B5EF4-FFF2-40B4-BE49-F238E27FC236}">
                <a16:creationId xmlns:a16="http://schemas.microsoft.com/office/drawing/2014/main" xmlns="" id="{09AC4E14-B265-40EB-B824-99F3D1536545}"/>
              </a:ext>
            </a:extLst>
          </p:cNvPr>
          <p:cNvSpPr txBox="1"/>
          <p:nvPr/>
        </p:nvSpPr>
        <p:spPr>
          <a:xfrm>
            <a:off x="251520" y="6381328"/>
            <a:ext cx="354584" cy="276999"/>
          </a:xfrm>
          <a:prstGeom prst="rect">
            <a:avLst/>
          </a:prstGeom>
          <a:noFill/>
        </p:spPr>
        <p:txBody>
          <a:bodyPr wrap="none" rtlCol="0">
            <a:spAutoFit/>
          </a:bodyPr>
          <a:lstStyle/>
          <a:p>
            <a:r>
              <a:rPr lang="en-US" sz="1200" dirty="0"/>
              <a:t>14</a:t>
            </a:r>
            <a:endParaRPr lang="en-ZA" sz="1200" dirty="0"/>
          </a:p>
        </p:txBody>
      </p:sp>
      <p:sp>
        <p:nvSpPr>
          <p:cNvPr id="12" name="Rectangle 11"/>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4" name="Rectangle 13"/>
          <p:cNvSpPr/>
          <p:nvPr/>
        </p:nvSpPr>
        <p:spPr>
          <a:xfrm>
            <a:off x="0" y="814065"/>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5" name="Rectangle 14"/>
          <p:cNvSpPr/>
          <p:nvPr/>
        </p:nvSpPr>
        <p:spPr>
          <a:xfrm>
            <a:off x="1970901" y="836712"/>
            <a:ext cx="4761339" cy="461665"/>
          </a:xfrm>
          <a:prstGeom prst="rect">
            <a:avLst/>
          </a:prstGeom>
        </p:spPr>
        <p:txBody>
          <a:bodyPr wrap="none">
            <a:spAutoFit/>
          </a:bodyPr>
          <a:lstStyle/>
          <a:p>
            <a:r>
              <a:rPr lang="en-US" sz="2400" b="1" dirty="0">
                <a:solidFill>
                  <a:srgbClr val="FFFFFF"/>
                </a:solidFill>
                <a:latin typeface="Arial"/>
                <a:cs typeface="Arial"/>
              </a:rPr>
              <a:t>COORDINATING STRUCTURES </a:t>
            </a:r>
            <a:endParaRPr lang="en-US" sz="2400" b="1" dirty="0">
              <a:latin typeface="Arial"/>
              <a:cs typeface="Arial"/>
            </a:endParaRPr>
          </a:p>
        </p:txBody>
      </p:sp>
    </p:spTree>
    <p:extLst>
      <p:ext uri="{BB962C8B-B14F-4D97-AF65-F5344CB8AC3E}">
        <p14:creationId xmlns:p14="http://schemas.microsoft.com/office/powerpoint/2010/main" xmlns="" val="324721353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55576" y="332656"/>
            <a:ext cx="7848872" cy="3785652"/>
          </a:xfrm>
          <a:prstGeom prst="rect">
            <a:avLst/>
          </a:prstGeom>
        </p:spPr>
        <p:txBody>
          <a:bodyPr wrap="square">
            <a:spAutoFit/>
          </a:bodyPr>
          <a:lstStyle/>
          <a:p>
            <a:pPr algn="ctr"/>
            <a:r>
              <a:rPr lang="en-US" sz="6000" b="1" dirty="0">
                <a:solidFill>
                  <a:srgbClr val="FFFFFF"/>
                </a:solidFill>
                <a:latin typeface="Arial Black"/>
                <a:cs typeface="Arial Black"/>
              </a:rPr>
              <a:t>KZN COVID-19 </a:t>
            </a:r>
            <a:r>
              <a:rPr lang="en-US" sz="6000" b="1" dirty="0">
                <a:solidFill>
                  <a:srgbClr val="FFFFFF"/>
                </a:solidFill>
                <a:latin typeface="Arial"/>
                <a:cs typeface="Arial"/>
              </a:rPr>
              <a:t>SITUATIONAL REPORT</a:t>
            </a:r>
          </a:p>
          <a:p>
            <a:pPr algn="ctr"/>
            <a:r>
              <a:rPr lang="en-US" sz="6000" b="1" dirty="0">
                <a:solidFill>
                  <a:srgbClr val="FFFFFF"/>
                </a:solidFill>
                <a:latin typeface="Arial"/>
                <a:cs typeface="Arial"/>
              </a:rPr>
              <a:t>31 AUGUST 2020</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914529"/>
            <a:ext cx="2736304" cy="1737923"/>
          </a:xfrm>
          <a:prstGeom prst="rect">
            <a:avLst/>
          </a:prstGeom>
        </p:spPr>
      </p:pic>
    </p:spTree>
    <p:extLst>
      <p:ext uri="{BB962C8B-B14F-4D97-AF65-F5344CB8AC3E}">
        <p14:creationId xmlns:p14="http://schemas.microsoft.com/office/powerpoint/2010/main" xmlns="" val="784529182"/>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536" y="3212976"/>
            <a:ext cx="5544616" cy="2592288"/>
          </a:xfrm>
          <a:prstGeom prst="rect">
            <a:avLst/>
          </a:prstGeom>
          <a:solidFill>
            <a:srgbClr val="B3D6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 name="Title 1"/>
          <p:cNvSpPr>
            <a:spLocks noGrp="1"/>
          </p:cNvSpPr>
          <p:nvPr>
            <p:ph type="title"/>
          </p:nvPr>
        </p:nvSpPr>
        <p:spPr>
          <a:xfrm>
            <a:off x="457200" y="620688"/>
            <a:ext cx="8229600" cy="1143000"/>
          </a:xfrm>
        </p:spPr>
        <p:txBody>
          <a:bodyPr/>
          <a:lstStyle/>
          <a:p>
            <a:r>
              <a:rPr lang="en-ZA" sz="2400" b="1" dirty="0">
                <a:solidFill>
                  <a:srgbClr val="FFFFFF"/>
                </a:solidFill>
                <a:latin typeface="Arial"/>
                <a:cs typeface="Arial"/>
              </a:rPr>
              <a:t>BACKGROUND</a:t>
            </a:r>
          </a:p>
        </p:txBody>
      </p:sp>
      <p:sp>
        <p:nvSpPr>
          <p:cNvPr id="3" name="Content Placeholder 2"/>
          <p:cNvSpPr>
            <a:spLocks noGrp="1"/>
          </p:cNvSpPr>
          <p:nvPr>
            <p:ph idx="1"/>
          </p:nvPr>
        </p:nvSpPr>
        <p:spPr/>
        <p:txBody>
          <a:bodyPr/>
          <a:lstStyle/>
          <a:p>
            <a:r>
              <a:rPr lang="en-ZA" dirty="0"/>
              <a:t>As at 31 August 2020 the Province of KwaZulu-Natal had 627 041 confirmed cases.</a:t>
            </a:r>
          </a:p>
          <a:p>
            <a:endParaRPr lang="en-ZA" dirty="0"/>
          </a:p>
          <a:p>
            <a:r>
              <a:rPr lang="en-ZA" dirty="0"/>
              <a:t>New Cases = 1985</a:t>
            </a:r>
          </a:p>
          <a:p>
            <a:r>
              <a:rPr lang="en-ZA" dirty="0"/>
              <a:t>Deaths = 14 149</a:t>
            </a:r>
          </a:p>
          <a:p>
            <a:r>
              <a:rPr lang="en-ZA" dirty="0"/>
              <a:t>Full Recoveries = 540 923</a:t>
            </a:r>
          </a:p>
          <a:p>
            <a:r>
              <a:rPr lang="en-ZA" dirty="0"/>
              <a:t>Unallocated = 50</a:t>
            </a:r>
          </a:p>
          <a:p>
            <a:endParaRPr lang="en-ZA" dirty="0"/>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solidFill>
                  <a:srgbClr val="000000"/>
                </a:solidFill>
                <a:latin typeface="Arial"/>
                <a:cs typeface="Arial"/>
              </a:rPr>
              <a:pPr algn="l"/>
              <a:t>16</a:t>
            </a:fld>
            <a:endParaRPr lang="en-US" altLang="en-US" dirty="0">
              <a:solidFill>
                <a:srgbClr val="000000"/>
              </a:solidFill>
              <a:latin typeface="Arial"/>
              <a:cs typeface="Aria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Tree>
    <p:extLst>
      <p:ext uri="{BB962C8B-B14F-4D97-AF65-F5344CB8AC3E}">
        <p14:creationId xmlns:p14="http://schemas.microsoft.com/office/powerpoint/2010/main" xmlns="" val="225702661"/>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a:off x="2500313" y="1643063"/>
            <a:ext cx="58578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dirty="0">
              <a:solidFill>
                <a:prstClr val="black"/>
              </a:solidFill>
              <a:latin typeface="Tahoma" panose="020B0604030504040204" pitchFamily="34" charset="0"/>
            </a:endParaRPr>
          </a:p>
        </p:txBody>
      </p:sp>
      <p:sp>
        <p:nvSpPr>
          <p:cNvPr id="2" name="Content Placeholder 1"/>
          <p:cNvSpPr>
            <a:spLocks noGrp="1"/>
          </p:cNvSpPr>
          <p:nvPr>
            <p:ph idx="1"/>
          </p:nvPr>
        </p:nvSpPr>
        <p:spPr>
          <a:xfrm>
            <a:off x="6060829" y="1685607"/>
            <a:ext cx="2831652" cy="4623713"/>
          </a:xfrm>
        </p:spPr>
        <p:txBody>
          <a:bodyPr/>
          <a:lstStyle/>
          <a:p>
            <a:pPr lvl="0"/>
            <a:r>
              <a:rPr lang="en-ZA" sz="1800" dirty="0"/>
              <a:t>On 31 August 2020, KwaZulu-Natal Province recorded 279 new cases </a:t>
            </a:r>
          </a:p>
          <a:p>
            <a:pPr lvl="0"/>
            <a:r>
              <a:rPr lang="en-ZA" sz="1800" dirty="0"/>
              <a:t>KwaZulu-Natal Province continue to be the second highest in number of laboratory-confirmed cases countrywide.</a:t>
            </a:r>
          </a:p>
          <a:p>
            <a:pPr lvl="0"/>
            <a:r>
              <a:rPr lang="en-ZA" sz="1800" dirty="0"/>
              <a:t>The province have recorded 13 new COVID-19 related death.</a:t>
            </a:r>
          </a:p>
          <a:p>
            <a:pPr lvl="0"/>
            <a:r>
              <a:rPr lang="en-ZA" sz="1800" dirty="0"/>
              <a:t>KwaZulu-Natal Province contributes 15% (n=2 152) of the deaths countrywide.</a:t>
            </a:r>
            <a:endParaRPr lang="en-US" sz="1800" dirty="0"/>
          </a:p>
        </p:txBody>
      </p:sp>
      <p:sp>
        <p:nvSpPr>
          <p:cNvPr id="3" name="Slide Number Placeholder 2"/>
          <p:cNvSpPr>
            <a:spLocks noGrp="1"/>
          </p:cNvSpPr>
          <p:nvPr>
            <p:ph type="sldNum" sz="quarter" idx="12"/>
          </p:nvPr>
        </p:nvSpPr>
        <p:spPr>
          <a:xfrm>
            <a:off x="251520" y="6381328"/>
            <a:ext cx="2133600" cy="365125"/>
          </a:xfrm>
        </p:spPr>
        <p:txBody>
          <a:bodyPr/>
          <a:lstStyle/>
          <a:p>
            <a:pPr algn="l"/>
            <a:fld id="{2DDF82E0-F617-466A-8989-E6F91EEE8384}" type="slidenum">
              <a:rPr lang="en-US" altLang="en-US" smtClean="0">
                <a:solidFill>
                  <a:srgbClr val="000000"/>
                </a:solidFill>
                <a:latin typeface="Arial"/>
                <a:cs typeface="Arial"/>
              </a:rPr>
              <a:pPr algn="l"/>
              <a:t>17</a:t>
            </a:fld>
            <a:endParaRPr lang="en-US" altLang="en-US" dirty="0">
              <a:solidFill>
                <a:srgbClr val="000000"/>
              </a:solidFill>
              <a:latin typeface="Arial"/>
              <a:cs typeface="Arial"/>
            </a:endParaRPr>
          </a:p>
        </p:txBody>
      </p:sp>
      <p:sp>
        <p:nvSpPr>
          <p:cNvPr id="4" name="Rectangle 3"/>
          <p:cNvSpPr/>
          <p:nvPr/>
        </p:nvSpPr>
        <p:spPr>
          <a:xfrm>
            <a:off x="251519" y="1166843"/>
            <a:ext cx="8785683" cy="400110"/>
          </a:xfrm>
          <a:prstGeom prst="rect">
            <a:avLst/>
          </a:prstGeom>
        </p:spPr>
        <p:txBody>
          <a:bodyPr wrap="square">
            <a:spAutoFit/>
          </a:bodyPr>
          <a:lstStyle/>
          <a:p>
            <a:pPr marL="342900" indent="-342900">
              <a:buFont typeface="Arial" panose="020B0604020202020204" pitchFamily="34" charset="0"/>
              <a:buChar char="•"/>
            </a:pPr>
            <a:endParaRPr lang="en-ZA" sz="2000" dirty="0"/>
          </a:p>
        </p:txBody>
      </p:sp>
      <p:sp>
        <p:nvSpPr>
          <p:cNvPr id="5" name="Rectangle 4"/>
          <p:cNvSpPr/>
          <p:nvPr/>
        </p:nvSpPr>
        <p:spPr>
          <a:xfrm>
            <a:off x="188711" y="749502"/>
            <a:ext cx="8559753" cy="1685077"/>
          </a:xfrm>
          <a:prstGeom prst="rect">
            <a:avLst/>
          </a:prstGeom>
        </p:spPr>
        <p:txBody>
          <a:bodyPr wrap="square">
            <a:spAutoFit/>
          </a:bodyPr>
          <a:lstStyle/>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r>
              <a:rPr lang="en-ZA" dirty="0">
                <a:ea typeface="Times New Roman" panose="02020603050405020304" pitchFamily="18" charset="0"/>
              </a:rPr>
              <a:t> </a:t>
            </a:r>
            <a:endParaRPr lang="en-ZA"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39077" y="577739"/>
            <a:ext cx="8904923" cy="3028521"/>
          </a:xfrm>
          <a:prstGeom prst="rect">
            <a:avLst/>
          </a:prstGeom>
        </p:spPr>
        <p:txBody>
          <a:bodyPr wrap="square">
            <a:spAutoFit/>
          </a:bodyPr>
          <a:lstStyle/>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p:txBody>
      </p:sp>
      <p:sp>
        <p:nvSpPr>
          <p:cNvPr id="16" name="Rectangle 15">
            <a:extLst>
              <a:ext uri="{FF2B5EF4-FFF2-40B4-BE49-F238E27FC236}">
                <a16:creationId xmlns:a16="http://schemas.microsoft.com/office/drawing/2014/main" xmlns="" id="{A9E00230-67A3-4F53-82C9-31078E91C7FB}"/>
              </a:ext>
            </a:extLst>
          </p:cNvPr>
          <p:cNvSpPr/>
          <p:nvPr/>
        </p:nvSpPr>
        <p:spPr>
          <a:xfrm>
            <a:off x="205306" y="4672786"/>
            <a:ext cx="8591158" cy="416011"/>
          </a:xfrm>
          <a:prstGeom prst="rect">
            <a:avLst/>
          </a:prstGeom>
        </p:spPr>
        <p:txBody>
          <a:bodyPr wrap="square">
            <a:spAutoFit/>
          </a:bodyPr>
          <a:lstStyle/>
          <a:p>
            <a:pPr marL="285750" indent="-285750">
              <a:lnSpc>
                <a:spcPct val="150000"/>
              </a:lnSpc>
              <a:buFont typeface="Wingdings" panose="05000000000000000000" pitchFamily="2" charset="2"/>
              <a:buChar char="§"/>
            </a:pPr>
            <a:endParaRPr lang="en-US" sz="1600" dirty="0"/>
          </a:p>
        </p:txBody>
      </p:sp>
      <p:pic>
        <p:nvPicPr>
          <p:cNvPr id="13" name="Picture 12"/>
          <p:cNvPicPr/>
          <p:nvPr/>
        </p:nvPicPr>
        <p:blipFill>
          <a:blip r:embed="rId2"/>
          <a:stretch>
            <a:fillRect/>
          </a:stretch>
        </p:blipFill>
        <p:spPr>
          <a:xfrm>
            <a:off x="539552" y="1509998"/>
            <a:ext cx="5521277" cy="4764096"/>
          </a:xfrm>
          <a:prstGeom prst="rect">
            <a:avLst/>
          </a:prstGeom>
        </p:spPr>
      </p:pic>
      <p:sp>
        <p:nvSpPr>
          <p:cNvPr id="15" name="Rectangle 14"/>
          <p:cNvSpPr/>
          <p:nvPr/>
        </p:nvSpPr>
        <p:spPr>
          <a:xfrm>
            <a:off x="0" y="8367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7" name="Rectangle 1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18" name="Picture 17"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3059832" y="908720"/>
            <a:ext cx="2441594" cy="461665"/>
          </a:xfrm>
          <a:prstGeom prst="rect">
            <a:avLst/>
          </a:prstGeom>
        </p:spPr>
        <p:txBody>
          <a:bodyPr wrap="none">
            <a:spAutoFit/>
          </a:bodyPr>
          <a:lstStyle/>
          <a:p>
            <a:pPr algn="ctr"/>
            <a:r>
              <a:rPr lang="en-US" sz="2400" b="1" dirty="0">
                <a:solidFill>
                  <a:srgbClr val="FFFFFF"/>
                </a:solidFill>
              </a:rPr>
              <a:t>BACKGROUND</a:t>
            </a:r>
            <a:endParaRPr lang="en-ZA" sz="2400" b="1" dirty="0">
              <a:solidFill>
                <a:srgbClr val="FFFFFF"/>
              </a:solidFill>
            </a:endParaRPr>
          </a:p>
        </p:txBody>
      </p:sp>
    </p:spTree>
    <p:extLst>
      <p:ext uri="{BB962C8B-B14F-4D97-AF65-F5344CB8AC3E}">
        <p14:creationId xmlns:p14="http://schemas.microsoft.com/office/powerpoint/2010/main" xmlns="" val="307150824"/>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8229600" cy="1143000"/>
          </a:xfrm>
        </p:spPr>
        <p:txBody>
          <a:bodyPr/>
          <a:lstStyle/>
          <a:p>
            <a:pPr lvl="0" eaLnBrk="0" hangingPunct="0">
              <a:tabLst>
                <a:tab pos="1562100" algn="l"/>
              </a:tabLst>
            </a:pPr>
            <a:r>
              <a:rPr lang="en-US" altLang="en-US" sz="14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en-US" altLang="en-US" sz="14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US" altLang="en-US" sz="1800" dirty="0">
                <a:latin typeface="Arial"/>
                <a:ea typeface="Times New Roman" panose="02020603050405020304" pitchFamily="18" charset="0"/>
                <a:cs typeface="Arial"/>
              </a:rPr>
              <a:t>The median number of cases reported in the province since the beginning of August was 805 cases/daily (range 261-2 893). Of the 279 new cases recorded on 31 August 2020,</a:t>
            </a:r>
            <a:r>
              <a:rPr lang="en-US" altLang="en-US" sz="1800" dirty="0">
                <a:solidFill>
                  <a:srgbClr val="C00000"/>
                </a:solidFill>
                <a:latin typeface="Arial"/>
                <a:ea typeface="Times New Roman" panose="02020603050405020304" pitchFamily="18" charset="0"/>
                <a:cs typeface="Arial"/>
              </a:rPr>
              <a:t> </a:t>
            </a:r>
            <a:r>
              <a:rPr lang="en-US" altLang="en-US" sz="1800" dirty="0">
                <a:latin typeface="Arial"/>
                <a:ea typeface="Times New Roman" panose="02020603050405020304" pitchFamily="18" charset="0"/>
                <a:cs typeface="Arial"/>
              </a:rPr>
              <a:t>eThekwini District recorded 41% followed </a:t>
            </a:r>
            <a:br>
              <a:rPr lang="en-US" altLang="en-US" sz="1800" dirty="0">
                <a:latin typeface="Arial"/>
                <a:ea typeface="Times New Roman" panose="02020603050405020304" pitchFamily="18" charset="0"/>
                <a:cs typeface="Arial"/>
              </a:rPr>
            </a:br>
            <a:r>
              <a:rPr lang="en-US" altLang="en-US" sz="1800" dirty="0">
                <a:latin typeface="Arial"/>
                <a:ea typeface="Times New Roman" panose="02020603050405020304" pitchFamily="18" charset="0"/>
                <a:cs typeface="Arial"/>
              </a:rPr>
              <a:t>by King </a:t>
            </a:r>
            <a:r>
              <a:rPr lang="en-US" altLang="en-US" sz="1800" dirty="0" err="1">
                <a:latin typeface="Arial"/>
                <a:ea typeface="Times New Roman" panose="02020603050405020304" pitchFamily="18" charset="0"/>
                <a:cs typeface="Arial"/>
              </a:rPr>
              <a:t>Cetshwayo</a:t>
            </a:r>
            <a:r>
              <a:rPr lang="en-US" altLang="en-US" sz="1800" dirty="0">
                <a:latin typeface="Arial"/>
                <a:ea typeface="Times New Roman" panose="02020603050405020304" pitchFamily="18" charset="0"/>
                <a:cs typeface="Arial"/>
              </a:rPr>
              <a:t> (17%) (Table 1). </a:t>
            </a:r>
            <a:br>
              <a:rPr lang="en-US" altLang="en-US" sz="1800" dirty="0">
                <a:latin typeface="Arial"/>
                <a:ea typeface="Times New Roman" panose="02020603050405020304" pitchFamily="18" charset="0"/>
                <a:cs typeface="Arial"/>
              </a:rPr>
            </a:br>
            <a:r>
              <a:rPr lang="en-US" altLang="en-US" sz="1800" dirty="0">
                <a:latin typeface="Arial"/>
                <a:ea typeface="Times New Roman" panose="02020603050405020304" pitchFamily="18" charset="0"/>
                <a:cs typeface="Arial"/>
              </a:rPr>
              <a:t/>
            </a:r>
            <a:br>
              <a:rPr lang="en-US" altLang="en-US" sz="1800" dirty="0">
                <a:latin typeface="Arial"/>
                <a:ea typeface="Times New Roman" panose="02020603050405020304" pitchFamily="18" charset="0"/>
                <a:cs typeface="Arial"/>
              </a:rPr>
            </a:br>
            <a:r>
              <a:rPr lang="en-US" altLang="en-US" sz="1800" dirty="0">
                <a:latin typeface="Arial"/>
                <a:ea typeface="Times New Roman" panose="02020603050405020304" pitchFamily="18" charset="0"/>
                <a:cs typeface="Arial"/>
              </a:rPr>
              <a:t>The number of new cases dropped below 300 on the 25 </a:t>
            </a:r>
            <a:br>
              <a:rPr lang="en-US" altLang="en-US" sz="1800" dirty="0">
                <a:latin typeface="Arial"/>
                <a:ea typeface="Times New Roman" panose="02020603050405020304" pitchFamily="18" charset="0"/>
                <a:cs typeface="Arial"/>
              </a:rPr>
            </a:br>
            <a:r>
              <a:rPr lang="en-US" altLang="en-US" sz="1800" dirty="0">
                <a:latin typeface="Arial"/>
                <a:ea typeface="Times New Roman" panose="02020603050405020304" pitchFamily="18" charset="0"/>
                <a:cs typeface="Arial"/>
              </a:rPr>
              <a:t>and 31 August 2020 (Figure 5).</a:t>
            </a:r>
            <a:r>
              <a:rPr lang="en-ZA" altLang="en-US" sz="1800" dirty="0">
                <a:latin typeface="Arial"/>
                <a:cs typeface="Arial"/>
              </a:rPr>
              <a:t/>
            </a:r>
            <a:br>
              <a:rPr lang="en-ZA" altLang="en-US" sz="1800" dirty="0">
                <a:latin typeface="Arial"/>
                <a:cs typeface="Arial"/>
              </a:rPr>
            </a:br>
            <a:r>
              <a:rPr lang="en-ZA" altLang="en-US" sz="1800" dirty="0">
                <a:latin typeface="Arial"/>
                <a:cs typeface="Arial"/>
              </a:rPr>
              <a:t/>
            </a:r>
            <a:br>
              <a:rPr lang="en-ZA" altLang="en-US" sz="1800" dirty="0">
                <a:latin typeface="Arial"/>
                <a:cs typeface="Arial"/>
              </a:rPr>
            </a:br>
            <a:endParaRPr lang="en-ZA" sz="1800" dirty="0">
              <a:latin typeface="Arial"/>
              <a:cs typeface="Arial"/>
            </a:endParaRPr>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solidFill>
                  <a:srgbClr val="000000"/>
                </a:solidFill>
                <a:latin typeface="Arial"/>
                <a:cs typeface="Arial"/>
              </a:rPr>
              <a:pPr algn="l"/>
              <a:t>18</a:t>
            </a:fld>
            <a:endParaRPr lang="en-US" altLang="en-US" dirty="0">
              <a:solidFill>
                <a:srgbClr val="000000"/>
              </a:solidFill>
              <a:latin typeface="Arial"/>
              <a:cs typeface="Arial"/>
            </a:endParaRPr>
          </a:p>
        </p:txBody>
      </p:sp>
      <p:graphicFrame>
        <p:nvGraphicFramePr>
          <p:cNvPr id="7" name="Chart 6"/>
          <p:cNvGraphicFramePr/>
          <p:nvPr>
            <p:extLst>
              <p:ext uri="{D42A27DB-BD31-4B8C-83A1-F6EECF244321}">
                <p14:modId xmlns:p14="http://schemas.microsoft.com/office/powerpoint/2010/main" xmlns="" val="3788519268"/>
              </p:ext>
            </p:extLst>
          </p:nvPr>
        </p:nvGraphicFramePr>
        <p:xfrm>
          <a:off x="1066800" y="3429000"/>
          <a:ext cx="7105600" cy="287873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0" y="31305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9" name="Rectangle 8"/>
          <p:cNvSpPr/>
          <p:nvPr/>
        </p:nvSpPr>
        <p:spPr>
          <a:xfrm>
            <a:off x="0" y="980728"/>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6" name="Rectangle 5"/>
          <p:cNvSpPr/>
          <p:nvPr/>
        </p:nvSpPr>
        <p:spPr>
          <a:xfrm>
            <a:off x="251520" y="1052736"/>
            <a:ext cx="8828058" cy="430887"/>
          </a:xfrm>
          <a:prstGeom prst="rect">
            <a:avLst/>
          </a:prstGeom>
        </p:spPr>
        <p:txBody>
          <a:bodyPr wrap="none">
            <a:spAutoFit/>
          </a:bodyPr>
          <a:lstStyle/>
          <a:p>
            <a:r>
              <a:rPr lang="en-US" sz="2200" b="1" dirty="0">
                <a:solidFill>
                  <a:srgbClr val="FFFFFF"/>
                </a:solidFill>
              </a:rPr>
              <a:t>DISTRIBUTION OF CASES BY REPORTING DATE AND DISTRICT</a:t>
            </a:r>
            <a:endParaRPr lang="en-US" sz="2200" dirty="0"/>
          </a:p>
        </p:txBody>
      </p:sp>
    </p:spTree>
    <p:extLst>
      <p:ext uri="{BB962C8B-B14F-4D97-AF65-F5344CB8AC3E}">
        <p14:creationId xmlns:p14="http://schemas.microsoft.com/office/powerpoint/2010/main" xmlns="" val="1672933731"/>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402486531"/>
              </p:ext>
            </p:extLst>
          </p:nvPr>
        </p:nvGraphicFramePr>
        <p:xfrm>
          <a:off x="323528" y="1772819"/>
          <a:ext cx="8496944" cy="4275535"/>
        </p:xfrm>
        <a:graphic>
          <a:graphicData uri="http://schemas.openxmlformats.org/drawingml/2006/table">
            <a:tbl>
              <a:tblPr firstRow="1" firstCol="1" bandRow="1">
                <a:tableStyleId>{5C22544A-7EE6-4342-B048-85BDC9FD1C3A}</a:tableStyleId>
              </a:tblPr>
              <a:tblGrid>
                <a:gridCol w="1062118">
                  <a:extLst>
                    <a:ext uri="{9D8B030D-6E8A-4147-A177-3AD203B41FA5}">
                      <a16:colId xmlns:a16="http://schemas.microsoft.com/office/drawing/2014/main" xmlns="" val="20000"/>
                    </a:ext>
                  </a:extLst>
                </a:gridCol>
                <a:gridCol w="1062118">
                  <a:extLst>
                    <a:ext uri="{9D8B030D-6E8A-4147-A177-3AD203B41FA5}">
                      <a16:colId xmlns:a16="http://schemas.microsoft.com/office/drawing/2014/main" xmlns="" val="20001"/>
                    </a:ext>
                  </a:extLst>
                </a:gridCol>
                <a:gridCol w="1062118">
                  <a:extLst>
                    <a:ext uri="{9D8B030D-6E8A-4147-A177-3AD203B41FA5}">
                      <a16:colId xmlns:a16="http://schemas.microsoft.com/office/drawing/2014/main" xmlns="" val="20002"/>
                    </a:ext>
                  </a:extLst>
                </a:gridCol>
                <a:gridCol w="1062118">
                  <a:extLst>
                    <a:ext uri="{9D8B030D-6E8A-4147-A177-3AD203B41FA5}">
                      <a16:colId xmlns:a16="http://schemas.microsoft.com/office/drawing/2014/main" xmlns="" val="20003"/>
                    </a:ext>
                  </a:extLst>
                </a:gridCol>
                <a:gridCol w="1062118">
                  <a:extLst>
                    <a:ext uri="{9D8B030D-6E8A-4147-A177-3AD203B41FA5}">
                      <a16:colId xmlns:a16="http://schemas.microsoft.com/office/drawing/2014/main" xmlns="" val="20004"/>
                    </a:ext>
                  </a:extLst>
                </a:gridCol>
                <a:gridCol w="1062118">
                  <a:extLst>
                    <a:ext uri="{9D8B030D-6E8A-4147-A177-3AD203B41FA5}">
                      <a16:colId xmlns:a16="http://schemas.microsoft.com/office/drawing/2014/main" xmlns="" val="20005"/>
                    </a:ext>
                  </a:extLst>
                </a:gridCol>
                <a:gridCol w="1062118">
                  <a:extLst>
                    <a:ext uri="{9D8B030D-6E8A-4147-A177-3AD203B41FA5}">
                      <a16:colId xmlns:a16="http://schemas.microsoft.com/office/drawing/2014/main" xmlns="" val="20006"/>
                    </a:ext>
                  </a:extLst>
                </a:gridCol>
                <a:gridCol w="1062118">
                  <a:extLst>
                    <a:ext uri="{9D8B030D-6E8A-4147-A177-3AD203B41FA5}">
                      <a16:colId xmlns:a16="http://schemas.microsoft.com/office/drawing/2014/main" xmlns="" val="20007"/>
                    </a:ext>
                  </a:extLst>
                </a:gridCol>
              </a:tblGrid>
              <a:tr h="412929">
                <a:tc>
                  <a:txBody>
                    <a:bodyPr/>
                    <a:lstStyle/>
                    <a:p>
                      <a:pPr>
                        <a:spcAft>
                          <a:spcPts val="0"/>
                        </a:spcAft>
                      </a:pPr>
                      <a:r>
                        <a:rPr lang="en-GB" sz="900" dirty="0">
                          <a:effectLst/>
                        </a:rPr>
                        <a:t>District</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GB" sz="900" dirty="0">
                          <a:effectLst/>
                        </a:rPr>
                        <a:t>New cases</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US" sz="900" dirty="0">
                          <a:effectLst/>
                        </a:rPr>
                        <a:t>%. New cases</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GB" sz="900" dirty="0">
                          <a:effectLst/>
                        </a:rPr>
                        <a:t>Total cases</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GB" sz="900" dirty="0">
                          <a:effectLst/>
                        </a:rPr>
                        <a:t>%.Total</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US" sz="900" dirty="0">
                          <a:effectLst/>
                        </a:rPr>
                        <a:t>Total deaths</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US" sz="900">
                          <a:effectLst/>
                        </a:rPr>
                        <a:t>%. Total deaths</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US" sz="900" dirty="0">
                          <a:effectLst/>
                        </a:rPr>
                        <a:t>Case Fatality rate (%)</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extLst>
                  <a:ext uri="{0D108BD9-81ED-4DB2-BD59-A6C34878D82A}">
                    <a16:rowId xmlns:a16="http://schemas.microsoft.com/office/drawing/2014/main" xmlns="" val="10000"/>
                  </a:ext>
                </a:extLst>
              </a:tr>
              <a:tr h="221089">
                <a:tc>
                  <a:txBody>
                    <a:bodyPr/>
                    <a:lstStyle/>
                    <a:p>
                      <a:pPr>
                        <a:spcAft>
                          <a:spcPts val="0"/>
                        </a:spcAft>
                      </a:pPr>
                      <a:r>
                        <a:rPr lang="en-US" sz="900" dirty="0">
                          <a:effectLst/>
                        </a:rPr>
                        <a:t>EThekwini</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113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40.5</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53 400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47.3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1 060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49.3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tc>
                  <a:txBody>
                    <a:bodyPr/>
                    <a:lstStyle/>
                    <a:p>
                      <a:pPr algn="ctr">
                        <a:spcAft>
                          <a:spcPts val="0"/>
                        </a:spcAft>
                      </a:pPr>
                      <a:r>
                        <a:rPr lang="en-US" sz="900" dirty="0">
                          <a:effectLst/>
                        </a:rPr>
                        <a:t>2.0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20000"/>
                        <a:lumOff val="80000"/>
                      </a:schemeClr>
                    </a:solidFill>
                  </a:tcPr>
                </a:tc>
                <a:extLst>
                  <a:ext uri="{0D108BD9-81ED-4DB2-BD59-A6C34878D82A}">
                    <a16:rowId xmlns:a16="http://schemas.microsoft.com/office/drawing/2014/main" xmlns="" val="10001"/>
                  </a:ext>
                </a:extLst>
              </a:tr>
              <a:tr h="221089">
                <a:tc>
                  <a:txBody>
                    <a:bodyPr/>
                    <a:lstStyle/>
                    <a:p>
                      <a:pPr>
                        <a:spcAft>
                          <a:spcPts val="0"/>
                        </a:spcAft>
                      </a:pPr>
                      <a:r>
                        <a:rPr lang="en-US" sz="900">
                          <a:effectLst/>
                        </a:rPr>
                        <a:t>ILembe</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42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15.1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5 984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5.3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57</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2.6</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tc>
                  <a:txBody>
                    <a:bodyPr/>
                    <a:lstStyle/>
                    <a:p>
                      <a:pPr algn="ctr">
                        <a:spcAft>
                          <a:spcPts val="0"/>
                        </a:spcAft>
                      </a:pPr>
                      <a:r>
                        <a:rPr lang="en-US" sz="900" dirty="0">
                          <a:effectLst/>
                        </a:rPr>
                        <a:t>1.0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chemeClr val="accent4">
                        <a:lumMod val="40000"/>
                        <a:lumOff val="60000"/>
                      </a:schemeClr>
                    </a:solidFill>
                  </a:tcPr>
                </a:tc>
                <a:extLst>
                  <a:ext uri="{0D108BD9-81ED-4DB2-BD59-A6C34878D82A}">
                    <a16:rowId xmlns:a16="http://schemas.microsoft.com/office/drawing/2014/main" xmlns="" val="10002"/>
                  </a:ext>
                </a:extLst>
              </a:tr>
              <a:tr h="412929">
                <a:tc>
                  <a:txBody>
                    <a:bodyPr/>
                    <a:lstStyle/>
                    <a:p>
                      <a:pPr>
                        <a:spcAft>
                          <a:spcPts val="0"/>
                        </a:spcAft>
                      </a:pPr>
                      <a:r>
                        <a:rPr lang="en-US" sz="900" dirty="0">
                          <a:effectLst/>
                        </a:rPr>
                        <a:t>UMgungundlovu</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20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7.2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15 665</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13.9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335</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15.6</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03"/>
                  </a:ext>
                </a:extLst>
              </a:tr>
              <a:tr h="221089">
                <a:tc>
                  <a:txBody>
                    <a:bodyPr/>
                    <a:lstStyle/>
                    <a:p>
                      <a:pPr>
                        <a:spcAft>
                          <a:spcPts val="0"/>
                        </a:spcAft>
                      </a:pPr>
                      <a:r>
                        <a:rPr lang="en-US" sz="900" dirty="0">
                          <a:effectLst/>
                        </a:rPr>
                        <a:t>UThukela</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1.4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4 841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4.3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112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5.2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2.3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extLst>
                  <a:ext uri="{0D108BD9-81ED-4DB2-BD59-A6C34878D82A}">
                    <a16:rowId xmlns:a16="http://schemas.microsoft.com/office/drawing/2014/main" xmlns="" val="10004"/>
                  </a:ext>
                </a:extLst>
              </a:tr>
              <a:tr h="412929">
                <a:tc>
                  <a:txBody>
                    <a:bodyPr/>
                    <a:lstStyle/>
                    <a:p>
                      <a:pPr>
                        <a:spcAft>
                          <a:spcPts val="0"/>
                        </a:spcAft>
                      </a:pPr>
                      <a:r>
                        <a:rPr lang="en-US" sz="900" dirty="0">
                          <a:effectLst/>
                        </a:rPr>
                        <a:t>King </a:t>
                      </a:r>
                      <a:r>
                        <a:rPr lang="en-US" sz="900" dirty="0" err="1">
                          <a:effectLst/>
                        </a:rPr>
                        <a:t>Cetshwayo</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47</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16.8</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9 453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8.4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193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9.0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05"/>
                  </a:ext>
                </a:extLst>
              </a:tr>
              <a:tr h="221089">
                <a:tc>
                  <a:txBody>
                    <a:bodyPr/>
                    <a:lstStyle/>
                    <a:p>
                      <a:pPr>
                        <a:spcAft>
                          <a:spcPts val="0"/>
                        </a:spcAft>
                      </a:pPr>
                      <a:r>
                        <a:rPr lang="en-US" sz="900">
                          <a:effectLst/>
                        </a:rPr>
                        <a:t>UGu</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11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3.9</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4 697</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4.2</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88</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4.1</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1.9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extLst>
                  <a:ext uri="{0D108BD9-81ED-4DB2-BD59-A6C34878D82A}">
                    <a16:rowId xmlns:a16="http://schemas.microsoft.com/office/drawing/2014/main" xmlns="" val="10006"/>
                  </a:ext>
                </a:extLst>
              </a:tr>
              <a:tr h="221089">
                <a:tc>
                  <a:txBody>
                    <a:bodyPr/>
                    <a:lstStyle/>
                    <a:p>
                      <a:pPr>
                        <a:spcAft>
                          <a:spcPts val="0"/>
                        </a:spcAft>
                      </a:pPr>
                      <a:r>
                        <a:rPr lang="en-US" sz="900">
                          <a:effectLst/>
                        </a:rPr>
                        <a:t>Amajuba</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13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4.7</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6 514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5.8</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108</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5.0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1.7</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07"/>
                  </a:ext>
                </a:extLst>
              </a:tr>
              <a:tr h="412929">
                <a:tc>
                  <a:txBody>
                    <a:bodyPr/>
                    <a:lstStyle/>
                    <a:p>
                      <a:pPr>
                        <a:spcAft>
                          <a:spcPts val="0"/>
                        </a:spcAft>
                      </a:pPr>
                      <a:r>
                        <a:rPr lang="en-US" sz="900" dirty="0">
                          <a:effectLst/>
                        </a:rPr>
                        <a:t>UMkhanyakude</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3.2</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2 353</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2.1</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49</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2.3</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2.1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extLst>
                  <a:ext uri="{0D108BD9-81ED-4DB2-BD59-A6C34878D82A}">
                    <a16:rowId xmlns:a16="http://schemas.microsoft.com/office/drawing/2014/main" xmlns="" val="10008"/>
                  </a:ext>
                </a:extLst>
              </a:tr>
              <a:tr h="221089">
                <a:tc>
                  <a:txBody>
                    <a:bodyPr/>
                    <a:lstStyle/>
                    <a:p>
                      <a:pPr>
                        <a:spcAft>
                          <a:spcPts val="0"/>
                        </a:spcAft>
                      </a:pPr>
                      <a:r>
                        <a:rPr lang="en-US" sz="900" dirty="0">
                          <a:effectLst/>
                        </a:rPr>
                        <a:t>Harry </a:t>
                      </a:r>
                      <a:r>
                        <a:rPr lang="en-US" sz="900" dirty="0" err="1">
                          <a:effectLst/>
                        </a:rPr>
                        <a:t>Gwala</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5</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1.8</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2 289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a:effectLst/>
                        </a:rPr>
                        <a:t>2.0</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a:effectLst/>
                        </a:rPr>
                        <a:t>50</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09"/>
                  </a:ext>
                </a:extLst>
              </a:tr>
              <a:tr h="221089">
                <a:tc>
                  <a:txBody>
                    <a:bodyPr/>
                    <a:lstStyle/>
                    <a:p>
                      <a:pPr>
                        <a:spcAft>
                          <a:spcPts val="0"/>
                        </a:spcAft>
                      </a:pPr>
                      <a:r>
                        <a:rPr lang="en-US" sz="900" dirty="0">
                          <a:effectLst/>
                        </a:rPr>
                        <a:t>Zululand</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5</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1.8</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4 606</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4.1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50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2.3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1.1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extLst>
                  <a:ext uri="{0D108BD9-81ED-4DB2-BD59-A6C34878D82A}">
                    <a16:rowId xmlns:a16="http://schemas.microsoft.com/office/drawing/2014/main" xmlns="" val="10010"/>
                  </a:ext>
                </a:extLst>
              </a:tr>
              <a:tr h="221089">
                <a:tc>
                  <a:txBody>
                    <a:bodyPr/>
                    <a:lstStyle/>
                    <a:p>
                      <a:pPr>
                        <a:spcAft>
                          <a:spcPts val="0"/>
                        </a:spcAft>
                      </a:pPr>
                      <a:r>
                        <a:rPr lang="en-US" sz="900">
                          <a:effectLst/>
                        </a:rPr>
                        <a:t>UMzinyathi</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1.1</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2 454</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50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2.3</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11"/>
                  </a:ext>
                </a:extLst>
              </a:tr>
              <a:tr h="221089">
                <a:tc>
                  <a:txBody>
                    <a:bodyPr/>
                    <a:lstStyle/>
                    <a:p>
                      <a:pPr>
                        <a:spcAft>
                          <a:spcPts val="0"/>
                        </a:spcAft>
                      </a:pPr>
                      <a:r>
                        <a:rPr lang="en-US" sz="900">
                          <a:effectLst/>
                        </a:rPr>
                        <a:t>Unallocated</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008000"/>
                    </a:solidFill>
                  </a:tcPr>
                </a:tc>
                <a:tc>
                  <a:txBody>
                    <a:bodyPr/>
                    <a:lstStyle/>
                    <a:p>
                      <a:pPr algn="ctr">
                        <a:spcAft>
                          <a:spcPts val="0"/>
                        </a:spcAft>
                      </a:pPr>
                      <a:r>
                        <a:rPr lang="en-US" sz="900" dirty="0">
                          <a:effectLst/>
                        </a:rPr>
                        <a:t>7</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2.5</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750</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0.7</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a:effectLst/>
                        </a:rPr>
                        <a:t>0</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0.0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tc>
                  <a:txBody>
                    <a:bodyPr/>
                    <a:lstStyle/>
                    <a:p>
                      <a:pPr algn="ctr">
                        <a:spcAft>
                          <a:spcPts val="0"/>
                        </a:spcAft>
                      </a:pPr>
                      <a:r>
                        <a:rPr lang="en-US" sz="900" dirty="0">
                          <a:effectLst/>
                        </a:rPr>
                        <a:t>0.0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B3D6AC"/>
                    </a:solidFill>
                  </a:tcPr>
                </a:tc>
                <a:extLst>
                  <a:ext uri="{0D108BD9-81ED-4DB2-BD59-A6C34878D82A}">
                    <a16:rowId xmlns:a16="http://schemas.microsoft.com/office/drawing/2014/main" xmlns="" val="10012"/>
                  </a:ext>
                </a:extLst>
              </a:tr>
              <a:tr h="221089">
                <a:tc>
                  <a:txBody>
                    <a:bodyPr/>
                    <a:lstStyle/>
                    <a:p>
                      <a:pPr>
                        <a:spcAft>
                          <a:spcPts val="0"/>
                        </a:spcAft>
                      </a:pPr>
                      <a:r>
                        <a:rPr lang="en-US" sz="900">
                          <a:effectLst/>
                        </a:rPr>
                        <a:t>Total</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a:txBody>
                    <a:bodyPr/>
                    <a:lstStyle/>
                    <a:p>
                      <a:pPr algn="ctr">
                        <a:spcAft>
                          <a:spcPts val="0"/>
                        </a:spcAft>
                      </a:pPr>
                      <a:r>
                        <a:rPr lang="en-US" sz="900" dirty="0">
                          <a:effectLst/>
                        </a:rPr>
                        <a:t>279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100.0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113 006</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100.0</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2 152</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a:effectLst/>
                        </a:rPr>
                        <a:t>100.0</a:t>
                      </a:r>
                      <a:endParaRPr lang="en-Z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tc>
                  <a:txBody>
                    <a:bodyPr/>
                    <a:lstStyle/>
                    <a:p>
                      <a:pPr algn="ctr">
                        <a:spcAft>
                          <a:spcPts val="0"/>
                        </a:spcAft>
                      </a:pPr>
                      <a:r>
                        <a:rPr lang="en-US" sz="900" dirty="0">
                          <a:effectLst/>
                        </a:rPr>
                        <a:t>1.9</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nchor="ctr">
                    <a:solidFill>
                      <a:srgbClr val="D9EAD5"/>
                    </a:solidFill>
                  </a:tcPr>
                </a:tc>
                <a:extLst>
                  <a:ext uri="{0D108BD9-81ED-4DB2-BD59-A6C34878D82A}">
                    <a16:rowId xmlns:a16="http://schemas.microsoft.com/office/drawing/2014/main" xmlns="" val="10013"/>
                  </a:ext>
                </a:extLst>
              </a:tr>
              <a:tr h="412929">
                <a:tc gridSpan="8">
                  <a:txBody>
                    <a:bodyPr/>
                    <a:lstStyle/>
                    <a:p>
                      <a:pPr>
                        <a:spcAft>
                          <a:spcPts val="0"/>
                        </a:spcAft>
                      </a:pPr>
                      <a:r>
                        <a:rPr lang="en-US" sz="1100" dirty="0">
                          <a:effectLst/>
                        </a:rPr>
                        <a:t>*</a:t>
                      </a:r>
                      <a:r>
                        <a:rPr lang="en-US" sz="700" dirty="0">
                          <a:effectLst/>
                        </a:rPr>
                        <a:t>NB: Due to transfer in and out of patients, some patients demise in the districts they were transferred to, contributing to  change in number of deaths by district after reallocation. </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57" marR="61757" marT="0" marB="0">
                    <a:solidFill>
                      <a:srgbClr val="008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12"/>
          </p:nvPr>
        </p:nvSpPr>
        <p:spPr>
          <a:xfrm>
            <a:off x="179512" y="6237312"/>
            <a:ext cx="2133600" cy="365125"/>
          </a:xfrm>
        </p:spPr>
        <p:txBody>
          <a:bodyPr/>
          <a:lstStyle/>
          <a:p>
            <a:pPr algn="l"/>
            <a:fld id="{5D312F24-582A-4117-A0B2-A1DD2489FD11}" type="slidenum">
              <a:rPr lang="en-US" altLang="en-US" smtClean="0">
                <a:solidFill>
                  <a:srgbClr val="000000"/>
                </a:solidFill>
                <a:latin typeface="Arial"/>
                <a:cs typeface="Arial"/>
              </a:rPr>
              <a:pPr algn="l"/>
              <a:t>19</a:t>
            </a:fld>
            <a:endParaRPr lang="en-US" altLang="en-US" dirty="0">
              <a:solidFill>
                <a:srgbClr val="000000"/>
              </a:solidFill>
              <a:latin typeface="Arial"/>
              <a:cs typeface="Arial"/>
            </a:endParaRPr>
          </a:p>
        </p:txBody>
      </p:sp>
      <p:sp>
        <p:nvSpPr>
          <p:cNvPr id="7" name="Rectangle 6"/>
          <p:cNvSpPr/>
          <p:nvPr/>
        </p:nvSpPr>
        <p:spPr>
          <a:xfrm>
            <a:off x="0" y="980728"/>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251520" y="1052736"/>
            <a:ext cx="8812892" cy="323165"/>
          </a:xfrm>
          <a:prstGeom prst="rect">
            <a:avLst/>
          </a:prstGeom>
        </p:spPr>
        <p:txBody>
          <a:bodyPr wrap="none">
            <a:spAutoFit/>
          </a:bodyPr>
          <a:lstStyle/>
          <a:p>
            <a:r>
              <a:rPr lang="en-US" sz="1500" b="1" dirty="0">
                <a:solidFill>
                  <a:srgbClr val="FFFFFF"/>
                </a:solidFill>
              </a:rPr>
              <a:t>DISTRIBUTION OF CASES AND DEATHS BY DISTRICT, KWAZULU-NATAL, 5 MAR-31 AUG 2020</a:t>
            </a:r>
            <a:endParaRPr lang="en-US" sz="1500" dirty="0"/>
          </a:p>
        </p:txBody>
      </p:sp>
    </p:spTree>
    <p:extLst>
      <p:ext uri="{BB962C8B-B14F-4D97-AF65-F5344CB8AC3E}">
        <p14:creationId xmlns:p14="http://schemas.microsoft.com/office/powerpoint/2010/main" xmlns="" val="107956676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 name="Title 1"/>
          <p:cNvSpPr>
            <a:spLocks noGrp="1"/>
          </p:cNvSpPr>
          <p:nvPr>
            <p:ph type="title"/>
          </p:nvPr>
        </p:nvSpPr>
        <p:spPr>
          <a:xfrm>
            <a:off x="323528" y="629816"/>
            <a:ext cx="8229600" cy="1143000"/>
          </a:xfrm>
        </p:spPr>
        <p:txBody>
          <a:bodyPr/>
          <a:lstStyle/>
          <a:p>
            <a:r>
              <a:rPr lang="en-ZA" sz="2400" b="1" dirty="0">
                <a:solidFill>
                  <a:srgbClr val="FFFFFF"/>
                </a:solidFill>
              </a:rPr>
              <a:t>OPENING REMARKS</a:t>
            </a:r>
            <a:endParaRPr lang="en-ZA" sz="2400" b="1" dirty="0">
              <a:solidFill>
                <a:schemeClr val="bg1"/>
              </a:solidFill>
            </a:endParaRPr>
          </a:p>
        </p:txBody>
      </p:sp>
      <p:sp>
        <p:nvSpPr>
          <p:cNvPr id="5" name="Slide Number Placeholder 4"/>
          <p:cNvSpPr>
            <a:spLocks noGrp="1"/>
          </p:cNvSpPr>
          <p:nvPr>
            <p:ph type="sldNum" sz="quarter" idx="12"/>
          </p:nvPr>
        </p:nvSpPr>
        <p:spPr>
          <a:xfrm>
            <a:off x="179512" y="6356350"/>
            <a:ext cx="2133600" cy="365125"/>
          </a:xfrm>
        </p:spPr>
        <p:txBody>
          <a:bodyPr/>
          <a:lstStyle/>
          <a:p>
            <a:pPr algn="l"/>
            <a:fld id="{5D312F24-582A-4117-A0B2-A1DD2489FD11}" type="slidenum">
              <a:rPr lang="en-US" altLang="en-US" smtClean="0"/>
              <a:pPr algn="l"/>
              <a:t>2</a:t>
            </a:fld>
            <a:endParaRPr lang="en-US" altLang="en-US" dirty="0"/>
          </a:p>
        </p:txBody>
      </p:sp>
      <p:sp>
        <p:nvSpPr>
          <p:cNvPr id="6" name="Content Placeholder 5"/>
          <p:cNvSpPr>
            <a:spLocks noGrp="1"/>
          </p:cNvSpPr>
          <p:nvPr>
            <p:ph idx="1"/>
          </p:nvPr>
        </p:nvSpPr>
        <p:spPr/>
        <p:txBody>
          <a:bodyPr/>
          <a:lstStyle/>
          <a:p>
            <a:r>
              <a:rPr lang="en-GB" b="1" dirty="0"/>
              <a:t>Chairperson of the Portfolio Committee on Co-operative Governance and Traditional Affairs Honourable A. F. </a:t>
            </a:r>
            <a:r>
              <a:rPr lang="en-GB" b="1" dirty="0" err="1"/>
              <a:t>Muthambi</a:t>
            </a:r>
            <a:r>
              <a:rPr lang="en-GB" b="1" dirty="0"/>
              <a:t>;</a:t>
            </a:r>
            <a:endParaRPr lang="en-ZA" b="1" dirty="0"/>
          </a:p>
          <a:p>
            <a:r>
              <a:rPr lang="en-GB" b="1" dirty="0"/>
              <a:t>Honourable Members;</a:t>
            </a:r>
          </a:p>
          <a:p>
            <a:r>
              <a:rPr lang="en-GB" b="1" dirty="0"/>
              <a:t>Ladies and Gentlemen;</a:t>
            </a:r>
          </a:p>
          <a:p>
            <a:endParaRPr lang="en-ZA" dirty="0"/>
          </a:p>
        </p:txBody>
      </p:sp>
      <p:sp>
        <p:nvSpPr>
          <p:cNvPr id="8" name="Rectangle 7"/>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Tree>
    <p:extLst>
      <p:ext uri="{BB962C8B-B14F-4D97-AF65-F5344CB8AC3E}">
        <p14:creationId xmlns:p14="http://schemas.microsoft.com/office/powerpoint/2010/main" xmlns="" val="63896424"/>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44897084"/>
              </p:ext>
            </p:extLst>
          </p:nvPr>
        </p:nvGraphicFramePr>
        <p:xfrm>
          <a:off x="457200" y="2780928"/>
          <a:ext cx="8229600" cy="3450586"/>
        </p:xfrm>
        <a:graphic>
          <a:graphicData uri="http://schemas.openxmlformats.org/drawingml/2006/table">
            <a:tbl>
              <a:tblPr firstRow="1" firstCol="1" bandRow="1">
                <a:tableStyleId>{5C22544A-7EE6-4342-B048-85BDC9FD1C3A}</a:tableStyleId>
              </a:tblPr>
              <a:tblGrid>
                <a:gridCol w="1403969">
                  <a:extLst>
                    <a:ext uri="{9D8B030D-6E8A-4147-A177-3AD203B41FA5}">
                      <a16:colId xmlns:a16="http://schemas.microsoft.com/office/drawing/2014/main" xmlns="" val="20000"/>
                    </a:ext>
                  </a:extLst>
                </a:gridCol>
                <a:gridCol w="1087953">
                  <a:extLst>
                    <a:ext uri="{9D8B030D-6E8A-4147-A177-3AD203B41FA5}">
                      <a16:colId xmlns:a16="http://schemas.microsoft.com/office/drawing/2014/main" xmlns="" val="20001"/>
                    </a:ext>
                  </a:extLst>
                </a:gridCol>
                <a:gridCol w="1621232">
                  <a:extLst>
                    <a:ext uri="{9D8B030D-6E8A-4147-A177-3AD203B41FA5}">
                      <a16:colId xmlns:a16="http://schemas.microsoft.com/office/drawing/2014/main" xmlns="" val="20002"/>
                    </a:ext>
                  </a:extLst>
                </a:gridCol>
                <a:gridCol w="1637690">
                  <a:extLst>
                    <a:ext uri="{9D8B030D-6E8A-4147-A177-3AD203B41FA5}">
                      <a16:colId xmlns:a16="http://schemas.microsoft.com/office/drawing/2014/main" xmlns="" val="20003"/>
                    </a:ext>
                  </a:extLst>
                </a:gridCol>
                <a:gridCol w="1295339">
                  <a:extLst>
                    <a:ext uri="{9D8B030D-6E8A-4147-A177-3AD203B41FA5}">
                      <a16:colId xmlns:a16="http://schemas.microsoft.com/office/drawing/2014/main" xmlns="" val="20004"/>
                    </a:ext>
                  </a:extLst>
                </a:gridCol>
                <a:gridCol w="1183417">
                  <a:extLst>
                    <a:ext uri="{9D8B030D-6E8A-4147-A177-3AD203B41FA5}">
                      <a16:colId xmlns:a16="http://schemas.microsoft.com/office/drawing/2014/main" xmlns="" val="20005"/>
                    </a:ext>
                  </a:extLst>
                </a:gridCol>
              </a:tblGrid>
              <a:tr h="576064">
                <a:tc>
                  <a:txBody>
                    <a:bodyPr/>
                    <a:lstStyle/>
                    <a:p>
                      <a:pPr algn="ctr">
                        <a:spcAft>
                          <a:spcPts val="0"/>
                        </a:spcAft>
                      </a:pPr>
                      <a:r>
                        <a:rPr lang="en-GB" sz="1000" dirty="0">
                          <a:effectLst/>
                        </a:rPr>
                        <a:t>District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GB" sz="1000" dirty="0">
                          <a:effectLst/>
                        </a:rPr>
                        <a:t>Total cases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GB" sz="1000" dirty="0">
                          <a:effectLst/>
                        </a:rPr>
                        <a:t>Cumulative</a:t>
                      </a:r>
                      <a:endParaRPr lang="en-ZA" sz="1200" dirty="0">
                        <a:effectLst/>
                      </a:endParaRPr>
                    </a:p>
                    <a:p>
                      <a:pPr algn="ctr">
                        <a:spcAft>
                          <a:spcPts val="0"/>
                        </a:spcAft>
                      </a:pPr>
                      <a:r>
                        <a:rPr lang="en-GB" sz="1000" dirty="0">
                          <a:effectLst/>
                        </a:rPr>
                        <a:t>incidence risk/</a:t>
                      </a:r>
                      <a:endParaRPr lang="en-ZA" sz="1200" dirty="0">
                        <a:effectLst/>
                      </a:endParaRPr>
                    </a:p>
                    <a:p>
                      <a:pPr algn="ctr">
                        <a:spcAft>
                          <a:spcPts val="0"/>
                        </a:spcAft>
                      </a:pPr>
                      <a:r>
                        <a:rPr lang="en-GB" sz="1000" dirty="0">
                          <a:effectLst/>
                        </a:rPr>
                        <a:t>100 000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Mid-2019*(n)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Active cases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GB" sz="1000" dirty="0">
                          <a:effectLst/>
                        </a:rPr>
                        <a:t>Incidence risk/</a:t>
                      </a:r>
                      <a:endParaRPr lang="en-ZA" sz="1200" dirty="0">
                        <a:effectLst/>
                      </a:endParaRPr>
                    </a:p>
                    <a:p>
                      <a:pPr algn="ctr">
                        <a:spcAft>
                          <a:spcPts val="0"/>
                        </a:spcAft>
                      </a:pPr>
                      <a:r>
                        <a:rPr lang="en-GB" sz="1000" dirty="0">
                          <a:effectLst/>
                        </a:rPr>
                        <a:t>100 000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extLst>
                  <a:ext uri="{0D108BD9-81ED-4DB2-BD59-A6C34878D82A}">
                    <a16:rowId xmlns:a16="http://schemas.microsoft.com/office/drawing/2014/main" xmlns="" val="10000"/>
                  </a:ext>
                </a:extLst>
              </a:tr>
              <a:tr h="205323">
                <a:tc>
                  <a:txBody>
                    <a:bodyPr/>
                    <a:lstStyle/>
                    <a:p>
                      <a:pPr algn="l">
                        <a:spcAft>
                          <a:spcPts val="0"/>
                        </a:spcAft>
                      </a:pPr>
                      <a:r>
                        <a:rPr lang="en-US" sz="1000" dirty="0">
                          <a:effectLst/>
                        </a:rPr>
                        <a:t>EThekwini</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53 400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dirty="0">
                          <a:effectLst/>
                        </a:rPr>
                        <a:t>1 373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dirty="0">
                          <a:effectLst/>
                        </a:rPr>
                        <a:t>3 890 001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dirty="0">
                          <a:effectLst/>
                        </a:rPr>
                        <a:t>2 414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dirty="0">
                          <a:effectLst/>
                        </a:rPr>
                        <a:t>62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extLst>
                  <a:ext uri="{0D108BD9-81ED-4DB2-BD59-A6C34878D82A}">
                    <a16:rowId xmlns:a16="http://schemas.microsoft.com/office/drawing/2014/main" xmlns="" val="10001"/>
                  </a:ext>
                </a:extLst>
              </a:tr>
              <a:tr h="205323">
                <a:tc>
                  <a:txBody>
                    <a:bodyPr/>
                    <a:lstStyle/>
                    <a:p>
                      <a:pPr algn="l">
                        <a:spcAft>
                          <a:spcPts val="0"/>
                        </a:spcAft>
                      </a:pPr>
                      <a:r>
                        <a:rPr lang="en-US" sz="1000">
                          <a:effectLst/>
                        </a:rPr>
                        <a:t>ILembe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5 984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20000"/>
                        <a:lumOff val="80000"/>
                      </a:schemeClr>
                    </a:solidFill>
                  </a:tcPr>
                </a:tc>
                <a:tc>
                  <a:txBody>
                    <a:bodyPr/>
                    <a:lstStyle/>
                    <a:p>
                      <a:pPr algn="ctr">
                        <a:spcAft>
                          <a:spcPts val="0"/>
                        </a:spcAft>
                      </a:pPr>
                      <a:r>
                        <a:rPr lang="en-US" sz="1000">
                          <a:effectLst/>
                        </a:rPr>
                        <a:t>893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20000"/>
                        <a:lumOff val="80000"/>
                      </a:schemeClr>
                    </a:solidFill>
                  </a:tcPr>
                </a:tc>
                <a:tc>
                  <a:txBody>
                    <a:bodyPr/>
                    <a:lstStyle/>
                    <a:p>
                      <a:pPr algn="ctr">
                        <a:spcAft>
                          <a:spcPts val="0"/>
                        </a:spcAft>
                      </a:pPr>
                      <a:r>
                        <a:rPr lang="en-US" sz="1000">
                          <a:effectLst/>
                        </a:rPr>
                        <a:t>669 748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20000"/>
                        <a:lumOff val="80000"/>
                      </a:schemeClr>
                    </a:solidFill>
                  </a:tcPr>
                </a:tc>
                <a:tc>
                  <a:txBody>
                    <a:bodyPr/>
                    <a:lstStyle/>
                    <a:p>
                      <a:pPr algn="ctr">
                        <a:spcAft>
                          <a:spcPts val="0"/>
                        </a:spcAft>
                      </a:pPr>
                      <a:r>
                        <a:rPr lang="en-US" sz="1000">
                          <a:effectLst/>
                        </a:rPr>
                        <a:t>232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20000"/>
                        <a:lumOff val="80000"/>
                      </a:schemeClr>
                    </a:solidFill>
                  </a:tcPr>
                </a:tc>
                <a:tc>
                  <a:txBody>
                    <a:bodyPr/>
                    <a:lstStyle/>
                    <a:p>
                      <a:pPr algn="ctr">
                        <a:spcAft>
                          <a:spcPts val="0"/>
                        </a:spcAft>
                      </a:pPr>
                      <a:r>
                        <a:rPr lang="en-US" sz="1000" dirty="0">
                          <a:effectLst/>
                        </a:rPr>
                        <a:t>35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20000"/>
                        <a:lumOff val="80000"/>
                      </a:schemeClr>
                    </a:solidFill>
                  </a:tcPr>
                </a:tc>
                <a:extLst>
                  <a:ext uri="{0D108BD9-81ED-4DB2-BD59-A6C34878D82A}">
                    <a16:rowId xmlns:a16="http://schemas.microsoft.com/office/drawing/2014/main" xmlns="" val="10002"/>
                  </a:ext>
                </a:extLst>
              </a:tr>
              <a:tr h="205323">
                <a:tc>
                  <a:txBody>
                    <a:bodyPr/>
                    <a:lstStyle/>
                    <a:p>
                      <a:pPr algn="l">
                        <a:spcAft>
                          <a:spcPts val="0"/>
                        </a:spcAft>
                      </a:pPr>
                      <a:r>
                        <a:rPr lang="en-US" sz="1000" dirty="0">
                          <a:effectLst/>
                        </a:rPr>
                        <a:t>UMgungundlovu</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15 665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a:effectLst/>
                        </a:rPr>
                        <a:t>1 398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a:effectLst/>
                        </a:rPr>
                        <a:t>1 120 208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a:effectLst/>
                        </a:rPr>
                        <a:t>1 341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tc>
                  <a:txBody>
                    <a:bodyPr/>
                    <a:lstStyle/>
                    <a:p>
                      <a:pPr algn="ctr">
                        <a:spcAft>
                          <a:spcPts val="0"/>
                        </a:spcAft>
                      </a:pPr>
                      <a:r>
                        <a:rPr lang="en-US" sz="1000" dirty="0">
                          <a:effectLst/>
                        </a:rPr>
                        <a:t>120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chemeClr val="accent4">
                        <a:lumMod val="40000"/>
                        <a:lumOff val="60000"/>
                      </a:schemeClr>
                    </a:solidFill>
                  </a:tcPr>
                </a:tc>
                <a:extLst>
                  <a:ext uri="{0D108BD9-81ED-4DB2-BD59-A6C34878D82A}">
                    <a16:rowId xmlns:a16="http://schemas.microsoft.com/office/drawing/2014/main" xmlns="" val="10003"/>
                  </a:ext>
                </a:extLst>
              </a:tr>
              <a:tr h="205323">
                <a:tc>
                  <a:txBody>
                    <a:bodyPr/>
                    <a:lstStyle/>
                    <a:p>
                      <a:pPr algn="l">
                        <a:spcAft>
                          <a:spcPts val="0"/>
                        </a:spcAft>
                      </a:pPr>
                      <a:r>
                        <a:rPr lang="en-US" sz="1000" dirty="0">
                          <a:effectLst/>
                        </a:rPr>
                        <a:t>UThukela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4 841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688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703 839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92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dirty="0">
                          <a:effectLst/>
                        </a:rPr>
                        <a:t>13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extLst>
                  <a:ext uri="{0D108BD9-81ED-4DB2-BD59-A6C34878D82A}">
                    <a16:rowId xmlns:a16="http://schemas.microsoft.com/office/drawing/2014/main" xmlns="" val="10004"/>
                  </a:ext>
                </a:extLst>
              </a:tr>
              <a:tr h="205323">
                <a:tc>
                  <a:txBody>
                    <a:bodyPr/>
                    <a:lstStyle/>
                    <a:p>
                      <a:pPr algn="l">
                        <a:spcAft>
                          <a:spcPts val="0"/>
                        </a:spcAft>
                      </a:pPr>
                      <a:r>
                        <a:rPr lang="en-US" sz="1000" dirty="0">
                          <a:effectLst/>
                        </a:rPr>
                        <a:t>King </a:t>
                      </a:r>
                      <a:r>
                        <a:rPr lang="en-US" sz="1000" dirty="0" err="1">
                          <a:effectLst/>
                        </a:rPr>
                        <a:t>Cetshwayo</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9 453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986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958 905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2 925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dirty="0">
                          <a:effectLst/>
                        </a:rPr>
                        <a:t>305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extLst>
                  <a:ext uri="{0D108BD9-81ED-4DB2-BD59-A6C34878D82A}">
                    <a16:rowId xmlns:a16="http://schemas.microsoft.com/office/drawing/2014/main" xmlns="" val="10005"/>
                  </a:ext>
                </a:extLst>
              </a:tr>
              <a:tr h="205323">
                <a:tc>
                  <a:txBody>
                    <a:bodyPr/>
                    <a:lstStyle/>
                    <a:p>
                      <a:pPr algn="l">
                        <a:spcAft>
                          <a:spcPts val="0"/>
                        </a:spcAft>
                      </a:pPr>
                      <a:r>
                        <a:rPr lang="en-US" sz="1000">
                          <a:effectLst/>
                        </a:rPr>
                        <a:t>UGu</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4 697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585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802 228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711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dirty="0">
                          <a:effectLst/>
                        </a:rPr>
                        <a:t>89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extLst>
                  <a:ext uri="{0D108BD9-81ED-4DB2-BD59-A6C34878D82A}">
                    <a16:rowId xmlns:a16="http://schemas.microsoft.com/office/drawing/2014/main" xmlns="" val="10006"/>
                  </a:ext>
                </a:extLst>
              </a:tr>
              <a:tr h="205323">
                <a:tc>
                  <a:txBody>
                    <a:bodyPr/>
                    <a:lstStyle/>
                    <a:p>
                      <a:pPr algn="l">
                        <a:spcAft>
                          <a:spcPts val="0"/>
                        </a:spcAft>
                      </a:pPr>
                      <a:r>
                        <a:rPr lang="en-US" sz="1000" dirty="0">
                          <a:effectLst/>
                        </a:rPr>
                        <a:t>Amajuba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6 514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1 170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556 971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565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dirty="0">
                          <a:effectLst/>
                        </a:rPr>
                        <a:t>101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extLst>
                  <a:ext uri="{0D108BD9-81ED-4DB2-BD59-A6C34878D82A}">
                    <a16:rowId xmlns:a16="http://schemas.microsoft.com/office/drawing/2014/main" xmlns="" val="10007"/>
                  </a:ext>
                </a:extLst>
              </a:tr>
              <a:tr h="205323">
                <a:tc>
                  <a:txBody>
                    <a:bodyPr/>
                    <a:lstStyle/>
                    <a:p>
                      <a:pPr algn="l">
                        <a:spcAft>
                          <a:spcPts val="0"/>
                        </a:spcAft>
                      </a:pPr>
                      <a:r>
                        <a:rPr lang="en-US" sz="1000" dirty="0">
                          <a:effectLst/>
                        </a:rPr>
                        <a:t>UMkhanyakude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2 353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351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670 206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44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dirty="0">
                          <a:effectLst/>
                        </a:rPr>
                        <a:t>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extLst>
                  <a:ext uri="{0D108BD9-81ED-4DB2-BD59-A6C34878D82A}">
                    <a16:rowId xmlns:a16="http://schemas.microsoft.com/office/drawing/2014/main" xmlns="" val="10008"/>
                  </a:ext>
                </a:extLst>
              </a:tr>
              <a:tr h="205323">
                <a:tc>
                  <a:txBody>
                    <a:bodyPr/>
                    <a:lstStyle/>
                    <a:p>
                      <a:pPr algn="l">
                        <a:spcAft>
                          <a:spcPts val="0"/>
                        </a:spcAft>
                      </a:pPr>
                      <a:r>
                        <a:rPr lang="en-US" sz="1000" dirty="0">
                          <a:effectLst/>
                        </a:rPr>
                        <a:t>Harry </a:t>
                      </a:r>
                      <a:r>
                        <a:rPr lang="en-US" sz="1000" dirty="0" err="1">
                          <a:effectLst/>
                        </a:rPr>
                        <a:t>Gwala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2 289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455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502 792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688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dirty="0">
                          <a:effectLst/>
                        </a:rPr>
                        <a:t>137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extLst>
                  <a:ext uri="{0D108BD9-81ED-4DB2-BD59-A6C34878D82A}">
                    <a16:rowId xmlns:a16="http://schemas.microsoft.com/office/drawing/2014/main" xmlns="" val="10009"/>
                  </a:ext>
                </a:extLst>
              </a:tr>
              <a:tr h="205323">
                <a:tc>
                  <a:txBody>
                    <a:bodyPr/>
                    <a:lstStyle/>
                    <a:p>
                      <a:pPr algn="l">
                        <a:spcAft>
                          <a:spcPts val="0"/>
                        </a:spcAft>
                      </a:pPr>
                      <a:r>
                        <a:rPr lang="en-US" sz="1000">
                          <a:effectLst/>
                        </a:rPr>
                        <a:t>Zululand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4 606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537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857 877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134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dirty="0">
                          <a:effectLst/>
                        </a:rPr>
                        <a:t>16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extLst>
                  <a:ext uri="{0D108BD9-81ED-4DB2-BD59-A6C34878D82A}">
                    <a16:rowId xmlns:a16="http://schemas.microsoft.com/office/drawing/2014/main" xmlns="" val="10010"/>
                  </a:ext>
                </a:extLst>
              </a:tr>
              <a:tr h="205323">
                <a:tc>
                  <a:txBody>
                    <a:bodyPr/>
                    <a:lstStyle/>
                    <a:p>
                      <a:pPr algn="l">
                        <a:spcAft>
                          <a:spcPts val="0"/>
                        </a:spcAft>
                      </a:pPr>
                      <a:r>
                        <a:rPr lang="en-US" sz="1000">
                          <a:effectLst/>
                        </a:rPr>
                        <a:t>UMzinyathi</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2 454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441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556 312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574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dirty="0">
                          <a:effectLst/>
                        </a:rPr>
                        <a:t>103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extLst>
                  <a:ext uri="{0D108BD9-81ED-4DB2-BD59-A6C34878D82A}">
                    <a16:rowId xmlns:a16="http://schemas.microsoft.com/office/drawing/2014/main" xmlns="" val="10011"/>
                  </a:ext>
                </a:extLst>
              </a:tr>
              <a:tr h="205323">
                <a:tc>
                  <a:txBody>
                    <a:bodyPr/>
                    <a:lstStyle/>
                    <a:p>
                      <a:pPr algn="l">
                        <a:spcAft>
                          <a:spcPts val="0"/>
                        </a:spcAft>
                      </a:pPr>
                      <a:r>
                        <a:rPr lang="en-US" sz="1000">
                          <a:effectLst/>
                        </a:rPr>
                        <a:t>Unallocated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008000"/>
                    </a:solidFill>
                  </a:tcPr>
                </a:tc>
                <a:tc>
                  <a:txBody>
                    <a:bodyPr/>
                    <a:lstStyle/>
                    <a:p>
                      <a:pPr algn="ctr">
                        <a:spcAft>
                          <a:spcPts val="0"/>
                        </a:spcAft>
                      </a:pPr>
                      <a:r>
                        <a:rPr lang="en-US" sz="1000" dirty="0">
                          <a:effectLst/>
                        </a:rPr>
                        <a:t>750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N/A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N/A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a:effectLst/>
                        </a:rPr>
                        <a:t>750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tc>
                  <a:txBody>
                    <a:bodyPr/>
                    <a:lstStyle/>
                    <a:p>
                      <a:pPr algn="ctr">
                        <a:spcAft>
                          <a:spcPts val="0"/>
                        </a:spcAft>
                      </a:pPr>
                      <a:r>
                        <a:rPr lang="en-US" sz="1000" dirty="0">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D9EAD5"/>
                    </a:solidFill>
                  </a:tcPr>
                </a:tc>
                <a:extLst>
                  <a:ext uri="{0D108BD9-81ED-4DB2-BD59-A6C34878D82A}">
                    <a16:rowId xmlns:a16="http://schemas.microsoft.com/office/drawing/2014/main" xmlns="" val="10012"/>
                  </a:ext>
                </a:extLst>
              </a:tr>
              <a:tr h="205323">
                <a:tc>
                  <a:txBody>
                    <a:bodyPr/>
                    <a:lstStyle/>
                    <a:p>
                      <a:pPr algn="l">
                        <a:spcAft>
                          <a:spcPts val="0"/>
                        </a:spcAft>
                      </a:pPr>
                      <a:r>
                        <a:rPr lang="en-US" sz="1000" dirty="0">
                          <a:effectLst/>
                        </a:rPr>
                        <a:t>Total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solidFill>
                      <a:srgbClr val="008000"/>
                    </a:solidFill>
                  </a:tcPr>
                </a:tc>
                <a:tc>
                  <a:txBody>
                    <a:bodyPr/>
                    <a:lstStyle/>
                    <a:p>
                      <a:pPr algn="ctr">
                        <a:spcAft>
                          <a:spcPts val="0"/>
                        </a:spcAft>
                      </a:pPr>
                      <a:r>
                        <a:rPr lang="en-US" sz="1000" dirty="0">
                          <a:effectLst/>
                        </a:rPr>
                        <a:t>113 006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1 001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11 289 086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a:effectLst/>
                        </a:rPr>
                        <a:t>10 470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tc>
                  <a:txBody>
                    <a:bodyPr/>
                    <a:lstStyle/>
                    <a:p>
                      <a:pPr algn="ctr">
                        <a:spcAft>
                          <a:spcPts val="0"/>
                        </a:spcAft>
                      </a:pPr>
                      <a:r>
                        <a:rPr lang="en-US" sz="1000" dirty="0">
                          <a:effectLst/>
                        </a:rPr>
                        <a:t>93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ctr">
                    <a:solidFill>
                      <a:srgbClr val="B3D6AC"/>
                    </a:solidFill>
                  </a:tcPr>
                </a:tc>
                <a:extLst>
                  <a:ext uri="{0D108BD9-81ED-4DB2-BD59-A6C34878D82A}">
                    <a16:rowId xmlns:a16="http://schemas.microsoft.com/office/drawing/2014/main" xmlns="" val="10013"/>
                  </a:ext>
                </a:extLst>
              </a:tr>
              <a:tr h="205323">
                <a:tc gridSpan="6">
                  <a:txBody>
                    <a:bodyPr/>
                    <a:lstStyle/>
                    <a:p>
                      <a:pPr algn="l">
                        <a:spcAft>
                          <a:spcPts val="0"/>
                        </a:spcAft>
                      </a:pPr>
                      <a:r>
                        <a:rPr lang="en-US" sz="1000" dirty="0">
                          <a:effectLst/>
                        </a:rPr>
                        <a:t>*</a:t>
                      </a:r>
                      <a:r>
                        <a:rPr lang="en-US" sz="900" dirty="0">
                          <a:effectLst/>
                        </a:rPr>
                        <a:t>Active cases=Total cases-(recoveries + deaths)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solidFill>
                      <a:srgbClr val="008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12"/>
          </p:nvPr>
        </p:nvSpPr>
        <p:spPr>
          <a:xfrm>
            <a:off x="179512" y="6356350"/>
            <a:ext cx="2133600" cy="365125"/>
          </a:xfrm>
        </p:spPr>
        <p:txBody>
          <a:bodyPr/>
          <a:lstStyle/>
          <a:p>
            <a:pPr algn="l"/>
            <a:fld id="{5D312F24-582A-4117-A0B2-A1DD2489FD11}" type="slidenum">
              <a:rPr lang="en-US" altLang="en-US" smtClean="0">
                <a:solidFill>
                  <a:srgbClr val="000000"/>
                </a:solidFill>
                <a:latin typeface="Arial"/>
                <a:cs typeface="Arial"/>
              </a:rPr>
              <a:pPr algn="l"/>
              <a:t>20</a:t>
            </a:fld>
            <a:endParaRPr lang="en-US" altLang="en-US" dirty="0">
              <a:solidFill>
                <a:srgbClr val="000000"/>
              </a:solidFill>
              <a:latin typeface="Arial"/>
              <a:cs typeface="Arial"/>
            </a:endParaRPr>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179512" y="980728"/>
            <a:ext cx="8928992" cy="461665"/>
          </a:xfrm>
          <a:prstGeom prst="rect">
            <a:avLst/>
          </a:prstGeom>
        </p:spPr>
        <p:txBody>
          <a:bodyPr wrap="square">
            <a:spAutoFit/>
          </a:bodyPr>
          <a:lstStyle/>
          <a:p>
            <a:r>
              <a:rPr lang="en-US" altLang="en-US" sz="2400" b="1" dirty="0">
                <a:solidFill>
                  <a:schemeClr val="bg1"/>
                </a:solidFill>
                <a:latin typeface="Cabri"/>
                <a:ea typeface="Times New Roman" panose="02020603050405020304" pitchFamily="18" charset="0"/>
                <a:cs typeface="Cabri"/>
              </a:rPr>
              <a:t>I</a:t>
            </a:r>
            <a:r>
              <a:rPr lang="en-US" altLang="en-US" sz="2400" b="1" dirty="0" bmk="">
                <a:solidFill>
                  <a:schemeClr val="bg1"/>
                </a:solidFill>
                <a:latin typeface="Cabri"/>
                <a:ea typeface="Times New Roman" panose="02020603050405020304" pitchFamily="18" charset="0"/>
                <a:cs typeface="Cabri"/>
              </a:rPr>
              <a:t>NCIDENCE RISK BY DISTRICT (PER 100 000 POPULATION)</a:t>
            </a:r>
            <a:endParaRPr lang="en-US" sz="2400" b="1" dirty="0">
              <a:solidFill>
                <a:schemeClr val="bg1"/>
              </a:solidFill>
              <a:latin typeface="Cabri"/>
              <a:cs typeface="Cabri"/>
            </a:endParaRPr>
          </a:p>
        </p:txBody>
      </p:sp>
      <p:sp>
        <p:nvSpPr>
          <p:cNvPr id="11" name="Rectangle 10"/>
          <p:cNvSpPr/>
          <p:nvPr/>
        </p:nvSpPr>
        <p:spPr>
          <a:xfrm>
            <a:off x="467544" y="1556792"/>
            <a:ext cx="8208912" cy="1169551"/>
          </a:xfrm>
          <a:prstGeom prst="rect">
            <a:avLst/>
          </a:prstGeom>
        </p:spPr>
        <p:txBody>
          <a:bodyPr wrap="square">
            <a:spAutoFit/>
          </a:bodyPr>
          <a:lstStyle/>
          <a:p>
            <a:r>
              <a:rPr lang="en-US" altLang="en-US" sz="1400" dirty="0">
                <a:latin typeface="Calibri Light" panose="020F0302020204030204" pitchFamily="34" charset="0"/>
                <a:ea typeface="Times New Roman" panose="02020603050405020304" pitchFamily="18" charset="0"/>
                <a:cs typeface="Calibri Light" panose="020F0302020204030204" pitchFamily="34" charset="0"/>
              </a:rPr>
              <a:t>The overall incidence risk for the province was 93 cases per 100 000 population (calculated using active cases). The incidence risk has been declining since the beginning of August. King </a:t>
            </a:r>
            <a:r>
              <a:rPr lang="en-US" altLang="en-US" sz="1400" dirty="0" err="1">
                <a:latin typeface="Calibri Light" panose="020F0302020204030204" pitchFamily="34" charset="0"/>
                <a:ea typeface="Times New Roman" panose="02020603050405020304" pitchFamily="18" charset="0"/>
                <a:cs typeface="Calibri Light" panose="020F0302020204030204" pitchFamily="34" charset="0"/>
              </a:rPr>
              <a:t>Cetshwayo</a:t>
            </a:r>
            <a:r>
              <a:rPr lang="en-US" altLang="en-US" sz="1400" dirty="0">
                <a:latin typeface="Calibri Light" panose="020F0302020204030204" pitchFamily="34" charset="0"/>
                <a:ea typeface="Times New Roman" panose="02020603050405020304" pitchFamily="18" charset="0"/>
                <a:cs typeface="Calibri Light" panose="020F0302020204030204" pitchFamily="34" charset="0"/>
              </a:rPr>
              <a:t> District continue to be the district with the highest infection rate (305 cases per 100 000) followed by Harry </a:t>
            </a:r>
            <a:r>
              <a:rPr lang="en-US" altLang="en-US" sz="1400" dirty="0" err="1">
                <a:latin typeface="Calibri Light" panose="020F0302020204030204" pitchFamily="34" charset="0"/>
                <a:ea typeface="Times New Roman" panose="02020603050405020304" pitchFamily="18" charset="0"/>
                <a:cs typeface="Calibri Light" panose="020F0302020204030204" pitchFamily="34" charset="0"/>
              </a:rPr>
              <a:t>Gwala</a:t>
            </a:r>
            <a:r>
              <a:rPr lang="en-US" altLang="en-US" sz="1400" dirty="0">
                <a:latin typeface="Calibri Light" panose="020F0302020204030204" pitchFamily="34" charset="0"/>
                <a:ea typeface="Times New Roman" panose="02020603050405020304" pitchFamily="18" charset="0"/>
                <a:cs typeface="Calibri Light" panose="020F0302020204030204" pitchFamily="34" charset="0"/>
              </a:rPr>
              <a:t> (169 cases/100 000) and UMgungundlovu Districts (137 cases/100 000). Only four districts has an incidence risk  of &lt;100 cases per 100 000 population. </a:t>
            </a:r>
            <a:r>
              <a:rPr lang="en-US" altLang="en-US" sz="1400" b="1" dirty="0">
                <a:latin typeface="Calibri Light" panose="020F0302020204030204" pitchFamily="34" charset="0"/>
                <a:ea typeface="Times New Roman" panose="02020603050405020304" pitchFamily="18" charset="0"/>
                <a:cs typeface="Calibri Light" panose="020F0302020204030204" pitchFamily="34" charset="0"/>
              </a:rPr>
              <a:t>Table 2:</a:t>
            </a:r>
            <a:r>
              <a:rPr lang="en-US" altLang="en-US" sz="1400" dirty="0">
                <a:latin typeface="Calibri Light" panose="020F0302020204030204" pitchFamily="34" charset="0"/>
                <a:ea typeface="Times New Roman" panose="02020603050405020304" pitchFamily="18" charset="0"/>
                <a:cs typeface="Calibri Light" panose="020F0302020204030204" pitchFamily="34" charset="0"/>
              </a:rPr>
              <a:t> Incidence risk by district, KwaZulu-Natal, 5 Mar-31 Aug 2020 (n=113 006)</a:t>
            </a:r>
            <a:endParaRPr lang="en-US" sz="1400" dirty="0"/>
          </a:p>
        </p:txBody>
      </p:sp>
    </p:spTree>
    <p:extLst>
      <p:ext uri="{BB962C8B-B14F-4D97-AF65-F5344CB8AC3E}">
        <p14:creationId xmlns:p14="http://schemas.microsoft.com/office/powerpoint/2010/main" xmlns="" val="342473449"/>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148064" y="1916832"/>
            <a:ext cx="3456384" cy="324036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076" name="Rectangle 10"/>
          <p:cNvSpPr>
            <a:spLocks noChangeArrowheads="1"/>
          </p:cNvSpPr>
          <p:nvPr/>
        </p:nvSpPr>
        <p:spPr bwMode="auto">
          <a:xfrm>
            <a:off x="128948" y="1166842"/>
            <a:ext cx="58578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dirty="0">
              <a:solidFill>
                <a:prstClr val="black"/>
              </a:solidFill>
              <a:latin typeface="Tahoma" panose="020B0604030504040204" pitchFamily="34" charset="0"/>
            </a:endParaRPr>
          </a:p>
        </p:txBody>
      </p:sp>
      <p:sp>
        <p:nvSpPr>
          <p:cNvPr id="4" name="Rectangle 3"/>
          <p:cNvSpPr/>
          <p:nvPr/>
        </p:nvSpPr>
        <p:spPr>
          <a:xfrm>
            <a:off x="251519" y="1166843"/>
            <a:ext cx="8785683" cy="400110"/>
          </a:xfrm>
          <a:prstGeom prst="rect">
            <a:avLst/>
          </a:prstGeom>
        </p:spPr>
        <p:txBody>
          <a:bodyPr wrap="square">
            <a:spAutoFit/>
          </a:bodyPr>
          <a:lstStyle/>
          <a:p>
            <a:pPr marL="342900" indent="-342900">
              <a:buFont typeface="Arial" panose="020B0604020202020204" pitchFamily="34" charset="0"/>
              <a:buChar char="•"/>
            </a:pPr>
            <a:endParaRPr lang="en-ZA" sz="2000" dirty="0"/>
          </a:p>
        </p:txBody>
      </p:sp>
      <p:sp>
        <p:nvSpPr>
          <p:cNvPr id="2" name="Rectangle 1"/>
          <p:cNvSpPr/>
          <p:nvPr/>
        </p:nvSpPr>
        <p:spPr>
          <a:xfrm>
            <a:off x="239077" y="577738"/>
            <a:ext cx="8747759" cy="3693319"/>
          </a:xfrm>
          <a:prstGeom prst="rect">
            <a:avLst/>
          </a:prstGeom>
        </p:spPr>
        <p:txBody>
          <a:bodyPr wrap="square">
            <a:spAutoFit/>
          </a:bodyPr>
          <a:lstStyle/>
          <a:p>
            <a:pPr marL="285750" indent="-285750" algn="just">
              <a:buFont typeface="Arial" panose="020B0604020202020204" pitchFamily="34" charset="0"/>
              <a:buChar char="•"/>
            </a:pPr>
            <a:endParaRPr lang="en-ZA" b="1" dirty="0"/>
          </a:p>
          <a:p>
            <a:pPr marL="271463"/>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solidFill>
                <a:srgbClr val="3E3D2D"/>
              </a:solidFill>
              <a:latin typeface="CenturyGothic"/>
            </a:endParaRPr>
          </a:p>
          <a:p>
            <a:endParaRPr lang="en-ZA" dirty="0"/>
          </a:p>
        </p:txBody>
      </p:sp>
      <p:sp>
        <p:nvSpPr>
          <p:cNvPr id="5" name="Rectangle 4"/>
          <p:cNvSpPr/>
          <p:nvPr/>
        </p:nvSpPr>
        <p:spPr>
          <a:xfrm>
            <a:off x="239077" y="724414"/>
            <a:ext cx="8559753" cy="1685077"/>
          </a:xfrm>
          <a:prstGeom prst="rect">
            <a:avLst/>
          </a:prstGeom>
        </p:spPr>
        <p:txBody>
          <a:bodyPr wrap="square">
            <a:spAutoFit/>
          </a:bodyPr>
          <a:lstStyle/>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endParaRPr lang="en-ZA" dirty="0">
              <a:ea typeface="Times New Roman" panose="02020603050405020304" pitchFamily="18" charset="0"/>
            </a:endParaRPr>
          </a:p>
          <a:p>
            <a:pPr algn="just">
              <a:lnSpc>
                <a:spcPct val="115000"/>
              </a:lnSpc>
              <a:spcAft>
                <a:spcPts val="0"/>
              </a:spcAft>
            </a:pPr>
            <a:r>
              <a:rPr lang="en-ZA" dirty="0">
                <a:ea typeface="Times New Roman" panose="02020603050405020304" pitchFamily="18" charset="0"/>
              </a:rPr>
              <a:t> </a:t>
            </a:r>
            <a:endParaRPr lang="en-ZA"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39077" y="577739"/>
            <a:ext cx="8904923" cy="5355312"/>
          </a:xfrm>
          <a:prstGeom prst="rect">
            <a:avLst/>
          </a:prstGeom>
        </p:spPr>
        <p:txBody>
          <a:bodyPr wrap="square">
            <a:spAutoFit/>
          </a:bodyPr>
          <a:lstStyle/>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a:p>
            <a:pPr lvl="0" eaLnBrk="0" hangingPunct="0">
              <a:spcBef>
                <a:spcPct val="20000"/>
              </a:spcBef>
              <a:defRPr/>
            </a:pPr>
            <a:endParaRPr lang="en-US" altLang="en-US" dirty="0">
              <a:solidFill>
                <a:prstClr val="black"/>
              </a:solidFill>
              <a:cs typeface="Arial" panose="020B0604020202020204" pitchFamily="34" charset="0"/>
            </a:endParaRPr>
          </a:p>
        </p:txBody>
      </p:sp>
      <p:sp>
        <p:nvSpPr>
          <p:cNvPr id="7" name="Rectangle 6">
            <a:extLst>
              <a:ext uri="{FF2B5EF4-FFF2-40B4-BE49-F238E27FC236}">
                <a16:creationId xmlns:a16="http://schemas.microsoft.com/office/drawing/2014/main" xmlns="" id="{2CAA7D9E-A970-4F0F-A0BA-9E8D979A64D0}"/>
              </a:ext>
            </a:extLst>
          </p:cNvPr>
          <p:cNvSpPr/>
          <p:nvPr/>
        </p:nvSpPr>
        <p:spPr>
          <a:xfrm>
            <a:off x="5626998" y="467740"/>
            <a:ext cx="3328291" cy="2169825"/>
          </a:xfrm>
          <a:prstGeom prst="rect">
            <a:avLst/>
          </a:prstGeom>
        </p:spPr>
        <p:txBody>
          <a:bodyPr wrap="square">
            <a:spAutoFit/>
          </a:bodyPr>
          <a:lstStyle/>
          <a:p>
            <a:pPr lvl="1">
              <a:lnSpc>
                <a:spcPct val="150000"/>
              </a:lnSpc>
            </a:pPr>
            <a:endParaRPr lang="en-ZA" dirty="0">
              <a:solidFill>
                <a:srgbClr val="000000"/>
              </a:solidFill>
              <a:ea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endParaRPr lang="en-ZA" dirty="0">
              <a:solidFill>
                <a:srgbClr val="000000"/>
              </a:solidFill>
              <a:ea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endParaRPr lang="en-ZA" dirty="0">
              <a:solidFill>
                <a:srgbClr val="000000"/>
              </a:solidFill>
              <a:ea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endParaRPr lang="en-ZA" dirty="0">
              <a:solidFill>
                <a:srgbClr val="000000"/>
              </a:solidFill>
              <a:ea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endParaRPr lang="en-ZA" dirty="0">
              <a:solidFill>
                <a:srgbClr val="000000"/>
              </a:solidFill>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395536" y="6356350"/>
            <a:ext cx="2133600" cy="365125"/>
          </a:xfrm>
        </p:spPr>
        <p:txBody>
          <a:bodyPr/>
          <a:lstStyle/>
          <a:p>
            <a:pPr algn="l"/>
            <a:fld id="{2DDF82E0-F617-466A-8989-E6F91EEE8384}" type="slidenum">
              <a:rPr lang="en-US" altLang="en-US" smtClean="0">
                <a:solidFill>
                  <a:srgbClr val="000000"/>
                </a:solidFill>
                <a:latin typeface="Arial"/>
                <a:cs typeface="Arial"/>
              </a:rPr>
              <a:pPr algn="l"/>
              <a:t>21</a:t>
            </a:fld>
            <a:endParaRPr lang="en-US" altLang="en-US" dirty="0">
              <a:solidFill>
                <a:srgbClr val="000000"/>
              </a:solidFill>
              <a:latin typeface="Arial"/>
              <a:cs typeface="Arial"/>
            </a:endParaRPr>
          </a:p>
        </p:txBody>
      </p:sp>
      <p:sp>
        <p:nvSpPr>
          <p:cNvPr id="8" name="Rectangle 7"/>
          <p:cNvSpPr/>
          <p:nvPr/>
        </p:nvSpPr>
        <p:spPr>
          <a:xfrm>
            <a:off x="5843013" y="750228"/>
            <a:ext cx="3224538" cy="416011"/>
          </a:xfrm>
          <a:prstGeom prst="rect">
            <a:avLst/>
          </a:prstGeom>
        </p:spPr>
        <p:txBody>
          <a:bodyPr wrap="square">
            <a:spAutoFit/>
          </a:bodyPr>
          <a:lstStyle/>
          <a:p>
            <a:pPr marL="342900" indent="-342900">
              <a:lnSpc>
                <a:spcPct val="150000"/>
              </a:lnSpc>
              <a:buFont typeface="Wingdings" panose="05000000000000000000" pitchFamily="2" charset="2"/>
              <a:buChar char=""/>
            </a:pPr>
            <a:endParaRPr lang="en-US" sz="1600" dirty="0">
              <a:solidFill>
                <a:prstClr val="black"/>
              </a:solidFill>
              <a:ea typeface="Calibri" panose="020F0502020204030204" pitchFamily="34" charset="0"/>
              <a:cs typeface="Times New Roman" panose="02020603050405020304" pitchFamily="18" charset="0"/>
            </a:endParaRPr>
          </a:p>
        </p:txBody>
      </p:sp>
      <p:sp>
        <p:nvSpPr>
          <p:cNvPr id="10" name="Rectangle 9"/>
          <p:cNvSpPr/>
          <p:nvPr/>
        </p:nvSpPr>
        <p:spPr>
          <a:xfrm>
            <a:off x="5364088" y="2564904"/>
            <a:ext cx="2808461" cy="2167743"/>
          </a:xfrm>
          <a:prstGeom prst="rect">
            <a:avLst/>
          </a:prstGeom>
        </p:spPr>
        <p:txBody>
          <a:bodyPr wrap="square">
            <a:spAutoFit/>
          </a:bodyPr>
          <a:lstStyle/>
          <a:p>
            <a:pPr marL="285750" indent="-285750">
              <a:buFont typeface="Wingdings" panose="05000000000000000000" pitchFamily="2" charset="2"/>
              <a:buChar char="§"/>
            </a:pPr>
            <a:r>
              <a:rPr lang="en-US" sz="1400" dirty="0"/>
              <a:t>Summary of laboratory-confirmed cases, KwaZulu-Natal, 5 Mar-31 August 2020 (n=113 006)</a:t>
            </a:r>
          </a:p>
          <a:p>
            <a:pPr marL="285750" indent="-285750">
              <a:buFont typeface="Wingdings" panose="05000000000000000000" pitchFamily="2" charset="2"/>
              <a:buChar char="§"/>
            </a:pPr>
            <a:endParaRPr lang="en-US" sz="1400" dirty="0">
              <a:ea typeface="Arial Unicode MS" panose="020B0604020202020204" pitchFamily="34" charset="-128"/>
              <a:cs typeface="Arial" panose="020B0604020202020204" pitchFamily="34" charset="0"/>
            </a:endParaRPr>
          </a:p>
          <a:p>
            <a:pPr marL="285750" indent="-285750">
              <a:buFont typeface="Wingdings" panose="05000000000000000000" pitchFamily="2" charset="2"/>
              <a:buChar char="§"/>
            </a:pPr>
            <a:r>
              <a:rPr lang="en-US" sz="1400" dirty="0"/>
              <a:t>The number of new cases dropped below 300 on the 25 and 31 August 2020</a:t>
            </a:r>
            <a:endParaRPr lang="en-US" sz="1400" dirty="0">
              <a:ea typeface="Arial Unicode MS" panose="020B0604020202020204" pitchFamily="34" charset="-128"/>
              <a:cs typeface="Arial" panose="020B0604020202020204" pitchFamily="34" charset="0"/>
            </a:endParaRPr>
          </a:p>
          <a:p>
            <a:endParaRPr lang="en-ZA" dirty="0"/>
          </a:p>
        </p:txBody>
      </p:sp>
      <p:pic>
        <p:nvPicPr>
          <p:cNvPr id="15" name="Picture 14"/>
          <p:cNvPicPr/>
          <p:nvPr/>
        </p:nvPicPr>
        <p:blipFill>
          <a:blip r:embed="rId3"/>
          <a:stretch>
            <a:fillRect/>
          </a:stretch>
        </p:blipFill>
        <p:spPr>
          <a:xfrm>
            <a:off x="611411" y="1909329"/>
            <a:ext cx="4383303" cy="3895935"/>
          </a:xfrm>
          <a:prstGeom prst="rect">
            <a:avLst/>
          </a:prstGeom>
          <a:ln>
            <a:noFill/>
          </a:ln>
          <a:effectLst>
            <a:outerShdw blurRad="190500" algn="tl" rotWithShape="0">
              <a:srgbClr val="000000">
                <a:alpha val="70000"/>
              </a:srgbClr>
            </a:outerShdw>
          </a:effectLst>
        </p:spPr>
      </p:pic>
      <p:sp>
        <p:nvSpPr>
          <p:cNvPr id="16" name="Rectangle 15"/>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7" name="Picture 16" descr="KZN Coat of Arms_New.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8" name="Rectangle 17"/>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611560" y="980728"/>
            <a:ext cx="7488832" cy="461665"/>
          </a:xfrm>
          <a:prstGeom prst="rect">
            <a:avLst/>
          </a:prstGeom>
        </p:spPr>
        <p:txBody>
          <a:bodyPr wrap="square">
            <a:spAutoFit/>
          </a:bodyPr>
          <a:lstStyle/>
          <a:p>
            <a:r>
              <a:rPr lang="en-US" altLang="en-US" sz="2400" b="1" dirty="0">
                <a:solidFill>
                  <a:srgbClr val="FFFFFF"/>
                </a:solidFill>
                <a:latin typeface="Calibri" panose="020F0502020204030204" pitchFamily="34" charset="0"/>
                <a:cs typeface="Calibri" panose="020F0502020204030204" pitchFamily="34" charset="0"/>
              </a:rPr>
              <a:t>S</a:t>
            </a:r>
            <a:r>
              <a:rPr lang="en-ZA" altLang="en-US" sz="2400" b="1" dirty="0">
                <a:solidFill>
                  <a:srgbClr val="FFFFFF"/>
                </a:solidFill>
                <a:latin typeface="Calibri" panose="020F0502020204030204" pitchFamily="34" charset="0"/>
                <a:cs typeface="Calibri" panose="020F0502020204030204" pitchFamily="34" charset="0"/>
              </a:rPr>
              <a:t>UMMARY OF LABORATORY CONFIRMED CASES</a:t>
            </a:r>
            <a:endParaRPr lang="en-US" sz="2400" b="1" dirty="0">
              <a:solidFill>
                <a:srgbClr val="FFFFFF"/>
              </a:solidFill>
            </a:endParaRPr>
          </a:p>
        </p:txBody>
      </p:sp>
    </p:spTree>
    <p:extLst>
      <p:ext uri="{BB962C8B-B14F-4D97-AF65-F5344CB8AC3E}">
        <p14:creationId xmlns:p14="http://schemas.microsoft.com/office/powerpoint/2010/main" xmlns="" val="1246198477"/>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720" y="1716832"/>
            <a:ext cx="7053083" cy="3427733"/>
          </a:xfrm>
        </p:spPr>
        <p:txBody>
          <a:bodyPr/>
          <a:lstStyle/>
          <a:p>
            <a:r>
              <a:rPr lang="en-US" sz="1800" dirty="0">
                <a:latin typeface="Arial" panose="020B0604020202020204" pitchFamily="34" charset="0"/>
                <a:cs typeface="Arial" panose="020B0604020202020204" pitchFamily="34" charset="0"/>
              </a:rPr>
              <a:t>Female cases continue to dominate with approximately 60% of the confirmed cases (Figure 5b). Among the new cases received on 31 August 2020, female cases dominated (56%)</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Sex distribution of COVID-19 cases, KwaZulu-Natal, 5 Mar-31 Aug 2020</a:t>
            </a:r>
          </a:p>
          <a:p>
            <a:endParaRPr lang="en-ZA"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number of cases decrease with increase in age in both male and female cases. Majority of cases are between the ages of 30-39 years (Figure 6). The median age remains 38 years (range 0-98 years).</a:t>
            </a:r>
            <a:endParaRPr lang="en-ZA" sz="1800" dirty="0">
              <a:latin typeface="Arial" panose="020B0604020202020204" pitchFamily="34" charset="0"/>
              <a:cs typeface="Arial" panose="020B0604020202020204" pitchFamily="34" charset="0"/>
            </a:endParaRPr>
          </a:p>
          <a:p>
            <a:endParaRPr lang="en-ZA" dirty="0"/>
          </a:p>
          <a:p>
            <a:endParaRPr lang="en-ZA" dirty="0"/>
          </a:p>
          <a:p>
            <a:endParaRPr lang="en-ZA" dirty="0"/>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solidFill>
                  <a:srgbClr val="000000"/>
                </a:solidFill>
                <a:latin typeface="Arial"/>
                <a:cs typeface="Arial"/>
              </a:rPr>
              <a:pPr algn="l"/>
              <a:t>22</a:t>
            </a:fld>
            <a:endParaRPr lang="en-US" altLang="en-US" dirty="0">
              <a:solidFill>
                <a:srgbClr val="000000"/>
              </a:solidFill>
              <a:latin typeface="Arial"/>
              <a:cs typeface="Arial"/>
            </a:endParaRPr>
          </a:p>
        </p:txBody>
      </p:sp>
      <p:sp>
        <p:nvSpPr>
          <p:cNvPr id="14" name="Rectangle 10"/>
          <p:cNvSpPr>
            <a:spLocks noChangeArrowheads="1"/>
          </p:cNvSpPr>
          <p:nvPr/>
        </p:nvSpPr>
        <p:spPr bwMode="auto">
          <a:xfrm>
            <a:off x="251520" y="116631"/>
            <a:ext cx="7836759"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6" name="Rectangle 11"/>
          <p:cNvSpPr>
            <a:spLocks noChangeArrowheads="1"/>
          </p:cNvSpPr>
          <p:nvPr/>
        </p:nvSpPr>
        <p:spPr bwMode="auto">
          <a:xfrm>
            <a:off x="251520" y="2490191"/>
            <a:ext cx="783675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7" name="Rectangle 6"/>
          <p:cNvSpPr/>
          <p:nvPr/>
        </p:nvSpPr>
        <p:spPr>
          <a:xfrm>
            <a:off x="539552" y="1023119"/>
            <a:ext cx="7138643" cy="461665"/>
          </a:xfrm>
          <a:prstGeom prst="rect">
            <a:avLst/>
          </a:prstGeom>
        </p:spPr>
        <p:txBody>
          <a:bodyPr wrap="none">
            <a:spAutoFit/>
          </a:bodyPr>
          <a:lstStyle/>
          <a:p>
            <a:r>
              <a:rPr lang="en-US" sz="2400" b="1" dirty="0">
                <a:solidFill>
                  <a:srgbClr val="FFFFFF"/>
                </a:solidFill>
                <a:cs typeface="Arial" panose="020B0604020202020204" pitchFamily="34" charset="0"/>
              </a:rPr>
              <a:t>DISTRIBUTION OF PATIENTS BY AGE AND SEX</a:t>
            </a:r>
            <a:endParaRPr lang="en-US" sz="2400" dirty="0">
              <a:solidFill>
                <a:srgbClr val="FFFFFF"/>
              </a:solidFill>
            </a:endParaRPr>
          </a:p>
        </p:txBody>
      </p:sp>
    </p:spTree>
    <p:extLst>
      <p:ext uri="{BB962C8B-B14F-4D97-AF65-F5344CB8AC3E}">
        <p14:creationId xmlns:p14="http://schemas.microsoft.com/office/powerpoint/2010/main" xmlns="" val="327360649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294127608"/>
              </p:ext>
            </p:extLst>
          </p:nvPr>
        </p:nvGraphicFramePr>
        <p:xfrm>
          <a:off x="539552" y="2276872"/>
          <a:ext cx="8147248" cy="3345112"/>
        </p:xfrm>
        <a:graphic>
          <a:graphicData uri="http://schemas.openxmlformats.org/drawingml/2006/table">
            <a:tbl>
              <a:tblPr firstRow="1" firstCol="1" bandRow="1">
                <a:tableStyleId>{5C22544A-7EE6-4342-B048-85BDC9FD1C3A}</a:tableStyleId>
              </a:tblPr>
              <a:tblGrid>
                <a:gridCol w="992886">
                  <a:extLst>
                    <a:ext uri="{9D8B030D-6E8A-4147-A177-3AD203B41FA5}">
                      <a16:colId xmlns:a16="http://schemas.microsoft.com/office/drawing/2014/main" xmlns="" val="20000"/>
                    </a:ext>
                  </a:extLst>
                </a:gridCol>
                <a:gridCol w="822389">
                  <a:extLst>
                    <a:ext uri="{9D8B030D-6E8A-4147-A177-3AD203B41FA5}">
                      <a16:colId xmlns:a16="http://schemas.microsoft.com/office/drawing/2014/main" xmlns="" val="20001"/>
                    </a:ext>
                  </a:extLst>
                </a:gridCol>
                <a:gridCol w="822389">
                  <a:extLst>
                    <a:ext uri="{9D8B030D-6E8A-4147-A177-3AD203B41FA5}">
                      <a16:colId xmlns:a16="http://schemas.microsoft.com/office/drawing/2014/main" xmlns="" val="20002"/>
                    </a:ext>
                  </a:extLst>
                </a:gridCol>
                <a:gridCol w="950620">
                  <a:extLst>
                    <a:ext uri="{9D8B030D-6E8A-4147-A177-3AD203B41FA5}">
                      <a16:colId xmlns:a16="http://schemas.microsoft.com/office/drawing/2014/main" xmlns="" val="20003"/>
                    </a:ext>
                  </a:extLst>
                </a:gridCol>
                <a:gridCol w="950620">
                  <a:extLst>
                    <a:ext uri="{9D8B030D-6E8A-4147-A177-3AD203B41FA5}">
                      <a16:colId xmlns:a16="http://schemas.microsoft.com/office/drawing/2014/main" xmlns="" val="20004"/>
                    </a:ext>
                  </a:extLst>
                </a:gridCol>
                <a:gridCol w="866087">
                  <a:extLst>
                    <a:ext uri="{9D8B030D-6E8A-4147-A177-3AD203B41FA5}">
                      <a16:colId xmlns:a16="http://schemas.microsoft.com/office/drawing/2014/main" xmlns="" val="20005"/>
                    </a:ext>
                  </a:extLst>
                </a:gridCol>
                <a:gridCol w="789437">
                  <a:extLst>
                    <a:ext uri="{9D8B030D-6E8A-4147-A177-3AD203B41FA5}">
                      <a16:colId xmlns:a16="http://schemas.microsoft.com/office/drawing/2014/main" xmlns="" val="20006"/>
                    </a:ext>
                  </a:extLst>
                </a:gridCol>
                <a:gridCol w="976410">
                  <a:extLst>
                    <a:ext uri="{9D8B030D-6E8A-4147-A177-3AD203B41FA5}">
                      <a16:colId xmlns:a16="http://schemas.microsoft.com/office/drawing/2014/main" xmlns="" val="20007"/>
                    </a:ext>
                  </a:extLst>
                </a:gridCol>
                <a:gridCol w="976410">
                  <a:extLst>
                    <a:ext uri="{9D8B030D-6E8A-4147-A177-3AD203B41FA5}">
                      <a16:colId xmlns:a16="http://schemas.microsoft.com/office/drawing/2014/main" xmlns="" val="20008"/>
                    </a:ext>
                  </a:extLst>
                </a:gridCol>
              </a:tblGrid>
              <a:tr h="370956">
                <a:tc rowSpan="2">
                  <a:txBody>
                    <a:bodyPr/>
                    <a:lstStyle/>
                    <a:p>
                      <a:pPr>
                        <a:spcAft>
                          <a:spcPts val="0"/>
                        </a:spcAft>
                      </a:pPr>
                      <a:r>
                        <a:rPr lang="en-US" sz="900" dirty="0">
                          <a:effectLst/>
                        </a:rPr>
                        <a:t> </a:t>
                      </a:r>
                      <a:endParaRPr lang="en-ZA" sz="1200" dirty="0">
                        <a:effectLst/>
                      </a:endParaRPr>
                    </a:p>
                    <a:p>
                      <a:pPr>
                        <a:spcAft>
                          <a:spcPts val="0"/>
                        </a:spcAft>
                      </a:pPr>
                      <a:r>
                        <a:rPr lang="en-US" sz="900" dirty="0">
                          <a:effectLst/>
                        </a:rPr>
                        <a:t>Province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gridSpan="4">
                  <a:txBody>
                    <a:bodyPr/>
                    <a:lstStyle/>
                    <a:p>
                      <a:pPr algn="ctr">
                        <a:spcAft>
                          <a:spcPts val="0"/>
                        </a:spcAft>
                      </a:pPr>
                      <a:r>
                        <a:rPr lang="en-US" sz="900" dirty="0">
                          <a:effectLst/>
                        </a:rPr>
                        <a:t>Total tests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US" sz="900" dirty="0">
                          <a:effectLst/>
                        </a:rPr>
                        <a:t>New tests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32402">
                <a:tc vMerge="1">
                  <a:txBody>
                    <a:bodyPr/>
                    <a:lstStyle/>
                    <a:p>
                      <a:endParaRPr lang="en-ZA"/>
                    </a:p>
                  </a:txBody>
                  <a:tcPr/>
                </a:tc>
                <a:tc>
                  <a:txBody>
                    <a:bodyPr/>
                    <a:lstStyle/>
                    <a:p>
                      <a:pPr algn="ctr">
                        <a:spcAft>
                          <a:spcPts val="0"/>
                        </a:spcAft>
                      </a:pPr>
                      <a:r>
                        <a:rPr lang="en-US" sz="900" dirty="0">
                          <a:effectLst/>
                        </a:rPr>
                        <a:t>No. tests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Percentage tested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No. positive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Percentage test positive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No. new tests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Percentage tested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No. positive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900" dirty="0">
                          <a:effectLst/>
                        </a:rPr>
                        <a:t>Percentage test positive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1"/>
                  </a:ext>
                </a:extLst>
              </a:tr>
              <a:tr h="248770">
                <a:tc>
                  <a:txBody>
                    <a:bodyPr/>
                    <a:lstStyle/>
                    <a:p>
                      <a:pPr>
                        <a:spcAft>
                          <a:spcPts val="0"/>
                        </a:spcAft>
                      </a:pPr>
                      <a:r>
                        <a:rPr lang="en-US" sz="900">
                          <a:effectLst/>
                        </a:rPr>
                        <a:t>Eastern cape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407 170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11%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85 716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21.1%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1 431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178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12.4%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xmlns="" val="10002"/>
                  </a:ext>
                </a:extLst>
              </a:tr>
              <a:tr h="237854">
                <a:tc>
                  <a:txBody>
                    <a:bodyPr/>
                    <a:lstStyle/>
                    <a:p>
                      <a:pPr>
                        <a:spcAft>
                          <a:spcPts val="0"/>
                        </a:spcAft>
                      </a:pPr>
                      <a:r>
                        <a:rPr lang="en-US" sz="900">
                          <a:effectLst/>
                        </a:rPr>
                        <a:t>Free state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233 065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39 476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16.9%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1 977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436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22.1%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3"/>
                  </a:ext>
                </a:extLst>
              </a:tr>
              <a:tr h="226938">
                <a:tc>
                  <a:txBody>
                    <a:bodyPr/>
                    <a:lstStyle/>
                    <a:p>
                      <a:pPr>
                        <a:spcAft>
                          <a:spcPts val="0"/>
                        </a:spcAft>
                      </a:pPr>
                      <a:r>
                        <a:rPr lang="en-US" sz="900">
                          <a:effectLst/>
                        </a:rPr>
                        <a:t>Gauteng</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1 217 344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33%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209 451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17.2%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6 275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548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8.7%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4"/>
                  </a:ext>
                </a:extLst>
              </a:tr>
              <a:tr h="360040">
                <a:tc>
                  <a:txBody>
                    <a:bodyPr/>
                    <a:lstStyle/>
                    <a:p>
                      <a:pPr>
                        <a:spcAft>
                          <a:spcPts val="0"/>
                        </a:spcAft>
                      </a:pPr>
                      <a:r>
                        <a:rPr lang="en-US" sz="900">
                          <a:effectLst/>
                        </a:rPr>
                        <a:t>KwaZulu-Natal</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638 480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107 893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16.9%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3 732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460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5"/>
                  </a:ext>
                </a:extLst>
              </a:tr>
              <a:tr h="144016">
                <a:tc>
                  <a:txBody>
                    <a:bodyPr/>
                    <a:lstStyle/>
                    <a:p>
                      <a:pPr>
                        <a:spcAft>
                          <a:spcPts val="0"/>
                        </a:spcAft>
                      </a:pPr>
                      <a:r>
                        <a:rPr lang="en-US" sz="900">
                          <a:effectLst/>
                        </a:rPr>
                        <a:t>Limpopo</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82 465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10 688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830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129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15.5%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6"/>
                  </a:ext>
                </a:extLst>
              </a:tr>
              <a:tr h="207640">
                <a:tc>
                  <a:txBody>
                    <a:bodyPr/>
                    <a:lstStyle/>
                    <a:p>
                      <a:pPr>
                        <a:spcAft>
                          <a:spcPts val="0"/>
                        </a:spcAft>
                      </a:pPr>
                      <a:r>
                        <a:rPr lang="en-US" sz="900">
                          <a:effectLst/>
                        </a:rPr>
                        <a:t>Mpumalanga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138 767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28 354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20.4%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1 352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15.5%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7"/>
                  </a:ext>
                </a:extLst>
              </a:tr>
              <a:tr h="216024">
                <a:tc>
                  <a:txBody>
                    <a:bodyPr/>
                    <a:lstStyle/>
                    <a:p>
                      <a:pPr>
                        <a:spcAft>
                          <a:spcPts val="0"/>
                        </a:spcAft>
                      </a:pPr>
                      <a:r>
                        <a:rPr lang="en-US" sz="900">
                          <a:effectLst/>
                        </a:rPr>
                        <a:t>North west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95 688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21 219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22.2%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802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133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16.6%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8"/>
                  </a:ext>
                </a:extLst>
              </a:tr>
              <a:tr h="216024">
                <a:tc>
                  <a:txBody>
                    <a:bodyPr/>
                    <a:lstStyle/>
                    <a:p>
                      <a:pPr>
                        <a:spcAft>
                          <a:spcPts val="0"/>
                        </a:spcAft>
                      </a:pPr>
                      <a:r>
                        <a:rPr lang="en-US" sz="900">
                          <a:effectLst/>
                        </a:rPr>
                        <a:t>Northern cape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51 307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8 971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17.5%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1 455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20.6%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9"/>
                  </a:ext>
                </a:extLst>
              </a:tr>
              <a:tr h="216024">
                <a:tc>
                  <a:txBody>
                    <a:bodyPr/>
                    <a:lstStyle/>
                    <a:p>
                      <a:pPr>
                        <a:spcAft>
                          <a:spcPts val="0"/>
                        </a:spcAft>
                      </a:pPr>
                      <a:r>
                        <a:rPr lang="en-US" sz="900">
                          <a:effectLst/>
                        </a:rPr>
                        <a:t>Western cape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569 395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111 287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19.5%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3 263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243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7.4%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10"/>
                  </a:ext>
                </a:extLst>
              </a:tr>
              <a:tr h="144016">
                <a:tc>
                  <a:txBody>
                    <a:bodyPr/>
                    <a:lstStyle/>
                    <a:p>
                      <a:pPr>
                        <a:spcAft>
                          <a:spcPts val="0"/>
                        </a:spcAft>
                      </a:pPr>
                      <a:r>
                        <a:rPr lang="en-US" sz="900">
                          <a:effectLst/>
                        </a:rPr>
                        <a:t>Unknown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241 191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38 441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15.9%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785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109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13.9%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11"/>
                  </a:ext>
                </a:extLst>
              </a:tr>
              <a:tr h="207640">
                <a:tc>
                  <a:txBody>
                    <a:bodyPr/>
                    <a:lstStyle/>
                    <a:p>
                      <a:pPr>
                        <a:spcAft>
                          <a:spcPts val="0"/>
                        </a:spcAft>
                      </a:pPr>
                      <a:r>
                        <a:rPr lang="en-US" sz="900" dirty="0">
                          <a:effectLst/>
                        </a:rPr>
                        <a:t>Total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3 674 872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661 496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21 902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100%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a:effectLst/>
                        </a:rPr>
                        <a:t>2 746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12.5%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a:xfrm>
            <a:off x="395536" y="6356350"/>
            <a:ext cx="2133600" cy="365125"/>
          </a:xfrm>
        </p:spPr>
        <p:txBody>
          <a:bodyPr/>
          <a:lstStyle/>
          <a:p>
            <a:pPr algn="l"/>
            <a:fld id="{5D312F24-582A-4117-A0B2-A1DD2489FD11}" type="slidenum">
              <a:rPr lang="en-US" altLang="en-US" smtClean="0">
                <a:solidFill>
                  <a:srgbClr val="000000"/>
                </a:solidFill>
                <a:latin typeface="Arial"/>
                <a:cs typeface="Arial"/>
              </a:rPr>
              <a:pPr algn="l"/>
              <a:t>23</a:t>
            </a:fld>
            <a:endParaRPr lang="en-US" altLang="en-US" dirty="0">
              <a:solidFill>
                <a:srgbClr val="000000"/>
              </a:solidFill>
              <a:latin typeface="Arial"/>
              <a:cs typeface="Arial"/>
            </a:endParaRPr>
          </a:p>
        </p:txBody>
      </p:sp>
      <p:sp>
        <p:nvSpPr>
          <p:cNvPr id="8" name="Rectangle 7"/>
          <p:cNvSpPr/>
          <p:nvPr/>
        </p:nvSpPr>
        <p:spPr>
          <a:xfrm>
            <a:off x="0" y="1268760"/>
            <a:ext cx="9144000" cy="7200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0" name="Rectangle 9"/>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7" name="Rectangle 6"/>
          <p:cNvSpPr/>
          <p:nvPr/>
        </p:nvSpPr>
        <p:spPr>
          <a:xfrm>
            <a:off x="683568" y="1268760"/>
            <a:ext cx="7992888" cy="707886"/>
          </a:xfrm>
          <a:prstGeom prst="rect">
            <a:avLst/>
          </a:prstGeom>
        </p:spPr>
        <p:txBody>
          <a:bodyPr wrap="square">
            <a:spAutoFit/>
          </a:bodyPr>
          <a:lstStyle/>
          <a:p>
            <a:r>
              <a:rPr lang="en-US" altLang="en-US" sz="2000" b="1" dirty="0">
                <a:solidFill>
                  <a:srgbClr val="FFFFFF"/>
                </a:solidFill>
                <a:ea typeface="Calibri" panose="020F0502020204030204" pitchFamily="34" charset="0"/>
                <a:cs typeface="Arial" panose="020B0604020202020204" pitchFamily="34" charset="0"/>
              </a:rPr>
              <a:t>OVERALL NUMBER OF SAMPLES TESTED AND DETECTION RATE BY PROVINCE, SOUTH AFRICA, 31 AUGUST 2020</a:t>
            </a:r>
            <a:endParaRPr lang="en-US" sz="2000" b="1" dirty="0">
              <a:solidFill>
                <a:srgbClr val="FFFFFF"/>
              </a:solidFill>
            </a:endParaRPr>
          </a:p>
        </p:txBody>
      </p:sp>
    </p:spTree>
    <p:extLst>
      <p:ext uri="{BB962C8B-B14F-4D97-AF65-F5344CB8AC3E}">
        <p14:creationId xmlns:p14="http://schemas.microsoft.com/office/powerpoint/2010/main" xmlns="" val="2042861263"/>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 name="Content Placeholder 2"/>
          <p:cNvSpPr>
            <a:spLocks noGrp="1"/>
          </p:cNvSpPr>
          <p:nvPr>
            <p:ph idx="1"/>
          </p:nvPr>
        </p:nvSpPr>
        <p:spPr>
          <a:xfrm>
            <a:off x="457200" y="1772816"/>
            <a:ext cx="8229600" cy="3556992"/>
          </a:xfrm>
        </p:spPr>
        <p:txBody>
          <a:bodyPr/>
          <a:lstStyle/>
          <a:p>
            <a:r>
              <a:rPr lang="en-US" sz="2400" dirty="0"/>
              <a:t>On 31 Aug 2020, the province had 1 049 patients admitted in both private (n=719, 69%) and public (n=330, 31%) hospitals.</a:t>
            </a:r>
          </a:p>
          <a:p>
            <a:r>
              <a:rPr lang="en-US" sz="2400" dirty="0"/>
              <a:t> Of those admitted, 236 patients (22%) required intensive care services. Private hospitals had more patients in ICU (87%, n=206) than public facilities (13%, n=30). </a:t>
            </a:r>
          </a:p>
          <a:p>
            <a:r>
              <a:rPr lang="en-US" sz="2400" dirty="0"/>
              <a:t>Among those who required intensive care, 50% (n=119) were ventilated. Other patients, 9% (n=94) were admitted in high care units in both private (89%, n=84) and public (11%, n=10) facilities (Table 4 &amp; 6). </a:t>
            </a:r>
            <a:endParaRPr lang="en-ZA" sz="2400" dirty="0"/>
          </a:p>
        </p:txBody>
      </p:sp>
      <p:sp>
        <p:nvSpPr>
          <p:cNvPr id="5" name="Slide Number Placeholder 4"/>
          <p:cNvSpPr>
            <a:spLocks noGrp="1"/>
          </p:cNvSpPr>
          <p:nvPr>
            <p:ph type="sldNum" sz="quarter" idx="12"/>
          </p:nvPr>
        </p:nvSpPr>
        <p:spPr>
          <a:xfrm>
            <a:off x="467544" y="6356350"/>
            <a:ext cx="2133600" cy="365125"/>
          </a:xfrm>
        </p:spPr>
        <p:txBody>
          <a:bodyPr/>
          <a:lstStyle/>
          <a:p>
            <a:pPr algn="l"/>
            <a:fld id="{5D312F24-582A-4117-A0B2-A1DD2489FD11}" type="slidenum">
              <a:rPr lang="en-US" altLang="en-US" smtClean="0">
                <a:solidFill>
                  <a:srgbClr val="000000"/>
                </a:solidFill>
                <a:latin typeface="Arial"/>
                <a:cs typeface="Arial"/>
              </a:rPr>
              <a:pPr algn="l"/>
              <a:t>24</a:t>
            </a:fld>
            <a:endParaRPr lang="en-US" altLang="en-US" dirty="0">
              <a:solidFill>
                <a:srgbClr val="000000"/>
              </a:solidFill>
              <a:latin typeface="Arial"/>
              <a:cs typeface="Arial"/>
            </a:endParaRPr>
          </a:p>
        </p:txBody>
      </p:sp>
      <p:pic>
        <p:nvPicPr>
          <p:cNvPr id="7" name="Picture 6"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8" name="Rectangle 7"/>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9" name="Rectangle 8"/>
          <p:cNvSpPr/>
          <p:nvPr/>
        </p:nvSpPr>
        <p:spPr>
          <a:xfrm>
            <a:off x="827584" y="980728"/>
            <a:ext cx="5679409" cy="461665"/>
          </a:xfrm>
          <a:prstGeom prst="rect">
            <a:avLst/>
          </a:prstGeom>
        </p:spPr>
        <p:txBody>
          <a:bodyPr wrap="none">
            <a:spAutoFit/>
          </a:bodyPr>
          <a:lstStyle/>
          <a:p>
            <a:r>
              <a:rPr lang="en-US" sz="2400" b="1" dirty="0">
                <a:solidFill>
                  <a:srgbClr val="FFFFFF"/>
                </a:solidFill>
              </a:rPr>
              <a:t>HOSPITAL ADMISSIONS/ISOLATIONS</a:t>
            </a:r>
            <a:endParaRPr lang="en-US" sz="2400" dirty="0">
              <a:solidFill>
                <a:srgbClr val="FFFFFF"/>
              </a:solidFill>
            </a:endParaRPr>
          </a:p>
        </p:txBody>
      </p:sp>
    </p:spTree>
    <p:extLst>
      <p:ext uri="{BB962C8B-B14F-4D97-AF65-F5344CB8AC3E}">
        <p14:creationId xmlns:p14="http://schemas.microsoft.com/office/powerpoint/2010/main" xmlns="" val="2292577711"/>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841938374"/>
              </p:ext>
            </p:extLst>
          </p:nvPr>
        </p:nvGraphicFramePr>
        <p:xfrm>
          <a:off x="395535" y="1700808"/>
          <a:ext cx="8496945" cy="4608516"/>
        </p:xfrm>
        <a:graphic>
          <a:graphicData uri="http://schemas.openxmlformats.org/drawingml/2006/table">
            <a:tbl>
              <a:tblPr firstRow="1" firstCol="1" bandRow="1">
                <a:tableStyleId>{5C22544A-7EE6-4342-B048-85BDC9FD1C3A}</a:tableStyleId>
              </a:tblPr>
              <a:tblGrid>
                <a:gridCol w="1457957">
                  <a:extLst>
                    <a:ext uri="{9D8B030D-6E8A-4147-A177-3AD203B41FA5}">
                      <a16:colId xmlns:a16="http://schemas.microsoft.com/office/drawing/2014/main" xmlns="" val="20000"/>
                    </a:ext>
                  </a:extLst>
                </a:gridCol>
                <a:gridCol w="974757">
                  <a:extLst>
                    <a:ext uri="{9D8B030D-6E8A-4147-A177-3AD203B41FA5}">
                      <a16:colId xmlns:a16="http://schemas.microsoft.com/office/drawing/2014/main" xmlns="" val="20001"/>
                    </a:ext>
                  </a:extLst>
                </a:gridCol>
                <a:gridCol w="1037457">
                  <a:extLst>
                    <a:ext uri="{9D8B030D-6E8A-4147-A177-3AD203B41FA5}">
                      <a16:colId xmlns:a16="http://schemas.microsoft.com/office/drawing/2014/main" xmlns="" val="20002"/>
                    </a:ext>
                  </a:extLst>
                </a:gridCol>
                <a:gridCol w="1032441">
                  <a:extLst>
                    <a:ext uri="{9D8B030D-6E8A-4147-A177-3AD203B41FA5}">
                      <a16:colId xmlns:a16="http://schemas.microsoft.com/office/drawing/2014/main" xmlns="" val="20003"/>
                    </a:ext>
                  </a:extLst>
                </a:gridCol>
                <a:gridCol w="958038">
                  <a:extLst>
                    <a:ext uri="{9D8B030D-6E8A-4147-A177-3AD203B41FA5}">
                      <a16:colId xmlns:a16="http://schemas.microsoft.com/office/drawing/2014/main" xmlns="" val="20004"/>
                    </a:ext>
                  </a:extLst>
                </a:gridCol>
                <a:gridCol w="1006525">
                  <a:extLst>
                    <a:ext uri="{9D8B030D-6E8A-4147-A177-3AD203B41FA5}">
                      <a16:colId xmlns:a16="http://schemas.microsoft.com/office/drawing/2014/main" xmlns="" val="20005"/>
                    </a:ext>
                  </a:extLst>
                </a:gridCol>
                <a:gridCol w="996493">
                  <a:extLst>
                    <a:ext uri="{9D8B030D-6E8A-4147-A177-3AD203B41FA5}">
                      <a16:colId xmlns:a16="http://schemas.microsoft.com/office/drawing/2014/main" xmlns="" val="20006"/>
                    </a:ext>
                  </a:extLst>
                </a:gridCol>
                <a:gridCol w="1033277">
                  <a:extLst>
                    <a:ext uri="{9D8B030D-6E8A-4147-A177-3AD203B41FA5}">
                      <a16:colId xmlns:a16="http://schemas.microsoft.com/office/drawing/2014/main" xmlns="" val="20007"/>
                    </a:ext>
                  </a:extLst>
                </a:gridCol>
              </a:tblGrid>
              <a:tr h="288036">
                <a:tc>
                  <a:txBody>
                    <a:bodyPr/>
                    <a:lstStyle/>
                    <a:p>
                      <a:pPr algn="ctr">
                        <a:spcAft>
                          <a:spcPts val="0"/>
                        </a:spcAft>
                      </a:pPr>
                      <a:r>
                        <a:rPr lang="en-US" sz="1000" dirty="0">
                          <a:effectLst/>
                        </a:rPr>
                        <a:t>DISTRICT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gridSpan="2">
                  <a:txBody>
                    <a:bodyPr/>
                    <a:lstStyle/>
                    <a:p>
                      <a:pPr algn="ctr">
                        <a:spcAft>
                          <a:spcPts val="0"/>
                        </a:spcAft>
                      </a:pPr>
                      <a:r>
                        <a:rPr lang="en-US" sz="1000" dirty="0">
                          <a:effectLst/>
                        </a:rPr>
                        <a:t>Total admissions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hMerge="1">
                  <a:txBody>
                    <a:bodyPr/>
                    <a:lstStyle/>
                    <a:p>
                      <a:endParaRPr lang="en-ZA"/>
                    </a:p>
                  </a:txBody>
                  <a:tcPr/>
                </a:tc>
                <a:tc gridSpan="3">
                  <a:txBody>
                    <a:bodyPr/>
                    <a:lstStyle/>
                    <a:p>
                      <a:pPr>
                        <a:spcAft>
                          <a:spcPts val="0"/>
                        </a:spcAft>
                      </a:pPr>
                      <a:r>
                        <a:rPr lang="en-US" sz="1000" dirty="0">
                          <a:effectLst/>
                        </a:rPr>
                        <a:t>ICU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hMerge="1">
                  <a:txBody>
                    <a:bodyPr/>
                    <a:lstStyle/>
                    <a:p>
                      <a:endParaRPr lang="en-ZA"/>
                    </a:p>
                  </a:txBody>
                  <a:tcPr/>
                </a:tc>
                <a:tc hMerge="1">
                  <a:txBody>
                    <a:bodyPr/>
                    <a:lstStyle/>
                    <a:p>
                      <a:endParaRPr lang="en-ZA"/>
                    </a:p>
                  </a:txBody>
                  <a:tcPr/>
                </a:tc>
                <a:tc gridSpan="2">
                  <a:txBody>
                    <a:bodyPr/>
                    <a:lstStyle/>
                    <a:p>
                      <a:pPr>
                        <a:spcAft>
                          <a:spcPts val="0"/>
                        </a:spcAft>
                      </a:pPr>
                      <a:r>
                        <a:rPr lang="en-US" sz="1000" dirty="0">
                          <a:effectLst/>
                        </a:rPr>
                        <a:t>High care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hMerge="1">
                  <a:txBody>
                    <a:bodyPr/>
                    <a:lstStyle/>
                    <a:p>
                      <a:endParaRPr lang="en-ZA"/>
                    </a:p>
                  </a:txBody>
                  <a:tcPr/>
                </a:tc>
                <a:extLst>
                  <a:ext uri="{0D108BD9-81ED-4DB2-BD59-A6C34878D82A}">
                    <a16:rowId xmlns:a16="http://schemas.microsoft.com/office/drawing/2014/main" xmlns="" val="10000"/>
                  </a:ext>
                </a:extLst>
              </a:tr>
              <a:tr h="594081">
                <a:tc>
                  <a:txBody>
                    <a:bodyPr/>
                    <a:lstStyle/>
                    <a:p>
                      <a:pPr algn="ctr">
                        <a:spcAft>
                          <a:spcPts val="0"/>
                        </a:spcAft>
                      </a:pP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Total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Oxygenated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Total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Ventilated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Oxygenated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Total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Oxygenated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xmlns="" val="10001"/>
                  </a:ext>
                </a:extLst>
              </a:tr>
              <a:tr h="316843">
                <a:tc>
                  <a:txBody>
                    <a:bodyPr/>
                    <a:lstStyle/>
                    <a:p>
                      <a:pPr>
                        <a:spcAft>
                          <a:spcPts val="0"/>
                        </a:spcAft>
                      </a:pPr>
                      <a:r>
                        <a:rPr lang="en-US" sz="1000">
                          <a:effectLst/>
                        </a:rPr>
                        <a:t>EThekwini</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144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a:effectLst/>
                        </a:rPr>
                        <a:t>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a:effectLst/>
                        </a:rPr>
                        <a:t>16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a:effectLst/>
                        </a:rPr>
                        <a:t>12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a:effectLst/>
                        </a:rPr>
                        <a:t>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a:effectLst/>
                        </a:rPr>
                        <a:t>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xmlns="" val="10002"/>
                  </a:ext>
                </a:extLst>
              </a:tr>
              <a:tr h="316843">
                <a:tc>
                  <a:txBody>
                    <a:bodyPr/>
                    <a:lstStyle/>
                    <a:p>
                      <a:pPr>
                        <a:spcAft>
                          <a:spcPts val="0"/>
                        </a:spcAft>
                      </a:pPr>
                      <a:r>
                        <a:rPr lang="en-US" sz="1000">
                          <a:effectLst/>
                        </a:rPr>
                        <a:t>UMgungundlovu</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38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3"/>
                  </a:ext>
                </a:extLst>
              </a:tr>
              <a:tr h="316843">
                <a:tc>
                  <a:txBody>
                    <a:bodyPr/>
                    <a:lstStyle/>
                    <a:p>
                      <a:pPr>
                        <a:spcAft>
                          <a:spcPts val="0"/>
                        </a:spcAft>
                      </a:pPr>
                      <a:r>
                        <a:rPr lang="en-US" sz="1000" dirty="0">
                          <a:effectLst/>
                        </a:rPr>
                        <a:t>UMzinyathi</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4"/>
                  </a:ext>
                </a:extLst>
              </a:tr>
              <a:tr h="316843">
                <a:tc>
                  <a:txBody>
                    <a:bodyPr/>
                    <a:lstStyle/>
                    <a:p>
                      <a:pPr>
                        <a:spcAft>
                          <a:spcPts val="0"/>
                        </a:spcAft>
                      </a:pPr>
                      <a:r>
                        <a:rPr lang="en-US" sz="1000" dirty="0">
                          <a:effectLst/>
                        </a:rPr>
                        <a:t>UGu</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5"/>
                  </a:ext>
                </a:extLst>
              </a:tr>
              <a:tr h="316843">
                <a:tc>
                  <a:txBody>
                    <a:bodyPr/>
                    <a:lstStyle/>
                    <a:p>
                      <a:pPr>
                        <a:spcAft>
                          <a:spcPts val="0"/>
                        </a:spcAft>
                      </a:pPr>
                      <a:r>
                        <a:rPr lang="en-US" sz="1000">
                          <a:effectLst/>
                        </a:rPr>
                        <a:t>Amajuba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27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6"/>
                  </a:ext>
                </a:extLst>
              </a:tr>
              <a:tr h="316843">
                <a:tc>
                  <a:txBody>
                    <a:bodyPr/>
                    <a:lstStyle/>
                    <a:p>
                      <a:pPr>
                        <a:spcAft>
                          <a:spcPts val="0"/>
                        </a:spcAft>
                      </a:pPr>
                      <a:r>
                        <a:rPr lang="en-US" sz="1000" dirty="0">
                          <a:effectLst/>
                        </a:rPr>
                        <a:t>UThukela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7"/>
                  </a:ext>
                </a:extLst>
              </a:tr>
              <a:tr h="316843">
                <a:tc>
                  <a:txBody>
                    <a:bodyPr/>
                    <a:lstStyle/>
                    <a:p>
                      <a:pPr>
                        <a:spcAft>
                          <a:spcPts val="0"/>
                        </a:spcAft>
                      </a:pPr>
                      <a:r>
                        <a:rPr lang="en-US" sz="1000" dirty="0">
                          <a:effectLst/>
                        </a:rPr>
                        <a:t>King </a:t>
                      </a:r>
                      <a:r>
                        <a:rPr lang="en-US" sz="1000" dirty="0" err="1">
                          <a:effectLst/>
                        </a:rPr>
                        <a:t>Cetshwayo</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38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8"/>
                  </a:ext>
                </a:extLst>
              </a:tr>
              <a:tr h="316843">
                <a:tc>
                  <a:txBody>
                    <a:bodyPr/>
                    <a:lstStyle/>
                    <a:p>
                      <a:pPr>
                        <a:spcAft>
                          <a:spcPts val="0"/>
                        </a:spcAft>
                      </a:pPr>
                      <a:r>
                        <a:rPr lang="en-US" sz="1000" dirty="0">
                          <a:effectLst/>
                        </a:rPr>
                        <a:t>Zululand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9"/>
                  </a:ext>
                </a:extLst>
              </a:tr>
              <a:tr h="316843">
                <a:tc>
                  <a:txBody>
                    <a:bodyPr/>
                    <a:lstStyle/>
                    <a:p>
                      <a:pPr>
                        <a:spcAft>
                          <a:spcPts val="0"/>
                        </a:spcAft>
                      </a:pPr>
                      <a:r>
                        <a:rPr lang="en-US" sz="1000" dirty="0">
                          <a:effectLst/>
                        </a:rPr>
                        <a:t>ILembe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28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10"/>
                  </a:ext>
                </a:extLst>
              </a:tr>
              <a:tr h="316843">
                <a:tc>
                  <a:txBody>
                    <a:bodyPr/>
                    <a:lstStyle/>
                    <a:p>
                      <a:pPr>
                        <a:spcAft>
                          <a:spcPts val="0"/>
                        </a:spcAft>
                      </a:pPr>
                      <a:r>
                        <a:rPr lang="en-US" sz="1000">
                          <a:effectLst/>
                        </a:rPr>
                        <a:t>Harry Gwala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11"/>
                  </a:ext>
                </a:extLst>
              </a:tr>
              <a:tr h="316843">
                <a:tc>
                  <a:txBody>
                    <a:bodyPr/>
                    <a:lstStyle/>
                    <a:p>
                      <a:pPr>
                        <a:spcAft>
                          <a:spcPts val="0"/>
                        </a:spcAft>
                      </a:pPr>
                      <a:r>
                        <a:rPr lang="en-US" sz="1000" dirty="0">
                          <a:effectLst/>
                        </a:rPr>
                        <a:t>UMkhanyakude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12"/>
                  </a:ext>
                </a:extLst>
              </a:tr>
              <a:tr h="241126">
                <a:tc>
                  <a:txBody>
                    <a:bodyPr/>
                    <a:lstStyle/>
                    <a:p>
                      <a:pPr>
                        <a:spcAft>
                          <a:spcPts val="0"/>
                        </a:spcAft>
                      </a:pPr>
                      <a:r>
                        <a:rPr lang="en-US" sz="1000" dirty="0">
                          <a:effectLst/>
                        </a:rPr>
                        <a:t>Total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330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140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30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a:xfrm>
            <a:off x="395536" y="6356350"/>
            <a:ext cx="2133600" cy="365125"/>
          </a:xfrm>
        </p:spPr>
        <p:txBody>
          <a:bodyPr/>
          <a:lstStyle/>
          <a:p>
            <a:pPr algn="l"/>
            <a:fld id="{5D312F24-582A-4117-A0B2-A1DD2489FD11}" type="slidenum">
              <a:rPr lang="en-US" altLang="en-US" smtClean="0">
                <a:solidFill>
                  <a:srgbClr val="000000"/>
                </a:solidFill>
              </a:rPr>
              <a:pPr algn="l"/>
              <a:t>25</a:t>
            </a:fld>
            <a:endParaRPr lang="en-US" altLang="en-US" dirty="0">
              <a:solidFill>
                <a:srgbClr val="000000"/>
              </a:solidFill>
            </a:endParaRPr>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539552" y="1012666"/>
            <a:ext cx="8424936" cy="400110"/>
          </a:xfrm>
          <a:prstGeom prst="rect">
            <a:avLst/>
          </a:prstGeom>
        </p:spPr>
        <p:txBody>
          <a:bodyPr wrap="square">
            <a:spAutoFit/>
          </a:bodyPr>
          <a:lstStyle/>
          <a:p>
            <a:r>
              <a:rPr lang="en-US" altLang="en-US" sz="2000" b="1" dirty="0">
                <a:solidFill>
                  <a:srgbClr val="FFFFFF"/>
                </a:solidFill>
                <a:ea typeface="Times New Roman" panose="02020603050405020304" pitchFamily="18" charset="0"/>
                <a:cs typeface="Arial" panose="020B0604020202020204" pitchFamily="34" charset="0"/>
              </a:rPr>
              <a:t>Admissions in public facilities, KwaZulu-Natal, 31 Aug 2020 (n=330)</a:t>
            </a:r>
            <a:endParaRPr lang="en-US" sz="2000" b="1" dirty="0">
              <a:solidFill>
                <a:srgbClr val="FFFFFF"/>
              </a:solidFill>
            </a:endParaRPr>
          </a:p>
        </p:txBody>
      </p:sp>
    </p:spTree>
    <p:extLst>
      <p:ext uri="{BB962C8B-B14F-4D97-AF65-F5344CB8AC3E}">
        <p14:creationId xmlns:p14="http://schemas.microsoft.com/office/powerpoint/2010/main" xmlns="" val="69068149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04205332"/>
              </p:ext>
            </p:extLst>
          </p:nvPr>
        </p:nvGraphicFramePr>
        <p:xfrm>
          <a:off x="323528" y="2420888"/>
          <a:ext cx="8496944" cy="3456384"/>
        </p:xfrm>
        <a:graphic>
          <a:graphicData uri="http://schemas.openxmlformats.org/drawingml/2006/table">
            <a:tbl>
              <a:tblPr firstRow="1" firstCol="1" bandRow="1">
                <a:tableStyleId>{5C22544A-7EE6-4342-B048-85BDC9FD1C3A}</a:tableStyleId>
              </a:tblPr>
              <a:tblGrid>
                <a:gridCol w="2210539">
                  <a:extLst>
                    <a:ext uri="{9D8B030D-6E8A-4147-A177-3AD203B41FA5}">
                      <a16:colId xmlns:a16="http://schemas.microsoft.com/office/drawing/2014/main" xmlns="" val="20000"/>
                    </a:ext>
                  </a:extLst>
                </a:gridCol>
                <a:gridCol w="1445579">
                  <a:extLst>
                    <a:ext uri="{9D8B030D-6E8A-4147-A177-3AD203B41FA5}">
                      <a16:colId xmlns:a16="http://schemas.microsoft.com/office/drawing/2014/main" xmlns="" val="20001"/>
                    </a:ext>
                  </a:extLst>
                </a:gridCol>
                <a:gridCol w="1348488">
                  <a:extLst>
                    <a:ext uri="{9D8B030D-6E8A-4147-A177-3AD203B41FA5}">
                      <a16:colId xmlns:a16="http://schemas.microsoft.com/office/drawing/2014/main" xmlns="" val="20002"/>
                    </a:ext>
                  </a:extLst>
                </a:gridCol>
                <a:gridCol w="2023222">
                  <a:extLst>
                    <a:ext uri="{9D8B030D-6E8A-4147-A177-3AD203B41FA5}">
                      <a16:colId xmlns:a16="http://schemas.microsoft.com/office/drawing/2014/main" xmlns="" val="20003"/>
                    </a:ext>
                  </a:extLst>
                </a:gridCol>
                <a:gridCol w="1469116">
                  <a:extLst>
                    <a:ext uri="{9D8B030D-6E8A-4147-A177-3AD203B41FA5}">
                      <a16:colId xmlns:a16="http://schemas.microsoft.com/office/drawing/2014/main" xmlns="" val="20004"/>
                    </a:ext>
                  </a:extLst>
                </a:gridCol>
              </a:tblGrid>
              <a:tr h="920894">
                <a:tc>
                  <a:txBody>
                    <a:bodyPr/>
                    <a:lstStyle/>
                    <a:p>
                      <a:pPr>
                        <a:spcAft>
                          <a:spcPts val="0"/>
                        </a:spcAft>
                      </a:pPr>
                      <a:r>
                        <a:rPr lang="en-US" sz="1000" dirty="0">
                          <a:effectLst/>
                        </a:rPr>
                        <a:t>Hospital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ICU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 ICU</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Ventilated patients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tc>
                  <a:txBody>
                    <a:bodyPr/>
                    <a:lstStyle/>
                    <a:p>
                      <a:pPr algn="ctr">
                        <a:spcAft>
                          <a:spcPts val="0"/>
                        </a:spcAft>
                      </a:pPr>
                      <a:r>
                        <a:rPr lang="en-US" sz="1000" dirty="0">
                          <a:effectLst/>
                        </a:rPr>
                        <a:t>%. Ventilated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00"/>
                    </a:solidFill>
                  </a:tcPr>
                </a:tc>
                <a:extLst>
                  <a:ext uri="{0D108BD9-81ED-4DB2-BD59-A6C34878D82A}">
                    <a16:rowId xmlns:a16="http://schemas.microsoft.com/office/drawing/2014/main" xmlns="" val="10000"/>
                  </a:ext>
                </a:extLst>
              </a:tr>
              <a:tr h="253549">
                <a:tc>
                  <a:txBody>
                    <a:bodyPr/>
                    <a:lstStyle/>
                    <a:p>
                      <a:pPr>
                        <a:spcAft>
                          <a:spcPts val="0"/>
                        </a:spcAft>
                      </a:pPr>
                      <a:r>
                        <a:rPr lang="en-US" sz="1000">
                          <a:effectLst/>
                        </a:rPr>
                        <a:t>Edendale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20.0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2.0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en-US" sz="1000" dirty="0">
                          <a:effectLst/>
                        </a:rPr>
                        <a:t>33.3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xmlns="" val="10001"/>
                  </a:ext>
                </a:extLst>
              </a:tr>
              <a:tr h="253549">
                <a:tc>
                  <a:txBody>
                    <a:bodyPr/>
                    <a:lstStyle/>
                    <a:p>
                      <a:pPr>
                        <a:spcAft>
                          <a:spcPts val="0"/>
                        </a:spcAft>
                      </a:pPr>
                      <a:r>
                        <a:rPr lang="en-US" sz="1000">
                          <a:effectLst/>
                        </a:rPr>
                        <a:t>Greys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6.7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50.0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2"/>
                  </a:ext>
                </a:extLst>
              </a:tr>
              <a:tr h="253549">
                <a:tc>
                  <a:txBody>
                    <a:bodyPr/>
                    <a:lstStyle/>
                    <a:p>
                      <a:pPr>
                        <a:spcAft>
                          <a:spcPts val="0"/>
                        </a:spcAft>
                      </a:pPr>
                      <a:r>
                        <a:rPr lang="en-US" sz="1000">
                          <a:effectLst/>
                        </a:rPr>
                        <a:t>Ngwelezana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4</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13.3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1.0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25.0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3"/>
                  </a:ext>
                </a:extLst>
              </a:tr>
              <a:tr h="253549">
                <a:tc>
                  <a:txBody>
                    <a:bodyPr/>
                    <a:lstStyle/>
                    <a:p>
                      <a:pPr>
                        <a:spcAft>
                          <a:spcPts val="0"/>
                        </a:spcAft>
                      </a:pPr>
                      <a:r>
                        <a:rPr lang="en-US" sz="1000">
                          <a:effectLst/>
                        </a:rPr>
                        <a:t>Inkosi Albert Luthuli</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33.3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9.0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90.0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4"/>
                  </a:ext>
                </a:extLst>
              </a:tr>
              <a:tr h="253549">
                <a:tc>
                  <a:txBody>
                    <a:bodyPr/>
                    <a:lstStyle/>
                    <a:p>
                      <a:pPr>
                        <a:spcAft>
                          <a:spcPts val="0"/>
                        </a:spcAft>
                      </a:pPr>
                      <a:r>
                        <a:rPr lang="en-US" sz="1000">
                          <a:effectLst/>
                        </a:rPr>
                        <a:t>King Edward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10.0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2.0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66.7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5"/>
                  </a:ext>
                </a:extLst>
              </a:tr>
              <a:tr h="253549">
                <a:tc>
                  <a:txBody>
                    <a:bodyPr/>
                    <a:lstStyle/>
                    <a:p>
                      <a:pPr>
                        <a:spcAft>
                          <a:spcPts val="0"/>
                        </a:spcAft>
                      </a:pPr>
                      <a:r>
                        <a:rPr lang="en-US" sz="1000">
                          <a:effectLst/>
                        </a:rPr>
                        <a:t>RK Khan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33.3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6"/>
                  </a:ext>
                </a:extLst>
              </a:tr>
              <a:tr h="253549">
                <a:tc>
                  <a:txBody>
                    <a:bodyPr/>
                    <a:lstStyle/>
                    <a:p>
                      <a:pPr>
                        <a:spcAft>
                          <a:spcPts val="0"/>
                        </a:spcAft>
                      </a:pPr>
                      <a:r>
                        <a:rPr lang="en-US" sz="1000">
                          <a:effectLst/>
                        </a:rPr>
                        <a:t>Madadeni</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7"/>
                  </a:ext>
                </a:extLst>
              </a:tr>
              <a:tr h="253549">
                <a:tc>
                  <a:txBody>
                    <a:bodyPr/>
                    <a:lstStyle/>
                    <a:p>
                      <a:pPr>
                        <a:spcAft>
                          <a:spcPts val="0"/>
                        </a:spcAft>
                      </a:pPr>
                      <a:r>
                        <a:rPr lang="en-US" sz="1000">
                          <a:effectLst/>
                        </a:rPr>
                        <a:t>GJGM</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3.3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08"/>
                  </a:ext>
                </a:extLst>
              </a:tr>
              <a:tr h="253549">
                <a:tc>
                  <a:txBody>
                    <a:bodyPr/>
                    <a:lstStyle/>
                    <a:p>
                      <a:pPr>
                        <a:spcAft>
                          <a:spcPts val="0"/>
                        </a:spcAft>
                      </a:pPr>
                      <a:r>
                        <a:rPr lang="en-US" sz="1000">
                          <a:effectLst/>
                        </a:rPr>
                        <a:t>PSH</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3.3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a:effectLst/>
                        </a:rPr>
                        <a:t>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tc>
                  <a:txBody>
                    <a:bodyPr/>
                    <a:lstStyle/>
                    <a:p>
                      <a:pPr algn="ctr">
                        <a:spcAft>
                          <a:spcPts val="0"/>
                        </a:spcAft>
                      </a:pPr>
                      <a:r>
                        <a:rPr lang="en-US" sz="1000" dirty="0">
                          <a:effectLst/>
                        </a:rPr>
                        <a:t>100.0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B3D6AC"/>
                    </a:solidFill>
                  </a:tcPr>
                </a:tc>
                <a:extLst>
                  <a:ext uri="{0D108BD9-81ED-4DB2-BD59-A6C34878D82A}">
                    <a16:rowId xmlns:a16="http://schemas.microsoft.com/office/drawing/2014/main" xmlns="" val="10009"/>
                  </a:ext>
                </a:extLst>
              </a:tr>
              <a:tr h="253549">
                <a:tc>
                  <a:txBody>
                    <a:bodyPr/>
                    <a:lstStyle/>
                    <a:p>
                      <a:pPr>
                        <a:spcAft>
                          <a:spcPts val="0"/>
                        </a:spcAft>
                      </a:pPr>
                      <a:r>
                        <a:rPr lang="en-US" sz="1000" dirty="0">
                          <a:effectLst/>
                        </a:rPr>
                        <a:t>Total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8000"/>
                    </a:solidFill>
                  </a:tcPr>
                </a:tc>
                <a:tc>
                  <a:txBody>
                    <a:bodyPr/>
                    <a:lstStyle/>
                    <a:p>
                      <a:pPr algn="ctr">
                        <a:spcAft>
                          <a:spcPts val="0"/>
                        </a:spcAft>
                      </a:pPr>
                      <a:r>
                        <a:rPr lang="en-US" sz="1000" dirty="0">
                          <a:effectLst/>
                        </a:rPr>
                        <a:t>30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tc>
                  <a:txBody>
                    <a:bodyPr/>
                    <a:lstStyle/>
                    <a:p>
                      <a:pPr algn="ctr">
                        <a:spcAft>
                          <a:spcPts val="0"/>
                        </a:spcAft>
                      </a:pPr>
                      <a:r>
                        <a:rPr lang="en-US" sz="1000" dirty="0">
                          <a:effectLst/>
                        </a:rPr>
                        <a:t>56.7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D9EAD5"/>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179512" y="6356350"/>
            <a:ext cx="2133600" cy="365125"/>
          </a:xfrm>
        </p:spPr>
        <p:txBody>
          <a:bodyPr/>
          <a:lstStyle/>
          <a:p>
            <a:pPr algn="l"/>
            <a:fld id="{5D312F24-582A-4117-A0B2-A1DD2489FD11}" type="slidenum">
              <a:rPr lang="en-US" altLang="en-US" smtClean="0">
                <a:solidFill>
                  <a:srgbClr val="000000"/>
                </a:solidFill>
              </a:rPr>
              <a:pPr algn="l"/>
              <a:t>26</a:t>
            </a:fld>
            <a:endParaRPr lang="en-US" altLang="en-US" dirty="0">
              <a:solidFill>
                <a:srgbClr val="000000"/>
              </a:solidFill>
            </a:endParaRPr>
          </a:p>
        </p:txBody>
      </p:sp>
      <p:sp>
        <p:nvSpPr>
          <p:cNvPr id="11" name="Rectangle 10"/>
          <p:cNvSpPr/>
          <p:nvPr/>
        </p:nvSpPr>
        <p:spPr>
          <a:xfrm>
            <a:off x="323528" y="1628800"/>
            <a:ext cx="7614592" cy="646331"/>
          </a:xfrm>
          <a:prstGeom prst="rect">
            <a:avLst/>
          </a:prstGeom>
        </p:spPr>
        <p:txBody>
          <a:bodyPr wrap="square">
            <a:spAutoFit/>
          </a:bodyPr>
          <a:lstStyle/>
          <a:p>
            <a:r>
              <a:rPr lang="en-US" altLang="en-US" dirty="0" err="1">
                <a:ea typeface="Times New Roman" panose="02020603050405020304" pitchFamily="18" charset="0"/>
                <a:cs typeface="Arial" panose="020B0604020202020204" pitchFamily="34" charset="0"/>
              </a:rPr>
              <a:t>Inkosi</a:t>
            </a:r>
            <a:r>
              <a:rPr lang="en-US" altLang="en-US" dirty="0">
                <a:ea typeface="Times New Roman" panose="02020603050405020304" pitchFamily="18" charset="0"/>
                <a:cs typeface="Arial" panose="020B0604020202020204" pitchFamily="34" charset="0"/>
              </a:rPr>
              <a:t> Albert Luthuli (IALCH) had majority (33%) of patients admitted in intensive care units, followed by </a:t>
            </a:r>
            <a:r>
              <a:rPr lang="en-US" altLang="en-US" dirty="0" err="1">
                <a:ea typeface="Times New Roman" panose="02020603050405020304" pitchFamily="18" charset="0"/>
                <a:cs typeface="Arial" panose="020B0604020202020204" pitchFamily="34" charset="0"/>
              </a:rPr>
              <a:t>Edendale</a:t>
            </a:r>
            <a:r>
              <a:rPr lang="en-US" altLang="en-US" dirty="0">
                <a:ea typeface="Times New Roman" panose="02020603050405020304" pitchFamily="18" charset="0"/>
                <a:cs typeface="Arial" panose="020B0604020202020204" pitchFamily="34" charset="0"/>
              </a:rPr>
              <a:t> Hospital (20%)</a:t>
            </a:r>
            <a:r>
              <a:rPr lang="en-US" altLang="en-US" dirty="0">
                <a:latin typeface="Calibri Light" panose="020F0302020204030204" pitchFamily="34" charset="0"/>
                <a:ea typeface="Times New Roman" panose="02020603050405020304" pitchFamily="18" charset="0"/>
                <a:cs typeface="Calibri Light" panose="020F0302020204030204" pitchFamily="34" charset="0"/>
              </a:rPr>
              <a:t>. </a:t>
            </a:r>
            <a:endParaRPr lang="en-US" dirty="0"/>
          </a:p>
        </p:txBody>
      </p:sp>
      <p:sp>
        <p:nvSpPr>
          <p:cNvPr id="12" name="Rectangle 11"/>
          <p:cNvSpPr/>
          <p:nvPr/>
        </p:nvSpPr>
        <p:spPr>
          <a:xfrm>
            <a:off x="323528" y="980728"/>
            <a:ext cx="8496944" cy="400110"/>
          </a:xfrm>
          <a:prstGeom prst="rect">
            <a:avLst/>
          </a:prstGeom>
        </p:spPr>
        <p:txBody>
          <a:bodyPr wrap="square">
            <a:spAutoFit/>
          </a:bodyPr>
          <a:lstStyle/>
          <a:p>
            <a:r>
              <a:rPr lang="en-US" altLang="en-US" sz="2000" b="1" dirty="0">
                <a:solidFill>
                  <a:srgbClr val="FFFFFF"/>
                </a:solidFill>
                <a:latin typeface="Calibri"/>
                <a:ea typeface="Times New Roman" panose="02020603050405020304" pitchFamily="18" charset="0"/>
                <a:cs typeface="Calibri"/>
              </a:rPr>
              <a:t>Number of patients admitted in ICU by facility, KwaZulu-Natal, 31 August 2020</a:t>
            </a:r>
            <a:endParaRPr lang="en-US" sz="2000" b="1" dirty="0">
              <a:solidFill>
                <a:srgbClr val="FFFFFF"/>
              </a:solidFill>
              <a:latin typeface="Calibri"/>
              <a:cs typeface="Calibri"/>
            </a:endParaRPr>
          </a:p>
        </p:txBody>
      </p:sp>
    </p:spTree>
    <p:extLst>
      <p:ext uri="{BB962C8B-B14F-4D97-AF65-F5344CB8AC3E}">
        <p14:creationId xmlns:p14="http://schemas.microsoft.com/office/powerpoint/2010/main" xmlns="" val="3806207980"/>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99893" y="6391303"/>
            <a:ext cx="1103756" cy="466697"/>
          </a:xfrm>
        </p:spPr>
        <p:txBody>
          <a:bodyPr/>
          <a:lstStyle/>
          <a:p>
            <a:pPr algn="l"/>
            <a:fld id="{A51F14A1-08B7-4520-B50B-850F7C166A7D}" type="slidenum">
              <a:rPr lang="en-US" smtClean="0">
                <a:solidFill>
                  <a:srgbClr val="000000"/>
                </a:solidFill>
                <a:latin typeface="Arial" panose="020B0604020202020204" pitchFamily="34" charset="0"/>
                <a:cs typeface="Arial" panose="020B0604020202020204" pitchFamily="34" charset="0"/>
              </a:rPr>
              <a:pPr algn="l"/>
              <a:t>27</a:t>
            </a:fld>
            <a:endParaRPr lang="en-US" dirty="0">
              <a:solidFill>
                <a:srgbClr val="0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l="1289" t="18735" r="5781" b="8730"/>
          <a:stretch/>
        </p:blipFill>
        <p:spPr>
          <a:xfrm>
            <a:off x="215757" y="1628800"/>
            <a:ext cx="8676723" cy="4593954"/>
          </a:xfrm>
          <a:prstGeom prst="rect">
            <a:avLst/>
          </a:prstGeom>
        </p:spPr>
      </p:pic>
      <p:sp>
        <p:nvSpPr>
          <p:cNvPr id="10" name="Rectangle 9"/>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1" name="Picture 10" descr="KZN Coat of Arms_New.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Rectangle 2"/>
          <p:cNvSpPr/>
          <p:nvPr/>
        </p:nvSpPr>
        <p:spPr>
          <a:xfrm>
            <a:off x="395536" y="1052736"/>
            <a:ext cx="8424936" cy="400110"/>
          </a:xfrm>
          <a:prstGeom prst="rect">
            <a:avLst/>
          </a:prstGeom>
        </p:spPr>
        <p:txBody>
          <a:bodyPr wrap="square">
            <a:spAutoFit/>
          </a:bodyPr>
          <a:lstStyle/>
          <a:p>
            <a:pPr algn="ctr">
              <a:defRPr/>
            </a:pPr>
            <a:r>
              <a:rPr lang="en-ZA" sz="2000" b="1" dirty="0">
                <a:solidFill>
                  <a:srgbClr val="FFFFFF"/>
                </a:solidFill>
              </a:rPr>
              <a:t>COVID-19 FIELD HOSPITALS, QUARANTINE AND ISOLATION SITES</a:t>
            </a:r>
          </a:p>
        </p:txBody>
      </p:sp>
    </p:spTree>
    <p:extLst>
      <p:ext uri="{BB962C8B-B14F-4D97-AF65-F5344CB8AC3E}">
        <p14:creationId xmlns:p14="http://schemas.microsoft.com/office/powerpoint/2010/main" xmlns="" val="2534163193"/>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91661" y="6444786"/>
            <a:ext cx="851947" cy="413214"/>
          </a:xfrm>
        </p:spPr>
        <p:txBody>
          <a:bodyPr/>
          <a:lstStyle/>
          <a:p>
            <a:pPr algn="l"/>
            <a:fld id="{A51F14A1-08B7-4520-B50B-850F7C166A7D}" type="slidenum">
              <a:rPr lang="en-US" smtClean="0">
                <a:solidFill>
                  <a:srgbClr val="000000"/>
                </a:solidFill>
                <a:latin typeface="Arial" panose="020B0604020202020204" pitchFamily="34" charset="0"/>
                <a:cs typeface="Arial" panose="020B0604020202020204" pitchFamily="34" charset="0"/>
              </a:rPr>
              <a:pPr algn="l"/>
              <a:t>28</a:t>
            </a:fld>
            <a:endParaRPr lang="en-US"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1640" t="34368" r="6134" b="17693"/>
          <a:stretch/>
        </p:blipFill>
        <p:spPr>
          <a:xfrm>
            <a:off x="755576" y="1628800"/>
            <a:ext cx="8196763" cy="3275606"/>
          </a:xfrm>
          <a:prstGeom prst="rect">
            <a:avLst/>
          </a:prstGeom>
        </p:spPr>
      </p:pic>
      <p:pic>
        <p:nvPicPr>
          <p:cNvPr id="5" name="Picture 4"/>
          <p:cNvPicPr>
            <a:picLocks noChangeAspect="1"/>
          </p:cNvPicPr>
          <p:nvPr/>
        </p:nvPicPr>
        <p:blipFill rotWithShape="1">
          <a:blip r:embed="rId4"/>
          <a:srcRect l="1758" t="34368" r="6510" b="48958"/>
          <a:stretch/>
        </p:blipFill>
        <p:spPr>
          <a:xfrm>
            <a:off x="755577" y="4904251"/>
            <a:ext cx="8208911" cy="1621093"/>
          </a:xfrm>
          <a:prstGeom prst="rect">
            <a:avLst/>
          </a:prstGeom>
        </p:spPr>
      </p:pic>
      <p:sp>
        <p:nvSpPr>
          <p:cNvPr id="10" name="Rectangle 9"/>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1" name="Picture 10" descr="KZN Coat of Arms_New.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395536" y="1052736"/>
            <a:ext cx="8424936" cy="400110"/>
          </a:xfrm>
          <a:prstGeom prst="rect">
            <a:avLst/>
          </a:prstGeom>
        </p:spPr>
        <p:txBody>
          <a:bodyPr wrap="square">
            <a:spAutoFit/>
          </a:bodyPr>
          <a:lstStyle/>
          <a:p>
            <a:pPr algn="ctr">
              <a:defRPr/>
            </a:pPr>
            <a:r>
              <a:rPr lang="en-ZA" sz="2000" b="1" dirty="0">
                <a:solidFill>
                  <a:srgbClr val="FFFFFF"/>
                </a:solidFill>
              </a:rPr>
              <a:t>COVID-19 FIELD HOSPITALS, QUARANTINE AND ISOLATION SITES</a:t>
            </a:r>
          </a:p>
        </p:txBody>
      </p:sp>
    </p:spTree>
    <p:extLst>
      <p:ext uri="{BB962C8B-B14F-4D97-AF65-F5344CB8AC3E}">
        <p14:creationId xmlns:p14="http://schemas.microsoft.com/office/powerpoint/2010/main" xmlns="" val="1426115171"/>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55576" y="0"/>
            <a:ext cx="7848872" cy="3785652"/>
          </a:xfrm>
          <a:prstGeom prst="rect">
            <a:avLst/>
          </a:prstGeom>
        </p:spPr>
        <p:txBody>
          <a:bodyPr wrap="square">
            <a:spAutoFit/>
          </a:bodyPr>
          <a:lstStyle/>
          <a:p>
            <a:pPr algn="ctr"/>
            <a:endParaRPr lang="en-US" sz="6000" b="1" dirty="0">
              <a:solidFill>
                <a:srgbClr val="FFFFFF"/>
              </a:solidFill>
              <a:latin typeface="Arial"/>
              <a:cs typeface="Arial"/>
            </a:endParaRPr>
          </a:p>
          <a:p>
            <a:pPr algn="ctr"/>
            <a:endParaRPr lang="en-US" sz="6000" b="1" dirty="0">
              <a:solidFill>
                <a:srgbClr val="FFFFFF"/>
              </a:solidFill>
              <a:latin typeface="Arial"/>
              <a:cs typeface="Arial"/>
            </a:endParaRPr>
          </a:p>
          <a:p>
            <a:pPr algn="ctr"/>
            <a:r>
              <a:rPr lang="en-US" sz="6000" b="1" dirty="0">
                <a:solidFill>
                  <a:srgbClr val="FFFFFF"/>
                </a:solidFill>
                <a:latin typeface="Arial Black"/>
                <a:cs typeface="Arial Black"/>
              </a:rPr>
              <a:t>COVID-19 </a:t>
            </a:r>
            <a:r>
              <a:rPr lang="en-US" sz="6000" b="1" dirty="0">
                <a:solidFill>
                  <a:srgbClr val="FFFFFF"/>
                </a:solidFill>
                <a:latin typeface="Arial"/>
                <a:cs typeface="Arial"/>
              </a:rPr>
              <a:t>EXPENDITURE</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914529"/>
            <a:ext cx="2736304" cy="1737923"/>
          </a:xfrm>
          <a:prstGeom prst="rect">
            <a:avLst/>
          </a:prstGeom>
        </p:spPr>
      </p:pic>
    </p:spTree>
    <p:extLst>
      <p:ext uri="{BB962C8B-B14F-4D97-AF65-F5344CB8AC3E}">
        <p14:creationId xmlns:p14="http://schemas.microsoft.com/office/powerpoint/2010/main" xmlns="" val="2036632052"/>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395536" y="629816"/>
            <a:ext cx="8229600" cy="1143000"/>
          </a:xfrm>
        </p:spPr>
        <p:txBody>
          <a:bodyPr/>
          <a:lstStyle/>
          <a:p>
            <a:r>
              <a:rPr lang="en-ZA" sz="2400" b="1" dirty="0">
                <a:solidFill>
                  <a:srgbClr val="FFFFFF"/>
                </a:solidFill>
              </a:rPr>
              <a:t>OPENING REMARKS</a:t>
            </a:r>
          </a:p>
        </p:txBody>
      </p:sp>
      <p:sp>
        <p:nvSpPr>
          <p:cNvPr id="3" name="Content Placeholder 2"/>
          <p:cNvSpPr>
            <a:spLocks noGrp="1"/>
          </p:cNvSpPr>
          <p:nvPr>
            <p:ph idx="1"/>
          </p:nvPr>
        </p:nvSpPr>
        <p:spPr/>
        <p:txBody>
          <a:bodyPr/>
          <a:lstStyle/>
          <a:p>
            <a:r>
              <a:rPr lang="en-GB" sz="2800" dirty="0"/>
              <a:t>We are honoured to have been invited by the Portfolio Committee on Cooperative Governance and Traditional Affairs to brief Honourable Members on the Covid-19 Response Plan for KwaZulu-Natal</a:t>
            </a:r>
            <a:r>
              <a:rPr lang="en-ZA" sz="2800" dirty="0"/>
              <a:t>. </a:t>
            </a:r>
          </a:p>
          <a:p>
            <a:r>
              <a:rPr lang="en-GB" sz="2800" dirty="0"/>
              <a:t>We have honoured this invitation in recognition of the Constitutional mandate of the </a:t>
            </a:r>
            <a:r>
              <a:rPr lang="en-US" sz="2800" dirty="0"/>
              <a:t>Portfolio Committee which is to oversee the Department of Cooperative Governance, the leading department in our national response to the Covid-19 pandemic.</a:t>
            </a:r>
            <a:endParaRPr lang="en-ZA" sz="2800" dirty="0"/>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pPr algn="l"/>
              <a:t>3</a:t>
            </a:fld>
            <a:endParaRPr lang="en-US" altLang="en-US" dirty="0"/>
          </a:p>
        </p:txBody>
      </p:sp>
    </p:spTree>
    <p:extLst>
      <p:ext uri="{BB962C8B-B14F-4D97-AF65-F5344CB8AC3E}">
        <p14:creationId xmlns:p14="http://schemas.microsoft.com/office/powerpoint/2010/main" xmlns="" val="4064313951"/>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a:t>By the 27</a:t>
            </a:r>
            <a:r>
              <a:rPr lang="en-US" sz="3000" baseline="30000" dirty="0"/>
              <a:t>th</a:t>
            </a:r>
            <a:r>
              <a:rPr lang="en-US" sz="3000" dirty="0"/>
              <a:t> of July, KwaZulu-Natal had spent an amount to the tune of(</a:t>
            </a:r>
            <a:r>
              <a:rPr lang="en-ZA" sz="3000" i="1" dirty="0"/>
              <a:t>R2 929 033 565</a:t>
            </a:r>
            <a:r>
              <a:rPr lang="en-US" sz="3000" dirty="0"/>
              <a:t>) on the Covid-19 related expenditure. </a:t>
            </a:r>
          </a:p>
          <a:p>
            <a:r>
              <a:rPr lang="en-US" sz="3000" dirty="0"/>
              <a:t>Of this, the provincial departments spent a combined R1 999 810 799, </a:t>
            </a:r>
          </a:p>
          <a:p>
            <a:r>
              <a:rPr lang="en-US" sz="3000" dirty="0"/>
              <a:t>Municipalities spent R925 271 000, and</a:t>
            </a:r>
          </a:p>
          <a:p>
            <a:r>
              <a:rPr lang="en-US" sz="3000" dirty="0"/>
              <a:t>Public entities spent R4 001 766.</a:t>
            </a:r>
          </a:p>
          <a:p>
            <a:r>
              <a:rPr lang="en-US" sz="3000" dirty="0"/>
              <a:t>Of the R2.9 billion spent so far, a total of R 1 139 923 090.99 (representing 57% of the total spend) was spent on infrastructure </a:t>
            </a:r>
            <a:r>
              <a:rPr lang="en-US" sz="3000" dirty="0" err="1"/>
              <a:t>programmes</a:t>
            </a:r>
            <a:r>
              <a:rPr lang="en-US" sz="3000" dirty="0"/>
              <a:t>. </a:t>
            </a:r>
            <a:endParaRPr lang="en-ZA" sz="3000" dirty="0"/>
          </a:p>
        </p:txBody>
      </p:sp>
      <p:sp>
        <p:nvSpPr>
          <p:cNvPr id="5" name="Slide Number Placeholder 4"/>
          <p:cNvSpPr>
            <a:spLocks noGrp="1"/>
          </p:cNvSpPr>
          <p:nvPr>
            <p:ph type="sldNum" sz="quarter" idx="12"/>
          </p:nvPr>
        </p:nvSpPr>
        <p:spPr>
          <a:xfrm>
            <a:off x="323528" y="6356350"/>
            <a:ext cx="2133600" cy="365125"/>
          </a:xfrm>
        </p:spPr>
        <p:txBody>
          <a:bodyPr/>
          <a:lstStyle/>
          <a:p>
            <a:pPr algn="l"/>
            <a:fld id="{5D312F24-582A-4117-A0B2-A1DD2489FD11}" type="slidenum">
              <a:rPr lang="en-US" altLang="en-US" smtClean="0">
                <a:solidFill>
                  <a:srgbClr val="000000"/>
                </a:solidFill>
                <a:latin typeface="Arial"/>
                <a:cs typeface="Arial"/>
              </a:rPr>
              <a:pPr algn="l"/>
              <a:t>30</a:t>
            </a:fld>
            <a:endParaRPr lang="en-US" altLang="en-US" dirty="0">
              <a:solidFill>
                <a:srgbClr val="000000"/>
              </a:solidFill>
              <a:latin typeface="Arial"/>
              <a:cs typeface="Arial"/>
            </a:endParaRPr>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827584" y="980728"/>
            <a:ext cx="3964246" cy="461665"/>
          </a:xfrm>
          <a:prstGeom prst="rect">
            <a:avLst/>
          </a:prstGeom>
        </p:spPr>
        <p:txBody>
          <a:bodyPr wrap="none">
            <a:spAutoFit/>
          </a:bodyPr>
          <a:lstStyle/>
          <a:p>
            <a:r>
              <a:rPr lang="en-ZA" sz="2400" b="1" dirty="0">
                <a:solidFill>
                  <a:srgbClr val="FFFFFF"/>
                </a:solidFill>
              </a:rPr>
              <a:t>COVID -19 EXPENDITURE</a:t>
            </a:r>
            <a:endParaRPr lang="en-US" sz="2400" b="1" dirty="0">
              <a:solidFill>
                <a:srgbClr val="FFFFFF"/>
              </a:solidFill>
            </a:endParaRPr>
          </a:p>
        </p:txBody>
      </p:sp>
    </p:spTree>
    <p:extLst>
      <p:ext uri="{BB962C8B-B14F-4D97-AF65-F5344CB8AC3E}">
        <p14:creationId xmlns:p14="http://schemas.microsoft.com/office/powerpoint/2010/main" xmlns="" val="4126207155"/>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These are projects that relate to upgrades and alterations to health facilities and to the establishment of quarantine facilities.</a:t>
            </a:r>
            <a:endParaRPr lang="en-ZA" dirty="0"/>
          </a:p>
          <a:p>
            <a:r>
              <a:rPr lang="en-US" dirty="0"/>
              <a:t>Many of these are infrastructural projects in schools, in our hospitals and in our communities. Many of these projects will benefit our communities long after the Covid-19 pandemic has passed. </a:t>
            </a:r>
            <a:endParaRPr lang="en-ZA" dirty="0"/>
          </a:p>
        </p:txBody>
      </p:sp>
      <p:sp>
        <p:nvSpPr>
          <p:cNvPr id="5" name="Slide Number Placeholder 4"/>
          <p:cNvSpPr>
            <a:spLocks noGrp="1"/>
          </p:cNvSpPr>
          <p:nvPr>
            <p:ph type="sldNum" sz="quarter" idx="12"/>
          </p:nvPr>
        </p:nvSpPr>
        <p:spPr>
          <a:xfrm>
            <a:off x="323528" y="6356350"/>
            <a:ext cx="2133600" cy="365125"/>
          </a:xfrm>
        </p:spPr>
        <p:txBody>
          <a:bodyPr/>
          <a:lstStyle/>
          <a:p>
            <a:pPr algn="l"/>
            <a:fld id="{5D312F24-582A-4117-A0B2-A1DD2489FD11}" type="slidenum">
              <a:rPr lang="en-US" altLang="en-US" smtClean="0">
                <a:solidFill>
                  <a:srgbClr val="000000"/>
                </a:solidFill>
                <a:latin typeface="Arial"/>
                <a:cs typeface="Arial"/>
              </a:rPr>
              <a:pPr algn="l"/>
              <a:t>31</a:t>
            </a:fld>
            <a:endParaRPr lang="en-US" altLang="en-US" dirty="0">
              <a:solidFill>
                <a:srgbClr val="000000"/>
              </a:solidFill>
              <a:latin typeface="Arial"/>
              <a:cs typeface="Arial"/>
            </a:endParaRPr>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899592" y="980728"/>
            <a:ext cx="3964246" cy="461665"/>
          </a:xfrm>
          <a:prstGeom prst="rect">
            <a:avLst/>
          </a:prstGeom>
        </p:spPr>
        <p:txBody>
          <a:bodyPr wrap="none">
            <a:spAutoFit/>
          </a:bodyPr>
          <a:lstStyle/>
          <a:p>
            <a:r>
              <a:rPr lang="en-ZA" sz="2400" b="1" dirty="0">
                <a:solidFill>
                  <a:srgbClr val="FFFFFF"/>
                </a:solidFill>
              </a:rPr>
              <a:t>COVID -19 EXPENDITURE</a:t>
            </a:r>
            <a:endParaRPr lang="en-US" sz="2400" b="1" dirty="0">
              <a:solidFill>
                <a:srgbClr val="FFFFFF"/>
              </a:solidFill>
            </a:endParaRPr>
          </a:p>
        </p:txBody>
      </p:sp>
    </p:spTree>
    <p:extLst>
      <p:ext uri="{BB962C8B-B14F-4D97-AF65-F5344CB8AC3E}">
        <p14:creationId xmlns:p14="http://schemas.microsoft.com/office/powerpoint/2010/main" xmlns="" val="1325407851"/>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 name="Content Placeholder 2"/>
          <p:cNvSpPr>
            <a:spLocks noGrp="1"/>
          </p:cNvSpPr>
          <p:nvPr>
            <p:ph idx="1"/>
          </p:nvPr>
        </p:nvSpPr>
        <p:spPr/>
        <p:txBody>
          <a:bodyPr/>
          <a:lstStyle/>
          <a:p>
            <a:r>
              <a:rPr lang="en-US" dirty="0"/>
              <a:t>Of the R2.9 billion spent so far, a total of R 1 139 923 090.99 (representing 57% of the total spend) was spent on infrastructure </a:t>
            </a:r>
            <a:r>
              <a:rPr lang="en-US" dirty="0" err="1"/>
              <a:t>programmes</a:t>
            </a:r>
            <a:r>
              <a:rPr lang="en-US" dirty="0"/>
              <a:t>. These are projects that relate to upgrades and alterations to health facilities and to the establishment of quarantine facilities.</a:t>
            </a:r>
          </a:p>
          <a:p>
            <a:endParaRPr lang="en-US" dirty="0"/>
          </a:p>
        </p:txBody>
      </p:sp>
      <p:sp>
        <p:nvSpPr>
          <p:cNvPr id="5" name="Slide Number Placeholder 4"/>
          <p:cNvSpPr>
            <a:spLocks noGrp="1"/>
          </p:cNvSpPr>
          <p:nvPr>
            <p:ph type="sldNum" sz="quarter" idx="12"/>
          </p:nvPr>
        </p:nvSpPr>
        <p:spPr>
          <a:xfrm>
            <a:off x="467544" y="6356350"/>
            <a:ext cx="2133600" cy="365125"/>
          </a:xfrm>
        </p:spPr>
        <p:txBody>
          <a:bodyPr/>
          <a:lstStyle/>
          <a:p>
            <a:pPr algn="l"/>
            <a:fld id="{5D312F24-582A-4117-A0B2-A1DD2489FD11}" type="slidenum">
              <a:rPr lang="en-US" altLang="en-US" smtClean="0">
                <a:solidFill>
                  <a:srgbClr val="000000"/>
                </a:solidFill>
                <a:latin typeface="Arial"/>
                <a:cs typeface="Arial"/>
              </a:rPr>
              <a:pPr algn="l"/>
              <a:t>32</a:t>
            </a:fld>
            <a:endParaRPr lang="en-US" altLang="en-US" dirty="0">
              <a:solidFill>
                <a:srgbClr val="000000"/>
              </a:solidFill>
              <a:latin typeface="Arial"/>
              <a:cs typeface="Aria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827584" y="980728"/>
            <a:ext cx="3878736" cy="461665"/>
          </a:xfrm>
          <a:prstGeom prst="rect">
            <a:avLst/>
          </a:prstGeom>
        </p:spPr>
        <p:txBody>
          <a:bodyPr wrap="none">
            <a:spAutoFit/>
          </a:bodyPr>
          <a:lstStyle/>
          <a:p>
            <a:r>
              <a:rPr lang="en-ZA" sz="2400" b="1" dirty="0">
                <a:solidFill>
                  <a:srgbClr val="FFFFFF"/>
                </a:solidFill>
              </a:rPr>
              <a:t>COVID-19 EXPENDITURE</a:t>
            </a:r>
            <a:endParaRPr lang="en-US" sz="2400" b="1" dirty="0">
              <a:solidFill>
                <a:srgbClr val="FFFFFF"/>
              </a:solidFill>
            </a:endParaRPr>
          </a:p>
        </p:txBody>
      </p:sp>
    </p:spTree>
    <p:extLst>
      <p:ext uri="{BB962C8B-B14F-4D97-AF65-F5344CB8AC3E}">
        <p14:creationId xmlns:p14="http://schemas.microsoft.com/office/powerpoint/2010/main" xmlns="" val="295093180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Content Placeholder 2"/>
          <p:cNvSpPr>
            <a:spLocks noGrp="1"/>
          </p:cNvSpPr>
          <p:nvPr>
            <p:ph idx="1"/>
          </p:nvPr>
        </p:nvSpPr>
        <p:spPr/>
        <p:txBody>
          <a:bodyPr/>
          <a:lstStyle/>
          <a:p>
            <a:r>
              <a:rPr lang="en-US" dirty="0"/>
              <a:t>Many of these are infrastructural projects in schools, in our hospitals and in our communities. Many of these projects will benefit our communities long after the Covid-19 pandemic has passed. </a:t>
            </a:r>
          </a:p>
          <a:p>
            <a:r>
              <a:rPr lang="en-US" dirty="0"/>
              <a:t>The full report on the KZN Covid-19 expenditure has been made public and is accessible.</a:t>
            </a:r>
            <a:endParaRPr lang="en-ZA" dirty="0"/>
          </a:p>
        </p:txBody>
      </p:sp>
      <p:sp>
        <p:nvSpPr>
          <p:cNvPr id="5" name="Slide Number Placeholder 4"/>
          <p:cNvSpPr>
            <a:spLocks noGrp="1"/>
          </p:cNvSpPr>
          <p:nvPr>
            <p:ph type="sldNum" sz="quarter" idx="12"/>
          </p:nvPr>
        </p:nvSpPr>
        <p:spPr>
          <a:xfrm>
            <a:off x="395536" y="6356350"/>
            <a:ext cx="2133600" cy="365125"/>
          </a:xfrm>
        </p:spPr>
        <p:txBody>
          <a:bodyPr/>
          <a:lstStyle/>
          <a:p>
            <a:pPr algn="l"/>
            <a:fld id="{5D312F24-582A-4117-A0B2-A1DD2489FD11}" type="slidenum">
              <a:rPr lang="en-US" altLang="en-US" smtClean="0">
                <a:solidFill>
                  <a:srgbClr val="000000"/>
                </a:solidFill>
                <a:latin typeface="Arial"/>
                <a:cs typeface="Arial"/>
              </a:rPr>
              <a:pPr algn="l"/>
              <a:t>33</a:t>
            </a:fld>
            <a:endParaRPr lang="en-US" altLang="en-US" dirty="0">
              <a:solidFill>
                <a:srgbClr val="000000"/>
              </a:solidFill>
              <a:latin typeface="Arial"/>
              <a:cs typeface="Arial"/>
            </a:endParaRPr>
          </a:p>
        </p:txBody>
      </p:sp>
      <p:sp>
        <p:nvSpPr>
          <p:cNvPr id="10" name="Rectangle 9"/>
          <p:cNvSpPr/>
          <p:nvPr/>
        </p:nvSpPr>
        <p:spPr>
          <a:xfrm>
            <a:off x="827584" y="980728"/>
            <a:ext cx="3878736" cy="461665"/>
          </a:xfrm>
          <a:prstGeom prst="rect">
            <a:avLst/>
          </a:prstGeom>
        </p:spPr>
        <p:txBody>
          <a:bodyPr wrap="none">
            <a:spAutoFit/>
          </a:bodyPr>
          <a:lstStyle/>
          <a:p>
            <a:r>
              <a:rPr lang="en-ZA" sz="2400" b="1" dirty="0">
                <a:solidFill>
                  <a:srgbClr val="FFFFFF"/>
                </a:solidFill>
              </a:rPr>
              <a:t>COVID-19 EXPENDITURE</a:t>
            </a:r>
            <a:endParaRPr lang="en-US" sz="2400" b="1" dirty="0">
              <a:solidFill>
                <a:srgbClr val="FFFFFF"/>
              </a:solidFill>
            </a:endParaRPr>
          </a:p>
        </p:txBody>
      </p:sp>
    </p:spTree>
    <p:extLst>
      <p:ext uri="{BB962C8B-B14F-4D97-AF65-F5344CB8AC3E}">
        <p14:creationId xmlns:p14="http://schemas.microsoft.com/office/powerpoint/2010/main" xmlns="" val="257581120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34</a:t>
            </a:fld>
            <a:endParaRPr lang="en-US" altLang="en-US" dirty="0">
              <a:solidFill>
                <a:schemeClr val="tx1"/>
              </a:solidFill>
              <a:latin typeface="Arial"/>
              <a:cs typeface="Arial"/>
            </a:endParaRPr>
          </a:p>
        </p:txBody>
      </p:sp>
      <p:sp>
        <p:nvSpPr>
          <p:cNvPr id="68" name="Down Arrow 67"/>
          <p:cNvSpPr/>
          <p:nvPr/>
        </p:nvSpPr>
        <p:spPr>
          <a:xfrm flipV="1">
            <a:off x="3841761" y="3389150"/>
            <a:ext cx="1295400" cy="2615242"/>
          </a:xfrm>
          <a:prstGeom prst="downArrow">
            <a:avLst/>
          </a:prstGeom>
          <a:solidFill>
            <a:srgbClr val="5B9BD5"/>
          </a:solidFill>
          <a:ln w="12700" cap="flat" cmpd="sng" algn="ctr">
            <a:solidFill>
              <a:srgbClr val="5B9BD5">
                <a:shade val="50000"/>
              </a:srgbClr>
            </a:solidFill>
            <a:prstDash val="solid"/>
            <a:miter lim="800000"/>
          </a:ln>
          <a:effectLst>
            <a:outerShdw blurRad="127000" dist="38100" dir="5400000" sx="105000" sy="105000" algn="t" rotWithShape="0">
              <a:prstClr val="black">
                <a:alpha val="40000"/>
              </a:prstClr>
            </a:outerShdw>
          </a:effectLst>
          <a:scene3d>
            <a:camera prst="perspectiveRelaxed"/>
            <a:lightRig rig="soft" dir="t"/>
          </a:scene3d>
          <a:sp3d extrusionH="254000" prstMaterial="dkEdge">
            <a:bevelT w="139700" prst="cross"/>
            <a:extrusionClr>
              <a:sysClr val="window" lastClr="FFFFFF">
                <a:lumMod val="75000"/>
              </a:sysClr>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69" name="Down Arrow 68"/>
          <p:cNvSpPr/>
          <p:nvPr/>
        </p:nvSpPr>
        <p:spPr>
          <a:xfrm rot="18300000" flipV="1">
            <a:off x="3221657" y="3286463"/>
            <a:ext cx="519851" cy="1049511"/>
          </a:xfrm>
          <a:prstGeom prst="downArrow">
            <a:avLst/>
          </a:prstGeom>
          <a:solidFill>
            <a:srgbClr val="ED7D31">
              <a:lumMod val="50000"/>
            </a:srgbClr>
          </a:solidFill>
          <a:ln w="12700" cap="flat" cmpd="sng" algn="ctr">
            <a:noFill/>
            <a:prstDash val="solid"/>
            <a:miter lim="800000"/>
          </a:ln>
          <a:effectLst/>
          <a:scene3d>
            <a:camera prst="perspectiveRelaxed">
              <a:rot lat="19169900" lon="21347526" rev="20655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70" name="Down Arrow 69"/>
          <p:cNvSpPr/>
          <p:nvPr/>
        </p:nvSpPr>
        <p:spPr>
          <a:xfrm rot="3300000" flipH="1" flipV="1">
            <a:off x="5227578" y="3326567"/>
            <a:ext cx="519851" cy="1049511"/>
          </a:xfrm>
          <a:prstGeom prst="downArrow">
            <a:avLst/>
          </a:prstGeom>
          <a:solidFill>
            <a:srgbClr val="ED7D31">
              <a:lumMod val="50000"/>
            </a:srgbClr>
          </a:solidFill>
          <a:ln w="12700" cap="flat" cmpd="sng" algn="ctr">
            <a:noFill/>
            <a:prstDash val="solid"/>
            <a:miter lim="800000"/>
          </a:ln>
          <a:effectLst/>
          <a:scene3d>
            <a:camera prst="perspectiveRelaxed">
              <a:rot lat="19216253" lon="925254" rev="21043324"/>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71" name="Down Arrow 70"/>
          <p:cNvSpPr/>
          <p:nvPr/>
        </p:nvSpPr>
        <p:spPr>
          <a:xfrm flipV="1">
            <a:off x="4254842" y="3156944"/>
            <a:ext cx="475573" cy="685800"/>
          </a:xfrm>
          <a:prstGeom prst="downArrow">
            <a:avLst/>
          </a:prstGeom>
          <a:solidFill>
            <a:srgbClr val="ED7D31">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72" name="Group 28"/>
          <p:cNvGrpSpPr/>
          <p:nvPr/>
        </p:nvGrpSpPr>
        <p:grpSpPr>
          <a:xfrm>
            <a:off x="3471410" y="1701217"/>
            <a:ext cx="2263953" cy="1342082"/>
            <a:chOff x="3534113" y="1289404"/>
            <a:chExt cx="2263953" cy="1342082"/>
          </a:xfrm>
        </p:grpSpPr>
        <p:cxnSp>
          <p:nvCxnSpPr>
            <p:cNvPr id="73" name="Straight Connector 72"/>
            <p:cNvCxnSpPr/>
            <p:nvPr/>
          </p:nvCxnSpPr>
          <p:spPr>
            <a:xfrm rot="5400000" flipH="1" flipV="1">
              <a:off x="4368304" y="2285108"/>
              <a:ext cx="381000" cy="1588"/>
            </a:xfrm>
            <a:prstGeom prst="line">
              <a:avLst/>
            </a:prstGeom>
            <a:noFill/>
            <a:ln w="6350" cap="flat" cmpd="sng" algn="ctr">
              <a:solidFill>
                <a:sysClr val="windowText" lastClr="000000"/>
              </a:solidFill>
              <a:prstDash val="solid"/>
              <a:miter lim="800000"/>
            </a:ln>
            <a:effectLst/>
          </p:spPr>
        </p:cxnSp>
        <p:sp>
          <p:nvSpPr>
            <p:cNvPr id="74" name="TextBox 73"/>
            <p:cNvSpPr txBox="1"/>
            <p:nvPr/>
          </p:nvSpPr>
          <p:spPr>
            <a:xfrm>
              <a:off x="3534113" y="1289404"/>
              <a:ext cx="2263953"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PUPLIC ENTITIES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R4 001 766</a:t>
              </a:r>
            </a:p>
          </p:txBody>
        </p:sp>
        <p:sp>
          <p:nvSpPr>
            <p:cNvPr id="75" name="Oval 74"/>
            <p:cNvSpPr/>
            <p:nvPr/>
          </p:nvSpPr>
          <p:spPr>
            <a:xfrm>
              <a:off x="4447214" y="2402886"/>
              <a:ext cx="228600" cy="228600"/>
            </a:xfrm>
            <a:prstGeom prst="ellipse">
              <a:avLst/>
            </a:prstGeom>
            <a:solidFill>
              <a:sysClr val="window" lastClr="FFFFFF">
                <a:lumMod val="85000"/>
              </a:sysClr>
            </a:solidFill>
            <a:ln w="12700" cap="flat" cmpd="sng" algn="ctr">
              <a:noFill/>
              <a:prstDash val="solid"/>
              <a:miter lim="800000"/>
            </a:ln>
            <a:effectLst/>
            <a:scene3d>
              <a:camera prst="orthographicFront"/>
              <a:lightRig rig="threePt" dir="t"/>
            </a:scene3d>
            <a:sp3d>
              <a:bevel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76" name="Group 27"/>
          <p:cNvGrpSpPr/>
          <p:nvPr/>
        </p:nvGrpSpPr>
        <p:grpSpPr>
          <a:xfrm>
            <a:off x="488090" y="2445669"/>
            <a:ext cx="2588352" cy="1195259"/>
            <a:chOff x="78648" y="2005141"/>
            <a:chExt cx="2588352" cy="1195259"/>
          </a:xfrm>
        </p:grpSpPr>
        <p:sp>
          <p:nvSpPr>
            <p:cNvPr id="77" name="TextBox 76"/>
            <p:cNvSpPr txBox="1"/>
            <p:nvPr/>
          </p:nvSpPr>
          <p:spPr>
            <a:xfrm>
              <a:off x="78648" y="2005141"/>
              <a:ext cx="2219647"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MUNICPALITIES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R925 271 000</a:t>
              </a:r>
            </a:p>
          </p:txBody>
        </p:sp>
        <p:cxnSp>
          <p:nvCxnSpPr>
            <p:cNvPr id="78" name="Straight Connector 77"/>
            <p:cNvCxnSpPr>
              <a:stCxn id="79" idx="1"/>
            </p:cNvCxnSpPr>
            <p:nvPr/>
          </p:nvCxnSpPr>
          <p:spPr>
            <a:xfrm rot="16200000" flipV="1">
              <a:off x="2133600" y="2667000"/>
              <a:ext cx="338278" cy="338278"/>
            </a:xfrm>
            <a:prstGeom prst="line">
              <a:avLst/>
            </a:prstGeom>
            <a:noFill/>
            <a:ln w="6350" cap="flat" cmpd="sng" algn="ctr">
              <a:solidFill>
                <a:sysClr val="windowText" lastClr="000000"/>
              </a:solidFill>
              <a:prstDash val="solid"/>
              <a:miter lim="800000"/>
            </a:ln>
            <a:effectLst/>
          </p:spPr>
        </p:cxnSp>
        <p:sp>
          <p:nvSpPr>
            <p:cNvPr id="79" name="Oval 78"/>
            <p:cNvSpPr/>
            <p:nvPr/>
          </p:nvSpPr>
          <p:spPr>
            <a:xfrm>
              <a:off x="2438400" y="2971800"/>
              <a:ext cx="228600" cy="228600"/>
            </a:xfrm>
            <a:prstGeom prst="ellipse">
              <a:avLst/>
            </a:prstGeom>
            <a:solidFill>
              <a:sysClr val="window" lastClr="FFFFFF">
                <a:lumMod val="85000"/>
              </a:sysClr>
            </a:solidFill>
            <a:ln w="12700" cap="flat" cmpd="sng" algn="ctr">
              <a:noFill/>
              <a:prstDash val="solid"/>
              <a:miter lim="800000"/>
            </a:ln>
            <a:effectLst/>
            <a:scene3d>
              <a:camera prst="orthographicFront"/>
              <a:lightRig rig="threePt" dir="t"/>
            </a:scene3d>
            <a:sp3d>
              <a:bevel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80" name="Group 29"/>
          <p:cNvGrpSpPr/>
          <p:nvPr/>
        </p:nvGrpSpPr>
        <p:grpSpPr>
          <a:xfrm>
            <a:off x="5868144" y="2720222"/>
            <a:ext cx="2878603" cy="964939"/>
            <a:chOff x="6248400" y="2311661"/>
            <a:chExt cx="2878603" cy="964939"/>
          </a:xfrm>
        </p:grpSpPr>
        <p:sp>
          <p:nvSpPr>
            <p:cNvPr id="81" name="TextBox 80"/>
            <p:cNvSpPr txBox="1"/>
            <p:nvPr/>
          </p:nvSpPr>
          <p:spPr>
            <a:xfrm>
              <a:off x="7007512" y="2311661"/>
              <a:ext cx="2119491"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DEPARTMENTS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Calibri" panose="020F0502020204030204"/>
                </a:rPr>
                <a:t>R1 999 465 704</a:t>
              </a:r>
            </a:p>
          </p:txBody>
        </p:sp>
        <p:cxnSp>
          <p:nvCxnSpPr>
            <p:cNvPr id="82" name="Straight Connector 81"/>
            <p:cNvCxnSpPr/>
            <p:nvPr/>
          </p:nvCxnSpPr>
          <p:spPr>
            <a:xfrm flipV="1">
              <a:off x="6364704" y="2727160"/>
              <a:ext cx="533400" cy="381000"/>
            </a:xfrm>
            <a:prstGeom prst="line">
              <a:avLst/>
            </a:prstGeom>
            <a:noFill/>
            <a:ln w="6350" cap="flat" cmpd="sng" algn="ctr">
              <a:solidFill>
                <a:sysClr val="windowText" lastClr="000000"/>
              </a:solidFill>
              <a:prstDash val="solid"/>
              <a:miter lim="800000"/>
            </a:ln>
            <a:effectLst/>
          </p:spPr>
        </p:cxnSp>
        <p:sp>
          <p:nvSpPr>
            <p:cNvPr id="83" name="Oval 82"/>
            <p:cNvSpPr/>
            <p:nvPr/>
          </p:nvSpPr>
          <p:spPr>
            <a:xfrm>
              <a:off x="6248400" y="3048000"/>
              <a:ext cx="228600" cy="228600"/>
            </a:xfrm>
            <a:prstGeom prst="ellipse">
              <a:avLst/>
            </a:prstGeom>
            <a:solidFill>
              <a:sysClr val="window" lastClr="FFFFFF">
                <a:lumMod val="85000"/>
              </a:sysClr>
            </a:solidFill>
            <a:ln w="12700" cap="flat" cmpd="sng" algn="ctr">
              <a:noFill/>
              <a:prstDash val="solid"/>
              <a:miter lim="800000"/>
            </a:ln>
            <a:effectLst/>
            <a:scene3d>
              <a:camera prst="orthographicFront"/>
              <a:lightRig rig="threePt" dir="t"/>
            </a:scene3d>
            <a:sp3d>
              <a:bevel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sp>
        <p:nvSpPr>
          <p:cNvPr id="84" name="TextBox 83"/>
          <p:cNvSpPr txBox="1"/>
          <p:nvPr/>
        </p:nvSpPr>
        <p:spPr>
          <a:xfrm>
            <a:off x="2919390" y="5957546"/>
            <a:ext cx="3270960" cy="461665"/>
          </a:xfrm>
          <a:prstGeom prst="rect">
            <a:avLst/>
          </a:prstGeom>
          <a:noFill/>
        </p:spPr>
        <p:txBody>
          <a:bodyPr wrap="none" rtlCol="0">
            <a:spAutoFit/>
          </a:bodyPr>
          <a:lstStyle/>
          <a:p>
            <a:pPr algn="ctr" fontAlgn="auto">
              <a:spcBef>
                <a:spcPts val="0"/>
              </a:spcBef>
              <a:spcAft>
                <a:spcPts val="0"/>
              </a:spcAft>
            </a:pPr>
            <a:r>
              <a:rPr lang="en-US" sz="2400" b="1" dirty="0">
                <a:solidFill>
                  <a:prstClr val="black"/>
                </a:solidFill>
                <a:latin typeface="Calibri" panose="020F0502020204030204"/>
              </a:rPr>
              <a:t>COVID-19 EXPENDITURE</a:t>
            </a:r>
          </a:p>
        </p:txBody>
      </p:sp>
      <p:sp>
        <p:nvSpPr>
          <p:cNvPr id="85" name="TextBox 84"/>
          <p:cNvSpPr txBox="1"/>
          <p:nvPr/>
        </p:nvSpPr>
        <p:spPr>
          <a:xfrm>
            <a:off x="5713131" y="5269337"/>
            <a:ext cx="2936776" cy="461665"/>
          </a:xfrm>
          <a:prstGeom prst="rect">
            <a:avLst/>
          </a:prstGeom>
          <a:noFill/>
        </p:spPr>
        <p:txBody>
          <a:bodyPr wrap="square" rtlCol="0">
            <a:spAutoFit/>
          </a:bodyPr>
          <a:lstStyle/>
          <a:p>
            <a:pPr algn="ctr" fontAlgn="auto">
              <a:spcBef>
                <a:spcPts val="0"/>
              </a:spcBef>
              <a:spcAft>
                <a:spcPts val="0"/>
              </a:spcAft>
            </a:pPr>
            <a:r>
              <a:rPr lang="en-US" sz="2400" b="1" i="1" dirty="0">
                <a:solidFill>
                  <a:srgbClr val="FF0000"/>
                </a:solidFill>
                <a:latin typeface="Calibri" panose="020F0502020204030204"/>
              </a:rPr>
              <a:t>Total R 2 928 738 470</a:t>
            </a:r>
          </a:p>
        </p:txBody>
      </p:sp>
      <p:sp>
        <p:nvSpPr>
          <p:cNvPr id="25" name="Rectangle 24"/>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26" name="Picture 25"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7" name="Rectangle 26"/>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28" name="Rectangle 27"/>
          <p:cNvSpPr/>
          <p:nvPr/>
        </p:nvSpPr>
        <p:spPr>
          <a:xfrm>
            <a:off x="971600" y="951111"/>
            <a:ext cx="5775940" cy="461665"/>
          </a:xfrm>
          <a:prstGeom prst="rect">
            <a:avLst/>
          </a:prstGeom>
        </p:spPr>
        <p:txBody>
          <a:bodyPr wrap="none">
            <a:spAutoFit/>
          </a:bodyPr>
          <a:lstStyle/>
          <a:p>
            <a:r>
              <a:rPr lang="en-ZA" sz="2400" b="1" dirty="0">
                <a:solidFill>
                  <a:srgbClr val="FFFFFF"/>
                </a:solidFill>
              </a:rPr>
              <a:t>SUMMARY EXPENDITURE OVERVIEW</a:t>
            </a:r>
          </a:p>
        </p:txBody>
      </p:sp>
    </p:spTree>
    <p:extLst>
      <p:ext uri="{BB962C8B-B14F-4D97-AF65-F5344CB8AC3E}">
        <p14:creationId xmlns:p14="http://schemas.microsoft.com/office/powerpoint/2010/main" xmlns="" val="4030428357"/>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35</a:t>
            </a:fld>
            <a:endParaRPr lang="en-US" altLang="en-US" dirty="0">
              <a:solidFill>
                <a:schemeClr val="tx1"/>
              </a:solidFill>
              <a:latin typeface="Arial"/>
              <a:cs typeface="Arial"/>
            </a:endParaRPr>
          </a:p>
        </p:txBody>
      </p:sp>
      <p:graphicFrame>
        <p:nvGraphicFramePr>
          <p:cNvPr id="9" name="Content Placeholder 3"/>
          <p:cNvGraphicFramePr>
            <a:graphicFrameLocks/>
          </p:cNvGraphicFramePr>
          <p:nvPr>
            <p:extLst>
              <p:ext uri="{D42A27DB-BD31-4B8C-83A1-F6EECF244321}">
                <p14:modId xmlns:p14="http://schemas.microsoft.com/office/powerpoint/2010/main" xmlns="" val="2824250818"/>
              </p:ext>
            </p:extLst>
          </p:nvPr>
        </p:nvGraphicFramePr>
        <p:xfrm>
          <a:off x="755575" y="1597350"/>
          <a:ext cx="8026799" cy="4855980"/>
        </p:xfrm>
        <a:graphic>
          <a:graphicData uri="http://schemas.openxmlformats.org/drawingml/2006/table">
            <a:tbl>
              <a:tblPr/>
              <a:tblGrid>
                <a:gridCol w="5431341">
                  <a:extLst>
                    <a:ext uri="{9D8B030D-6E8A-4147-A177-3AD203B41FA5}">
                      <a16:colId xmlns:a16="http://schemas.microsoft.com/office/drawing/2014/main" xmlns="" val="20000"/>
                    </a:ext>
                  </a:extLst>
                </a:gridCol>
                <a:gridCol w="2595458">
                  <a:extLst>
                    <a:ext uri="{9D8B030D-6E8A-4147-A177-3AD203B41FA5}">
                      <a16:colId xmlns:a16="http://schemas.microsoft.com/office/drawing/2014/main" xmlns="" val="20001"/>
                    </a:ext>
                  </a:extLst>
                </a:gridCol>
              </a:tblGrid>
              <a:tr h="39396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700" b="1" i="0" u="none" strike="noStrike" dirty="0">
                          <a:solidFill>
                            <a:schemeClr val="dk1"/>
                          </a:solidFill>
                          <a:effectLst/>
                          <a:latin typeface="+mn-lt"/>
                        </a:rPr>
                        <a:t>Provincial</a:t>
                      </a:r>
                      <a:r>
                        <a:rPr lang="en-ZA" sz="1700" b="1" i="0" u="none" strike="noStrike" baseline="0" dirty="0">
                          <a:solidFill>
                            <a:schemeClr val="dk1"/>
                          </a:solidFill>
                          <a:effectLst/>
                          <a:latin typeface="+mn-lt"/>
                        </a:rPr>
                        <a:t> Departments</a:t>
                      </a:r>
                      <a:endParaRPr lang="en-ZA" sz="17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700" b="1" i="0" u="none" strike="noStrike" dirty="0">
                          <a:solidFill>
                            <a:schemeClr val="dk1"/>
                          </a:solidFill>
                          <a:effectLst/>
                          <a:latin typeface="+mn-lt"/>
                        </a:rPr>
                        <a:t>Amount</a:t>
                      </a:r>
                      <a:endParaRPr lang="en-ZA" sz="17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Agriculture and Rural Development</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19 319 447.35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1"/>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Arts and Culture</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1 135</a:t>
                      </a:r>
                      <a:r>
                        <a:rPr lang="en-ZA" sz="1300" u="none" strike="noStrike" baseline="0" dirty="0">
                          <a:effectLst/>
                        </a:rPr>
                        <a:t> 806.00</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Community Safety and Liaison</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775 277.57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3"/>
                  </a:ext>
                </a:extLst>
              </a:tr>
              <a:tr h="221425">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Co-operative Governance and Traditional Affairs</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1 431 529.11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Economic Development, Tourism and Environmental Affairs</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7 416 575.10</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5"/>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Education</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487 447 612.63 </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6"/>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Health</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1 415 362 034.56 </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7"/>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Human Settlements</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1 807 007.58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8"/>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Office of the Premier</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1 896 220.46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9"/>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Provincial Treasury</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898 692.38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0"/>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Public Works</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1 970 574.67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1"/>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Social Development</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rPr>
                        <a:t>                                    54 241 700.92 </a:t>
                      </a:r>
                      <a:endParaRPr lang="en-ZA" sz="1300" b="0" i="0" u="none" strike="noStrike" dirty="0">
                        <a:solidFill>
                          <a:srgbClr val="FF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2"/>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Sport and Recreation</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660 060.22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3"/>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Transport</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rPr>
                        <a:t>                                      5 103 165.45 </a:t>
                      </a:r>
                      <a:endParaRPr lang="en-ZA" sz="1300" b="0"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4"/>
                  </a:ext>
                </a:extLst>
              </a:tr>
              <a:tr h="30289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b="1" u="none" strike="noStrike" dirty="0">
                          <a:effectLst/>
                        </a:rPr>
                        <a:t>  Total</a:t>
                      </a:r>
                      <a:endParaRPr lang="en-ZA" sz="13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b="1" u="none" strike="noStrike" dirty="0">
                          <a:effectLst/>
                        </a:rPr>
                        <a:t> 	1 999 465 704,00 </a:t>
                      </a:r>
                      <a:endParaRPr lang="en-ZA" sz="13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5"/>
                  </a:ext>
                </a:extLst>
              </a:tr>
            </a:tbl>
          </a:graphicData>
        </a:graphic>
      </p:graphicFrame>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5" name="Rectangle 4"/>
          <p:cNvSpPr/>
          <p:nvPr/>
        </p:nvSpPr>
        <p:spPr>
          <a:xfrm>
            <a:off x="683568" y="980728"/>
            <a:ext cx="7200800" cy="461665"/>
          </a:xfrm>
          <a:prstGeom prst="rect">
            <a:avLst/>
          </a:prstGeom>
        </p:spPr>
        <p:txBody>
          <a:bodyPr wrap="square">
            <a:spAutoFit/>
          </a:bodyPr>
          <a:lstStyle/>
          <a:p>
            <a:r>
              <a:rPr lang="en-US" sz="2400" b="1" dirty="0">
                <a:solidFill>
                  <a:srgbClr val="FFFFFF"/>
                </a:solidFill>
                <a:cs typeface="Arial"/>
              </a:rPr>
              <a:t>EXPENDITURE PER PROVINCIAL DEPARTMENT</a:t>
            </a:r>
            <a:endParaRPr lang="en-ZA" sz="2400" b="1" dirty="0">
              <a:solidFill>
                <a:srgbClr val="FFFFFF"/>
              </a:solidFill>
              <a:cs typeface="Arial"/>
            </a:endParaRPr>
          </a:p>
        </p:txBody>
      </p:sp>
    </p:spTree>
    <p:extLst>
      <p:ext uri="{BB962C8B-B14F-4D97-AF65-F5344CB8AC3E}">
        <p14:creationId xmlns:p14="http://schemas.microsoft.com/office/powerpoint/2010/main" xmlns="" val="325314187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36</a:t>
            </a:fld>
            <a:endParaRPr lang="en-US" altLang="en-US" dirty="0">
              <a:solidFill>
                <a:schemeClr val="tx1"/>
              </a:solidFill>
              <a:latin typeface="Arial"/>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xmlns="" val="4169617495"/>
              </p:ext>
            </p:extLst>
          </p:nvPr>
        </p:nvGraphicFramePr>
        <p:xfrm>
          <a:off x="366851" y="1628120"/>
          <a:ext cx="8237597" cy="4753208"/>
        </p:xfrm>
        <a:graphic>
          <a:graphicData uri="http://schemas.openxmlformats.org/drawingml/2006/table">
            <a:tbl>
              <a:tblPr/>
              <a:tblGrid>
                <a:gridCol w="5326715">
                  <a:extLst>
                    <a:ext uri="{9D8B030D-6E8A-4147-A177-3AD203B41FA5}">
                      <a16:colId xmlns:a16="http://schemas.microsoft.com/office/drawing/2014/main" xmlns="" val="20000"/>
                    </a:ext>
                  </a:extLst>
                </a:gridCol>
                <a:gridCol w="2910882">
                  <a:extLst>
                    <a:ext uri="{9D8B030D-6E8A-4147-A177-3AD203B41FA5}">
                      <a16:colId xmlns:a16="http://schemas.microsoft.com/office/drawing/2014/main" xmlns="" val="20001"/>
                    </a:ext>
                  </a:extLst>
                </a:gridCol>
              </a:tblGrid>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b="1" i="0" u="none" strike="noStrike" dirty="0">
                          <a:solidFill>
                            <a:schemeClr val="tx1"/>
                          </a:solidFill>
                          <a:effectLst/>
                          <a:latin typeface="Arial" panose="020B0604020202020204" pitchFamily="34" charset="0"/>
                          <a:cs typeface="Arial" panose="020B0604020202020204" pitchFamily="34" charset="0"/>
                        </a:rPr>
                        <a:t>Entity</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b="1" i="0" u="none" strike="noStrike" dirty="0">
                          <a:solidFill>
                            <a:schemeClr val="tx1"/>
                          </a:solidFill>
                          <a:effectLst/>
                          <a:latin typeface="Arial" panose="020B0604020202020204" pitchFamily="34" charset="0"/>
                          <a:cs typeface="Arial" panose="020B0604020202020204" pitchFamily="34" charset="0"/>
                        </a:rPr>
                        <a:t>Total Value</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504645">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latin typeface="Arial" panose="020B0604020202020204" pitchFamily="34" charset="0"/>
                          <a:cs typeface="Arial" panose="020B0604020202020204" pitchFamily="34" charset="0"/>
                        </a:rPr>
                        <a:t>  Trade and Investment KwaZulu-Natal (TIKZN)</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solidFill>
                            <a:srgbClr val="FF0000"/>
                          </a:solidFill>
                          <a:effectLst/>
                          <a:latin typeface="Arial" panose="020B0604020202020204" pitchFamily="34" charset="0"/>
                          <a:cs typeface="Arial" panose="020B0604020202020204" pitchFamily="34" charset="0"/>
                        </a:rPr>
                        <a:t> R                               1,208,765.00 </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1"/>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latin typeface="Arial" panose="020B0604020202020204" pitchFamily="34" charset="0"/>
                          <a:cs typeface="Arial" panose="020B0604020202020204" pitchFamily="34" charset="0"/>
                        </a:rPr>
                        <a:t>  KwaZulu-Natal Liquor Authority</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solidFill>
                            <a:srgbClr val="FF0000"/>
                          </a:solidFill>
                          <a:effectLst/>
                          <a:latin typeface="Arial" panose="020B0604020202020204" pitchFamily="34" charset="0"/>
                          <a:cs typeface="Arial" panose="020B0604020202020204" pitchFamily="34" charset="0"/>
                        </a:rPr>
                        <a:t> R                                  920,595.68 </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solidFill>
                            <a:srgbClr val="FF0000"/>
                          </a:solidFill>
                          <a:effectLst/>
                          <a:latin typeface="Arial" panose="020B0604020202020204" pitchFamily="34" charset="0"/>
                          <a:cs typeface="Arial" panose="020B0604020202020204" pitchFamily="34" charset="0"/>
                        </a:rPr>
                        <a:t>  KwaZulu-Natal Gaming and Betting Board</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solidFill>
                            <a:srgbClr val="FF0000"/>
                          </a:solidFill>
                          <a:effectLst/>
                          <a:latin typeface="Arial" panose="020B0604020202020204" pitchFamily="34" charset="0"/>
                          <a:cs typeface="Arial" panose="020B0604020202020204" pitchFamily="34" charset="0"/>
                        </a:rPr>
                        <a:t> R                                  622,970.60 </a:t>
                      </a:r>
                      <a:endParaRPr lang="en-ZA" sz="13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3"/>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KwaZulu-Natal Sharks Board Maritime Centre of Excellence</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402,515.00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KwaZulu-Natal Film Commission</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279,948.37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5"/>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Tourism KwaZulu-Natal</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159,090.40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6"/>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Moses </a:t>
                      </a:r>
                      <a:r>
                        <a:rPr lang="en-ZA" sz="1300" u="none" strike="noStrike" dirty="0" err="1">
                          <a:effectLst/>
                          <a:latin typeface="Arial" panose="020B0604020202020204" pitchFamily="34" charset="0"/>
                          <a:cs typeface="Arial" panose="020B0604020202020204" pitchFamily="34" charset="0"/>
                        </a:rPr>
                        <a:t>Kotane</a:t>
                      </a:r>
                      <a:r>
                        <a:rPr lang="en-ZA" sz="1300" u="none" strike="noStrike" dirty="0">
                          <a:effectLst/>
                          <a:latin typeface="Arial" panose="020B0604020202020204" pitchFamily="34" charset="0"/>
                          <a:cs typeface="Arial" panose="020B0604020202020204" pitchFamily="34" charset="0"/>
                        </a:rPr>
                        <a:t> Institute</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139,541.00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7"/>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Ithala Development Finance Corporation Limited</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94,888.99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8"/>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a:t>
                      </a:r>
                      <a:r>
                        <a:rPr lang="en-ZA" sz="1300" u="none" strike="noStrike" dirty="0" err="1">
                          <a:effectLst/>
                          <a:latin typeface="Arial" panose="020B0604020202020204" pitchFamily="34" charset="0"/>
                          <a:cs typeface="Arial" panose="020B0604020202020204" pitchFamily="34" charset="0"/>
                        </a:rPr>
                        <a:t>Dube</a:t>
                      </a:r>
                      <a:r>
                        <a:rPr lang="en-ZA" sz="1300" u="none" strike="noStrike" dirty="0">
                          <a:effectLst/>
                          <a:latin typeface="Arial" panose="020B0604020202020204" pitchFamily="34" charset="0"/>
                          <a:cs typeface="Arial" panose="020B0604020202020204" pitchFamily="34" charset="0"/>
                        </a:rPr>
                        <a:t> </a:t>
                      </a:r>
                      <a:r>
                        <a:rPr lang="en-ZA" sz="1300" u="none" strike="noStrike" dirty="0" err="1">
                          <a:effectLst/>
                          <a:latin typeface="Arial" panose="020B0604020202020204" pitchFamily="34" charset="0"/>
                          <a:cs typeface="Arial" panose="020B0604020202020204" pitchFamily="34" charset="0"/>
                        </a:rPr>
                        <a:t>TradePort</a:t>
                      </a:r>
                      <a:r>
                        <a:rPr lang="en-ZA" sz="1300" u="none" strike="noStrike" dirty="0">
                          <a:effectLst/>
                          <a:latin typeface="Arial" panose="020B0604020202020204" pitchFamily="34" charset="0"/>
                          <a:cs typeface="Arial" panose="020B0604020202020204" pitchFamily="34" charset="0"/>
                        </a:rPr>
                        <a:t> Corporation (</a:t>
                      </a:r>
                      <a:r>
                        <a:rPr lang="en-ZA" sz="1300" u="none" strike="noStrike" dirty="0" err="1">
                          <a:effectLst/>
                          <a:latin typeface="Arial" panose="020B0604020202020204" pitchFamily="34" charset="0"/>
                          <a:cs typeface="Arial" panose="020B0604020202020204" pitchFamily="34" charset="0"/>
                        </a:rPr>
                        <a:t>DTPC</a:t>
                      </a:r>
                      <a:r>
                        <a:rPr lang="en-ZA" sz="1300" u="none" strike="noStrike" dirty="0">
                          <a:effectLst/>
                          <a:latin typeface="Arial" panose="020B0604020202020204" pitchFamily="34" charset="0"/>
                          <a:cs typeface="Arial" panose="020B0604020202020204" pitchFamily="34" charset="0"/>
                        </a:rPr>
                        <a:t>)</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87,269.36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9"/>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u="none" strike="noStrike" dirty="0">
                          <a:effectLst/>
                          <a:latin typeface="Arial" panose="020B0604020202020204" pitchFamily="34" charset="0"/>
                          <a:cs typeface="Arial" panose="020B0604020202020204" pitchFamily="34" charset="0"/>
                        </a:rPr>
                        <a:t>  Agribusiness Development Agency (ADA)</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fontAlgn="b"/>
                      <a:r>
                        <a:rPr lang="en-ZA" sz="1300" u="none" strike="noStrike" dirty="0">
                          <a:effectLst/>
                          <a:latin typeface="Arial" panose="020B0604020202020204" pitchFamily="34" charset="0"/>
                          <a:cs typeface="Arial" panose="020B0604020202020204" pitchFamily="34" charset="0"/>
                        </a:rPr>
                        <a:t> R                                     86,192.45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0"/>
                  </a:ext>
                </a:extLst>
              </a:tr>
              <a:tr h="38623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  Grand Total</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l" fontAlgn="b"/>
                      <a:r>
                        <a:rPr lang="en-ZA" sz="1300" b="1" i="0" u="none" strike="noStrike" dirty="0">
                          <a:solidFill>
                            <a:schemeClr val="tx1"/>
                          </a:solidFill>
                          <a:effectLst/>
                          <a:latin typeface="Arial" panose="020B0604020202020204" pitchFamily="34" charset="0"/>
                          <a:cs typeface="Arial" panose="020B0604020202020204" pitchFamily="34" charset="0"/>
                        </a:rPr>
                        <a:t>         R                        4,001,776.85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11"/>
                  </a:ext>
                </a:extLst>
              </a:tr>
            </a:tbl>
          </a:graphicData>
        </a:graphic>
      </p:graphicFrame>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683568" y="980728"/>
            <a:ext cx="7200800" cy="523220"/>
          </a:xfrm>
          <a:prstGeom prst="rect">
            <a:avLst/>
          </a:prstGeom>
        </p:spPr>
        <p:txBody>
          <a:bodyPr wrap="square">
            <a:spAutoFit/>
          </a:bodyPr>
          <a:lstStyle/>
          <a:p>
            <a:r>
              <a:rPr lang="en-US" sz="2800" b="1" dirty="0">
                <a:solidFill>
                  <a:srgbClr val="FFFFFF"/>
                </a:solidFill>
                <a:cs typeface="Arial"/>
              </a:rPr>
              <a:t>EXPENDITURE PER ENTITY </a:t>
            </a:r>
          </a:p>
        </p:txBody>
      </p:sp>
    </p:spTree>
    <p:extLst>
      <p:ext uri="{BB962C8B-B14F-4D97-AF65-F5344CB8AC3E}">
        <p14:creationId xmlns:p14="http://schemas.microsoft.com/office/powerpoint/2010/main" xmlns="" val="3750168785"/>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37</a:t>
            </a:fld>
            <a:endParaRPr lang="en-US" altLang="en-US" dirty="0">
              <a:solidFill>
                <a:schemeClr val="tx1"/>
              </a:solidFill>
              <a:latin typeface="Arial"/>
              <a:cs typeface="Arial"/>
            </a:endParaRPr>
          </a:p>
        </p:txBody>
      </p:sp>
      <p:sp>
        <p:nvSpPr>
          <p:cNvPr id="10" name="Rectangle 3"/>
          <p:cNvSpPr txBox="1">
            <a:spLocks noChangeArrowheads="1"/>
          </p:cNvSpPr>
          <p:nvPr/>
        </p:nvSpPr>
        <p:spPr>
          <a:xfrm>
            <a:off x="323528" y="1700808"/>
            <a:ext cx="8484860" cy="276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b="1" dirty="0"/>
              <a:t>Table 1:</a:t>
            </a:r>
            <a:r>
              <a:rPr lang="en-US" sz="1400" dirty="0"/>
              <a:t> Top 10 municipal contributors to the COVID-19 expenditure in KZN</a:t>
            </a: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800" dirty="0">
              <a:latin typeface="+mn-lt"/>
            </a:endParaRPr>
          </a:p>
          <a:p>
            <a:pPr marL="0" indent="0" algn="just">
              <a:buFont typeface="Arial" panose="020B0604020202020204" pitchFamily="34" charset="0"/>
              <a:buNone/>
            </a:pPr>
            <a:endParaRPr lang="en-US" sz="1400" dirty="0"/>
          </a:p>
          <a:p>
            <a:pPr marL="0" indent="0" algn="just">
              <a:buFont typeface="Arial" panose="020B0604020202020204" pitchFamily="34" charset="0"/>
              <a:buNone/>
            </a:pPr>
            <a:endParaRPr lang="en-US" sz="1400" dirty="0"/>
          </a:p>
          <a:p>
            <a:pPr marL="0" indent="0" algn="just">
              <a:buFont typeface="Arial" panose="020B0604020202020204" pitchFamily="34" charset="0"/>
              <a:buNone/>
            </a:pPr>
            <a:r>
              <a:rPr lang="en-US" sz="1400" dirty="0"/>
              <a:t>In total, the 10 municipalities account for the bulk of the COVID-19 expenditure reported in the province which totals R816,6 million and constitutes 88 percent of the total expenditure reported. </a:t>
            </a:r>
            <a:endParaRPr lang="en-ZA" sz="1400" dirty="0"/>
          </a:p>
        </p:txBody>
      </p:sp>
      <p:pic>
        <p:nvPicPr>
          <p:cNvPr id="12" name="Picture 1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3" y="2132856"/>
            <a:ext cx="7488077" cy="3816424"/>
          </a:xfrm>
          <a:prstGeom prst="rect">
            <a:avLst/>
          </a:prstGeom>
          <a:noFill/>
          <a:ln>
            <a:noFill/>
          </a:ln>
        </p:spPr>
      </p:pic>
      <p:sp>
        <p:nvSpPr>
          <p:cNvPr id="9" name="Rectangle 8"/>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4" name="Rectangle 13"/>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5" name="Rectangle 14"/>
          <p:cNvSpPr/>
          <p:nvPr/>
        </p:nvSpPr>
        <p:spPr>
          <a:xfrm>
            <a:off x="395536" y="980728"/>
            <a:ext cx="8208912" cy="461665"/>
          </a:xfrm>
          <a:prstGeom prst="rect">
            <a:avLst/>
          </a:prstGeom>
        </p:spPr>
        <p:txBody>
          <a:bodyPr wrap="square">
            <a:spAutoFit/>
          </a:bodyPr>
          <a:lstStyle/>
          <a:p>
            <a:r>
              <a:rPr lang="en-US" sz="2400" b="1" dirty="0">
                <a:solidFill>
                  <a:srgbClr val="FFFFFF"/>
                </a:solidFill>
                <a:cs typeface="Arial"/>
              </a:rPr>
              <a:t>TOP 10 CONTRIBUTORS TO COVID-19 EXPENDITURE</a:t>
            </a:r>
          </a:p>
        </p:txBody>
      </p:sp>
    </p:spTree>
    <p:extLst>
      <p:ext uri="{BB962C8B-B14F-4D97-AF65-F5344CB8AC3E}">
        <p14:creationId xmlns:p14="http://schemas.microsoft.com/office/powerpoint/2010/main" xmlns="" val="351864814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55576" y="1196752"/>
            <a:ext cx="7848872" cy="3170099"/>
          </a:xfrm>
          <a:prstGeom prst="rect">
            <a:avLst/>
          </a:prstGeom>
        </p:spPr>
        <p:txBody>
          <a:bodyPr wrap="square">
            <a:spAutoFit/>
          </a:bodyPr>
          <a:lstStyle/>
          <a:p>
            <a:pPr algn="ctr"/>
            <a:r>
              <a:rPr lang="en-US" sz="5000" b="1" dirty="0">
                <a:solidFill>
                  <a:srgbClr val="FFFFFF"/>
                </a:solidFill>
                <a:latin typeface="Arial"/>
                <a:cs typeface="Arial"/>
              </a:rPr>
              <a:t>DEPARTMENT OF COOPERATIVE GOVERNANCE AND TRADITIONAL AFFAIRS</a:t>
            </a:r>
            <a:endParaRPr lang="en-ZA" sz="5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914529"/>
            <a:ext cx="2736304" cy="1737923"/>
          </a:xfrm>
          <a:prstGeom prst="rect">
            <a:avLst/>
          </a:prstGeom>
        </p:spPr>
      </p:pic>
    </p:spTree>
    <p:extLst>
      <p:ext uri="{BB962C8B-B14F-4D97-AF65-F5344CB8AC3E}">
        <p14:creationId xmlns:p14="http://schemas.microsoft.com/office/powerpoint/2010/main" xmlns="" val="4111671528"/>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81710B4-D9B4-2B42-A42F-C2DB84C0D374}"/>
              </a:ext>
            </a:extLst>
          </p:cNvPr>
          <p:cNvSpPr>
            <a:spLocks noGrp="1"/>
          </p:cNvSpPr>
          <p:nvPr>
            <p:ph type="sldNum" idx="12"/>
          </p:nvPr>
        </p:nvSpPr>
        <p:spPr>
          <a:xfrm>
            <a:off x="323528" y="6356350"/>
            <a:ext cx="2133600" cy="365125"/>
          </a:xfrm>
        </p:spPr>
        <p:txBody>
          <a:bodyPr/>
          <a:lstStyle/>
          <a:p>
            <a:pPr algn="l">
              <a:spcBef>
                <a:spcPts val="0"/>
              </a:spcBef>
              <a:spcAft>
                <a:spcPts val="0"/>
              </a:spcAft>
            </a:pPr>
            <a:fld id="{00000000-1234-1234-1234-123412341234}" type="slidenum">
              <a:rPr lang="en-ZA" smtClean="0">
                <a:solidFill>
                  <a:srgbClr val="000000"/>
                </a:solidFill>
                <a:latin typeface="Arial"/>
                <a:cs typeface="Arial"/>
              </a:rPr>
              <a:pPr algn="l">
                <a:spcBef>
                  <a:spcPts val="0"/>
                </a:spcBef>
                <a:spcAft>
                  <a:spcPts val="0"/>
                </a:spcAft>
              </a:pPr>
              <a:t>39</a:t>
            </a:fld>
            <a:endParaRPr lang="en-ZA" dirty="0">
              <a:solidFill>
                <a:srgbClr val="000000"/>
              </a:solidFill>
              <a:latin typeface="Arial"/>
              <a:cs typeface="Arial"/>
            </a:endParaRPr>
          </a:p>
        </p:txBody>
      </p:sp>
      <p:sp>
        <p:nvSpPr>
          <p:cNvPr id="7" name="Rectangle 6">
            <a:extLst>
              <a:ext uri="{FF2B5EF4-FFF2-40B4-BE49-F238E27FC236}">
                <a16:creationId xmlns:a16="http://schemas.microsoft.com/office/drawing/2014/main" xmlns="" id="{C2DEACAD-7BC2-4FFA-95DA-A83F65F12227}"/>
              </a:ext>
            </a:extLst>
          </p:cNvPr>
          <p:cNvSpPr/>
          <p:nvPr/>
        </p:nvSpPr>
        <p:spPr>
          <a:xfrm>
            <a:off x="225602" y="1700808"/>
            <a:ext cx="8461198" cy="4465324"/>
          </a:xfrm>
          <a:prstGeom prst="rect">
            <a:avLst/>
          </a:prstGeom>
        </p:spPr>
        <p:txBody>
          <a:bodyPr wrap="square">
            <a:spAutoFit/>
          </a:bodyPr>
          <a:lstStyle/>
          <a:p>
            <a:pPr marL="76200" indent="0">
              <a:buNone/>
            </a:pPr>
            <a:r>
              <a:rPr lang="en-ZA" b="1" dirty="0"/>
              <a:t>The Province of KZN formulated a very comprehension response plan to </a:t>
            </a:r>
            <a:r>
              <a:rPr lang="en-ZA" b="1" dirty="0" err="1"/>
              <a:t>Covid</a:t>
            </a:r>
            <a:r>
              <a:rPr lang="en-ZA" b="1" dirty="0"/>
              <a:t> 19. All Department’s mandates find expression in the plans and for Cogta , it resulted in the following interventions that are within the Departments Mandate.</a:t>
            </a:r>
          </a:p>
          <a:p>
            <a:pPr marL="76200" indent="0">
              <a:buNone/>
            </a:pPr>
            <a:endParaRPr lang="en-ZA" b="1" dirty="0"/>
          </a:p>
          <a:p>
            <a:r>
              <a:rPr lang="en-ZA" b="1" dirty="0">
                <a:solidFill>
                  <a:srgbClr val="008000"/>
                </a:solidFill>
              </a:rPr>
              <a:t>COVID 19 STRUCTURES  ALIGNED TO DDM</a:t>
            </a:r>
          </a:p>
          <a:p>
            <a:pPr lvl="1"/>
            <a:r>
              <a:rPr lang="en-US" sz="1400" dirty="0">
                <a:solidFill>
                  <a:prstClr val="black"/>
                </a:solidFill>
                <a:cs typeface="Arial" panose="020B0604020202020204" pitchFamily="34" charset="0"/>
              </a:rPr>
              <a:t>All District </a:t>
            </a:r>
            <a:r>
              <a:rPr lang="en-US" sz="1400" dirty="0" err="1">
                <a:solidFill>
                  <a:prstClr val="black"/>
                </a:solidFill>
                <a:cs typeface="Arial" panose="020B0604020202020204" pitchFamily="34" charset="0"/>
              </a:rPr>
              <a:t>Covid</a:t>
            </a:r>
            <a:r>
              <a:rPr lang="en-US" sz="1400" dirty="0">
                <a:solidFill>
                  <a:prstClr val="black"/>
                </a:solidFill>
                <a:cs typeface="Arial" panose="020B0604020202020204" pitchFamily="34" charset="0"/>
              </a:rPr>
              <a:t> 19 structures are meeting weekly and ministers are now participating in the weekly meetings </a:t>
            </a:r>
          </a:p>
          <a:p>
            <a:pPr lvl="1"/>
            <a:r>
              <a:rPr lang="en-US" sz="1400" dirty="0">
                <a:solidFill>
                  <a:prstClr val="black"/>
                </a:solidFill>
                <a:cs typeface="Arial" panose="020B0604020202020204" pitchFamily="34" charset="0"/>
              </a:rPr>
              <a:t>Clusters have been established to support the Command Council and these are operating effectively to deal with response plans ( economic , infrastructure and employment issues, social  issues, governance and finance  issues as well as justice and safety issues) </a:t>
            </a:r>
            <a:endParaRPr lang="en-ZA" sz="1400" b="1" dirty="0"/>
          </a:p>
          <a:p>
            <a:endParaRPr lang="en-ZA" b="1" dirty="0"/>
          </a:p>
          <a:p>
            <a:r>
              <a:rPr lang="en-ZA" b="1" dirty="0">
                <a:solidFill>
                  <a:srgbClr val="008000"/>
                </a:solidFill>
              </a:rPr>
              <a:t>CIRCULARS TO MUNICIPALITIES</a:t>
            </a:r>
          </a:p>
          <a:p>
            <a:pPr lvl="1"/>
            <a:r>
              <a:rPr lang="en-ZA" sz="1400" dirty="0"/>
              <a:t>Several circular have been issued by the COGTA IGR unit to ensure regulations are communicated with municipalities to enable these organs of state to adhere to regularity compliance when establishing the required relief interventions such as homeless shelters.</a:t>
            </a:r>
            <a:endParaRPr lang="en-ZA" sz="1400" b="1" dirty="0"/>
          </a:p>
          <a:p>
            <a:pPr marL="457200" indent="-381000" algn="just">
              <a:lnSpc>
                <a:spcPct val="150000"/>
              </a:lnSpc>
              <a:spcBef>
                <a:spcPts val="1000"/>
              </a:spcBef>
              <a:spcAft>
                <a:spcPts val="0"/>
              </a:spcAft>
              <a:buClr>
                <a:schemeClr val="dk1"/>
              </a:buClr>
              <a:buSzPts val="2400"/>
              <a:buFont typeface="Arial" panose="020B0604020202020204" pitchFamily="34" charset="0"/>
              <a:buChar char="•"/>
            </a:pPr>
            <a:endParaRPr lang="en-ZA" sz="1400" dirty="0">
              <a:latin typeface="Arial"/>
              <a:ea typeface="Arial"/>
              <a:cs typeface="Arial"/>
            </a:endParaRPr>
          </a:p>
        </p:txBody>
      </p:sp>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0" name="Rectangle 9"/>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1" name="Rectangle 10"/>
          <p:cNvSpPr/>
          <p:nvPr/>
        </p:nvSpPr>
        <p:spPr>
          <a:xfrm>
            <a:off x="395536" y="980728"/>
            <a:ext cx="8208912" cy="461665"/>
          </a:xfrm>
          <a:prstGeom prst="rect">
            <a:avLst/>
          </a:prstGeom>
        </p:spPr>
        <p:txBody>
          <a:bodyPr wrap="square">
            <a:spAutoFit/>
          </a:bodyPr>
          <a:lstStyle/>
          <a:p>
            <a:r>
              <a:rPr lang="en-US" sz="2400" b="1" dirty="0">
                <a:solidFill>
                  <a:srgbClr val="FFFFFF"/>
                </a:solidFill>
                <a:cs typeface="Arial"/>
              </a:rPr>
              <a:t>COGTA COVID 19 INTERVENTIONS</a:t>
            </a:r>
          </a:p>
        </p:txBody>
      </p:sp>
    </p:spTree>
    <p:extLst>
      <p:ext uri="{BB962C8B-B14F-4D97-AF65-F5344CB8AC3E}">
        <p14:creationId xmlns:p14="http://schemas.microsoft.com/office/powerpoint/2010/main" xmlns="" val="1144563223"/>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395536" y="629816"/>
            <a:ext cx="8229600" cy="1143000"/>
          </a:xfrm>
        </p:spPr>
        <p:txBody>
          <a:bodyPr/>
          <a:lstStyle/>
          <a:p>
            <a:r>
              <a:rPr lang="en-ZA" sz="2400" b="1" dirty="0">
                <a:solidFill>
                  <a:srgbClr val="FFFFFF"/>
                </a:solidFill>
              </a:rPr>
              <a:t>OPENING REMARKS</a:t>
            </a:r>
          </a:p>
        </p:txBody>
      </p:sp>
      <p:sp>
        <p:nvSpPr>
          <p:cNvPr id="3" name="Content Placeholder 2"/>
          <p:cNvSpPr>
            <a:spLocks noGrp="1"/>
          </p:cNvSpPr>
          <p:nvPr>
            <p:ph idx="1"/>
          </p:nvPr>
        </p:nvSpPr>
        <p:spPr/>
        <p:txBody>
          <a:bodyPr/>
          <a:lstStyle/>
          <a:p>
            <a:r>
              <a:rPr lang="en-US" dirty="0"/>
              <a:t>In line with the invitation we have structured our presentation according to the following broad areas:</a:t>
            </a:r>
            <a:endParaRPr lang="en-ZA" dirty="0"/>
          </a:p>
          <a:p>
            <a:pPr lvl="1">
              <a:buFont typeface="Wingdings" panose="05000000000000000000" pitchFamily="2" charset="2"/>
              <a:buChar char="q"/>
            </a:pPr>
            <a:r>
              <a:rPr lang="en-GB" b="1" dirty="0"/>
              <a:t>Programme of the KZN Provincial Command Council</a:t>
            </a:r>
            <a:endParaRPr lang="en-ZA" dirty="0"/>
          </a:p>
          <a:p>
            <a:pPr lvl="1">
              <a:buFont typeface="Wingdings" panose="05000000000000000000" pitchFamily="2" charset="2"/>
              <a:buChar char="q"/>
            </a:pPr>
            <a:r>
              <a:rPr lang="en-GB" b="1" dirty="0"/>
              <a:t>Department of Cooperative Governance and Traditional Affairs</a:t>
            </a:r>
            <a:endParaRPr lang="en-ZA" dirty="0"/>
          </a:p>
          <a:p>
            <a:pPr lvl="1">
              <a:buFont typeface="Wingdings" panose="05000000000000000000" pitchFamily="2" charset="2"/>
              <a:buChar char="q"/>
            </a:pPr>
            <a:r>
              <a:rPr lang="en-US" b="1" dirty="0"/>
              <a:t>Department Human Settlements</a:t>
            </a:r>
            <a:r>
              <a:rPr lang="en-US" dirty="0"/>
              <a:t> </a:t>
            </a:r>
            <a:endParaRPr lang="en-ZA" dirty="0"/>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pPr algn="l"/>
              <a:t>4</a:t>
            </a:fld>
            <a:endParaRPr lang="en-US" altLang="en-US" dirty="0"/>
          </a:p>
        </p:txBody>
      </p:sp>
    </p:spTree>
    <p:extLst>
      <p:ext uri="{BB962C8B-B14F-4D97-AF65-F5344CB8AC3E}">
        <p14:creationId xmlns:p14="http://schemas.microsoft.com/office/powerpoint/2010/main" xmlns="" val="1966190368"/>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81710B4-D9B4-2B42-A42F-C2DB84C0D374}"/>
              </a:ext>
            </a:extLst>
          </p:cNvPr>
          <p:cNvSpPr>
            <a:spLocks noGrp="1"/>
          </p:cNvSpPr>
          <p:nvPr>
            <p:ph type="sldNum" idx="12"/>
          </p:nvPr>
        </p:nvSpPr>
        <p:spPr>
          <a:xfrm>
            <a:off x="323528" y="6356350"/>
            <a:ext cx="2133600" cy="365125"/>
          </a:xfrm>
        </p:spPr>
        <p:txBody>
          <a:bodyPr/>
          <a:lstStyle/>
          <a:p>
            <a:pPr algn="l">
              <a:spcBef>
                <a:spcPts val="0"/>
              </a:spcBef>
              <a:spcAft>
                <a:spcPts val="0"/>
              </a:spcAft>
            </a:pPr>
            <a:fld id="{00000000-1234-1234-1234-123412341234}" type="slidenum">
              <a:rPr lang="en-ZA" smtClean="0">
                <a:solidFill>
                  <a:srgbClr val="000000"/>
                </a:solidFill>
                <a:latin typeface="Arial"/>
                <a:cs typeface="Arial"/>
              </a:rPr>
              <a:pPr algn="l">
                <a:spcBef>
                  <a:spcPts val="0"/>
                </a:spcBef>
                <a:spcAft>
                  <a:spcPts val="0"/>
                </a:spcAft>
              </a:pPr>
              <a:t>40</a:t>
            </a:fld>
            <a:endParaRPr lang="en-ZA" dirty="0">
              <a:solidFill>
                <a:srgbClr val="000000"/>
              </a:solidFill>
              <a:latin typeface="Arial"/>
              <a:cs typeface="Arial"/>
            </a:endParaRPr>
          </a:p>
        </p:txBody>
      </p:sp>
      <p:sp>
        <p:nvSpPr>
          <p:cNvPr id="7" name="Rectangle 6">
            <a:extLst>
              <a:ext uri="{FF2B5EF4-FFF2-40B4-BE49-F238E27FC236}">
                <a16:creationId xmlns:a16="http://schemas.microsoft.com/office/drawing/2014/main" xmlns="" id="{C2DEACAD-7BC2-4FFA-95DA-A83F65F12227}"/>
              </a:ext>
            </a:extLst>
          </p:cNvPr>
          <p:cNvSpPr/>
          <p:nvPr/>
        </p:nvSpPr>
        <p:spPr>
          <a:xfrm>
            <a:off x="225602" y="1988840"/>
            <a:ext cx="8461198" cy="3354765"/>
          </a:xfrm>
          <a:prstGeom prst="rect">
            <a:avLst/>
          </a:prstGeom>
        </p:spPr>
        <p:txBody>
          <a:bodyPr wrap="square">
            <a:spAutoFit/>
          </a:bodyPr>
          <a:lstStyle/>
          <a:p>
            <a:r>
              <a:rPr lang="en-ZA" b="1" dirty="0">
                <a:solidFill>
                  <a:srgbClr val="008000"/>
                </a:solidFill>
              </a:rPr>
              <a:t>COMMUNICATION &amp; BUSINESS CONTINUTIY</a:t>
            </a:r>
          </a:p>
          <a:p>
            <a:pPr lvl="1"/>
            <a:r>
              <a:rPr lang="en-ZA" sz="1400" dirty="0"/>
              <a:t>To ensure business continuity, virtual platforms have been utilised to convene the Provincial meetings of the Department with the Municipalities such as </a:t>
            </a:r>
            <a:r>
              <a:rPr lang="en-ZA" sz="1400" dirty="0" err="1"/>
              <a:t>MuniMec</a:t>
            </a:r>
            <a:r>
              <a:rPr lang="en-ZA" sz="1400" dirty="0"/>
              <a:t>. </a:t>
            </a:r>
          </a:p>
          <a:p>
            <a:pPr lvl="1"/>
            <a:r>
              <a:rPr lang="en-ZA" sz="1400" b="1" dirty="0"/>
              <a:t> </a:t>
            </a:r>
            <a:r>
              <a:rPr lang="en-ZA" sz="1400" dirty="0"/>
              <a:t>Over and above that communication channels utilising social media platforms such as WHATSAPP were developed to ensure instant communication with Mayors and Municipal Managers in the Province.</a:t>
            </a:r>
          </a:p>
          <a:p>
            <a:pPr lvl="1"/>
            <a:endParaRPr lang="en-ZA" sz="1400" b="1" dirty="0"/>
          </a:p>
          <a:p>
            <a:r>
              <a:rPr lang="en-US" b="1" dirty="0">
                <a:solidFill>
                  <a:srgbClr val="008000"/>
                </a:solidFill>
              </a:rPr>
              <a:t>POST LOCKDOWN RECOVERY PLANS</a:t>
            </a:r>
          </a:p>
          <a:p>
            <a:pPr marL="819150" lvl="1" indent="-285750"/>
            <a:r>
              <a:rPr lang="en-US" sz="1400" dirty="0"/>
              <a:t>KZN COGTA has developed a Post Lockdown Recovery Plan for the Department in line with its mandate to support local government, guided by the National and Provincial imperatives (legislation, policy guidelines and the ministerial regulations).  </a:t>
            </a:r>
            <a:r>
              <a:rPr lang="en-ZA" sz="1600" dirty="0"/>
              <a:t>The Post Lockdown plan was adopted by the Provincial Cabinet on 20 May 2020.</a:t>
            </a:r>
          </a:p>
          <a:p>
            <a:pPr marL="819150" lvl="1" indent="-285750"/>
            <a:r>
              <a:rPr lang="en-US" sz="1600" dirty="0"/>
              <a:t>Furthermore, KZN COGTA engaged all 54 municipalities as a sector to develop their own individual Plans and these have been submitted to COGTA</a:t>
            </a:r>
            <a:endParaRPr lang="en-ZA" b="1" dirty="0"/>
          </a:p>
        </p:txBody>
      </p:sp>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0" name="Rectangle 9"/>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1" name="Rectangle 10"/>
          <p:cNvSpPr/>
          <p:nvPr/>
        </p:nvSpPr>
        <p:spPr>
          <a:xfrm>
            <a:off x="395536" y="980728"/>
            <a:ext cx="8208912" cy="461665"/>
          </a:xfrm>
          <a:prstGeom prst="rect">
            <a:avLst/>
          </a:prstGeom>
        </p:spPr>
        <p:txBody>
          <a:bodyPr wrap="square">
            <a:spAutoFit/>
          </a:bodyPr>
          <a:lstStyle/>
          <a:p>
            <a:r>
              <a:rPr lang="en-US" sz="2400" b="1" dirty="0">
                <a:solidFill>
                  <a:srgbClr val="FFFFFF"/>
                </a:solidFill>
                <a:cs typeface="Arial"/>
              </a:rPr>
              <a:t>COGTA COVID 19 INTERVENTIONS</a:t>
            </a:r>
          </a:p>
        </p:txBody>
      </p:sp>
    </p:spTree>
    <p:extLst>
      <p:ext uri="{BB962C8B-B14F-4D97-AF65-F5344CB8AC3E}">
        <p14:creationId xmlns:p14="http://schemas.microsoft.com/office/powerpoint/2010/main" xmlns="" val="3475498388"/>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81710B4-D9B4-2B42-A42F-C2DB84C0D374}"/>
              </a:ext>
            </a:extLst>
          </p:cNvPr>
          <p:cNvSpPr>
            <a:spLocks noGrp="1"/>
          </p:cNvSpPr>
          <p:nvPr>
            <p:ph type="sldNum" idx="12"/>
          </p:nvPr>
        </p:nvSpPr>
        <p:spPr>
          <a:xfrm>
            <a:off x="323528" y="6356350"/>
            <a:ext cx="2133600" cy="365125"/>
          </a:xfrm>
        </p:spPr>
        <p:txBody>
          <a:bodyPr/>
          <a:lstStyle/>
          <a:p>
            <a:pPr algn="l">
              <a:spcBef>
                <a:spcPts val="0"/>
              </a:spcBef>
              <a:spcAft>
                <a:spcPts val="0"/>
              </a:spcAft>
            </a:pPr>
            <a:fld id="{00000000-1234-1234-1234-123412341234}" type="slidenum">
              <a:rPr lang="en-ZA" smtClean="0">
                <a:solidFill>
                  <a:srgbClr val="000000"/>
                </a:solidFill>
                <a:latin typeface="Arial"/>
                <a:cs typeface="Arial"/>
              </a:rPr>
              <a:pPr algn="l">
                <a:spcBef>
                  <a:spcPts val="0"/>
                </a:spcBef>
                <a:spcAft>
                  <a:spcPts val="0"/>
                </a:spcAft>
              </a:pPr>
              <a:t>41</a:t>
            </a:fld>
            <a:endParaRPr lang="en-ZA" dirty="0">
              <a:solidFill>
                <a:srgbClr val="000000"/>
              </a:solidFill>
              <a:latin typeface="Arial"/>
              <a:cs typeface="Arial"/>
            </a:endParaRPr>
          </a:p>
        </p:txBody>
      </p:sp>
      <p:sp>
        <p:nvSpPr>
          <p:cNvPr id="7" name="Rectangle 6">
            <a:extLst>
              <a:ext uri="{FF2B5EF4-FFF2-40B4-BE49-F238E27FC236}">
                <a16:creationId xmlns:a16="http://schemas.microsoft.com/office/drawing/2014/main" xmlns="" id="{C2DEACAD-7BC2-4FFA-95DA-A83F65F12227}"/>
              </a:ext>
            </a:extLst>
          </p:cNvPr>
          <p:cNvSpPr/>
          <p:nvPr/>
        </p:nvSpPr>
        <p:spPr>
          <a:xfrm>
            <a:off x="359274" y="1700808"/>
            <a:ext cx="8461198" cy="3418885"/>
          </a:xfrm>
          <a:prstGeom prst="rect">
            <a:avLst/>
          </a:prstGeom>
        </p:spPr>
        <p:txBody>
          <a:bodyPr wrap="square">
            <a:spAutoFit/>
          </a:bodyPr>
          <a:lstStyle/>
          <a:p>
            <a:r>
              <a:rPr lang="en-ZA" b="1" dirty="0">
                <a:solidFill>
                  <a:srgbClr val="008000"/>
                </a:solidFill>
              </a:rPr>
              <a:t>WATER SUPPLY  INTERVENTIONS </a:t>
            </a:r>
          </a:p>
          <a:p>
            <a:pPr lvl="1"/>
            <a:r>
              <a:rPr lang="en-US" sz="1400" dirty="0"/>
              <a:t>Static Tanks – Installation</a:t>
            </a:r>
          </a:p>
          <a:p>
            <a:pPr lvl="1"/>
            <a:r>
              <a:rPr lang="en-US" sz="1400" dirty="0"/>
              <a:t>Static Tanks – Distribution</a:t>
            </a:r>
          </a:p>
          <a:p>
            <a:pPr lvl="1"/>
            <a:r>
              <a:rPr lang="en-US" sz="1400" dirty="0"/>
              <a:t>Water Tankers</a:t>
            </a:r>
          </a:p>
          <a:p>
            <a:pPr lvl="1"/>
            <a:r>
              <a:rPr lang="en-US" sz="1400" dirty="0"/>
              <a:t>Boreholes </a:t>
            </a:r>
            <a:r>
              <a:rPr lang="en-US" sz="1400" dirty="0" err="1"/>
              <a:t>programme</a:t>
            </a:r>
            <a:r>
              <a:rPr lang="en-US" sz="1400" dirty="0"/>
              <a:t> water : schools re-opening readiness (All targets met)</a:t>
            </a:r>
          </a:p>
          <a:p>
            <a:endParaRPr lang="en-ZA" b="1" dirty="0"/>
          </a:p>
          <a:p>
            <a:r>
              <a:rPr lang="en-ZA" b="1" dirty="0">
                <a:solidFill>
                  <a:srgbClr val="008000"/>
                </a:solidFill>
              </a:rPr>
              <a:t>MIG REPRIORITISATION</a:t>
            </a:r>
          </a:p>
          <a:p>
            <a:pPr lvl="1"/>
            <a:r>
              <a:rPr lang="en-ZA" sz="1400" b="1" dirty="0"/>
              <a:t>Approvals were sought and obtained to amend the MIG business plans to focus on </a:t>
            </a:r>
            <a:r>
              <a:rPr lang="en-ZA" sz="1400" b="1" dirty="0" err="1"/>
              <a:t>Covid</a:t>
            </a:r>
            <a:r>
              <a:rPr lang="en-ZA" sz="1400" b="1" dirty="0"/>
              <a:t> 19 relief projects, the grants are being monitored by KZN COGTA in 11 municipalities both Local and District.</a:t>
            </a:r>
          </a:p>
          <a:p>
            <a:endParaRPr lang="en-ZA" b="1" dirty="0"/>
          </a:p>
          <a:p>
            <a:r>
              <a:rPr lang="en-ZA" b="1" dirty="0">
                <a:solidFill>
                  <a:srgbClr val="008000"/>
                </a:solidFill>
              </a:rPr>
              <a:t>PROVINCIAL WATER MASTER PLAN </a:t>
            </a:r>
            <a:endParaRPr lang="en-ZA" sz="1400" b="1" dirty="0">
              <a:solidFill>
                <a:srgbClr val="008000"/>
              </a:solidFill>
            </a:endParaRPr>
          </a:p>
          <a:p>
            <a:pPr marL="457200" indent="-381000" algn="just">
              <a:lnSpc>
                <a:spcPct val="150000"/>
              </a:lnSpc>
              <a:spcBef>
                <a:spcPts val="1000"/>
              </a:spcBef>
              <a:spcAft>
                <a:spcPts val="0"/>
              </a:spcAft>
              <a:buClr>
                <a:schemeClr val="dk1"/>
              </a:buClr>
              <a:buSzPts val="2400"/>
              <a:buFont typeface="Arial" panose="020B0604020202020204" pitchFamily="34" charset="0"/>
              <a:buChar char="•"/>
            </a:pPr>
            <a:endParaRPr lang="en-ZA" sz="1400" dirty="0">
              <a:latin typeface="Arial"/>
              <a:ea typeface="Arial"/>
              <a:cs typeface="Arial"/>
            </a:endParaRPr>
          </a:p>
        </p:txBody>
      </p:sp>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0" name="Rectangle 9"/>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Rectangle 2"/>
          <p:cNvSpPr/>
          <p:nvPr/>
        </p:nvSpPr>
        <p:spPr>
          <a:xfrm>
            <a:off x="683568" y="908720"/>
            <a:ext cx="6611831" cy="553998"/>
          </a:xfrm>
          <a:prstGeom prst="rect">
            <a:avLst/>
          </a:prstGeom>
        </p:spPr>
        <p:txBody>
          <a:bodyPr wrap="none">
            <a:spAutoFit/>
          </a:bodyPr>
          <a:lstStyle/>
          <a:p>
            <a:r>
              <a:rPr lang="en-ZA" sz="3000" b="1" dirty="0">
                <a:solidFill>
                  <a:schemeClr val="bg1"/>
                </a:solidFill>
              </a:rPr>
              <a:t>COGTA COVID 19 INTERVENTIONS</a:t>
            </a:r>
            <a:endParaRPr lang="en-US" sz="3000" dirty="0">
              <a:solidFill>
                <a:schemeClr val="bg1"/>
              </a:solidFill>
            </a:endParaRPr>
          </a:p>
        </p:txBody>
      </p:sp>
    </p:spTree>
    <p:extLst>
      <p:ext uri="{BB962C8B-B14F-4D97-AF65-F5344CB8AC3E}">
        <p14:creationId xmlns:p14="http://schemas.microsoft.com/office/powerpoint/2010/main" xmlns="" val="2768556235"/>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81710B4-D9B4-2B42-A42F-C2DB84C0D374}"/>
              </a:ext>
            </a:extLst>
          </p:cNvPr>
          <p:cNvSpPr>
            <a:spLocks noGrp="1"/>
          </p:cNvSpPr>
          <p:nvPr>
            <p:ph type="sldNum" idx="12"/>
          </p:nvPr>
        </p:nvSpPr>
        <p:spPr>
          <a:xfrm>
            <a:off x="251520" y="6356350"/>
            <a:ext cx="2133600" cy="365125"/>
          </a:xfrm>
        </p:spPr>
        <p:txBody>
          <a:bodyPr/>
          <a:lstStyle/>
          <a:p>
            <a:pPr algn="l">
              <a:spcBef>
                <a:spcPts val="0"/>
              </a:spcBef>
              <a:spcAft>
                <a:spcPts val="0"/>
              </a:spcAft>
            </a:pPr>
            <a:fld id="{00000000-1234-1234-1234-123412341234}" type="slidenum">
              <a:rPr lang="en-ZA" smtClean="0">
                <a:solidFill>
                  <a:srgbClr val="000000"/>
                </a:solidFill>
                <a:latin typeface="Arial"/>
                <a:cs typeface="Arial"/>
              </a:rPr>
              <a:pPr algn="l">
                <a:spcBef>
                  <a:spcPts val="0"/>
                </a:spcBef>
                <a:spcAft>
                  <a:spcPts val="0"/>
                </a:spcAft>
              </a:pPr>
              <a:t>42</a:t>
            </a:fld>
            <a:endParaRPr lang="en-ZA" dirty="0">
              <a:solidFill>
                <a:srgbClr val="000000"/>
              </a:solidFill>
              <a:latin typeface="Arial"/>
              <a:cs typeface="Arial"/>
            </a:endParaRPr>
          </a:p>
        </p:txBody>
      </p:sp>
      <p:sp>
        <p:nvSpPr>
          <p:cNvPr id="7" name="Rectangle 6">
            <a:extLst>
              <a:ext uri="{FF2B5EF4-FFF2-40B4-BE49-F238E27FC236}">
                <a16:creationId xmlns:a16="http://schemas.microsoft.com/office/drawing/2014/main" xmlns="" id="{C2DEACAD-7BC2-4FFA-95DA-A83F65F12227}"/>
              </a:ext>
            </a:extLst>
          </p:cNvPr>
          <p:cNvSpPr/>
          <p:nvPr/>
        </p:nvSpPr>
        <p:spPr>
          <a:xfrm>
            <a:off x="225602" y="1556792"/>
            <a:ext cx="8461198" cy="4980850"/>
          </a:xfrm>
          <a:prstGeom prst="rect">
            <a:avLst/>
          </a:prstGeom>
        </p:spPr>
        <p:txBody>
          <a:bodyPr wrap="square">
            <a:spAutoFit/>
          </a:bodyPr>
          <a:lstStyle/>
          <a:p>
            <a:pPr fontAlgn="b"/>
            <a:r>
              <a:rPr lang="en-ZA" sz="1200" dirty="0"/>
              <a:t>Approved Grant Transfers R84 Million for short to Medium term water projects</a:t>
            </a:r>
          </a:p>
          <a:p>
            <a:pPr lvl="1" fontAlgn="b"/>
            <a:r>
              <a:rPr lang="en-ZA" sz="1200" dirty="0" err="1"/>
              <a:t>Umzinyathi</a:t>
            </a:r>
            <a:r>
              <a:rPr lang="en-ZA" sz="1200" dirty="0"/>
              <a:t> DM  R2 800 00.00		</a:t>
            </a:r>
          </a:p>
          <a:p>
            <a:pPr lvl="1" fontAlgn="b"/>
            <a:r>
              <a:rPr lang="en-ZA" sz="1200" dirty="0" err="1"/>
              <a:t>Uthukela</a:t>
            </a:r>
            <a:r>
              <a:rPr lang="en-ZA" sz="1200" dirty="0"/>
              <a:t> DM R7 000 000.00</a:t>
            </a:r>
          </a:p>
          <a:p>
            <a:pPr lvl="1" fontAlgn="b"/>
            <a:r>
              <a:rPr lang="en-ZA" sz="1200" dirty="0"/>
              <a:t>Amajuba DM  R1 100 000.00</a:t>
            </a:r>
          </a:p>
          <a:p>
            <a:pPr lvl="1" fontAlgn="b"/>
            <a:r>
              <a:rPr lang="en-ZA" sz="1200" dirty="0" err="1"/>
              <a:t>Umhlathuze</a:t>
            </a:r>
            <a:r>
              <a:rPr lang="en-ZA" sz="1200" dirty="0"/>
              <a:t> Water R 29 000 000.00</a:t>
            </a:r>
          </a:p>
          <a:p>
            <a:pPr lvl="1" fontAlgn="b"/>
            <a:r>
              <a:rPr lang="en-ZA" sz="1200" dirty="0" err="1"/>
              <a:t>Ugu</a:t>
            </a:r>
            <a:r>
              <a:rPr lang="en-ZA" sz="1200" dirty="0"/>
              <a:t> DM R 2 700 000.00</a:t>
            </a:r>
          </a:p>
          <a:p>
            <a:pPr lvl="1" fontAlgn="b"/>
            <a:r>
              <a:rPr lang="en-ZA" sz="1200" dirty="0" err="1"/>
              <a:t>Ugu</a:t>
            </a:r>
            <a:r>
              <a:rPr lang="en-ZA" sz="1200" dirty="0"/>
              <a:t> DM R 14 000 000.00</a:t>
            </a:r>
          </a:p>
          <a:p>
            <a:pPr lvl="1" fontAlgn="b"/>
            <a:r>
              <a:rPr lang="en-ZA" sz="1200" dirty="0" err="1"/>
              <a:t>Ugu</a:t>
            </a:r>
            <a:r>
              <a:rPr lang="en-ZA" sz="1200" dirty="0"/>
              <a:t> DM R 1 385 000.00</a:t>
            </a:r>
          </a:p>
          <a:p>
            <a:pPr lvl="1" fontAlgn="b"/>
            <a:r>
              <a:rPr lang="en-ZA" sz="1200" dirty="0" err="1"/>
              <a:t>Uthukela</a:t>
            </a:r>
            <a:r>
              <a:rPr lang="en-ZA" sz="1200" dirty="0"/>
              <a:t> DM R 8 000 000.00</a:t>
            </a:r>
          </a:p>
          <a:p>
            <a:pPr lvl="1" fontAlgn="b"/>
            <a:r>
              <a:rPr lang="en-ZA" sz="1200" dirty="0"/>
              <a:t>Amajuba DM R 1 210 000.00</a:t>
            </a:r>
          </a:p>
          <a:p>
            <a:pPr lvl="1" fontAlgn="b"/>
            <a:r>
              <a:rPr lang="en-ZA" sz="1200" dirty="0"/>
              <a:t>Harry </a:t>
            </a:r>
            <a:r>
              <a:rPr lang="en-ZA" sz="1200" dirty="0" err="1"/>
              <a:t>Gwala</a:t>
            </a:r>
            <a:r>
              <a:rPr lang="en-ZA" sz="1200" dirty="0"/>
              <a:t> R 15 000 000.00</a:t>
            </a:r>
          </a:p>
          <a:p>
            <a:pPr lvl="1" fontAlgn="b"/>
            <a:r>
              <a:rPr lang="en-ZA" sz="1200" dirty="0"/>
              <a:t>Newcastle R20 000 000.00</a:t>
            </a:r>
          </a:p>
          <a:p>
            <a:pPr lvl="1" fontAlgn="b"/>
            <a:r>
              <a:rPr lang="en-ZA" sz="1200" dirty="0"/>
              <a:t>Zululand R 1 900 000.00</a:t>
            </a:r>
          </a:p>
          <a:p>
            <a:pPr lvl="1" fontAlgn="b"/>
            <a:endParaRPr lang="en-US" sz="1200" dirty="0">
              <a:solidFill>
                <a:prstClr val="black"/>
              </a:solidFill>
              <a:ea typeface="Calibri" panose="020F0502020204030204" pitchFamily="34" charset="0"/>
              <a:cs typeface="Calibri" panose="020F0502020204030204" pitchFamily="34" charset="0"/>
            </a:endParaRPr>
          </a:p>
          <a:p>
            <a:r>
              <a:rPr lang="en-US" sz="1700" b="1" dirty="0">
                <a:solidFill>
                  <a:prstClr val="black"/>
                </a:solidFill>
                <a:ea typeface="Calibri" panose="020F0502020204030204" pitchFamily="34" charset="0"/>
                <a:cs typeface="Calibri" panose="020F0502020204030204" pitchFamily="34" charset="0"/>
              </a:rPr>
              <a:t>Traditional Affairs</a:t>
            </a:r>
            <a:r>
              <a:rPr lang="en-US" sz="1700" dirty="0">
                <a:solidFill>
                  <a:prstClr val="black"/>
                </a:solidFill>
                <a:ea typeface="Calibri" panose="020F0502020204030204" pitchFamily="34" charset="0"/>
                <a:cs typeface="Calibri" panose="020F0502020204030204" pitchFamily="34" charset="0"/>
              </a:rPr>
              <a:t>: </a:t>
            </a:r>
            <a:r>
              <a:rPr lang="en-US" sz="1000" dirty="0">
                <a:solidFill>
                  <a:prstClr val="black"/>
                </a:solidFill>
                <a:ea typeface="Calibri" panose="020F0502020204030204" pitchFamily="34" charset="0"/>
                <a:cs typeface="Calibri" panose="020F0502020204030204" pitchFamily="34" charset="0"/>
              </a:rPr>
              <a:t>The Department procured and distributed</a:t>
            </a:r>
            <a:r>
              <a:rPr lang="en-US" sz="1700" dirty="0">
                <a:solidFill>
                  <a:prstClr val="black"/>
                </a:solidFill>
                <a:ea typeface="Calibri" panose="020F0502020204030204" pitchFamily="34" charset="0"/>
                <a:cs typeface="Calibri" panose="020F0502020204030204" pitchFamily="34" charset="0"/>
              </a:rPr>
              <a:t> </a:t>
            </a:r>
            <a:r>
              <a:rPr lang="en-US" sz="1000" dirty="0">
                <a:solidFill>
                  <a:prstClr val="black"/>
                </a:solidFill>
                <a:ea typeface="Calibri" panose="020F0502020204030204" pitchFamily="34" charset="0"/>
                <a:cs typeface="Calibri" panose="020F0502020204030204" pitchFamily="34" charset="0"/>
              </a:rPr>
              <a:t>approximately 350ml x 840 sanitizers, 1lt x 20 sanitizers and 300 Face masks for Traditional Councils. </a:t>
            </a:r>
          </a:p>
          <a:p>
            <a:endParaRPr lang="en-US" sz="1000" dirty="0">
              <a:solidFill>
                <a:prstClr val="black"/>
              </a:solidFill>
              <a:ea typeface="Calibri" panose="020F0502020204030204" pitchFamily="34" charset="0"/>
              <a:cs typeface="Calibri" panose="020F0502020204030204" pitchFamily="34" charset="0"/>
            </a:endParaRPr>
          </a:p>
          <a:p>
            <a:r>
              <a:rPr lang="en-US" sz="1700" b="1" dirty="0">
                <a:cs typeface="Calibri Light" panose="020F0302020204030204" pitchFamily="34" charset="0"/>
              </a:rPr>
              <a:t>Cemeteries</a:t>
            </a:r>
            <a:r>
              <a:rPr lang="en-US" sz="1700" dirty="0">
                <a:cs typeface="Calibri Light" panose="020F0302020204030204" pitchFamily="34" charset="0"/>
              </a:rPr>
              <a:t>: </a:t>
            </a:r>
            <a:r>
              <a:rPr lang="en-US" sz="1000" dirty="0">
                <a:cs typeface="Calibri Light" panose="020F0302020204030204" pitchFamily="34" charset="0"/>
              </a:rPr>
              <a:t>Circular 4 of 2020, by KZN COGTA: COVID 19: Identifying number of burial spaces, Creation of a platform for stakeholders in handling of deceased persons.</a:t>
            </a:r>
          </a:p>
          <a:p>
            <a:endParaRPr lang="en-US" sz="1000" dirty="0">
              <a:cs typeface="Calibri Light" panose="020F0302020204030204" pitchFamily="34" charset="0"/>
            </a:endParaRPr>
          </a:p>
          <a:p>
            <a:r>
              <a:rPr lang="en-ZA" sz="1600" b="1" dirty="0"/>
              <a:t>SANITISATION AND WASTE MANAGEMENT </a:t>
            </a:r>
          </a:p>
          <a:p>
            <a:pPr marL="627063" lvl="0" indent="-271463">
              <a:lnSpc>
                <a:spcPct val="120000"/>
              </a:lnSpc>
              <a:spcBef>
                <a:spcPts val="0"/>
              </a:spcBef>
              <a:buClr>
                <a:srgbClr val="6EC043"/>
              </a:buClr>
              <a:buSzPct val="70000"/>
              <a:buBlip>
                <a:blip r:embed="rId2"/>
              </a:buBlip>
              <a:tabLst>
                <a:tab pos="627063" algn="l"/>
              </a:tabLst>
            </a:pPr>
            <a:r>
              <a:rPr lang="en-US" sz="1000" dirty="0">
                <a:solidFill>
                  <a:prstClr val="black"/>
                </a:solidFill>
              </a:rPr>
              <a:t>Waste  - c</a:t>
            </a:r>
            <a:r>
              <a:rPr lang="en-ZA" sz="1000" dirty="0">
                <a:solidFill>
                  <a:prstClr val="black"/>
                </a:solidFill>
                <a:ea typeface="Calibri"/>
                <a:cs typeface="Times New Roman"/>
              </a:rPr>
              <a:t>leaning, waste picking, clearing illegal dumping sites</a:t>
            </a:r>
            <a:endParaRPr lang="en-ZA" sz="1000" dirty="0">
              <a:solidFill>
                <a:prstClr val="black"/>
              </a:solidFill>
            </a:endParaRPr>
          </a:p>
          <a:p>
            <a:pPr marL="627063" lvl="0" indent="-271463">
              <a:lnSpc>
                <a:spcPct val="120000"/>
              </a:lnSpc>
              <a:spcBef>
                <a:spcPts val="0"/>
              </a:spcBef>
              <a:buClr>
                <a:srgbClr val="6EC043"/>
              </a:buClr>
              <a:buSzPct val="70000"/>
              <a:buBlip>
                <a:blip r:embed="rId2"/>
              </a:buBlip>
              <a:tabLst>
                <a:tab pos="627063" algn="l"/>
              </a:tabLst>
            </a:pPr>
            <a:r>
              <a:rPr lang="en-ZA" sz="1000" dirty="0">
                <a:solidFill>
                  <a:prstClr val="black"/>
                </a:solidFill>
              </a:rPr>
              <a:t>De-</a:t>
            </a:r>
            <a:r>
              <a:rPr lang="en-ZA" sz="1000" dirty="0" err="1">
                <a:solidFill>
                  <a:prstClr val="black"/>
                </a:solidFill>
              </a:rPr>
              <a:t>sludging</a:t>
            </a:r>
            <a:r>
              <a:rPr lang="en-ZA" sz="1000" dirty="0">
                <a:solidFill>
                  <a:prstClr val="black"/>
                </a:solidFill>
              </a:rPr>
              <a:t> / emptying of VIP latrines, septic tanks and conservancy tanks by vacuum sewerage tanker – “</a:t>
            </a:r>
            <a:r>
              <a:rPr lang="en-ZA" sz="1000" dirty="0" err="1">
                <a:solidFill>
                  <a:prstClr val="black"/>
                </a:solidFill>
              </a:rPr>
              <a:t>honeysucker</a:t>
            </a:r>
            <a:r>
              <a:rPr lang="en-ZA" sz="1000" dirty="0">
                <a:solidFill>
                  <a:prstClr val="black"/>
                </a:solidFill>
              </a:rPr>
              <a:t>” and </a:t>
            </a:r>
            <a:r>
              <a:rPr lang="en-US" sz="1000" dirty="0">
                <a:solidFill>
                  <a:prstClr val="black"/>
                </a:solidFill>
              </a:rPr>
              <a:t>Clearing of sewer blockages and sewer spills</a:t>
            </a:r>
            <a:endParaRPr lang="en-ZA" sz="1000" dirty="0">
              <a:solidFill>
                <a:prstClr val="black"/>
              </a:solidFill>
            </a:endParaRPr>
          </a:p>
          <a:p>
            <a:pPr marL="627063" lvl="0" indent="-271463">
              <a:lnSpc>
                <a:spcPct val="120000"/>
              </a:lnSpc>
              <a:spcBef>
                <a:spcPts val="0"/>
              </a:spcBef>
              <a:buClr>
                <a:srgbClr val="6EC043"/>
              </a:buClr>
              <a:buSzPct val="70000"/>
              <a:buBlip>
                <a:blip r:embed="rId2"/>
              </a:buBlip>
              <a:tabLst>
                <a:tab pos="627063" algn="l"/>
              </a:tabLst>
            </a:pPr>
            <a:r>
              <a:rPr lang="en-US" sz="1000" dirty="0">
                <a:solidFill>
                  <a:prstClr val="black"/>
                </a:solidFill>
              </a:rPr>
              <a:t>Sanitization – disinfection of public areas</a:t>
            </a:r>
            <a:endParaRPr lang="en-ZA" sz="1000" dirty="0">
              <a:solidFill>
                <a:prstClr val="black"/>
              </a:solidFill>
            </a:endParaRPr>
          </a:p>
        </p:txBody>
      </p:sp>
      <p:sp>
        <p:nvSpPr>
          <p:cNvPr id="8" name="Rectangle 7"/>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9" name="Picture 8"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0" name="Rectangle 9"/>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Rectangle 2"/>
          <p:cNvSpPr/>
          <p:nvPr/>
        </p:nvSpPr>
        <p:spPr>
          <a:xfrm>
            <a:off x="611560" y="980728"/>
            <a:ext cx="5326398" cy="461665"/>
          </a:xfrm>
          <a:prstGeom prst="rect">
            <a:avLst/>
          </a:prstGeom>
        </p:spPr>
        <p:txBody>
          <a:bodyPr wrap="none">
            <a:spAutoFit/>
          </a:bodyPr>
          <a:lstStyle/>
          <a:p>
            <a:r>
              <a:rPr lang="en-ZA" sz="2400" b="1" dirty="0">
                <a:solidFill>
                  <a:srgbClr val="FFFFFF"/>
                </a:solidFill>
              </a:rPr>
              <a:t>COGTA COVID 19 INTERVENTIONS</a:t>
            </a:r>
            <a:endParaRPr lang="en-US" sz="2400" dirty="0">
              <a:solidFill>
                <a:srgbClr val="FFFFFF"/>
              </a:solidFill>
            </a:endParaRPr>
          </a:p>
        </p:txBody>
      </p:sp>
    </p:spTree>
    <p:extLst>
      <p:ext uri="{BB962C8B-B14F-4D97-AF65-F5344CB8AC3E}">
        <p14:creationId xmlns:p14="http://schemas.microsoft.com/office/powerpoint/2010/main" xmlns="" val="2714905599"/>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55576" y="1700808"/>
            <a:ext cx="7848872" cy="2400657"/>
          </a:xfrm>
          <a:prstGeom prst="rect">
            <a:avLst/>
          </a:prstGeom>
        </p:spPr>
        <p:txBody>
          <a:bodyPr wrap="square">
            <a:spAutoFit/>
          </a:bodyPr>
          <a:lstStyle/>
          <a:p>
            <a:pPr algn="ctr"/>
            <a:r>
              <a:rPr lang="en-US" sz="5000" b="1" dirty="0">
                <a:solidFill>
                  <a:srgbClr val="FFFFFF"/>
                </a:solidFill>
                <a:latin typeface="Arial"/>
                <a:cs typeface="Arial"/>
              </a:rPr>
              <a:t>LOCAL GOVERNMENT ECONOMIC RECOVERY APPROACH</a:t>
            </a:r>
            <a:endParaRPr lang="en-ZA" sz="5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914529"/>
            <a:ext cx="2736304" cy="1737923"/>
          </a:xfrm>
          <a:prstGeom prst="rect">
            <a:avLst/>
          </a:prstGeom>
        </p:spPr>
      </p:pic>
    </p:spTree>
    <p:extLst>
      <p:ext uri="{BB962C8B-B14F-4D97-AF65-F5344CB8AC3E}">
        <p14:creationId xmlns:p14="http://schemas.microsoft.com/office/powerpoint/2010/main" xmlns="" val="1788722240"/>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00808"/>
            <a:ext cx="8280920" cy="4616648"/>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prstClr val="black"/>
                </a:solidFill>
              </a:rPr>
              <a:t>The KZN Economic Recovery Plan is structured into twelve streams (</a:t>
            </a:r>
            <a:r>
              <a:rPr lang="en-US" sz="1400" b="1" dirty="0">
                <a:solidFill>
                  <a:prstClr val="black"/>
                </a:solidFill>
              </a:rPr>
              <a:t>Clothing &amp; Textile, Informal Economy; Health &amp; Innovation; 4IR, ICT &amp; Innovation; Tourism; Trade and Investment; Infrastructure Development; Agriculture and Agro-processing; Creative Economy; informal economy, Red Tape and delays in regulatory environment</a:t>
            </a:r>
            <a:r>
              <a:rPr lang="en-US" sz="1400" dirty="0">
                <a:solidFill>
                  <a:prstClr val="black"/>
                </a:solidFill>
              </a:rPr>
              <a:t>.</a:t>
            </a:r>
          </a:p>
          <a:p>
            <a:pPr marL="214313" indent="-214313">
              <a:buFont typeface="Arial" panose="020B0604020202020204" pitchFamily="34" charset="0"/>
              <a:buChar char="•"/>
            </a:pPr>
            <a:endParaRPr lang="en-US" sz="1400" dirty="0">
              <a:solidFill>
                <a:prstClr val="black"/>
              </a:solidFill>
            </a:endParaRPr>
          </a:p>
          <a:p>
            <a:pPr marL="214313" indent="-214313">
              <a:buFont typeface="Arial" panose="020B0604020202020204" pitchFamily="34" charset="0"/>
              <a:buChar char="•"/>
            </a:pPr>
            <a:r>
              <a:rPr lang="en-US" sz="1400" dirty="0">
                <a:solidFill>
                  <a:prstClr val="black"/>
                </a:solidFill>
              </a:rPr>
              <a:t>Recovery plan for each sector have been developed outlining proposed short, medium and long term strategies to sustain the sector under the new norm that has been triggered by the pandemic</a:t>
            </a:r>
          </a:p>
          <a:p>
            <a:pPr marL="214313" indent="-214313">
              <a:buFont typeface="Arial" panose="020B0604020202020204" pitchFamily="34" charset="0"/>
              <a:buChar char="•"/>
            </a:pPr>
            <a:r>
              <a:rPr lang="en-US" sz="1400" dirty="0">
                <a:solidFill>
                  <a:prstClr val="black"/>
                </a:solidFill>
              </a:rPr>
              <a:t>Cross cutting and key areas of consideration are the following:</a:t>
            </a:r>
          </a:p>
          <a:p>
            <a:pPr marL="214313" indent="-214313">
              <a:buFont typeface="Arial" panose="020B0604020202020204" pitchFamily="34" charset="0"/>
              <a:buChar char="•"/>
            </a:pPr>
            <a:endParaRPr lang="en-US" sz="1400" dirty="0">
              <a:solidFill>
                <a:prstClr val="black"/>
              </a:solidFill>
            </a:endParaRPr>
          </a:p>
          <a:p>
            <a:pPr marL="557213" lvl="1" indent="-214313">
              <a:buFont typeface="Courier New" panose="02070309020205020404" pitchFamily="49" charset="0"/>
              <a:buChar char="o"/>
            </a:pPr>
            <a:r>
              <a:rPr lang="en-US" sz="1400" dirty="0">
                <a:solidFill>
                  <a:prstClr val="black"/>
                </a:solidFill>
              </a:rPr>
              <a:t>The need to do things differently – </a:t>
            </a:r>
            <a:r>
              <a:rPr lang="en-US" sz="1400" b="1" dirty="0">
                <a:solidFill>
                  <a:prstClr val="black"/>
                </a:solidFill>
              </a:rPr>
              <a:t>4IR -Smart cities</a:t>
            </a:r>
            <a:r>
              <a:rPr lang="en-US" sz="1400" dirty="0">
                <a:solidFill>
                  <a:prstClr val="black"/>
                </a:solidFill>
              </a:rPr>
              <a:t>, efficient energy, efficient water, </a:t>
            </a:r>
            <a:r>
              <a:rPr lang="en-US" sz="1400" b="1" dirty="0">
                <a:solidFill>
                  <a:prstClr val="black"/>
                </a:solidFill>
              </a:rPr>
              <a:t>ICT and innovation </a:t>
            </a:r>
            <a:r>
              <a:rPr lang="en-US" sz="1400" dirty="0">
                <a:solidFill>
                  <a:prstClr val="black"/>
                </a:solidFill>
              </a:rPr>
              <a:t>in all sectors.</a:t>
            </a:r>
            <a:endParaRPr lang="en-ZA" sz="1400" dirty="0">
              <a:solidFill>
                <a:prstClr val="black"/>
              </a:solidFill>
            </a:endParaRPr>
          </a:p>
          <a:p>
            <a:pPr marL="557213" lvl="1" indent="-214313">
              <a:buFont typeface="Courier New" panose="02070309020205020404" pitchFamily="49" charset="0"/>
              <a:buChar char="o"/>
            </a:pPr>
            <a:r>
              <a:rPr lang="en-US" sz="1400" dirty="0">
                <a:solidFill>
                  <a:prstClr val="black"/>
                </a:solidFill>
              </a:rPr>
              <a:t>Consideration of opportunities presented by </a:t>
            </a:r>
            <a:r>
              <a:rPr lang="en-US" sz="1400" b="1" dirty="0">
                <a:solidFill>
                  <a:prstClr val="black"/>
                </a:solidFill>
              </a:rPr>
              <a:t>new economies</a:t>
            </a:r>
          </a:p>
          <a:p>
            <a:pPr marL="557213" lvl="1" indent="-214313">
              <a:buFont typeface="Courier New" panose="02070309020205020404" pitchFamily="49" charset="0"/>
              <a:buChar char="o"/>
            </a:pPr>
            <a:r>
              <a:rPr lang="en-US" sz="1400" dirty="0">
                <a:solidFill>
                  <a:prstClr val="black"/>
                </a:solidFill>
              </a:rPr>
              <a:t>Transformation of academics to </a:t>
            </a:r>
            <a:r>
              <a:rPr lang="en-US" sz="1400" b="1" dirty="0">
                <a:solidFill>
                  <a:prstClr val="black"/>
                </a:solidFill>
              </a:rPr>
              <a:t>develop relevant skills which will supply critical sectors </a:t>
            </a:r>
            <a:r>
              <a:rPr lang="en-US" sz="1400" dirty="0">
                <a:solidFill>
                  <a:prstClr val="black"/>
                </a:solidFill>
              </a:rPr>
              <a:t>and have a potential to support economic growth – Manufacturing, Agriculture, Retail, </a:t>
            </a:r>
            <a:r>
              <a:rPr lang="en-US" sz="1400" dirty="0" err="1">
                <a:solidFill>
                  <a:prstClr val="black"/>
                </a:solidFill>
              </a:rPr>
              <a:t>ect</a:t>
            </a:r>
            <a:endParaRPr lang="en-US" sz="1400" dirty="0">
              <a:solidFill>
                <a:prstClr val="black"/>
              </a:solidFill>
            </a:endParaRPr>
          </a:p>
          <a:p>
            <a:pPr marL="557213" lvl="1" indent="-214313">
              <a:buFont typeface="Courier New" panose="02070309020205020404" pitchFamily="49" charset="0"/>
              <a:buChar char="o"/>
            </a:pPr>
            <a:r>
              <a:rPr lang="en-US" sz="1400" dirty="0">
                <a:solidFill>
                  <a:prstClr val="black"/>
                </a:solidFill>
              </a:rPr>
              <a:t>Effectiveness of the </a:t>
            </a:r>
            <a:r>
              <a:rPr lang="en-US" sz="1400" b="1" dirty="0">
                <a:solidFill>
                  <a:prstClr val="black"/>
                </a:solidFill>
              </a:rPr>
              <a:t>One Stop Shop </a:t>
            </a:r>
            <a:r>
              <a:rPr lang="en-US" sz="1400" dirty="0">
                <a:solidFill>
                  <a:prstClr val="black"/>
                </a:solidFill>
              </a:rPr>
              <a:t>in unlocking development in the Province (</a:t>
            </a:r>
            <a:r>
              <a:rPr lang="en-US" sz="1400" b="1" dirty="0">
                <a:solidFill>
                  <a:prstClr val="black"/>
                </a:solidFill>
              </a:rPr>
              <a:t>SCM, Act 70/70, Water Use License, Development Approvals, Roads Access Approvals)</a:t>
            </a:r>
          </a:p>
          <a:p>
            <a:pPr marL="557213" lvl="1" indent="-214313">
              <a:buFont typeface="Courier New" panose="02070309020205020404" pitchFamily="49" charset="0"/>
              <a:buChar char="o"/>
            </a:pPr>
            <a:r>
              <a:rPr lang="en-US" sz="1400" dirty="0">
                <a:solidFill>
                  <a:prstClr val="black"/>
                </a:solidFill>
              </a:rPr>
              <a:t>The issue of </a:t>
            </a:r>
            <a:r>
              <a:rPr lang="en-US" sz="1400" b="1" dirty="0">
                <a:solidFill>
                  <a:prstClr val="black"/>
                </a:solidFill>
              </a:rPr>
              <a:t>dying industrial hubs</a:t>
            </a:r>
            <a:r>
              <a:rPr lang="en-US" sz="1400" dirty="0">
                <a:solidFill>
                  <a:prstClr val="black"/>
                </a:solidFill>
              </a:rPr>
              <a:t> (</a:t>
            </a:r>
            <a:r>
              <a:rPr lang="en-US" sz="1400" dirty="0" err="1">
                <a:solidFill>
                  <a:prstClr val="black"/>
                </a:solidFill>
              </a:rPr>
              <a:t>Isithebe</a:t>
            </a:r>
            <a:r>
              <a:rPr lang="en-US" sz="1400" dirty="0">
                <a:solidFill>
                  <a:prstClr val="black"/>
                </a:solidFill>
              </a:rPr>
              <a:t>, </a:t>
            </a:r>
            <a:r>
              <a:rPr lang="en-US" sz="1400" dirty="0" err="1">
                <a:solidFill>
                  <a:prstClr val="black"/>
                </a:solidFill>
              </a:rPr>
              <a:t>Ezakheni</a:t>
            </a:r>
            <a:r>
              <a:rPr lang="en-US" sz="1400" dirty="0">
                <a:solidFill>
                  <a:prstClr val="black"/>
                </a:solidFill>
              </a:rPr>
              <a:t>, </a:t>
            </a:r>
            <a:r>
              <a:rPr lang="en-US" sz="1400" dirty="0" err="1">
                <a:solidFill>
                  <a:prstClr val="black"/>
                </a:solidFill>
              </a:rPr>
              <a:t>Mooi</a:t>
            </a:r>
            <a:r>
              <a:rPr lang="en-US" sz="1400" dirty="0">
                <a:solidFill>
                  <a:prstClr val="black"/>
                </a:solidFill>
              </a:rPr>
              <a:t> River, </a:t>
            </a:r>
            <a:r>
              <a:rPr lang="en-US" sz="1400" dirty="0" err="1">
                <a:solidFill>
                  <a:prstClr val="black"/>
                </a:solidFill>
              </a:rPr>
              <a:t>etc</a:t>
            </a:r>
            <a:r>
              <a:rPr lang="en-US" sz="1400" dirty="0">
                <a:solidFill>
                  <a:prstClr val="black"/>
                </a:solidFill>
              </a:rPr>
              <a:t>), historical KZN Beef Hubs (hides for leather products, link to automotive hubs)</a:t>
            </a:r>
          </a:p>
          <a:p>
            <a:pPr marL="557213" lvl="1" indent="-214313">
              <a:buFont typeface="Courier New" panose="02070309020205020404" pitchFamily="49" charset="0"/>
              <a:buChar char="o"/>
            </a:pPr>
            <a:r>
              <a:rPr lang="en-US" sz="1400" b="1" dirty="0">
                <a:solidFill>
                  <a:prstClr val="black"/>
                </a:solidFill>
              </a:rPr>
              <a:t>Broadband roll-out as a socio-economic stimulator </a:t>
            </a:r>
            <a:r>
              <a:rPr lang="en-US" sz="1400" dirty="0">
                <a:solidFill>
                  <a:prstClr val="black"/>
                </a:solidFill>
              </a:rPr>
              <a:t>– </a:t>
            </a:r>
            <a:r>
              <a:rPr lang="en-US" sz="1400" dirty="0" err="1">
                <a:solidFill>
                  <a:prstClr val="black"/>
                </a:solidFill>
              </a:rPr>
              <a:t>e.g</a:t>
            </a:r>
            <a:r>
              <a:rPr lang="en-US" sz="1400" dirty="0">
                <a:solidFill>
                  <a:prstClr val="black"/>
                </a:solidFill>
              </a:rPr>
              <a:t> the tower at </a:t>
            </a:r>
            <a:r>
              <a:rPr lang="en-US" sz="1400" dirty="0" err="1">
                <a:solidFill>
                  <a:prstClr val="black"/>
                </a:solidFill>
              </a:rPr>
              <a:t>Caluza</a:t>
            </a:r>
            <a:r>
              <a:rPr lang="en-US" sz="1400" dirty="0">
                <a:solidFill>
                  <a:prstClr val="black"/>
                </a:solidFill>
              </a:rPr>
              <a:t> in </a:t>
            </a:r>
            <a:r>
              <a:rPr lang="en-US" sz="1400" dirty="0" err="1">
                <a:solidFill>
                  <a:prstClr val="black"/>
                </a:solidFill>
              </a:rPr>
              <a:t>Edendale</a:t>
            </a:r>
            <a:r>
              <a:rPr lang="en-US" sz="1400" dirty="0">
                <a:solidFill>
                  <a:prstClr val="black"/>
                </a:solidFill>
              </a:rPr>
              <a:t> which is estimated to benefit more than 5000 households within 50km radius</a:t>
            </a:r>
          </a:p>
          <a:p>
            <a:pPr marL="557213" lvl="1" indent="-214313">
              <a:buFont typeface="Courier New" panose="02070309020205020404" pitchFamily="49" charset="0"/>
              <a:buChar char="o"/>
            </a:pPr>
            <a:r>
              <a:rPr lang="en-US" sz="1400" b="1" dirty="0">
                <a:solidFill>
                  <a:prstClr val="black"/>
                </a:solidFill>
              </a:rPr>
              <a:t>Unlocking high impact development</a:t>
            </a:r>
            <a:r>
              <a:rPr lang="en-US" sz="1400" dirty="0">
                <a:solidFill>
                  <a:prstClr val="black"/>
                </a:solidFill>
              </a:rPr>
              <a:t> </a:t>
            </a:r>
            <a:r>
              <a:rPr lang="en-US" sz="1400" dirty="0" err="1">
                <a:solidFill>
                  <a:prstClr val="black"/>
                </a:solidFill>
              </a:rPr>
              <a:t>eg</a:t>
            </a:r>
            <a:r>
              <a:rPr lang="en-US" sz="1400" dirty="0">
                <a:solidFill>
                  <a:prstClr val="black"/>
                </a:solidFill>
              </a:rPr>
              <a:t> Carto ridge Interchange as new nodal development</a:t>
            </a:r>
            <a:endParaRPr lang="en-ZA" sz="1400" dirty="0">
              <a:solidFill>
                <a:prstClr val="black"/>
              </a:solidFill>
            </a:endParaRPr>
          </a:p>
        </p:txBody>
      </p:sp>
      <p:sp>
        <p:nvSpPr>
          <p:cNvPr id="3" name="TextBox 2">
            <a:extLst>
              <a:ext uri="{FF2B5EF4-FFF2-40B4-BE49-F238E27FC236}">
                <a16:creationId xmlns:a16="http://schemas.microsoft.com/office/drawing/2014/main" xmlns="" id="{C0CEE23E-642A-48D0-ACB5-6FCB935D56B8}"/>
              </a:ext>
            </a:extLst>
          </p:cNvPr>
          <p:cNvSpPr txBox="1"/>
          <p:nvPr/>
        </p:nvSpPr>
        <p:spPr>
          <a:xfrm>
            <a:off x="179512" y="6372973"/>
            <a:ext cx="720080" cy="276999"/>
          </a:xfrm>
          <a:prstGeom prst="rect">
            <a:avLst/>
          </a:prstGeom>
          <a:noFill/>
        </p:spPr>
        <p:txBody>
          <a:bodyPr wrap="square" rtlCol="0">
            <a:spAutoFit/>
          </a:bodyPr>
          <a:lstStyle/>
          <a:p>
            <a:r>
              <a:rPr lang="en-US" sz="1200" dirty="0"/>
              <a:t>28</a:t>
            </a:r>
            <a:endParaRPr lang="en-ZA" sz="1200" dirty="0"/>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539552" y="836712"/>
            <a:ext cx="8208912" cy="707886"/>
          </a:xfrm>
          <a:prstGeom prst="rect">
            <a:avLst/>
          </a:prstGeom>
        </p:spPr>
        <p:txBody>
          <a:bodyPr wrap="square">
            <a:spAutoFit/>
          </a:bodyPr>
          <a:lstStyle/>
          <a:p>
            <a:pPr lvl="0" algn="ctr">
              <a:defRPr/>
            </a:pPr>
            <a:r>
              <a:rPr lang="en-US" sz="2000" b="1" dirty="0">
                <a:solidFill>
                  <a:srgbClr val="FFFFFF"/>
                </a:solidFill>
                <a:latin typeface="Calibri" panose="020F0502020204030204" pitchFamily="34" charset="0"/>
                <a:cs typeface="Calibri" panose="020F0502020204030204" pitchFamily="34" charset="0"/>
              </a:rPr>
              <a:t>COVID 19 RESPONSE INTERVENTIONS: </a:t>
            </a:r>
          </a:p>
          <a:p>
            <a:pPr lvl="0" algn="ctr">
              <a:defRPr/>
            </a:pPr>
            <a:r>
              <a:rPr lang="en-US" sz="2000" b="1" dirty="0">
                <a:solidFill>
                  <a:srgbClr val="FFFFFF"/>
                </a:solidFill>
                <a:latin typeface="Calibri" panose="020F0502020204030204" pitchFamily="34" charset="0"/>
                <a:cs typeface="Calibri" panose="020F0502020204030204" pitchFamily="34" charset="0"/>
              </a:rPr>
              <a:t>RECOVERY PLANS – LG AND ECONOMIC  SECTOR RECOVERY </a:t>
            </a:r>
          </a:p>
        </p:txBody>
      </p:sp>
    </p:spTree>
    <p:extLst>
      <p:ext uri="{BB962C8B-B14F-4D97-AF65-F5344CB8AC3E}">
        <p14:creationId xmlns:p14="http://schemas.microsoft.com/office/powerpoint/2010/main" xmlns="" val="2657312270"/>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2" y="1026500"/>
            <a:ext cx="7836408" cy="688376"/>
          </a:xfrm>
        </p:spPr>
        <p:txBody>
          <a:bodyPr/>
          <a:lstStyle/>
          <a:p>
            <a:r>
              <a:rPr lang="en-US" sz="1800" dirty="0">
                <a:solidFill>
                  <a:srgbClr val="FFFFFF"/>
                </a:solidFill>
                <a:latin typeface="Arial" panose="020B0604020202020204" pitchFamily="34" charset="0"/>
                <a:cs typeface="Arial" panose="020B0604020202020204" pitchFamily="34" charset="0"/>
              </a:rPr>
              <a:t>COVID 19 RESPONSE INTERVENTIONS FOR INFORMAL ECONOMY</a:t>
            </a:r>
            <a:endParaRPr lang="en-ZA" sz="1800" dirty="0"/>
          </a:p>
        </p:txBody>
      </p:sp>
      <p:sp>
        <p:nvSpPr>
          <p:cNvPr id="3" name="Text Placeholder 2"/>
          <p:cNvSpPr>
            <a:spLocks noGrp="1"/>
          </p:cNvSpPr>
          <p:nvPr>
            <p:ph type="body" idx="1"/>
          </p:nvPr>
        </p:nvSpPr>
        <p:spPr>
          <a:xfrm>
            <a:off x="560070" y="1700808"/>
            <a:ext cx="8126730" cy="4424740"/>
          </a:xfrm>
        </p:spPr>
        <p:txBody>
          <a:bodyPr>
            <a:noAutofit/>
          </a:bodyPr>
          <a:lstStyle/>
          <a:p>
            <a:pPr>
              <a:lnSpc>
                <a:spcPct val="160000"/>
              </a:lnSpc>
            </a:pPr>
            <a:r>
              <a:rPr lang="en-US" sz="1400" dirty="0">
                <a:latin typeface="Arial" panose="020B0604020202020204" pitchFamily="34" charset="0"/>
                <a:cs typeface="Arial" panose="020B0604020202020204" pitchFamily="34" charset="0"/>
              </a:rPr>
              <a:t>As means to </a:t>
            </a:r>
            <a:r>
              <a:rPr lang="en-US" sz="1400" dirty="0" err="1">
                <a:latin typeface="Arial" panose="020B0604020202020204" pitchFamily="34" charset="0"/>
                <a:cs typeface="Arial" panose="020B0604020202020204" pitchFamily="34" charset="0"/>
              </a:rPr>
              <a:t>institutionalise</a:t>
            </a:r>
            <a:r>
              <a:rPr lang="en-US" sz="1400" dirty="0">
                <a:latin typeface="Arial" panose="020B0604020202020204" pitchFamily="34" charset="0"/>
                <a:cs typeface="Arial" panose="020B0604020202020204" pitchFamily="34" charset="0"/>
              </a:rPr>
              <a:t> the way of Municipalities provide support to Informal Economy, circulars were sent to all Municipalities on the following:  </a:t>
            </a:r>
          </a:p>
          <a:p>
            <a:pPr lvl="1">
              <a:lnSpc>
                <a:spcPct val="160000"/>
              </a:lnSpc>
            </a:pPr>
            <a:r>
              <a:rPr lang="en-US" sz="1400" dirty="0">
                <a:latin typeface="Arial" panose="020B0604020202020204" pitchFamily="34" charset="0"/>
                <a:cs typeface="Arial" panose="020B0604020202020204" pitchFamily="34" charset="0"/>
              </a:rPr>
              <a:t>Regular sanitization of the Informal Trading spaces;</a:t>
            </a:r>
          </a:p>
          <a:p>
            <a:pPr lvl="1">
              <a:lnSpc>
                <a:spcPct val="160000"/>
              </a:lnSpc>
            </a:pPr>
            <a:r>
              <a:rPr lang="en-US" sz="1400" dirty="0">
                <a:latin typeface="Arial" panose="020B0604020202020204" pitchFamily="34" charset="0"/>
                <a:cs typeface="Arial" panose="020B0604020202020204" pitchFamily="34" charset="0"/>
              </a:rPr>
              <a:t>Assessment of Current Trading Space and identifying additional space to accommodate overflow post </a:t>
            </a:r>
            <a:r>
              <a:rPr lang="en-US" sz="1400" dirty="0" err="1">
                <a:latin typeface="Arial" panose="020B0604020202020204" pitchFamily="34" charset="0"/>
                <a:cs typeface="Arial" panose="020B0604020202020204" pitchFamily="34" charset="0"/>
              </a:rPr>
              <a:t>Covid</a:t>
            </a:r>
            <a:r>
              <a:rPr lang="en-US" sz="1400" dirty="0">
                <a:latin typeface="Arial" panose="020B0604020202020204" pitchFamily="34" charset="0"/>
                <a:cs typeface="Arial" panose="020B0604020202020204" pitchFamily="34" charset="0"/>
              </a:rPr>
              <a:t> 19 as most people would revert to informal trading due to job losses;  </a:t>
            </a:r>
          </a:p>
          <a:p>
            <a:pPr lvl="1">
              <a:lnSpc>
                <a:spcPct val="160000"/>
              </a:lnSpc>
            </a:pPr>
            <a:r>
              <a:rPr lang="en-US" sz="1400" dirty="0">
                <a:latin typeface="Arial" panose="020B0604020202020204" pitchFamily="34" charset="0"/>
                <a:cs typeface="Arial" panose="020B0604020202020204" pitchFamily="34" charset="0"/>
              </a:rPr>
              <a:t>Mapping of existing space and potential new spaces and develop sharing times of available trading spaces if required;</a:t>
            </a:r>
          </a:p>
          <a:p>
            <a:pPr lvl="1">
              <a:lnSpc>
                <a:spcPct val="160000"/>
              </a:lnSpc>
            </a:pPr>
            <a:r>
              <a:rPr lang="en-US" sz="1400" dirty="0">
                <a:latin typeface="Arial" panose="020B0604020202020204" pitchFamily="34" charset="0"/>
                <a:cs typeface="Arial" panose="020B0604020202020204" pitchFamily="34" charset="0"/>
              </a:rPr>
              <a:t>Encouraging pop-up markets and regulated streets times in towns and identifying criteria and promotion of economic activities in townships and rural areas;</a:t>
            </a:r>
          </a:p>
          <a:p>
            <a:pPr lvl="1">
              <a:lnSpc>
                <a:spcPct val="160000"/>
              </a:lnSpc>
            </a:pPr>
            <a:r>
              <a:rPr lang="en-US" sz="1400" dirty="0">
                <a:latin typeface="Arial" panose="020B0604020202020204" pitchFamily="34" charset="0"/>
                <a:cs typeface="Arial" panose="020B0604020202020204" pitchFamily="34" charset="0"/>
              </a:rPr>
              <a:t>Identify space for mini factories to support cluster industrial hubs; and</a:t>
            </a:r>
          </a:p>
          <a:p>
            <a:pPr lvl="1">
              <a:lnSpc>
                <a:spcPct val="160000"/>
              </a:lnSpc>
            </a:pPr>
            <a:r>
              <a:rPr lang="en-US" sz="1400" dirty="0">
                <a:latin typeface="Arial" panose="020B0604020202020204" pitchFamily="34" charset="0"/>
                <a:cs typeface="Arial" panose="020B0604020202020204" pitchFamily="34" charset="0"/>
              </a:rPr>
              <a:t>Auditing the current Infrastructure to support economic development i.e. access to water and sanitation </a:t>
            </a:r>
          </a:p>
        </p:txBody>
      </p:sp>
      <p:sp>
        <p:nvSpPr>
          <p:cNvPr id="4" name="Slide Number Placeholder 3"/>
          <p:cNvSpPr>
            <a:spLocks noGrp="1"/>
          </p:cNvSpPr>
          <p:nvPr>
            <p:ph type="sldNum" idx="12"/>
          </p:nvPr>
        </p:nvSpPr>
        <p:spPr>
          <a:xfrm>
            <a:off x="179512" y="6309320"/>
            <a:ext cx="1236595" cy="466697"/>
          </a:xfrm>
        </p:spPr>
        <p:txBody>
          <a:bodyPr/>
          <a:lstStyle/>
          <a:p>
            <a:pPr algn="l">
              <a:spcBef>
                <a:spcPts val="0"/>
              </a:spcBef>
              <a:spcAft>
                <a:spcPts val="0"/>
              </a:spcAft>
            </a:pPr>
            <a:fld id="{00000000-1234-1234-1234-123412341234}" type="slidenum">
              <a:rPr lang="en-ZA" smtClean="0">
                <a:solidFill>
                  <a:srgbClr val="000000"/>
                </a:solidFill>
                <a:latin typeface="Arial" panose="020B0604020202020204" pitchFamily="34" charset="0"/>
                <a:cs typeface="Arial" panose="020B0604020202020204" pitchFamily="34" charset="0"/>
              </a:rPr>
              <a:pPr algn="l">
                <a:spcBef>
                  <a:spcPts val="0"/>
                </a:spcBef>
                <a:spcAft>
                  <a:spcPts val="0"/>
                </a:spcAft>
              </a:pPr>
              <a:t>45</a:t>
            </a:fld>
            <a:endParaRPr lang="en-ZA"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251520" y="980728"/>
            <a:ext cx="8640960" cy="461665"/>
          </a:xfrm>
          <a:prstGeom prst="rect">
            <a:avLst/>
          </a:prstGeom>
        </p:spPr>
        <p:txBody>
          <a:bodyPr wrap="square">
            <a:spAutoFit/>
          </a:bodyPr>
          <a:lstStyle/>
          <a:p>
            <a:pPr lvl="0" algn="ctr">
              <a:defRPr/>
            </a:pPr>
            <a:r>
              <a:rPr lang="en-US" sz="2400" b="1" dirty="0">
                <a:solidFill>
                  <a:srgbClr val="FFFFFF"/>
                </a:solidFill>
                <a:latin typeface="Calibri" panose="020F0502020204030204" pitchFamily="34" charset="0"/>
                <a:cs typeface="Calibri" panose="020F0502020204030204" pitchFamily="34" charset="0"/>
              </a:rPr>
              <a:t>COVID 19 RESPONSE INTERVENTIONS FOR INFORMAL ECONOMY</a:t>
            </a:r>
          </a:p>
        </p:txBody>
      </p:sp>
    </p:spTree>
    <p:extLst>
      <p:ext uri="{BB962C8B-B14F-4D97-AF65-F5344CB8AC3E}">
        <p14:creationId xmlns:p14="http://schemas.microsoft.com/office/powerpoint/2010/main" xmlns="" val="1773086788"/>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Slide Number Placeholder 3"/>
          <p:cNvSpPr>
            <a:spLocks noGrp="1"/>
          </p:cNvSpPr>
          <p:nvPr>
            <p:ph type="sldNum" sz="quarter" idx="12"/>
          </p:nvPr>
        </p:nvSpPr>
        <p:spPr bwMode="auto">
          <a:xfrm>
            <a:off x="179512"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6pPr>
            <a:lvl7pPr marL="22288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7pPr>
            <a:lvl8pPr marL="25717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8pPr>
            <a:lvl9pPr marL="29146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9pPr>
          </a:lstStyle>
          <a:p>
            <a:pPr algn="l">
              <a:spcBef>
                <a:spcPct val="0"/>
              </a:spcBef>
              <a:buFontTx/>
              <a:buNone/>
            </a:pPr>
            <a:fld id="{975509A3-A0DC-46CC-8823-48FAAAF8492B}" type="slidenum">
              <a:rPr lang="en-US" altLang="en-US" sz="1200">
                <a:solidFill>
                  <a:srgbClr val="000000"/>
                </a:solidFill>
                <a:latin typeface="Arial"/>
                <a:cs typeface="Arial"/>
              </a:rPr>
              <a:pPr algn="l">
                <a:spcBef>
                  <a:spcPct val="0"/>
                </a:spcBef>
                <a:buFontTx/>
                <a:buNone/>
              </a:pPr>
              <a:t>46</a:t>
            </a:fld>
            <a:endParaRPr lang="en-US" altLang="en-US" sz="1200" dirty="0">
              <a:solidFill>
                <a:srgbClr val="000000"/>
              </a:solidFill>
              <a:latin typeface="Arial"/>
              <a:cs typeface="Arial"/>
            </a:endParaRPr>
          </a:p>
        </p:txBody>
      </p:sp>
      <p:sp>
        <p:nvSpPr>
          <p:cNvPr id="2" name="Rectangle 1"/>
          <p:cNvSpPr/>
          <p:nvPr/>
        </p:nvSpPr>
        <p:spPr>
          <a:xfrm>
            <a:off x="611560" y="1700808"/>
            <a:ext cx="8146681" cy="3808735"/>
          </a:xfrm>
          <a:prstGeom prst="rect">
            <a:avLst/>
          </a:prstGeom>
        </p:spPr>
        <p:txBody>
          <a:bodyPr wrap="square">
            <a:spAutoFit/>
          </a:bodyPr>
          <a:lstStyle/>
          <a:p>
            <a:pPr marL="257175" indent="-257175" algn="just" defTabSz="342900">
              <a:lnSpc>
                <a:spcPct val="150000"/>
              </a:lnSpc>
              <a:buFont typeface="Arial" pitchFamily="34" charset="0"/>
              <a:buChar char="•"/>
            </a:pPr>
            <a:r>
              <a:rPr lang="en-ZA" dirty="0">
                <a:solidFill>
                  <a:prstClr val="black"/>
                </a:solidFill>
                <a:cs typeface="Arial" panose="020B0604020202020204" pitchFamily="34" charset="0"/>
              </a:rPr>
              <a:t>The Department has established a Business Continuity Management (BCM) Committee for COVID-19.</a:t>
            </a:r>
          </a:p>
          <a:p>
            <a:pPr marL="257175" indent="-257175" algn="just" defTabSz="342900">
              <a:lnSpc>
                <a:spcPct val="150000"/>
              </a:lnSpc>
              <a:buFont typeface="Arial" pitchFamily="34" charset="0"/>
              <a:buChar char="•"/>
            </a:pPr>
            <a:r>
              <a:rPr lang="en-ZA" dirty="0">
                <a:solidFill>
                  <a:prstClr val="black"/>
                </a:solidFill>
                <a:cs typeface="Arial" panose="020B0604020202020204" pitchFamily="34" charset="0"/>
              </a:rPr>
              <a:t>The BCM Committee meets daily to monitor the COVID-19 related incidents occurrence and implement measures to combat the spread of virus as well as ensure business continuity in terms of provision of tools of trade, decontamination of facilities, reporting of cases in the department and municipalities.</a:t>
            </a:r>
          </a:p>
          <a:p>
            <a:pPr marL="257175" indent="-257175" algn="just" defTabSz="342900">
              <a:lnSpc>
                <a:spcPct val="150000"/>
              </a:lnSpc>
              <a:buFont typeface="Arial" pitchFamily="34" charset="0"/>
              <a:buChar char="•"/>
            </a:pPr>
            <a:r>
              <a:rPr lang="en-ZA" dirty="0">
                <a:solidFill>
                  <a:prstClr val="black"/>
                </a:solidFill>
                <a:cs typeface="Arial" panose="020B0604020202020204" pitchFamily="34" charset="0"/>
              </a:rPr>
              <a:t>The BCM also advises the accounting Officer on any potential risks due to the pandemic </a:t>
            </a:r>
          </a:p>
        </p:txBody>
      </p:sp>
      <p:sp>
        <p:nvSpPr>
          <p:cNvPr id="9" name="Rectangle 8"/>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3" name="Rectangle 2"/>
          <p:cNvSpPr/>
          <p:nvPr/>
        </p:nvSpPr>
        <p:spPr>
          <a:xfrm>
            <a:off x="682537" y="980728"/>
            <a:ext cx="6049703" cy="461665"/>
          </a:xfrm>
          <a:prstGeom prst="rect">
            <a:avLst/>
          </a:prstGeom>
        </p:spPr>
        <p:txBody>
          <a:bodyPr wrap="none">
            <a:spAutoFit/>
          </a:bodyPr>
          <a:lstStyle/>
          <a:p>
            <a:pPr lvl="0" algn="ctr">
              <a:defRPr/>
            </a:pPr>
            <a:r>
              <a:rPr lang="en-ZA" sz="2400" b="1" kern="0" dirty="0">
                <a:solidFill>
                  <a:srgbClr val="FFFFFF"/>
                </a:solidFill>
                <a:cs typeface="Arial" panose="020B0604020202020204" pitchFamily="34" charset="0"/>
              </a:rPr>
              <a:t>BUSINESS CONTINUITY MANAGEMENT </a:t>
            </a:r>
          </a:p>
        </p:txBody>
      </p:sp>
    </p:spTree>
    <p:extLst>
      <p:ext uri="{BB962C8B-B14F-4D97-AF65-F5344CB8AC3E}">
        <p14:creationId xmlns:p14="http://schemas.microsoft.com/office/powerpoint/2010/main" xmlns="" val="861099033"/>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Slide Number Placeholder 3"/>
          <p:cNvSpPr>
            <a:spLocks noGrp="1"/>
          </p:cNvSpPr>
          <p:nvPr>
            <p:ph type="sldNum" sz="quarter" idx="12"/>
          </p:nvPr>
        </p:nvSpPr>
        <p:spPr bwMode="auto">
          <a:xfrm>
            <a:off x="467544"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6pPr>
            <a:lvl7pPr marL="22288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7pPr>
            <a:lvl8pPr marL="25717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8pPr>
            <a:lvl9pPr marL="29146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9pPr>
          </a:lstStyle>
          <a:p>
            <a:pPr algn="l">
              <a:spcBef>
                <a:spcPct val="0"/>
              </a:spcBef>
              <a:buFontTx/>
              <a:buNone/>
            </a:pPr>
            <a:fld id="{975509A3-A0DC-46CC-8823-48FAAAF8492B}" type="slidenum">
              <a:rPr lang="en-US" altLang="en-US" sz="1200">
                <a:solidFill>
                  <a:srgbClr val="000000"/>
                </a:solidFill>
                <a:latin typeface="Arial"/>
                <a:cs typeface="Arial"/>
              </a:rPr>
              <a:pPr algn="l">
                <a:spcBef>
                  <a:spcPct val="0"/>
                </a:spcBef>
                <a:buFontTx/>
                <a:buNone/>
              </a:pPr>
              <a:t>47</a:t>
            </a:fld>
            <a:endParaRPr lang="en-US" altLang="en-US" sz="1200" dirty="0">
              <a:solidFill>
                <a:srgbClr val="000000"/>
              </a:solidFill>
              <a:latin typeface="Arial"/>
              <a:cs typeface="Arial"/>
            </a:endParaRPr>
          </a:p>
        </p:txBody>
      </p:sp>
      <p:sp>
        <p:nvSpPr>
          <p:cNvPr id="8" name="Content Placeholder 2"/>
          <p:cNvSpPr>
            <a:spLocks noGrp="1"/>
          </p:cNvSpPr>
          <p:nvPr>
            <p:ph idx="1"/>
          </p:nvPr>
        </p:nvSpPr>
        <p:spPr>
          <a:xfrm>
            <a:off x="112545" y="1404938"/>
            <a:ext cx="8701088" cy="4180284"/>
          </a:xfrm>
        </p:spPr>
        <p:txBody>
          <a:bodyPr>
            <a:normAutofit/>
          </a:bodyPr>
          <a:lstStyle/>
          <a:p>
            <a:pPr>
              <a:lnSpc>
                <a:spcPct val="150000"/>
              </a:lnSpc>
              <a:defRPr/>
            </a:pPr>
            <a:endParaRPr lang="en-US" sz="1200" dirty="0">
              <a:latin typeface="Arial" panose="020B0604020202020204" pitchFamily="34" charset="0"/>
              <a:cs typeface="Arial" panose="020B0604020202020204" pitchFamily="34" charset="0"/>
            </a:endParaRPr>
          </a:p>
          <a:p>
            <a:pPr>
              <a:lnSpc>
                <a:spcPct val="150000"/>
              </a:lnSpc>
              <a:defRPr/>
            </a:pPr>
            <a:endParaRPr lang="en-ZA" sz="1200" dirty="0">
              <a:latin typeface="Arial" panose="020B0604020202020204" pitchFamily="34" charset="0"/>
              <a:cs typeface="Arial" panose="020B0604020202020204" pitchFamily="34" charset="0"/>
            </a:endParaRPr>
          </a:p>
        </p:txBody>
      </p:sp>
      <p:sp>
        <p:nvSpPr>
          <p:cNvPr id="11" name="Shape 44"/>
          <p:cNvSpPr txBox="1"/>
          <p:nvPr/>
        </p:nvSpPr>
        <p:spPr>
          <a:xfrm>
            <a:off x="498763" y="1916832"/>
            <a:ext cx="8208818" cy="3240360"/>
          </a:xfrm>
          <a:prstGeom prst="rect">
            <a:avLst/>
          </a:prstGeom>
          <a:solidFill>
            <a:schemeClr val="lt1"/>
          </a:solidFill>
          <a:ln>
            <a:noFill/>
          </a:ln>
        </p:spPr>
        <p:txBody>
          <a:bodyPr lIns="68569" tIns="34275" rIns="68569" bIns="34275" anchor="t" anchorCtr="0">
            <a:noAutofit/>
          </a:bodyPr>
          <a:lstStyle/>
          <a:p>
            <a:pPr marL="257175" indent="-257175" algn="just">
              <a:spcBef>
                <a:spcPts val="0"/>
              </a:spcBef>
              <a:spcAft>
                <a:spcPts val="0"/>
              </a:spcAft>
              <a:buClr>
                <a:srgbClr val="000000"/>
              </a:buClr>
              <a:buSzPct val="100000"/>
              <a:buFont typeface="Arial"/>
              <a:buChar char="•"/>
            </a:pPr>
            <a:r>
              <a:rPr lang="en-ZA" dirty="0">
                <a:solidFill>
                  <a:srgbClr val="000000"/>
                </a:solidFill>
                <a:ea typeface="Calibri"/>
                <a:cs typeface="Arial" panose="020B0604020202020204" pitchFamily="34" charset="0"/>
                <a:sym typeface="Calibri"/>
              </a:rPr>
              <a:t>During the Lockdown Alert levels 5-2, the Department allocated permits to all EXCOs of the Local House of Traditional Leaders to ensure that </a:t>
            </a:r>
            <a:r>
              <a:rPr lang="en-ZA" dirty="0" err="1">
                <a:solidFill>
                  <a:srgbClr val="000000"/>
                </a:solidFill>
                <a:ea typeface="Calibri"/>
                <a:cs typeface="Arial" panose="020B0604020202020204" pitchFamily="34" charset="0"/>
                <a:sym typeface="Calibri"/>
              </a:rPr>
              <a:t>AmaKhosi</a:t>
            </a:r>
            <a:r>
              <a:rPr lang="en-ZA" dirty="0">
                <a:solidFill>
                  <a:srgbClr val="000000"/>
                </a:solidFill>
                <a:ea typeface="Calibri"/>
                <a:cs typeface="Arial" panose="020B0604020202020204" pitchFamily="34" charset="0"/>
                <a:sym typeface="Calibri"/>
              </a:rPr>
              <a:t> are still able to carry out mandatory work relative to curbing Covid-19 spread.</a:t>
            </a:r>
          </a:p>
          <a:p>
            <a:pPr marL="257175" indent="-257175" algn="just">
              <a:spcBef>
                <a:spcPts val="0"/>
              </a:spcBef>
              <a:spcAft>
                <a:spcPts val="0"/>
              </a:spcAft>
              <a:buClr>
                <a:srgbClr val="000000"/>
              </a:buClr>
              <a:buSzPct val="100000"/>
              <a:buFont typeface="Arial"/>
              <a:buChar char="•"/>
            </a:pPr>
            <a:endParaRPr lang="en-ZA" dirty="0">
              <a:solidFill>
                <a:srgbClr val="000000"/>
              </a:solidFill>
              <a:ea typeface="Calibri"/>
              <a:cs typeface="Arial" panose="020B0604020202020204" pitchFamily="34" charset="0"/>
              <a:sym typeface="Calibri"/>
            </a:endParaRPr>
          </a:p>
          <a:p>
            <a:pPr marL="257175" indent="-257175" algn="just">
              <a:spcBef>
                <a:spcPts val="0"/>
              </a:spcBef>
              <a:spcAft>
                <a:spcPts val="0"/>
              </a:spcAft>
              <a:buClr>
                <a:srgbClr val="000000"/>
              </a:buClr>
              <a:buSzPct val="100000"/>
              <a:buFont typeface="Arial"/>
              <a:buChar char="•"/>
            </a:pPr>
            <a:r>
              <a:rPr lang="en-US" dirty="0">
                <a:solidFill>
                  <a:prstClr val="black"/>
                </a:solidFill>
                <a:ea typeface="Calibri" panose="020F0502020204030204" pitchFamily="34" charset="0"/>
                <a:cs typeface="Arial" panose="020B0604020202020204" pitchFamily="34" charset="0"/>
              </a:rPr>
              <a:t>The Provincial House of Traditional Leaders took a decision to suspend cultural initiation to eliminate and reduce the infection rate. </a:t>
            </a:r>
          </a:p>
          <a:p>
            <a:pPr marL="257175" indent="-257175" algn="just">
              <a:spcBef>
                <a:spcPts val="0"/>
              </a:spcBef>
              <a:spcAft>
                <a:spcPts val="0"/>
              </a:spcAft>
              <a:buClr>
                <a:srgbClr val="000000"/>
              </a:buClr>
              <a:buSzPct val="100000"/>
              <a:buFont typeface="Arial"/>
              <a:buChar char="•"/>
            </a:pPr>
            <a:endParaRPr lang="en-US" dirty="0">
              <a:solidFill>
                <a:prstClr val="black"/>
              </a:solidFill>
              <a:ea typeface="Calibri" panose="020F0502020204030204" pitchFamily="34" charset="0"/>
              <a:cs typeface="Arial" panose="020B0604020202020204" pitchFamily="34" charset="0"/>
            </a:endParaRPr>
          </a:p>
          <a:p>
            <a:pPr marL="257175" indent="-257175" algn="just">
              <a:lnSpc>
                <a:spcPct val="150000"/>
              </a:lnSpc>
              <a:buFont typeface="Arial" panose="020B0604020202020204" pitchFamily="34" charset="0"/>
              <a:buChar char="•"/>
            </a:pPr>
            <a:r>
              <a:rPr lang="en-GB" dirty="0">
                <a:solidFill>
                  <a:prstClr val="black"/>
                </a:solidFill>
                <a:ea typeface="Calibri" panose="020F0502020204030204" pitchFamily="34" charset="0"/>
                <a:cs typeface="Arial" panose="020B0604020202020204" pitchFamily="34" charset="0"/>
              </a:rPr>
              <a:t>The Department of Health working with COGTA continues to train traditional leaders to mainstream awareness and education on COVID 19.</a:t>
            </a:r>
          </a:p>
          <a:p>
            <a:pPr marL="257175" indent="-257175">
              <a:lnSpc>
                <a:spcPct val="160000"/>
              </a:lnSpc>
              <a:buFont typeface="Arial" panose="020B0604020202020204" pitchFamily="34" charset="0"/>
              <a:buChar char="•"/>
            </a:pPr>
            <a:r>
              <a:rPr lang="en-US" dirty="0">
                <a:solidFill>
                  <a:prstClr val="black"/>
                </a:solidFill>
                <a:ea typeface="Calibri" panose="020F0502020204030204" pitchFamily="34" charset="0"/>
                <a:cs typeface="Arial" panose="020B0604020202020204" pitchFamily="34" charset="0"/>
              </a:rPr>
              <a:t>Traditional Councils (TCs) through </a:t>
            </a:r>
            <a:r>
              <a:rPr lang="en-US" dirty="0" err="1">
                <a:solidFill>
                  <a:prstClr val="black"/>
                </a:solidFill>
                <a:ea typeface="Calibri" panose="020F0502020204030204" pitchFamily="34" charset="0"/>
                <a:cs typeface="Arial" panose="020B0604020202020204" pitchFamily="34" charset="0"/>
              </a:rPr>
              <a:t>izinduna</a:t>
            </a:r>
            <a:r>
              <a:rPr lang="en-US" dirty="0">
                <a:solidFill>
                  <a:prstClr val="black"/>
                </a:solidFill>
                <a:ea typeface="Calibri" panose="020F0502020204030204" pitchFamily="34" charset="0"/>
                <a:cs typeface="Arial" panose="020B0604020202020204" pitchFamily="34" charset="0"/>
              </a:rPr>
              <a:t> are assisting in terms of prohibiting community members to have gatherings (cultural events/activities, </a:t>
            </a:r>
            <a:r>
              <a:rPr lang="en-US" dirty="0" err="1">
                <a:solidFill>
                  <a:prstClr val="black"/>
                </a:solidFill>
                <a:ea typeface="Calibri" panose="020F0502020204030204" pitchFamily="34" charset="0"/>
                <a:cs typeface="Arial" panose="020B0604020202020204" pitchFamily="34" charset="0"/>
              </a:rPr>
              <a:t>imicimbi</a:t>
            </a:r>
            <a:r>
              <a:rPr lang="en-US" dirty="0">
                <a:solidFill>
                  <a:prstClr val="black"/>
                </a:solidFill>
                <a:ea typeface="Calibri" panose="020F0502020204030204" pitchFamily="34" charset="0"/>
                <a:cs typeface="Arial" panose="020B0604020202020204" pitchFamily="34" charset="0"/>
              </a:rPr>
              <a:t>, sport tournaments </a:t>
            </a:r>
            <a:r>
              <a:rPr lang="en-US" dirty="0" err="1">
                <a:solidFill>
                  <a:prstClr val="black"/>
                </a:solidFill>
                <a:ea typeface="Calibri" panose="020F0502020204030204" pitchFamily="34" charset="0"/>
                <a:cs typeface="Arial" panose="020B0604020202020204" pitchFamily="34" charset="0"/>
              </a:rPr>
              <a:t>etc</a:t>
            </a:r>
            <a:r>
              <a:rPr lang="en-US" dirty="0">
                <a:solidFill>
                  <a:prstClr val="black"/>
                </a:solidFill>
                <a:ea typeface="Calibri" panose="020F0502020204030204" pitchFamily="34" charset="0"/>
                <a:cs typeface="Arial" panose="020B0604020202020204" pitchFamily="34" charset="0"/>
              </a:rPr>
              <a:t>) during the lockdown.</a:t>
            </a:r>
          </a:p>
          <a:p>
            <a:pPr marL="257175" indent="-257175" algn="just">
              <a:spcBef>
                <a:spcPts val="360"/>
              </a:spcBef>
              <a:buClr>
                <a:srgbClr val="000000"/>
              </a:buClr>
              <a:buSzPct val="100000"/>
              <a:buFont typeface="Arial"/>
              <a:buChar char="•"/>
            </a:pPr>
            <a:endParaRPr lang="en-ZA" dirty="0">
              <a:solidFill>
                <a:srgbClr val="000000"/>
              </a:solidFill>
              <a:latin typeface="Calibri"/>
              <a:ea typeface="Calibri"/>
              <a:cs typeface="Calibri"/>
              <a:sym typeface="Calibri"/>
            </a:endParaRPr>
          </a:p>
        </p:txBody>
      </p:sp>
      <p:sp>
        <p:nvSpPr>
          <p:cNvPr id="9" name="Rectangle 8"/>
          <p:cNvSpPr/>
          <p:nvPr/>
        </p:nvSpPr>
        <p:spPr>
          <a:xfrm>
            <a:off x="0" y="908720"/>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2" name="Picture 11"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3" name="Rectangle 12"/>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2" name="Rectangle 1"/>
          <p:cNvSpPr/>
          <p:nvPr/>
        </p:nvSpPr>
        <p:spPr>
          <a:xfrm>
            <a:off x="467544" y="980728"/>
            <a:ext cx="4284346" cy="461665"/>
          </a:xfrm>
          <a:prstGeom prst="rect">
            <a:avLst/>
          </a:prstGeom>
        </p:spPr>
        <p:txBody>
          <a:bodyPr wrap="none">
            <a:spAutoFit/>
          </a:bodyPr>
          <a:lstStyle/>
          <a:p>
            <a:pPr algn="ctr"/>
            <a:r>
              <a:rPr lang="en-ZA" sz="2400" b="1" dirty="0">
                <a:solidFill>
                  <a:srgbClr val="FFFFFF"/>
                </a:solidFill>
                <a:latin typeface="Calibri" panose="020F0502020204030204" pitchFamily="34" charset="0"/>
                <a:cs typeface="Calibri" panose="020F0502020204030204" pitchFamily="34" charset="0"/>
              </a:rPr>
              <a:t>ROLE OF TRADITIONAL LEADERS</a:t>
            </a:r>
          </a:p>
        </p:txBody>
      </p:sp>
    </p:spTree>
    <p:extLst>
      <p:ext uri="{BB962C8B-B14F-4D97-AF65-F5344CB8AC3E}">
        <p14:creationId xmlns:p14="http://schemas.microsoft.com/office/powerpoint/2010/main" xmlns="" val="1583569945"/>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Slide Number Placeholder 3"/>
          <p:cNvSpPr>
            <a:spLocks noGrp="1"/>
          </p:cNvSpPr>
          <p:nvPr>
            <p:ph type="sldNum" sz="quarter" idx="12"/>
          </p:nvPr>
        </p:nvSpPr>
        <p:spPr bwMode="auto">
          <a:xfrm>
            <a:off x="107504"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6pPr>
            <a:lvl7pPr marL="22288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7pPr>
            <a:lvl8pPr marL="25717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8pPr>
            <a:lvl9pPr marL="29146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9pPr>
          </a:lstStyle>
          <a:p>
            <a:pPr algn="l">
              <a:spcBef>
                <a:spcPct val="0"/>
              </a:spcBef>
              <a:buFontTx/>
              <a:buNone/>
            </a:pPr>
            <a:fld id="{975509A3-A0DC-46CC-8823-48FAAAF8492B}" type="slidenum">
              <a:rPr lang="en-US" altLang="en-US" sz="1200">
                <a:solidFill>
                  <a:srgbClr val="000000"/>
                </a:solidFill>
                <a:latin typeface="Arial" panose="020B0604020202020204" pitchFamily="34" charset="0"/>
                <a:cs typeface="Arial" panose="020B0604020202020204" pitchFamily="34" charset="0"/>
              </a:rPr>
              <a:pPr algn="l">
                <a:spcBef>
                  <a:spcPct val="0"/>
                </a:spcBef>
                <a:buFontTx/>
                <a:buNone/>
              </a:pPr>
              <a:t>48</a:t>
            </a:fld>
            <a:endParaRPr lang="en-US" altLang="en-US" sz="1200" dirty="0">
              <a:solidFill>
                <a:srgbClr val="000000"/>
              </a:solidFill>
              <a:latin typeface="Arial" panose="020B0604020202020204" pitchFamily="34" charset="0"/>
              <a:cs typeface="Arial" panose="020B0604020202020204" pitchFamily="34" charset="0"/>
            </a:endParaRPr>
          </a:p>
        </p:txBody>
      </p:sp>
      <p:sp>
        <p:nvSpPr>
          <p:cNvPr id="10" name="Content Placeholder 4"/>
          <p:cNvSpPr txBox="1">
            <a:spLocks/>
          </p:cNvSpPr>
          <p:nvPr/>
        </p:nvSpPr>
        <p:spPr>
          <a:xfrm>
            <a:off x="269403" y="1412776"/>
            <a:ext cx="8551069" cy="354153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buNone/>
            </a:pPr>
            <a:r>
              <a:rPr lang="en-ZA" sz="1400" b="1" dirty="0">
                <a:latin typeface="Arial" panose="020B0604020202020204" pitchFamily="34" charset="0"/>
                <a:cs typeface="Arial" panose="020B0604020202020204" pitchFamily="34" charset="0"/>
              </a:rPr>
              <a:t>The budget cuts have affected the following high impact service delivery project</a:t>
            </a:r>
            <a:r>
              <a:rPr lang="en-ZA" sz="1400" dirty="0">
                <a:latin typeface="Arial" panose="020B0604020202020204" pitchFamily="34" charset="0"/>
                <a:cs typeface="Arial" panose="020B0604020202020204" pitchFamily="34" charset="0"/>
              </a:rPr>
              <a:t>s:</a:t>
            </a:r>
          </a:p>
          <a:p>
            <a:pPr marL="0" indent="0" algn="just">
              <a:lnSpc>
                <a:spcPct val="150000"/>
              </a:lnSpc>
              <a:buNone/>
            </a:pPr>
            <a:r>
              <a:rPr lang="en-ZA" sz="1400" b="1" dirty="0">
                <a:latin typeface="Arial" panose="020B0604020202020204" pitchFamily="34" charset="0"/>
                <a:cs typeface="Arial" panose="020B0604020202020204" pitchFamily="34" charset="0"/>
              </a:rPr>
              <a:t>The infrastructure projects of R20.636m affected by budget cuts are as follows</a:t>
            </a:r>
            <a:r>
              <a:rPr lang="en-ZA" sz="1400" dirty="0">
                <a:latin typeface="Arial" panose="020B0604020202020204" pitchFamily="34" charset="0"/>
                <a:cs typeface="Arial" panose="020B0604020202020204" pitchFamily="34" charset="0"/>
              </a:rPr>
              <a:t>:</a:t>
            </a:r>
          </a:p>
          <a:p>
            <a:pPr algn="just"/>
            <a:r>
              <a:rPr lang="en-ZA" sz="1400" dirty="0">
                <a:latin typeface="Arial" panose="020B0604020202020204" pitchFamily="34" charset="0"/>
                <a:cs typeface="Arial" panose="020B0604020202020204" pitchFamily="34" charset="0"/>
              </a:rPr>
              <a:t>Electrification project (Abaqulusi Ward 2, Jozini Ward 4) – R14.376m. This has affected the installation of 419 connections.</a:t>
            </a:r>
          </a:p>
          <a:p>
            <a:pPr algn="just"/>
            <a:r>
              <a:rPr lang="en-ZA" sz="1400" dirty="0">
                <a:latin typeface="Arial" panose="020B0604020202020204" pitchFamily="34" charset="0"/>
                <a:cs typeface="Arial" panose="020B0604020202020204" pitchFamily="34" charset="0"/>
              </a:rPr>
              <a:t>Electrification project (Endumeni Fankomo Elect project) – R1.6m. This has affected the installation of 39 connections.</a:t>
            </a:r>
          </a:p>
          <a:p>
            <a:pPr algn="just"/>
            <a:r>
              <a:rPr lang="en-ZA" sz="1400" dirty="0">
                <a:latin typeface="Arial" panose="020B0604020202020204" pitchFamily="34" charset="0"/>
                <a:cs typeface="Arial" panose="020B0604020202020204" pitchFamily="34" charset="0"/>
              </a:rPr>
              <a:t>Water Treatment Works (Ezakheni WTW) – R4.3m. The last Ladysmith unrest re service deliver led to the damaging of the current fencing. This national key point in this district will not be secured if this project does not continue.</a:t>
            </a:r>
          </a:p>
          <a:p>
            <a:pPr marL="0" indent="0" algn="just">
              <a:lnSpc>
                <a:spcPct val="150000"/>
              </a:lnSpc>
              <a:buNone/>
            </a:pPr>
            <a:r>
              <a:rPr lang="en-ZA" sz="1400" b="1" dirty="0">
                <a:latin typeface="Arial" panose="020B0604020202020204" pitchFamily="34" charset="0"/>
                <a:cs typeface="Arial" panose="020B0604020202020204" pitchFamily="34" charset="0"/>
              </a:rPr>
              <a:t>The job creation and poverty eradication  projects affected by the budget cuts as follows: </a:t>
            </a:r>
          </a:p>
          <a:p>
            <a:pPr algn="just"/>
            <a:r>
              <a:rPr lang="en-ZA" sz="1400" dirty="0">
                <a:latin typeface="Arial" panose="020B0604020202020204" pitchFamily="34" charset="0"/>
                <a:cs typeface="Arial" panose="020B0604020202020204" pitchFamily="34" charset="0"/>
              </a:rPr>
              <a:t>Amakhosi Rural Economic Projects ( Transfer of ADA) –R13m, for the construction of green house tunnels under KwaXolo TA (UGU District) and the construction of additional hydroponic tunnels and open field irrigation under Gumede TA (ILembe district)</a:t>
            </a:r>
          </a:p>
          <a:p>
            <a:pPr algn="just"/>
            <a:r>
              <a:rPr lang="en-ZA" sz="1400" dirty="0">
                <a:latin typeface="Arial" panose="020B0604020202020204" pitchFamily="34" charset="0"/>
                <a:cs typeface="Arial" panose="020B0604020202020204" pitchFamily="34" charset="0"/>
              </a:rPr>
              <a:t>In Service training of Interns in municipalities as well as the procurement of tools of trade for municipal interns already deployed to municipalities</a:t>
            </a:r>
          </a:p>
          <a:p>
            <a:pPr marL="0" indent="0" algn="just">
              <a:lnSpc>
                <a:spcPct val="150000"/>
              </a:lnSpc>
              <a:buNone/>
            </a:pPr>
            <a:r>
              <a:rPr lang="en-ZA" sz="1400" b="1" dirty="0">
                <a:latin typeface="Arial" panose="020B0604020202020204" pitchFamily="34" charset="0"/>
                <a:cs typeface="Arial" panose="020B0604020202020204" pitchFamily="34" charset="0"/>
              </a:rPr>
              <a:t>Other critical projects:</a:t>
            </a:r>
          </a:p>
          <a:p>
            <a:pPr algn="just"/>
            <a:r>
              <a:rPr lang="en-ZA" sz="1400" dirty="0">
                <a:latin typeface="Arial" panose="020B0604020202020204" pitchFamily="34" charset="0"/>
                <a:cs typeface="Arial" panose="020B0604020202020204" pitchFamily="34" charset="0"/>
              </a:rPr>
              <a:t>Rapid Response to Disaster – R11.595m – which is inclusive of lightning conductors and emergency relief stock.</a:t>
            </a:r>
          </a:p>
        </p:txBody>
      </p:sp>
      <p:sp>
        <p:nvSpPr>
          <p:cNvPr id="3" name="Rectangle 2"/>
          <p:cNvSpPr/>
          <p:nvPr/>
        </p:nvSpPr>
        <p:spPr>
          <a:xfrm>
            <a:off x="2286000" y="2794211"/>
            <a:ext cx="4572000" cy="923330"/>
          </a:xfrm>
          <a:prstGeom prst="rect">
            <a:avLst/>
          </a:prstGeom>
        </p:spPr>
        <p:txBody>
          <a:bodyPr>
            <a:spAutoFit/>
          </a:bodyPr>
          <a:lstStyle/>
          <a:p>
            <a:r>
              <a:rPr lang="en-ZA" sz="1200" dirty="0"/>
              <a:t/>
            </a:r>
            <a:br>
              <a:rPr lang="en-ZA" sz="1200" dirty="0"/>
            </a:br>
            <a:r>
              <a:rPr lang="en-ZA" sz="1200" dirty="0"/>
              <a:t/>
            </a:r>
            <a:br>
              <a:rPr lang="en-ZA" sz="1200" dirty="0"/>
            </a:br>
            <a:r>
              <a:rPr lang="en-ZA" sz="1200" b="1" dirty="0"/>
              <a:t>  </a:t>
            </a:r>
            <a:r>
              <a:rPr lang="en-ZA" b="1" dirty="0"/>
              <a:t/>
            </a:r>
            <a:br>
              <a:rPr lang="en-ZA" b="1" dirty="0"/>
            </a:br>
            <a:endParaRPr lang="en-ZA" dirty="0"/>
          </a:p>
        </p:txBody>
      </p:sp>
      <p:sp>
        <p:nvSpPr>
          <p:cNvPr id="9" name="Rectangle 8"/>
          <p:cNvSpPr/>
          <p:nvPr/>
        </p:nvSpPr>
        <p:spPr>
          <a:xfrm>
            <a:off x="0" y="908720"/>
            <a:ext cx="9144000" cy="432048"/>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1" name="Picture 10"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2" name="Rectangle 11"/>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107504" y="908720"/>
            <a:ext cx="8964488" cy="374461"/>
          </a:xfrm>
          <a:prstGeom prst="rect">
            <a:avLst/>
          </a:prstGeom>
        </p:spPr>
        <p:txBody>
          <a:bodyPr wrap="square">
            <a:spAutoFit/>
          </a:bodyPr>
          <a:lstStyle/>
          <a:p>
            <a:pPr algn="ctr">
              <a:lnSpc>
                <a:spcPct val="90000"/>
              </a:lnSpc>
              <a:buClr>
                <a:schemeClr val="lt1"/>
              </a:buClr>
              <a:buSzPts val="2800"/>
            </a:pPr>
            <a:r>
              <a:rPr lang="en-ZA" sz="2000" b="1" dirty="0">
                <a:solidFill>
                  <a:srgbClr val="FFFFFF"/>
                </a:solidFill>
                <a:latin typeface="Calibri" panose="020F0502020204030204" pitchFamily="34" charset="0"/>
                <a:cs typeface="Calibri" panose="020F0502020204030204" pitchFamily="34" charset="0"/>
              </a:rPr>
              <a:t>EFFECTS OF BUDGET CUTS ON PROJECTS INCLUDING SERVICE DELIVERY PROJECTS</a:t>
            </a:r>
            <a:endParaRPr lang="en-ZA" sz="2000" b="1" dirty="0">
              <a:solidFill>
                <a:schemeClr val="bg1"/>
              </a:solidFill>
            </a:endParaRPr>
          </a:p>
        </p:txBody>
      </p:sp>
    </p:spTree>
    <p:extLst>
      <p:ext uri="{BB962C8B-B14F-4D97-AF65-F5344CB8AC3E}">
        <p14:creationId xmlns:p14="http://schemas.microsoft.com/office/powerpoint/2010/main" xmlns="" val="2278466274"/>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83568" y="476672"/>
            <a:ext cx="7776864" cy="2862322"/>
          </a:xfrm>
          <a:prstGeom prst="rect">
            <a:avLst/>
          </a:prstGeom>
        </p:spPr>
        <p:txBody>
          <a:bodyPr wrap="square">
            <a:spAutoFit/>
          </a:bodyPr>
          <a:lstStyle/>
          <a:p>
            <a:pPr algn="ctr"/>
            <a:r>
              <a:rPr lang="en-US" sz="6000" b="1" dirty="0">
                <a:solidFill>
                  <a:srgbClr val="FFFFFF"/>
                </a:solidFill>
                <a:latin typeface="Arial"/>
                <a:cs typeface="Arial"/>
              </a:rPr>
              <a:t>DEPARTMENT OF HUMAN SETTLEMENT</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149080"/>
            <a:ext cx="2736304" cy="1737923"/>
          </a:xfrm>
          <a:prstGeom prst="rect">
            <a:avLst/>
          </a:prstGeom>
        </p:spPr>
      </p:pic>
    </p:spTree>
    <p:extLst>
      <p:ext uri="{BB962C8B-B14F-4D97-AF65-F5344CB8AC3E}">
        <p14:creationId xmlns:p14="http://schemas.microsoft.com/office/powerpoint/2010/main" xmlns="" val="2865023165"/>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395536" y="629816"/>
            <a:ext cx="8229600" cy="1143000"/>
          </a:xfrm>
        </p:spPr>
        <p:txBody>
          <a:bodyPr/>
          <a:lstStyle/>
          <a:p>
            <a:r>
              <a:rPr lang="en-ZA" sz="2400" b="1" dirty="0">
                <a:solidFill>
                  <a:srgbClr val="FFFFFF"/>
                </a:solidFill>
              </a:rPr>
              <a:t>OPENING REMARKS</a:t>
            </a:r>
          </a:p>
        </p:txBody>
      </p:sp>
      <p:sp>
        <p:nvSpPr>
          <p:cNvPr id="3" name="Content Placeholder 2"/>
          <p:cNvSpPr>
            <a:spLocks noGrp="1"/>
          </p:cNvSpPr>
          <p:nvPr>
            <p:ph idx="1"/>
          </p:nvPr>
        </p:nvSpPr>
        <p:spPr/>
        <p:txBody>
          <a:bodyPr/>
          <a:lstStyle/>
          <a:p>
            <a:pPr lvl="1">
              <a:buFont typeface="Wingdings" panose="05000000000000000000" pitchFamily="2" charset="2"/>
              <a:buChar char="q"/>
            </a:pPr>
            <a:r>
              <a:rPr lang="en-US" sz="2400" b="1" dirty="0"/>
              <a:t>Department of Education</a:t>
            </a:r>
            <a:endParaRPr lang="en-ZA" sz="2400" dirty="0"/>
          </a:p>
          <a:p>
            <a:pPr lvl="1">
              <a:buFont typeface="Wingdings" panose="05000000000000000000" pitchFamily="2" charset="2"/>
              <a:buChar char="q"/>
            </a:pPr>
            <a:r>
              <a:rPr lang="en-US" sz="2400" b="1" dirty="0"/>
              <a:t>Department of Health</a:t>
            </a:r>
            <a:r>
              <a:rPr lang="en-US" sz="2400" dirty="0"/>
              <a:t> – In particular here de</a:t>
            </a:r>
            <a:r>
              <a:rPr lang="en-GB" sz="2400" dirty="0"/>
              <a:t>tails will be provided of the Provincial Health Plan to Covid-19 including the health promotion, prevention, containment and treatment and Quarantine facilities and use of the</a:t>
            </a:r>
          </a:p>
          <a:p>
            <a:pPr lvl="1">
              <a:buFont typeface="Wingdings" panose="05000000000000000000" pitchFamily="2" charset="2"/>
              <a:buChar char="q"/>
            </a:pPr>
            <a:r>
              <a:rPr lang="en-GB" sz="2400" b="1" dirty="0"/>
              <a:t>Department of Public Works</a:t>
            </a:r>
            <a:r>
              <a:rPr lang="en-GB" sz="2400" dirty="0"/>
              <a:t> facilities for activation and isolation. </a:t>
            </a:r>
            <a:endParaRPr lang="en-ZA" sz="2400" dirty="0"/>
          </a:p>
        </p:txBody>
      </p:sp>
      <p:sp>
        <p:nvSpPr>
          <p:cNvPr id="5" name="Slide Number Placeholder 4"/>
          <p:cNvSpPr>
            <a:spLocks noGrp="1"/>
          </p:cNvSpPr>
          <p:nvPr>
            <p:ph type="sldNum" sz="quarter" idx="12"/>
          </p:nvPr>
        </p:nvSpPr>
        <p:spPr>
          <a:xfrm>
            <a:off x="179512" y="6356350"/>
            <a:ext cx="2133600" cy="365125"/>
          </a:xfrm>
        </p:spPr>
        <p:txBody>
          <a:bodyPr/>
          <a:lstStyle/>
          <a:p>
            <a:pPr algn="l"/>
            <a:fld id="{5D312F24-582A-4117-A0B2-A1DD2489FD11}" type="slidenum">
              <a:rPr lang="en-US" altLang="en-US" smtClean="0"/>
              <a:pPr algn="l"/>
              <a:t>5</a:t>
            </a:fld>
            <a:endParaRPr lang="en-US" altLang="en-US" dirty="0"/>
          </a:p>
        </p:txBody>
      </p:sp>
    </p:spTree>
    <p:extLst>
      <p:ext uri="{BB962C8B-B14F-4D97-AF65-F5344CB8AC3E}">
        <p14:creationId xmlns:p14="http://schemas.microsoft.com/office/powerpoint/2010/main" xmlns="" val="2688824889"/>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340968"/>
          </a:xfrm>
        </p:spPr>
        <p:txBody>
          <a:bodyPr/>
          <a:lstStyle/>
          <a:p>
            <a:r>
              <a:rPr lang="en-ZA" altLang="en-US" sz="2000" dirty="0">
                <a:latin typeface="Arial" panose="020B0604020202020204" pitchFamily="34" charset="0"/>
                <a:ea typeface="ＭＳ Ｐゴシック" panose="020B0600070205080204" pitchFamily="34" charset="-128"/>
              </a:rPr>
              <a:t>The COVID-19 pandemic interventions from the Department of Human Settlements are informed by the following:</a:t>
            </a:r>
            <a:endParaRPr lang="en-ZA" sz="2000" dirty="0">
              <a:latin typeface="Arial" panose="020B0604020202020204" pitchFamily="34" charset="0"/>
              <a:ea typeface="ＭＳ Ｐゴシック" panose="020B0600070205080204" pitchFamily="34" charset="-128"/>
            </a:endParaRPr>
          </a:p>
          <a:p>
            <a:pPr lvl="1"/>
            <a:r>
              <a:rPr lang="en-ZA" sz="2000" dirty="0">
                <a:latin typeface="Arial" panose="020B0604020202020204" pitchFamily="34" charset="0"/>
                <a:ea typeface="ＭＳ Ｐゴシック" panose="020B0600070205080204" pitchFamily="34" charset="-128"/>
              </a:rPr>
              <a:t>Over-crowding (informal settlements)</a:t>
            </a:r>
          </a:p>
          <a:p>
            <a:pPr lvl="1"/>
            <a:r>
              <a:rPr lang="en-ZA" sz="2000" dirty="0">
                <a:latin typeface="Arial" panose="020B0604020202020204" pitchFamily="34" charset="0"/>
                <a:ea typeface="ＭＳ Ｐゴシック" panose="020B0600070205080204" pitchFamily="34" charset="-128"/>
              </a:rPr>
              <a:t>High risk areas or settlements where the virus is likely to rapidly spread</a:t>
            </a:r>
          </a:p>
          <a:p>
            <a:pPr lvl="1"/>
            <a:r>
              <a:rPr lang="en-ZA" sz="2000" dirty="0">
                <a:latin typeface="Arial" panose="020B0604020202020204" pitchFamily="34" charset="0"/>
                <a:ea typeface="ＭＳ Ｐゴシック" panose="020B0600070205080204" pitchFamily="34" charset="-128"/>
              </a:rPr>
              <a:t>Areas with limited or no access to clean water</a:t>
            </a:r>
          </a:p>
          <a:p>
            <a:endParaRPr lang="en-ZA" dirty="0"/>
          </a:p>
          <a:p>
            <a:pPr marL="457200" lvl="0" indent="-457200" algn="just">
              <a:spcBef>
                <a:spcPct val="0"/>
              </a:spcBef>
              <a:defRPr/>
            </a:pPr>
            <a:r>
              <a:rPr lang="en-ZA" sz="2000" dirty="0">
                <a:solidFill>
                  <a:prstClr val="black"/>
                </a:solidFill>
                <a:latin typeface="Arial" panose="020B0604020202020204" pitchFamily="34" charset="0"/>
                <a:cs typeface="Arial" panose="020B0604020202020204" pitchFamily="34" charset="0"/>
              </a:rPr>
              <a:t>Programme  launched at Inyoni Informal Settlement  in ILembe District , Mandeni LM , ward 16 on 21 April 2020.</a:t>
            </a:r>
          </a:p>
        </p:txBody>
      </p:sp>
      <p:sp>
        <p:nvSpPr>
          <p:cNvPr id="5" name="Slide Number Placeholder 4"/>
          <p:cNvSpPr>
            <a:spLocks noGrp="1"/>
          </p:cNvSpPr>
          <p:nvPr>
            <p:ph type="sldNum" sz="quarter" idx="12"/>
          </p:nvPr>
        </p:nvSpPr>
        <p:spPr>
          <a:xfrm>
            <a:off x="323528" y="6356350"/>
            <a:ext cx="2133600" cy="365125"/>
          </a:xfrm>
        </p:spPr>
        <p:txBody>
          <a:bodyPr/>
          <a:lstStyle/>
          <a:p>
            <a:pPr algn="l"/>
            <a:fld id="{5D312F24-582A-4117-A0B2-A1DD2489FD11}" type="slidenum">
              <a:rPr lang="en-US" altLang="en-US" smtClean="0">
                <a:solidFill>
                  <a:srgbClr val="000000"/>
                </a:solidFill>
                <a:latin typeface="Arial"/>
                <a:cs typeface="Arial"/>
              </a:rPr>
              <a:pPr algn="l"/>
              <a:t>50</a:t>
            </a:fld>
            <a:endParaRPr lang="en-US" altLang="en-US" dirty="0">
              <a:solidFill>
                <a:srgbClr val="000000"/>
              </a:solidFill>
              <a:latin typeface="Arial"/>
              <a:cs typeface="Arial"/>
            </a:endParaRPr>
          </a:p>
        </p:txBody>
      </p:sp>
      <p:sp>
        <p:nvSpPr>
          <p:cNvPr id="7" name="Rectangle 6"/>
          <p:cNvSpPr/>
          <p:nvPr/>
        </p:nvSpPr>
        <p:spPr>
          <a:xfrm>
            <a:off x="0" y="908720"/>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683568" y="908720"/>
            <a:ext cx="7028436" cy="523220"/>
          </a:xfrm>
          <a:prstGeom prst="rect">
            <a:avLst/>
          </a:prstGeom>
        </p:spPr>
        <p:txBody>
          <a:bodyPr wrap="none">
            <a:spAutoFit/>
          </a:bodyPr>
          <a:lstStyle/>
          <a:p>
            <a:r>
              <a:rPr lang="en-ZA" sz="2800" b="1" dirty="0">
                <a:solidFill>
                  <a:srgbClr val="FFFFFF"/>
                </a:solidFill>
              </a:rPr>
              <a:t>KZN DHS Plan Covid -19 Response Plan</a:t>
            </a:r>
            <a:endParaRPr lang="en-US" sz="2800" b="1" dirty="0">
              <a:solidFill>
                <a:srgbClr val="FFFFFF"/>
              </a:solidFill>
            </a:endParaRPr>
          </a:p>
        </p:txBody>
      </p:sp>
    </p:spTree>
    <p:extLst>
      <p:ext uri="{BB962C8B-B14F-4D97-AF65-F5344CB8AC3E}">
        <p14:creationId xmlns:p14="http://schemas.microsoft.com/office/powerpoint/2010/main" xmlns="" val="2257246433"/>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3845024"/>
          </a:xfrm>
        </p:spPr>
        <p:txBody>
          <a:bodyPr/>
          <a:lstStyle/>
          <a:p>
            <a:pPr marL="457200" lvl="1" indent="0">
              <a:buNone/>
            </a:pPr>
            <a:r>
              <a:rPr lang="en-ZA" sz="1800" dirty="0">
                <a:latin typeface="Arial" panose="020B0604020202020204" pitchFamily="34" charset="0"/>
                <a:ea typeface="ＭＳ Ｐゴシック" panose="020B0600070205080204" pitchFamily="34" charset="-128"/>
              </a:rPr>
              <a:t>The Department rolled out:</a:t>
            </a:r>
          </a:p>
          <a:p>
            <a:pPr lvl="1"/>
            <a:endParaRPr lang="en-ZA" sz="1800" dirty="0">
              <a:latin typeface="Arial" panose="020B0604020202020204" pitchFamily="34" charset="0"/>
              <a:ea typeface="ＭＳ Ｐゴシック" panose="020B0600070205080204" pitchFamily="34" charset="-128"/>
            </a:endParaRPr>
          </a:p>
          <a:p>
            <a:pPr lvl="1"/>
            <a:r>
              <a:rPr lang="en-ZA" sz="1800" dirty="0">
                <a:latin typeface="Arial" panose="020B0604020202020204" pitchFamily="34" charset="0"/>
                <a:ea typeface="ＭＳ Ｐゴシック" panose="020B0600070205080204" pitchFamily="34" charset="-128"/>
              </a:rPr>
              <a:t>Community-wide sanitisation programme</a:t>
            </a:r>
          </a:p>
          <a:p>
            <a:pPr lvl="1"/>
            <a:r>
              <a:rPr lang="en-ZA" sz="1800" dirty="0">
                <a:latin typeface="Arial" panose="020B0604020202020204" pitchFamily="34" charset="0"/>
                <a:ea typeface="ＭＳ Ｐゴシック" panose="020B0600070205080204" pitchFamily="34" charset="-128"/>
              </a:rPr>
              <a:t>Community mobilisation and education campaigns</a:t>
            </a:r>
          </a:p>
          <a:p>
            <a:pPr lvl="1"/>
            <a:endParaRPr lang="en-ZA" sz="1800" dirty="0">
              <a:latin typeface="Arial" panose="020B0604020202020204" pitchFamily="34" charset="0"/>
              <a:ea typeface="ＭＳ Ｐゴシック" panose="020B0600070205080204" pitchFamily="34" charset="-128"/>
            </a:endParaRPr>
          </a:p>
          <a:p>
            <a:pPr marL="0" indent="0">
              <a:buNone/>
            </a:pPr>
            <a:r>
              <a:rPr lang="en-ZA" sz="1800" dirty="0">
                <a:latin typeface="Arial" panose="020B0604020202020204" pitchFamily="34" charset="0"/>
                <a:ea typeface="ＭＳ Ｐゴシック" panose="020B0600070205080204" pitchFamily="34" charset="-128"/>
              </a:rPr>
              <a:t>2. Water and Sanitation</a:t>
            </a:r>
          </a:p>
          <a:p>
            <a:pPr marL="0" indent="0">
              <a:buNone/>
            </a:pPr>
            <a:endParaRPr lang="en-ZA" sz="1800" dirty="0">
              <a:latin typeface="Arial" panose="020B0604020202020204" pitchFamily="34" charset="0"/>
              <a:ea typeface="ＭＳ Ｐゴシック" panose="020B0600070205080204" pitchFamily="34" charset="-128"/>
            </a:endParaRPr>
          </a:p>
          <a:p>
            <a:r>
              <a:rPr lang="en-ZA" sz="1800" dirty="0">
                <a:latin typeface="Arial" panose="020B0604020202020204" pitchFamily="34" charset="0"/>
                <a:ea typeface="ＭＳ Ｐゴシック" panose="020B0600070205080204" pitchFamily="34" charset="-128"/>
              </a:rPr>
              <a:t>Community-wide sanitisation programme to be implemented</a:t>
            </a:r>
          </a:p>
          <a:p>
            <a:r>
              <a:rPr lang="en-ZA" sz="1800" dirty="0">
                <a:latin typeface="Arial" panose="020B0604020202020204" pitchFamily="34" charset="0"/>
                <a:ea typeface="ＭＳ Ｐゴシック" panose="020B0600070205080204" pitchFamily="34" charset="-128"/>
              </a:rPr>
              <a:t>Community mobilisation and community education</a:t>
            </a:r>
          </a:p>
          <a:p>
            <a:r>
              <a:rPr lang="en-ZA" sz="1800" dirty="0">
                <a:latin typeface="Arial" panose="020B0604020202020204" pitchFamily="34" charset="0"/>
                <a:ea typeface="ＭＳ Ｐゴシック" panose="020B0600070205080204" pitchFamily="34" charset="-128"/>
              </a:rPr>
              <a:t>Ensure that there is sufficient water in all areas</a:t>
            </a:r>
          </a:p>
          <a:p>
            <a:endParaRPr lang="en-ZA" sz="1800" dirty="0">
              <a:latin typeface="Arial" panose="020B0604020202020204" pitchFamily="34" charset="0"/>
              <a:ea typeface="ＭＳ Ｐゴシック" panose="020B0600070205080204" pitchFamily="34" charset="-128"/>
            </a:endParaRPr>
          </a:p>
          <a:p>
            <a:r>
              <a:rPr lang="en-ZA" sz="1800" b="1" dirty="0">
                <a:latin typeface="Arial" panose="020B0604020202020204" pitchFamily="34" charset="0"/>
                <a:ea typeface="ＭＳ Ｐゴシック" panose="020B0600070205080204" pitchFamily="34" charset="-128"/>
              </a:rPr>
              <a:t>More areas of intervention going </a:t>
            </a:r>
            <a:r>
              <a:rPr lang="en-ZA" sz="1800" b="1" dirty="0" err="1">
                <a:latin typeface="Arial" panose="020B0604020202020204" pitchFamily="34" charset="0"/>
                <a:ea typeface="ＭＳ Ｐゴシック" panose="020B0600070205080204" pitchFamily="34" charset="-128"/>
              </a:rPr>
              <a:t>foward</a:t>
            </a:r>
            <a:r>
              <a:rPr lang="en-ZA" sz="1800" b="1" dirty="0">
                <a:latin typeface="Arial" panose="020B0604020202020204" pitchFamily="34" charset="0"/>
                <a:ea typeface="ＭＳ Ｐゴシック" panose="020B0600070205080204" pitchFamily="34" charset="-128"/>
              </a:rPr>
              <a:t>:</a:t>
            </a:r>
          </a:p>
          <a:p>
            <a:pPr lvl="1"/>
            <a:r>
              <a:rPr lang="en-ZA" sz="1800" dirty="0">
                <a:latin typeface="Arial" panose="020B0604020202020204" pitchFamily="34" charset="0"/>
                <a:ea typeface="ＭＳ Ｐゴシック" panose="020B0600070205080204" pitchFamily="34" charset="-128"/>
              </a:rPr>
              <a:t>Identify public land and land preparation</a:t>
            </a:r>
          </a:p>
          <a:p>
            <a:endParaRPr lang="en-ZA" dirty="0"/>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solidFill>
                  <a:srgbClr val="000000"/>
                </a:solidFill>
                <a:latin typeface="Arial"/>
                <a:cs typeface="Arial"/>
              </a:rPr>
              <a:pPr algn="l"/>
              <a:t>51</a:t>
            </a:fld>
            <a:endParaRPr lang="en-US" altLang="en-US" dirty="0">
              <a:solidFill>
                <a:srgbClr val="000000"/>
              </a:solidFill>
              <a:latin typeface="Arial"/>
              <a:cs typeface="Arial"/>
            </a:endParaRPr>
          </a:p>
        </p:txBody>
      </p:sp>
      <p:sp>
        <p:nvSpPr>
          <p:cNvPr id="7" name="Rectangle 6"/>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0" name="Rectangle 9"/>
          <p:cNvSpPr/>
          <p:nvPr/>
        </p:nvSpPr>
        <p:spPr>
          <a:xfrm>
            <a:off x="611560" y="980728"/>
            <a:ext cx="6050755" cy="461665"/>
          </a:xfrm>
          <a:prstGeom prst="rect">
            <a:avLst/>
          </a:prstGeom>
        </p:spPr>
        <p:txBody>
          <a:bodyPr wrap="none">
            <a:spAutoFit/>
          </a:bodyPr>
          <a:lstStyle/>
          <a:p>
            <a:r>
              <a:rPr lang="en-ZA" sz="2400" b="1" dirty="0">
                <a:solidFill>
                  <a:srgbClr val="FFFFFF"/>
                </a:solidFill>
              </a:rPr>
              <a:t>KZN DHS Plan Covid -19 Response Plan</a:t>
            </a:r>
            <a:endParaRPr lang="en-US" sz="2400" dirty="0">
              <a:solidFill>
                <a:srgbClr val="FFFFFF"/>
              </a:solidFill>
            </a:endParaRPr>
          </a:p>
        </p:txBody>
      </p:sp>
    </p:spTree>
    <p:extLst>
      <p:ext uri="{BB962C8B-B14F-4D97-AF65-F5344CB8AC3E}">
        <p14:creationId xmlns:p14="http://schemas.microsoft.com/office/powerpoint/2010/main" xmlns="" val="1448211053"/>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11560" y="2132856"/>
            <a:ext cx="7848872" cy="1938992"/>
          </a:xfrm>
          <a:prstGeom prst="rect">
            <a:avLst/>
          </a:prstGeom>
        </p:spPr>
        <p:txBody>
          <a:bodyPr wrap="square">
            <a:spAutoFit/>
          </a:bodyPr>
          <a:lstStyle/>
          <a:p>
            <a:pPr algn="ctr"/>
            <a:r>
              <a:rPr lang="en-US" sz="6000" b="1" dirty="0">
                <a:solidFill>
                  <a:srgbClr val="FFFFFF"/>
                </a:solidFill>
                <a:latin typeface="Arial"/>
                <a:cs typeface="Arial"/>
              </a:rPr>
              <a:t>DEPARTMENT OF EDUCATION</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466781"/>
            <a:ext cx="2736304" cy="1737923"/>
          </a:xfrm>
          <a:prstGeom prst="rect">
            <a:avLst/>
          </a:prstGeom>
        </p:spPr>
      </p:pic>
    </p:spTree>
    <p:extLst>
      <p:ext uri="{BB962C8B-B14F-4D97-AF65-F5344CB8AC3E}">
        <p14:creationId xmlns:p14="http://schemas.microsoft.com/office/powerpoint/2010/main" xmlns="" val="872881080"/>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179512" y="6356350"/>
            <a:ext cx="2133600" cy="365125"/>
          </a:xfrm>
        </p:spPr>
        <p:txBody>
          <a:bodyPr/>
          <a:lstStyle/>
          <a:p>
            <a:pPr algn="l"/>
            <a:fld id="{C5B4881A-C339-4154-B15B-C41572D2F19C}" type="slidenum">
              <a:rPr lang="en-ZA" smtClean="0">
                <a:solidFill>
                  <a:srgbClr val="000000"/>
                </a:solidFill>
                <a:latin typeface="Arial"/>
                <a:cs typeface="Arial"/>
              </a:rPr>
              <a:pPr algn="l"/>
              <a:t>53</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395536" y="1052736"/>
            <a:ext cx="8496944" cy="400110"/>
          </a:xfrm>
          <a:prstGeom prst="rect">
            <a:avLst/>
          </a:prstGeom>
        </p:spPr>
        <p:txBody>
          <a:bodyPr wrap="square">
            <a:spAutoFit/>
          </a:bodyPr>
          <a:lstStyle/>
          <a:p>
            <a:r>
              <a:rPr lang="en-GB" sz="2000" b="1" dirty="0">
                <a:solidFill>
                  <a:srgbClr val="FFFFFF"/>
                </a:solidFill>
                <a:cs typeface="Arial" pitchFamily="34"/>
              </a:rPr>
              <a:t>FUNCTIONALITY OF SCHOOLS SINCE THE RETURN OF LEARNERS </a:t>
            </a:r>
            <a:endParaRPr lang="en-US" sz="2000" dirty="0">
              <a:solidFill>
                <a:srgbClr val="FFFFFF"/>
              </a:solidFill>
            </a:endParaRPr>
          </a:p>
        </p:txBody>
      </p:sp>
      <p:sp>
        <p:nvSpPr>
          <p:cNvPr id="13" name="Rectangle 12"/>
          <p:cNvSpPr/>
          <p:nvPr/>
        </p:nvSpPr>
        <p:spPr>
          <a:xfrm>
            <a:off x="467544" y="1772816"/>
            <a:ext cx="8208912" cy="4320480"/>
          </a:xfrm>
          <a:prstGeom prst="rect">
            <a:avLst/>
          </a:prstGeom>
        </p:spPr>
        <p:txBody>
          <a:bodyPr wrap="square">
            <a:spAutoFit/>
          </a:bodyPr>
          <a:lstStyle/>
          <a:p>
            <a:pPr lvl="0" algn="just"/>
            <a:r>
              <a:rPr lang="en-US" dirty="0"/>
              <a:t>After the closure of schools as part of flattening the pandemic curve, GRADE 12 and Grade 5 returned on 8 June 2020.  However due to the increase in the infection rates, National Coronavirus Command Council closed schools again on 27 July 2020</a:t>
            </a:r>
          </a:p>
          <a:p>
            <a:pPr lvl="0" algn="just"/>
            <a:r>
              <a:rPr lang="en-US" b="1" dirty="0"/>
              <a:t>On 3 August 2020 Grade 12 learners returned </a:t>
            </a:r>
            <a:r>
              <a:rPr lang="en-US" dirty="0"/>
              <a:t>followed by </a:t>
            </a:r>
            <a:r>
              <a:rPr lang="en-US" b="1" dirty="0"/>
              <a:t>GRADE 7 on 11 August 2020</a:t>
            </a:r>
          </a:p>
          <a:p>
            <a:pPr lvl="0" algn="just"/>
            <a:r>
              <a:rPr lang="en-US" dirty="0"/>
              <a:t>On 24 August 2020 GRADES R, GRADE 1, GRADE 2, GRADE 3, GRADE 4, GRADE 6, GRADE 9, GRADE 10 and GRADE 11.  Grades 5 and 8 returned to school on 31 August 2020 </a:t>
            </a:r>
          </a:p>
          <a:p>
            <a:pPr lvl="0" algn="just"/>
            <a:r>
              <a:rPr lang="en-ZA" b="1" dirty="0">
                <a:cs typeface="Arial" pitchFamily="34" charset="0"/>
              </a:rPr>
              <a:t>With the return of leaners and teachers to school the Department ensured that the system was prepared</a:t>
            </a:r>
            <a:r>
              <a:rPr lang="en-US" b="1" dirty="0">
                <a:cs typeface="Arial" pitchFamily="34" charset="0"/>
              </a:rPr>
              <a:t> with all the following</a:t>
            </a:r>
            <a:r>
              <a:rPr lang="en-US" dirty="0">
                <a:cs typeface="Arial" pitchFamily="34" charset="0"/>
              </a:rPr>
              <a:t>: </a:t>
            </a:r>
          </a:p>
          <a:p>
            <a:pPr algn="just"/>
            <a:r>
              <a:rPr lang="en-US" dirty="0">
                <a:cs typeface="Arial" pitchFamily="34" charset="0"/>
              </a:rPr>
              <a:t>Safety guidelines were prepared and distributed to districts to be distributed to schools </a:t>
            </a:r>
          </a:p>
          <a:p>
            <a:pPr algn="just"/>
            <a:r>
              <a:rPr lang="en-US" dirty="0">
                <a:cs typeface="Arial" pitchFamily="34" charset="0"/>
              </a:rPr>
              <a:t>Safety committees were established and trained at schools, circuit, district and head office level </a:t>
            </a:r>
          </a:p>
        </p:txBody>
      </p:sp>
    </p:spTree>
    <p:extLst>
      <p:ext uri="{BB962C8B-B14F-4D97-AF65-F5344CB8AC3E}">
        <p14:creationId xmlns:p14="http://schemas.microsoft.com/office/powerpoint/2010/main" xmlns="" val="150599896"/>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323528" y="6356350"/>
            <a:ext cx="2133600" cy="365125"/>
          </a:xfrm>
        </p:spPr>
        <p:txBody>
          <a:bodyPr/>
          <a:lstStyle/>
          <a:p>
            <a:pPr algn="l"/>
            <a:fld id="{C5B4881A-C339-4154-B15B-C41572D2F19C}" type="slidenum">
              <a:rPr lang="en-ZA" b="1" smtClean="0">
                <a:solidFill>
                  <a:srgbClr val="000000"/>
                </a:solidFill>
                <a:latin typeface="Arial"/>
                <a:cs typeface="Arial"/>
              </a:rPr>
              <a:pPr algn="l"/>
              <a:t>54</a:t>
            </a:fld>
            <a:endParaRPr lang="en-ZA" b="1"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323528" y="1052736"/>
            <a:ext cx="8424936" cy="400110"/>
          </a:xfrm>
          <a:prstGeom prst="rect">
            <a:avLst/>
          </a:prstGeom>
        </p:spPr>
        <p:txBody>
          <a:bodyPr wrap="square">
            <a:spAutoFit/>
          </a:bodyPr>
          <a:lstStyle/>
          <a:p>
            <a:r>
              <a:rPr lang="en-GB" sz="2000" b="1" dirty="0">
                <a:solidFill>
                  <a:srgbClr val="FFFFFF"/>
                </a:solidFill>
                <a:cs typeface="Arial" pitchFamily="34"/>
              </a:rPr>
              <a:t>FUNCTIONALITY OF SCHOOLS SINCE THE RETURN OF LEARNERS </a:t>
            </a:r>
            <a:endParaRPr lang="en-US" sz="2000" dirty="0">
              <a:solidFill>
                <a:srgbClr val="FFFFFF"/>
              </a:solidFill>
            </a:endParaRPr>
          </a:p>
        </p:txBody>
      </p:sp>
      <p:sp>
        <p:nvSpPr>
          <p:cNvPr id="13" name="Rectangle 12"/>
          <p:cNvSpPr/>
          <p:nvPr/>
        </p:nvSpPr>
        <p:spPr>
          <a:xfrm>
            <a:off x="251520" y="1772816"/>
            <a:ext cx="8640960" cy="4320480"/>
          </a:xfrm>
          <a:prstGeom prst="rect">
            <a:avLst/>
          </a:prstGeom>
        </p:spPr>
        <p:txBody>
          <a:bodyPr wrap="square">
            <a:spAutoFit/>
          </a:bodyPr>
          <a:lstStyle/>
          <a:p>
            <a:pPr lvl="0" algn="just"/>
            <a:r>
              <a:rPr lang="en-US" b="1" dirty="0">
                <a:cs typeface="Arial" pitchFamily="34" charset="0"/>
              </a:rPr>
              <a:t>PPEs provided in each school </a:t>
            </a:r>
            <a:r>
              <a:rPr lang="en-US" dirty="0">
                <a:cs typeface="Arial" pitchFamily="34" charset="0"/>
              </a:rPr>
              <a:t>which included cloth face masks, face shields, hand sanitizers, disinfectants, thermometers, liquid soap, gloves to ensure the safety of teachers, learners and non-teaching staff </a:t>
            </a:r>
          </a:p>
          <a:p>
            <a:pPr lvl="0" algn="just"/>
            <a:endParaRPr lang="en-US" dirty="0">
              <a:cs typeface="Arial" pitchFamily="34" charset="0"/>
            </a:endParaRPr>
          </a:p>
          <a:p>
            <a:pPr lvl="0" algn="just"/>
            <a:r>
              <a:rPr lang="en-US" dirty="0">
                <a:cs typeface="Arial" pitchFamily="34" charset="0"/>
              </a:rPr>
              <a:t>As part of the non-</a:t>
            </a:r>
            <a:r>
              <a:rPr lang="en-US" dirty="0" err="1">
                <a:cs typeface="Arial" pitchFamily="34" charset="0"/>
              </a:rPr>
              <a:t>negotiables</a:t>
            </a:r>
            <a:r>
              <a:rPr lang="en-US" dirty="0">
                <a:cs typeface="Arial" pitchFamily="34" charset="0"/>
              </a:rPr>
              <a:t> for the re-opening of schools the Department ensured that all schools were provided with cleaners, all schools were deep cleaned, and the grass was cut</a:t>
            </a:r>
          </a:p>
          <a:p>
            <a:pPr lvl="0" algn="just"/>
            <a:r>
              <a:rPr lang="en-ZA" sz="2000" dirty="0"/>
              <a:t>The Department appointed 6320 screeners at each schools to ensure that the proper screening protocol is adhered to prior to the entry into school premises </a:t>
            </a:r>
          </a:p>
          <a:p>
            <a:pPr lvl="0" algn="just"/>
            <a:r>
              <a:rPr lang="en-ZA" sz="2000" dirty="0"/>
              <a:t>A total of 467 schools were vandalised in the province in the various districts through forced entry into classrooms and offices - 401 (88%) schools have been repaired to date with 66 which are currently being repaired</a:t>
            </a:r>
          </a:p>
        </p:txBody>
      </p:sp>
    </p:spTree>
    <p:extLst>
      <p:ext uri="{BB962C8B-B14F-4D97-AF65-F5344CB8AC3E}">
        <p14:creationId xmlns:p14="http://schemas.microsoft.com/office/powerpoint/2010/main" xmlns="" val="4268235399"/>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251520" y="6356350"/>
            <a:ext cx="2133600" cy="365125"/>
          </a:xfrm>
        </p:spPr>
        <p:txBody>
          <a:bodyPr/>
          <a:lstStyle/>
          <a:p>
            <a:pPr algn="l"/>
            <a:fld id="{C5B4881A-C339-4154-B15B-C41572D2F19C}" type="slidenum">
              <a:rPr lang="en-ZA" smtClean="0">
                <a:solidFill>
                  <a:srgbClr val="000000"/>
                </a:solidFill>
                <a:latin typeface="Arial"/>
                <a:cs typeface="Arial"/>
              </a:rPr>
              <a:pPr algn="l"/>
              <a:t>55</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395536" y="1844824"/>
            <a:ext cx="8208912" cy="3785652"/>
          </a:xfrm>
          <a:prstGeom prst="rect">
            <a:avLst/>
          </a:prstGeom>
        </p:spPr>
        <p:txBody>
          <a:bodyPr wrap="square">
            <a:spAutoFit/>
          </a:bodyPr>
          <a:lstStyle/>
          <a:p>
            <a:pPr lvl="0" algn="just"/>
            <a:r>
              <a:rPr lang="en-ZA" sz="2000" dirty="0"/>
              <a:t>As hygiene is of the number one requirement to avoid the spread of the virus, it was important to ensure that the Department provided water tanks, water stations and water to schools with no water – </a:t>
            </a:r>
          </a:p>
          <a:p>
            <a:pPr lvl="1" algn="just"/>
            <a:r>
              <a:rPr lang="en-ZA" sz="2000" dirty="0"/>
              <a:t>the Department therefore signed SLAs with municipalities and Randwater to supply water  </a:t>
            </a:r>
          </a:p>
          <a:p>
            <a:pPr lvl="1" algn="just"/>
            <a:r>
              <a:rPr lang="en-ZA" sz="2000" dirty="0"/>
              <a:t>The Department provide 3480 water tanks to schools </a:t>
            </a:r>
          </a:p>
          <a:p>
            <a:pPr lvl="1" algn="just"/>
            <a:endParaRPr lang="en-ZA" sz="2000" dirty="0"/>
          </a:p>
          <a:p>
            <a:pPr lvl="0" algn="just"/>
            <a:r>
              <a:rPr lang="en-US" sz="2000" dirty="0">
                <a:cs typeface="Arial" pitchFamily="34" charset="0"/>
              </a:rPr>
              <a:t>To ensure that </a:t>
            </a:r>
            <a:r>
              <a:rPr lang="en-US" sz="2000" dirty="0" err="1">
                <a:cs typeface="Arial" pitchFamily="34" charset="0"/>
              </a:rPr>
              <a:t>sanitisation</a:t>
            </a:r>
            <a:r>
              <a:rPr lang="en-US" sz="2000" dirty="0">
                <a:cs typeface="Arial" pitchFamily="34" charset="0"/>
              </a:rPr>
              <a:t> at school premises was addressed schools with a lack of or poor </a:t>
            </a:r>
            <a:r>
              <a:rPr lang="en-US" sz="2000" dirty="0" err="1">
                <a:cs typeface="Arial" pitchFamily="34" charset="0"/>
              </a:rPr>
              <a:t>sanitisation</a:t>
            </a:r>
            <a:r>
              <a:rPr lang="en-US" sz="2000" dirty="0">
                <a:cs typeface="Arial" pitchFamily="34" charset="0"/>
              </a:rPr>
              <a:t> were supplied with chemical toilets – </a:t>
            </a:r>
            <a:r>
              <a:rPr lang="en-US" sz="2000" b="1" dirty="0">
                <a:cs typeface="Arial" pitchFamily="34" charset="0"/>
              </a:rPr>
              <a:t>a total of 1060 Chemical Toilets </a:t>
            </a:r>
            <a:r>
              <a:rPr lang="en-US" sz="2000" dirty="0">
                <a:cs typeface="Arial" pitchFamily="34" charset="0"/>
              </a:rPr>
              <a:t>were provided </a:t>
            </a:r>
          </a:p>
          <a:p>
            <a:pPr lvl="0" algn="just"/>
            <a:r>
              <a:rPr lang="en-US" sz="2000" b="1" dirty="0">
                <a:cs typeface="Arial" pitchFamily="34" charset="0"/>
              </a:rPr>
              <a:t>2 352 374 learners are being provided with a hot meal </a:t>
            </a:r>
            <a:r>
              <a:rPr lang="en-US" sz="2000" dirty="0">
                <a:cs typeface="Arial" pitchFamily="34" charset="0"/>
              </a:rPr>
              <a:t>during schooling hours to ensure that leaners are healthy </a:t>
            </a:r>
          </a:p>
        </p:txBody>
      </p:sp>
      <p:sp>
        <p:nvSpPr>
          <p:cNvPr id="6" name="Rectangle 5"/>
          <p:cNvSpPr/>
          <p:nvPr/>
        </p:nvSpPr>
        <p:spPr>
          <a:xfrm>
            <a:off x="395536" y="1052736"/>
            <a:ext cx="8568952" cy="400110"/>
          </a:xfrm>
          <a:prstGeom prst="rect">
            <a:avLst/>
          </a:prstGeom>
        </p:spPr>
        <p:txBody>
          <a:bodyPr wrap="square">
            <a:spAutoFit/>
          </a:bodyPr>
          <a:lstStyle/>
          <a:p>
            <a:r>
              <a:rPr lang="en-GB" sz="2000" b="1" dirty="0">
                <a:solidFill>
                  <a:srgbClr val="FFFFFF"/>
                </a:solidFill>
                <a:cs typeface="Arial" pitchFamily="34"/>
              </a:rPr>
              <a:t>FUNCTIONALITY OF SCHOOLS SINCE THE RETURN OF LEARNERS </a:t>
            </a:r>
            <a:endParaRPr lang="en-US" sz="2000" dirty="0">
              <a:solidFill>
                <a:srgbClr val="FFFFFF"/>
              </a:solidFill>
            </a:endParaRPr>
          </a:p>
        </p:txBody>
      </p:sp>
    </p:spTree>
    <p:extLst>
      <p:ext uri="{BB962C8B-B14F-4D97-AF65-F5344CB8AC3E}">
        <p14:creationId xmlns:p14="http://schemas.microsoft.com/office/powerpoint/2010/main" xmlns="" val="2277534664"/>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467544" y="6356350"/>
            <a:ext cx="2133600" cy="365125"/>
          </a:xfrm>
        </p:spPr>
        <p:txBody>
          <a:bodyPr/>
          <a:lstStyle/>
          <a:p>
            <a:pPr algn="l"/>
            <a:fld id="{C5B4881A-C339-4154-B15B-C41572D2F19C}" type="slidenum">
              <a:rPr lang="en-ZA" smtClean="0">
                <a:solidFill>
                  <a:srgbClr val="000000"/>
                </a:solidFill>
                <a:latin typeface="Arial"/>
                <a:cs typeface="Arial"/>
              </a:rPr>
              <a:pPr algn="l"/>
              <a:t>56</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6" name="Rectangle 5"/>
          <p:cNvSpPr/>
          <p:nvPr/>
        </p:nvSpPr>
        <p:spPr>
          <a:xfrm>
            <a:off x="323528" y="1988840"/>
            <a:ext cx="8208912" cy="1323439"/>
          </a:xfrm>
          <a:prstGeom prst="rect">
            <a:avLst/>
          </a:prstGeom>
        </p:spPr>
        <p:txBody>
          <a:bodyPr wrap="square">
            <a:spAutoFit/>
          </a:bodyPr>
          <a:lstStyle/>
          <a:p>
            <a:pPr lvl="1" algn="just">
              <a:buFont typeface="Arial" panose="020B0604020202020204" pitchFamily="34" charset="0"/>
              <a:buChar char="•"/>
            </a:pPr>
            <a:r>
              <a:rPr lang="en-US" sz="2000" dirty="0">
                <a:cs typeface="Arial" pitchFamily="34" charset="0"/>
              </a:rPr>
              <a:t> Social distancing regulations indicate that classroom capacity should be 15 – 20 learners per classroom, however there is a shortage of classrooms and mobile classrooms to provide a temporary solution the Department is considering </a:t>
            </a:r>
            <a:r>
              <a:rPr lang="en-US" sz="2000" b="1" dirty="0">
                <a:cs typeface="Arial" pitchFamily="34" charset="0"/>
              </a:rPr>
              <a:t>DESK SHIELDS </a:t>
            </a:r>
          </a:p>
        </p:txBody>
      </p:sp>
      <p:sp>
        <p:nvSpPr>
          <p:cNvPr id="12" name="Rectangle 11"/>
          <p:cNvSpPr/>
          <p:nvPr/>
        </p:nvSpPr>
        <p:spPr>
          <a:xfrm>
            <a:off x="467544" y="1052736"/>
            <a:ext cx="8496944" cy="400110"/>
          </a:xfrm>
          <a:prstGeom prst="rect">
            <a:avLst/>
          </a:prstGeom>
        </p:spPr>
        <p:txBody>
          <a:bodyPr wrap="square">
            <a:spAutoFit/>
          </a:bodyPr>
          <a:lstStyle/>
          <a:p>
            <a:r>
              <a:rPr lang="en-GB" sz="2000" b="1" dirty="0">
                <a:solidFill>
                  <a:srgbClr val="FFFFFF"/>
                </a:solidFill>
                <a:cs typeface="Arial" pitchFamily="34"/>
              </a:rPr>
              <a:t>FUNCTIONALITY OF SCHOOLS SINCE THE RETURN OF LEARNERS </a:t>
            </a:r>
            <a:endParaRPr lang="en-US" sz="2000" dirty="0">
              <a:solidFill>
                <a:srgbClr val="FFFFFF"/>
              </a:solidFill>
            </a:endParaRPr>
          </a:p>
        </p:txBody>
      </p:sp>
    </p:spTree>
    <p:extLst>
      <p:ext uri="{BB962C8B-B14F-4D97-AF65-F5344CB8AC3E}">
        <p14:creationId xmlns:p14="http://schemas.microsoft.com/office/powerpoint/2010/main" xmlns="" val="65221319"/>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323528" y="6356350"/>
            <a:ext cx="2133600" cy="365125"/>
          </a:xfrm>
        </p:spPr>
        <p:txBody>
          <a:bodyPr/>
          <a:lstStyle/>
          <a:p>
            <a:pPr algn="l"/>
            <a:fld id="{C5B4881A-C339-4154-B15B-C41572D2F19C}" type="slidenum">
              <a:rPr lang="en-ZA" smtClean="0">
                <a:solidFill>
                  <a:srgbClr val="000000"/>
                </a:solidFill>
                <a:latin typeface="Arial"/>
                <a:cs typeface="Arial"/>
              </a:rPr>
              <a:pPr algn="l"/>
              <a:t>57</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539552" y="1052736"/>
            <a:ext cx="2573090" cy="461665"/>
          </a:xfrm>
          <a:prstGeom prst="rect">
            <a:avLst/>
          </a:prstGeom>
        </p:spPr>
        <p:txBody>
          <a:bodyPr wrap="none">
            <a:spAutoFit/>
          </a:bodyPr>
          <a:lstStyle/>
          <a:p>
            <a:r>
              <a:rPr lang="en-GB" sz="2400" b="1" dirty="0">
                <a:solidFill>
                  <a:srgbClr val="FFFFFF"/>
                </a:solidFill>
                <a:cs typeface="Arial" pitchFamily="34"/>
              </a:rPr>
              <a:t>PARTNERSHIPS </a:t>
            </a:r>
            <a:endParaRPr lang="en-US" sz="2400" dirty="0">
              <a:solidFill>
                <a:srgbClr val="FFFFFF"/>
              </a:solidFill>
            </a:endParaRPr>
          </a:p>
        </p:txBody>
      </p:sp>
      <p:sp>
        <p:nvSpPr>
          <p:cNvPr id="12" name="Rectangle 11"/>
          <p:cNvSpPr/>
          <p:nvPr/>
        </p:nvSpPr>
        <p:spPr>
          <a:xfrm>
            <a:off x="395536" y="1772816"/>
            <a:ext cx="8280920" cy="3416320"/>
          </a:xfrm>
          <a:prstGeom prst="rect">
            <a:avLst/>
          </a:prstGeom>
        </p:spPr>
        <p:txBody>
          <a:bodyPr wrap="square">
            <a:spAutoFit/>
          </a:bodyPr>
          <a:lstStyle/>
          <a:p>
            <a:pPr algn="just"/>
            <a:r>
              <a:rPr lang="en-US" sz="2400" b="1" dirty="0"/>
              <a:t>KZN Department of Health </a:t>
            </a:r>
            <a:r>
              <a:rPr lang="en-US" sz="2400" dirty="0"/>
              <a:t>– in terms of Health and Safety guidelines, screening guidelines, training of screeners and employees, priority testing for learners and teachers, and regulations for desk shields </a:t>
            </a:r>
          </a:p>
          <a:p>
            <a:pPr algn="just"/>
            <a:r>
              <a:rPr lang="en-US" sz="2400" b="1" dirty="0"/>
              <a:t>Local and Regional Radio Stations </a:t>
            </a:r>
            <a:r>
              <a:rPr lang="en-US" sz="2400" dirty="0"/>
              <a:t>– to broadcast lessons to learners during lockdown and to learners who are exempted </a:t>
            </a:r>
          </a:p>
          <a:p>
            <a:pPr algn="just"/>
            <a:r>
              <a:rPr lang="en-US" sz="2400" b="1" dirty="0"/>
              <a:t>KZN Department of Public Works </a:t>
            </a:r>
            <a:r>
              <a:rPr lang="en-US" sz="2400" dirty="0"/>
              <a:t>– provision of screeners at schools </a:t>
            </a:r>
          </a:p>
        </p:txBody>
      </p:sp>
    </p:spTree>
    <p:extLst>
      <p:ext uri="{BB962C8B-B14F-4D97-AF65-F5344CB8AC3E}">
        <p14:creationId xmlns:p14="http://schemas.microsoft.com/office/powerpoint/2010/main" xmlns="" val="763734662"/>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179512" y="6356350"/>
            <a:ext cx="2133600" cy="365125"/>
          </a:xfrm>
        </p:spPr>
        <p:txBody>
          <a:bodyPr/>
          <a:lstStyle/>
          <a:p>
            <a:pPr algn="l"/>
            <a:fld id="{C5B4881A-C339-4154-B15B-C41572D2F19C}" type="slidenum">
              <a:rPr lang="en-ZA" smtClean="0">
                <a:solidFill>
                  <a:srgbClr val="000000"/>
                </a:solidFill>
                <a:latin typeface="Arial"/>
                <a:cs typeface="Arial"/>
              </a:rPr>
              <a:pPr algn="l"/>
              <a:t>58</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6" name="Rectangle 5"/>
          <p:cNvSpPr/>
          <p:nvPr/>
        </p:nvSpPr>
        <p:spPr>
          <a:xfrm>
            <a:off x="539552" y="1844824"/>
            <a:ext cx="8136904" cy="3528392"/>
          </a:xfrm>
          <a:prstGeom prst="rect">
            <a:avLst/>
          </a:prstGeom>
        </p:spPr>
        <p:txBody>
          <a:bodyPr wrap="square">
            <a:spAutoFit/>
          </a:bodyPr>
          <a:lstStyle/>
          <a:p>
            <a:pPr algn="just"/>
            <a:r>
              <a:rPr lang="en-US" sz="2400" b="1" dirty="0"/>
              <a:t>Bidvest </a:t>
            </a:r>
            <a:r>
              <a:rPr lang="en-US" sz="2400" dirty="0"/>
              <a:t>– assisted the Department to clean and sanitize schools prior to the return of learners </a:t>
            </a:r>
          </a:p>
          <a:p>
            <a:pPr algn="just"/>
            <a:r>
              <a:rPr lang="en-US" sz="2400" b="1" dirty="0"/>
              <a:t>KZN COGTA, District Municipalities and </a:t>
            </a:r>
            <a:r>
              <a:rPr lang="en-US" sz="2400" b="1" dirty="0" err="1"/>
              <a:t>Randwater</a:t>
            </a:r>
            <a:r>
              <a:rPr lang="en-US" sz="2400" b="1" dirty="0"/>
              <a:t> </a:t>
            </a:r>
            <a:r>
              <a:rPr lang="en-US" sz="2400" dirty="0"/>
              <a:t>–for the provision of water to schools with no water </a:t>
            </a:r>
          </a:p>
          <a:p>
            <a:pPr algn="just"/>
            <a:r>
              <a:rPr lang="en-ZA" sz="2400" dirty="0"/>
              <a:t>The use of the VODACOM School is being finalised for all grades who are exempted to do e-learning </a:t>
            </a:r>
          </a:p>
          <a:p>
            <a:pPr algn="just"/>
            <a:r>
              <a:rPr lang="en-ZA" sz="2400" dirty="0"/>
              <a:t>The Department is planning to partner with  local universities to broadcast lessons and distribute them to exempted learners</a:t>
            </a:r>
          </a:p>
        </p:txBody>
      </p:sp>
      <p:sp>
        <p:nvSpPr>
          <p:cNvPr id="12" name="Rectangle 11"/>
          <p:cNvSpPr/>
          <p:nvPr/>
        </p:nvSpPr>
        <p:spPr>
          <a:xfrm>
            <a:off x="683568" y="1052736"/>
            <a:ext cx="2573090" cy="461665"/>
          </a:xfrm>
          <a:prstGeom prst="rect">
            <a:avLst/>
          </a:prstGeom>
        </p:spPr>
        <p:txBody>
          <a:bodyPr wrap="none">
            <a:spAutoFit/>
          </a:bodyPr>
          <a:lstStyle/>
          <a:p>
            <a:r>
              <a:rPr lang="en-GB" sz="2400" b="1" dirty="0">
                <a:solidFill>
                  <a:srgbClr val="FFFFFF"/>
                </a:solidFill>
                <a:cs typeface="Arial" pitchFamily="34"/>
              </a:rPr>
              <a:t>PARTNERSHIPS </a:t>
            </a:r>
            <a:endParaRPr lang="en-US" sz="2400" dirty="0">
              <a:solidFill>
                <a:srgbClr val="FFFFFF"/>
              </a:solidFill>
            </a:endParaRPr>
          </a:p>
        </p:txBody>
      </p:sp>
    </p:spTree>
    <p:extLst>
      <p:ext uri="{BB962C8B-B14F-4D97-AF65-F5344CB8AC3E}">
        <p14:creationId xmlns:p14="http://schemas.microsoft.com/office/powerpoint/2010/main" xmlns="" val="1283032043"/>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251520" y="6356350"/>
            <a:ext cx="2133600" cy="365125"/>
          </a:xfrm>
        </p:spPr>
        <p:txBody>
          <a:bodyPr/>
          <a:lstStyle/>
          <a:p>
            <a:pPr algn="l"/>
            <a:fld id="{C5B4881A-C339-4154-B15B-C41572D2F19C}" type="slidenum">
              <a:rPr lang="en-ZA" smtClean="0">
                <a:solidFill>
                  <a:srgbClr val="000000"/>
                </a:solidFill>
                <a:latin typeface="Arial"/>
                <a:cs typeface="Arial"/>
              </a:rPr>
              <a:pPr algn="l"/>
              <a:t>59</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611560" y="1988840"/>
            <a:ext cx="8064896" cy="1846659"/>
          </a:xfrm>
          <a:prstGeom prst="rect">
            <a:avLst/>
          </a:prstGeom>
        </p:spPr>
        <p:txBody>
          <a:bodyPr wrap="square">
            <a:spAutoFit/>
          </a:bodyPr>
          <a:lstStyle/>
          <a:p>
            <a:pPr algn="just"/>
            <a:r>
              <a:rPr lang="en-ZA" sz="2400" b="1" dirty="0"/>
              <a:t>Budget Constraints </a:t>
            </a:r>
            <a:r>
              <a:rPr lang="en-ZA" sz="2400" dirty="0"/>
              <a:t>– </a:t>
            </a:r>
          </a:p>
          <a:p>
            <a:pPr lvl="1" algn="just">
              <a:buFont typeface="Courier New" panose="02070309020205020404" pitchFamily="49" charset="0"/>
              <a:buChar char="o"/>
            </a:pPr>
            <a:r>
              <a:rPr lang="en-ZA" dirty="0"/>
              <a:t> COVID-19 was not a projected intervention by the Department and therefore the Department’s normal programme budgeting has been affected which is compromising service delivery </a:t>
            </a:r>
          </a:p>
          <a:p>
            <a:pPr lvl="1" algn="just">
              <a:buFont typeface="Courier New" panose="02070309020205020404" pitchFamily="49" charset="0"/>
              <a:buChar char="o"/>
            </a:pPr>
            <a:r>
              <a:rPr lang="en-ZA" dirty="0"/>
              <a:t> There is a current shortfall of R1.192 billion to cover cost for the COVID-19 expenditure </a:t>
            </a:r>
          </a:p>
        </p:txBody>
      </p:sp>
      <p:sp>
        <p:nvSpPr>
          <p:cNvPr id="13" name="Rectangle 12"/>
          <p:cNvSpPr/>
          <p:nvPr/>
        </p:nvSpPr>
        <p:spPr>
          <a:xfrm>
            <a:off x="467544" y="1052736"/>
            <a:ext cx="5143956" cy="461665"/>
          </a:xfrm>
          <a:prstGeom prst="rect">
            <a:avLst/>
          </a:prstGeom>
        </p:spPr>
        <p:txBody>
          <a:bodyPr wrap="none">
            <a:spAutoFit/>
          </a:bodyPr>
          <a:lstStyle/>
          <a:p>
            <a:r>
              <a:rPr lang="en-GB" sz="2400" b="1" dirty="0">
                <a:solidFill>
                  <a:srgbClr val="FFFFFF"/>
                </a:solidFill>
                <a:cs typeface="Arial" pitchFamily="34"/>
              </a:rPr>
              <a:t>SERVICE DELIVERY LIMITATIONS</a:t>
            </a:r>
            <a:endParaRPr lang="en-US" sz="2400" dirty="0">
              <a:solidFill>
                <a:srgbClr val="FFFFFF"/>
              </a:solidFill>
            </a:endParaRPr>
          </a:p>
        </p:txBody>
      </p:sp>
    </p:spTree>
    <p:extLst>
      <p:ext uri="{BB962C8B-B14F-4D97-AF65-F5344CB8AC3E}">
        <p14:creationId xmlns:p14="http://schemas.microsoft.com/office/powerpoint/2010/main" xmlns="" val="316975859"/>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863588" y="1052736"/>
            <a:ext cx="7848872" cy="2862322"/>
          </a:xfrm>
          <a:prstGeom prst="rect">
            <a:avLst/>
          </a:prstGeom>
        </p:spPr>
        <p:txBody>
          <a:bodyPr wrap="square">
            <a:spAutoFit/>
          </a:bodyPr>
          <a:lstStyle/>
          <a:p>
            <a:pPr algn="ctr"/>
            <a:r>
              <a:rPr lang="en-US" sz="6000" b="1" dirty="0">
                <a:solidFill>
                  <a:srgbClr val="FFFFFF"/>
                </a:solidFill>
                <a:latin typeface="Arial"/>
                <a:cs typeface="Arial"/>
              </a:rPr>
              <a:t>KZN PROVINCIAL COMMAND COUNCIL</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914529"/>
            <a:ext cx="2736304" cy="1737923"/>
          </a:xfrm>
          <a:prstGeom prst="rect">
            <a:avLst/>
          </a:prstGeom>
        </p:spPr>
      </p:pic>
    </p:spTree>
    <p:extLst>
      <p:ext uri="{BB962C8B-B14F-4D97-AF65-F5344CB8AC3E}">
        <p14:creationId xmlns:p14="http://schemas.microsoft.com/office/powerpoint/2010/main" xmlns="" val="2761876407"/>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323528" y="6356350"/>
            <a:ext cx="2133600" cy="365125"/>
          </a:xfrm>
        </p:spPr>
        <p:txBody>
          <a:bodyPr/>
          <a:lstStyle/>
          <a:p>
            <a:pPr algn="l"/>
            <a:fld id="{C5B4881A-C339-4154-B15B-C41572D2F19C}" type="slidenum">
              <a:rPr lang="en-ZA" smtClean="0">
                <a:solidFill>
                  <a:srgbClr val="000000"/>
                </a:solidFill>
                <a:latin typeface="Arial"/>
                <a:cs typeface="Arial"/>
              </a:rPr>
              <a:pPr algn="l"/>
              <a:t>60</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4" name="Rectangle 3"/>
          <p:cNvSpPr/>
          <p:nvPr/>
        </p:nvSpPr>
        <p:spPr>
          <a:xfrm>
            <a:off x="467544" y="1052736"/>
            <a:ext cx="5143956" cy="461665"/>
          </a:xfrm>
          <a:prstGeom prst="rect">
            <a:avLst/>
          </a:prstGeom>
        </p:spPr>
        <p:txBody>
          <a:bodyPr wrap="none">
            <a:spAutoFit/>
          </a:bodyPr>
          <a:lstStyle/>
          <a:p>
            <a:r>
              <a:rPr lang="en-GB" sz="2400" b="1" dirty="0">
                <a:solidFill>
                  <a:srgbClr val="FFFFFF"/>
                </a:solidFill>
                <a:cs typeface="Arial" pitchFamily="34"/>
              </a:rPr>
              <a:t>SERVICE DELIVERY LIMITATIONS</a:t>
            </a:r>
            <a:endParaRPr lang="en-US" sz="2400" dirty="0">
              <a:solidFill>
                <a:srgbClr val="FFFFFF"/>
              </a:solidFill>
            </a:endParaRPr>
          </a:p>
        </p:txBody>
      </p:sp>
      <p:sp>
        <p:nvSpPr>
          <p:cNvPr id="6" name="Rectangle 5"/>
          <p:cNvSpPr/>
          <p:nvPr/>
        </p:nvSpPr>
        <p:spPr>
          <a:xfrm>
            <a:off x="539552" y="1772816"/>
            <a:ext cx="8208912" cy="4247317"/>
          </a:xfrm>
          <a:prstGeom prst="rect">
            <a:avLst/>
          </a:prstGeom>
        </p:spPr>
        <p:txBody>
          <a:bodyPr wrap="square">
            <a:spAutoFit/>
          </a:bodyPr>
          <a:lstStyle/>
          <a:p>
            <a:pPr algn="just"/>
            <a:r>
              <a:rPr lang="en-ZA" dirty="0"/>
              <a:t>As a result of the large number of teachers applying for concessions due to comorbidities there is insufficient specialised teachers </a:t>
            </a:r>
          </a:p>
          <a:p>
            <a:pPr algn="just"/>
            <a:endParaRPr lang="en-ZA" dirty="0"/>
          </a:p>
          <a:p>
            <a:pPr algn="just"/>
            <a:r>
              <a:rPr lang="en-ZA" dirty="0"/>
              <a:t>Even though there are partnerships in place with municipalities to provide water, the provision of water still remains a challenge </a:t>
            </a:r>
          </a:p>
          <a:p>
            <a:pPr algn="just"/>
            <a:endParaRPr lang="en-ZA" dirty="0"/>
          </a:p>
          <a:p>
            <a:pPr algn="just"/>
            <a:r>
              <a:rPr lang="en-ZA" dirty="0"/>
              <a:t>Even though the Department has provide chemical toilets to 1060 schools poor or lack of sanitation remains a huge challenge in the province </a:t>
            </a:r>
          </a:p>
          <a:p>
            <a:pPr algn="just"/>
            <a:endParaRPr lang="en-ZA" dirty="0"/>
          </a:p>
          <a:p>
            <a:pPr algn="just"/>
            <a:r>
              <a:rPr lang="en-ZA" dirty="0"/>
              <a:t>Insufficient mobile classrooms to accommodate social distancing regulations due to budget constraints however the Department has provided Desk shields which will provide a temporary solution </a:t>
            </a:r>
          </a:p>
          <a:p>
            <a:pPr algn="just"/>
            <a:endParaRPr lang="en-ZA" dirty="0"/>
          </a:p>
          <a:p>
            <a:pPr algn="just"/>
            <a:r>
              <a:rPr lang="en-ZA" dirty="0"/>
              <a:t>A total of 467 schools were vandalised in the province in the various districts through forced entry into classrooms and offices</a:t>
            </a:r>
          </a:p>
        </p:txBody>
      </p:sp>
    </p:spTree>
    <p:extLst>
      <p:ext uri="{BB962C8B-B14F-4D97-AF65-F5344CB8AC3E}">
        <p14:creationId xmlns:p14="http://schemas.microsoft.com/office/powerpoint/2010/main" xmlns="" val="2359715883"/>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323528" y="6356350"/>
            <a:ext cx="2133600" cy="365125"/>
          </a:xfrm>
        </p:spPr>
        <p:txBody>
          <a:bodyPr/>
          <a:lstStyle/>
          <a:p>
            <a:pPr algn="l"/>
            <a:fld id="{C5B4881A-C339-4154-B15B-C41572D2F19C}" type="slidenum">
              <a:rPr lang="en-ZA" smtClean="0">
                <a:solidFill>
                  <a:srgbClr val="000000"/>
                </a:solidFill>
                <a:latin typeface="Arial"/>
                <a:cs typeface="Arial"/>
              </a:rPr>
              <a:pPr algn="l"/>
              <a:t>61</a:t>
            </a:fld>
            <a:endParaRPr lang="en-ZA" dirty="0">
              <a:solidFill>
                <a:srgbClr val="000000"/>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0" name="Picture 9"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1" name="Rectangle 10"/>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755576" y="1988840"/>
            <a:ext cx="7560840" cy="1477328"/>
          </a:xfrm>
          <a:prstGeom prst="rect">
            <a:avLst/>
          </a:prstGeom>
        </p:spPr>
        <p:txBody>
          <a:bodyPr wrap="square">
            <a:spAutoFit/>
          </a:bodyPr>
          <a:lstStyle/>
          <a:p>
            <a:pPr algn="just"/>
            <a:r>
              <a:rPr lang="en-ZA" dirty="0"/>
              <a:t>139 schools have been disrupted since 8 June 2020 in Zululand, Umzinyathi, Amajuba, King Cetshwayo, Pinetown, Harry Gwala and Uthukela.  These disruptions were caused by public protests and fears regarding COVID-19</a:t>
            </a:r>
          </a:p>
          <a:p>
            <a:pPr algn="just"/>
            <a:r>
              <a:rPr lang="en-ZA" dirty="0"/>
              <a:t>Insufficient Learner Transport </a:t>
            </a:r>
          </a:p>
        </p:txBody>
      </p:sp>
      <p:sp>
        <p:nvSpPr>
          <p:cNvPr id="13" name="Rectangle 12"/>
          <p:cNvSpPr/>
          <p:nvPr/>
        </p:nvSpPr>
        <p:spPr>
          <a:xfrm>
            <a:off x="467544" y="1052736"/>
            <a:ext cx="5143956" cy="461665"/>
          </a:xfrm>
          <a:prstGeom prst="rect">
            <a:avLst/>
          </a:prstGeom>
        </p:spPr>
        <p:txBody>
          <a:bodyPr wrap="none">
            <a:spAutoFit/>
          </a:bodyPr>
          <a:lstStyle/>
          <a:p>
            <a:r>
              <a:rPr lang="en-GB" sz="2400" b="1" dirty="0">
                <a:solidFill>
                  <a:srgbClr val="FFFFFF"/>
                </a:solidFill>
                <a:cs typeface="Arial" pitchFamily="34"/>
              </a:rPr>
              <a:t>SERVICE DELIVERY LIMITATIONS</a:t>
            </a:r>
            <a:endParaRPr lang="en-US" sz="2400" dirty="0">
              <a:solidFill>
                <a:srgbClr val="FFFFFF"/>
              </a:solidFill>
            </a:endParaRPr>
          </a:p>
        </p:txBody>
      </p:sp>
    </p:spTree>
    <p:extLst>
      <p:ext uri="{BB962C8B-B14F-4D97-AF65-F5344CB8AC3E}">
        <p14:creationId xmlns:p14="http://schemas.microsoft.com/office/powerpoint/2010/main" xmlns="" val="1848643155"/>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AppData\Local\Microsoft\Windows\Temporary Internet Files\Content.IE5\M3XXO9VY\20200824_1343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12183"/>
            <a:ext cx="8208912" cy="48411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8" name="Picture 7"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9" name="Rectangle 8"/>
          <p:cNvSpPr/>
          <p:nvPr/>
        </p:nvSpPr>
        <p:spPr>
          <a:xfrm>
            <a:off x="6506440" y="485056"/>
            <a:ext cx="2754464" cy="230832"/>
          </a:xfrm>
          <a:prstGeom prst="rect">
            <a:avLst/>
          </a:prstGeom>
        </p:spPr>
        <p:txBody>
          <a:bodyPr wrap="square">
            <a:spAutoFit/>
          </a:bodyPr>
          <a:lstStyle/>
          <a:p>
            <a:r>
              <a:rPr lang="en-US" sz="900" dirty="0"/>
              <a:t>GROWING KWAZULU-NATAL TOGETHER</a:t>
            </a:r>
          </a:p>
        </p:txBody>
      </p:sp>
      <p:sp>
        <p:nvSpPr>
          <p:cNvPr id="5" name="Rectangle 4"/>
          <p:cNvSpPr/>
          <p:nvPr/>
        </p:nvSpPr>
        <p:spPr>
          <a:xfrm>
            <a:off x="539552" y="1052736"/>
            <a:ext cx="7632848" cy="461665"/>
          </a:xfrm>
          <a:prstGeom prst="rect">
            <a:avLst/>
          </a:prstGeom>
        </p:spPr>
        <p:txBody>
          <a:bodyPr wrap="square">
            <a:spAutoFit/>
          </a:bodyPr>
          <a:lstStyle/>
          <a:p>
            <a:r>
              <a:rPr lang="en-US" sz="2400" b="1" dirty="0">
                <a:solidFill>
                  <a:srgbClr val="FFFFFF"/>
                </a:solidFill>
                <a:cs typeface="Arial" pitchFamily="34" charset="0"/>
              </a:rPr>
              <a:t>SOCIAL DISTANCING-SCREENS ARE USED </a:t>
            </a:r>
            <a:endParaRPr lang="en-US" sz="2400" dirty="0">
              <a:solidFill>
                <a:srgbClr val="FFFFFF"/>
              </a:solidFill>
            </a:endParaRPr>
          </a:p>
        </p:txBody>
      </p:sp>
      <p:sp>
        <p:nvSpPr>
          <p:cNvPr id="11" name="Slide Number Placeholder 7"/>
          <p:cNvSpPr>
            <a:spLocks noGrp="1"/>
          </p:cNvSpPr>
          <p:nvPr>
            <p:ph type="sldNum" sz="quarter" idx="12"/>
          </p:nvPr>
        </p:nvSpPr>
        <p:spPr>
          <a:xfrm>
            <a:off x="323528" y="6376243"/>
            <a:ext cx="2133600" cy="365125"/>
          </a:xfrm>
        </p:spPr>
        <p:txBody>
          <a:bodyPr/>
          <a:lstStyle/>
          <a:p>
            <a:pPr algn="l"/>
            <a:fld id="{C5B4881A-C339-4154-B15B-C41572D2F19C}" type="slidenum">
              <a:rPr lang="en-ZA" smtClean="0">
                <a:solidFill>
                  <a:schemeClr val="tx1"/>
                </a:solidFill>
                <a:latin typeface="Arial"/>
                <a:cs typeface="Arial"/>
              </a:rPr>
              <a:pPr algn="l"/>
              <a:t>62</a:t>
            </a:fld>
            <a:endParaRPr lang="en-ZA" dirty="0">
              <a:solidFill>
                <a:schemeClr val="tx1"/>
              </a:solidFill>
              <a:latin typeface="Arial"/>
              <a:cs typeface="Arial"/>
            </a:endParaRPr>
          </a:p>
        </p:txBody>
      </p:sp>
    </p:spTree>
    <p:extLst>
      <p:ext uri="{BB962C8B-B14F-4D97-AF65-F5344CB8AC3E}">
        <p14:creationId xmlns:p14="http://schemas.microsoft.com/office/powerpoint/2010/main" xmlns="" val="1130470853"/>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11560" y="2132856"/>
            <a:ext cx="7848872" cy="1938992"/>
          </a:xfrm>
          <a:prstGeom prst="rect">
            <a:avLst/>
          </a:prstGeom>
        </p:spPr>
        <p:txBody>
          <a:bodyPr wrap="square">
            <a:spAutoFit/>
          </a:bodyPr>
          <a:lstStyle/>
          <a:p>
            <a:pPr algn="ctr"/>
            <a:r>
              <a:rPr lang="en-US" sz="6000" b="1" dirty="0">
                <a:solidFill>
                  <a:srgbClr val="FFFFFF"/>
                </a:solidFill>
                <a:latin typeface="Arial"/>
                <a:cs typeface="Arial"/>
              </a:rPr>
              <a:t>DEPARTMENT OF HEALTH</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19872" y="4466781"/>
            <a:ext cx="2736304" cy="1737923"/>
          </a:xfrm>
          <a:prstGeom prst="rect">
            <a:avLst/>
          </a:prstGeom>
        </p:spPr>
      </p:pic>
    </p:spTree>
    <p:extLst>
      <p:ext uri="{BB962C8B-B14F-4D97-AF65-F5344CB8AC3E}">
        <p14:creationId xmlns:p14="http://schemas.microsoft.com/office/powerpoint/2010/main" xmlns="" val="1113835237"/>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864008"/>
            <a:ext cx="8507288" cy="3581216"/>
          </a:xfrm>
        </p:spPr>
        <p:txBody>
          <a:bodyPr/>
          <a:lstStyle/>
          <a:p>
            <a:r>
              <a:rPr lang="en-US" sz="1400" dirty="0">
                <a:latin typeface="Arial" panose="020B0604020202020204" pitchFamily="34" charset="0"/>
                <a:cs typeface="Arial" panose="020B0604020202020204" pitchFamily="34" charset="0"/>
              </a:rPr>
              <a:t>The current response plan assumes that human-to-human transmission takes place, and that it may be amplified in specific settings, including healthcare facilities, in families and communities who had direct contact with the affected individuals. The response strategy emphasizes </a:t>
            </a:r>
            <a:r>
              <a:rPr lang="en-ZA" sz="1400" dirty="0">
                <a:latin typeface="Arial" panose="020B0604020202020204" pitchFamily="34" charset="0"/>
                <a:cs typeface="Arial" panose="020B0604020202020204" pitchFamily="34" charset="0"/>
              </a:rPr>
              <a:t>education and awareness first as part of health promotion, creating enabling environments for people and communities to adopt COVID-19 infection preventive behaviours, as well as t</a:t>
            </a:r>
            <a:r>
              <a:rPr lang="en-US" sz="1400" dirty="0">
                <a:latin typeface="Arial" panose="020B0604020202020204" pitchFamily="34" charset="0"/>
                <a:cs typeface="Arial" panose="020B0604020202020204" pitchFamily="34" charset="0"/>
              </a:rPr>
              <a:t>he rapid identification and close monitoring of contacts of affected persons.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(1) </a:t>
            </a:r>
            <a:r>
              <a:rPr lang="en-ZA" sz="1400" b="1" dirty="0">
                <a:latin typeface="Arial" panose="020B0604020202020204" pitchFamily="34" charset="0"/>
                <a:cs typeface="Arial" panose="020B0604020202020204" pitchFamily="34" charset="0"/>
              </a:rPr>
              <a:t>Institutional Arrangements</a:t>
            </a:r>
            <a:r>
              <a:rPr lang="en-ZA" sz="1400" dirty="0">
                <a:latin typeface="Arial" panose="020B0604020202020204" pitchFamily="34" charset="0"/>
                <a:cs typeface="Arial" panose="020B0604020202020204" pitchFamily="34" charset="0"/>
              </a:rPr>
              <a:t>  -  The following structures guide the response to the epidemic</a:t>
            </a:r>
          </a:p>
          <a:p>
            <a:pPr lvl="3"/>
            <a:r>
              <a:rPr lang="en-ZA" sz="1400" dirty="0">
                <a:latin typeface="Arial" panose="020B0604020202020204" pitchFamily="34" charset="0"/>
                <a:cs typeface="Arial" panose="020B0604020202020204" pitchFamily="34" charset="0"/>
              </a:rPr>
              <a:t>The Provincial command centre chaired by the Premier meet weekly.</a:t>
            </a:r>
          </a:p>
          <a:p>
            <a:pPr lvl="3"/>
            <a:r>
              <a:rPr lang="en-ZA" sz="1400" dirty="0">
                <a:latin typeface="Arial" panose="020B0604020202020204" pitchFamily="34" charset="0"/>
                <a:cs typeface="Arial" panose="020B0604020202020204" pitchFamily="34" charset="0"/>
              </a:rPr>
              <a:t>Social Cluster engages weekly with all departments to improve the integration between the departments and strengthen the response to COVID-19</a:t>
            </a:r>
          </a:p>
          <a:p>
            <a:pPr lvl="3"/>
            <a:r>
              <a:rPr lang="en-ZA" sz="1400" dirty="0">
                <a:latin typeface="Arial" panose="020B0604020202020204" pitchFamily="34" charset="0"/>
                <a:cs typeface="Arial" panose="020B0604020202020204" pitchFamily="34" charset="0"/>
              </a:rPr>
              <a:t>Provincial Joint Operations Committee (</a:t>
            </a:r>
            <a:r>
              <a:rPr lang="en-ZA" sz="1400" dirty="0" err="1">
                <a:latin typeface="Arial" panose="020B0604020202020204" pitchFamily="34" charset="0"/>
                <a:cs typeface="Arial" panose="020B0604020202020204" pitchFamily="34" charset="0"/>
              </a:rPr>
              <a:t>JOC</a:t>
            </a:r>
            <a:r>
              <a:rPr lang="en-ZA" sz="1400" dirty="0">
                <a:latin typeface="Arial" panose="020B0604020202020204" pitchFamily="34" charset="0"/>
                <a:cs typeface="Arial" panose="020B0604020202020204" pitchFamily="34" charset="0"/>
              </a:rPr>
              <a:t>) meet twice a week is chaired by </a:t>
            </a:r>
            <a:r>
              <a:rPr lang="en-ZA" sz="1400" dirty="0" err="1">
                <a:latin typeface="Arial" panose="020B0604020202020204" pitchFamily="34" charset="0"/>
                <a:cs typeface="Arial" panose="020B0604020202020204" pitchFamily="34" charset="0"/>
              </a:rPr>
              <a:t>COGTA</a:t>
            </a:r>
            <a:r>
              <a:rPr lang="en-ZA" sz="1400" dirty="0">
                <a:latin typeface="Arial" panose="020B0604020202020204" pitchFamily="34" charset="0"/>
                <a:cs typeface="Arial" panose="020B0604020202020204" pitchFamily="34" charset="0"/>
              </a:rPr>
              <a:t> and HEALTH </a:t>
            </a:r>
          </a:p>
          <a:p>
            <a:pPr lvl="3"/>
            <a:r>
              <a:rPr lang="en-ZA" sz="1400" dirty="0">
                <a:latin typeface="Arial" panose="020B0604020202020204" pitchFamily="34" charset="0"/>
                <a:cs typeface="Arial" panose="020B0604020202020204" pitchFamily="34" charset="0"/>
              </a:rPr>
              <a:t>KZN DOH Provincial War Room meets daily to focus on the DOH interventions</a:t>
            </a:r>
          </a:p>
          <a:p>
            <a:pPr lvl="3"/>
            <a:r>
              <a:rPr lang="en-ZA" sz="1400" dirty="0">
                <a:latin typeface="Arial" panose="020B0604020202020204" pitchFamily="34" charset="0"/>
                <a:cs typeface="Arial" panose="020B0604020202020204" pitchFamily="34" charset="0"/>
              </a:rPr>
              <a:t>JOC meetings are held at municipal level</a:t>
            </a:r>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64</a:t>
            </a:fld>
            <a:endParaRPr lang="en-US" altLang="en-US" dirty="0">
              <a:solidFill>
                <a:schemeClr val="tx1"/>
              </a:solidFill>
              <a:latin typeface="Arial"/>
              <a:cs typeface="Arial"/>
            </a:endParaRPr>
          </a:p>
        </p:txBody>
      </p:sp>
      <p:sp>
        <p:nvSpPr>
          <p:cNvPr id="9" name="Rectangle 8"/>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2" name="Picture 11"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323528" y="1052737"/>
            <a:ext cx="8604448" cy="461665"/>
          </a:xfrm>
          <a:prstGeom prst="rect">
            <a:avLst/>
          </a:prstGeom>
        </p:spPr>
        <p:txBody>
          <a:bodyPr wrap="square">
            <a:spAutoFit/>
          </a:bodyPr>
          <a:lstStyle/>
          <a:p>
            <a:r>
              <a:rPr lang="en-US" sz="2400" b="1" dirty="0">
                <a:solidFill>
                  <a:srgbClr val="FFFFFF"/>
                </a:solidFill>
              </a:rPr>
              <a:t>RESPONSE PLAN AND INSTITUTIONAL ARRANGEMENTS </a:t>
            </a:r>
            <a:endParaRPr lang="en-US" sz="2400" dirty="0">
              <a:solidFill>
                <a:srgbClr val="FFFFFF"/>
              </a:solidFill>
            </a:endParaRPr>
          </a:p>
        </p:txBody>
      </p:sp>
    </p:spTree>
    <p:extLst>
      <p:ext uri="{BB962C8B-B14F-4D97-AF65-F5344CB8AC3E}">
        <p14:creationId xmlns:p14="http://schemas.microsoft.com/office/powerpoint/2010/main" xmlns="" val="2652088882"/>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700808"/>
            <a:ext cx="8507288" cy="4013264"/>
          </a:xfrm>
        </p:spPr>
        <p:txBody>
          <a:bodyPr/>
          <a:lstStyle/>
          <a:p>
            <a:pPr marL="0" indent="0">
              <a:buNone/>
            </a:pPr>
            <a:r>
              <a:rPr lang="en-GB" sz="1800" dirty="0"/>
              <a:t>(2</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Activation of outbreak response teams</a:t>
            </a:r>
          </a:p>
          <a:p>
            <a:r>
              <a:rPr lang="en-GB" sz="1400" dirty="0">
                <a:latin typeface="Arial" panose="020B0604020202020204" pitchFamily="34" charset="0"/>
                <a:cs typeface="Arial" panose="020B0604020202020204" pitchFamily="34" charset="0"/>
              </a:rPr>
              <a:t>Out-break teams are available at all levels from the provincial, district and at institutional level. </a:t>
            </a:r>
          </a:p>
          <a:p>
            <a:r>
              <a:rPr lang="en-GB" sz="1400" dirty="0">
                <a:latin typeface="Arial" panose="020B0604020202020204" pitchFamily="34" charset="0"/>
                <a:cs typeface="Arial" panose="020B0604020202020204" pitchFamily="34" charset="0"/>
              </a:rPr>
              <a:t>Teams include representation from Communicable Diseases Coordinators, Emergency Care Managers, Infection Prevention and Control Practitioners (</a:t>
            </a:r>
            <a:r>
              <a:rPr lang="en-GB" sz="1400" dirty="0" err="1">
                <a:latin typeface="Arial" panose="020B0604020202020204" pitchFamily="34" charset="0"/>
                <a:cs typeface="Arial" panose="020B0604020202020204" pitchFamily="34" charset="0"/>
              </a:rPr>
              <a:t>IPCP</a:t>
            </a:r>
            <a:r>
              <a:rPr lang="en-GB" sz="1400" dirty="0">
                <a:latin typeface="Arial" panose="020B0604020202020204" pitchFamily="34" charset="0"/>
                <a:cs typeface="Arial" panose="020B0604020202020204" pitchFamily="34" charset="0"/>
              </a:rPr>
              <a:t>), Environmental Health Practitioners, National Health Laboratory Service – Microbiologists, Infectious Diseases Clinicians and Port Health. </a:t>
            </a:r>
          </a:p>
          <a:p>
            <a:r>
              <a:rPr lang="en-GB" sz="1400" dirty="0">
                <a:latin typeface="Arial" panose="020B0604020202020204" pitchFamily="34" charset="0"/>
                <a:cs typeface="Arial" panose="020B0604020202020204" pitchFamily="34" charset="0"/>
              </a:rPr>
              <a:t>The district and institutional Communicable Diseases Control Managers together with Infection Prevention and Control Practitioners function as Outbreak Champions to create awareness; conduct training and coordinate activities at institutional level. </a:t>
            </a:r>
          </a:p>
          <a:p>
            <a:r>
              <a:rPr lang="en-GB" sz="1400" dirty="0">
                <a:latin typeface="Arial" panose="020B0604020202020204" pitchFamily="34" charset="0"/>
                <a:cs typeface="Arial" panose="020B0604020202020204" pitchFamily="34" charset="0"/>
              </a:rPr>
              <a:t>Teams are activated in the event of cluster outbreaks</a:t>
            </a:r>
          </a:p>
          <a:p>
            <a:endParaRPr lang="en-GB" sz="1400" b="1"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(3) </a:t>
            </a:r>
            <a:r>
              <a:rPr lang="en-ZA" sz="1400" b="1" dirty="0">
                <a:latin typeface="Arial" panose="020B0604020202020204" pitchFamily="34" charset="0"/>
                <a:cs typeface="Arial" panose="020B0604020202020204" pitchFamily="34" charset="0"/>
              </a:rPr>
              <a:t>Health Promotion and Prevention </a:t>
            </a:r>
            <a:endParaRPr lang="en-ZA" sz="1400" dirty="0">
              <a:latin typeface="Arial" panose="020B0604020202020204" pitchFamily="34" charset="0"/>
              <a:cs typeface="Arial" panose="020B0604020202020204" pitchFamily="34" charset="0"/>
            </a:endParaRPr>
          </a:p>
          <a:p>
            <a:r>
              <a:rPr lang="en-ZA" sz="1400" b="1" dirty="0">
                <a:latin typeface="Arial" panose="020B0604020202020204" pitchFamily="34" charset="0"/>
                <a:cs typeface="Arial" panose="020B0604020202020204" pitchFamily="34" charset="0"/>
              </a:rPr>
              <a:t>A health promotion strategy</a:t>
            </a:r>
            <a:r>
              <a:rPr lang="en-ZA" sz="1400" dirty="0">
                <a:latin typeface="Arial" panose="020B0604020202020204" pitchFamily="34" charset="0"/>
                <a:cs typeface="Arial" panose="020B0604020202020204" pitchFamily="34" charset="0"/>
              </a:rPr>
              <a:t> has been developed, in collaboration with UKZN, focussing on</a:t>
            </a:r>
          </a:p>
          <a:p>
            <a:pPr lvl="2"/>
            <a:r>
              <a:rPr lang="en-ZA" sz="1400" dirty="0">
                <a:latin typeface="Arial" panose="020B0604020202020204" pitchFamily="34" charset="0"/>
                <a:cs typeface="Arial" panose="020B0604020202020204" pitchFamily="34" charset="0"/>
              </a:rPr>
              <a:t>Unpacking behaviour and mobilising personal &amp; social change </a:t>
            </a:r>
          </a:p>
          <a:p>
            <a:pPr lvl="2"/>
            <a:r>
              <a:rPr lang="en-ZA" sz="1400" dirty="0">
                <a:latin typeface="Arial" panose="020B0604020202020204" pitchFamily="34" charset="0"/>
                <a:cs typeface="Arial" panose="020B0604020202020204" pitchFamily="34" charset="0"/>
              </a:rPr>
              <a:t>A community-engaged communication strategy that aligns with the health promotion plan to seed behaviour change</a:t>
            </a:r>
          </a:p>
          <a:p>
            <a:pPr lvl="2"/>
            <a:r>
              <a:rPr lang="en-ZA" sz="1400" dirty="0">
                <a:latin typeface="Arial" panose="020B0604020202020204" pitchFamily="34" charset="0"/>
                <a:cs typeface="Arial" panose="020B0604020202020204" pitchFamily="34" charset="0"/>
              </a:rPr>
              <a:t>Engagement with OSS structures to entrench the strategy at community levels </a:t>
            </a:r>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65</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65</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539552" y="1052736"/>
            <a:ext cx="5532284" cy="461665"/>
          </a:xfrm>
          <a:prstGeom prst="rect">
            <a:avLst/>
          </a:prstGeom>
        </p:spPr>
        <p:txBody>
          <a:bodyPr wrap="none">
            <a:spAutoFit/>
          </a:bodyPr>
          <a:lstStyle/>
          <a:p>
            <a:r>
              <a:rPr lang="en-US" sz="2400" b="1" dirty="0">
                <a:solidFill>
                  <a:srgbClr val="FFFFFF"/>
                </a:solidFill>
              </a:rPr>
              <a:t>RESPONSE TEAMS AND STRATEGY </a:t>
            </a:r>
            <a:endParaRPr lang="en-US" sz="2400" dirty="0">
              <a:solidFill>
                <a:srgbClr val="FFFFFF"/>
              </a:solidFill>
            </a:endParaRPr>
          </a:p>
        </p:txBody>
      </p:sp>
    </p:spTree>
    <p:extLst>
      <p:ext uri="{BB962C8B-B14F-4D97-AF65-F5344CB8AC3E}">
        <p14:creationId xmlns:p14="http://schemas.microsoft.com/office/powerpoint/2010/main" xmlns="" val="3551635807"/>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916832"/>
            <a:ext cx="8507288" cy="3437200"/>
          </a:xfrm>
        </p:spPr>
        <p:txBody>
          <a:bodyPr/>
          <a:lstStyle/>
          <a:p>
            <a:r>
              <a:rPr lang="en-ZA" sz="1400" b="1" dirty="0">
                <a:latin typeface="Arial" panose="020B0604020202020204" pitchFamily="34" charset="0"/>
                <a:cs typeface="Arial" panose="020B0604020202020204" pitchFamily="34" charset="0"/>
              </a:rPr>
              <a:t>Preventive and awareness</a:t>
            </a:r>
            <a:r>
              <a:rPr lang="en-ZA" sz="1400" dirty="0">
                <a:latin typeface="Arial" panose="020B0604020202020204" pitchFamily="34" charset="0"/>
                <a:cs typeface="Arial" panose="020B0604020202020204" pitchFamily="34" charset="0"/>
              </a:rPr>
              <a:t> measures include</a:t>
            </a:r>
          </a:p>
          <a:p>
            <a:pPr lvl="2"/>
            <a:r>
              <a:rPr lang="en-ZA" sz="1400" dirty="0">
                <a:latin typeface="Arial" panose="020B0604020202020204" pitchFamily="34" charset="0"/>
                <a:cs typeface="Arial" panose="020B0604020202020204" pitchFamily="34" charset="0"/>
              </a:rPr>
              <a:t>Distribution of the National 2019 Novel Coronavirus Guidelines and SOPs;</a:t>
            </a:r>
          </a:p>
          <a:p>
            <a:pPr lvl="2"/>
            <a:r>
              <a:rPr lang="en-ZA" sz="1400" dirty="0">
                <a:latin typeface="Arial" panose="020B0604020202020204" pitchFamily="34" charset="0"/>
                <a:cs typeface="Arial" panose="020B0604020202020204" pitchFamily="34" charset="0"/>
              </a:rPr>
              <a:t>Mainstreaming of public awareness and training of all community based structures such as Community Development Workers (</a:t>
            </a:r>
            <a:r>
              <a:rPr lang="en-ZA" sz="1400" dirty="0" err="1">
                <a:latin typeface="Arial" panose="020B0604020202020204" pitchFamily="34" charset="0"/>
                <a:cs typeface="Arial" panose="020B0604020202020204" pitchFamily="34" charset="0"/>
              </a:rPr>
              <a:t>CDWs</a:t>
            </a:r>
            <a:r>
              <a:rPr lang="en-ZA" sz="1400" dirty="0">
                <a:latin typeface="Arial" panose="020B0604020202020204" pitchFamily="34" charset="0"/>
                <a:cs typeface="Arial" panose="020B0604020202020204" pitchFamily="34" charset="0"/>
              </a:rPr>
              <a:t>); Community Care Givers (CCGs), Government Field Workers;</a:t>
            </a:r>
          </a:p>
          <a:p>
            <a:pPr lvl="2"/>
            <a:r>
              <a:rPr lang="en-ZA" sz="1400" dirty="0">
                <a:latin typeface="Arial" panose="020B0604020202020204" pitchFamily="34" charset="0"/>
                <a:cs typeface="Arial" panose="020B0604020202020204" pitchFamily="34" charset="0"/>
              </a:rPr>
              <a:t>Ensuring appropriate communication to the public, travellers and healthcare workers/practitioners with emphasis on the basics on infection prevention and control, cough hygiene and hand washing; and</a:t>
            </a:r>
          </a:p>
          <a:p>
            <a:pPr lvl="2"/>
            <a:r>
              <a:rPr lang="en-ZA" sz="1400" dirty="0">
                <a:latin typeface="Arial" panose="020B0604020202020204" pitchFamily="34" charset="0"/>
                <a:cs typeface="Arial" panose="020B0604020202020204" pitchFamily="34" charset="0"/>
              </a:rPr>
              <a:t>Provision of sanitization and hygiene materials in all public places, government facilities and other amenities with support from social partners</a:t>
            </a:r>
          </a:p>
          <a:p>
            <a:pPr lvl="2"/>
            <a:r>
              <a:rPr lang="en-ZA" sz="1400" dirty="0">
                <a:latin typeface="Arial" panose="020B0604020202020204" pitchFamily="34" charset="0"/>
                <a:cs typeface="Arial" panose="020B0604020202020204" pitchFamily="34" charset="0"/>
              </a:rPr>
              <a:t>Social Distancing in waiting areas as well public areas</a:t>
            </a:r>
          </a:p>
          <a:p>
            <a:pPr lvl="2"/>
            <a:r>
              <a:rPr lang="en-ZA" sz="1400" dirty="0">
                <a:latin typeface="Arial" panose="020B0604020202020204" pitchFamily="34" charset="0"/>
                <a:cs typeface="Arial" panose="020B0604020202020204" pitchFamily="34" charset="0"/>
              </a:rPr>
              <a:t>Review of patient visiting hours to limit contact and exposure of both patients and visitors</a:t>
            </a:r>
          </a:p>
          <a:p>
            <a:pPr lvl="2"/>
            <a:r>
              <a:rPr lang="en-ZA" sz="1400" dirty="0">
                <a:latin typeface="Arial" panose="020B0604020202020204" pitchFamily="34" charset="0"/>
                <a:cs typeface="Arial" panose="020B0604020202020204" pitchFamily="34" charset="0"/>
              </a:rPr>
              <a:t>Implementing Quarantine measures</a:t>
            </a:r>
          </a:p>
          <a:p>
            <a:pPr lvl="2"/>
            <a:r>
              <a:rPr lang="en-ZA" sz="1400" dirty="0">
                <a:latin typeface="Arial" panose="020B0604020202020204" pitchFamily="34" charset="0"/>
                <a:cs typeface="Arial" panose="020B0604020202020204" pitchFamily="34" charset="0"/>
              </a:rPr>
              <a:t>Encouraging Self-Isolation measures   </a:t>
            </a:r>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66</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66</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5" name="Rectangle 4"/>
          <p:cNvSpPr/>
          <p:nvPr/>
        </p:nvSpPr>
        <p:spPr>
          <a:xfrm>
            <a:off x="899592" y="1052736"/>
            <a:ext cx="7704856" cy="461665"/>
          </a:xfrm>
          <a:prstGeom prst="rect">
            <a:avLst/>
          </a:prstGeom>
        </p:spPr>
        <p:txBody>
          <a:bodyPr wrap="square">
            <a:spAutoFit/>
          </a:bodyPr>
          <a:lstStyle/>
          <a:p>
            <a:r>
              <a:rPr lang="en-US" sz="2400" b="1" dirty="0">
                <a:solidFill>
                  <a:srgbClr val="FFFFFF"/>
                </a:solidFill>
              </a:rPr>
              <a:t>PREVENTATIVE AND AWARENESS MEASURES</a:t>
            </a:r>
            <a:endParaRPr lang="en-US" sz="2400" dirty="0">
              <a:solidFill>
                <a:srgbClr val="FFFFFF"/>
              </a:solidFill>
            </a:endParaRPr>
          </a:p>
        </p:txBody>
      </p:sp>
    </p:spTree>
    <p:extLst>
      <p:ext uri="{BB962C8B-B14F-4D97-AF65-F5344CB8AC3E}">
        <p14:creationId xmlns:p14="http://schemas.microsoft.com/office/powerpoint/2010/main" xmlns="" val="49148025"/>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772816"/>
            <a:ext cx="8507288" cy="3365192"/>
          </a:xfrm>
        </p:spPr>
        <p:txBody>
          <a:bodyPr/>
          <a:lstStyle/>
          <a:p>
            <a:r>
              <a:rPr lang="en-ZA" sz="1400" b="1" dirty="0">
                <a:latin typeface="Arial" panose="020B0604020202020204" pitchFamily="34" charset="0"/>
                <a:cs typeface="Arial" panose="020B0604020202020204" pitchFamily="34" charset="0"/>
              </a:rPr>
              <a:t>Risk Communication  </a:t>
            </a:r>
            <a:endParaRPr lang="en-ZA" sz="1400" dirty="0">
              <a:latin typeface="Arial" panose="020B0604020202020204" pitchFamily="34" charset="0"/>
              <a:cs typeface="Arial" panose="020B0604020202020204" pitchFamily="34" charset="0"/>
            </a:endParaRPr>
          </a:p>
          <a:p>
            <a:pPr lvl="2"/>
            <a:r>
              <a:rPr lang="en-ZA" sz="1400" dirty="0">
                <a:latin typeface="Arial" panose="020B0604020202020204" pitchFamily="34" charset="0"/>
                <a:cs typeface="Arial" panose="020B0604020202020204" pitchFamily="34" charset="0"/>
              </a:rPr>
              <a:t> Risk communication aims at creating public awareness regarding the disease, precautionary measures and on what to do. </a:t>
            </a:r>
          </a:p>
          <a:p>
            <a:pPr lvl="2"/>
            <a:r>
              <a:rPr lang="en-ZA" sz="1400" dirty="0">
                <a:latin typeface="Arial" panose="020B0604020202020204" pitchFamily="34" charset="0"/>
                <a:cs typeface="Arial" panose="020B0604020202020204" pitchFamily="34" charset="0"/>
              </a:rPr>
              <a:t>The department has identified a core team of Senior Managers who will support the </a:t>
            </a:r>
            <a:r>
              <a:rPr lang="en-ZA" sz="1400" dirty="0" err="1">
                <a:latin typeface="Arial" panose="020B0604020202020204" pitchFamily="34" charset="0"/>
                <a:cs typeface="Arial" panose="020B0604020202020204" pitchFamily="34" charset="0"/>
              </a:rPr>
              <a:t>MEC</a:t>
            </a:r>
            <a:r>
              <a:rPr lang="en-ZA" sz="1400" dirty="0">
                <a:latin typeface="Arial" panose="020B0604020202020204" pitchFamily="34" charset="0"/>
                <a:cs typeface="Arial" panose="020B0604020202020204" pitchFamily="34" charset="0"/>
              </a:rPr>
              <a:t> and Head of Health considering the large number of key stakeholders that need to be engaged. Stakeholder engagement programme is coordinated in the office of the </a:t>
            </a:r>
            <a:r>
              <a:rPr lang="en-ZA" sz="1400" dirty="0" err="1">
                <a:latin typeface="Arial" panose="020B0604020202020204" pitchFamily="34" charset="0"/>
                <a:cs typeface="Arial" panose="020B0604020202020204" pitchFamily="34" charset="0"/>
              </a:rPr>
              <a:t>MEC</a:t>
            </a:r>
            <a:r>
              <a:rPr lang="en-ZA" sz="1400" dirty="0">
                <a:latin typeface="Arial" panose="020B0604020202020204" pitchFamily="34" charset="0"/>
                <a:cs typeface="Arial" panose="020B0604020202020204" pitchFamily="34" charset="0"/>
              </a:rPr>
              <a:t>. </a:t>
            </a:r>
          </a:p>
          <a:p>
            <a:pPr lvl="2"/>
            <a:r>
              <a:rPr lang="en-ZA" sz="1400" dirty="0">
                <a:latin typeface="Arial" panose="020B0604020202020204" pitchFamily="34" charset="0"/>
                <a:cs typeface="Arial" panose="020B0604020202020204" pitchFamily="34" charset="0"/>
              </a:rPr>
              <a:t>To date House of Traditional Leaders, KZN Council of Churches, Interfaith Leaders, Municipalities, Provincial departments, Women in Business, Ports, Airports and border control have been reached.</a:t>
            </a:r>
          </a:p>
          <a:p>
            <a:pPr lvl="2"/>
            <a:r>
              <a:rPr lang="en-ZA" sz="1400" dirty="0">
                <a:latin typeface="Arial" panose="020B0604020202020204" pitchFamily="34" charset="0"/>
                <a:cs typeface="Arial" panose="020B0604020202020204" pitchFamily="34" charset="0"/>
              </a:rPr>
              <a:t>Social Media, Newsprint, Billboards, Virtual meetings / seminars are used to strengthen health promotion and prevention.</a:t>
            </a:r>
          </a:p>
          <a:p>
            <a:pPr lvl="2"/>
            <a:r>
              <a:rPr lang="en-ZA" sz="1400" dirty="0">
                <a:latin typeface="Arial" panose="020B0604020202020204" pitchFamily="34" charset="0"/>
                <a:cs typeface="Arial" panose="020B0604020202020204" pitchFamily="34" charset="0"/>
              </a:rPr>
              <a:t>24 hour call centre [033 846 6000]in place to address both public concerns and queries about COVID-19 disease, and provide clinical support to health care workers, especially regarding treatment, management and other areas of concern</a:t>
            </a:r>
          </a:p>
          <a:p>
            <a:pPr marL="0" indent="0">
              <a:buNone/>
            </a:pPr>
            <a:endParaRPr lang="en-ZA" sz="1400" dirty="0">
              <a:latin typeface="Arial" panose="020B0604020202020204" pitchFamily="34" charset="0"/>
              <a:cs typeface="Arial" panose="020B0604020202020204" pitchFamily="34" charset="0"/>
            </a:endParaRPr>
          </a:p>
          <a:p>
            <a:endParaRPr lang="en-ZA" sz="1800" dirty="0"/>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67</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67</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5" name="Rectangle 4"/>
          <p:cNvSpPr/>
          <p:nvPr/>
        </p:nvSpPr>
        <p:spPr>
          <a:xfrm>
            <a:off x="611560" y="980728"/>
            <a:ext cx="3666839" cy="461665"/>
          </a:xfrm>
          <a:prstGeom prst="rect">
            <a:avLst/>
          </a:prstGeom>
        </p:spPr>
        <p:txBody>
          <a:bodyPr wrap="none">
            <a:spAutoFit/>
          </a:bodyPr>
          <a:lstStyle/>
          <a:p>
            <a:r>
              <a:rPr lang="en-US" sz="2400" b="1" dirty="0">
                <a:solidFill>
                  <a:srgbClr val="FFFFFF"/>
                </a:solidFill>
              </a:rPr>
              <a:t>RISK COMMUNICATION </a:t>
            </a:r>
            <a:endParaRPr lang="en-US" sz="2400" dirty="0">
              <a:solidFill>
                <a:srgbClr val="FFFFFF"/>
              </a:solidFill>
            </a:endParaRPr>
          </a:p>
        </p:txBody>
      </p:sp>
    </p:spTree>
    <p:extLst>
      <p:ext uri="{BB962C8B-B14F-4D97-AF65-F5344CB8AC3E}">
        <p14:creationId xmlns:p14="http://schemas.microsoft.com/office/powerpoint/2010/main" xmlns="" val="2848246580"/>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369851" y="1700808"/>
            <a:ext cx="8507288" cy="4123609"/>
          </a:xfrm>
        </p:spPr>
        <p:txBody>
          <a:bodyPr/>
          <a:lstStyle/>
          <a:p>
            <a:pPr marL="457200" lvl="1" indent="0">
              <a:buNone/>
            </a:pPr>
            <a:r>
              <a:rPr lang="en-ZA" sz="1600" b="1" dirty="0"/>
              <a:t>(</a:t>
            </a:r>
            <a:r>
              <a:rPr lang="en-ZA" sz="1400" b="1" dirty="0">
                <a:latin typeface="Arial" panose="020B0604020202020204" pitchFamily="34" charset="0"/>
                <a:cs typeface="Arial" panose="020B0604020202020204" pitchFamily="34" charset="0"/>
              </a:rPr>
              <a:t>4)  Case Management</a:t>
            </a:r>
            <a:endParaRPr lang="en-ZA" sz="1400" dirty="0">
              <a:latin typeface="Arial" panose="020B0604020202020204" pitchFamily="34" charset="0"/>
              <a:cs typeface="Arial" panose="020B0604020202020204" pitchFamily="34" charset="0"/>
            </a:endParaRPr>
          </a:p>
          <a:p>
            <a:pPr lvl="3"/>
            <a:r>
              <a:rPr lang="en-ZA" sz="1400" dirty="0">
                <a:latin typeface="Arial" panose="020B0604020202020204" pitchFamily="34" charset="0"/>
                <a:cs typeface="Arial" panose="020B0604020202020204" pitchFamily="34" charset="0"/>
              </a:rPr>
              <a:t>Critical Care Plans have been developed per hospital to reflect on bed, critical care equipment and staff.</a:t>
            </a:r>
          </a:p>
          <a:p>
            <a:pPr lvl="3"/>
            <a:r>
              <a:rPr lang="en-ZA" sz="1400" dirty="0">
                <a:latin typeface="Arial" panose="020B0604020202020204" pitchFamily="34" charset="0"/>
                <a:cs typeface="Arial" panose="020B0604020202020204" pitchFamily="34" charset="0"/>
              </a:rPr>
              <a:t>Standard operating procedures and guidelines developed for the management of high patients (to children, mental health care, maternal health, HIV/AIDS, TB).  Developed in collaboration with UKZN.   </a:t>
            </a:r>
          </a:p>
          <a:p>
            <a:pPr lvl="3"/>
            <a:r>
              <a:rPr lang="en-ZA" sz="1400" dirty="0">
                <a:latin typeface="Arial" panose="020B0604020202020204" pitchFamily="34" charset="0"/>
                <a:cs typeface="Arial" panose="020B0604020202020204" pitchFamily="34" charset="0"/>
              </a:rPr>
              <a:t>Fever clinics established throughout the province, to assist with effective screening and triaging of all patients arriving at health care facilities.  </a:t>
            </a:r>
          </a:p>
          <a:p>
            <a:pPr lvl="3"/>
            <a:r>
              <a:rPr lang="en-ZA" sz="1400" dirty="0">
                <a:latin typeface="Arial" panose="020B0604020202020204" pitchFamily="34" charset="0"/>
                <a:cs typeface="Arial" panose="020B0604020202020204" pitchFamily="34" charset="0"/>
              </a:rPr>
              <a:t>Asymptomatic COVID 19 cases are being managed in community settings – home, designated facilities such as hotels, lodges and B&amp;Bs.  </a:t>
            </a:r>
          </a:p>
          <a:p>
            <a:pPr lvl="3"/>
            <a:r>
              <a:rPr lang="en-ZA" sz="1400" dirty="0">
                <a:latin typeface="Arial" panose="020B0604020202020204" pitchFamily="34" charset="0"/>
                <a:cs typeface="Arial" panose="020B0604020202020204" pitchFamily="34" charset="0"/>
              </a:rPr>
              <a:t>EMS transports patients between the different levels of care</a:t>
            </a:r>
          </a:p>
          <a:p>
            <a:pPr lvl="3"/>
            <a:r>
              <a:rPr lang="en-ZA" sz="1400" dirty="0">
                <a:latin typeface="Arial" panose="020B0604020202020204" pitchFamily="34" charset="0"/>
                <a:cs typeface="Arial" panose="020B0604020202020204" pitchFamily="34" charset="0"/>
              </a:rPr>
              <a:t>Guidelines have been developed and implemented for mortal remains </a:t>
            </a:r>
          </a:p>
          <a:p>
            <a:pPr lvl="3"/>
            <a:r>
              <a:rPr lang="en-ZA" sz="1400" dirty="0">
                <a:latin typeface="Arial" panose="020B0604020202020204" pitchFamily="34" charset="0"/>
                <a:cs typeface="Arial" panose="020B0604020202020204" pitchFamily="34" charset="0"/>
              </a:rPr>
              <a:t>The National Health Laboratory Health Services (NHLS) continues to provide specimen testing and collaborates with the private sector. In the event of backlogs, the workload is distribute to other provinces. </a:t>
            </a:r>
          </a:p>
          <a:p>
            <a:pPr lvl="3"/>
            <a:r>
              <a:rPr lang="en-ZA" sz="1400" dirty="0">
                <a:latin typeface="Arial" panose="020B0604020202020204" pitchFamily="34" charset="0"/>
                <a:cs typeface="Arial" panose="020B0604020202020204" pitchFamily="34" charset="0"/>
              </a:rPr>
              <a:t>Patients on the Chronic Medication Distribution Programme have their scripts extended to limit movement to pick up points.</a:t>
            </a:r>
          </a:p>
          <a:p>
            <a:endParaRPr lang="en-ZA" sz="1600" dirty="0"/>
          </a:p>
          <a:p>
            <a:pPr marL="0" indent="0">
              <a:buNone/>
            </a:pPr>
            <a:endParaRPr lang="en-ZA" sz="1600" dirty="0"/>
          </a:p>
          <a:p>
            <a:endParaRPr lang="en-ZA" sz="1800" dirty="0"/>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68</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68</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827584" y="980728"/>
            <a:ext cx="3365074" cy="461665"/>
          </a:xfrm>
          <a:prstGeom prst="rect">
            <a:avLst/>
          </a:prstGeom>
        </p:spPr>
        <p:txBody>
          <a:bodyPr wrap="none">
            <a:spAutoFit/>
          </a:bodyPr>
          <a:lstStyle/>
          <a:p>
            <a:r>
              <a:rPr lang="en-US" sz="2400" b="1" dirty="0">
                <a:solidFill>
                  <a:srgbClr val="FFFFFF"/>
                </a:solidFill>
              </a:rPr>
              <a:t>CASE MANAGEMENT </a:t>
            </a:r>
            <a:endParaRPr lang="en-US" sz="2400" dirty="0">
              <a:solidFill>
                <a:srgbClr val="FFFFFF"/>
              </a:solidFill>
            </a:endParaRPr>
          </a:p>
        </p:txBody>
      </p:sp>
    </p:spTree>
    <p:extLst>
      <p:ext uri="{BB962C8B-B14F-4D97-AF65-F5344CB8AC3E}">
        <p14:creationId xmlns:p14="http://schemas.microsoft.com/office/powerpoint/2010/main" xmlns="" val="1258323811"/>
      </p:ext>
    </p:extLst>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772816"/>
            <a:ext cx="8507288" cy="4445312"/>
          </a:xfrm>
        </p:spPr>
        <p:txBody>
          <a:bodyPr/>
          <a:lstStyle/>
          <a:p>
            <a:pPr marL="457200" lvl="1" indent="0">
              <a:buNone/>
            </a:pPr>
            <a:r>
              <a:rPr lang="en-ZA" sz="1600" b="1" dirty="0"/>
              <a:t>(</a:t>
            </a:r>
            <a:r>
              <a:rPr lang="en-ZA" sz="1400" b="1" dirty="0">
                <a:latin typeface="Arial" panose="020B0604020202020204" pitchFamily="34" charset="0"/>
                <a:cs typeface="Arial" panose="020B0604020202020204" pitchFamily="34" charset="0"/>
              </a:rPr>
              <a:t>5) Health Facilities Preparedness</a:t>
            </a:r>
            <a:endParaRPr lang="en-ZA" sz="1400" dirty="0">
              <a:latin typeface="Arial" panose="020B0604020202020204" pitchFamily="34" charset="0"/>
              <a:cs typeface="Arial" panose="020B0604020202020204" pitchFamily="34" charset="0"/>
            </a:endParaRPr>
          </a:p>
          <a:p>
            <a:pPr lvl="3"/>
            <a:r>
              <a:rPr lang="en-ZA" sz="1400" dirty="0">
                <a:latin typeface="Arial" panose="020B0604020202020204" pitchFamily="34" charset="0"/>
                <a:cs typeface="Arial" panose="020B0604020202020204" pitchFamily="34" charset="0"/>
              </a:rPr>
              <a:t>Hospitals with low occupancy rates have been reconfigured to cater for COVID-19 patients – this included structural changes.</a:t>
            </a:r>
          </a:p>
          <a:p>
            <a:pPr lvl="3"/>
            <a:r>
              <a:rPr lang="en-ZA" sz="1400" dirty="0">
                <a:latin typeface="Arial" panose="020B0604020202020204" pitchFamily="34" charset="0"/>
                <a:cs typeface="Arial" panose="020B0604020202020204" pitchFamily="34" charset="0"/>
              </a:rPr>
              <a:t>Guidelines are in place for protecting all hospitals against COVID-19 contamination through stringent Infection Control and Prevention Guidelines (National Dept. of Health, 2020) to sustain current hospital services for non COVID-19 patients requiring hospital care</a:t>
            </a:r>
          </a:p>
          <a:p>
            <a:pPr lvl="3"/>
            <a:r>
              <a:rPr lang="en-ZA" sz="1400" dirty="0">
                <a:latin typeface="Arial" panose="020B0604020202020204" pitchFamily="34" charset="0"/>
                <a:cs typeface="Arial" panose="020B0604020202020204" pitchFamily="34" charset="0"/>
              </a:rPr>
              <a:t>Temporary field hospitals have been constructed to accommodate the projected influx of COVID-19 patients</a:t>
            </a:r>
          </a:p>
          <a:p>
            <a:pPr lvl="3"/>
            <a:r>
              <a:rPr lang="en-ZA" sz="1400" dirty="0">
                <a:latin typeface="Arial" panose="020B0604020202020204" pitchFamily="34" charset="0"/>
                <a:cs typeface="Arial" panose="020B0604020202020204" pitchFamily="34" charset="0"/>
              </a:rPr>
              <a:t>Various hospitality entities have been engaged to provide beds for quarantine / isolation patients</a:t>
            </a:r>
          </a:p>
          <a:p>
            <a:pPr marL="1371600" lvl="3" indent="0">
              <a:buNone/>
            </a:pPr>
            <a:endParaRPr lang="en-ZA" sz="1400" dirty="0">
              <a:latin typeface="Arial" panose="020B0604020202020204" pitchFamily="34" charset="0"/>
              <a:cs typeface="Arial" panose="020B0604020202020204" pitchFamily="34" charset="0"/>
            </a:endParaRPr>
          </a:p>
          <a:p>
            <a:pPr marL="457200" lvl="1" indent="0">
              <a:buNone/>
            </a:pPr>
            <a:r>
              <a:rPr lang="en-ZA" sz="1400" b="1" dirty="0">
                <a:latin typeface="Arial" panose="020B0604020202020204" pitchFamily="34" charset="0"/>
                <a:cs typeface="Arial" panose="020B0604020202020204" pitchFamily="34" charset="0"/>
              </a:rPr>
              <a:t>(6) Resource enhancement </a:t>
            </a:r>
            <a:endParaRPr lang="en-ZA" sz="1400" dirty="0">
              <a:latin typeface="Arial" panose="020B0604020202020204" pitchFamily="34" charset="0"/>
              <a:cs typeface="Arial" panose="020B0604020202020204" pitchFamily="34" charset="0"/>
            </a:endParaRPr>
          </a:p>
          <a:p>
            <a:pPr lvl="3"/>
            <a:r>
              <a:rPr lang="en-ZA" sz="1400" dirty="0">
                <a:latin typeface="Arial" panose="020B0604020202020204" pitchFamily="34" charset="0"/>
                <a:cs typeface="Arial" panose="020B0604020202020204" pitchFamily="34" charset="0"/>
              </a:rPr>
              <a:t>Provincial Disaster Conditional Grant allocation for six months to fund the response to COVID-19</a:t>
            </a:r>
          </a:p>
          <a:p>
            <a:pPr lvl="3"/>
            <a:r>
              <a:rPr lang="en-ZA" sz="1400" dirty="0">
                <a:latin typeface="Arial" panose="020B0604020202020204" pitchFamily="34" charset="0"/>
                <a:cs typeface="Arial" panose="020B0604020202020204" pitchFamily="34" charset="0"/>
              </a:rPr>
              <a:t>Prioritisation of filling of posts</a:t>
            </a:r>
          </a:p>
          <a:p>
            <a:pPr lvl="3"/>
            <a:r>
              <a:rPr lang="en-ZA" sz="1400" dirty="0" err="1">
                <a:latin typeface="Arial" panose="020B0604020202020204" pitchFamily="34" charset="0"/>
                <a:cs typeface="Arial" panose="020B0604020202020204" pitchFamily="34" charset="0"/>
              </a:rPr>
              <a:t>NDOH</a:t>
            </a:r>
            <a:r>
              <a:rPr lang="en-ZA" sz="1400" dirty="0">
                <a:latin typeface="Arial" panose="020B0604020202020204" pitchFamily="34" charset="0"/>
                <a:cs typeface="Arial" panose="020B0604020202020204" pitchFamily="34" charset="0"/>
              </a:rPr>
              <a:t> increase of staff and professional nurses in Districts</a:t>
            </a:r>
          </a:p>
          <a:p>
            <a:pPr lvl="3"/>
            <a:r>
              <a:rPr lang="en-ZA" sz="1400" dirty="0">
                <a:latin typeface="Arial" panose="020B0604020202020204" pitchFamily="34" charset="0"/>
                <a:cs typeface="Arial" panose="020B0604020202020204" pitchFamily="34" charset="0"/>
              </a:rPr>
              <a:t>Investment in IT for a contact tracing APP (NDOH)</a:t>
            </a:r>
            <a:endParaRPr lang="en-ZA" sz="1600" dirty="0"/>
          </a:p>
          <a:p>
            <a:endParaRPr lang="en-ZA" sz="1800" dirty="0"/>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69</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69</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539552" y="1052737"/>
            <a:ext cx="8496944" cy="461665"/>
          </a:xfrm>
          <a:prstGeom prst="rect">
            <a:avLst/>
          </a:prstGeom>
        </p:spPr>
        <p:txBody>
          <a:bodyPr wrap="square">
            <a:spAutoFit/>
          </a:bodyPr>
          <a:lstStyle/>
          <a:p>
            <a:r>
              <a:rPr lang="en-US" sz="2400" b="1" dirty="0">
                <a:solidFill>
                  <a:srgbClr val="FFFFFF"/>
                </a:solidFill>
              </a:rPr>
              <a:t>HEALTH FACILITIES AND RESOURCE ENHANCEMENT </a:t>
            </a:r>
            <a:endParaRPr lang="en-US" sz="2400" dirty="0">
              <a:solidFill>
                <a:srgbClr val="FFFFFF"/>
              </a:solidFill>
            </a:endParaRPr>
          </a:p>
        </p:txBody>
      </p:sp>
    </p:spTree>
    <p:extLst>
      <p:ext uri="{BB962C8B-B14F-4D97-AF65-F5344CB8AC3E}">
        <p14:creationId xmlns:p14="http://schemas.microsoft.com/office/powerpoint/2010/main" xmlns="" val="157916530"/>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457200" y="629816"/>
            <a:ext cx="8229600" cy="1143000"/>
          </a:xfrm>
        </p:spPr>
        <p:txBody>
          <a:bodyPr/>
          <a:lstStyle/>
          <a:p>
            <a:r>
              <a:rPr lang="en-ZA" sz="2400" b="1" dirty="0">
                <a:solidFill>
                  <a:srgbClr val="FFFFFF"/>
                </a:solidFill>
                <a:latin typeface="Arial"/>
                <a:cs typeface="Arial"/>
              </a:rPr>
              <a:t>BACKGROUND</a:t>
            </a:r>
            <a:endParaRPr lang="en-ZA" sz="2400" b="1" dirty="0">
              <a:solidFill>
                <a:srgbClr val="FFFFFF"/>
              </a:solidFill>
            </a:endParaRPr>
          </a:p>
        </p:txBody>
      </p:sp>
      <p:sp>
        <p:nvSpPr>
          <p:cNvPr id="3" name="Content Placeholder 2"/>
          <p:cNvSpPr>
            <a:spLocks noGrp="1"/>
          </p:cNvSpPr>
          <p:nvPr>
            <p:ph idx="1"/>
          </p:nvPr>
        </p:nvSpPr>
        <p:spPr/>
        <p:txBody>
          <a:bodyPr/>
          <a:lstStyle/>
          <a:p>
            <a:r>
              <a:rPr lang="en-ZA" dirty="0"/>
              <a:t>The Corona Virus Infectious Disease (Covid-19) which has to date reached pandemic proportions  was first diagnosed in KwaZulu-Natal on the 5</a:t>
            </a:r>
            <a:r>
              <a:rPr lang="en-ZA" baseline="30000" dirty="0"/>
              <a:t>th</a:t>
            </a:r>
            <a:r>
              <a:rPr lang="en-ZA" dirty="0"/>
              <a:t> Match 2020. </a:t>
            </a:r>
          </a:p>
          <a:p>
            <a:r>
              <a:rPr lang="en-ZA" dirty="0"/>
              <a:t>  It was declared as a pandemic on the 12 March 2020 by the WHO.</a:t>
            </a:r>
          </a:p>
          <a:p>
            <a:r>
              <a:rPr lang="en-ZA" dirty="0"/>
              <a:t>This triggered a health emergency in the country as efforts to contain the spread and educate people about the virus ensued.</a:t>
            </a:r>
          </a:p>
        </p:txBody>
      </p:sp>
      <p:sp>
        <p:nvSpPr>
          <p:cNvPr id="5" name="Slide Number Placeholder 4"/>
          <p:cNvSpPr>
            <a:spLocks noGrp="1"/>
          </p:cNvSpPr>
          <p:nvPr>
            <p:ph type="sldNum" sz="quarter" idx="12"/>
          </p:nvPr>
        </p:nvSpPr>
        <p:spPr>
          <a:xfrm>
            <a:off x="251520" y="6356350"/>
            <a:ext cx="2133600" cy="365125"/>
          </a:xfrm>
        </p:spPr>
        <p:txBody>
          <a:bodyPr/>
          <a:lstStyle/>
          <a:p>
            <a:pPr algn="l"/>
            <a:fld id="{5D312F24-582A-4117-A0B2-A1DD2489FD11}" type="slidenum">
              <a:rPr lang="en-US" altLang="en-US" smtClean="0"/>
              <a:pPr algn="l"/>
              <a:t>7</a:t>
            </a:fld>
            <a:endParaRPr lang="en-US" altLang="en-US" dirty="0"/>
          </a:p>
        </p:txBody>
      </p:sp>
    </p:spTree>
    <p:extLst>
      <p:ext uri="{BB962C8B-B14F-4D97-AF65-F5344CB8AC3E}">
        <p14:creationId xmlns:p14="http://schemas.microsoft.com/office/powerpoint/2010/main" xmlns="" val="428589377"/>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844824"/>
            <a:ext cx="8507288" cy="3077160"/>
          </a:xfrm>
        </p:spPr>
        <p:txBody>
          <a:bodyPr/>
          <a:lstStyle/>
          <a:p>
            <a:pPr marL="457200" lvl="1" indent="0">
              <a:buNone/>
            </a:pPr>
            <a:r>
              <a:rPr lang="en-ZA" sz="1400" b="1" dirty="0">
                <a:latin typeface="Arial" panose="020B0604020202020204" pitchFamily="34" charset="0"/>
                <a:cs typeface="Arial" panose="020B0604020202020204" pitchFamily="34" charset="0"/>
              </a:rPr>
              <a:t>(7) Occupational Health and Safety</a:t>
            </a:r>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Various measures have been put in place to promote a safe environment for staff – these include </a:t>
            </a:r>
          </a:p>
          <a:p>
            <a:pPr lvl="2"/>
            <a:r>
              <a:rPr lang="en-ZA" sz="1400" dirty="0">
                <a:latin typeface="Arial" panose="020B0604020202020204" pitchFamily="34" charset="0"/>
                <a:cs typeface="Arial" panose="020B0604020202020204" pitchFamily="34" charset="0"/>
              </a:rPr>
              <a:t>Personal protection equipment ( Full Face Visor/ goggles, Fluid Resistant Isolation Gowns) for the full range of staff</a:t>
            </a:r>
          </a:p>
          <a:p>
            <a:pPr lvl="2"/>
            <a:r>
              <a:rPr lang="en-ZA" sz="1400" dirty="0">
                <a:latin typeface="Arial" panose="020B0604020202020204" pitchFamily="34" charset="0"/>
                <a:cs typeface="Arial" panose="020B0604020202020204" pitchFamily="34" charset="0"/>
              </a:rPr>
              <a:t>Psychosocial Support for Staff – district-based implementation plans in place</a:t>
            </a:r>
          </a:p>
          <a:p>
            <a:pPr lvl="2"/>
            <a:r>
              <a:rPr lang="en-ZA" sz="1400" dirty="0">
                <a:latin typeface="Arial" panose="020B0604020202020204" pitchFamily="34" charset="0"/>
                <a:cs typeface="Arial" panose="020B0604020202020204" pitchFamily="34" charset="0"/>
              </a:rPr>
              <a:t>Ongoing training of staff (in collaboration with UKZN) for infection prevention and control. Target group includes all DOH disciplines, private sector health staff, South African Military Health Services (</a:t>
            </a:r>
            <a:r>
              <a:rPr lang="en-ZA" sz="1400" dirty="0" err="1">
                <a:latin typeface="Arial" panose="020B0604020202020204" pitchFamily="34" charset="0"/>
                <a:cs typeface="Arial" panose="020B0604020202020204" pitchFamily="34" charset="0"/>
              </a:rPr>
              <a:t>SAMHS</a:t>
            </a:r>
            <a:r>
              <a:rPr lang="en-ZA" sz="1400" dirty="0">
                <a:latin typeface="Arial" panose="020B0604020202020204" pitchFamily="34" charset="0"/>
                <a:cs typeface="Arial" panose="020B0604020202020204" pitchFamily="34" charset="0"/>
              </a:rPr>
              <a:t>) and Disaster Management Forums from all health districts.</a:t>
            </a:r>
          </a:p>
          <a:p>
            <a:pPr lvl="2"/>
            <a:r>
              <a:rPr lang="en-ZA" sz="1400" dirty="0">
                <a:latin typeface="Arial" panose="020B0604020202020204" pitchFamily="34" charset="0"/>
                <a:cs typeface="Arial" panose="020B0604020202020204" pitchFamily="34" charset="0"/>
              </a:rPr>
              <a:t>Treatment and care of Workers - HR guidelines for management of exposed and infected </a:t>
            </a:r>
            <a:r>
              <a:rPr lang="en-ZA" sz="1400" dirty="0" err="1">
                <a:latin typeface="Arial" panose="020B0604020202020204" pitchFamily="34" charset="0"/>
                <a:cs typeface="Arial" panose="020B0604020202020204" pitchFamily="34" charset="0"/>
              </a:rPr>
              <a:t>HCWs</a:t>
            </a:r>
            <a:r>
              <a:rPr lang="en-ZA" sz="1400" dirty="0">
                <a:latin typeface="Arial" panose="020B0604020202020204" pitchFamily="34" charset="0"/>
                <a:cs typeface="Arial" panose="020B0604020202020204" pitchFamily="34" charset="0"/>
              </a:rPr>
              <a:t> is developed.   This document provides guidance on the prevention of Covid-19 spread in the workplace and the measures to be taken when dealing with employees who are infected with Covid-19 in the workplace. Roles and responsibilities of supervisor and employees are specified. Guidance has been given to other sector departments</a:t>
            </a:r>
          </a:p>
          <a:p>
            <a:endParaRPr lang="en-ZA" sz="1400" dirty="0"/>
          </a:p>
          <a:p>
            <a:pPr marL="0" indent="0">
              <a:buNone/>
            </a:pPr>
            <a:endParaRPr lang="en-ZA" sz="1600" dirty="0"/>
          </a:p>
          <a:p>
            <a:endParaRPr lang="en-ZA" sz="1800" dirty="0"/>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70</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70</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611560" y="1052736"/>
            <a:ext cx="5968301" cy="461665"/>
          </a:xfrm>
          <a:prstGeom prst="rect">
            <a:avLst/>
          </a:prstGeom>
        </p:spPr>
        <p:txBody>
          <a:bodyPr wrap="none">
            <a:spAutoFit/>
          </a:bodyPr>
          <a:lstStyle/>
          <a:p>
            <a:r>
              <a:rPr lang="en-US" sz="2400" b="1" dirty="0">
                <a:solidFill>
                  <a:srgbClr val="FFFFFF"/>
                </a:solidFill>
              </a:rPr>
              <a:t>OCCUPATIONAL HEALTH AND SAFETY </a:t>
            </a:r>
            <a:endParaRPr lang="en-US" sz="2400" dirty="0">
              <a:solidFill>
                <a:srgbClr val="FFFFFF"/>
              </a:solidFill>
            </a:endParaRPr>
          </a:p>
        </p:txBody>
      </p:sp>
    </p:spTree>
    <p:extLst>
      <p:ext uri="{BB962C8B-B14F-4D97-AF65-F5344CB8AC3E}">
        <p14:creationId xmlns:p14="http://schemas.microsoft.com/office/powerpoint/2010/main" xmlns="" val="2818645045"/>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200200" y="1555253"/>
            <a:ext cx="8764288" cy="865635"/>
          </a:xfrm>
        </p:spPr>
        <p:txBody>
          <a:bodyPr/>
          <a:lstStyle/>
          <a:p>
            <a:pPr marL="0" lvl="0" indent="0">
              <a:buNone/>
            </a:pPr>
            <a:r>
              <a:rPr lang="en-GB" sz="1400" dirty="0">
                <a:latin typeface="Arial" panose="020B0604020202020204" pitchFamily="34" charset="0"/>
                <a:cs typeface="Arial" panose="020B0604020202020204" pitchFamily="34" charset="0"/>
              </a:rPr>
              <a:t>DOH engages and consults with the Department of Public Works on activation of quarantine and isolation facilities especially for infected people and contacts from hotspot areas. The table below provides a status of the quarantine facilities in the province.</a:t>
            </a:r>
            <a:endParaRPr lang="en-ZA" sz="14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71</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71</a:t>
            </a:fld>
            <a:endParaRPr lang="en-US" altLang="en-US" dirty="0">
              <a:solidFill>
                <a:schemeClr val="tx1"/>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2791245142"/>
              </p:ext>
            </p:extLst>
          </p:nvPr>
        </p:nvGraphicFramePr>
        <p:xfrm>
          <a:off x="467543" y="2347967"/>
          <a:ext cx="8064897" cy="4132966"/>
        </p:xfrm>
        <a:graphic>
          <a:graphicData uri="http://schemas.openxmlformats.org/drawingml/2006/table">
            <a:tbl>
              <a:tblPr firstRow="1" firstCol="1" bandRow="1">
                <a:tableStyleId>{00A15C55-8517-42AA-B614-E9B94910E393}</a:tableStyleId>
              </a:tblPr>
              <a:tblGrid>
                <a:gridCol w="2936852">
                  <a:extLst>
                    <a:ext uri="{9D8B030D-6E8A-4147-A177-3AD203B41FA5}">
                      <a16:colId xmlns:a16="http://schemas.microsoft.com/office/drawing/2014/main" xmlns="" val="2053827570"/>
                    </a:ext>
                  </a:extLst>
                </a:gridCol>
                <a:gridCol w="3113175">
                  <a:extLst>
                    <a:ext uri="{9D8B030D-6E8A-4147-A177-3AD203B41FA5}">
                      <a16:colId xmlns:a16="http://schemas.microsoft.com/office/drawing/2014/main" xmlns="" val="2235662903"/>
                    </a:ext>
                  </a:extLst>
                </a:gridCol>
                <a:gridCol w="2014870">
                  <a:extLst>
                    <a:ext uri="{9D8B030D-6E8A-4147-A177-3AD203B41FA5}">
                      <a16:colId xmlns:a16="http://schemas.microsoft.com/office/drawing/2014/main" xmlns="" val="1255013825"/>
                    </a:ext>
                  </a:extLst>
                </a:gridCol>
              </a:tblGrid>
              <a:tr h="333362">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District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External Field sites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dirty="0">
                          <a:effectLst/>
                          <a:latin typeface="Arial" panose="020B0604020202020204" pitchFamily="34" charset="0"/>
                          <a:cs typeface="Arial" panose="020B0604020202020204" pitchFamily="34" charset="0"/>
                        </a:rPr>
                        <a:t>Beds Occupied (25 Aug 2020)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282581028"/>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Montclair   Lodge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1550166713"/>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Coastlands  DBN</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47</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316708090"/>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City Lodge  DBN  </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27</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893254127"/>
                  </a:ext>
                </a:extLst>
              </a:tr>
              <a:tr h="21554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City Lodge Umhlanga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692338046"/>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Coastlands Umhlanga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760324507"/>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Coastlands Hotel</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701297393"/>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EThekwini</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Tre Fontane Guest House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284444427"/>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ILembe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EBandla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16</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624681247"/>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ILembe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Hemp shire Hotel</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11</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551584719"/>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UGu</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The Estuary Hotel and Spa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320362046"/>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UGu</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Port Edward Holiday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5</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946009493"/>
                  </a:ext>
                </a:extLst>
              </a:tr>
              <a:tr h="168994">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UMgungundlovu</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Royal Showground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21</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963304293"/>
                  </a:ext>
                </a:extLst>
              </a:tr>
              <a:tr h="168994">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Amajuba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Outlook</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344331971"/>
                  </a:ext>
                </a:extLst>
              </a:tr>
              <a:tr h="168994">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Harry </a:t>
                      </a:r>
                      <a:r>
                        <a:rPr lang="en-ZA" sz="1000" dirty="0" err="1">
                          <a:effectLst/>
                          <a:latin typeface="Arial" panose="020B0604020202020204" pitchFamily="34" charset="0"/>
                          <a:cs typeface="Arial" panose="020B0604020202020204" pitchFamily="34" charset="0"/>
                        </a:rPr>
                        <a:t>Gwala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Ingeli</a:t>
                      </a:r>
                      <a:r>
                        <a:rPr lang="en-ZA" sz="1000" dirty="0">
                          <a:effectLst/>
                          <a:latin typeface="Arial" panose="020B0604020202020204" pitchFamily="34" charset="0"/>
                          <a:cs typeface="Arial" panose="020B0604020202020204" pitchFamily="34" charset="0"/>
                        </a:rPr>
                        <a:t> Lodge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930665755"/>
                  </a:ext>
                </a:extLst>
              </a:tr>
              <a:tr h="168994">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King </a:t>
                      </a:r>
                      <a:r>
                        <a:rPr lang="en-ZA" sz="1000" dirty="0" err="1">
                          <a:effectLst/>
                          <a:latin typeface="Arial" panose="020B0604020202020204" pitchFamily="34" charset="0"/>
                          <a:cs typeface="Arial" panose="020B0604020202020204" pitchFamily="34" charset="0"/>
                        </a:rPr>
                        <a:t>Cetshwayo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Road Lodge Richards Bay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18</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64243595"/>
                  </a:ext>
                </a:extLst>
              </a:tr>
              <a:tr h="168994">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King </a:t>
                      </a:r>
                      <a:r>
                        <a:rPr lang="en-ZA" sz="1000" dirty="0" err="1">
                          <a:effectLst/>
                          <a:latin typeface="Arial" panose="020B0604020202020204" pitchFamily="34" charset="0"/>
                          <a:cs typeface="Arial" panose="020B0604020202020204" pitchFamily="34" charset="0"/>
                        </a:rPr>
                        <a:t>Cetshwayo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Canefields</a:t>
                      </a:r>
                      <a:r>
                        <a:rPr lang="en-ZA" sz="1000" dirty="0">
                          <a:effectLst/>
                          <a:latin typeface="Arial" panose="020B0604020202020204" pitchFamily="34" charset="0"/>
                          <a:cs typeface="Arial" panose="020B0604020202020204" pitchFamily="34" charset="0"/>
                        </a:rPr>
                        <a:t> Country House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6</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592054612"/>
                  </a:ext>
                </a:extLst>
              </a:tr>
              <a:tr h="168994">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King </a:t>
                      </a:r>
                      <a:r>
                        <a:rPr lang="en-ZA" sz="1000" dirty="0" err="1">
                          <a:effectLst/>
                          <a:latin typeface="Arial" panose="020B0604020202020204" pitchFamily="34" charset="0"/>
                          <a:cs typeface="Arial" panose="020B0604020202020204" pitchFamily="34" charset="0"/>
                        </a:rPr>
                        <a:t>Cetshwayo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Indaba Lodge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513224480"/>
                  </a:ext>
                </a:extLst>
              </a:tr>
              <a:tr h="168994">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UThukela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Cathedral Peak Hotel</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03724291"/>
                  </a:ext>
                </a:extLst>
              </a:tr>
              <a:tr h="168994">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Uthukela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err="1">
                          <a:effectLst/>
                          <a:latin typeface="Arial" panose="020B0604020202020204" pitchFamily="34" charset="0"/>
                          <a:cs typeface="Arial" panose="020B0604020202020204" pitchFamily="34" charset="0"/>
                        </a:rPr>
                        <a:t>Didima</a:t>
                      </a:r>
                      <a:r>
                        <a:rPr lang="en-ZA" sz="1000" dirty="0">
                          <a:effectLst/>
                          <a:latin typeface="Arial" panose="020B0604020202020204" pitchFamily="34" charset="0"/>
                          <a:cs typeface="Arial" panose="020B0604020202020204" pitchFamily="34" charset="0"/>
                        </a:rPr>
                        <a:t> Resort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dirty="0">
                          <a:effectLst/>
                          <a:latin typeface="Arial" panose="020B0604020202020204" pitchFamily="34" charset="0"/>
                          <a:cs typeface="Arial" panose="020B0604020202020204" pitchFamily="34" charset="0"/>
                        </a:rPr>
                        <a:t>47</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899656750"/>
                  </a:ext>
                </a:extLst>
              </a:tr>
              <a:tr h="168994">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Uthukela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Giant Castle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331114922"/>
                  </a:ext>
                </a:extLst>
              </a:tr>
              <a:tr h="170381">
                <a:tc>
                  <a:txBody>
                    <a:bodyPr/>
                    <a:lstStyle/>
                    <a:p>
                      <a:pPr>
                        <a:lnSpc>
                          <a:spcPct val="107000"/>
                        </a:lnSpc>
                        <a:spcAft>
                          <a:spcPts val="0"/>
                        </a:spcAft>
                      </a:pPr>
                      <a:r>
                        <a:rPr lang="en-ZA" sz="1000">
                          <a:effectLst/>
                          <a:latin typeface="Arial" panose="020B0604020202020204" pitchFamily="34" charset="0"/>
                          <a:cs typeface="Arial" panose="020B0604020202020204" pitchFamily="34" charset="0"/>
                        </a:rPr>
                        <a:t>Zululand</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nSpc>
                          <a:spcPct val="107000"/>
                        </a:lnSpc>
                        <a:spcAft>
                          <a:spcPts val="0"/>
                        </a:spcAft>
                      </a:pPr>
                      <a:r>
                        <a:rPr lang="en-ZA" sz="1000" dirty="0">
                          <a:effectLst/>
                          <a:latin typeface="Arial" panose="020B0604020202020204" pitchFamily="34" charset="0"/>
                          <a:cs typeface="Arial" panose="020B0604020202020204" pitchFamily="34" charset="0"/>
                        </a:rPr>
                        <a:t>Ulundi Garden Court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a:txBody>
                    <a:bodyPr/>
                    <a:lstStyle/>
                    <a:p>
                      <a:pPr algn="r">
                        <a:lnSpc>
                          <a:spcPct val="107000"/>
                        </a:lnSpc>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2428107232"/>
                  </a:ext>
                </a:extLst>
              </a:tr>
              <a:tr h="202793">
                <a:tc gridSpan="2">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TOTALS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tc hMerge="1">
                  <a:txBody>
                    <a:bodyPr/>
                    <a:lstStyle/>
                    <a:p>
                      <a:endParaRPr lang="en-ZA"/>
                    </a:p>
                  </a:txBody>
                  <a:tcPr/>
                </a:tc>
                <a:tc>
                  <a:txBody>
                    <a:bodyPr/>
                    <a:lstStyle/>
                    <a:p>
                      <a:pPr algn="r">
                        <a:lnSpc>
                          <a:spcPct val="107000"/>
                        </a:lnSpc>
                        <a:spcAft>
                          <a:spcPts val="0"/>
                        </a:spcAft>
                      </a:pPr>
                      <a:r>
                        <a:rPr lang="en-ZA" sz="1200" dirty="0">
                          <a:effectLst/>
                          <a:latin typeface="Arial" panose="020B0604020202020204" pitchFamily="34" charset="0"/>
                          <a:cs typeface="Arial" panose="020B0604020202020204" pitchFamily="34" charset="0"/>
                        </a:rPr>
                        <a:t>198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8416" marR="58416" marT="0" marB="0" anchor="ctr"/>
                </a:tc>
                <a:extLst>
                  <a:ext uri="{0D108BD9-81ED-4DB2-BD59-A6C34878D82A}">
                    <a16:rowId xmlns:a16="http://schemas.microsoft.com/office/drawing/2014/main" xmlns="" val="1924186977"/>
                  </a:ext>
                </a:extLst>
              </a:tr>
            </a:tbl>
          </a:graphicData>
        </a:graphic>
      </p:graphicFrame>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5" name="Rectangle 4"/>
          <p:cNvSpPr/>
          <p:nvPr/>
        </p:nvSpPr>
        <p:spPr>
          <a:xfrm>
            <a:off x="395536" y="1052736"/>
            <a:ext cx="5912797" cy="461665"/>
          </a:xfrm>
          <a:prstGeom prst="rect">
            <a:avLst/>
          </a:prstGeom>
        </p:spPr>
        <p:txBody>
          <a:bodyPr wrap="none">
            <a:spAutoFit/>
          </a:bodyPr>
          <a:lstStyle/>
          <a:p>
            <a:r>
              <a:rPr lang="en-US" sz="2400" b="1" dirty="0">
                <a:solidFill>
                  <a:srgbClr val="FFFFFF"/>
                </a:solidFill>
                <a:cs typeface="Arial" panose="020B0604020202020204" pitchFamily="34" charset="0"/>
              </a:rPr>
              <a:t>PROFILE OF QUARANTINE FACILITIES</a:t>
            </a:r>
            <a:endParaRPr lang="en-US" sz="2400" dirty="0">
              <a:solidFill>
                <a:srgbClr val="FFFFFF"/>
              </a:solidFill>
            </a:endParaRPr>
          </a:p>
        </p:txBody>
      </p:sp>
    </p:spTree>
    <p:extLst>
      <p:ext uri="{BB962C8B-B14F-4D97-AF65-F5344CB8AC3E}">
        <p14:creationId xmlns:p14="http://schemas.microsoft.com/office/powerpoint/2010/main" xmlns="" val="1714696841"/>
      </p:ext>
    </p:extLst>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772816"/>
            <a:ext cx="8507288" cy="3586301"/>
          </a:xfrm>
        </p:spPr>
        <p:txBody>
          <a:bodyPr/>
          <a:lstStyle/>
          <a:p>
            <a:pPr marL="800100" lvl="1">
              <a:buFont typeface="Arial" panose="020B0604020202020204" pitchFamily="34" charset="0"/>
              <a:buChar char="•"/>
            </a:pPr>
            <a:r>
              <a:rPr lang="en-ZA" sz="1400" b="1" dirty="0">
                <a:latin typeface="Arial" panose="020B0604020202020204" pitchFamily="34" charset="0"/>
                <a:cs typeface="Arial" panose="020B0604020202020204" pitchFamily="34" charset="0"/>
              </a:rPr>
              <a:t>The lockdown measures assisted in the preparation of :</a:t>
            </a:r>
          </a:p>
          <a:p>
            <a:pPr lvl="3"/>
            <a:r>
              <a:rPr lang="en-ZA" sz="1400" dirty="0">
                <a:latin typeface="Arial" panose="020B0604020202020204" pitchFamily="34" charset="0"/>
                <a:cs typeface="Arial" panose="020B0604020202020204" pitchFamily="34" charset="0"/>
              </a:rPr>
              <a:t>1</a:t>
            </a:r>
            <a:r>
              <a:rPr lang="en-ZA" sz="1400" baseline="30000" dirty="0">
                <a:latin typeface="Arial" panose="020B0604020202020204" pitchFamily="34" charset="0"/>
                <a:cs typeface="Arial" panose="020B0604020202020204" pitchFamily="34" charset="0"/>
              </a:rPr>
              <a:t>st</a:t>
            </a:r>
            <a:r>
              <a:rPr lang="en-ZA" sz="1400" dirty="0">
                <a:latin typeface="Arial" panose="020B0604020202020204" pitchFamily="34" charset="0"/>
                <a:cs typeface="Arial" panose="020B0604020202020204" pitchFamily="34" charset="0"/>
              </a:rPr>
              <a:t> wave of pandemic was managed with fewer severe cases and fatalities </a:t>
            </a:r>
          </a:p>
          <a:p>
            <a:pPr lvl="3"/>
            <a:r>
              <a:rPr lang="en-ZA" sz="1400" dirty="0">
                <a:latin typeface="Arial" panose="020B0604020202020204" pitchFamily="34" charset="0"/>
                <a:cs typeface="Arial" panose="020B0604020202020204" pitchFamily="34" charset="0"/>
              </a:rPr>
              <a:t>Quick turnaround for </a:t>
            </a:r>
            <a:r>
              <a:rPr lang="en-ZA" sz="1400" dirty="0" err="1">
                <a:latin typeface="Arial" panose="020B0604020202020204" pitchFamily="34" charset="0"/>
                <a:cs typeface="Arial" panose="020B0604020202020204" pitchFamily="34" charset="0"/>
              </a:rPr>
              <a:t>SCM</a:t>
            </a:r>
            <a:endParaRPr lang="en-ZA" sz="1400" dirty="0">
              <a:latin typeface="Arial" panose="020B0604020202020204" pitchFamily="34" charset="0"/>
              <a:cs typeface="Arial" panose="020B0604020202020204" pitchFamily="34" charset="0"/>
            </a:endParaRPr>
          </a:p>
          <a:p>
            <a:pPr lvl="3"/>
            <a:r>
              <a:rPr lang="en-ZA" sz="1400" dirty="0">
                <a:latin typeface="Arial" panose="020B0604020202020204" pitchFamily="34" charset="0"/>
                <a:cs typeface="Arial" panose="020B0604020202020204" pitchFamily="34" charset="0"/>
              </a:rPr>
              <a:t>Setup of field hospitals</a:t>
            </a:r>
          </a:p>
          <a:p>
            <a:pPr lvl="3"/>
            <a:r>
              <a:rPr lang="en-ZA" sz="1400" dirty="0">
                <a:latin typeface="Arial" panose="020B0604020202020204" pitchFamily="34" charset="0"/>
                <a:cs typeface="Arial" panose="020B0604020202020204" pitchFamily="34" charset="0"/>
              </a:rPr>
              <a:t>Sourcing nationally of WHO experts</a:t>
            </a:r>
          </a:p>
          <a:p>
            <a:pPr lvl="3"/>
            <a:r>
              <a:rPr lang="en-ZA" sz="1400" dirty="0">
                <a:latin typeface="Arial" panose="020B0604020202020204" pitchFamily="34" charset="0"/>
                <a:cs typeface="Arial" panose="020B0604020202020204" pitchFamily="34" charset="0"/>
              </a:rPr>
              <a:t>Support from academia and social partners</a:t>
            </a:r>
          </a:p>
          <a:p>
            <a:pPr lvl="3"/>
            <a:r>
              <a:rPr lang="en-ZA" sz="1400" dirty="0">
                <a:latin typeface="Arial" panose="020B0604020202020204" pitchFamily="34" charset="0"/>
                <a:cs typeface="Arial" panose="020B0604020202020204" pitchFamily="34" charset="0"/>
              </a:rPr>
              <a:t>Strong Provincial Command Centre provide oversight and direction</a:t>
            </a:r>
          </a:p>
          <a:p>
            <a:pPr lvl="3"/>
            <a:r>
              <a:rPr lang="en-ZA" sz="1400" dirty="0">
                <a:latin typeface="Arial" panose="020B0604020202020204" pitchFamily="34" charset="0"/>
                <a:cs typeface="Arial" panose="020B0604020202020204" pitchFamily="34" charset="0"/>
              </a:rPr>
              <a:t>Integrated approach to the pandemic (all sectors)</a:t>
            </a:r>
          </a:p>
          <a:p>
            <a:pPr lvl="3"/>
            <a:r>
              <a:rPr lang="en-ZA" sz="1400" dirty="0">
                <a:latin typeface="Arial" panose="020B0604020202020204" pitchFamily="34" charset="0"/>
                <a:cs typeface="Arial" panose="020B0604020202020204" pitchFamily="34" charset="0"/>
              </a:rPr>
              <a:t>Elimination of laboratory  backlog</a:t>
            </a:r>
          </a:p>
          <a:p>
            <a:pPr lvl="3"/>
            <a:r>
              <a:rPr lang="en-ZA" sz="1400" dirty="0">
                <a:latin typeface="Arial" panose="020B0604020202020204" pitchFamily="34" charset="0"/>
                <a:cs typeface="Arial" panose="020B0604020202020204" pitchFamily="34" charset="0"/>
              </a:rPr>
              <a:t>Practical interventions  (health promotions strategy , risk communication strategy , training of staff)</a:t>
            </a:r>
          </a:p>
          <a:p>
            <a:pPr lvl="3"/>
            <a:r>
              <a:rPr lang="en-ZA" sz="1400" dirty="0">
                <a:latin typeface="Arial" panose="020B0604020202020204" pitchFamily="34" charset="0"/>
                <a:cs typeface="Arial" panose="020B0604020202020204" pitchFamily="34" charset="0"/>
              </a:rPr>
              <a:t>Targeted testing strategy</a:t>
            </a:r>
          </a:p>
          <a:p>
            <a:pPr lvl="3"/>
            <a:r>
              <a:rPr lang="en-ZA" sz="1400" dirty="0">
                <a:latin typeface="Arial" panose="020B0604020202020204" pitchFamily="34" charset="0"/>
                <a:cs typeface="Arial" panose="020B0604020202020204" pitchFamily="34" charset="0"/>
              </a:rPr>
              <a:t>Mobilised teams for increased community screening</a:t>
            </a:r>
          </a:p>
          <a:p>
            <a:pPr lvl="3"/>
            <a:r>
              <a:rPr lang="en-GB" sz="1400" dirty="0">
                <a:latin typeface="Arial" panose="020B0604020202020204" pitchFamily="34" charset="0"/>
                <a:cs typeface="Arial" panose="020B0604020202020204" pitchFamily="34" charset="0"/>
              </a:rPr>
              <a:t>ICT Innovations for contact tracing (with support from social partners and NDOH</a:t>
            </a:r>
            <a:endParaRPr lang="en-ZA" sz="14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72</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72</a:t>
            </a:fld>
            <a:endParaRPr lang="en-US" altLang="en-US" dirty="0">
              <a:solidFill>
                <a:schemeClr val="tx1"/>
              </a:solidFill>
              <a:latin typeface="Arial"/>
              <a:cs typeface="Aria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3" name="Rectangle 2"/>
          <p:cNvSpPr/>
          <p:nvPr/>
        </p:nvSpPr>
        <p:spPr>
          <a:xfrm>
            <a:off x="899592" y="1052736"/>
            <a:ext cx="2630047" cy="461665"/>
          </a:xfrm>
          <a:prstGeom prst="rect">
            <a:avLst/>
          </a:prstGeom>
        </p:spPr>
        <p:txBody>
          <a:bodyPr wrap="none">
            <a:spAutoFit/>
          </a:bodyPr>
          <a:lstStyle/>
          <a:p>
            <a:r>
              <a:rPr lang="en-US" sz="2400" b="1" dirty="0">
                <a:solidFill>
                  <a:srgbClr val="FFFFFF"/>
                </a:solidFill>
              </a:rPr>
              <a:t>ACHIEVEMENTS</a:t>
            </a:r>
            <a:endParaRPr lang="en-US" sz="2400" dirty="0">
              <a:solidFill>
                <a:srgbClr val="FFFFFF"/>
              </a:solidFill>
            </a:endParaRPr>
          </a:p>
        </p:txBody>
      </p:sp>
    </p:spTree>
    <p:extLst>
      <p:ext uri="{BB962C8B-B14F-4D97-AF65-F5344CB8AC3E}">
        <p14:creationId xmlns:p14="http://schemas.microsoft.com/office/powerpoint/2010/main" xmlns="" val="563675486"/>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2A470C3-CFA5-43A4-A0B0-D1DDEB2F8B08}"/>
              </a:ext>
            </a:extLst>
          </p:cNvPr>
          <p:cNvSpPr>
            <a:spLocks noGrp="1"/>
          </p:cNvSpPr>
          <p:nvPr>
            <p:ph idx="1"/>
          </p:nvPr>
        </p:nvSpPr>
        <p:spPr>
          <a:xfrm>
            <a:off x="457200" y="1138843"/>
            <a:ext cx="8507288" cy="5458509"/>
          </a:xfrm>
        </p:spPr>
        <p:txBody>
          <a:bodyPr/>
          <a:lstStyle/>
          <a:p>
            <a:pPr marL="0" lvl="0" indent="0">
              <a:buNone/>
            </a:pPr>
            <a:endParaRPr lang="en-US" sz="1800" b="1" dirty="0"/>
          </a:p>
          <a:p>
            <a:pPr marL="0" lvl="0" indent="0">
              <a:buNone/>
            </a:pPr>
            <a:r>
              <a:rPr lang="en-GB" sz="1400" dirty="0"/>
              <a:t> </a:t>
            </a:r>
            <a:endParaRPr lang="en-ZA" sz="1400" dirty="0"/>
          </a:p>
          <a:p>
            <a:endParaRPr lang="en-ZA" sz="1800" dirty="0"/>
          </a:p>
        </p:txBody>
      </p:sp>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73</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73</a:t>
            </a:fld>
            <a:endParaRPr lang="en-US" altLang="en-US" dirty="0">
              <a:solidFill>
                <a:schemeClr val="tx1"/>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452283946"/>
              </p:ext>
            </p:extLst>
          </p:nvPr>
        </p:nvGraphicFramePr>
        <p:xfrm>
          <a:off x="395536" y="1014720"/>
          <a:ext cx="8291264" cy="4858176"/>
        </p:xfrm>
        <a:graphic>
          <a:graphicData uri="http://schemas.openxmlformats.org/drawingml/2006/table">
            <a:tbl>
              <a:tblPr firstRow="1" firstCol="1" bandRow="1">
                <a:tableStyleId>{00A15C55-8517-42AA-B614-E9B94910E393}</a:tableStyleId>
              </a:tblPr>
              <a:tblGrid>
                <a:gridCol w="3363195">
                  <a:extLst>
                    <a:ext uri="{9D8B030D-6E8A-4147-A177-3AD203B41FA5}">
                      <a16:colId xmlns:a16="http://schemas.microsoft.com/office/drawing/2014/main" xmlns="" val="1184369660"/>
                    </a:ext>
                  </a:extLst>
                </a:gridCol>
                <a:gridCol w="4928069">
                  <a:extLst>
                    <a:ext uri="{9D8B030D-6E8A-4147-A177-3AD203B41FA5}">
                      <a16:colId xmlns:a16="http://schemas.microsoft.com/office/drawing/2014/main" xmlns="" val="3179735992"/>
                    </a:ext>
                  </a:extLst>
                </a:gridCol>
              </a:tblGrid>
              <a:tr h="620467">
                <a:tc>
                  <a:txBody>
                    <a:bodyPr/>
                    <a:lstStyle/>
                    <a:p>
                      <a:pPr>
                        <a:lnSpc>
                          <a:spcPct val="115000"/>
                        </a:lnSpc>
                        <a:spcBef>
                          <a:spcPts val="200"/>
                        </a:spcBef>
                        <a:spcAft>
                          <a:spcPts val="0"/>
                        </a:spcAft>
                      </a:pPr>
                      <a:r>
                        <a:rPr lang="en-ZA" sz="1400">
                          <a:effectLst/>
                          <a:latin typeface="Arial" panose="020B0604020202020204" pitchFamily="34" charset="0"/>
                          <a:cs typeface="Arial" panose="020B0604020202020204" pitchFamily="34" charset="0"/>
                        </a:rPr>
                        <a:t>RISK</a:t>
                      </a:r>
                      <a:endParaRPr lang="en-ZA" sz="1400" b="1">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8000"/>
                    </a:solidFill>
                  </a:tcPr>
                </a:tc>
                <a:tc>
                  <a:txBody>
                    <a:bodyPr/>
                    <a:lstStyle/>
                    <a:p>
                      <a:pPr>
                        <a:lnSpc>
                          <a:spcPct val="115000"/>
                        </a:lnSpc>
                        <a:spcBef>
                          <a:spcPts val="200"/>
                        </a:spcBef>
                        <a:spcAft>
                          <a:spcPts val="0"/>
                        </a:spcAft>
                      </a:pPr>
                      <a:r>
                        <a:rPr lang="en-ZA" sz="1400" dirty="0">
                          <a:effectLst/>
                          <a:latin typeface="Arial" panose="020B0604020202020204" pitchFamily="34" charset="0"/>
                          <a:cs typeface="Arial" panose="020B0604020202020204" pitchFamily="34" charset="0"/>
                        </a:rPr>
                        <a:t>MITIGATION</a:t>
                      </a:r>
                      <a:endParaRPr lang="en-ZA" sz="14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8000"/>
                    </a:solidFill>
                  </a:tcPr>
                </a:tc>
                <a:extLst>
                  <a:ext uri="{0D108BD9-81ED-4DB2-BD59-A6C34878D82A}">
                    <a16:rowId xmlns:a16="http://schemas.microsoft.com/office/drawing/2014/main" xmlns="" val="3982835109"/>
                  </a:ext>
                </a:extLst>
              </a:tr>
              <a:tr h="667996">
                <a:tc>
                  <a:txBody>
                    <a:bodyPr/>
                    <a:lstStyle/>
                    <a:p>
                      <a:pPr>
                        <a:lnSpc>
                          <a:spcPct val="107000"/>
                        </a:lnSpc>
                        <a:spcBef>
                          <a:spcPts val="200"/>
                        </a:spcBef>
                        <a:spcAft>
                          <a:spcPts val="0"/>
                        </a:spcAft>
                      </a:pPr>
                      <a:r>
                        <a:rPr lang="en-ZA" sz="1400" dirty="0">
                          <a:effectLst/>
                          <a:latin typeface="Arial" panose="020B0604020202020204" pitchFamily="34" charset="0"/>
                          <a:cs typeface="Arial" panose="020B0604020202020204" pitchFamily="34" charset="0"/>
                        </a:rPr>
                        <a:t>2</a:t>
                      </a:r>
                      <a:r>
                        <a:rPr lang="en-ZA" sz="1400" baseline="30000" dirty="0">
                          <a:effectLst/>
                          <a:latin typeface="Arial" panose="020B0604020202020204" pitchFamily="34" charset="0"/>
                          <a:cs typeface="Arial" panose="020B0604020202020204" pitchFamily="34" charset="0"/>
                        </a:rPr>
                        <a:t>ND</a:t>
                      </a:r>
                      <a:r>
                        <a:rPr lang="en-ZA" sz="1400" dirty="0">
                          <a:effectLst/>
                          <a:latin typeface="Arial" panose="020B0604020202020204" pitchFamily="34" charset="0"/>
                          <a:cs typeface="Arial" panose="020B0604020202020204" pitchFamily="34" charset="0"/>
                        </a:rPr>
                        <a:t> wave</a:t>
                      </a:r>
                      <a:r>
                        <a:rPr lang="en-ZA" sz="1400" baseline="0" dirty="0">
                          <a:effectLst/>
                          <a:latin typeface="Arial" panose="020B0604020202020204" pitchFamily="34" charset="0"/>
                          <a:cs typeface="Arial" panose="020B0604020202020204" pitchFamily="34" charset="0"/>
                        </a:rPr>
                        <a:t> of Pandemic - </a:t>
                      </a:r>
                      <a:r>
                        <a:rPr lang="en-ZA" sz="1400" dirty="0">
                          <a:effectLst/>
                          <a:latin typeface="Arial" panose="020B0604020202020204" pitchFamily="34" charset="0"/>
                          <a:cs typeface="Arial" panose="020B0604020202020204" pitchFamily="34" charset="0"/>
                        </a:rPr>
                        <a:t>Community spread of disease</a:t>
                      </a:r>
                      <a:endParaRPr lang="en-ZA" sz="14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8000"/>
                    </a:solidFill>
                  </a:tcPr>
                </a:tc>
                <a:tc>
                  <a:txBody>
                    <a:bodyPr/>
                    <a:lstStyle/>
                    <a:p>
                      <a:pPr marL="342900" lvl="0" indent="-342900">
                        <a:lnSpc>
                          <a:spcPct val="107000"/>
                        </a:lnSpc>
                        <a:spcBef>
                          <a:spcPts val="200"/>
                        </a:spcBef>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Community awareness – strengthen health promotion</a:t>
                      </a:r>
                    </a:p>
                    <a:p>
                      <a:pPr marL="342900" lvl="0" indent="-342900">
                        <a:lnSpc>
                          <a:spcPct val="107000"/>
                        </a:lnSpc>
                        <a:spcAft>
                          <a:spcPts val="0"/>
                        </a:spcAft>
                        <a:buFont typeface="Symbol" panose="05050102010706020507" pitchFamily="18" charset="2"/>
                        <a:buChar char=""/>
                      </a:pPr>
                      <a:r>
                        <a:rPr lang="en-GB" sz="1400" dirty="0">
                          <a:effectLst/>
                          <a:latin typeface="Arial" panose="020B0604020202020204" pitchFamily="34" charset="0"/>
                          <a:cs typeface="Arial" panose="020B0604020202020204" pitchFamily="34" charset="0"/>
                        </a:rPr>
                        <a:t>Increase  contract tracing and community screening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680734138"/>
                  </a:ext>
                </a:extLst>
              </a:tr>
              <a:tr h="1746294">
                <a:tc>
                  <a:txBody>
                    <a:bodyPr/>
                    <a:lstStyle/>
                    <a:p>
                      <a:pPr>
                        <a:lnSpc>
                          <a:spcPct val="107000"/>
                        </a:lnSpc>
                        <a:spcBef>
                          <a:spcPts val="200"/>
                        </a:spcBef>
                        <a:spcAft>
                          <a:spcPts val="0"/>
                        </a:spcAft>
                      </a:pPr>
                      <a:r>
                        <a:rPr lang="en-ZA" sz="1400">
                          <a:effectLst/>
                          <a:latin typeface="Arial" panose="020B0604020202020204" pitchFamily="34" charset="0"/>
                          <a:cs typeface="Arial" panose="020B0604020202020204" pitchFamily="34" charset="0"/>
                        </a:rPr>
                        <a:t>Inadequate accommodation for patients at healthcare facilities</a:t>
                      </a:r>
                      <a:endParaRPr lang="en-ZA" sz="1400" b="1">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8000"/>
                    </a:solidFill>
                  </a:tcPr>
                </a:tc>
                <a:tc>
                  <a:txBody>
                    <a:bodyPr/>
                    <a:lstStyle/>
                    <a:p>
                      <a:pPr marL="342900" lvl="0" indent="-342900">
                        <a:lnSpc>
                          <a:spcPct val="107000"/>
                        </a:lnSpc>
                        <a:spcBef>
                          <a:spcPts val="200"/>
                        </a:spcBef>
                        <a:spcAft>
                          <a:spcPts val="0"/>
                        </a:spcAft>
                        <a:buFont typeface="Symbol" panose="05050102010706020507" pitchFamily="18" charset="2"/>
                        <a:buChar char=""/>
                      </a:pPr>
                      <a:r>
                        <a:rPr lang="en-ZA" sz="1400">
                          <a:effectLst/>
                          <a:latin typeface="Arial" panose="020B0604020202020204" pitchFamily="34" charset="0"/>
                          <a:cs typeface="Arial" panose="020B0604020202020204" pitchFamily="34" charset="0"/>
                        </a:rPr>
                        <a:t>Identification of additional beds outside the public sector for isolation, quarantine, high care and ICU. Infrastructure enhancement to identified sites</a:t>
                      </a:r>
                    </a:p>
                    <a:p>
                      <a:pPr marL="342900" lvl="0" indent="-342900">
                        <a:lnSpc>
                          <a:spcPct val="107000"/>
                        </a:lnSpc>
                        <a:spcBef>
                          <a:spcPts val="200"/>
                        </a:spcBef>
                        <a:spcAft>
                          <a:spcPts val="0"/>
                        </a:spcAft>
                        <a:buFont typeface="Symbol" panose="05050102010706020507" pitchFamily="18" charset="2"/>
                        <a:buChar char=""/>
                      </a:pPr>
                      <a:r>
                        <a:rPr lang="en-ZA" sz="1400">
                          <a:effectLst/>
                          <a:latin typeface="Arial" panose="020B0604020202020204" pitchFamily="34" charset="0"/>
                          <a:cs typeface="Arial" panose="020B0604020202020204" pitchFamily="34" charset="0"/>
                        </a:rPr>
                        <a:t>Implement plan to manage influx of patients to health facilities</a:t>
                      </a:r>
                      <a:endParaRPr lang="en-ZA" sz="1400" b="1">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504734678"/>
                  </a:ext>
                </a:extLst>
              </a:tr>
              <a:tr h="1823419">
                <a:tc>
                  <a:txBody>
                    <a:bodyPr/>
                    <a:lstStyle/>
                    <a:p>
                      <a:pPr>
                        <a:lnSpc>
                          <a:spcPct val="107000"/>
                        </a:lnSpc>
                        <a:spcBef>
                          <a:spcPts val="200"/>
                        </a:spcBef>
                        <a:spcAft>
                          <a:spcPts val="0"/>
                        </a:spcAft>
                      </a:pPr>
                      <a:r>
                        <a:rPr lang="en-ZA" sz="1400" dirty="0">
                          <a:effectLst/>
                          <a:latin typeface="Arial" panose="020B0604020202020204" pitchFamily="34" charset="0"/>
                          <a:cs typeface="Arial" panose="020B0604020202020204" pitchFamily="34" charset="0"/>
                        </a:rPr>
                        <a:t>Affected / Infected Health Care Workers</a:t>
                      </a:r>
                      <a:endParaRPr lang="en-ZA" sz="14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8000"/>
                    </a:solidFill>
                  </a:tcPr>
                </a:tc>
                <a:tc>
                  <a:txBody>
                    <a:bodyPr/>
                    <a:lstStyle/>
                    <a:p>
                      <a:pPr marL="342900" lvl="0" indent="-342900">
                        <a:lnSpc>
                          <a:spcPct val="107000"/>
                        </a:lnSpc>
                        <a:spcBef>
                          <a:spcPts val="200"/>
                        </a:spcBef>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Implement HR guidelines for management of exposed and infected </a:t>
                      </a:r>
                      <a:r>
                        <a:rPr lang="en-ZA" sz="1400" dirty="0" err="1">
                          <a:effectLst/>
                          <a:latin typeface="Arial" panose="020B0604020202020204" pitchFamily="34" charset="0"/>
                          <a:cs typeface="Arial" panose="020B0604020202020204" pitchFamily="34" charset="0"/>
                        </a:rPr>
                        <a:t>HCWs</a:t>
                      </a:r>
                      <a:r>
                        <a:rPr lang="en-ZA" sz="1400" dirty="0">
                          <a:effectLst/>
                          <a:latin typeface="Arial" panose="020B0604020202020204" pitchFamily="34" charset="0"/>
                          <a:cs typeface="Arial" panose="020B0604020202020204" pitchFamily="34" charset="0"/>
                        </a:rPr>
                        <a:t> </a:t>
                      </a:r>
                    </a:p>
                    <a:p>
                      <a:pPr marL="342900" lvl="0" indent="-342900">
                        <a:lnSpc>
                          <a:spcPct val="107000"/>
                        </a:lnSpc>
                        <a:spcBef>
                          <a:spcPts val="200"/>
                        </a:spcBef>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Increase pool of resources of health care workers </a:t>
                      </a:r>
                    </a:p>
                    <a:p>
                      <a:pPr marL="342900" lvl="0" indent="-342900">
                        <a:lnSpc>
                          <a:spcPct val="107000"/>
                        </a:lnSpc>
                        <a:spcBef>
                          <a:spcPts val="200"/>
                        </a:spcBef>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Adequate PPE for Healthcare workers</a:t>
                      </a:r>
                    </a:p>
                    <a:p>
                      <a:pPr marL="342900" lvl="0" indent="-342900">
                        <a:lnSpc>
                          <a:spcPct val="107000"/>
                        </a:lnSpc>
                        <a:spcBef>
                          <a:spcPts val="200"/>
                        </a:spcBef>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Fast-track testing and lab-results for </a:t>
                      </a:r>
                      <a:r>
                        <a:rPr lang="en-ZA" sz="1400" dirty="0" err="1">
                          <a:effectLst/>
                          <a:latin typeface="Arial" panose="020B0604020202020204" pitchFamily="34" charset="0"/>
                          <a:cs typeface="Arial" panose="020B0604020202020204" pitchFamily="34" charset="0"/>
                        </a:rPr>
                        <a:t>HCWs</a:t>
                      </a:r>
                      <a:endParaRPr lang="en-ZA" sz="14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970459514"/>
                  </a:ext>
                </a:extLst>
              </a:tr>
            </a:tbl>
          </a:graphicData>
        </a:graphic>
      </p:graphicFrame>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13" name="Picture 12"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Tree>
    <p:extLst>
      <p:ext uri="{BB962C8B-B14F-4D97-AF65-F5344CB8AC3E}">
        <p14:creationId xmlns:p14="http://schemas.microsoft.com/office/powerpoint/2010/main" xmlns="" val="3735773215"/>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74</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prstClr val="black"/>
                </a:solidFill>
                <a:latin typeface="Arial"/>
                <a:cs typeface="Arial"/>
              </a:rPr>
              <a:pPr algn="l"/>
              <a:t>74</a:t>
            </a:fld>
            <a:endParaRPr lang="en-US" altLang="en-US" dirty="0">
              <a:solidFill>
                <a:prstClr val="black"/>
              </a:solidFill>
              <a:latin typeface="Arial"/>
              <a:cs typeface="Arial"/>
            </a:endParaRPr>
          </a:p>
        </p:txBody>
      </p:sp>
      <p:sp>
        <p:nvSpPr>
          <p:cNvPr id="5" name="TextBox 4"/>
          <p:cNvSpPr txBox="1"/>
          <p:nvPr/>
        </p:nvSpPr>
        <p:spPr>
          <a:xfrm>
            <a:off x="251520" y="1844824"/>
            <a:ext cx="8640960" cy="46397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prstClr val="black"/>
                </a:solidFill>
              </a:rPr>
              <a:t>The Province is seeing a remarkable decrease in the number of COVID-19 cases since the beginning of August. </a:t>
            </a:r>
          </a:p>
          <a:p>
            <a:pPr marL="285750" indent="-285750">
              <a:lnSpc>
                <a:spcPct val="150000"/>
              </a:lnSpc>
              <a:buFont typeface="Arial" panose="020B0604020202020204" pitchFamily="34" charset="0"/>
              <a:buChar char="•"/>
            </a:pPr>
            <a:r>
              <a:rPr lang="en-GB" dirty="0">
                <a:solidFill>
                  <a:prstClr val="black"/>
                </a:solidFill>
              </a:rPr>
              <a:t> KZN has also observed a decline in the number of hospital admissions at  both public and  private hospitals. </a:t>
            </a:r>
          </a:p>
          <a:p>
            <a:pPr marL="285750" indent="-285750">
              <a:lnSpc>
                <a:spcPct val="150000"/>
              </a:lnSpc>
              <a:buFont typeface="Arial" panose="020B0604020202020204" pitchFamily="34" charset="0"/>
              <a:buChar char="•"/>
            </a:pPr>
            <a:r>
              <a:rPr lang="en-GB" dirty="0">
                <a:solidFill>
                  <a:prstClr val="black"/>
                </a:solidFill>
              </a:rPr>
              <a:t>This is an indication that the Province reached its peak, and the trend is going down. </a:t>
            </a:r>
          </a:p>
          <a:p>
            <a:pPr marL="285750" indent="-285750">
              <a:lnSpc>
                <a:spcPct val="150000"/>
              </a:lnSpc>
              <a:buFont typeface="Arial" panose="020B0604020202020204" pitchFamily="34" charset="0"/>
              <a:buChar char="•"/>
            </a:pPr>
            <a:r>
              <a:rPr lang="en-GB" dirty="0">
                <a:solidFill>
                  <a:prstClr val="black"/>
                </a:solidFill>
              </a:rPr>
              <a:t>It is important that the prevention measures be strengthened to avoid second wave </a:t>
            </a:r>
          </a:p>
          <a:p>
            <a:pPr marL="285750" indent="-285750">
              <a:lnSpc>
                <a:spcPct val="150000"/>
              </a:lnSpc>
              <a:buFont typeface="Arial" panose="020B0604020202020204" pitchFamily="34" charset="0"/>
              <a:buChar char="•"/>
            </a:pPr>
            <a:r>
              <a:rPr lang="en-GB" dirty="0">
                <a:solidFill>
                  <a:prstClr val="black"/>
                </a:solidFill>
              </a:rPr>
              <a:t>Health Promotion, contact tracing, surveillance, case management: quarantine </a:t>
            </a:r>
          </a:p>
          <a:p>
            <a:pPr>
              <a:lnSpc>
                <a:spcPct val="150000"/>
              </a:lnSpc>
            </a:pPr>
            <a:r>
              <a:rPr lang="en-GB" dirty="0">
                <a:solidFill>
                  <a:prstClr val="black"/>
                </a:solidFill>
              </a:rPr>
              <a:t>     of contacts and isolation of confirmed cases and protection of vulnerable groups </a:t>
            </a:r>
          </a:p>
          <a:p>
            <a:pPr>
              <a:lnSpc>
                <a:spcPct val="150000"/>
              </a:lnSpc>
            </a:pPr>
            <a:r>
              <a:rPr lang="en-GB" dirty="0">
                <a:solidFill>
                  <a:prstClr val="black"/>
                </a:solidFill>
              </a:rPr>
              <a:t>     are key strategies in preventing second wave. </a:t>
            </a: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Rectangle 1"/>
          <p:cNvSpPr/>
          <p:nvPr/>
        </p:nvSpPr>
        <p:spPr>
          <a:xfrm>
            <a:off x="755576" y="980728"/>
            <a:ext cx="2253592" cy="461665"/>
          </a:xfrm>
          <a:prstGeom prst="rect">
            <a:avLst/>
          </a:prstGeom>
        </p:spPr>
        <p:txBody>
          <a:bodyPr wrap="none">
            <a:spAutoFit/>
          </a:bodyPr>
          <a:lstStyle/>
          <a:p>
            <a:r>
              <a:rPr lang="en-US" sz="2400" b="1" dirty="0">
                <a:solidFill>
                  <a:srgbClr val="FFFFFF"/>
                </a:solidFill>
              </a:rPr>
              <a:t>CONCLUSION </a:t>
            </a:r>
          </a:p>
        </p:txBody>
      </p:sp>
    </p:spTree>
    <p:extLst>
      <p:ext uri="{BB962C8B-B14F-4D97-AF65-F5344CB8AC3E}">
        <p14:creationId xmlns:p14="http://schemas.microsoft.com/office/powerpoint/2010/main" xmlns="" val="3630567596"/>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75</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prstClr val="black"/>
                </a:solidFill>
                <a:latin typeface="Arial"/>
                <a:cs typeface="Arial"/>
              </a:rPr>
              <a:pPr algn="l"/>
              <a:t>75</a:t>
            </a:fld>
            <a:endParaRPr lang="en-US" altLang="en-US" dirty="0">
              <a:solidFill>
                <a:prstClr val="black"/>
              </a:solidFill>
              <a:latin typeface="Arial"/>
              <a:cs typeface="Arial"/>
            </a:endParaRPr>
          </a:p>
        </p:txBody>
      </p:sp>
      <p:sp>
        <p:nvSpPr>
          <p:cNvPr id="3" name="Rectangle 2"/>
          <p:cNvSpPr/>
          <p:nvPr/>
        </p:nvSpPr>
        <p:spPr>
          <a:xfrm>
            <a:off x="179512" y="1171399"/>
            <a:ext cx="8856984" cy="646331"/>
          </a:xfrm>
          <a:prstGeom prst="rect">
            <a:avLst/>
          </a:prstGeom>
        </p:spPr>
        <p:txBody>
          <a:bodyPr wrap="square">
            <a:spAutoFit/>
          </a:bodyPr>
          <a:lstStyle/>
          <a:p>
            <a:endParaRPr lang="en-GB" dirty="0">
              <a:solidFill>
                <a:prstClr val="black"/>
              </a:solidFill>
            </a:endParaRPr>
          </a:p>
          <a:p>
            <a:endParaRPr lang="en-GB" dirty="0">
              <a:solidFill>
                <a:prstClr val="black"/>
              </a:solidFill>
            </a:endParaRPr>
          </a:p>
        </p:txBody>
      </p:sp>
      <p:sp>
        <p:nvSpPr>
          <p:cNvPr id="5" name="TextBox 4"/>
          <p:cNvSpPr txBox="1"/>
          <p:nvPr/>
        </p:nvSpPr>
        <p:spPr>
          <a:xfrm>
            <a:off x="251520" y="1700808"/>
            <a:ext cx="8640960" cy="46397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prstClr val="black"/>
                </a:solidFill>
              </a:rPr>
              <a:t>The Province is seeing a remarkable decrease in the number of COVID-19 cases since the beginning of August. </a:t>
            </a:r>
          </a:p>
          <a:p>
            <a:pPr marL="285750" indent="-285750">
              <a:lnSpc>
                <a:spcPct val="150000"/>
              </a:lnSpc>
              <a:buFont typeface="Arial" panose="020B0604020202020204" pitchFamily="34" charset="0"/>
              <a:buChar char="•"/>
            </a:pPr>
            <a:r>
              <a:rPr lang="en-GB" dirty="0">
                <a:solidFill>
                  <a:prstClr val="black"/>
                </a:solidFill>
              </a:rPr>
              <a:t> KZN has also observed a decline in the number of hospital admissions at  both public and  private hospitals. </a:t>
            </a:r>
          </a:p>
          <a:p>
            <a:pPr marL="285750" indent="-285750">
              <a:lnSpc>
                <a:spcPct val="150000"/>
              </a:lnSpc>
              <a:buFont typeface="Arial" panose="020B0604020202020204" pitchFamily="34" charset="0"/>
              <a:buChar char="•"/>
            </a:pPr>
            <a:r>
              <a:rPr lang="en-GB" dirty="0">
                <a:solidFill>
                  <a:prstClr val="black"/>
                </a:solidFill>
              </a:rPr>
              <a:t>This is an indication that the Province reached its peak, and the trend is going down. </a:t>
            </a:r>
          </a:p>
          <a:p>
            <a:pPr marL="285750" indent="-285750">
              <a:lnSpc>
                <a:spcPct val="150000"/>
              </a:lnSpc>
              <a:buFont typeface="Arial" panose="020B0604020202020204" pitchFamily="34" charset="0"/>
              <a:buChar char="•"/>
            </a:pPr>
            <a:r>
              <a:rPr lang="en-GB" dirty="0">
                <a:solidFill>
                  <a:prstClr val="black"/>
                </a:solidFill>
              </a:rPr>
              <a:t>It is important that the prevention measures be strengthened to avoid second wave </a:t>
            </a:r>
          </a:p>
          <a:p>
            <a:pPr marL="285750" indent="-285750">
              <a:lnSpc>
                <a:spcPct val="150000"/>
              </a:lnSpc>
              <a:buFont typeface="Arial" panose="020B0604020202020204" pitchFamily="34" charset="0"/>
              <a:buChar char="•"/>
            </a:pPr>
            <a:r>
              <a:rPr lang="en-GB" dirty="0">
                <a:solidFill>
                  <a:prstClr val="black"/>
                </a:solidFill>
              </a:rPr>
              <a:t>Health Promotion, contact tracing, surveillance, case management: quarantine </a:t>
            </a:r>
          </a:p>
          <a:p>
            <a:pPr>
              <a:lnSpc>
                <a:spcPct val="150000"/>
              </a:lnSpc>
            </a:pPr>
            <a:r>
              <a:rPr lang="en-GB" dirty="0">
                <a:solidFill>
                  <a:prstClr val="black"/>
                </a:solidFill>
              </a:rPr>
              <a:t>     of contacts and isolation of confirmed cases and protection of vulnerable groups </a:t>
            </a:r>
          </a:p>
          <a:p>
            <a:pPr>
              <a:lnSpc>
                <a:spcPct val="150000"/>
              </a:lnSpc>
            </a:pPr>
            <a:r>
              <a:rPr lang="en-GB" dirty="0">
                <a:solidFill>
                  <a:prstClr val="black"/>
                </a:solidFill>
              </a:rPr>
              <a:t>     are key strategies in preventing second wave. </a:t>
            </a:r>
          </a:p>
        </p:txBody>
      </p:sp>
      <p:sp>
        <p:nvSpPr>
          <p:cNvPr id="12" name="Rectangle 11"/>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4" name="Picture 13"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5" name="Rectangle 14"/>
          <p:cNvSpPr/>
          <p:nvPr/>
        </p:nvSpPr>
        <p:spPr>
          <a:xfrm>
            <a:off x="755576" y="980728"/>
            <a:ext cx="2253592" cy="461665"/>
          </a:xfrm>
          <a:prstGeom prst="rect">
            <a:avLst/>
          </a:prstGeom>
        </p:spPr>
        <p:txBody>
          <a:bodyPr wrap="none">
            <a:spAutoFit/>
          </a:bodyPr>
          <a:lstStyle/>
          <a:p>
            <a:r>
              <a:rPr lang="en-US" sz="2400" b="1" dirty="0">
                <a:solidFill>
                  <a:srgbClr val="FFFFFF"/>
                </a:solidFill>
              </a:rPr>
              <a:t>CONCLUSION </a:t>
            </a:r>
          </a:p>
        </p:txBody>
      </p:sp>
    </p:spTree>
    <p:extLst>
      <p:ext uri="{BB962C8B-B14F-4D97-AF65-F5344CB8AC3E}">
        <p14:creationId xmlns:p14="http://schemas.microsoft.com/office/powerpoint/2010/main" xmlns="" val="3788097602"/>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76</a:t>
            </a:fld>
            <a:endParaRPr lang="en-US" altLang="en-US" sz="1600" dirty="0">
              <a:solidFill>
                <a:prstClr val="white"/>
              </a:solidFill>
            </a:endParaRP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prstClr val="black"/>
                </a:solidFill>
                <a:latin typeface="Arial"/>
                <a:cs typeface="Arial"/>
              </a:rPr>
              <a:pPr algn="l"/>
              <a:t>76</a:t>
            </a:fld>
            <a:endParaRPr lang="en-US" altLang="en-US" dirty="0">
              <a:solidFill>
                <a:prstClr val="black"/>
              </a:solidFill>
              <a:latin typeface="Arial"/>
              <a:cs typeface="Arial"/>
            </a:endParaRPr>
          </a:p>
        </p:txBody>
      </p:sp>
      <p:sp>
        <p:nvSpPr>
          <p:cNvPr id="3" name="Rectangle 2"/>
          <p:cNvSpPr/>
          <p:nvPr/>
        </p:nvSpPr>
        <p:spPr>
          <a:xfrm>
            <a:off x="179512" y="1171399"/>
            <a:ext cx="8856984" cy="646331"/>
          </a:xfrm>
          <a:prstGeom prst="rect">
            <a:avLst/>
          </a:prstGeom>
        </p:spPr>
        <p:txBody>
          <a:bodyPr wrap="square">
            <a:spAutoFit/>
          </a:bodyPr>
          <a:lstStyle/>
          <a:p>
            <a:endParaRPr lang="en-GB" dirty="0">
              <a:solidFill>
                <a:prstClr val="black"/>
              </a:solidFill>
            </a:endParaRPr>
          </a:p>
          <a:p>
            <a:endParaRPr lang="en-GB" dirty="0">
              <a:solidFill>
                <a:prstClr val="black"/>
              </a:solidFill>
            </a:endParaRPr>
          </a:p>
        </p:txBody>
      </p:sp>
      <p:sp>
        <p:nvSpPr>
          <p:cNvPr id="5" name="TextBox 4"/>
          <p:cNvSpPr txBox="1"/>
          <p:nvPr/>
        </p:nvSpPr>
        <p:spPr>
          <a:xfrm>
            <a:off x="251520" y="1844824"/>
            <a:ext cx="8640960" cy="37600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t>The decrease in the number of daily confirmed cases do not imply that the virus has abated.  We remain vigilant as KwaZulu-Natal.</a:t>
            </a:r>
          </a:p>
          <a:p>
            <a:pPr marL="285750" indent="-285750">
              <a:lnSpc>
                <a:spcPct val="150000"/>
              </a:lnSpc>
              <a:buFont typeface="Arial" panose="020B0604020202020204" pitchFamily="34" charset="0"/>
              <a:buChar char="•"/>
            </a:pPr>
            <a:r>
              <a:rPr lang="en-GB" sz="2000" dirty="0"/>
              <a:t>The sale of alcohol remains a major threat to our health care facilities since alcohol contributes to the high number of emergency cases at health facilities. </a:t>
            </a:r>
          </a:p>
          <a:p>
            <a:pPr marL="285750" indent="-285750">
              <a:lnSpc>
                <a:spcPct val="150000"/>
              </a:lnSpc>
              <a:buFont typeface="Arial" panose="020B0604020202020204" pitchFamily="34" charset="0"/>
              <a:buChar char="•"/>
            </a:pPr>
            <a:r>
              <a:rPr lang="en-GB" sz="2000" dirty="0"/>
              <a:t>The increased movement of people and more opportunities for interaction increases the risk of spreading COVID-19 from person to person. </a:t>
            </a:r>
            <a:endParaRPr lang="en-GB" sz="2000" dirty="0">
              <a:solidFill>
                <a:prstClr val="black"/>
              </a:solidFill>
            </a:endParaRPr>
          </a:p>
        </p:txBody>
      </p:sp>
      <p:sp>
        <p:nvSpPr>
          <p:cNvPr id="9" name="Rectangle 8"/>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2" name="Rectangle 11"/>
          <p:cNvSpPr/>
          <p:nvPr/>
        </p:nvSpPr>
        <p:spPr>
          <a:xfrm>
            <a:off x="0" y="980728"/>
            <a:ext cx="9144000" cy="57606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13" name="Picture 12" descr="KZN Coat of Arms_Ne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14" name="Rectangle 13"/>
          <p:cNvSpPr/>
          <p:nvPr/>
        </p:nvSpPr>
        <p:spPr>
          <a:xfrm>
            <a:off x="755576" y="980728"/>
            <a:ext cx="4265260" cy="461665"/>
          </a:xfrm>
          <a:prstGeom prst="rect">
            <a:avLst/>
          </a:prstGeom>
        </p:spPr>
        <p:txBody>
          <a:bodyPr wrap="none">
            <a:spAutoFit/>
          </a:bodyPr>
          <a:lstStyle/>
          <a:p>
            <a:r>
              <a:rPr lang="en-US" sz="2400" b="1" dirty="0">
                <a:solidFill>
                  <a:srgbClr val="FFFFFF"/>
                </a:solidFill>
              </a:rPr>
              <a:t>KZN STILL ON FULL ALERT </a:t>
            </a:r>
          </a:p>
        </p:txBody>
      </p:sp>
    </p:spTree>
    <p:extLst>
      <p:ext uri="{BB962C8B-B14F-4D97-AF65-F5344CB8AC3E}">
        <p14:creationId xmlns:p14="http://schemas.microsoft.com/office/powerpoint/2010/main" xmlns="" val="1529683822"/>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11560" y="2132856"/>
            <a:ext cx="7848872" cy="1015663"/>
          </a:xfrm>
          <a:prstGeom prst="rect">
            <a:avLst/>
          </a:prstGeom>
        </p:spPr>
        <p:txBody>
          <a:bodyPr wrap="square">
            <a:spAutoFit/>
          </a:bodyPr>
          <a:lstStyle/>
          <a:p>
            <a:pPr algn="ctr"/>
            <a:r>
              <a:rPr lang="en-US" sz="6000" b="1" dirty="0">
                <a:solidFill>
                  <a:srgbClr val="FFFFFF"/>
                </a:solidFill>
                <a:latin typeface="Arial"/>
                <a:cs typeface="Arial"/>
              </a:rPr>
              <a:t>THANK YOU</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03848" y="3284984"/>
            <a:ext cx="2736304" cy="1737923"/>
          </a:xfrm>
          <a:prstGeom prst="rect">
            <a:avLst/>
          </a:prstGeom>
        </p:spPr>
      </p:pic>
    </p:spTree>
    <p:extLst>
      <p:ext uri="{BB962C8B-B14F-4D97-AF65-F5344CB8AC3E}">
        <p14:creationId xmlns:p14="http://schemas.microsoft.com/office/powerpoint/2010/main" xmlns="" val="1948062966"/>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457200" y="629816"/>
            <a:ext cx="8229600" cy="1143000"/>
          </a:xfrm>
        </p:spPr>
        <p:txBody>
          <a:bodyPr/>
          <a:lstStyle/>
          <a:p>
            <a:r>
              <a:rPr lang="en-ZA" sz="2400" b="1" dirty="0">
                <a:solidFill>
                  <a:srgbClr val="FFFFFF"/>
                </a:solidFill>
                <a:latin typeface="Arial"/>
                <a:cs typeface="Arial"/>
              </a:rPr>
              <a:t>BACKGROUND</a:t>
            </a:r>
            <a:endParaRPr lang="en-ZA" sz="2400" b="1" dirty="0">
              <a:solidFill>
                <a:srgbClr val="FFFFFF"/>
              </a:solidFill>
            </a:endParaRPr>
          </a:p>
        </p:txBody>
      </p:sp>
      <p:sp>
        <p:nvSpPr>
          <p:cNvPr id="3" name="Content Placeholder 2"/>
          <p:cNvSpPr>
            <a:spLocks noGrp="1"/>
          </p:cNvSpPr>
          <p:nvPr>
            <p:ph idx="1"/>
          </p:nvPr>
        </p:nvSpPr>
        <p:spPr/>
        <p:txBody>
          <a:bodyPr/>
          <a:lstStyle/>
          <a:p>
            <a:r>
              <a:rPr lang="en-ZA" dirty="0"/>
              <a:t>The first case was an imported case (Patient Zero, who had travelled via Italy)</a:t>
            </a:r>
          </a:p>
          <a:p>
            <a:r>
              <a:rPr lang="en-ZA" dirty="0"/>
              <a:t>Since then cases started to increase rapidly every day and local to local transmission begun.</a:t>
            </a:r>
          </a:p>
          <a:p>
            <a:r>
              <a:rPr lang="en-ZA" dirty="0"/>
              <a:t>The KwaZulu-Natal Preparedness and Response Plan was immediately activated to contain, manage and mitigate the pandemic</a:t>
            </a:r>
          </a:p>
        </p:txBody>
      </p:sp>
      <p:sp>
        <p:nvSpPr>
          <p:cNvPr id="5" name="Slide Number Placeholder 4"/>
          <p:cNvSpPr>
            <a:spLocks noGrp="1"/>
          </p:cNvSpPr>
          <p:nvPr>
            <p:ph type="sldNum" sz="quarter" idx="12"/>
          </p:nvPr>
        </p:nvSpPr>
        <p:spPr>
          <a:xfrm>
            <a:off x="323528" y="6356350"/>
            <a:ext cx="2133600" cy="365125"/>
          </a:xfrm>
        </p:spPr>
        <p:txBody>
          <a:bodyPr/>
          <a:lstStyle/>
          <a:p>
            <a:pPr algn="l"/>
            <a:fld id="{5D312F24-582A-4117-A0B2-A1DD2489FD11}" type="slidenum">
              <a:rPr lang="en-US" altLang="en-US" smtClean="0"/>
              <a:pPr algn="l"/>
              <a:t>8</a:t>
            </a:fld>
            <a:endParaRPr lang="en-US" altLang="en-US" dirty="0"/>
          </a:p>
        </p:txBody>
      </p:sp>
    </p:spTree>
    <p:extLst>
      <p:ext uri="{BB962C8B-B14F-4D97-AF65-F5344CB8AC3E}">
        <p14:creationId xmlns:p14="http://schemas.microsoft.com/office/powerpoint/2010/main" xmlns="" val="361783681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8012"/>
            <a:ext cx="9144000" cy="63878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7" name="Rectangle 6"/>
          <p:cNvSpPr/>
          <p:nvPr/>
        </p:nvSpPr>
        <p:spPr>
          <a:xfrm>
            <a:off x="6354040" y="332656"/>
            <a:ext cx="2754464" cy="230832"/>
          </a:xfrm>
          <a:prstGeom prst="rect">
            <a:avLst/>
          </a:prstGeom>
        </p:spPr>
        <p:txBody>
          <a:bodyPr wrap="square">
            <a:spAutoFit/>
          </a:bodyPr>
          <a:lstStyle/>
          <a:p>
            <a:r>
              <a:rPr lang="en-US" sz="900" dirty="0"/>
              <a:t>GROWING KWAZULU-NATAL TOGETHER</a:t>
            </a:r>
          </a:p>
        </p:txBody>
      </p:sp>
      <p:pic>
        <p:nvPicPr>
          <p:cNvPr id="8" name="Picture 7" descr="KZN Coat of Arms_Ne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8640"/>
            <a:ext cx="1584176" cy="547786"/>
          </a:xfrm>
          <a:prstGeom prst="rect">
            <a:avLst/>
          </a:prstGeom>
        </p:spPr>
      </p:pic>
      <p:sp>
        <p:nvSpPr>
          <p:cNvPr id="2" name="Title 1"/>
          <p:cNvSpPr>
            <a:spLocks noGrp="1"/>
          </p:cNvSpPr>
          <p:nvPr>
            <p:ph type="title"/>
          </p:nvPr>
        </p:nvSpPr>
        <p:spPr>
          <a:xfrm>
            <a:off x="457200" y="620688"/>
            <a:ext cx="8229600" cy="1143000"/>
          </a:xfrm>
        </p:spPr>
        <p:txBody>
          <a:bodyPr/>
          <a:lstStyle/>
          <a:p>
            <a:r>
              <a:rPr lang="en-ZA" sz="2400" b="1" dirty="0">
                <a:solidFill>
                  <a:srgbClr val="FFFFFF"/>
                </a:solidFill>
                <a:latin typeface="Arial"/>
                <a:cs typeface="Arial"/>
              </a:rPr>
              <a:t>BACKGROUND</a:t>
            </a:r>
          </a:p>
        </p:txBody>
      </p:sp>
      <p:sp>
        <p:nvSpPr>
          <p:cNvPr id="3" name="Content Placeholder 2"/>
          <p:cNvSpPr>
            <a:spLocks noGrp="1"/>
          </p:cNvSpPr>
          <p:nvPr>
            <p:ph idx="1"/>
          </p:nvPr>
        </p:nvSpPr>
        <p:spPr/>
        <p:txBody>
          <a:bodyPr/>
          <a:lstStyle/>
          <a:p>
            <a:r>
              <a:rPr lang="en-ZA" dirty="0"/>
              <a:t>Following the Declaration of the Disaster by the President of the Republic, His Excellency Cyril </a:t>
            </a:r>
            <a:r>
              <a:rPr lang="en-ZA" dirty="0" err="1"/>
              <a:t>Ramaphosa</a:t>
            </a:r>
            <a:r>
              <a:rPr lang="en-ZA" dirty="0"/>
              <a:t>.</a:t>
            </a:r>
          </a:p>
          <a:p>
            <a:pPr marL="0" indent="0">
              <a:buNone/>
            </a:pPr>
            <a:r>
              <a:rPr lang="en-ZA" dirty="0"/>
              <a:t>1.  A Multi-Sectoral Coordination structure was established at Provincial and Local level to oversee the province’s Covid-19 response and mitigation plan.</a:t>
            </a:r>
          </a:p>
          <a:p>
            <a:pPr marL="0" indent="0">
              <a:buNone/>
            </a:pPr>
            <a:r>
              <a:rPr lang="en-ZA" dirty="0"/>
              <a:t>-</a:t>
            </a:r>
            <a:r>
              <a:rPr lang="en-ZA" b="1" dirty="0"/>
              <a:t>Provincial Command Council </a:t>
            </a:r>
          </a:p>
          <a:p>
            <a:pPr marL="0" indent="0">
              <a:buNone/>
            </a:pPr>
            <a:r>
              <a:rPr lang="en-ZA" b="1" dirty="0"/>
              <a:t>-District Command Councils</a:t>
            </a:r>
          </a:p>
        </p:txBody>
      </p:sp>
      <p:sp>
        <p:nvSpPr>
          <p:cNvPr id="5" name="Slide Number Placeholder 4"/>
          <p:cNvSpPr>
            <a:spLocks noGrp="1"/>
          </p:cNvSpPr>
          <p:nvPr>
            <p:ph type="sldNum" sz="quarter" idx="12"/>
          </p:nvPr>
        </p:nvSpPr>
        <p:spPr>
          <a:xfrm>
            <a:off x="539552" y="6356350"/>
            <a:ext cx="2133600" cy="365125"/>
          </a:xfrm>
        </p:spPr>
        <p:txBody>
          <a:bodyPr/>
          <a:lstStyle/>
          <a:p>
            <a:pPr algn="l"/>
            <a:fld id="{5D312F24-582A-4117-A0B2-A1DD2489FD11}" type="slidenum">
              <a:rPr lang="en-US" altLang="en-US" smtClean="0">
                <a:solidFill>
                  <a:srgbClr val="000000"/>
                </a:solidFill>
                <a:latin typeface="Arial"/>
                <a:cs typeface="Arial"/>
              </a:rPr>
              <a:pPr algn="l"/>
              <a:t>9</a:t>
            </a:fld>
            <a:endParaRPr lang="en-US" altLang="en-US" dirty="0">
              <a:solidFill>
                <a:srgbClr val="000000"/>
              </a:solidFill>
              <a:latin typeface="Arial"/>
              <a:cs typeface="Arial"/>
            </a:endParaRPr>
          </a:p>
        </p:txBody>
      </p:sp>
    </p:spTree>
    <p:extLst>
      <p:ext uri="{BB962C8B-B14F-4D97-AF65-F5344CB8AC3E}">
        <p14:creationId xmlns:p14="http://schemas.microsoft.com/office/powerpoint/2010/main" xmlns="" val="3718941890"/>
      </p:ext>
    </p:extLst>
  </p:cSld>
  <p:clrMapOvr>
    <a:masterClrMapping/>
  </p:clrMapOvr>
  <p:transition>
    <p:cut/>
  </p:transition>
</p:sld>
</file>

<file path=ppt/theme/theme1.xml><?xml version="1.0" encoding="utf-8"?>
<a:theme xmlns:a="http://schemas.openxmlformats.org/drawingml/2006/main" name="Theme OTP">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 OTP" id="{6A55699D-C362-44CA-AE5B-4B5D37FB0A64}" vid="{9EB77226-DFB0-4B4F-A6D6-CB74CE895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 OTP 2020">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 OTP 2020" id="{99CFF674-0EAE-49F7-84D2-6D0D7D697D0C}" vid="{CA432C54-0764-4BBD-9C1B-CFA0ED270236}"/>
    </a:ext>
  </a:extLst>
</a:theme>
</file>

<file path=ppt/theme/theme7.xml><?xml version="1.0" encoding="utf-8"?>
<a:theme xmlns:a="http://schemas.openxmlformats.org/drawingml/2006/main" name="7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28FF7ACA6F044A34DE0262257172B" ma:contentTypeVersion="9" ma:contentTypeDescription="Create a new document." ma:contentTypeScope="" ma:versionID="c4a732523e46e0092b2dbe05b5166bda">
  <xsd:schema xmlns:xsd="http://www.w3.org/2001/XMLSchema" xmlns:xs="http://www.w3.org/2001/XMLSchema" xmlns:p="http://schemas.microsoft.com/office/2006/metadata/properties" xmlns:ns3="b334c9c1-670b-47c0-ba92-0edb86b2a760" targetNamespace="http://schemas.microsoft.com/office/2006/metadata/properties" ma:root="true" ma:fieldsID="67d8f6d0901105c5730117d7e19da93f" ns3:_="">
    <xsd:import namespace="b334c9c1-670b-47c0-ba92-0edb86b2a7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4c9c1-670b-47c0-ba92-0edb86b2a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641525-AF91-4A80-A895-CA68E6C76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4c9c1-670b-47c0-ba92-0edb86b2a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E8093-6A28-4C34-B0C9-EFE6BEF7964E}">
  <ds:schemaRefs>
    <ds:schemaRef ds:uri="http://schemas.microsoft.com/sharepoint/v3/contenttype/forms"/>
  </ds:schemaRefs>
</ds:datastoreItem>
</file>

<file path=customXml/itemProps3.xml><?xml version="1.0" encoding="utf-8"?>
<ds:datastoreItem xmlns:ds="http://schemas.openxmlformats.org/officeDocument/2006/customXml" ds:itemID="{C107AE87-4D22-4688-85FA-7FCAB2E89CB8}">
  <ds:schemaRef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b334c9c1-670b-47c0-ba92-0edb86b2a76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Theme OTP</Template>
  <TotalTime>20918</TotalTime>
  <Words>6636</Words>
  <Application>Microsoft Office PowerPoint</Application>
  <PresentationFormat>On-screen Show (4:3)</PresentationFormat>
  <Paragraphs>1286</Paragraphs>
  <Slides>77</Slides>
  <Notes>15</Notes>
  <HiddenSlides>0</HiddenSlides>
  <MMClips>0</MMClips>
  <ScaleCrop>false</ScaleCrop>
  <HeadingPairs>
    <vt:vector size="4" baseType="variant">
      <vt:variant>
        <vt:lpstr>Theme</vt:lpstr>
      </vt:variant>
      <vt:variant>
        <vt:i4>7</vt:i4>
      </vt:variant>
      <vt:variant>
        <vt:lpstr>Slide Titles</vt:lpstr>
      </vt:variant>
      <vt:variant>
        <vt:i4>77</vt:i4>
      </vt:variant>
    </vt:vector>
  </HeadingPairs>
  <TitlesOfParts>
    <vt:vector size="84" baseType="lpstr">
      <vt:lpstr>Theme OTP</vt:lpstr>
      <vt:lpstr>Office Theme</vt:lpstr>
      <vt:lpstr>1_Office Theme</vt:lpstr>
      <vt:lpstr>2_Office Theme</vt:lpstr>
      <vt:lpstr>3_Office Theme</vt:lpstr>
      <vt:lpstr>Theme OTP 2020</vt:lpstr>
      <vt:lpstr>7_Office Theme</vt:lpstr>
      <vt:lpstr>Slide 1</vt:lpstr>
      <vt:lpstr>OPENING REMARKS</vt:lpstr>
      <vt:lpstr>OPENING REMARKS</vt:lpstr>
      <vt:lpstr>OPENING REMARKS</vt:lpstr>
      <vt:lpstr>OPENING REMARKS</vt:lpstr>
      <vt:lpstr>Slide 6</vt:lpstr>
      <vt:lpstr>BACKGROUND</vt:lpstr>
      <vt:lpstr>BACKGROUND</vt:lpstr>
      <vt:lpstr>BACKGROUND</vt:lpstr>
      <vt:lpstr>BACKGROUND</vt:lpstr>
      <vt:lpstr>BACKGROUND</vt:lpstr>
      <vt:lpstr>Slide 12</vt:lpstr>
      <vt:lpstr>Slide 13</vt:lpstr>
      <vt:lpstr>Slide 14</vt:lpstr>
      <vt:lpstr>Slide 15</vt:lpstr>
      <vt:lpstr>BACKGROUND</vt:lpstr>
      <vt:lpstr>Slide 17</vt:lpstr>
      <vt:lpstr> The median number of cases reported in the province since the beginning of August was 805 cases/daily (range 261-2 893). Of the 279 new cases recorded on 31 August 2020, eThekwini District recorded 41% followed  by King Cetshwayo (17%) (Table 1).   The number of new cases dropped below 300 on the 25  and 31 August 2020 (Figure 5).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COVID 19 RESPONSE INTERVENTIONS FOR INFORMAL ECONOMY</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18th March 2020</dc:title>
  <dc:creator>User</dc:creator>
  <cp:lastModifiedBy>USER</cp:lastModifiedBy>
  <cp:revision>1585</cp:revision>
  <cp:lastPrinted>2020-03-17T19:37:08Z</cp:lastPrinted>
  <dcterms:created xsi:type="dcterms:W3CDTF">2011-10-05T05:43:47Z</dcterms:created>
  <dcterms:modified xsi:type="dcterms:W3CDTF">2020-09-02T16:39:02Z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0x010100C6428FF7ACA6F044A34DE0262257172B</vt:lpwstr>
  </property>
</Properties>
</file>