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  <p:sldMasterId id="2147483666" r:id="rId3"/>
  </p:sldMasterIdLst>
  <p:notesMasterIdLst>
    <p:notesMasterId r:id="rId22"/>
  </p:notesMasterIdLst>
  <p:sldIdLst>
    <p:sldId id="291" r:id="rId4"/>
    <p:sldId id="265" r:id="rId5"/>
    <p:sldId id="286" r:id="rId6"/>
    <p:sldId id="288" r:id="rId7"/>
    <p:sldId id="272" r:id="rId8"/>
    <p:sldId id="276" r:id="rId9"/>
    <p:sldId id="280" r:id="rId10"/>
    <p:sldId id="281" r:id="rId11"/>
    <p:sldId id="282" r:id="rId12"/>
    <p:sldId id="283" r:id="rId13"/>
    <p:sldId id="284" r:id="rId14"/>
    <p:sldId id="285" r:id="rId15"/>
    <p:sldId id="277" r:id="rId16"/>
    <p:sldId id="278" r:id="rId17"/>
    <p:sldId id="279" r:id="rId18"/>
    <p:sldId id="289" r:id="rId19"/>
    <p:sldId id="292" r:id="rId20"/>
    <p:sldId id="29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09F43BE-BDAE-4229-8D14-C5F5E39D4B39}">
          <p14:sldIdLst>
            <p14:sldId id="291"/>
          </p14:sldIdLst>
        </p14:section>
        <p14:section name="Untitled Section" id="{2976442E-4F1F-4AA4-83B4-7C4DD0EC6FA8}">
          <p14:sldIdLst>
            <p14:sldId id="265"/>
            <p14:sldId id="286"/>
            <p14:sldId id="288"/>
            <p14:sldId id="272"/>
            <p14:sldId id="276"/>
            <p14:sldId id="280"/>
            <p14:sldId id="281"/>
            <p14:sldId id="282"/>
            <p14:sldId id="283"/>
            <p14:sldId id="284"/>
            <p14:sldId id="285"/>
            <p14:sldId id="277"/>
            <p14:sldId id="278"/>
            <p14:sldId id="279"/>
            <p14:sldId id="289"/>
            <p14:sldId id="292"/>
            <p14:sldId id="29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47" autoAdjust="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1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8603A-29C1-4D42-B997-63A8761F3F57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3B3E7-15C3-4DC1-85F3-547B36497E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1432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4E83C-54B5-4004-B2B4-F92A2C1511FD}" type="slidenum">
              <a:rPr lang="en-ZA" smtClean="0">
                <a:solidFill>
                  <a:prstClr val="black"/>
                </a:solidFill>
              </a:rPr>
              <a:pPr/>
              <a:t>1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480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4E83C-54B5-4004-B2B4-F92A2C1511FD}" type="slidenum">
              <a:rPr lang="en-ZA" smtClean="0">
                <a:solidFill>
                  <a:prstClr val="black"/>
                </a:solidFill>
              </a:rPr>
              <a:pPr/>
              <a:t>18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9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LG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lga 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767" y="191919"/>
            <a:ext cx="3102089" cy="1482042"/>
          </a:xfrm>
          <a:prstGeom prst="rect">
            <a:avLst/>
          </a:prstGeom>
        </p:spPr>
      </p:pic>
      <p:pic>
        <p:nvPicPr>
          <p:cNvPr id="9" name="Picture 8" descr="speech buble 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9577" y="1495044"/>
            <a:ext cx="4178808" cy="4782312"/>
          </a:xfrm>
          <a:prstGeom prst="rect">
            <a:avLst/>
          </a:prstGeom>
        </p:spPr>
      </p:pic>
      <p:pic>
        <p:nvPicPr>
          <p:cNvPr id="10" name="Picture 9" descr="speech buble 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8174" y="1149858"/>
            <a:ext cx="4151376" cy="4901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3452" y="1969834"/>
            <a:ext cx="3357605" cy="102301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3452" y="3281730"/>
            <a:ext cx="3459793" cy="1375432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483165"/>
            <a:ext cx="6663766" cy="152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858786" y="6455126"/>
            <a:ext cx="285214" cy="152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663766" y="6327553"/>
            <a:ext cx="22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6"/>
                </a:solidFill>
              </a:rPr>
              <a:t>www.salga.org.za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329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peech bubl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794" y="274640"/>
            <a:ext cx="554807" cy="6540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12807" y="274640"/>
            <a:ext cx="5445193" cy="794815"/>
          </a:xfrm>
        </p:spPr>
        <p:txBody>
          <a:bodyPr>
            <a:normAutofit/>
          </a:bodyPr>
          <a:lstStyle>
            <a:lvl1pPr>
              <a:defRPr sz="1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2939" y="1752600"/>
            <a:ext cx="8043862" cy="4540250"/>
          </a:xfrm>
        </p:spPr>
        <p:txBody>
          <a:bodyPr>
            <a:normAutofit/>
          </a:bodyPr>
          <a:lstStyle>
            <a:lvl1pPr>
              <a:defRPr sz="900">
                <a:solidFill>
                  <a:schemeClr val="accent6"/>
                </a:solidFill>
              </a:defRPr>
            </a:lvl1pPr>
            <a:lvl2pPr>
              <a:defRPr sz="900">
                <a:solidFill>
                  <a:schemeClr val="accent6"/>
                </a:solidFill>
              </a:defRPr>
            </a:lvl2pPr>
            <a:lvl3pPr>
              <a:defRPr sz="900">
                <a:solidFill>
                  <a:schemeClr val="accent6"/>
                </a:solidFill>
              </a:defRPr>
            </a:lvl3pPr>
            <a:lvl4pPr>
              <a:defRPr sz="900">
                <a:solidFill>
                  <a:schemeClr val="accent6"/>
                </a:solidFill>
              </a:defRPr>
            </a:lvl4pPr>
            <a:lvl5pPr>
              <a:defRPr sz="9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1883" y="424668"/>
            <a:ext cx="1628589" cy="77806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83167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58787" y="6455128"/>
            <a:ext cx="285214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3766" y="6327553"/>
            <a:ext cx="22411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dirty="0" smtClean="0">
                <a:solidFill>
                  <a:srgbClr val="000000"/>
                </a:solidFill>
              </a:rPr>
              <a:t>www.salga.org.za</a:t>
            </a:r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2F21C27-4874-8A48-9ED2-403E154C5BB2}" type="datetime1">
              <a:rPr lang="en-ZA" smtClean="0">
                <a:solidFill>
                  <a:srgbClr val="F06D19">
                    <a:tint val="75000"/>
                  </a:srgbClr>
                </a:solidFill>
              </a:rPr>
              <a:pPr/>
              <a:t>2020/09/02</a:t>
            </a:fld>
            <a:endParaRPr lang="en-US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26475" y="122239"/>
            <a:ext cx="914544" cy="812612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>
              <a:defRPr sz="1800" b="1" cap="none" spc="113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fld id="{EE2BC727-926F-1646-BD6E-3FDEEEEFCB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779086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400800" cy="794815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2938" y="1752600"/>
            <a:ext cx="8043862" cy="4540250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accent6"/>
                </a:solidFill>
              </a:defRPr>
            </a:lvl1pPr>
            <a:lvl2pPr>
              <a:defRPr sz="1200">
                <a:solidFill>
                  <a:schemeClr val="accent6"/>
                </a:solidFill>
              </a:defRPr>
            </a:lvl2pPr>
            <a:lvl3pPr>
              <a:defRPr sz="120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1882" y="424666"/>
            <a:ext cx="1628589" cy="77806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83165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858786" y="6455126"/>
            <a:ext cx="285214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663766" y="6327553"/>
            <a:ext cx="22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6"/>
                </a:solidFill>
              </a:rPr>
              <a:t>www.salga.org.za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12" name="Picture 11" descr="Speech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8909" y="1364308"/>
            <a:ext cx="4871324" cy="499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8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LG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346" y="264914"/>
            <a:ext cx="2687497" cy="1283968"/>
          </a:xfrm>
          <a:prstGeom prst="rect">
            <a:avLst/>
          </a:prstGeom>
        </p:spPr>
      </p:pic>
      <p:pic>
        <p:nvPicPr>
          <p:cNvPr id="9" name="Picture 8" descr="speech buble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7291" y="1085136"/>
            <a:ext cx="4178808" cy="4782312"/>
          </a:xfrm>
          <a:prstGeom prst="rect">
            <a:avLst/>
          </a:prstGeom>
        </p:spPr>
      </p:pic>
      <p:pic>
        <p:nvPicPr>
          <p:cNvPr id="10" name="Picture 9" descr="speech buble 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5888" y="966264"/>
            <a:ext cx="4151376" cy="4901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5778" y="1969836"/>
            <a:ext cx="3357605" cy="1023013"/>
          </a:xfrm>
        </p:spPr>
        <p:txBody>
          <a:bodyPr>
            <a:normAutofit/>
          </a:bodyPr>
          <a:lstStyle>
            <a:lvl1pPr>
              <a:defRPr sz="1800" b="1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5778" y="3281730"/>
            <a:ext cx="3459793" cy="1375432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accent6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483167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58787" y="6455128"/>
            <a:ext cx="285214" cy="152561"/>
          </a:xfrm>
          <a:prstGeom prst="rect">
            <a:avLst/>
          </a:prstGeom>
          <a:solidFill>
            <a:srgbClr val="F06D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3766" y="6327553"/>
            <a:ext cx="22411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350" dirty="0" smtClean="0">
                <a:solidFill>
                  <a:srgbClr val="000000"/>
                </a:solidFill>
              </a:rPr>
              <a:t>www.salga.org.za</a:t>
            </a:r>
            <a:endParaRPr lang="en-US" sz="13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39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40"/>
            <a:ext cx="6400800" cy="794815"/>
          </a:xfrm>
        </p:spPr>
        <p:txBody>
          <a:bodyPr>
            <a:normAutofit/>
          </a:bodyPr>
          <a:lstStyle>
            <a:lvl1pPr>
              <a:defRPr sz="1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2939" y="1752600"/>
            <a:ext cx="8043862" cy="4540250"/>
          </a:xfrm>
        </p:spPr>
        <p:txBody>
          <a:bodyPr>
            <a:normAutofit/>
          </a:bodyPr>
          <a:lstStyle>
            <a:lvl1pPr>
              <a:defRPr sz="900">
                <a:solidFill>
                  <a:schemeClr val="accent6"/>
                </a:solidFill>
              </a:defRPr>
            </a:lvl1pPr>
            <a:lvl2pPr>
              <a:defRPr sz="900">
                <a:solidFill>
                  <a:schemeClr val="accent6"/>
                </a:solidFill>
              </a:defRPr>
            </a:lvl2pPr>
            <a:lvl3pPr>
              <a:defRPr sz="900">
                <a:solidFill>
                  <a:schemeClr val="accent6"/>
                </a:solidFill>
              </a:defRPr>
            </a:lvl3pPr>
            <a:lvl4pPr>
              <a:defRPr sz="900">
                <a:solidFill>
                  <a:schemeClr val="accent6"/>
                </a:solidFill>
              </a:defRPr>
            </a:lvl4pPr>
            <a:lvl5pPr>
              <a:defRPr sz="9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1883" y="424668"/>
            <a:ext cx="1628589" cy="77806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83167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58787" y="6455128"/>
            <a:ext cx="285214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3766" y="6327553"/>
            <a:ext cx="22411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350" dirty="0" smtClean="0">
                <a:solidFill>
                  <a:srgbClr val="000000"/>
                </a:solidFill>
              </a:rPr>
              <a:t>www.salga.org.za</a:t>
            </a:r>
            <a:endParaRPr lang="en-US" sz="1350" dirty="0">
              <a:solidFill>
                <a:srgbClr val="000000"/>
              </a:solidFill>
            </a:endParaRPr>
          </a:p>
        </p:txBody>
      </p:sp>
      <p:pic>
        <p:nvPicPr>
          <p:cNvPr id="12" name="Picture 11" descr="Speech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8910" y="1364310"/>
            <a:ext cx="4871324" cy="499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591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342900"/>
            <a:fld id="{22DE3D06-4437-4F43-807B-2CE4A49B76C4}" type="slidenum">
              <a:rPr lang="en-ZA" smtClean="0">
                <a:solidFill>
                  <a:srgbClr val="F06D19">
                    <a:tint val="75000"/>
                  </a:srgbClr>
                </a:solidFill>
              </a:rPr>
              <a:pPr defTabSz="342900"/>
              <a:t>‹#›</a:t>
            </a:fld>
            <a:endParaRPr lang="en-ZA" dirty="0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6231855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peech bubl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794" y="274640"/>
            <a:ext cx="554807" cy="6540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12807" y="274640"/>
            <a:ext cx="5445193" cy="794815"/>
          </a:xfrm>
        </p:spPr>
        <p:txBody>
          <a:bodyPr>
            <a:normAutofit/>
          </a:bodyPr>
          <a:lstStyle>
            <a:lvl1pPr>
              <a:defRPr sz="1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2939" y="1752600"/>
            <a:ext cx="8043862" cy="4540250"/>
          </a:xfrm>
        </p:spPr>
        <p:txBody>
          <a:bodyPr>
            <a:normAutofit/>
          </a:bodyPr>
          <a:lstStyle>
            <a:lvl1pPr>
              <a:defRPr sz="900">
                <a:solidFill>
                  <a:schemeClr val="accent6"/>
                </a:solidFill>
              </a:defRPr>
            </a:lvl1pPr>
            <a:lvl2pPr>
              <a:defRPr sz="900">
                <a:solidFill>
                  <a:schemeClr val="accent6"/>
                </a:solidFill>
              </a:defRPr>
            </a:lvl2pPr>
            <a:lvl3pPr>
              <a:defRPr sz="900">
                <a:solidFill>
                  <a:schemeClr val="accent6"/>
                </a:solidFill>
              </a:defRPr>
            </a:lvl3pPr>
            <a:lvl4pPr>
              <a:defRPr sz="900">
                <a:solidFill>
                  <a:schemeClr val="accent6"/>
                </a:solidFill>
              </a:defRPr>
            </a:lvl4pPr>
            <a:lvl5pPr>
              <a:defRPr sz="9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1883" y="424668"/>
            <a:ext cx="1628589" cy="77806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83167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58787" y="6455128"/>
            <a:ext cx="285214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3766" y="6327553"/>
            <a:ext cx="22411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dirty="0" smtClean="0">
                <a:solidFill>
                  <a:srgbClr val="000000"/>
                </a:solidFill>
              </a:rPr>
              <a:t>www.salga.org.za</a:t>
            </a:r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2F21C27-4874-8A48-9ED2-403E154C5BB2}" type="datetime1">
              <a:rPr lang="en-ZA" smtClean="0">
                <a:solidFill>
                  <a:srgbClr val="F06D19">
                    <a:tint val="75000"/>
                  </a:srgbClr>
                </a:solidFill>
              </a:rPr>
              <a:pPr/>
              <a:t>2020/09/02</a:t>
            </a:fld>
            <a:endParaRPr lang="en-US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26475" y="122239"/>
            <a:ext cx="914544" cy="812612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>
              <a:defRPr sz="1800" b="1" cap="none" spc="113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fld id="{EE2BC727-926F-1646-BD6E-3FDEEEEFCB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823890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LG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346" y="264914"/>
            <a:ext cx="2687497" cy="1283968"/>
          </a:xfrm>
          <a:prstGeom prst="rect">
            <a:avLst/>
          </a:prstGeom>
        </p:spPr>
      </p:pic>
      <p:pic>
        <p:nvPicPr>
          <p:cNvPr id="9" name="Picture 8" descr="speech buble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7291" y="1085136"/>
            <a:ext cx="4178808" cy="4782312"/>
          </a:xfrm>
          <a:prstGeom prst="rect">
            <a:avLst/>
          </a:prstGeom>
        </p:spPr>
      </p:pic>
      <p:pic>
        <p:nvPicPr>
          <p:cNvPr id="10" name="Picture 9" descr="speech buble 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5888" y="966264"/>
            <a:ext cx="4151376" cy="4901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5778" y="1969836"/>
            <a:ext cx="3357605" cy="1023013"/>
          </a:xfrm>
        </p:spPr>
        <p:txBody>
          <a:bodyPr>
            <a:normAutofit/>
          </a:bodyPr>
          <a:lstStyle>
            <a:lvl1pPr>
              <a:defRPr sz="1800" b="1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5778" y="3281730"/>
            <a:ext cx="3459793" cy="1375432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accent6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483167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58787" y="6455128"/>
            <a:ext cx="285214" cy="152561"/>
          </a:xfrm>
          <a:prstGeom prst="rect">
            <a:avLst/>
          </a:prstGeom>
          <a:solidFill>
            <a:srgbClr val="F06D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3766" y="6327553"/>
            <a:ext cx="22411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350" dirty="0" smtClean="0">
                <a:solidFill>
                  <a:srgbClr val="000000"/>
                </a:solidFill>
              </a:rPr>
              <a:t>www.salga.org.za</a:t>
            </a:r>
            <a:endParaRPr lang="en-US" sz="13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14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40"/>
            <a:ext cx="6400800" cy="794815"/>
          </a:xfrm>
        </p:spPr>
        <p:txBody>
          <a:bodyPr>
            <a:normAutofit/>
          </a:bodyPr>
          <a:lstStyle>
            <a:lvl1pPr>
              <a:defRPr sz="1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2939" y="1752600"/>
            <a:ext cx="8043862" cy="4540250"/>
          </a:xfrm>
        </p:spPr>
        <p:txBody>
          <a:bodyPr>
            <a:normAutofit/>
          </a:bodyPr>
          <a:lstStyle>
            <a:lvl1pPr>
              <a:defRPr sz="900">
                <a:solidFill>
                  <a:schemeClr val="accent6"/>
                </a:solidFill>
              </a:defRPr>
            </a:lvl1pPr>
            <a:lvl2pPr>
              <a:defRPr sz="900">
                <a:solidFill>
                  <a:schemeClr val="accent6"/>
                </a:solidFill>
              </a:defRPr>
            </a:lvl2pPr>
            <a:lvl3pPr>
              <a:defRPr sz="900">
                <a:solidFill>
                  <a:schemeClr val="accent6"/>
                </a:solidFill>
              </a:defRPr>
            </a:lvl3pPr>
            <a:lvl4pPr>
              <a:defRPr sz="900">
                <a:solidFill>
                  <a:schemeClr val="accent6"/>
                </a:solidFill>
              </a:defRPr>
            </a:lvl4pPr>
            <a:lvl5pPr>
              <a:defRPr sz="9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1883" y="424668"/>
            <a:ext cx="1628589" cy="77806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83167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58787" y="6455128"/>
            <a:ext cx="285214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3766" y="6327553"/>
            <a:ext cx="22411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350" dirty="0" smtClean="0">
                <a:solidFill>
                  <a:srgbClr val="000000"/>
                </a:solidFill>
              </a:rPr>
              <a:t>www.salga.org.za</a:t>
            </a:r>
            <a:endParaRPr lang="en-US" sz="1350" dirty="0">
              <a:solidFill>
                <a:srgbClr val="000000"/>
              </a:solidFill>
            </a:endParaRPr>
          </a:p>
        </p:txBody>
      </p:sp>
      <p:pic>
        <p:nvPicPr>
          <p:cNvPr id="12" name="Picture 11" descr="Speech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8910" y="1364310"/>
            <a:ext cx="4871324" cy="499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50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342900"/>
            <a:fld id="{22DE3D06-4437-4F43-807B-2CE4A49B76C4}" type="slidenum">
              <a:rPr lang="en-ZA" smtClean="0">
                <a:solidFill>
                  <a:srgbClr val="F06D19">
                    <a:tint val="75000"/>
                  </a:srgbClr>
                </a:solidFill>
              </a:rPr>
              <a:pPr defTabSz="342900"/>
              <a:t>‹#›</a:t>
            </a:fld>
            <a:endParaRPr lang="en-ZA" dirty="0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272895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73E65-72FA-9C4C-86F5-527BDFE5F362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A8EF-2000-014D-A4B6-941362281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048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C2CDB-A538-AA4E-87C3-EB7CD954E69E}" type="slidenum">
              <a:rPr lang="en-US" smtClean="0">
                <a:solidFill>
                  <a:srgbClr val="F06D19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019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C2CDB-A538-AA4E-87C3-EB7CD954E69E}" type="slidenum">
              <a:rPr lang="en-US" smtClean="0">
                <a:solidFill>
                  <a:srgbClr val="F06D19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311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645840" y="2152340"/>
            <a:ext cx="3459793" cy="1375432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SALGA SUPPORT TO  MOPANI DISTRICT MUNICIPALITY</a:t>
            </a: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372652" y="5007283"/>
            <a:ext cx="4117461" cy="1375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PC COGTA ENGAGEMENT WITH MOPANI DISTRICT MUNICIPALITY</a:t>
            </a:r>
          </a:p>
          <a:p>
            <a:r>
              <a:rPr lang="en-GB" sz="2000" dirty="0" smtClean="0"/>
              <a:t>02 SEPTEMBER 2020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xmlns="" val="15897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PROGRAMME </a:t>
            </a:r>
            <a:r>
              <a:rPr lang="en-ZA" sz="2400" dirty="0" smtClean="0"/>
              <a:t>(6 </a:t>
            </a:r>
            <a:r>
              <a:rPr lang="en-ZA" sz="2400" dirty="0"/>
              <a:t>OF 10)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24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1" dirty="0" smtClean="0"/>
              <a:t>2018/19 </a:t>
            </a:r>
            <a:r>
              <a:rPr lang="en-ZA" sz="2000" b="1" dirty="0"/>
              <a:t>Financial </a:t>
            </a:r>
            <a:r>
              <a:rPr lang="en-ZA" sz="2000" b="1" dirty="0" smtClean="0"/>
              <a:t>Year: Governance and IGR – Chief Whips Forum</a:t>
            </a: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9122905"/>
              </p:ext>
            </p:extLst>
          </p:nvPr>
        </p:nvGraphicFramePr>
        <p:xfrm>
          <a:off x="290945" y="1807210"/>
          <a:ext cx="8556171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556">
                  <a:extLst>
                    <a:ext uri="{9D8B030D-6E8A-4147-A177-3AD203B41FA5}">
                      <a16:colId xmlns:a16="http://schemas.microsoft.com/office/drawing/2014/main" xmlns="" val="60079389"/>
                    </a:ext>
                  </a:extLst>
                </a:gridCol>
                <a:gridCol w="2981696">
                  <a:extLst>
                    <a:ext uri="{9D8B030D-6E8A-4147-A177-3AD203B41FA5}">
                      <a16:colId xmlns:a16="http://schemas.microsoft.com/office/drawing/2014/main" xmlns="" val="649221311"/>
                    </a:ext>
                  </a:extLst>
                </a:gridCol>
                <a:gridCol w="5055919">
                  <a:extLst>
                    <a:ext uri="{9D8B030D-6E8A-4147-A177-3AD203B41FA5}">
                      <a16:colId xmlns:a16="http://schemas.microsoft.com/office/drawing/2014/main" xmlns="" val="3300162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60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Accountability and Consequences Management Protocols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baseline="0" dirty="0" smtClean="0">
                          <a:solidFill>
                            <a:schemeClr val="accent6"/>
                          </a:solidFill>
                        </a:rPr>
                        <a:t>Presentations on Disciplinary Procedures and Code of Conduct for Councillors (Multi-Party Whippery)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7453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Capacity Building for Councillors/ Political Education/ Study Groups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Knowledge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Sharing via Chief Whips Forum, Strengthening Committees of Whips and s79 Study Groups and Multi-Party Forum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05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Whippery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Management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Strengthen Council Functionality through Multi-party Whippery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64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Caucus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Management 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Strengthen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Council Functionality through effective Political Management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5072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Review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of Municipal S&amp;T Policies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Facilitate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recognition of meetings of the Office of the Chief Whips and link them to S&amp;T Policy and lobby for inclusion of multi-party funding in local government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4177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268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PROGRAMME </a:t>
            </a:r>
            <a:r>
              <a:rPr lang="en-ZA" sz="2400" dirty="0" smtClean="0"/>
              <a:t>(7 </a:t>
            </a:r>
            <a:r>
              <a:rPr lang="en-ZA" sz="2400" dirty="0"/>
              <a:t>OF 10)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672945" cy="6884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2000" b="1" dirty="0" smtClean="0"/>
              <a:t>2018/19 </a:t>
            </a:r>
            <a:r>
              <a:rPr lang="en-ZA" sz="2000" b="1" dirty="0"/>
              <a:t>Financial </a:t>
            </a:r>
            <a:r>
              <a:rPr lang="en-ZA" sz="2000" b="1" dirty="0" smtClean="0"/>
              <a:t>Year: Governance and IGR –   Forum for Rules and Ethics Committees</a:t>
            </a:r>
          </a:p>
          <a:p>
            <a:pPr marL="0" indent="0">
              <a:buNone/>
            </a:pPr>
            <a:endParaRPr lang="en-ZA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0964967"/>
              </p:ext>
            </p:extLst>
          </p:nvPr>
        </p:nvGraphicFramePr>
        <p:xfrm>
          <a:off x="290945" y="2137558"/>
          <a:ext cx="8556171" cy="2529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556">
                  <a:extLst>
                    <a:ext uri="{9D8B030D-6E8A-4147-A177-3AD203B41FA5}">
                      <a16:colId xmlns:a16="http://schemas.microsoft.com/office/drawing/2014/main" xmlns="" val="60079389"/>
                    </a:ext>
                  </a:extLst>
                </a:gridCol>
                <a:gridCol w="2981696">
                  <a:extLst>
                    <a:ext uri="{9D8B030D-6E8A-4147-A177-3AD203B41FA5}">
                      <a16:colId xmlns:a16="http://schemas.microsoft.com/office/drawing/2014/main" xmlns="" val="649221311"/>
                    </a:ext>
                  </a:extLst>
                </a:gridCol>
                <a:gridCol w="5055919">
                  <a:extLst>
                    <a:ext uri="{9D8B030D-6E8A-4147-A177-3AD203B41FA5}">
                      <a16:colId xmlns:a16="http://schemas.microsoft.com/office/drawing/2014/main" xmlns="" val="3300162121"/>
                    </a:ext>
                  </a:extLst>
                </a:gridCol>
              </a:tblGrid>
              <a:tr h="421574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60717"/>
                  </a:ext>
                </a:extLst>
              </a:tr>
              <a:tr h="1370115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Accountability and Consequences Management Protocols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aseline="0" dirty="0" smtClean="0">
                          <a:solidFill>
                            <a:schemeClr val="accent6"/>
                          </a:solidFill>
                        </a:rPr>
                        <a:t>Presentations on Establishment and Functionality of Disciplinary Board for Councillors and Disciplinary Procedures and Code of Conduct for Councillors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7453937"/>
                  </a:ext>
                </a:extLst>
              </a:tr>
              <a:tr h="737755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Capacity Building for Councillors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Strengthen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Ethical Governance 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054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31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PROGRAMME </a:t>
            </a:r>
            <a:r>
              <a:rPr lang="en-ZA" sz="2400" dirty="0" smtClean="0"/>
              <a:t>(8 </a:t>
            </a:r>
            <a:r>
              <a:rPr lang="en-ZA" sz="2400" dirty="0"/>
              <a:t>OF 10)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672945" cy="688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1" dirty="0" smtClean="0"/>
              <a:t>2018/19 </a:t>
            </a:r>
            <a:r>
              <a:rPr lang="en-ZA" sz="2000" b="1" dirty="0"/>
              <a:t>Financial </a:t>
            </a:r>
            <a:r>
              <a:rPr lang="en-ZA" sz="2000" b="1" dirty="0" smtClean="0"/>
              <a:t>Year: Governance and IGR –MPAC Forum</a:t>
            </a:r>
          </a:p>
          <a:p>
            <a:pPr marL="0" indent="0">
              <a:buNone/>
            </a:pPr>
            <a:endParaRPr lang="en-ZA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0788787"/>
              </p:ext>
            </p:extLst>
          </p:nvPr>
        </p:nvGraphicFramePr>
        <p:xfrm>
          <a:off x="232557" y="1763485"/>
          <a:ext cx="8556171" cy="3620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556">
                  <a:extLst>
                    <a:ext uri="{9D8B030D-6E8A-4147-A177-3AD203B41FA5}">
                      <a16:colId xmlns:a16="http://schemas.microsoft.com/office/drawing/2014/main" xmlns="" val="60079389"/>
                    </a:ext>
                  </a:extLst>
                </a:gridCol>
                <a:gridCol w="2981696">
                  <a:extLst>
                    <a:ext uri="{9D8B030D-6E8A-4147-A177-3AD203B41FA5}">
                      <a16:colId xmlns:a16="http://schemas.microsoft.com/office/drawing/2014/main" xmlns="" val="649221311"/>
                    </a:ext>
                  </a:extLst>
                </a:gridCol>
                <a:gridCol w="5055919">
                  <a:extLst>
                    <a:ext uri="{9D8B030D-6E8A-4147-A177-3AD203B41FA5}">
                      <a16:colId xmlns:a16="http://schemas.microsoft.com/office/drawing/2014/main" xmlns="" val="3300162121"/>
                    </a:ext>
                  </a:extLst>
                </a:gridCol>
              </a:tblGrid>
              <a:tr h="421574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60717"/>
                  </a:ext>
                </a:extLst>
              </a:tr>
              <a:tr h="1370115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Accountability and Consequences Management Protocols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aseline="0" dirty="0" smtClean="0">
                          <a:solidFill>
                            <a:schemeClr val="accent6"/>
                          </a:solidFill>
                        </a:rPr>
                        <a:t>MPAC Toolkit: Procedures For Addressing UIF-WE (Unauthorised, Irregular, Fruitless and Wasteful Expenditure)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7453937"/>
                  </a:ext>
                </a:extLst>
              </a:tr>
              <a:tr h="737755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Capacity Building for Councillors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Strengthen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Financial and General Oversight of Councillors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Study Excursions 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054514"/>
                  </a:ext>
                </a:extLst>
              </a:tr>
              <a:tr h="737755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MPAC Strategic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Planning Support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Annual Workplan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development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Development of Oversight Report over Annual Report (AR)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0792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02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PROGRAMME </a:t>
            </a:r>
            <a:r>
              <a:rPr lang="en-ZA" sz="2400" dirty="0" smtClean="0"/>
              <a:t>(9 </a:t>
            </a:r>
            <a:r>
              <a:rPr lang="en-ZA" sz="2400" dirty="0"/>
              <a:t>OF 10)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063870"/>
            <a:ext cx="8512629" cy="524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1" dirty="0" smtClean="0"/>
              <a:t>2019/20 Financial Year</a:t>
            </a:r>
          </a:p>
          <a:p>
            <a:pPr marL="0" indent="0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205005"/>
              </p:ext>
            </p:extLst>
          </p:nvPr>
        </p:nvGraphicFramePr>
        <p:xfrm>
          <a:off x="174171" y="1481351"/>
          <a:ext cx="886924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333">
                  <a:extLst>
                    <a:ext uri="{9D8B030D-6E8A-4147-A177-3AD203B41FA5}">
                      <a16:colId xmlns:a16="http://schemas.microsoft.com/office/drawing/2014/main" xmlns="" val="60079389"/>
                    </a:ext>
                  </a:extLst>
                </a:gridCol>
                <a:gridCol w="4384599">
                  <a:extLst>
                    <a:ext uri="{9D8B030D-6E8A-4147-A177-3AD203B41FA5}">
                      <a16:colId xmlns:a16="http://schemas.microsoft.com/office/drawing/2014/main" xmlns="" val="649221311"/>
                    </a:ext>
                  </a:extLst>
                </a:gridCol>
                <a:gridCol w="4055313">
                  <a:extLst>
                    <a:ext uri="{9D8B030D-6E8A-4147-A177-3AD203B41FA5}">
                      <a16:colId xmlns:a16="http://schemas.microsoft.com/office/drawing/2014/main" xmlns="" val="3300162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60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solidFill>
                            <a:schemeClr val="accent6"/>
                          </a:solidFill>
                        </a:rPr>
                        <a:t>SALGA Limpopo partnered with </a:t>
                      </a:r>
                      <a:r>
                        <a:rPr lang="en-GB" sz="1600" dirty="0" err="1" smtClean="0">
                          <a:solidFill>
                            <a:schemeClr val="accent6"/>
                          </a:solidFill>
                        </a:rPr>
                        <a:t>PriceWaterhouse</a:t>
                      </a:r>
                      <a:r>
                        <a:rPr lang="en-GB" sz="1600" dirty="0" smtClean="0">
                          <a:solidFill>
                            <a:schemeClr val="accent6"/>
                          </a:solidFill>
                        </a:rPr>
                        <a:t> Coopers, and convened a capacity building programme on Generally Recognised Accounting Practice (GRAP) and Annual Financial Statements (AFS)</a:t>
                      </a:r>
                    </a:p>
                    <a:p>
                      <a:pPr marL="0" algn="l" defTabSz="457200" rtl="0" eaLnBrk="1" latinLnBrk="0" hangingPunct="1"/>
                      <a:endParaRPr lang="en-ZA" sz="16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solidFill>
                            <a:schemeClr val="accent6"/>
                          </a:solidFill>
                        </a:rPr>
                        <a:t>The aim of the session, was to provide technical knowledge on preparation of Annual Financial Statement to municipal officials, with the aim of improving the audit outcomes of our municipalities. </a:t>
                      </a:r>
                      <a:endParaRPr lang="en-ZA" sz="16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algn="l" defTabSz="457200" rtl="0" eaLnBrk="1" latinLnBrk="0" hangingPunct="1"/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7453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Participating</a:t>
                      </a:r>
                      <a:r>
                        <a:rPr lang="en-ZA" sz="16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in the Audit steering committee meetings of the municipality.</a:t>
                      </a:r>
                    </a:p>
                    <a:p>
                      <a:pPr marL="0" algn="l" defTabSz="457200" rtl="0" eaLnBrk="1" latinLnBrk="0" hangingPunct="1"/>
                      <a:endParaRPr lang="en-ZA" sz="16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Assisting the municipality in addressing findings raised by AG.</a:t>
                      </a:r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05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Training</a:t>
                      </a:r>
                      <a:r>
                        <a:rPr lang="en-ZA" sz="1600" baseline="0" dirty="0" smtClean="0">
                          <a:solidFill>
                            <a:schemeClr val="accent6"/>
                          </a:solidFill>
                        </a:rPr>
                        <a:t> Members of MPACs</a:t>
                      </a:r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Regular trainings of</a:t>
                      </a:r>
                      <a:r>
                        <a:rPr lang="en-ZA" sz="1600" baseline="0" dirty="0" smtClean="0">
                          <a:solidFill>
                            <a:schemeClr val="accent6"/>
                          </a:solidFill>
                        </a:rPr>
                        <a:t> MPACs on how to carry out their roles and responsibilities effectively and efficiently.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644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751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PROGRAMME (</a:t>
            </a:r>
            <a:r>
              <a:rPr lang="en-ZA" sz="2400" dirty="0" smtClean="0"/>
              <a:t>10 </a:t>
            </a:r>
            <a:r>
              <a:rPr lang="en-ZA" sz="2400" dirty="0"/>
              <a:t>OF 10)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063870"/>
            <a:ext cx="8512629" cy="524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1" dirty="0"/>
              <a:t>2019/20 Financial Year</a:t>
            </a:r>
          </a:p>
          <a:p>
            <a:pPr marL="0" indent="0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3853729"/>
              </p:ext>
            </p:extLst>
          </p:nvPr>
        </p:nvGraphicFramePr>
        <p:xfrm>
          <a:off x="174171" y="1682519"/>
          <a:ext cx="8672945" cy="4319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33">
                  <a:extLst>
                    <a:ext uri="{9D8B030D-6E8A-4147-A177-3AD203B41FA5}">
                      <a16:colId xmlns:a16="http://schemas.microsoft.com/office/drawing/2014/main" xmlns="" val="60079389"/>
                    </a:ext>
                  </a:extLst>
                </a:gridCol>
                <a:gridCol w="3745587">
                  <a:extLst>
                    <a:ext uri="{9D8B030D-6E8A-4147-A177-3AD203B41FA5}">
                      <a16:colId xmlns:a16="http://schemas.microsoft.com/office/drawing/2014/main" xmlns="" val="649221311"/>
                    </a:ext>
                  </a:extLst>
                </a:gridCol>
                <a:gridCol w="4401725">
                  <a:extLst>
                    <a:ext uri="{9D8B030D-6E8A-4147-A177-3AD203B41FA5}">
                      <a16:colId xmlns:a16="http://schemas.microsoft.com/office/drawing/2014/main" xmlns="" val="3300162121"/>
                    </a:ext>
                  </a:extLst>
                </a:gridCol>
              </a:tblGrid>
              <a:tr h="452422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60717"/>
                  </a:ext>
                </a:extLst>
              </a:tr>
              <a:tr h="2454232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800" dirty="0" smtClean="0">
                          <a:solidFill>
                            <a:schemeClr val="accent6"/>
                          </a:solidFill>
                        </a:rPr>
                        <a:t>Revenue,</a:t>
                      </a:r>
                      <a:r>
                        <a:rPr lang="en-ZA" sz="1800" baseline="0" dirty="0" smtClean="0">
                          <a:solidFill>
                            <a:schemeClr val="accent6"/>
                          </a:solidFill>
                        </a:rPr>
                        <a:t> Credit and Debts controls workshop</a:t>
                      </a:r>
                      <a:endParaRPr lang="en-ZA" sz="18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800" dirty="0" smtClean="0">
                          <a:solidFill>
                            <a:schemeClr val="accent6"/>
                          </a:solidFill>
                        </a:rPr>
                        <a:t>Assist</a:t>
                      </a:r>
                      <a:r>
                        <a:rPr lang="en-ZA" sz="1800" baseline="0" dirty="0" smtClean="0">
                          <a:solidFill>
                            <a:schemeClr val="accent6"/>
                          </a:solidFill>
                        </a:rPr>
                        <a:t> municipalities with the implementation of best practice framework on revenue, credit and debit.</a:t>
                      </a:r>
                    </a:p>
                    <a:p>
                      <a:pPr algn="l"/>
                      <a:endParaRPr lang="en-ZA" sz="1800" baseline="0" dirty="0" smtClean="0">
                        <a:solidFill>
                          <a:schemeClr val="accent6"/>
                        </a:solidFill>
                      </a:endParaRPr>
                    </a:p>
                    <a:p>
                      <a:pPr algn="l"/>
                      <a:r>
                        <a:rPr lang="en-ZA" sz="1800" baseline="0" dirty="0" smtClean="0">
                          <a:solidFill>
                            <a:schemeClr val="accent6"/>
                          </a:solidFill>
                        </a:rPr>
                        <a:t>The aim is to assist municipalities in improving revenue collection and payment of creditors.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7453937"/>
                  </a:ext>
                </a:extLst>
              </a:tr>
              <a:tr h="706521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aseline="0" dirty="0" smtClean="0">
                          <a:solidFill>
                            <a:schemeClr val="accent6"/>
                          </a:solidFill>
                        </a:rPr>
                        <a:t>Consequence Management</a:t>
                      </a:r>
                    </a:p>
                    <a:p>
                      <a:pPr algn="l"/>
                      <a:endParaRPr lang="en-ZA" sz="18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800" dirty="0" smtClean="0">
                          <a:solidFill>
                            <a:schemeClr val="accent6"/>
                          </a:solidFill>
                        </a:rPr>
                        <a:t>Support the municipality with processing</a:t>
                      </a:r>
                      <a:r>
                        <a:rPr lang="en-ZA" sz="1800" baseline="0" dirty="0" smtClean="0">
                          <a:solidFill>
                            <a:schemeClr val="accent6"/>
                          </a:solidFill>
                        </a:rPr>
                        <a:t> Disciplinary Matters against employees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054514"/>
                  </a:ext>
                </a:extLst>
              </a:tr>
              <a:tr h="706521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6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800" dirty="0" smtClean="0">
                          <a:solidFill>
                            <a:schemeClr val="accent6"/>
                          </a:solidFill>
                        </a:rPr>
                        <a:t>Implementation</a:t>
                      </a:r>
                      <a:r>
                        <a:rPr lang="en-ZA" sz="1800" baseline="0" dirty="0" smtClean="0">
                          <a:solidFill>
                            <a:schemeClr val="accent6"/>
                          </a:solidFill>
                        </a:rPr>
                        <a:t> of Job Evaluation</a:t>
                      </a:r>
                      <a:endParaRPr lang="en-ZA" sz="18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800" baseline="0" dirty="0" smtClean="0">
                          <a:solidFill>
                            <a:schemeClr val="accent6"/>
                          </a:solidFill>
                        </a:rPr>
                        <a:t>Standardization of the remuneration framework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644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7473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400" dirty="0" smtClean="0"/>
              <a:t>IMPACT OF SUPPORT PROVIDED</a:t>
            </a: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009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08554" y="1541533"/>
            <a:ext cx="8043862" cy="4777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srgbClr val="F06D19"/>
                </a:solidFill>
              </a:rPr>
              <a:t>During 2016/17 the Auditor General in his General report stated the follow:  </a:t>
            </a:r>
            <a:r>
              <a:rPr lang="en-ZA" sz="2000" dirty="0" smtClean="0"/>
              <a:t>“</a:t>
            </a:r>
            <a:r>
              <a:rPr lang="en-GB" sz="2000" i="1" dirty="0" smtClean="0"/>
              <a:t>We </a:t>
            </a:r>
            <a:r>
              <a:rPr lang="en-GB" sz="2000" i="1" dirty="0"/>
              <a:t>noted a number of new initiatives being implemented by the coordinating departments and the South African Local Government Association to improve financial and performance reporting as well as the compliance levels at </a:t>
            </a:r>
            <a:r>
              <a:rPr lang="en-GB" sz="2000" i="1" dirty="0" smtClean="0"/>
              <a:t>municipalities”.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en-GB" sz="2000" i="1" dirty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As SALGA Limpopo we will never be satisfied with the impact yield by the support initiatives we provided, until the audit outcomes of all our municipalities are both improved and sustained.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We commit to work with all key stakeholder, providing differentiate support base on the needs of our municipalities.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We “INSPIRE SERVICE DELIVERY”.</a:t>
            </a:r>
          </a:p>
          <a:p>
            <a:pPr marL="0" lvl="1" indent="0">
              <a:buNone/>
            </a:pPr>
            <a:endParaRPr lang="en-ZA" sz="2000" i="1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7829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5624513"/>
            <a:ext cx="2133600" cy="273844"/>
          </a:xfrm>
        </p:spPr>
        <p:txBody>
          <a:bodyPr/>
          <a:lstStyle/>
          <a:p>
            <a:fld id="{B0C31E8F-8DA3-4D6C-B41F-E84BF72BE1D6}" type="slidenum">
              <a:rPr lang="en-US" smtClean="0">
                <a:solidFill>
                  <a:srgbClr val="FFFFFF"/>
                </a:solidFill>
              </a:rPr>
              <a:pPr/>
              <a:t>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5253" y="4306690"/>
            <a:ext cx="1189518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350" b="1" dirty="0">
                <a:solidFill>
                  <a:schemeClr val="accent6"/>
                </a:solidFill>
              </a:rPr>
              <a:t>S46 Quarterly Reports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1617" y="4306690"/>
            <a:ext cx="1332963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endParaRPr lang="en-US" sz="1350" b="1" dirty="0">
              <a:solidFill>
                <a:schemeClr val="accent6"/>
              </a:solidFill>
            </a:endParaRPr>
          </a:p>
          <a:p>
            <a:pPr algn="ctr" defTabSz="342900"/>
            <a:r>
              <a:rPr lang="en-US" sz="1350" b="1" dirty="0">
                <a:solidFill>
                  <a:schemeClr val="accent6"/>
                </a:solidFill>
              </a:rPr>
              <a:t>S47 Report</a:t>
            </a:r>
          </a:p>
          <a:p>
            <a:pPr algn="ctr" defTabSz="342900"/>
            <a:endParaRPr lang="en-US" sz="1350" b="1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6470" y="4293011"/>
            <a:ext cx="1264148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endParaRPr lang="en-US" sz="1350" b="1" dirty="0">
              <a:solidFill>
                <a:schemeClr val="accent6"/>
              </a:solidFill>
            </a:endParaRPr>
          </a:p>
          <a:p>
            <a:pPr algn="ctr" defTabSz="342900"/>
            <a:r>
              <a:rPr lang="en-US" sz="1350" b="1" dirty="0">
                <a:solidFill>
                  <a:schemeClr val="accent6"/>
                </a:solidFill>
              </a:rPr>
              <a:t>S48 Report</a:t>
            </a:r>
          </a:p>
          <a:p>
            <a:pPr algn="ctr" defTabSz="342900"/>
            <a:endParaRPr lang="en-US" sz="1350" b="1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0079" y="1697191"/>
            <a:ext cx="2254616" cy="57708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u="sng" dirty="0">
                <a:solidFill>
                  <a:srgbClr val="1F1F29"/>
                </a:solidFill>
              </a:rPr>
              <a:t>ONGOING MONITORING</a:t>
            </a:r>
            <a:r>
              <a:rPr lang="en-US" sz="1050" b="1" dirty="0">
                <a:solidFill>
                  <a:srgbClr val="1F1F29"/>
                </a:solidFill>
              </a:rPr>
              <a:t>: Provincial &amp; National Monitoring Support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3639" y="2491333"/>
            <a:ext cx="2267495" cy="73866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u="sng" dirty="0">
                <a:solidFill>
                  <a:srgbClr val="1F1F29"/>
                </a:solidFill>
              </a:rPr>
              <a:t>IDENTIFY TARGETED SUPPORT</a:t>
            </a:r>
            <a:r>
              <a:rPr lang="en-US" sz="1050" b="1" dirty="0">
                <a:solidFill>
                  <a:srgbClr val="1F1F29"/>
                </a:solidFill>
              </a:rPr>
              <a:t>: Agreement with municipality on support requirements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51461" y="2730775"/>
            <a:ext cx="2252249" cy="25391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dirty="0">
                <a:solidFill>
                  <a:srgbClr val="1F1F29"/>
                </a:solidFill>
              </a:rPr>
              <a:t>Monitoring Support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42656" y="3329953"/>
            <a:ext cx="2261054" cy="41549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dirty="0">
                <a:solidFill>
                  <a:srgbClr val="1F1F29"/>
                </a:solidFill>
              </a:rPr>
              <a:t>Monitoring and Support Report (s154 Report)</a:t>
            </a:r>
          </a:p>
        </p:txBody>
      </p:sp>
      <p:cxnSp>
        <p:nvCxnSpPr>
          <p:cNvPr id="16" name="Straight Arrow Connector 15"/>
          <p:cNvCxnSpPr>
            <a:stCxn id="8" idx="2"/>
            <a:endCxn id="9" idx="0"/>
          </p:cNvCxnSpPr>
          <p:nvPr/>
        </p:nvCxnSpPr>
        <p:spPr>
          <a:xfrm>
            <a:off x="4407387" y="2274272"/>
            <a:ext cx="0" cy="2170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2"/>
          </p:cNvCxnSpPr>
          <p:nvPr/>
        </p:nvCxnSpPr>
        <p:spPr>
          <a:xfrm>
            <a:off x="7177586" y="2984691"/>
            <a:ext cx="5760" cy="3070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267199" y="4652939"/>
            <a:ext cx="61199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297009" y="4635835"/>
            <a:ext cx="769955" cy="450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38193" y="905059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1</a:t>
            </a:r>
          </a:p>
        </p:txBody>
      </p:sp>
      <p:sp>
        <p:nvSpPr>
          <p:cNvPr id="22" name="Oval 21"/>
          <p:cNvSpPr/>
          <p:nvPr/>
        </p:nvSpPr>
        <p:spPr>
          <a:xfrm>
            <a:off x="2998759" y="954124"/>
            <a:ext cx="288969" cy="24952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2</a:t>
            </a:r>
          </a:p>
        </p:txBody>
      </p:sp>
      <p:sp>
        <p:nvSpPr>
          <p:cNvPr id="23" name="Oval 22"/>
          <p:cNvSpPr/>
          <p:nvPr/>
        </p:nvSpPr>
        <p:spPr>
          <a:xfrm>
            <a:off x="2991110" y="1742636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3</a:t>
            </a:r>
          </a:p>
        </p:txBody>
      </p:sp>
      <p:sp>
        <p:nvSpPr>
          <p:cNvPr id="24" name="Oval 23"/>
          <p:cNvSpPr/>
          <p:nvPr/>
        </p:nvSpPr>
        <p:spPr>
          <a:xfrm>
            <a:off x="2978231" y="2523407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4</a:t>
            </a:r>
          </a:p>
        </p:txBody>
      </p:sp>
      <p:sp>
        <p:nvSpPr>
          <p:cNvPr id="25" name="Oval 24"/>
          <p:cNvSpPr/>
          <p:nvPr/>
        </p:nvSpPr>
        <p:spPr>
          <a:xfrm>
            <a:off x="2485528" y="3971585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5</a:t>
            </a:r>
          </a:p>
        </p:txBody>
      </p:sp>
      <p:sp>
        <p:nvSpPr>
          <p:cNvPr id="26" name="Oval 25"/>
          <p:cNvSpPr/>
          <p:nvPr/>
        </p:nvSpPr>
        <p:spPr>
          <a:xfrm>
            <a:off x="5628070" y="2212035"/>
            <a:ext cx="423392" cy="3298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050" dirty="0">
                <a:solidFill>
                  <a:srgbClr val="1F1F29"/>
                </a:solidFill>
              </a:rPr>
              <a:t>4a</a:t>
            </a:r>
          </a:p>
        </p:txBody>
      </p:sp>
      <p:sp>
        <p:nvSpPr>
          <p:cNvPr id="27" name="Oval 26"/>
          <p:cNvSpPr/>
          <p:nvPr/>
        </p:nvSpPr>
        <p:spPr>
          <a:xfrm>
            <a:off x="5628070" y="2808633"/>
            <a:ext cx="423392" cy="31455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050" dirty="0">
                <a:solidFill>
                  <a:srgbClr val="1F1F29"/>
                </a:solidFill>
              </a:rPr>
              <a:t>4b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51462" y="2225231"/>
            <a:ext cx="2267495" cy="25391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rgbClr val="1F1F29"/>
                </a:solidFill>
                <a:effectLst/>
                <a:latin typeface="+mn-lt"/>
              </a:defRPr>
            </a:lvl1pPr>
          </a:lstStyle>
          <a:p>
            <a:pPr defTabSz="342900"/>
            <a:r>
              <a:rPr lang="en-US" sz="1050" dirty="0"/>
              <a:t>Contract targeted support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280079" y="953272"/>
            <a:ext cx="2254616" cy="57708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u="sng" dirty="0">
                <a:solidFill>
                  <a:srgbClr val="1F1F29"/>
                </a:solidFill>
              </a:rPr>
              <a:t>ONGOING SELF-ASSESSMENT</a:t>
            </a:r>
            <a:r>
              <a:rPr lang="en-US" sz="1050" b="1" dirty="0">
                <a:solidFill>
                  <a:srgbClr val="1F1F29"/>
                </a:solidFill>
              </a:rPr>
              <a:t>: Identify underperformance and self-correct</a:t>
            </a:r>
          </a:p>
        </p:txBody>
      </p:sp>
      <p:cxnSp>
        <p:nvCxnSpPr>
          <p:cNvPr id="52" name="Straight Arrow Connector 51"/>
          <p:cNvCxnSpPr>
            <a:stCxn id="37" idx="2"/>
            <a:endCxn id="8" idx="0"/>
          </p:cNvCxnSpPr>
          <p:nvPr/>
        </p:nvCxnSpPr>
        <p:spPr>
          <a:xfrm>
            <a:off x="4407387" y="1530353"/>
            <a:ext cx="0" cy="1668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443614" y="3973123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6</a:t>
            </a:r>
          </a:p>
        </p:txBody>
      </p:sp>
      <p:sp>
        <p:nvSpPr>
          <p:cNvPr id="61" name="Oval 60"/>
          <p:cNvSpPr/>
          <p:nvPr/>
        </p:nvSpPr>
        <p:spPr>
          <a:xfrm>
            <a:off x="5619264" y="3471511"/>
            <a:ext cx="423392" cy="31455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050" dirty="0">
                <a:solidFill>
                  <a:srgbClr val="1F1F29"/>
                </a:solidFill>
              </a:rPr>
              <a:t>4c</a:t>
            </a:r>
          </a:p>
        </p:txBody>
      </p:sp>
      <p:cxnSp>
        <p:nvCxnSpPr>
          <p:cNvPr id="63" name="Straight Arrow Connector 62"/>
          <p:cNvCxnSpPr>
            <a:stCxn id="9" idx="2"/>
          </p:cNvCxnSpPr>
          <p:nvPr/>
        </p:nvCxnSpPr>
        <p:spPr bwMode="auto">
          <a:xfrm flipH="1">
            <a:off x="2708376" y="3229997"/>
            <a:ext cx="1699011" cy="662224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0" name="Straight Arrow Connector 69"/>
          <p:cNvCxnSpPr>
            <a:stCxn id="36" idx="2"/>
            <a:endCxn id="10" idx="0"/>
          </p:cNvCxnSpPr>
          <p:nvPr/>
        </p:nvCxnSpPr>
        <p:spPr bwMode="auto">
          <a:xfrm flipH="1">
            <a:off x="7177586" y="2479147"/>
            <a:ext cx="7624" cy="251628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052066" y="5055910"/>
            <a:ext cx="5298552" cy="568603"/>
          </a:xfrm>
          <a:prstGeom prst="rect">
            <a:avLst/>
          </a:prstGeom>
          <a:solidFill>
            <a:srgbClr val="C3C3C2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</a:rPr>
              <a:t>ONGOING MUNICIPAL SUPPORT</a:t>
            </a:r>
          </a:p>
        </p:txBody>
      </p:sp>
      <p:sp>
        <p:nvSpPr>
          <p:cNvPr id="87" name="Oval 86"/>
          <p:cNvSpPr/>
          <p:nvPr/>
        </p:nvSpPr>
        <p:spPr>
          <a:xfrm>
            <a:off x="6574060" y="3973123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7</a:t>
            </a:r>
          </a:p>
        </p:txBody>
      </p:sp>
      <p:sp>
        <p:nvSpPr>
          <p:cNvPr id="2" name="Rectangle 1"/>
          <p:cNvSpPr/>
          <p:nvPr/>
        </p:nvSpPr>
        <p:spPr>
          <a:xfrm>
            <a:off x="267613" y="1164245"/>
            <a:ext cx="2594077" cy="15692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42900"/>
            <a:r>
              <a:rPr lang="en-ZA" sz="1050" b="1" dirty="0">
                <a:solidFill>
                  <a:schemeClr val="accent6"/>
                </a:solidFill>
                <a:latin typeface="Calibri" panose="020F0502020204030204" pitchFamily="34" charset="0"/>
              </a:rPr>
              <a:t>DEVELOP EARLY WARNING SYSTEM </a:t>
            </a: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using Statutory and periodic reports: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AG reports 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MFMA Section 71 reports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MFMA Section 72 reports 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MFMA Section 73 reports 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MSA section 106 reports (where such were evoked) 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Quarterly performance reports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457200" y="124515"/>
            <a:ext cx="6400800" cy="794815"/>
          </a:xfrm>
        </p:spPr>
        <p:txBody>
          <a:bodyPr>
            <a:normAutofit fontScale="90000"/>
          </a:bodyPr>
          <a:lstStyle/>
          <a:p>
            <a:r>
              <a:rPr lang="en-ZA" sz="2400" dirty="0" smtClean="0"/>
              <a:t>NEWLY ADOPTED SALGA SUPPORT APROACH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xmlns="" val="191873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            RECOMMENDATIONS</a:t>
            </a:r>
            <a:r>
              <a:rPr lang="en-US" sz="2400" dirty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43508" y="1754815"/>
            <a:ext cx="8856984" cy="4050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1800" b="1" dirty="0"/>
              <a:t>It is recommended that the PC COGTA resolve to:-  </a:t>
            </a:r>
          </a:p>
          <a:p>
            <a:pPr marL="0" indent="0">
              <a:buNone/>
            </a:pPr>
            <a:endParaRPr lang="en-GB" sz="1800" dirty="0"/>
          </a:p>
          <a:p>
            <a:pPr>
              <a:buFont typeface="+mj-lt"/>
              <a:buAutoNum type="arabicPeriod"/>
            </a:pPr>
            <a:r>
              <a:rPr lang="en-ZA" sz="1800" b="1" dirty="0"/>
              <a:t>NOTE</a:t>
            </a:r>
            <a:r>
              <a:rPr lang="en-ZA" sz="1800" dirty="0"/>
              <a:t> the SALGA </a:t>
            </a:r>
            <a:r>
              <a:rPr lang="en-ZA" sz="1800" dirty="0" smtClean="0"/>
              <a:t>support provided to Mopani Local Municipality;</a:t>
            </a:r>
            <a:endParaRPr lang="en-ZA" sz="1800" dirty="0"/>
          </a:p>
          <a:p>
            <a:pPr>
              <a:buFont typeface="+mj-lt"/>
              <a:buAutoNum type="arabicPeriod"/>
            </a:pPr>
            <a:endParaRPr lang="en-ZA" sz="1800" dirty="0"/>
          </a:p>
          <a:p>
            <a:pPr>
              <a:buFont typeface="+mj-lt"/>
              <a:buAutoNum type="arabicPeriod"/>
            </a:pPr>
            <a:r>
              <a:rPr lang="en-ZA" sz="1800" b="1" dirty="0" smtClean="0"/>
              <a:t>NOTE</a:t>
            </a:r>
            <a:r>
              <a:rPr lang="en-ZA" sz="1800" dirty="0" smtClean="0"/>
              <a:t> </a:t>
            </a:r>
            <a:r>
              <a:rPr lang="en-ZA" sz="1800" dirty="0"/>
              <a:t>the SALGA proposed approach to Municipal Support and Interventions.</a:t>
            </a:r>
            <a:endParaRPr lang="en-US" sz="1800" dirty="0"/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xmlns="" val="1622701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158" y="2279320"/>
            <a:ext cx="2864874" cy="1907582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</a:pPr>
            <a:r>
              <a:rPr lang="en-US" sz="2625" dirty="0">
                <a:solidFill>
                  <a:schemeClr val="tx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339012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400" dirty="0" smtClean="0"/>
              <a:t>PRESENTATION OUTLINE</a:t>
            </a: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009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endParaRPr lang="en-ZA" sz="2000" dirty="0"/>
          </a:p>
          <a:p>
            <a:endParaRPr lang="en-ZA" sz="200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237506" y="1103727"/>
            <a:ext cx="8043862" cy="563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ZA" sz="2000" dirty="0" smtClean="0"/>
          </a:p>
          <a:p>
            <a:pPr>
              <a:lnSpc>
                <a:spcPct val="250000"/>
              </a:lnSpc>
              <a:buFont typeface="+mj-lt"/>
              <a:buAutoNum type="arabicPeriod"/>
            </a:pPr>
            <a:r>
              <a:rPr lang="en-ZA" sz="2000" dirty="0" smtClean="0"/>
              <a:t>AUDIT OUTCOMES &amp; FINDINGS</a:t>
            </a:r>
          </a:p>
          <a:p>
            <a:pPr>
              <a:lnSpc>
                <a:spcPct val="250000"/>
              </a:lnSpc>
              <a:buFont typeface="+mj-lt"/>
              <a:buAutoNum type="arabicPeriod"/>
            </a:pPr>
            <a:r>
              <a:rPr lang="en-ZA" sz="2000" dirty="0" smtClean="0"/>
              <a:t>SALGA SUPPORT PROGRAM</a:t>
            </a:r>
          </a:p>
          <a:p>
            <a:pPr>
              <a:lnSpc>
                <a:spcPct val="250000"/>
              </a:lnSpc>
              <a:buFont typeface="+mj-lt"/>
              <a:buAutoNum type="arabicPeriod"/>
            </a:pPr>
            <a:r>
              <a:rPr lang="en-ZA" sz="2000" dirty="0" smtClean="0"/>
              <a:t>IMPACT OF SUPPORT PROVIDED</a:t>
            </a:r>
          </a:p>
          <a:p>
            <a:pPr>
              <a:lnSpc>
                <a:spcPct val="250000"/>
              </a:lnSpc>
              <a:buFont typeface="+mj-lt"/>
              <a:buAutoNum type="arabicPeriod"/>
            </a:pPr>
            <a:r>
              <a:rPr lang="en-ZA" sz="2000" dirty="0" smtClean="0"/>
              <a:t>SALGA MUNICIPAL SUPPORT APPROACH</a:t>
            </a:r>
          </a:p>
          <a:p>
            <a:pPr>
              <a:lnSpc>
                <a:spcPct val="250000"/>
              </a:lnSpc>
              <a:buFont typeface="+mj-lt"/>
              <a:buAutoNum type="arabicPeriod"/>
            </a:pPr>
            <a:r>
              <a:rPr lang="en-ZA" sz="2000" dirty="0" smtClean="0"/>
              <a:t>RECOMMENDATIONS </a:t>
            </a:r>
          </a:p>
          <a:p>
            <a:pPr>
              <a:buFont typeface="+mj-lt"/>
              <a:buAutoNum type="arabi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1131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032171" cy="794815"/>
          </a:xfrm>
        </p:spPr>
        <p:txBody>
          <a:bodyPr>
            <a:noAutofit/>
          </a:bodyPr>
          <a:lstStyle/>
          <a:p>
            <a:r>
              <a:rPr lang="en-ZA" sz="2800" dirty="0" smtClean="0"/>
              <a:t>MOPANI DISTRICT MUNICIPALITY: </a:t>
            </a:r>
            <a:br>
              <a:rPr lang="en-ZA" sz="2800" dirty="0" smtClean="0"/>
            </a:br>
            <a:r>
              <a:rPr lang="en-ZA" sz="2800" dirty="0" smtClean="0"/>
              <a:t>AUDIT OUTCOMES AND KEY FINDINGS</a:t>
            </a:r>
            <a:endParaRPr lang="en-ZA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009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endParaRPr lang="en-ZA" sz="2000" dirty="0"/>
          </a:p>
          <a:p>
            <a:endParaRPr lang="en-ZA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3416519"/>
              </p:ext>
            </p:extLst>
          </p:nvPr>
        </p:nvGraphicFramePr>
        <p:xfrm>
          <a:off x="237506" y="1324538"/>
          <a:ext cx="804386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387">
                  <a:extLst>
                    <a:ext uri="{9D8B030D-6E8A-4147-A177-3AD203B41FA5}">
                      <a16:colId xmlns:a16="http://schemas.microsoft.com/office/drawing/2014/main" xmlns="" val="60079389"/>
                    </a:ext>
                  </a:extLst>
                </a:gridCol>
                <a:gridCol w="2523341">
                  <a:extLst>
                    <a:ext uri="{9D8B030D-6E8A-4147-A177-3AD203B41FA5}">
                      <a16:colId xmlns:a16="http://schemas.microsoft.com/office/drawing/2014/main" xmlns="" val="649221311"/>
                    </a:ext>
                  </a:extLst>
                </a:gridCol>
                <a:gridCol w="2793133">
                  <a:extLst>
                    <a:ext uri="{9D8B030D-6E8A-4147-A177-3AD203B41FA5}">
                      <a16:colId xmlns:a16="http://schemas.microsoft.com/office/drawing/2014/main" xmlns="" val="3300162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2016/17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2017/18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2018/19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60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Disclaimer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Adverse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Qualified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7453937"/>
                  </a:ext>
                </a:extLst>
              </a:tr>
            </a:tbl>
          </a:graphicData>
        </a:graphic>
      </p:graphicFrame>
      <p:sp>
        <p:nvSpPr>
          <p:cNvPr id="6" name="Text Placeholder 2"/>
          <p:cNvSpPr txBox="1">
            <a:spLocks/>
          </p:cNvSpPr>
          <p:nvPr/>
        </p:nvSpPr>
        <p:spPr>
          <a:xfrm>
            <a:off x="237506" y="2271068"/>
            <a:ext cx="8043862" cy="4777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ZA" sz="2000" dirty="0"/>
              <a:t>Below is the summary of the major audit findings raised by Auditor General over the pass three financial years</a:t>
            </a:r>
            <a:r>
              <a:rPr lang="en-ZA" sz="2000" dirty="0" smtClean="0"/>
              <a:t>:</a:t>
            </a:r>
          </a:p>
          <a:p>
            <a:pPr marL="0" lvl="1" indent="0">
              <a:buNone/>
            </a:pPr>
            <a:endParaRPr lang="en-ZA" sz="2000" dirty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ZA" sz="2000" dirty="0" smtClean="0"/>
              <a:t>Inadequate record keeping to support some disclosures;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ZA" sz="2000" dirty="0"/>
              <a:t>Unreconciled water transactions,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ZA" sz="2000" dirty="0" smtClean="0"/>
              <a:t>Adjustable and non adjustable misstatements;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ZA" sz="2000" dirty="0" smtClean="0"/>
              <a:t>Inadequate internal controls and basic controls (daily discipline); and</a:t>
            </a:r>
            <a:endParaRPr lang="en-ZA" sz="2000" dirty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ZA" sz="2000" dirty="0" smtClean="0"/>
              <a:t>Non compliance with laws and regulations.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7137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84811"/>
            <a:ext cx="6400800" cy="794815"/>
          </a:xfrm>
        </p:spPr>
        <p:txBody>
          <a:bodyPr>
            <a:normAutofit fontScale="90000"/>
          </a:bodyPr>
          <a:lstStyle/>
          <a:p>
            <a:r>
              <a:rPr lang="en-ZA" sz="2700" dirty="0"/>
              <a:t/>
            </a:r>
            <a:br>
              <a:rPr lang="en-ZA" sz="2700" dirty="0"/>
            </a:br>
            <a:r>
              <a:rPr lang="en-ZA" sz="2700" dirty="0" smtClean="0"/>
              <a:t>SALGA MUNICIPAL AUDIT SUPPORT PROGRAMME (MASP) </a:t>
            </a:r>
            <a:endParaRPr lang="en-ZA" b="1" i="1" dirty="0" smtClean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42939" y="1765311"/>
            <a:ext cx="8043862" cy="381157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7171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2051" y="4829503"/>
            <a:ext cx="1316831" cy="105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3209" y="4829503"/>
            <a:ext cx="1316831" cy="105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7701" y="4797818"/>
            <a:ext cx="1316831" cy="108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8195" y="3805238"/>
            <a:ext cx="16002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r>
              <a:rPr lang="en-ZA" sz="1500" b="1" dirty="0">
                <a:solidFill>
                  <a:srgbClr val="F06D19"/>
                </a:solidFill>
              </a:rPr>
              <a:t>Institutional Capacity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10621" y="3805239"/>
            <a:ext cx="16002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r>
              <a:rPr lang="en-ZA" sz="1500" b="1" dirty="0">
                <a:solidFill>
                  <a:srgbClr val="F06D19"/>
                </a:solidFill>
              </a:rPr>
              <a:t>Financial Management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9391" y="3798095"/>
            <a:ext cx="1600200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r>
              <a:rPr lang="en-ZA" sz="1500" b="1" dirty="0">
                <a:solidFill>
                  <a:srgbClr val="F06D19"/>
                </a:solidFill>
              </a:rPr>
              <a:t>Leadership</a:t>
            </a:r>
          </a:p>
        </p:txBody>
      </p:sp>
      <p:pic>
        <p:nvPicPr>
          <p:cNvPr id="7177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1" y="4797818"/>
            <a:ext cx="1316831" cy="108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133787" y="3815157"/>
            <a:ext cx="1600200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r>
              <a:rPr lang="en-ZA" sz="1500" b="1" dirty="0">
                <a:solidFill>
                  <a:srgbClr val="F06D19"/>
                </a:solidFill>
              </a:rPr>
              <a:t>Governance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2019" y="951545"/>
            <a:ext cx="86457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342900">
              <a:lnSpc>
                <a:spcPct val="150000"/>
              </a:lnSpc>
              <a:buFont typeface="Wingdings" pitchFamily="2" charset="2"/>
              <a:buChar char="§"/>
            </a:pP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SALGAs Municipal Audit Support Program (MASP) follows a Multidisciplinary approach that is based on 4 Pillars. </a:t>
            </a:r>
          </a:p>
          <a:p>
            <a:pPr marL="214313" indent="-214313" defTabSz="342900">
              <a:lnSpc>
                <a:spcPct val="150000"/>
              </a:lnSpc>
              <a:buFont typeface="Wingdings" pitchFamily="2" charset="2"/>
              <a:buChar char="§"/>
            </a:pP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believe that </a:t>
            </a:r>
            <a:r>
              <a:rPr lang="en-ZA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four pillars in a Municipality need to be strong and functioning effectively in order for a Municipality to obtain and sustain unqualified audits and good service delivery</a:t>
            </a:r>
          </a:p>
          <a:p>
            <a:pPr marL="214313" indent="-214313" defTabSz="342900">
              <a:lnSpc>
                <a:spcPct val="150000"/>
              </a:lnSpc>
              <a:buFont typeface="Wingdings" pitchFamily="2" charset="2"/>
              <a:buChar char="§"/>
            </a:pP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SALGA is confident that the MASP based on the 4 Pillars of Support cover the risk areas and root causes identified by the AGSA as well as the three aspects audited</a:t>
            </a:r>
          </a:p>
        </p:txBody>
      </p:sp>
    </p:spTree>
    <p:extLst>
      <p:ext uri="{BB962C8B-B14F-4D97-AF65-F5344CB8AC3E}">
        <p14:creationId xmlns:p14="http://schemas.microsoft.com/office/powerpoint/2010/main" xmlns="" val="2367040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6598693" cy="794815"/>
          </a:xfrm>
        </p:spPr>
        <p:txBody>
          <a:bodyPr>
            <a:noAutofit/>
          </a:bodyPr>
          <a:lstStyle/>
          <a:p>
            <a:r>
              <a:rPr lang="en-ZA" sz="2400" dirty="0" smtClean="0"/>
              <a:t>SALGA SUPPORT PROGRAMME </a:t>
            </a:r>
            <a:br>
              <a:rPr lang="en-ZA" sz="2400" dirty="0" smtClean="0"/>
            </a:br>
            <a:r>
              <a:rPr lang="en-ZA" sz="2400" dirty="0" smtClean="0"/>
              <a:t>(1 OF 10)</a:t>
            </a: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24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2000" b="1" dirty="0" smtClean="0"/>
              <a:t>2017/18 </a:t>
            </a:r>
            <a:r>
              <a:rPr lang="en-ZA" sz="2000" b="1" dirty="0"/>
              <a:t>Financial Year</a:t>
            </a:r>
          </a:p>
          <a:p>
            <a:pPr marL="0" indent="0" algn="ctr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 algn="ctr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algn="ctr"/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7152508"/>
              </p:ext>
            </p:extLst>
          </p:nvPr>
        </p:nvGraphicFramePr>
        <p:xfrm>
          <a:off x="290945" y="1592733"/>
          <a:ext cx="8562109" cy="4922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916">
                  <a:extLst>
                    <a:ext uri="{9D8B030D-6E8A-4147-A177-3AD203B41FA5}">
                      <a16:colId xmlns:a16="http://schemas.microsoft.com/office/drawing/2014/main" xmlns="" val="60079389"/>
                    </a:ext>
                  </a:extLst>
                </a:gridCol>
                <a:gridCol w="3848624">
                  <a:extLst>
                    <a:ext uri="{9D8B030D-6E8A-4147-A177-3AD203B41FA5}">
                      <a16:colId xmlns:a16="http://schemas.microsoft.com/office/drawing/2014/main" xmlns="" val="649221311"/>
                    </a:ext>
                  </a:extLst>
                </a:gridCol>
                <a:gridCol w="4194569">
                  <a:extLst>
                    <a:ext uri="{9D8B030D-6E8A-4147-A177-3AD203B41FA5}">
                      <a16:colId xmlns:a16="http://schemas.microsoft.com/office/drawing/2014/main" xmlns="" val="3300162121"/>
                    </a:ext>
                  </a:extLst>
                </a:gridCol>
              </a:tblGrid>
              <a:tr h="442095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60717"/>
                  </a:ext>
                </a:extLst>
              </a:tr>
              <a:tr h="823079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 smtClean="0">
                          <a:solidFill>
                            <a:schemeClr val="accent6"/>
                          </a:solidFill>
                        </a:rPr>
                        <a:t>Developed</a:t>
                      </a:r>
                      <a:r>
                        <a:rPr lang="en-GB" sz="1600" baseline="0" dirty="0" smtClean="0">
                          <a:solidFill>
                            <a:schemeClr val="accent6"/>
                          </a:solidFill>
                        </a:rPr>
                        <a:t> a detailed diagnostic report, with clear recommendations (Development of Audit Turnaround strategy)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 smtClean="0">
                          <a:solidFill>
                            <a:schemeClr val="accent6"/>
                          </a:solidFill>
                        </a:rPr>
                        <a:t>Assist the municipality to</a:t>
                      </a:r>
                      <a:r>
                        <a:rPr lang="en-GB" sz="1600" baseline="0" dirty="0" smtClean="0">
                          <a:solidFill>
                            <a:schemeClr val="accent6"/>
                          </a:solidFill>
                        </a:rPr>
                        <a:t> improve audit outcomes.</a:t>
                      </a:r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7453937"/>
                  </a:ext>
                </a:extLst>
              </a:tr>
              <a:tr h="629093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 smtClean="0">
                          <a:solidFill>
                            <a:schemeClr val="accent6"/>
                          </a:solidFill>
                        </a:rPr>
                        <a:t>Deployed </a:t>
                      </a:r>
                      <a:r>
                        <a:rPr lang="en-GB" sz="1600" b="1" dirty="0" smtClean="0">
                          <a:solidFill>
                            <a:schemeClr val="accent6"/>
                          </a:solidFill>
                        </a:rPr>
                        <a:t>three</a:t>
                      </a:r>
                      <a:r>
                        <a:rPr lang="en-GB" sz="1600" b="1" baseline="0" dirty="0" smtClean="0">
                          <a:solidFill>
                            <a:schemeClr val="accent6"/>
                          </a:solidFill>
                        </a:rPr>
                        <a:t> (03) interns</a:t>
                      </a:r>
                      <a:r>
                        <a:rPr lang="en-GB" sz="1600" baseline="0" dirty="0" smtClean="0">
                          <a:solidFill>
                            <a:schemeClr val="accent6"/>
                          </a:solidFill>
                        </a:rPr>
                        <a:t>, to assist the municipality with record keeping and implementation of the audit action plan.</a:t>
                      </a:r>
                      <a:endParaRPr lang="en-GB" sz="16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 smtClean="0">
                          <a:solidFill>
                            <a:schemeClr val="accent6"/>
                          </a:solidFill>
                        </a:rPr>
                        <a:t>Improved audit outcomes and</a:t>
                      </a:r>
                      <a:r>
                        <a:rPr lang="en-GB" sz="1600" baseline="0" dirty="0" smtClean="0">
                          <a:solidFill>
                            <a:schemeClr val="accent6"/>
                          </a:solidFill>
                        </a:rPr>
                        <a:t> financial viability of the municipality.</a:t>
                      </a:r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054514"/>
                  </a:ext>
                </a:extLst>
              </a:tr>
              <a:tr h="524392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b="1" dirty="0" smtClean="0">
                          <a:solidFill>
                            <a:schemeClr val="accent6"/>
                          </a:solidFill>
                        </a:rPr>
                        <a:t>Multi – disciplinary engagement</a:t>
                      </a:r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 with the municipality.</a:t>
                      </a:r>
                      <a:endParaRPr lang="en-ZA" sz="1600" baseline="0" dirty="0" smtClean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n-GB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Monitoring progress made in addressing prior year audit findings (Asset register and Water Transactions), status of financial viability of the municipality and </a:t>
                      </a:r>
                      <a:r>
                        <a:rPr lang="en-ZA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general service delivery matters</a:t>
                      </a:r>
                      <a:endParaRPr lang="en-ZA" sz="16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2095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Human Resources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Management &amp; Development Profiling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Determination of the maturity level of the municipality on HRMD 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644098"/>
                  </a:ext>
                </a:extLst>
              </a:tr>
              <a:tr h="442095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Municipal Governance Training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Strengthening the capacity of Councillors on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Governance issues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5929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PROGRAMME </a:t>
            </a:r>
            <a:r>
              <a:rPr lang="en-ZA" sz="2400" dirty="0" smtClean="0"/>
              <a:t>(2 </a:t>
            </a:r>
            <a:r>
              <a:rPr lang="en-ZA" sz="2400" dirty="0"/>
              <a:t>OF 10)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96538"/>
            <a:ext cx="8512629" cy="524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2000" b="1" dirty="0" smtClean="0"/>
              <a:t>2018/19 </a:t>
            </a:r>
            <a:r>
              <a:rPr lang="en-ZA" sz="2000" b="1" dirty="0"/>
              <a:t>Financial Year</a:t>
            </a:r>
          </a:p>
          <a:p>
            <a:pPr marL="0" indent="0" algn="ctr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 algn="ctr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algn="ctr"/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41623308"/>
              </p:ext>
            </p:extLst>
          </p:nvPr>
        </p:nvGraphicFramePr>
        <p:xfrm>
          <a:off x="290946" y="1807210"/>
          <a:ext cx="8645236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954">
                  <a:extLst>
                    <a:ext uri="{9D8B030D-6E8A-4147-A177-3AD203B41FA5}">
                      <a16:colId xmlns:a16="http://schemas.microsoft.com/office/drawing/2014/main" xmlns="" val="60079389"/>
                    </a:ext>
                  </a:extLst>
                </a:gridCol>
                <a:gridCol w="4214300">
                  <a:extLst>
                    <a:ext uri="{9D8B030D-6E8A-4147-A177-3AD203B41FA5}">
                      <a16:colId xmlns:a16="http://schemas.microsoft.com/office/drawing/2014/main" xmlns="" val="649221311"/>
                    </a:ext>
                  </a:extLst>
                </a:gridCol>
                <a:gridCol w="3906982">
                  <a:extLst>
                    <a:ext uri="{9D8B030D-6E8A-4147-A177-3AD203B41FA5}">
                      <a16:colId xmlns:a16="http://schemas.microsoft.com/office/drawing/2014/main" xmlns="" val="3300162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60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6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Participating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in the Audit steering committee meetings of the municipality.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Assisting the municipality in addressing findings raised by AG.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7453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7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Convened a structured engagement session with Auditor General Limpopo office and Municipalities with disclaimer or adverse audit opinion.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The objective of the meeting was to discuss the progress and challenges encountered during the 2018/19 audit processes.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05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8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Record Management Training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Compliance with Records Management standards</a:t>
                      </a:r>
                    </a:p>
                    <a:p>
                      <a:pPr algn="just"/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64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9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Convened an interactive engagement session with internal audit and Risk Managers of the municipality.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dirty="0" smtClean="0">
                          <a:solidFill>
                            <a:schemeClr val="accent6"/>
                          </a:solidFill>
                        </a:rPr>
                        <a:t>The session was aiming at improving the effective functioning of the internal audit and risk management unit of municipalities, with the aim of improving audit outcomes.</a:t>
                      </a:r>
                      <a:endParaRPr lang="en-ZA" dirty="0" smtClean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4185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807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PROGRAMME </a:t>
            </a:r>
            <a:r>
              <a:rPr lang="en-ZA" sz="2400" dirty="0" smtClean="0"/>
              <a:t>(3 </a:t>
            </a:r>
            <a:r>
              <a:rPr lang="en-ZA" sz="2400" dirty="0"/>
              <a:t>OF 10)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24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1" dirty="0" smtClean="0"/>
              <a:t>2018/19 </a:t>
            </a:r>
            <a:r>
              <a:rPr lang="en-ZA" sz="2000" b="1" dirty="0"/>
              <a:t>Financial </a:t>
            </a:r>
            <a:r>
              <a:rPr lang="en-ZA" sz="2000" b="1" dirty="0" smtClean="0"/>
              <a:t>Year: Governance and IGR – Council of Speakers</a:t>
            </a: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9367739"/>
              </p:ext>
            </p:extLst>
          </p:nvPr>
        </p:nvGraphicFramePr>
        <p:xfrm>
          <a:off x="290945" y="1807210"/>
          <a:ext cx="8556171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556">
                  <a:extLst>
                    <a:ext uri="{9D8B030D-6E8A-4147-A177-3AD203B41FA5}">
                      <a16:colId xmlns:a16="http://schemas.microsoft.com/office/drawing/2014/main" xmlns="" val="60079389"/>
                    </a:ext>
                  </a:extLst>
                </a:gridCol>
                <a:gridCol w="2981696">
                  <a:extLst>
                    <a:ext uri="{9D8B030D-6E8A-4147-A177-3AD203B41FA5}">
                      <a16:colId xmlns:a16="http://schemas.microsoft.com/office/drawing/2014/main" xmlns="" val="649221311"/>
                    </a:ext>
                  </a:extLst>
                </a:gridCol>
                <a:gridCol w="5055919">
                  <a:extLst>
                    <a:ext uri="{9D8B030D-6E8A-4147-A177-3AD203B41FA5}">
                      <a16:colId xmlns:a16="http://schemas.microsoft.com/office/drawing/2014/main" xmlns="" val="3300162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60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Strengthen Council Oversight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aseline="0" dirty="0" smtClean="0">
                          <a:solidFill>
                            <a:schemeClr val="accent6"/>
                          </a:solidFill>
                        </a:rPr>
                        <a:t>Facilitate for strengthening of Council Committees, including and in particular s79 Committees.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7453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Development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and Review of Council Rules of Order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Promote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functional Council meetings to enhance proper decision-making in line with statutory provisions, and that service delivery expectations are met. 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05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Councillor Support and Welfare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Ensure equitable treatment of councillors with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other spheres of government, facilitate councillor empowerment and Councillor Safety and Security through the </a:t>
                      </a:r>
                      <a:r>
                        <a:rPr lang="en-ZA" sz="1800" kern="1200" baseline="0" dirty="0" err="1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Mobi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-Safety App, Civic Funeral Policy and Pension Fund Arrangements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64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Implementation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of </a:t>
                      </a:r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Cost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Containment Measures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Ensure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that the cost of governance are reasonable in relation to the demands for effective service delivery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5072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5295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PROGRAMME </a:t>
            </a:r>
            <a:r>
              <a:rPr lang="en-ZA" sz="2400" dirty="0" smtClean="0"/>
              <a:t>(4 </a:t>
            </a:r>
            <a:r>
              <a:rPr lang="en-ZA" sz="2400" dirty="0"/>
              <a:t>OF 10)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24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1" dirty="0" smtClean="0"/>
              <a:t>2018/19 </a:t>
            </a:r>
            <a:r>
              <a:rPr lang="en-ZA" sz="2000" b="1" dirty="0"/>
              <a:t>Financial </a:t>
            </a:r>
            <a:r>
              <a:rPr lang="en-ZA" sz="2000" b="1" dirty="0" smtClean="0"/>
              <a:t>Year: Governance and IGR – Council of Speakers</a:t>
            </a: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1852743"/>
              </p:ext>
            </p:extLst>
          </p:nvPr>
        </p:nvGraphicFramePr>
        <p:xfrm>
          <a:off x="290945" y="1807210"/>
          <a:ext cx="8556171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556">
                  <a:extLst>
                    <a:ext uri="{9D8B030D-6E8A-4147-A177-3AD203B41FA5}">
                      <a16:colId xmlns:a16="http://schemas.microsoft.com/office/drawing/2014/main" xmlns="" val="60079389"/>
                    </a:ext>
                  </a:extLst>
                </a:gridCol>
                <a:gridCol w="2981696">
                  <a:extLst>
                    <a:ext uri="{9D8B030D-6E8A-4147-A177-3AD203B41FA5}">
                      <a16:colId xmlns:a16="http://schemas.microsoft.com/office/drawing/2014/main" xmlns="" val="649221311"/>
                    </a:ext>
                  </a:extLst>
                </a:gridCol>
                <a:gridCol w="5055919">
                  <a:extLst>
                    <a:ext uri="{9D8B030D-6E8A-4147-A177-3AD203B41FA5}">
                      <a16:colId xmlns:a16="http://schemas.microsoft.com/office/drawing/2014/main" xmlns="" val="3300162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60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Study on Impact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of Demarcation and Engagement on Ward Delimitations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aseline="0" dirty="0" smtClean="0">
                          <a:solidFill>
                            <a:schemeClr val="accent6"/>
                          </a:solidFill>
                        </a:rPr>
                        <a:t>Guide on Restructuring of Amalgamated Municipalities, SALGA Position Paper and Study on Impact of Demarcation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7453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Inclusive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Governance and Community Engagement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Enhanced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Public Participation modernised for the digital era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05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Role Definition Workshops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Workshop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political office bearers on their different roles vs. those of the others.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64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Separation of Functions Model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Promote doctrine on separation of functions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between Council and the Executive Arms of the Municipality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5072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Case Law Development Briefings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Learning Presentations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on recent court outcomes and interpretation of statues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4177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1135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PROGRAMME </a:t>
            </a:r>
            <a:r>
              <a:rPr lang="en-ZA" sz="2400" dirty="0" smtClean="0"/>
              <a:t>(5 </a:t>
            </a:r>
            <a:r>
              <a:rPr lang="en-ZA" sz="2400" dirty="0"/>
              <a:t>OF 10)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24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1" dirty="0" smtClean="0"/>
              <a:t>2018/19 </a:t>
            </a:r>
            <a:r>
              <a:rPr lang="en-ZA" sz="2000" b="1" dirty="0"/>
              <a:t>Financial </a:t>
            </a:r>
            <a:r>
              <a:rPr lang="en-ZA" sz="2000" b="1" dirty="0" smtClean="0"/>
              <a:t>Year: Governance and IGR – Council of Speakers</a:t>
            </a: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0041491"/>
              </p:ext>
            </p:extLst>
          </p:nvPr>
        </p:nvGraphicFramePr>
        <p:xfrm>
          <a:off x="290945" y="1807210"/>
          <a:ext cx="8556171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556">
                  <a:extLst>
                    <a:ext uri="{9D8B030D-6E8A-4147-A177-3AD203B41FA5}">
                      <a16:colId xmlns:a16="http://schemas.microsoft.com/office/drawing/2014/main" xmlns="" val="60079389"/>
                    </a:ext>
                  </a:extLst>
                </a:gridCol>
                <a:gridCol w="2981696">
                  <a:extLst>
                    <a:ext uri="{9D8B030D-6E8A-4147-A177-3AD203B41FA5}">
                      <a16:colId xmlns:a16="http://schemas.microsoft.com/office/drawing/2014/main" xmlns="" val="649221311"/>
                    </a:ext>
                  </a:extLst>
                </a:gridCol>
                <a:gridCol w="5055919">
                  <a:extLst>
                    <a:ext uri="{9D8B030D-6E8A-4147-A177-3AD203B41FA5}">
                      <a16:colId xmlns:a16="http://schemas.microsoft.com/office/drawing/2014/main" xmlns="" val="3300162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60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Accountability and Consequences Management Protocols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aseline="0" dirty="0" smtClean="0">
                          <a:solidFill>
                            <a:schemeClr val="accent6"/>
                          </a:solidFill>
                        </a:rPr>
                        <a:t>Presentations on Establishment and Functionality of Disciplinary Board for Councillors and Disciplinary Procedures and Code of Conduct for Councillors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7453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Capacity Building for Councillors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Knowledge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Sharing Networks via Council of Speakers and Study Excursions for MPAC Committee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05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Ward Committee Functionality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Enhancement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of Guidelines on Operation of Ward Committees and Ward Councillor Support: Review of Allowances for WC Members and Ward Code of Conduct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3066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86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ALGA 1">
      <a:dk1>
        <a:srgbClr val="F06D19"/>
      </a:dk1>
      <a:lt1>
        <a:sysClr val="window" lastClr="FFFFFF"/>
      </a:lt1>
      <a:dk2>
        <a:srgbClr val="C7C9CA"/>
      </a:dk2>
      <a:lt2>
        <a:srgbClr val="D6B758"/>
      </a:lt2>
      <a:accent1>
        <a:srgbClr val="F06D19"/>
      </a:accent1>
      <a:accent2>
        <a:srgbClr val="D6B758"/>
      </a:accent2>
      <a:accent3>
        <a:srgbClr val="8F8E8E"/>
      </a:accent3>
      <a:accent4>
        <a:srgbClr val="C7C9CA"/>
      </a:accent4>
      <a:accent5>
        <a:srgbClr val="FFFFFF"/>
      </a:accent5>
      <a:accent6>
        <a:srgbClr val="000000"/>
      </a:accent6>
      <a:hlink>
        <a:srgbClr val="8F8E8E"/>
      </a:hlink>
      <a:folHlink>
        <a:srgbClr val="C7C9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efault Theme">
  <a:themeElements>
    <a:clrScheme name="SALGA 1">
      <a:dk1>
        <a:srgbClr val="F06D19"/>
      </a:dk1>
      <a:lt1>
        <a:sysClr val="window" lastClr="FFFFFF"/>
      </a:lt1>
      <a:dk2>
        <a:srgbClr val="C7C9CA"/>
      </a:dk2>
      <a:lt2>
        <a:srgbClr val="D6B758"/>
      </a:lt2>
      <a:accent1>
        <a:srgbClr val="F06D19"/>
      </a:accent1>
      <a:accent2>
        <a:srgbClr val="D6B758"/>
      </a:accent2>
      <a:accent3>
        <a:srgbClr val="8F8E8E"/>
      </a:accent3>
      <a:accent4>
        <a:srgbClr val="C7C9CA"/>
      </a:accent4>
      <a:accent5>
        <a:srgbClr val="FFFFFF"/>
      </a:accent5>
      <a:accent6>
        <a:srgbClr val="000000"/>
      </a:accent6>
      <a:hlink>
        <a:srgbClr val="8F8E8E"/>
      </a:hlink>
      <a:folHlink>
        <a:srgbClr val="C7C9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SBP Key Focus Areas_ 11 July 2016 [Read-Only]" id="{756A072A-2630-4E26-A94B-B0BEED7BB4EC}" vid="{AE62CCC5-3FA7-4DAC-8C7B-7225B3C0125F}"/>
    </a:ext>
  </a:extLst>
</a:theme>
</file>

<file path=ppt/theme/theme3.xml><?xml version="1.0" encoding="utf-8"?>
<a:theme xmlns:a="http://schemas.openxmlformats.org/drawingml/2006/main" name="2_Default Theme">
  <a:themeElements>
    <a:clrScheme name="SALGA 1">
      <a:dk1>
        <a:srgbClr val="F06D19"/>
      </a:dk1>
      <a:lt1>
        <a:sysClr val="window" lastClr="FFFFFF"/>
      </a:lt1>
      <a:dk2>
        <a:srgbClr val="C7C9CA"/>
      </a:dk2>
      <a:lt2>
        <a:srgbClr val="D6B758"/>
      </a:lt2>
      <a:accent1>
        <a:srgbClr val="F06D19"/>
      </a:accent1>
      <a:accent2>
        <a:srgbClr val="D6B758"/>
      </a:accent2>
      <a:accent3>
        <a:srgbClr val="8F8E8E"/>
      </a:accent3>
      <a:accent4>
        <a:srgbClr val="C7C9CA"/>
      </a:accent4>
      <a:accent5>
        <a:srgbClr val="FFFFFF"/>
      </a:accent5>
      <a:accent6>
        <a:srgbClr val="000000"/>
      </a:accent6>
      <a:hlink>
        <a:srgbClr val="8F8E8E"/>
      </a:hlink>
      <a:folHlink>
        <a:srgbClr val="C7C9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SBP Key Focus Areas_ 11 July 2016 [Read-Only]" id="{756A072A-2630-4E26-A94B-B0BEED7BB4EC}" vid="{AE62CCC5-3FA7-4DAC-8C7B-7225B3C0125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1531</Words>
  <Application>Microsoft Office PowerPoint</Application>
  <PresentationFormat>On-screen Show (4:3)</PresentationFormat>
  <Paragraphs>279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1_Default Theme</vt:lpstr>
      <vt:lpstr>2_Default Theme</vt:lpstr>
      <vt:lpstr>Slide 1</vt:lpstr>
      <vt:lpstr>PRESENTATION OUTLINE</vt:lpstr>
      <vt:lpstr>MOPANI DISTRICT MUNICIPALITY:  AUDIT OUTCOMES AND KEY FINDINGS</vt:lpstr>
      <vt:lpstr> SALGA MUNICIPAL AUDIT SUPPORT PROGRAMME (MASP) </vt:lpstr>
      <vt:lpstr>SALGA SUPPORT PROGRAMME  (1 OF 10)</vt:lpstr>
      <vt:lpstr>SALGA SUPPORT PROGRAMME (2 OF 10)</vt:lpstr>
      <vt:lpstr>SALGA SUPPORT PROGRAMME (3 OF 10)</vt:lpstr>
      <vt:lpstr>SALGA SUPPORT PROGRAMME (4 OF 10)</vt:lpstr>
      <vt:lpstr>SALGA SUPPORT PROGRAMME (5 OF 10)</vt:lpstr>
      <vt:lpstr>SALGA SUPPORT PROGRAMME (6 OF 10)</vt:lpstr>
      <vt:lpstr>SALGA SUPPORT PROGRAMME (7 OF 10)</vt:lpstr>
      <vt:lpstr>SALGA SUPPORT PROGRAMME (8 OF 10)</vt:lpstr>
      <vt:lpstr>SALGA SUPPORT PROGRAMME (9 OF 10)</vt:lpstr>
      <vt:lpstr>SALGA SUPPORT PROGRAMME (10 OF 10)</vt:lpstr>
      <vt:lpstr>IMPACT OF SUPPORT PROVIDED</vt:lpstr>
      <vt:lpstr>NEWLY ADOPTED SALGA SUPPORT APROACH</vt:lpstr>
      <vt:lpstr>            RECOMMENDATIONS </vt:lpstr>
      <vt:lpstr>Thank You</vt:lpstr>
    </vt:vector>
  </TitlesOfParts>
  <Company>SALGA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Mthokozisi Zwane</dc:creator>
  <cp:lastModifiedBy>Monique</cp:lastModifiedBy>
  <cp:revision>81</cp:revision>
  <dcterms:created xsi:type="dcterms:W3CDTF">2016-05-17T13:07:50Z</dcterms:created>
  <dcterms:modified xsi:type="dcterms:W3CDTF">2020-09-02T08:31:47Z</dcterms:modified>
</cp:coreProperties>
</file>