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2"/>
  </p:notesMasterIdLst>
  <p:sldIdLst>
    <p:sldId id="257" r:id="rId2"/>
    <p:sldId id="359" r:id="rId3"/>
    <p:sldId id="360" r:id="rId4"/>
    <p:sldId id="362" r:id="rId5"/>
    <p:sldId id="363" r:id="rId6"/>
    <p:sldId id="364" r:id="rId7"/>
    <p:sldId id="365" r:id="rId8"/>
    <p:sldId id="366" r:id="rId9"/>
    <p:sldId id="367" r:id="rId10"/>
    <p:sldId id="368" r:id="rId11"/>
    <p:sldId id="370" r:id="rId12"/>
    <p:sldId id="440" r:id="rId13"/>
    <p:sldId id="443" r:id="rId14"/>
    <p:sldId id="444" r:id="rId15"/>
    <p:sldId id="445" r:id="rId16"/>
    <p:sldId id="489" r:id="rId17"/>
    <p:sldId id="446" r:id="rId18"/>
    <p:sldId id="447" r:id="rId19"/>
    <p:sldId id="448" r:id="rId20"/>
    <p:sldId id="449" r:id="rId21"/>
    <p:sldId id="450" r:id="rId22"/>
    <p:sldId id="451" r:id="rId23"/>
    <p:sldId id="374" r:id="rId24"/>
    <p:sldId id="373" r:id="rId25"/>
    <p:sldId id="435" r:id="rId26"/>
    <p:sldId id="436" r:id="rId27"/>
    <p:sldId id="493" r:id="rId28"/>
    <p:sldId id="500" r:id="rId29"/>
    <p:sldId id="375" r:id="rId30"/>
    <p:sldId id="376" r:id="rId31"/>
    <p:sldId id="377" r:id="rId32"/>
    <p:sldId id="379" r:id="rId33"/>
    <p:sldId id="488" r:id="rId34"/>
    <p:sldId id="380" r:id="rId35"/>
    <p:sldId id="381" r:id="rId36"/>
    <p:sldId id="382" r:id="rId37"/>
    <p:sldId id="504" r:id="rId38"/>
    <p:sldId id="384" r:id="rId39"/>
    <p:sldId id="386" r:id="rId40"/>
    <p:sldId id="385" r:id="rId41"/>
    <p:sldId id="387" r:id="rId42"/>
    <p:sldId id="388" r:id="rId43"/>
    <p:sldId id="390" r:id="rId44"/>
    <p:sldId id="389" r:id="rId45"/>
    <p:sldId id="491" r:id="rId46"/>
    <p:sldId id="506" r:id="rId47"/>
    <p:sldId id="490" r:id="rId48"/>
    <p:sldId id="494" r:id="rId49"/>
    <p:sldId id="495" r:id="rId50"/>
    <p:sldId id="391" r:id="rId51"/>
    <p:sldId id="452" r:id="rId52"/>
    <p:sldId id="397" r:id="rId53"/>
    <p:sldId id="398" r:id="rId54"/>
    <p:sldId id="496" r:id="rId55"/>
    <p:sldId id="497" r:id="rId56"/>
    <p:sldId id="498" r:id="rId57"/>
    <p:sldId id="499" r:id="rId58"/>
    <p:sldId id="399" r:id="rId59"/>
    <p:sldId id="400" r:id="rId60"/>
    <p:sldId id="401" r:id="rId61"/>
    <p:sldId id="505" r:id="rId62"/>
    <p:sldId id="402" r:id="rId63"/>
    <p:sldId id="454" r:id="rId64"/>
    <p:sldId id="455" r:id="rId65"/>
    <p:sldId id="456" r:id="rId66"/>
    <p:sldId id="457" r:id="rId67"/>
    <p:sldId id="458" r:id="rId68"/>
    <p:sldId id="459" r:id="rId69"/>
    <p:sldId id="460" r:id="rId70"/>
    <p:sldId id="461" r:id="rId71"/>
    <p:sldId id="462" r:id="rId72"/>
    <p:sldId id="463" r:id="rId73"/>
    <p:sldId id="464" r:id="rId74"/>
    <p:sldId id="465" r:id="rId75"/>
    <p:sldId id="466" r:id="rId76"/>
    <p:sldId id="467" r:id="rId77"/>
    <p:sldId id="468" r:id="rId78"/>
    <p:sldId id="469" r:id="rId79"/>
    <p:sldId id="470" r:id="rId80"/>
    <p:sldId id="471" r:id="rId81"/>
    <p:sldId id="472" r:id="rId82"/>
    <p:sldId id="501" r:id="rId83"/>
    <p:sldId id="422" r:id="rId84"/>
    <p:sldId id="473" r:id="rId85"/>
    <p:sldId id="474" r:id="rId86"/>
    <p:sldId id="475" r:id="rId87"/>
    <p:sldId id="502" r:id="rId88"/>
    <p:sldId id="476" r:id="rId89"/>
    <p:sldId id="477" r:id="rId90"/>
    <p:sldId id="478" r:id="rId91"/>
    <p:sldId id="479" r:id="rId92"/>
    <p:sldId id="480" r:id="rId93"/>
    <p:sldId id="481" r:id="rId94"/>
    <p:sldId id="482" r:id="rId95"/>
    <p:sldId id="483" r:id="rId96"/>
    <p:sldId id="484" r:id="rId97"/>
    <p:sldId id="485" r:id="rId98"/>
    <p:sldId id="486" r:id="rId99"/>
    <p:sldId id="503" r:id="rId100"/>
    <p:sldId id="279" r:id="rId101"/>
  </p:sldIdLst>
  <p:sldSz cx="9906000" cy="6858000" type="A4"/>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B7350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26" autoAdjust="0"/>
    <p:restoredTop sz="94161" autoAdjust="0"/>
  </p:normalViewPr>
  <p:slideViewPr>
    <p:cSldViewPr>
      <p:cViewPr varScale="1">
        <p:scale>
          <a:sx n="51" d="100"/>
          <a:sy n="51" d="100"/>
        </p:scale>
        <p:origin x="-102" y="-300"/>
      </p:cViewPr>
      <p:guideLst>
        <p:guide orient="horz" pos="2160"/>
        <p:guide pos="312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fld id="{D93B2284-2829-44F9-A0AA-F4C1FEB1627E}" type="datetimeFigureOut">
              <a:rPr lang="en-ZA" smtClean="0"/>
              <a:pPr/>
              <a:t>2020/09/02</a:t>
            </a:fld>
            <a:endParaRPr lang="en-ZA"/>
          </a:p>
        </p:txBody>
      </p:sp>
      <p:sp>
        <p:nvSpPr>
          <p:cNvPr id="4" name="Slide Image Placeholder 3"/>
          <p:cNvSpPr>
            <a:spLocks noGrp="1" noRot="1" noChangeAspect="1"/>
          </p:cNvSpPr>
          <p:nvPr>
            <p:ph type="sldImg" idx="2"/>
          </p:nvPr>
        </p:nvSpPr>
        <p:spPr>
          <a:xfrm>
            <a:off x="982663" y="1243013"/>
            <a:ext cx="4843462" cy="3354387"/>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5E67295F-34A9-44CE-8BB3-D958C2DA7F62}" type="slidenum">
              <a:rPr lang="en-ZA" smtClean="0"/>
              <a:pPr/>
              <a:t>‹#›</a:t>
            </a:fld>
            <a:endParaRPr lang="en-ZA"/>
          </a:p>
        </p:txBody>
      </p:sp>
    </p:spTree>
    <p:extLst>
      <p:ext uri="{BB962C8B-B14F-4D97-AF65-F5344CB8AC3E}">
        <p14:creationId xmlns:p14="http://schemas.microsoft.com/office/powerpoint/2010/main" xmlns="" val="3278967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393957-F0C6-4110-96D4-ABDD1BFD8EC4}"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8131006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84250" y="1244600"/>
            <a:ext cx="4851400" cy="335915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defTabSz="917146">
              <a:defRPr/>
            </a:pPr>
            <a:fld id="{37ADD19E-E55B-4586-8D3A-7F1125600C74}" type="slidenum">
              <a:rPr lang="en-ZA">
                <a:solidFill>
                  <a:prstClr val="black"/>
                </a:solidFill>
                <a:latin typeface="Calibri"/>
              </a:rPr>
              <a:pPr defTabSz="917146">
                <a:defRPr/>
              </a:pPr>
              <a:t>51</a:t>
            </a:fld>
            <a:endParaRPr lang="en-ZA">
              <a:solidFill>
                <a:prstClr val="black"/>
              </a:solidFill>
              <a:latin typeface="Calibri"/>
            </a:endParaRPr>
          </a:p>
        </p:txBody>
      </p:sp>
    </p:spTree>
    <p:extLst>
      <p:ext uri="{BB962C8B-B14F-4D97-AF65-F5344CB8AC3E}">
        <p14:creationId xmlns:p14="http://schemas.microsoft.com/office/powerpoint/2010/main" xmlns="" val="4636383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6da0872ef8_0_10:notes"/>
          <p:cNvSpPr txBox="1">
            <a:spLocks noGrp="1"/>
          </p:cNvSpPr>
          <p:nvPr>
            <p:ph type="body" idx="1"/>
          </p:nvPr>
        </p:nvSpPr>
        <p:spPr>
          <a:xfrm>
            <a:off x="675678" y="5133167"/>
            <a:ext cx="5408500" cy="4863628"/>
          </a:xfrm>
          <a:prstGeom prst="rect">
            <a:avLst/>
          </a:prstGeom>
        </p:spPr>
        <p:txBody>
          <a:bodyPr spcFirstLastPara="1" wrap="square" lIns="91562" tIns="45769" rIns="91562" bIns="45769" anchor="t" anchorCtr="0">
            <a:noAutofit/>
          </a:bodyPr>
          <a:lstStyle/>
          <a:p>
            <a:pPr>
              <a:spcBef>
                <a:spcPts val="361"/>
              </a:spcBef>
              <a:spcAft>
                <a:spcPts val="0"/>
              </a:spcAft>
            </a:pPr>
            <a:endParaRPr dirty="0"/>
          </a:p>
        </p:txBody>
      </p:sp>
      <p:sp>
        <p:nvSpPr>
          <p:cNvPr id="135" name="Google Shape;135;g6da0872ef8_0_10:notes"/>
          <p:cNvSpPr>
            <a:spLocks noGrp="1" noRot="1" noChangeAspect="1"/>
          </p:cNvSpPr>
          <p:nvPr>
            <p:ph type="sldImg" idx="2"/>
          </p:nvPr>
        </p:nvSpPr>
        <p:spPr>
          <a:xfrm>
            <a:off x="454025" y="811213"/>
            <a:ext cx="5851525" cy="4052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13333605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6da0872ef8_0_30:notes"/>
          <p:cNvSpPr txBox="1">
            <a:spLocks noGrp="1"/>
          </p:cNvSpPr>
          <p:nvPr>
            <p:ph type="body" idx="1"/>
          </p:nvPr>
        </p:nvSpPr>
        <p:spPr>
          <a:xfrm>
            <a:off x="675678" y="5133167"/>
            <a:ext cx="5408500" cy="4863628"/>
          </a:xfrm>
          <a:prstGeom prst="rect">
            <a:avLst/>
          </a:prstGeom>
        </p:spPr>
        <p:txBody>
          <a:bodyPr spcFirstLastPara="1" wrap="square" lIns="91562" tIns="45769" rIns="91562" bIns="45769" anchor="t" anchorCtr="0">
            <a:noAutofit/>
          </a:bodyPr>
          <a:lstStyle/>
          <a:p>
            <a:pPr>
              <a:spcBef>
                <a:spcPts val="361"/>
              </a:spcBef>
              <a:spcAft>
                <a:spcPts val="0"/>
              </a:spcAft>
            </a:pPr>
            <a:endParaRPr lang="en-ZA" dirty="0" smtClean="0"/>
          </a:p>
          <a:p>
            <a:pPr>
              <a:spcBef>
                <a:spcPts val="361"/>
              </a:spcBef>
              <a:spcAft>
                <a:spcPts val="0"/>
              </a:spcAft>
            </a:pPr>
            <a:endParaRPr dirty="0"/>
          </a:p>
        </p:txBody>
      </p:sp>
      <p:sp>
        <p:nvSpPr>
          <p:cNvPr id="142" name="Google Shape;142;g6da0872ef8_0_30:notes"/>
          <p:cNvSpPr>
            <a:spLocks noGrp="1" noRot="1" noChangeAspect="1"/>
          </p:cNvSpPr>
          <p:nvPr>
            <p:ph type="sldImg" idx="2"/>
          </p:nvPr>
        </p:nvSpPr>
        <p:spPr>
          <a:xfrm>
            <a:off x="454025" y="811213"/>
            <a:ext cx="5851525" cy="4052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2094193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1A70B1-985A-4D88-96F9-468A6E2977DE}" type="datetimeFigureOut">
              <a:rPr lang="en-US" smtClean="0"/>
              <a:pPr/>
              <a:t>9/2/2020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E3CE41-40FD-4563-A281-D4F18B61B38D}" type="slidenum">
              <a:rPr lang="en-US" smtClean="0"/>
              <a:pPr/>
              <a:t>‹#›</a:t>
            </a:fld>
            <a:endParaRPr lang="en-US"/>
          </a:p>
        </p:txBody>
      </p:sp>
    </p:spTree>
    <p:extLst>
      <p:ext uri="{BB962C8B-B14F-4D97-AF65-F5344CB8AC3E}">
        <p14:creationId xmlns:p14="http://schemas.microsoft.com/office/powerpoint/2010/main" xmlns="" val="3969003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1A70B1-985A-4D88-96F9-468A6E2977DE}" type="datetimeFigureOut">
              <a:rPr lang="en-US" smtClean="0"/>
              <a:pPr/>
              <a:t>9/2/2020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E3CE41-40FD-4563-A281-D4F18B61B38D}" type="slidenum">
              <a:rPr lang="en-US" smtClean="0"/>
              <a:pPr/>
              <a:t>‹#›</a:t>
            </a:fld>
            <a:endParaRPr lang="en-US"/>
          </a:p>
        </p:txBody>
      </p:sp>
    </p:spTree>
    <p:extLst>
      <p:ext uri="{BB962C8B-B14F-4D97-AF65-F5344CB8AC3E}">
        <p14:creationId xmlns:p14="http://schemas.microsoft.com/office/powerpoint/2010/main" xmlns="" val="3476594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1A70B1-985A-4D88-96F9-468A6E2977DE}" type="datetimeFigureOut">
              <a:rPr lang="en-US" smtClean="0"/>
              <a:pPr/>
              <a:t>9/2/2020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E3CE41-40FD-4563-A281-D4F18B61B38D}" type="slidenum">
              <a:rPr lang="en-US" smtClean="0"/>
              <a:pPr/>
              <a:t>‹#›</a:t>
            </a:fld>
            <a:endParaRPr lang="en-US"/>
          </a:p>
        </p:txBody>
      </p:sp>
    </p:spTree>
    <p:extLst>
      <p:ext uri="{BB962C8B-B14F-4D97-AF65-F5344CB8AC3E}">
        <p14:creationId xmlns:p14="http://schemas.microsoft.com/office/powerpoint/2010/main" xmlns="" val="3503460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1A70B1-985A-4D88-96F9-468A6E2977DE}" type="datetimeFigureOut">
              <a:rPr lang="en-US" smtClean="0"/>
              <a:pPr/>
              <a:t>9/2/2020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E3CE41-40FD-4563-A281-D4F18B61B38D}" type="slidenum">
              <a:rPr lang="en-US" smtClean="0"/>
              <a:pPr/>
              <a:t>‹#›</a:t>
            </a:fld>
            <a:endParaRPr lang="en-US"/>
          </a:p>
        </p:txBody>
      </p:sp>
    </p:spTree>
    <p:extLst>
      <p:ext uri="{BB962C8B-B14F-4D97-AF65-F5344CB8AC3E}">
        <p14:creationId xmlns:p14="http://schemas.microsoft.com/office/powerpoint/2010/main" xmlns="" val="2926453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1A70B1-985A-4D88-96F9-468A6E2977DE}" type="datetimeFigureOut">
              <a:rPr lang="en-US" smtClean="0"/>
              <a:pPr/>
              <a:t>9/2/2020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E3CE41-40FD-4563-A281-D4F18B61B38D}" type="slidenum">
              <a:rPr lang="en-US" smtClean="0"/>
              <a:pPr/>
              <a:t>‹#›</a:t>
            </a:fld>
            <a:endParaRPr lang="en-US"/>
          </a:p>
        </p:txBody>
      </p:sp>
    </p:spTree>
    <p:extLst>
      <p:ext uri="{BB962C8B-B14F-4D97-AF65-F5344CB8AC3E}">
        <p14:creationId xmlns:p14="http://schemas.microsoft.com/office/powerpoint/2010/main" xmlns="" val="2385210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91A70B1-985A-4D88-96F9-468A6E2977DE}" type="datetimeFigureOut">
              <a:rPr lang="en-US" smtClean="0"/>
              <a:pPr/>
              <a:t>9/2/2020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E3CE41-40FD-4563-A281-D4F18B61B38D}" type="slidenum">
              <a:rPr lang="en-US" smtClean="0"/>
              <a:pPr/>
              <a:t>‹#›</a:t>
            </a:fld>
            <a:endParaRPr lang="en-US"/>
          </a:p>
        </p:txBody>
      </p:sp>
    </p:spTree>
    <p:extLst>
      <p:ext uri="{BB962C8B-B14F-4D97-AF65-F5344CB8AC3E}">
        <p14:creationId xmlns:p14="http://schemas.microsoft.com/office/powerpoint/2010/main" xmlns="" val="1909189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1A70B1-985A-4D88-96F9-468A6E2977DE}" type="datetimeFigureOut">
              <a:rPr lang="en-US" smtClean="0"/>
              <a:pPr/>
              <a:t>9/2/2020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E3CE41-40FD-4563-A281-D4F18B61B38D}" type="slidenum">
              <a:rPr lang="en-US" smtClean="0"/>
              <a:pPr/>
              <a:t>‹#›</a:t>
            </a:fld>
            <a:endParaRPr lang="en-US"/>
          </a:p>
        </p:txBody>
      </p:sp>
    </p:spTree>
    <p:extLst>
      <p:ext uri="{BB962C8B-B14F-4D97-AF65-F5344CB8AC3E}">
        <p14:creationId xmlns:p14="http://schemas.microsoft.com/office/powerpoint/2010/main" xmlns="" val="71199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1A70B1-985A-4D88-96F9-468A6E2977DE}" type="datetimeFigureOut">
              <a:rPr lang="en-US" smtClean="0"/>
              <a:pPr/>
              <a:t>9/2/2020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E3CE41-40FD-4563-A281-D4F18B61B38D}" type="slidenum">
              <a:rPr lang="en-US" smtClean="0"/>
              <a:pPr/>
              <a:t>‹#›</a:t>
            </a:fld>
            <a:endParaRPr lang="en-US"/>
          </a:p>
        </p:txBody>
      </p:sp>
    </p:spTree>
    <p:extLst>
      <p:ext uri="{BB962C8B-B14F-4D97-AF65-F5344CB8AC3E}">
        <p14:creationId xmlns:p14="http://schemas.microsoft.com/office/powerpoint/2010/main" xmlns="" val="315223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1A70B1-985A-4D88-96F9-468A6E2977DE}" type="datetimeFigureOut">
              <a:rPr lang="en-US" smtClean="0"/>
              <a:pPr/>
              <a:t>9/2/2020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E3CE41-40FD-4563-A281-D4F18B61B38D}" type="slidenum">
              <a:rPr lang="en-US" smtClean="0"/>
              <a:pPr/>
              <a:t>‹#›</a:t>
            </a:fld>
            <a:endParaRPr lang="en-US"/>
          </a:p>
        </p:txBody>
      </p:sp>
    </p:spTree>
    <p:extLst>
      <p:ext uri="{BB962C8B-B14F-4D97-AF65-F5344CB8AC3E}">
        <p14:creationId xmlns:p14="http://schemas.microsoft.com/office/powerpoint/2010/main" xmlns="" val="1488811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1A70B1-985A-4D88-96F9-468A6E2977DE}" type="datetimeFigureOut">
              <a:rPr lang="en-US" smtClean="0"/>
              <a:pPr/>
              <a:t>9/2/2020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E3CE41-40FD-4563-A281-D4F18B61B38D}" type="slidenum">
              <a:rPr lang="en-US" smtClean="0"/>
              <a:pPr/>
              <a:t>‹#›</a:t>
            </a:fld>
            <a:endParaRPr lang="en-US"/>
          </a:p>
        </p:txBody>
      </p:sp>
    </p:spTree>
    <p:extLst>
      <p:ext uri="{BB962C8B-B14F-4D97-AF65-F5344CB8AC3E}">
        <p14:creationId xmlns:p14="http://schemas.microsoft.com/office/powerpoint/2010/main" xmlns="" val="606552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1A70B1-985A-4D88-96F9-468A6E2977DE}" type="datetimeFigureOut">
              <a:rPr lang="en-US" smtClean="0"/>
              <a:pPr/>
              <a:t>9/2/2020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E3CE41-40FD-4563-A281-D4F18B61B38D}" type="slidenum">
              <a:rPr lang="en-US" smtClean="0"/>
              <a:pPr/>
              <a:t>‹#›</a:t>
            </a:fld>
            <a:endParaRPr lang="en-US"/>
          </a:p>
        </p:txBody>
      </p:sp>
    </p:spTree>
    <p:extLst>
      <p:ext uri="{BB962C8B-B14F-4D97-AF65-F5344CB8AC3E}">
        <p14:creationId xmlns:p14="http://schemas.microsoft.com/office/powerpoint/2010/main" xmlns="" val="3149199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1000"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1A70B1-985A-4D88-96F9-468A6E2977DE}" type="datetimeFigureOut">
              <a:rPr lang="en-US" smtClean="0"/>
              <a:pPr/>
              <a:t>9/2/2020</a:t>
            </a:fld>
            <a:endParaRPr lang="en-US"/>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E3CE41-40FD-4563-A281-D4F18B61B38D}" type="slidenum">
              <a:rPr lang="en-US" smtClean="0"/>
              <a:pPr/>
              <a:t>‹#›</a:t>
            </a:fld>
            <a:endParaRPr lang="en-US"/>
          </a:p>
        </p:txBody>
      </p:sp>
    </p:spTree>
    <p:extLst>
      <p:ext uri="{BB962C8B-B14F-4D97-AF65-F5344CB8AC3E}">
        <p14:creationId xmlns:p14="http://schemas.microsoft.com/office/powerpoint/2010/main" xmlns="" val="3274130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28800" y="1143000"/>
            <a:ext cx="6172200" cy="76200"/>
          </a:xfrm>
          <a:prstGeom prst="rect">
            <a:avLst/>
          </a:prstGeom>
          <a:solidFill>
            <a:srgbClr val="B735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8"/>
          <p:cNvSpPr txBox="1">
            <a:spLocks/>
          </p:cNvSpPr>
          <p:nvPr/>
        </p:nvSpPr>
        <p:spPr>
          <a:xfrm>
            <a:off x="457200" y="1987296"/>
            <a:ext cx="8763000" cy="2889504"/>
          </a:xfrm>
          <a:prstGeom prst="rect">
            <a:avLst/>
          </a:prstGeom>
        </p:spPr>
        <p:txBody>
          <a:bodyPr vert="horz" lIns="91440" tIns="45720" rIns="91440" bIns="45720" rtlCol="0" anchor="t">
            <a:normAutofit fontScale="85000" lnSpcReduction="20000"/>
          </a:bodyPr>
          <a:lst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a:lstStyle>
          <a:p>
            <a:pPr marL="0" marR="0" lvl="0" indent="0" algn="ctr" defTabSz="457200" rtl="0" eaLnBrk="1" fontAlgn="auto" latinLnBrk="0" hangingPunct="1">
              <a:lnSpc>
                <a:spcPct val="100000"/>
              </a:lnSpc>
              <a:spcBef>
                <a:spcPct val="20000"/>
              </a:spcBef>
              <a:spcAft>
                <a:spcPts val="600"/>
              </a:spcAft>
              <a:buClr>
                <a:srgbClr val="83992A"/>
              </a:buClr>
              <a:buSzPct val="115000"/>
              <a:buFont typeface="Arial"/>
              <a:buNone/>
              <a:tabLst/>
              <a:defRPr/>
            </a:pPr>
            <a:r>
              <a:rPr lang="en-US" altLang="en-US" sz="4000" b="1" dirty="0" smtClean="0">
                <a:solidFill>
                  <a:sysClr val="windowText" lastClr="000000">
                    <a:lumMod val="85000"/>
                    <a:lumOff val="15000"/>
                  </a:sysClr>
                </a:solidFill>
                <a:latin typeface="Garamond" panose="02020404030301010803"/>
              </a:rPr>
              <a:t>PRESENTATION TO PORTFOLIO COMMITTEE ON COGTA</a:t>
            </a:r>
            <a:endParaRPr kumimoji="0" lang="en-ZA" altLang="en-US" sz="4000" b="1" i="0" u="none" strike="noStrike" kern="1200" cap="none" spc="0" normalizeH="0" baseline="0" noProof="0" dirty="0" smtClean="0">
              <a:ln>
                <a:noFill/>
              </a:ln>
              <a:solidFill>
                <a:sysClr val="windowText" lastClr="000000">
                  <a:lumMod val="85000"/>
                  <a:lumOff val="15000"/>
                </a:sysClr>
              </a:solidFill>
              <a:effectLst/>
              <a:uLnTx/>
              <a:uFillTx/>
              <a:latin typeface="Garamond" panose="02020404030301010803"/>
              <a:ea typeface="+mn-ea"/>
              <a:cs typeface="+mn-cs"/>
            </a:endParaRPr>
          </a:p>
          <a:p>
            <a:pPr marL="0" lvl="0" indent="0" algn="ctr">
              <a:buClr>
                <a:srgbClr val="83992A"/>
              </a:buClr>
              <a:buNone/>
            </a:pPr>
            <a:r>
              <a:rPr lang="en-US" altLang="en-US" sz="2800" b="1" dirty="0">
                <a:latin typeface="Arial" panose="020B0604020202020204" pitchFamily="34" charset="0"/>
                <a:cs typeface="Arial" panose="020B0604020202020204" pitchFamily="34" charset="0"/>
              </a:rPr>
              <a:t>State of the </a:t>
            </a:r>
            <a:r>
              <a:rPr lang="en-US" altLang="en-US" sz="2800" b="1" dirty="0" smtClean="0">
                <a:latin typeface="Arial" panose="020B0604020202020204" pitchFamily="34" charset="0"/>
                <a:cs typeface="Arial" panose="020B0604020202020204" pitchFamily="34" charset="0"/>
              </a:rPr>
              <a:t>Municipality</a:t>
            </a:r>
          </a:p>
          <a:p>
            <a:pPr marL="0" indent="0" algn="ctr">
              <a:buClr>
                <a:srgbClr val="83992A"/>
              </a:buClr>
              <a:buNone/>
            </a:pPr>
            <a:r>
              <a:rPr lang="en-ZA" altLang="en-US" sz="2800" b="1" dirty="0">
                <a:solidFill>
                  <a:sysClr val="windowText" lastClr="000000">
                    <a:lumMod val="85000"/>
                    <a:lumOff val="15000"/>
                  </a:sysClr>
                </a:solidFill>
              </a:rPr>
              <a:t>DATE: 02 September 2020</a:t>
            </a:r>
          </a:p>
          <a:p>
            <a:pPr marL="285750" marR="0" lvl="0" indent="-285750" algn="ctr" defTabSz="457200" rtl="0" eaLnBrk="1" fontAlgn="auto" latinLnBrk="0" hangingPunct="1">
              <a:lnSpc>
                <a:spcPct val="100000"/>
              </a:lnSpc>
              <a:spcBef>
                <a:spcPct val="20000"/>
              </a:spcBef>
              <a:spcAft>
                <a:spcPts val="600"/>
              </a:spcAft>
              <a:buClr>
                <a:srgbClr val="83992A"/>
              </a:buClr>
              <a:buSzPct val="115000"/>
              <a:buFont typeface="Arial"/>
              <a:buNone/>
              <a:tabLst/>
              <a:defRPr/>
            </a:pPr>
            <a:r>
              <a:rPr kumimoji="0" lang="en-US" altLang="en-US" sz="2800" b="1" i="0" u="none" strike="noStrike" kern="1200" cap="none" spc="0" normalizeH="0" baseline="0" noProof="0" dirty="0" smtClean="0">
                <a:ln>
                  <a:noFill/>
                </a:ln>
                <a:solidFill>
                  <a:sysClr val="windowText" lastClr="000000">
                    <a:lumMod val="85000"/>
                    <a:lumOff val="15000"/>
                  </a:sysClr>
                </a:solidFill>
                <a:effectLst/>
                <a:uLnTx/>
                <a:uFillTx/>
                <a:latin typeface="Garamond" panose="02020404030301010803"/>
                <a:ea typeface="+mn-ea"/>
                <a:cs typeface="+mn-cs"/>
              </a:rPr>
              <a:t>Presented: </a:t>
            </a:r>
          </a:p>
          <a:p>
            <a:pPr marL="285750" marR="0" lvl="0" indent="-285750" algn="ctr" defTabSz="457200" rtl="0" eaLnBrk="1" fontAlgn="auto" latinLnBrk="0" hangingPunct="1">
              <a:lnSpc>
                <a:spcPct val="100000"/>
              </a:lnSpc>
              <a:spcBef>
                <a:spcPct val="20000"/>
              </a:spcBef>
              <a:spcAft>
                <a:spcPts val="600"/>
              </a:spcAft>
              <a:buClr>
                <a:srgbClr val="83992A"/>
              </a:buClr>
              <a:buSzPct val="115000"/>
              <a:buFont typeface="Arial"/>
              <a:buNone/>
              <a:tabLst/>
              <a:defRPr/>
            </a:pPr>
            <a:r>
              <a:rPr kumimoji="0" lang="en-US" altLang="en-US" sz="2800" b="1" i="0" u="none" strike="noStrike" kern="1200" cap="none" spc="0" normalizeH="0" baseline="0" noProof="0" dirty="0" smtClean="0">
                <a:ln>
                  <a:noFill/>
                </a:ln>
                <a:solidFill>
                  <a:sysClr val="windowText" lastClr="000000">
                    <a:lumMod val="85000"/>
                    <a:lumOff val="15000"/>
                  </a:sysClr>
                </a:solidFill>
                <a:effectLst/>
                <a:uLnTx/>
                <a:uFillTx/>
                <a:latin typeface="Garamond" panose="02020404030301010803"/>
                <a:ea typeface="+mn-ea"/>
                <a:cs typeface="+mn-cs"/>
              </a:rPr>
              <a:t>The Hon. Executive Mayor: Cllr. Shayi P.J</a:t>
            </a:r>
          </a:p>
          <a:p>
            <a:pPr marL="285750" marR="0" lvl="0" indent="-285750" algn="ctr" defTabSz="457200" rtl="0" eaLnBrk="1" fontAlgn="auto" latinLnBrk="0" hangingPunct="1">
              <a:lnSpc>
                <a:spcPct val="100000"/>
              </a:lnSpc>
              <a:spcBef>
                <a:spcPct val="20000"/>
              </a:spcBef>
              <a:spcAft>
                <a:spcPts val="600"/>
              </a:spcAft>
              <a:buClr>
                <a:srgbClr val="83992A"/>
              </a:buClr>
              <a:buSzPct val="115000"/>
              <a:buFont typeface="Arial" panose="020B0604020202020204" pitchFamily="34" charset="0"/>
              <a:buNone/>
              <a:tabLst/>
              <a:defRPr/>
            </a:pPr>
            <a:endParaRPr kumimoji="0" lang="en-US" altLang="en-US" sz="2000" b="1" i="0" u="none" strike="noStrike" kern="1200" cap="none" spc="0" normalizeH="0" baseline="0" noProof="0" dirty="0" smtClean="0">
              <a:ln>
                <a:noFill/>
              </a:ln>
              <a:solidFill>
                <a:sysClr val="windowText" lastClr="000000">
                  <a:lumMod val="85000"/>
                  <a:lumOff val="15000"/>
                </a:sysClr>
              </a:solidFill>
              <a:effectLst/>
              <a:uLnTx/>
              <a:uFillTx/>
              <a:latin typeface="Arial" panose="020B0604020202020204" pitchFamily="34" charset="0"/>
              <a:ea typeface="+mn-ea"/>
              <a:cs typeface="Arial" panose="020B0604020202020204" pitchFamily="34" charset="0"/>
            </a:endParaRPr>
          </a:p>
          <a:p>
            <a:pPr marL="285750" marR="0" lvl="0" indent="-285750" algn="ctr" defTabSz="457200" rtl="0" eaLnBrk="1" fontAlgn="auto" latinLnBrk="0" hangingPunct="1">
              <a:lnSpc>
                <a:spcPct val="100000"/>
              </a:lnSpc>
              <a:spcBef>
                <a:spcPct val="20000"/>
              </a:spcBef>
              <a:spcAft>
                <a:spcPts val="600"/>
              </a:spcAft>
              <a:buClr>
                <a:srgbClr val="83992A"/>
              </a:buClr>
              <a:buSzPct val="115000"/>
              <a:buFont typeface="Arial" panose="020B0604020202020204" pitchFamily="34" charset="0"/>
              <a:buNone/>
              <a:tabLst/>
              <a:defRPr/>
            </a:pPr>
            <a:endParaRPr kumimoji="0" lang="en-US" altLang="en-US" sz="2000" b="1" i="0" u="none" strike="noStrike" kern="1200" cap="none" spc="0" normalizeH="0" baseline="0" noProof="0" dirty="0" smtClean="0">
              <a:ln>
                <a:noFill/>
              </a:ln>
              <a:solidFill>
                <a:sysClr val="windowText" lastClr="000000">
                  <a:lumMod val="85000"/>
                  <a:lumOff val="15000"/>
                </a:sysClr>
              </a:solidFill>
              <a:effectLst/>
              <a:uLnTx/>
              <a:uFillTx/>
              <a:latin typeface="Arial" panose="020B0604020202020204" pitchFamily="34" charset="0"/>
              <a:ea typeface="+mn-ea"/>
              <a:cs typeface="Arial" panose="020B0604020202020204" pitchFamily="34" charset="0"/>
            </a:endParaRPr>
          </a:p>
          <a:p>
            <a:pPr marL="285750" marR="0" lvl="0" indent="-285750" algn="ctr" defTabSz="457200" rtl="0" eaLnBrk="1" fontAlgn="auto" latinLnBrk="0" hangingPunct="1">
              <a:lnSpc>
                <a:spcPct val="100000"/>
              </a:lnSpc>
              <a:spcBef>
                <a:spcPct val="20000"/>
              </a:spcBef>
              <a:spcAft>
                <a:spcPts val="600"/>
              </a:spcAft>
              <a:buClr>
                <a:srgbClr val="83992A"/>
              </a:buClr>
              <a:buSzPct val="115000"/>
              <a:buFont typeface="Arial" panose="020B0604020202020204" pitchFamily="34" charset="0"/>
              <a:buNone/>
              <a:tabLst/>
              <a:defRPr/>
            </a:pPr>
            <a:endParaRPr kumimoji="0" lang="en-US" altLang="en-US" sz="2400" b="1" i="0" u="none" strike="noStrike" kern="1200" cap="none" spc="0" normalizeH="0" baseline="0" noProof="0" dirty="0" smtClean="0">
              <a:ln>
                <a:noFill/>
              </a:ln>
              <a:solidFill>
                <a:srgbClr val="FF0000"/>
              </a:solidFill>
              <a:effectLst/>
              <a:uLnTx/>
              <a:uFillTx/>
              <a:latin typeface="Garamond" panose="02020404030301010803"/>
              <a:ea typeface="+mn-ea"/>
              <a:cs typeface="+mn-cs"/>
            </a:endParaRPr>
          </a:p>
        </p:txBody>
      </p:sp>
      <p:sp>
        <p:nvSpPr>
          <p:cNvPr id="9" name="Title 7"/>
          <p:cNvSpPr txBox="1">
            <a:spLocks/>
          </p:cNvSpPr>
          <p:nvPr/>
        </p:nvSpPr>
        <p:spPr>
          <a:xfrm>
            <a:off x="-228600" y="107696"/>
            <a:ext cx="9677399" cy="187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b="1" smtClean="0"/>
              <a:t> </a:t>
            </a:r>
            <a:r>
              <a:rPr lang="en-US" altLang="en-US" sz="2400" b="1" smtClean="0">
                <a:latin typeface="Arial" panose="020B0604020202020204" pitchFamily="34" charset="0"/>
                <a:cs typeface="Arial" panose="020B0604020202020204" pitchFamily="34" charset="0"/>
              </a:rPr>
              <a:t>MOPANI DISTRICT MUNICIPALITY(DC 33, Grd.4)</a:t>
            </a:r>
            <a:br>
              <a:rPr lang="en-US" altLang="en-US" sz="2400" b="1" smtClean="0">
                <a:latin typeface="Arial" panose="020B0604020202020204" pitchFamily="34" charset="0"/>
                <a:cs typeface="Arial" panose="020B0604020202020204" pitchFamily="34" charset="0"/>
              </a:rPr>
            </a:br>
            <a:endParaRPr lang="en-US" alt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9784362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1200" y="1811864"/>
            <a:ext cx="5630600" cy="2379137"/>
          </a:xfrm>
        </p:spPr>
        <p:txBody>
          <a:bodyPr/>
          <a:lstStyle/>
          <a:p>
            <a:pPr algn="ctr"/>
            <a:r>
              <a:rPr lang="en-US" sz="4000" dirty="0">
                <a:latin typeface="Arial Black" panose="020B0A04020102020204" pitchFamily="34" charset="0"/>
              </a:rPr>
              <a:t>IMPLEMENTATION OF AUDIT ACTION PLAN</a:t>
            </a:r>
          </a:p>
        </p:txBody>
      </p:sp>
    </p:spTree>
    <p:extLst>
      <p:ext uri="{BB962C8B-B14F-4D97-AF65-F5344CB8AC3E}">
        <p14:creationId xmlns:p14="http://schemas.microsoft.com/office/powerpoint/2010/main" xmlns="" val="3023190914"/>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US" sz="7200" dirty="0" smtClean="0"/>
          </a:p>
          <a:p>
            <a:pPr marL="0" indent="0" algn="ctr">
              <a:buNone/>
            </a:pPr>
            <a:endParaRPr lang="en-US" sz="7200" dirty="0"/>
          </a:p>
          <a:p>
            <a:pPr marL="0" indent="0" algn="ctr">
              <a:buNone/>
            </a:pPr>
            <a:endParaRPr lang="en-US" sz="7200" dirty="0" smtClean="0"/>
          </a:p>
        </p:txBody>
      </p:sp>
      <p:sp>
        <p:nvSpPr>
          <p:cNvPr id="4" name="Rectangle 3"/>
          <p:cNvSpPr/>
          <p:nvPr/>
        </p:nvSpPr>
        <p:spPr>
          <a:xfrm>
            <a:off x="1825336" y="1020828"/>
            <a:ext cx="6172200" cy="76200"/>
          </a:xfrm>
          <a:prstGeom prst="rect">
            <a:avLst/>
          </a:prstGeom>
          <a:solidFill>
            <a:srgbClr val="B735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3" descr="C:\Users\segooar\AppData\Local\Temp\notesC7A056\images.jpeg"/>
          <p:cNvPicPr>
            <a:picLocks noChangeAspect="1" noChangeArrowheads="1"/>
          </p:cNvPicPr>
          <p:nvPr/>
        </p:nvPicPr>
        <p:blipFill>
          <a:blip r:embed="rId2" cstate="print"/>
          <a:srcRect/>
          <a:stretch>
            <a:fillRect/>
          </a:stretch>
        </p:blipFill>
        <p:spPr bwMode="auto">
          <a:xfrm>
            <a:off x="2133600" y="1485341"/>
            <a:ext cx="5715000" cy="4020475"/>
          </a:xfrm>
          <a:prstGeom prst="rect">
            <a:avLst/>
          </a:prstGeom>
          <a:noFill/>
        </p:spPr>
      </p:pic>
    </p:spTree>
    <p:extLst>
      <p:ext uri="{BB962C8B-B14F-4D97-AF65-F5344CB8AC3E}">
        <p14:creationId xmlns:p14="http://schemas.microsoft.com/office/powerpoint/2010/main" xmlns="" val="28281937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838201"/>
            <a:ext cx="7620001" cy="1063229"/>
          </a:xfrm>
        </p:spPr>
        <p:txBody>
          <a:bodyPr>
            <a:normAutofit/>
          </a:bodyPr>
          <a:lstStyle/>
          <a:p>
            <a:r>
              <a:rPr lang="en-US" sz="2400" b="1" dirty="0"/>
              <a:t>Progress on implementation of 2018/19 audit remedial plans –  </a:t>
            </a:r>
            <a:r>
              <a:rPr lang="en-US" sz="2400" b="1" dirty="0" smtClean="0"/>
              <a:t>Matters affecting Audit Report</a:t>
            </a:r>
            <a:endParaRPr lang="en-US" sz="2400" b="1" dirty="0"/>
          </a:p>
        </p:txBody>
      </p:sp>
      <p:graphicFrame>
        <p:nvGraphicFramePr>
          <p:cNvPr id="5" name="Table 4"/>
          <p:cNvGraphicFramePr>
            <a:graphicFrameLocks noGrp="1"/>
          </p:cNvGraphicFramePr>
          <p:nvPr>
            <p:extLst>
              <p:ext uri="{D42A27DB-BD31-4B8C-83A1-F6EECF244321}">
                <p14:modId xmlns:p14="http://schemas.microsoft.com/office/powerpoint/2010/main" xmlns="" val="564204816"/>
              </p:ext>
            </p:extLst>
          </p:nvPr>
        </p:nvGraphicFramePr>
        <p:xfrm>
          <a:off x="533400" y="1752605"/>
          <a:ext cx="8991599" cy="4038596"/>
        </p:xfrm>
        <a:graphic>
          <a:graphicData uri="http://schemas.openxmlformats.org/drawingml/2006/table">
            <a:tbl>
              <a:tblPr>
                <a:tableStyleId>{5C22544A-7EE6-4342-B048-85BDC9FD1C3A}</a:tableStyleId>
              </a:tblPr>
              <a:tblGrid>
                <a:gridCol w="4766410">
                  <a:extLst>
                    <a:ext uri="{9D8B030D-6E8A-4147-A177-3AD203B41FA5}">
                      <a16:colId xmlns:a16="http://schemas.microsoft.com/office/drawing/2014/main" xmlns="" val="1788495933"/>
                    </a:ext>
                  </a:extLst>
                </a:gridCol>
                <a:gridCol w="1405364">
                  <a:extLst>
                    <a:ext uri="{9D8B030D-6E8A-4147-A177-3AD203B41FA5}">
                      <a16:colId xmlns:a16="http://schemas.microsoft.com/office/drawing/2014/main" xmlns="" val="1886091459"/>
                    </a:ext>
                  </a:extLst>
                </a:gridCol>
                <a:gridCol w="1437202">
                  <a:extLst>
                    <a:ext uri="{9D8B030D-6E8A-4147-A177-3AD203B41FA5}">
                      <a16:colId xmlns:a16="http://schemas.microsoft.com/office/drawing/2014/main" xmlns="" val="1510146722"/>
                    </a:ext>
                  </a:extLst>
                </a:gridCol>
                <a:gridCol w="1382623">
                  <a:extLst>
                    <a:ext uri="{9D8B030D-6E8A-4147-A177-3AD203B41FA5}">
                      <a16:colId xmlns:a16="http://schemas.microsoft.com/office/drawing/2014/main" xmlns="" val="2895590401"/>
                    </a:ext>
                  </a:extLst>
                </a:gridCol>
              </a:tblGrid>
              <a:tr h="300300">
                <a:tc>
                  <a:txBody>
                    <a:bodyPr/>
                    <a:lstStyle/>
                    <a:p>
                      <a:pPr algn="l" fontAlgn="b"/>
                      <a:r>
                        <a:rPr lang="en-ZA" sz="1600" b="1" u="none" strike="noStrike" dirty="0">
                          <a:effectLst/>
                        </a:rPr>
                        <a:t>PER DIRECTORATE</a:t>
                      </a:r>
                      <a:endParaRPr lang="en-ZA" sz="1600" b="1" i="0" u="none" strike="noStrike" dirty="0">
                        <a:solidFill>
                          <a:srgbClr val="000000"/>
                        </a:solidFill>
                        <a:effectLst/>
                        <a:latin typeface="Arial Narrow" panose="020B0606020202030204" pitchFamily="34" charset="0"/>
                      </a:endParaRPr>
                    </a:p>
                  </a:txBody>
                  <a:tcPr marL="9525" marR="9525" marT="9525" marB="0" anchor="b"/>
                </a:tc>
                <a:tc>
                  <a:txBody>
                    <a:bodyPr/>
                    <a:lstStyle/>
                    <a:p>
                      <a:pPr algn="l" fontAlgn="b"/>
                      <a:endParaRPr lang="en-ZA" sz="1600" b="1" i="0" u="none" strike="noStrike">
                        <a:solidFill>
                          <a:srgbClr val="000000"/>
                        </a:solidFill>
                        <a:effectLst/>
                        <a:latin typeface="Arial Narrow" panose="020B0606020202030204" pitchFamily="34" charset="0"/>
                      </a:endParaRPr>
                    </a:p>
                  </a:txBody>
                  <a:tcPr marL="9525" marR="9525" marT="9525" marB="0" anchor="b"/>
                </a:tc>
                <a:tc>
                  <a:txBody>
                    <a:bodyPr/>
                    <a:lstStyle/>
                    <a:p>
                      <a:pPr algn="ctr" fontAlgn="b"/>
                      <a:endParaRPr lang="en-ZA" sz="1600" b="1" i="0" u="none" strike="noStrike">
                        <a:solidFill>
                          <a:srgbClr val="000000"/>
                        </a:solidFill>
                        <a:effectLst/>
                        <a:latin typeface="Arial Narrow" panose="020B0606020202030204" pitchFamily="34" charset="0"/>
                      </a:endParaRPr>
                    </a:p>
                  </a:txBody>
                  <a:tcPr marL="9525" marR="9525" marT="9525" marB="0" anchor="b"/>
                </a:tc>
                <a:tc>
                  <a:txBody>
                    <a:bodyPr/>
                    <a:lstStyle/>
                    <a:p>
                      <a:pPr algn="ctr" fontAlgn="b"/>
                      <a:endParaRPr lang="en-ZA" sz="1600" b="1" i="0" u="none" strike="noStrike">
                        <a:solidFill>
                          <a:srgbClr val="000000"/>
                        </a:solidFill>
                        <a:effectLst/>
                        <a:latin typeface="Arial Narrow" panose="020B0606020202030204" pitchFamily="34" charset="0"/>
                      </a:endParaRPr>
                    </a:p>
                  </a:txBody>
                  <a:tcPr marL="9525" marR="9525" marT="9525" marB="0" anchor="b"/>
                </a:tc>
                <a:extLst>
                  <a:ext uri="{0D108BD9-81ED-4DB2-BD59-A6C34878D82A}">
                    <a16:rowId xmlns:a16="http://schemas.microsoft.com/office/drawing/2014/main" xmlns="" val="1039897671"/>
                  </a:ext>
                </a:extLst>
              </a:tr>
              <a:tr h="789481">
                <a:tc>
                  <a:txBody>
                    <a:bodyPr/>
                    <a:lstStyle/>
                    <a:p>
                      <a:pPr algn="ctr" fontAlgn="b"/>
                      <a:r>
                        <a:rPr lang="en-ZA" sz="1600" b="1" u="none" strike="noStrike" dirty="0">
                          <a:effectLst/>
                        </a:rPr>
                        <a:t>Directorate</a:t>
                      </a:r>
                      <a:endParaRPr lang="en-ZA" sz="1600" b="1" i="0" u="none" strike="noStrike" dirty="0">
                        <a:solidFill>
                          <a:srgbClr val="000000"/>
                        </a:solidFill>
                        <a:effectLst/>
                        <a:latin typeface="Arial Narrow" panose="020B0606020202030204" pitchFamily="34" charset="0"/>
                      </a:endParaRPr>
                    </a:p>
                  </a:txBody>
                  <a:tcPr marL="9525" marR="9525" marT="9525" marB="0" anchor="b"/>
                </a:tc>
                <a:tc>
                  <a:txBody>
                    <a:bodyPr/>
                    <a:lstStyle/>
                    <a:p>
                      <a:pPr algn="ctr" fontAlgn="b"/>
                      <a:r>
                        <a:rPr lang="en-ZA" sz="1600" b="1" u="none" strike="noStrike" dirty="0">
                          <a:effectLst/>
                        </a:rPr>
                        <a:t>No. of queries raised</a:t>
                      </a:r>
                      <a:endParaRPr lang="en-ZA" sz="1600" b="1" i="0" u="none" strike="noStrike" dirty="0">
                        <a:solidFill>
                          <a:srgbClr val="000000"/>
                        </a:solidFill>
                        <a:effectLst/>
                        <a:latin typeface="Arial Narrow" panose="020B0606020202030204" pitchFamily="34" charset="0"/>
                      </a:endParaRPr>
                    </a:p>
                  </a:txBody>
                  <a:tcPr marL="9525" marR="9525" marT="9525" marB="0" anchor="b"/>
                </a:tc>
                <a:tc>
                  <a:txBody>
                    <a:bodyPr/>
                    <a:lstStyle/>
                    <a:p>
                      <a:pPr algn="ctr" fontAlgn="b"/>
                      <a:r>
                        <a:rPr lang="en-ZA" sz="1600" b="1" u="none" strike="noStrike" dirty="0">
                          <a:effectLst/>
                        </a:rPr>
                        <a:t>No. of queries cleared</a:t>
                      </a:r>
                      <a:endParaRPr lang="en-ZA" sz="1600" b="1" i="0" u="none" strike="noStrike" dirty="0">
                        <a:solidFill>
                          <a:srgbClr val="000000"/>
                        </a:solidFill>
                        <a:effectLst/>
                        <a:latin typeface="Arial Narrow" panose="020B0606020202030204" pitchFamily="34" charset="0"/>
                      </a:endParaRPr>
                    </a:p>
                  </a:txBody>
                  <a:tcPr marL="9525" marR="9525" marT="9525" marB="0" anchor="b"/>
                </a:tc>
                <a:tc>
                  <a:txBody>
                    <a:bodyPr/>
                    <a:lstStyle/>
                    <a:p>
                      <a:pPr algn="ctr" fontAlgn="b"/>
                      <a:r>
                        <a:rPr lang="en-US" sz="1600" b="1" u="none" strike="noStrike" dirty="0">
                          <a:effectLst/>
                        </a:rPr>
                        <a:t>No of queries in progress</a:t>
                      </a:r>
                      <a:endParaRPr lang="en-US" sz="1600" b="1" i="0" u="none" strike="noStrike" dirty="0">
                        <a:solidFill>
                          <a:srgbClr val="000000"/>
                        </a:solidFill>
                        <a:effectLst/>
                        <a:latin typeface="Arial Narrow" panose="020B0606020202030204" pitchFamily="34" charset="0"/>
                      </a:endParaRPr>
                    </a:p>
                  </a:txBody>
                  <a:tcPr marL="9525" marR="9525" marT="9525" marB="0" anchor="b"/>
                </a:tc>
                <a:extLst>
                  <a:ext uri="{0D108BD9-81ED-4DB2-BD59-A6C34878D82A}">
                    <a16:rowId xmlns:a16="http://schemas.microsoft.com/office/drawing/2014/main" xmlns="" val="1098984185"/>
                  </a:ext>
                </a:extLst>
              </a:tr>
              <a:tr h="300300">
                <a:tc>
                  <a:txBody>
                    <a:bodyPr/>
                    <a:lstStyle/>
                    <a:p>
                      <a:pPr algn="l" fontAlgn="b"/>
                      <a:r>
                        <a:rPr lang="en-ZA" sz="1600" u="none" strike="noStrike" dirty="0">
                          <a:effectLst/>
                        </a:rPr>
                        <a:t> </a:t>
                      </a:r>
                      <a:endParaRPr lang="en-ZA" sz="1600" b="0" i="0" u="none" strike="noStrike" dirty="0">
                        <a:solidFill>
                          <a:srgbClr val="000000"/>
                        </a:solidFill>
                        <a:effectLst/>
                        <a:latin typeface="Arial Narrow" panose="020B0606020202030204" pitchFamily="34" charset="0"/>
                      </a:endParaRPr>
                    </a:p>
                  </a:txBody>
                  <a:tcPr marL="9525" marR="9525" marT="9525" marB="0" anchor="b"/>
                </a:tc>
                <a:tc>
                  <a:txBody>
                    <a:bodyPr/>
                    <a:lstStyle/>
                    <a:p>
                      <a:pPr algn="ctr" fontAlgn="b"/>
                      <a:r>
                        <a:rPr lang="en-ZA" sz="1600" u="none" strike="noStrike" dirty="0">
                          <a:effectLst/>
                        </a:rPr>
                        <a:t> </a:t>
                      </a:r>
                      <a:endParaRPr lang="en-ZA" sz="1600" b="0" i="1" u="none" strike="noStrike" dirty="0">
                        <a:solidFill>
                          <a:srgbClr val="E26B0A"/>
                        </a:solidFill>
                        <a:effectLst/>
                        <a:latin typeface="Arial Narrow" panose="020B0606020202030204" pitchFamily="34" charset="0"/>
                      </a:endParaRPr>
                    </a:p>
                  </a:txBody>
                  <a:tcPr marL="9525" marR="9525" marT="9525" marB="0" anchor="b"/>
                </a:tc>
                <a:tc>
                  <a:txBody>
                    <a:bodyPr/>
                    <a:lstStyle/>
                    <a:p>
                      <a:pPr algn="ctr" fontAlgn="b"/>
                      <a:r>
                        <a:rPr lang="en-ZA" sz="1600" u="none" strike="noStrike" dirty="0">
                          <a:effectLst/>
                        </a:rPr>
                        <a:t> </a:t>
                      </a:r>
                      <a:endParaRPr lang="en-ZA" sz="1600" b="0" i="1" u="none" strike="noStrike" dirty="0">
                        <a:solidFill>
                          <a:srgbClr val="E26B0A"/>
                        </a:solidFill>
                        <a:effectLst/>
                        <a:latin typeface="Arial Narrow" panose="020B0606020202030204" pitchFamily="34" charset="0"/>
                      </a:endParaRPr>
                    </a:p>
                  </a:txBody>
                  <a:tcPr marL="9525" marR="9525" marT="9525" marB="0" anchor="b"/>
                </a:tc>
                <a:tc>
                  <a:txBody>
                    <a:bodyPr/>
                    <a:lstStyle/>
                    <a:p>
                      <a:pPr algn="ctr" fontAlgn="b"/>
                      <a:r>
                        <a:rPr lang="en-ZA" sz="1600" u="none" strike="noStrike">
                          <a:effectLst/>
                        </a:rPr>
                        <a:t> </a:t>
                      </a:r>
                      <a:endParaRPr lang="en-ZA" sz="1600" b="0" i="1" u="none" strike="noStrike">
                        <a:solidFill>
                          <a:srgbClr val="E26B0A"/>
                        </a:solidFill>
                        <a:effectLst/>
                        <a:latin typeface="Arial Narrow" panose="020B0606020202030204" pitchFamily="34" charset="0"/>
                      </a:endParaRPr>
                    </a:p>
                  </a:txBody>
                  <a:tcPr marL="9525" marR="9525" marT="9525" marB="0" anchor="b"/>
                </a:tc>
                <a:extLst>
                  <a:ext uri="{0D108BD9-81ED-4DB2-BD59-A6C34878D82A}">
                    <a16:rowId xmlns:a16="http://schemas.microsoft.com/office/drawing/2014/main" xmlns="" val="3039059366"/>
                  </a:ext>
                </a:extLst>
              </a:tr>
              <a:tr h="529703">
                <a:tc>
                  <a:txBody>
                    <a:bodyPr/>
                    <a:lstStyle/>
                    <a:p>
                      <a:pPr algn="l" fontAlgn="b"/>
                      <a:r>
                        <a:rPr lang="en-ZA" sz="1600" u="none" strike="noStrike" dirty="0">
                          <a:effectLst/>
                        </a:rPr>
                        <a:t>Budget and Treasury Office</a:t>
                      </a:r>
                      <a:endParaRPr lang="en-ZA" sz="1600" b="0" i="0" u="none" strike="noStrike" dirty="0">
                        <a:solidFill>
                          <a:srgbClr val="000000"/>
                        </a:solidFill>
                        <a:effectLst/>
                        <a:latin typeface="Arial Narrow" panose="020B0606020202030204" pitchFamily="34" charset="0"/>
                      </a:endParaRPr>
                    </a:p>
                  </a:txBody>
                  <a:tcPr marL="9525" marR="9525" marT="9525" marB="0" anchor="b"/>
                </a:tc>
                <a:tc>
                  <a:txBody>
                    <a:bodyPr/>
                    <a:lstStyle/>
                    <a:p>
                      <a:pPr algn="ctr" fontAlgn="b"/>
                      <a:r>
                        <a:rPr lang="en-US" sz="1600" b="0" i="0" u="none" strike="noStrike" dirty="0" smtClean="0">
                          <a:solidFill>
                            <a:srgbClr val="000000"/>
                          </a:solidFill>
                          <a:effectLst/>
                          <a:latin typeface="Arial Narrow" panose="020B0606020202030204" pitchFamily="34" charset="0"/>
                        </a:rPr>
                        <a:t>34</a:t>
                      </a:r>
                      <a:endParaRPr lang="en-ZA" sz="1600" b="0" i="0" u="none" strike="noStrike" dirty="0">
                        <a:solidFill>
                          <a:srgbClr val="000000"/>
                        </a:solidFill>
                        <a:effectLst/>
                        <a:latin typeface="Arial Narrow" panose="020B0606020202030204" pitchFamily="34" charset="0"/>
                      </a:endParaRPr>
                    </a:p>
                  </a:txBody>
                  <a:tcPr marL="9525" marR="9525" marT="9525" marB="0" anchor="b"/>
                </a:tc>
                <a:tc>
                  <a:txBody>
                    <a:bodyPr/>
                    <a:lstStyle/>
                    <a:p>
                      <a:pPr algn="ctr" fontAlgn="b"/>
                      <a:r>
                        <a:rPr lang="en-US" sz="1600" b="0" i="0" u="none" strike="noStrike" dirty="0" smtClean="0">
                          <a:solidFill>
                            <a:srgbClr val="000000"/>
                          </a:solidFill>
                          <a:effectLst/>
                          <a:latin typeface="Arial Narrow" panose="020B0606020202030204" pitchFamily="34" charset="0"/>
                        </a:rPr>
                        <a:t>28</a:t>
                      </a:r>
                      <a:endParaRPr lang="en-ZA" sz="1600" b="0" i="0" u="none" strike="noStrike" dirty="0">
                        <a:solidFill>
                          <a:srgbClr val="000000"/>
                        </a:solidFill>
                        <a:effectLst/>
                        <a:latin typeface="Arial Narrow" panose="020B0606020202030204" pitchFamily="34" charset="0"/>
                      </a:endParaRPr>
                    </a:p>
                  </a:txBody>
                  <a:tcPr marL="9525" marR="9525" marT="9525" marB="0" anchor="b"/>
                </a:tc>
                <a:tc>
                  <a:txBody>
                    <a:bodyPr/>
                    <a:lstStyle/>
                    <a:p>
                      <a:pPr algn="ctr" fontAlgn="b"/>
                      <a:r>
                        <a:rPr lang="en-US" sz="1600" b="0" i="0" u="none" strike="noStrike" dirty="0" smtClean="0">
                          <a:solidFill>
                            <a:srgbClr val="000000"/>
                          </a:solidFill>
                          <a:effectLst/>
                          <a:latin typeface="Arial Narrow" panose="020B0606020202030204" pitchFamily="34" charset="0"/>
                        </a:rPr>
                        <a:t>6</a:t>
                      </a:r>
                      <a:endParaRPr lang="en-ZA" sz="1600" b="0" i="0" u="none" strike="noStrike" dirty="0">
                        <a:solidFill>
                          <a:srgbClr val="000000"/>
                        </a:solidFill>
                        <a:effectLst/>
                        <a:latin typeface="Arial Narrow" panose="020B0606020202030204" pitchFamily="34" charset="0"/>
                      </a:endParaRPr>
                    </a:p>
                  </a:txBody>
                  <a:tcPr marL="9525" marR="9525" marT="9525" marB="0" anchor="b"/>
                </a:tc>
                <a:extLst>
                  <a:ext uri="{0D108BD9-81ED-4DB2-BD59-A6C34878D82A}">
                    <a16:rowId xmlns:a16="http://schemas.microsoft.com/office/drawing/2014/main" xmlns="" val="3413128936"/>
                  </a:ext>
                </a:extLst>
              </a:tr>
              <a:tr h="529703">
                <a:tc>
                  <a:txBody>
                    <a:bodyPr/>
                    <a:lstStyle/>
                    <a:p>
                      <a:pPr algn="l" fontAlgn="b"/>
                      <a:r>
                        <a:rPr lang="en-ZA" sz="1600" u="none" strike="noStrike">
                          <a:effectLst/>
                        </a:rPr>
                        <a:t>Corporate Services</a:t>
                      </a:r>
                      <a:endParaRPr lang="en-ZA" sz="1600" b="0" i="0" u="none" strike="noStrike">
                        <a:solidFill>
                          <a:srgbClr val="000000"/>
                        </a:solidFill>
                        <a:effectLst/>
                        <a:latin typeface="Arial Narrow" panose="020B0606020202030204" pitchFamily="34" charset="0"/>
                      </a:endParaRPr>
                    </a:p>
                  </a:txBody>
                  <a:tcPr marL="9525" marR="9525" marT="9525" marB="0" anchor="b"/>
                </a:tc>
                <a:tc>
                  <a:txBody>
                    <a:bodyPr/>
                    <a:lstStyle/>
                    <a:p>
                      <a:pPr algn="ctr" fontAlgn="b"/>
                      <a:r>
                        <a:rPr lang="en-US" sz="1600" b="0" i="0" u="none" strike="noStrike" dirty="0" smtClean="0">
                          <a:solidFill>
                            <a:srgbClr val="000000"/>
                          </a:solidFill>
                          <a:effectLst/>
                          <a:latin typeface="Arial Narrow" panose="020B0606020202030204" pitchFamily="34" charset="0"/>
                        </a:rPr>
                        <a:t>3</a:t>
                      </a:r>
                      <a:endParaRPr lang="en-ZA" sz="1600" b="0" i="0" u="none" strike="noStrike" dirty="0">
                        <a:solidFill>
                          <a:srgbClr val="000000"/>
                        </a:solidFill>
                        <a:effectLst/>
                        <a:latin typeface="Arial Narrow" panose="020B0606020202030204" pitchFamily="34" charset="0"/>
                      </a:endParaRPr>
                    </a:p>
                  </a:txBody>
                  <a:tcPr marL="9525" marR="9525" marT="9525" marB="0" anchor="b"/>
                </a:tc>
                <a:tc>
                  <a:txBody>
                    <a:bodyPr/>
                    <a:lstStyle/>
                    <a:p>
                      <a:pPr algn="ctr" fontAlgn="b"/>
                      <a:r>
                        <a:rPr lang="en-US" sz="1600" b="0" i="0" u="none" strike="noStrike" dirty="0" smtClean="0">
                          <a:solidFill>
                            <a:srgbClr val="000000"/>
                          </a:solidFill>
                          <a:effectLst/>
                          <a:latin typeface="Arial Narrow" panose="020B0606020202030204" pitchFamily="34" charset="0"/>
                        </a:rPr>
                        <a:t>2</a:t>
                      </a:r>
                      <a:endParaRPr lang="en-ZA" sz="1600" b="0" i="0" u="none" strike="noStrike" dirty="0">
                        <a:solidFill>
                          <a:srgbClr val="000000"/>
                        </a:solidFill>
                        <a:effectLst/>
                        <a:latin typeface="Arial Narrow" panose="020B0606020202030204" pitchFamily="34" charset="0"/>
                      </a:endParaRPr>
                    </a:p>
                  </a:txBody>
                  <a:tcPr marL="9525" marR="9525" marT="9525" marB="0" anchor="b"/>
                </a:tc>
                <a:tc>
                  <a:txBody>
                    <a:bodyPr/>
                    <a:lstStyle/>
                    <a:p>
                      <a:pPr algn="ctr" fontAlgn="b"/>
                      <a:r>
                        <a:rPr lang="en-US" sz="1600" b="0" i="0" u="none" strike="noStrike" dirty="0" smtClean="0">
                          <a:solidFill>
                            <a:srgbClr val="000000"/>
                          </a:solidFill>
                          <a:effectLst/>
                          <a:latin typeface="Arial Narrow" panose="020B0606020202030204" pitchFamily="34" charset="0"/>
                        </a:rPr>
                        <a:t>1</a:t>
                      </a:r>
                      <a:endParaRPr lang="en-ZA" sz="1600" b="0" i="0" u="none" strike="noStrike" dirty="0">
                        <a:solidFill>
                          <a:srgbClr val="000000"/>
                        </a:solidFill>
                        <a:effectLst/>
                        <a:latin typeface="Arial Narrow" panose="020B0606020202030204" pitchFamily="34" charset="0"/>
                      </a:endParaRPr>
                    </a:p>
                  </a:txBody>
                  <a:tcPr marL="9525" marR="9525" marT="9525" marB="0" anchor="b"/>
                </a:tc>
                <a:extLst>
                  <a:ext uri="{0D108BD9-81ED-4DB2-BD59-A6C34878D82A}">
                    <a16:rowId xmlns:a16="http://schemas.microsoft.com/office/drawing/2014/main" xmlns="" val="2876253229"/>
                  </a:ext>
                </a:extLst>
              </a:tr>
              <a:tr h="529703">
                <a:tc>
                  <a:txBody>
                    <a:bodyPr/>
                    <a:lstStyle/>
                    <a:p>
                      <a:pPr algn="l" fontAlgn="b"/>
                      <a:r>
                        <a:rPr lang="en-ZA" sz="1600" u="none" strike="noStrike">
                          <a:effectLst/>
                        </a:rPr>
                        <a:t>Engineering Services  &amp; Water Services</a:t>
                      </a:r>
                      <a:endParaRPr lang="en-ZA" sz="1600" b="0" i="0" u="none" strike="noStrike">
                        <a:solidFill>
                          <a:srgbClr val="000000"/>
                        </a:solidFill>
                        <a:effectLst/>
                        <a:latin typeface="Arial Narrow" panose="020B0606020202030204" pitchFamily="34" charset="0"/>
                      </a:endParaRPr>
                    </a:p>
                  </a:txBody>
                  <a:tcPr marL="9525" marR="9525" marT="9525" marB="0" anchor="b"/>
                </a:tc>
                <a:tc>
                  <a:txBody>
                    <a:bodyPr/>
                    <a:lstStyle/>
                    <a:p>
                      <a:pPr algn="ctr" fontAlgn="b"/>
                      <a:r>
                        <a:rPr lang="en-US" sz="1600" b="0" i="0" u="none" strike="noStrike" dirty="0" smtClean="0">
                          <a:solidFill>
                            <a:srgbClr val="000000"/>
                          </a:solidFill>
                          <a:effectLst/>
                          <a:latin typeface="Arial Narrow" panose="020B0606020202030204" pitchFamily="34" charset="0"/>
                        </a:rPr>
                        <a:t>3</a:t>
                      </a:r>
                      <a:endParaRPr lang="en-ZA" sz="1600" b="0" i="0" u="none" strike="noStrike" dirty="0">
                        <a:solidFill>
                          <a:srgbClr val="000000"/>
                        </a:solidFill>
                        <a:effectLst/>
                        <a:latin typeface="Arial Narrow" panose="020B0606020202030204" pitchFamily="34" charset="0"/>
                      </a:endParaRPr>
                    </a:p>
                  </a:txBody>
                  <a:tcPr marL="9525" marR="9525" marT="9525" marB="0" anchor="b"/>
                </a:tc>
                <a:tc>
                  <a:txBody>
                    <a:bodyPr/>
                    <a:lstStyle/>
                    <a:p>
                      <a:pPr algn="ctr" fontAlgn="b"/>
                      <a:r>
                        <a:rPr lang="en-US" sz="1600" b="0" i="0" u="none" strike="noStrike" dirty="0" smtClean="0">
                          <a:solidFill>
                            <a:srgbClr val="000000"/>
                          </a:solidFill>
                          <a:effectLst/>
                          <a:latin typeface="Arial Narrow" panose="020B0606020202030204" pitchFamily="34" charset="0"/>
                        </a:rPr>
                        <a:t>3</a:t>
                      </a:r>
                      <a:endParaRPr lang="en-ZA" sz="1600" b="0" i="0" u="none" strike="noStrike" dirty="0">
                        <a:solidFill>
                          <a:srgbClr val="000000"/>
                        </a:solidFill>
                        <a:effectLst/>
                        <a:latin typeface="Arial Narrow" panose="020B0606020202030204" pitchFamily="34" charset="0"/>
                      </a:endParaRPr>
                    </a:p>
                  </a:txBody>
                  <a:tcPr marL="9525" marR="9525" marT="9525" marB="0" anchor="b"/>
                </a:tc>
                <a:tc>
                  <a:txBody>
                    <a:bodyPr/>
                    <a:lstStyle/>
                    <a:p>
                      <a:pPr algn="ctr" fontAlgn="b"/>
                      <a:r>
                        <a:rPr lang="en-US" sz="1600" b="0" i="0" u="none" strike="noStrike" dirty="0" smtClean="0">
                          <a:solidFill>
                            <a:srgbClr val="000000"/>
                          </a:solidFill>
                          <a:effectLst/>
                          <a:latin typeface="Arial Narrow" panose="020B0606020202030204" pitchFamily="34" charset="0"/>
                        </a:rPr>
                        <a:t>0</a:t>
                      </a:r>
                      <a:endParaRPr lang="en-ZA" sz="1600" b="0" i="0" u="none" strike="noStrike" dirty="0">
                        <a:solidFill>
                          <a:srgbClr val="000000"/>
                        </a:solidFill>
                        <a:effectLst/>
                        <a:latin typeface="Arial Narrow" panose="020B0606020202030204" pitchFamily="34" charset="0"/>
                      </a:endParaRPr>
                    </a:p>
                  </a:txBody>
                  <a:tcPr marL="9525" marR="9525" marT="9525" marB="0" anchor="b"/>
                </a:tc>
                <a:extLst>
                  <a:ext uri="{0D108BD9-81ED-4DB2-BD59-A6C34878D82A}">
                    <a16:rowId xmlns:a16="http://schemas.microsoft.com/office/drawing/2014/main" xmlns="" val="1620493239"/>
                  </a:ext>
                </a:extLst>
              </a:tr>
              <a:tr h="529703">
                <a:tc>
                  <a:txBody>
                    <a:bodyPr/>
                    <a:lstStyle/>
                    <a:p>
                      <a:pPr algn="l" fontAlgn="b"/>
                      <a:r>
                        <a:rPr lang="en-ZA" sz="1600" u="none" strike="noStrike" dirty="0">
                          <a:effectLst/>
                        </a:rPr>
                        <a:t>PMS</a:t>
                      </a:r>
                      <a:endParaRPr lang="en-ZA" sz="1600" b="0" i="0" u="none" strike="noStrike" dirty="0">
                        <a:solidFill>
                          <a:srgbClr val="000000"/>
                        </a:solidFill>
                        <a:effectLst/>
                        <a:latin typeface="Arial Narrow" panose="020B0606020202030204" pitchFamily="34" charset="0"/>
                      </a:endParaRPr>
                    </a:p>
                  </a:txBody>
                  <a:tcPr marL="9525" marR="9525" marT="9525" marB="0" anchor="b"/>
                </a:tc>
                <a:tc>
                  <a:txBody>
                    <a:bodyPr/>
                    <a:lstStyle/>
                    <a:p>
                      <a:pPr algn="ctr" fontAlgn="b"/>
                      <a:r>
                        <a:rPr lang="en-US" sz="1600" b="0" i="0" u="none" strike="noStrike" dirty="0" smtClean="0">
                          <a:solidFill>
                            <a:srgbClr val="000000"/>
                          </a:solidFill>
                          <a:effectLst/>
                          <a:latin typeface="Arial Narrow" panose="020B0606020202030204" pitchFamily="34" charset="0"/>
                        </a:rPr>
                        <a:t>20</a:t>
                      </a:r>
                      <a:endParaRPr lang="en-ZA" sz="1600" b="0" i="0" u="none" strike="noStrike" dirty="0">
                        <a:solidFill>
                          <a:srgbClr val="000000"/>
                        </a:solidFill>
                        <a:effectLst/>
                        <a:latin typeface="Arial Narrow" panose="020B0606020202030204" pitchFamily="34" charset="0"/>
                      </a:endParaRPr>
                    </a:p>
                  </a:txBody>
                  <a:tcPr marL="9525" marR="9525" marT="9525" marB="0" anchor="b"/>
                </a:tc>
                <a:tc>
                  <a:txBody>
                    <a:bodyPr/>
                    <a:lstStyle/>
                    <a:p>
                      <a:pPr algn="ctr" fontAlgn="b"/>
                      <a:r>
                        <a:rPr lang="en-US" sz="1600" b="0" i="0" u="none" strike="noStrike" dirty="0" smtClean="0">
                          <a:solidFill>
                            <a:srgbClr val="000000"/>
                          </a:solidFill>
                          <a:effectLst/>
                          <a:latin typeface="Arial Narrow" panose="020B0606020202030204" pitchFamily="34" charset="0"/>
                        </a:rPr>
                        <a:t>12</a:t>
                      </a:r>
                      <a:endParaRPr lang="en-ZA" sz="1600" b="0" i="0" u="none" strike="noStrike" dirty="0">
                        <a:solidFill>
                          <a:srgbClr val="000000"/>
                        </a:solidFill>
                        <a:effectLst/>
                        <a:latin typeface="Arial Narrow" panose="020B0606020202030204" pitchFamily="34" charset="0"/>
                      </a:endParaRPr>
                    </a:p>
                  </a:txBody>
                  <a:tcPr marL="9525" marR="9525" marT="9525" marB="0" anchor="b"/>
                </a:tc>
                <a:tc>
                  <a:txBody>
                    <a:bodyPr/>
                    <a:lstStyle/>
                    <a:p>
                      <a:pPr algn="ctr" fontAlgn="b"/>
                      <a:r>
                        <a:rPr lang="en-US" sz="1600" b="0" i="0" u="none" strike="noStrike" dirty="0" smtClean="0">
                          <a:solidFill>
                            <a:srgbClr val="000000"/>
                          </a:solidFill>
                          <a:effectLst/>
                          <a:latin typeface="Arial Narrow" panose="020B0606020202030204" pitchFamily="34" charset="0"/>
                        </a:rPr>
                        <a:t>8</a:t>
                      </a:r>
                      <a:endParaRPr lang="en-ZA" sz="1600" b="0" i="0" u="none" strike="noStrike" dirty="0">
                        <a:solidFill>
                          <a:srgbClr val="000000"/>
                        </a:solidFill>
                        <a:effectLst/>
                        <a:latin typeface="Arial Narrow" panose="020B0606020202030204" pitchFamily="34" charset="0"/>
                      </a:endParaRPr>
                    </a:p>
                  </a:txBody>
                  <a:tcPr marL="9525" marR="9525" marT="9525" marB="0" anchor="b"/>
                </a:tc>
                <a:extLst>
                  <a:ext uri="{0D108BD9-81ED-4DB2-BD59-A6C34878D82A}">
                    <a16:rowId xmlns:a16="http://schemas.microsoft.com/office/drawing/2014/main" xmlns="" val="3354253527"/>
                  </a:ext>
                </a:extLst>
              </a:tr>
              <a:tr h="529703">
                <a:tc>
                  <a:txBody>
                    <a:bodyPr/>
                    <a:lstStyle/>
                    <a:p>
                      <a:pPr algn="l" fontAlgn="b"/>
                      <a:r>
                        <a:rPr lang="en-ZA" sz="1600" b="1" u="none" strike="noStrike" dirty="0">
                          <a:effectLst/>
                        </a:rPr>
                        <a:t>TOTAL</a:t>
                      </a:r>
                      <a:endParaRPr lang="en-ZA" sz="1600" b="1" i="0" u="none" strike="noStrike" dirty="0">
                        <a:solidFill>
                          <a:srgbClr val="000000"/>
                        </a:solidFill>
                        <a:effectLst/>
                        <a:latin typeface="Arial Narrow" panose="020B0606020202030204" pitchFamily="34" charset="0"/>
                      </a:endParaRPr>
                    </a:p>
                  </a:txBody>
                  <a:tcPr marL="9525" marR="9525" marT="9525" marB="0" anchor="b"/>
                </a:tc>
                <a:tc>
                  <a:txBody>
                    <a:bodyPr/>
                    <a:lstStyle/>
                    <a:p>
                      <a:pPr algn="ctr" fontAlgn="b"/>
                      <a:r>
                        <a:rPr lang="en-US" sz="1600" b="1" i="0" u="none" strike="noStrike" dirty="0" smtClean="0">
                          <a:solidFill>
                            <a:srgbClr val="000000"/>
                          </a:solidFill>
                          <a:effectLst/>
                          <a:latin typeface="Arial Narrow" panose="020B0606020202030204" pitchFamily="34" charset="0"/>
                        </a:rPr>
                        <a:t>60</a:t>
                      </a:r>
                      <a:endParaRPr lang="en-ZA" sz="1600" b="1" i="0" u="none" strike="noStrike" dirty="0">
                        <a:solidFill>
                          <a:srgbClr val="000000"/>
                        </a:solidFill>
                        <a:effectLst/>
                        <a:latin typeface="Arial Narrow" panose="020B0606020202030204" pitchFamily="34" charset="0"/>
                      </a:endParaRPr>
                    </a:p>
                  </a:txBody>
                  <a:tcPr marL="9525" marR="9525" marT="9525" marB="0" anchor="b"/>
                </a:tc>
                <a:tc>
                  <a:txBody>
                    <a:bodyPr/>
                    <a:lstStyle/>
                    <a:p>
                      <a:pPr algn="ctr" fontAlgn="b"/>
                      <a:r>
                        <a:rPr lang="en-US" sz="1600" b="1" i="0" u="none" strike="noStrike" dirty="0" smtClean="0">
                          <a:solidFill>
                            <a:srgbClr val="000000"/>
                          </a:solidFill>
                          <a:effectLst/>
                          <a:latin typeface="Arial Narrow" panose="020B0606020202030204" pitchFamily="34" charset="0"/>
                        </a:rPr>
                        <a:t>45</a:t>
                      </a:r>
                      <a:endParaRPr lang="en-ZA" sz="1600" b="1" i="0" u="none" strike="noStrike" dirty="0">
                        <a:solidFill>
                          <a:srgbClr val="000000"/>
                        </a:solidFill>
                        <a:effectLst/>
                        <a:latin typeface="Arial Narrow" panose="020B0606020202030204" pitchFamily="34" charset="0"/>
                      </a:endParaRPr>
                    </a:p>
                  </a:txBody>
                  <a:tcPr marL="9525" marR="9525" marT="9525" marB="0" anchor="b"/>
                </a:tc>
                <a:tc>
                  <a:txBody>
                    <a:bodyPr/>
                    <a:lstStyle/>
                    <a:p>
                      <a:pPr algn="ctr" fontAlgn="b"/>
                      <a:r>
                        <a:rPr lang="en-US" sz="1600" b="1" i="0" u="none" strike="noStrike" dirty="0" smtClean="0">
                          <a:solidFill>
                            <a:srgbClr val="000000"/>
                          </a:solidFill>
                          <a:effectLst/>
                          <a:latin typeface="Arial Narrow" panose="020B0606020202030204" pitchFamily="34" charset="0"/>
                        </a:rPr>
                        <a:t>15</a:t>
                      </a:r>
                      <a:endParaRPr lang="en-ZA" sz="1600" b="1" i="0" u="none" strike="noStrike" dirty="0">
                        <a:solidFill>
                          <a:srgbClr val="000000"/>
                        </a:solidFill>
                        <a:effectLst/>
                        <a:latin typeface="Arial Narrow" panose="020B0606020202030204" pitchFamily="34" charset="0"/>
                      </a:endParaRPr>
                    </a:p>
                  </a:txBody>
                  <a:tcPr marL="9525" marR="9525" marT="9525" marB="0" anchor="b"/>
                </a:tc>
                <a:extLst>
                  <a:ext uri="{0D108BD9-81ED-4DB2-BD59-A6C34878D82A}">
                    <a16:rowId xmlns:a16="http://schemas.microsoft.com/office/drawing/2014/main" xmlns="" val="3566417179"/>
                  </a:ext>
                </a:extLst>
              </a:tr>
            </a:tbl>
          </a:graphicData>
        </a:graphic>
      </p:graphicFrame>
    </p:spTree>
    <p:extLst>
      <p:ext uri="{BB962C8B-B14F-4D97-AF65-F5344CB8AC3E}">
        <p14:creationId xmlns:p14="http://schemas.microsoft.com/office/powerpoint/2010/main" xmlns="" val="7186537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295401"/>
            <a:ext cx="5308866" cy="3141137"/>
          </a:xfrm>
        </p:spPr>
        <p:txBody>
          <a:bodyPr/>
          <a:lstStyle/>
          <a:p>
            <a:pPr algn="ctr"/>
            <a:r>
              <a:rPr lang="en-US" sz="3200" dirty="0">
                <a:latin typeface="Arial Black" panose="020B0A04020102020204" pitchFamily="34" charset="0"/>
              </a:rPr>
              <a:t>Audit Action Plan</a:t>
            </a:r>
            <a:br>
              <a:rPr lang="en-US" sz="3200" dirty="0">
                <a:latin typeface="Arial Black" panose="020B0A04020102020204" pitchFamily="34" charset="0"/>
              </a:rPr>
            </a:br>
            <a:r>
              <a:rPr lang="en-US" sz="3200" dirty="0" smtClean="0">
                <a:latin typeface="Arial Black" panose="020B0A04020102020204" pitchFamily="34" charset="0"/>
              </a:rPr>
              <a:t>2018/19</a:t>
            </a:r>
            <a:r>
              <a:rPr lang="en-US" sz="3200" dirty="0">
                <a:latin typeface="Arial Black" panose="020B0A04020102020204" pitchFamily="34" charset="0"/>
              </a:rPr>
              <a:t/>
            </a:r>
            <a:br>
              <a:rPr lang="en-US" sz="3200" dirty="0">
                <a:latin typeface="Arial Black" panose="020B0A04020102020204" pitchFamily="34" charset="0"/>
              </a:rPr>
            </a:br>
            <a:endParaRPr lang="en-US" sz="3200" dirty="0">
              <a:latin typeface="Arial Black" panose="020B0A04020102020204" pitchFamily="34" charset="0"/>
            </a:endParaRPr>
          </a:p>
        </p:txBody>
      </p:sp>
    </p:spTree>
    <p:extLst>
      <p:ext uri="{BB962C8B-B14F-4D97-AF65-F5344CB8AC3E}">
        <p14:creationId xmlns:p14="http://schemas.microsoft.com/office/powerpoint/2010/main" xmlns="" val="13639474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228599"/>
            <a:ext cx="8534400" cy="262470"/>
          </a:xfrm>
          <a:prstGeom prst="rect">
            <a:avLst/>
          </a:prstGeom>
          <a:effectLst/>
        </p:spPr>
        <p:txBody>
          <a:bodyPr vert="horz" lIns="91440" tIns="45720" rIns="91440" bIns="45720" rtlCol="0" anchor="ctr">
            <a:normAutofit fontScale="25000" lnSpcReduction="20000"/>
          </a:bodyPr>
          <a:lst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ZA" b="1" dirty="0"/>
              <a:t>      </a:t>
            </a:r>
            <a:r>
              <a:rPr lang="en-ZA" sz="11200" b="1" dirty="0"/>
              <a:t>Financial Year 2018/19</a:t>
            </a:r>
            <a:endParaRPr lang="en-ZA" sz="11200" dirty="0"/>
          </a:p>
        </p:txBody>
      </p:sp>
      <p:graphicFrame>
        <p:nvGraphicFramePr>
          <p:cNvPr id="9" name="Table 8"/>
          <p:cNvGraphicFramePr>
            <a:graphicFrameLocks noGrp="1"/>
          </p:cNvGraphicFramePr>
          <p:nvPr>
            <p:extLst>
              <p:ext uri="{D42A27DB-BD31-4B8C-83A1-F6EECF244321}">
                <p14:modId xmlns:p14="http://schemas.microsoft.com/office/powerpoint/2010/main" xmlns="" val="3073095672"/>
              </p:ext>
            </p:extLst>
          </p:nvPr>
        </p:nvGraphicFramePr>
        <p:xfrm>
          <a:off x="76200" y="440713"/>
          <a:ext cx="9677400" cy="6469919"/>
        </p:xfrm>
        <a:graphic>
          <a:graphicData uri="http://schemas.openxmlformats.org/drawingml/2006/table">
            <a:tbl>
              <a:tblPr>
                <a:tableStyleId>{5C22544A-7EE6-4342-B048-85BDC9FD1C3A}</a:tableStyleId>
              </a:tblPr>
              <a:tblGrid>
                <a:gridCol w="1121162">
                  <a:extLst>
                    <a:ext uri="{9D8B030D-6E8A-4147-A177-3AD203B41FA5}">
                      <a16:colId xmlns:a16="http://schemas.microsoft.com/office/drawing/2014/main" xmlns="" val="1366950935"/>
                    </a:ext>
                  </a:extLst>
                </a:gridCol>
                <a:gridCol w="1475213">
                  <a:extLst>
                    <a:ext uri="{9D8B030D-6E8A-4147-A177-3AD203B41FA5}">
                      <a16:colId xmlns:a16="http://schemas.microsoft.com/office/drawing/2014/main" xmlns="" val="1054099544"/>
                    </a:ext>
                  </a:extLst>
                </a:gridCol>
                <a:gridCol w="2242324">
                  <a:extLst>
                    <a:ext uri="{9D8B030D-6E8A-4147-A177-3AD203B41FA5}">
                      <a16:colId xmlns:a16="http://schemas.microsoft.com/office/drawing/2014/main" xmlns="" val="2747453370"/>
                    </a:ext>
                  </a:extLst>
                </a:gridCol>
                <a:gridCol w="4124793">
                  <a:extLst>
                    <a:ext uri="{9D8B030D-6E8A-4147-A177-3AD203B41FA5}">
                      <a16:colId xmlns:a16="http://schemas.microsoft.com/office/drawing/2014/main" xmlns="" val="3440999019"/>
                    </a:ext>
                  </a:extLst>
                </a:gridCol>
                <a:gridCol w="713908">
                  <a:extLst>
                    <a:ext uri="{9D8B030D-6E8A-4147-A177-3AD203B41FA5}">
                      <a16:colId xmlns:a16="http://schemas.microsoft.com/office/drawing/2014/main" xmlns="" val="819131737"/>
                    </a:ext>
                  </a:extLst>
                </a:gridCol>
              </a:tblGrid>
              <a:tr h="549887">
                <a:tc>
                  <a:txBody>
                    <a:bodyPr/>
                    <a:lstStyle/>
                    <a:p>
                      <a:pPr algn="ctr" fontAlgn="ctr"/>
                      <a:endParaRPr lang="en-US" sz="1400" b="1" i="0" u="none" strike="noStrike" dirty="0" smtClean="0">
                        <a:solidFill>
                          <a:srgbClr val="000000"/>
                        </a:solidFill>
                        <a:effectLst/>
                        <a:latin typeface="Arial Narrow" panose="020B0606020202030204" pitchFamily="34" charset="0"/>
                      </a:endParaRPr>
                    </a:p>
                    <a:p>
                      <a:pPr algn="ctr" fontAlgn="ctr"/>
                      <a:r>
                        <a:rPr lang="en-US" sz="1400" b="1" i="0" u="none" strike="noStrike" dirty="0" smtClean="0">
                          <a:solidFill>
                            <a:srgbClr val="000000"/>
                          </a:solidFill>
                          <a:effectLst/>
                          <a:latin typeface="Arial Narrow" panose="020B0606020202030204" pitchFamily="34" charset="0"/>
                        </a:rPr>
                        <a:t>Finding</a:t>
                      </a:r>
                      <a:endParaRPr lang="en-ZA" sz="1400" b="1" i="0" u="none" strike="noStrike" dirty="0">
                        <a:solidFill>
                          <a:srgbClr val="000000"/>
                        </a:solidFill>
                        <a:effectLst/>
                        <a:latin typeface="Arial Narrow" panose="020B0606020202030204" pitchFamily="34" charset="0"/>
                      </a:endParaRPr>
                    </a:p>
                  </a:txBody>
                  <a:tcPr marL="2312" marR="2312" marT="2312" marB="0" anchor="ctr"/>
                </a:tc>
                <a:tc>
                  <a:txBody>
                    <a:bodyPr/>
                    <a:lstStyle/>
                    <a:p>
                      <a:pPr algn="ctr" fontAlgn="t"/>
                      <a:endParaRPr lang="en-US" sz="1400" b="1" i="0" u="none" strike="noStrike" dirty="0" smtClean="0">
                        <a:solidFill>
                          <a:srgbClr val="000000"/>
                        </a:solidFill>
                        <a:effectLst/>
                        <a:latin typeface="Arial Narrow" panose="020B0606020202030204" pitchFamily="34" charset="0"/>
                      </a:endParaRPr>
                    </a:p>
                    <a:p>
                      <a:pPr algn="ctr" fontAlgn="t"/>
                      <a:r>
                        <a:rPr lang="en-US" sz="1400" b="1" i="0" u="none" strike="noStrike" dirty="0" smtClean="0">
                          <a:solidFill>
                            <a:srgbClr val="000000"/>
                          </a:solidFill>
                          <a:effectLst/>
                          <a:latin typeface="Arial Narrow" panose="020B0606020202030204" pitchFamily="34" charset="0"/>
                        </a:rPr>
                        <a:t>Root Cause</a:t>
                      </a:r>
                      <a:endParaRPr lang="en-US" sz="1400" b="1" i="0" u="none" strike="noStrike" dirty="0">
                        <a:solidFill>
                          <a:srgbClr val="000000"/>
                        </a:solidFill>
                        <a:effectLst/>
                        <a:latin typeface="Arial Narrow" panose="020B0606020202030204" pitchFamily="34" charset="0"/>
                      </a:endParaRPr>
                    </a:p>
                  </a:txBody>
                  <a:tcPr marL="2312" marR="2312" marT="2312" marB="0"/>
                </a:tc>
                <a:tc>
                  <a:txBody>
                    <a:bodyPr/>
                    <a:lstStyle/>
                    <a:p>
                      <a:pPr algn="ctr" fontAlgn="t"/>
                      <a:endParaRPr lang="en-US" sz="1400" b="1" i="0" u="none" strike="noStrike" dirty="0" smtClean="0">
                        <a:solidFill>
                          <a:srgbClr val="000000"/>
                        </a:solidFill>
                        <a:effectLst/>
                        <a:latin typeface="Arial Narrow" panose="020B0606020202030204" pitchFamily="34" charset="0"/>
                      </a:endParaRPr>
                    </a:p>
                    <a:p>
                      <a:pPr algn="ctr" fontAlgn="t"/>
                      <a:r>
                        <a:rPr lang="en-US" sz="1400" b="1" i="0" u="none" strike="noStrike" dirty="0" smtClean="0">
                          <a:solidFill>
                            <a:srgbClr val="000000"/>
                          </a:solidFill>
                          <a:effectLst/>
                          <a:latin typeface="Arial Narrow" panose="020B0606020202030204" pitchFamily="34" charset="0"/>
                        </a:rPr>
                        <a:t>Action Plan</a:t>
                      </a:r>
                      <a:r>
                        <a:rPr lang="en-US" sz="1400" b="1" i="0" u="none" strike="noStrike" baseline="0" dirty="0" smtClean="0">
                          <a:solidFill>
                            <a:srgbClr val="000000"/>
                          </a:solidFill>
                          <a:effectLst/>
                          <a:latin typeface="Arial Narrow" panose="020B0606020202030204" pitchFamily="34" charset="0"/>
                        </a:rPr>
                        <a:t> Description</a:t>
                      </a:r>
                      <a:endParaRPr lang="en-US" sz="1400" b="1" i="0" u="none" strike="noStrike" dirty="0">
                        <a:solidFill>
                          <a:srgbClr val="000000"/>
                        </a:solidFill>
                        <a:effectLst/>
                        <a:latin typeface="Arial Narrow" panose="020B0606020202030204" pitchFamily="34" charset="0"/>
                      </a:endParaRPr>
                    </a:p>
                  </a:txBody>
                  <a:tcPr marL="2312" marR="2312" marT="2312" marB="0"/>
                </a:tc>
                <a:tc>
                  <a:txBody>
                    <a:bodyPr/>
                    <a:lstStyle/>
                    <a:p>
                      <a:pPr algn="ctr" fontAlgn="t"/>
                      <a:endParaRPr lang="en-US" sz="1400" b="1" i="0" u="none" strike="noStrike" dirty="0" smtClean="0">
                        <a:solidFill>
                          <a:srgbClr val="000000"/>
                        </a:solidFill>
                        <a:effectLst/>
                        <a:latin typeface="Arial Narrow" panose="020B0606020202030204" pitchFamily="34" charset="0"/>
                      </a:endParaRPr>
                    </a:p>
                    <a:p>
                      <a:pPr algn="ctr" fontAlgn="t"/>
                      <a:r>
                        <a:rPr lang="en-US" sz="1400" b="1" i="0" u="none" strike="noStrike" dirty="0" smtClean="0">
                          <a:solidFill>
                            <a:srgbClr val="000000"/>
                          </a:solidFill>
                          <a:effectLst/>
                          <a:latin typeface="Arial Narrow" panose="020B0606020202030204" pitchFamily="34" charset="0"/>
                        </a:rPr>
                        <a:t>Progress</a:t>
                      </a:r>
                      <a:endParaRPr lang="en-US" sz="1400" b="1" i="0" u="none" strike="noStrike" dirty="0">
                        <a:solidFill>
                          <a:srgbClr val="000000"/>
                        </a:solidFill>
                        <a:effectLst/>
                        <a:latin typeface="Arial Narrow" panose="020B0606020202030204" pitchFamily="34" charset="0"/>
                      </a:endParaRPr>
                    </a:p>
                  </a:txBody>
                  <a:tcPr marL="2312" marR="2312" marT="2312" marB="0"/>
                </a:tc>
                <a:tc>
                  <a:txBody>
                    <a:bodyPr/>
                    <a:lstStyle/>
                    <a:p>
                      <a:pPr algn="ctr" fontAlgn="t"/>
                      <a:endParaRPr lang="en-US" sz="1400" b="1" i="0" u="none" strike="noStrike" dirty="0" smtClean="0">
                        <a:solidFill>
                          <a:srgbClr val="000000"/>
                        </a:solidFill>
                        <a:effectLst/>
                        <a:latin typeface="Arial Narrow" panose="020B0606020202030204" pitchFamily="34" charset="0"/>
                      </a:endParaRPr>
                    </a:p>
                    <a:p>
                      <a:pPr algn="ctr" fontAlgn="t"/>
                      <a:r>
                        <a:rPr lang="en-US" sz="1400" b="1" i="0" u="none" strike="noStrike" dirty="0" smtClean="0">
                          <a:solidFill>
                            <a:srgbClr val="000000"/>
                          </a:solidFill>
                          <a:effectLst/>
                          <a:latin typeface="Arial Narrow" panose="020B0606020202030204" pitchFamily="34" charset="0"/>
                        </a:rPr>
                        <a:t>Outcome</a:t>
                      </a:r>
                      <a:endParaRPr lang="en-US" sz="1400" b="1" i="0" u="none" strike="noStrike" dirty="0">
                        <a:solidFill>
                          <a:srgbClr val="000000"/>
                        </a:solidFill>
                        <a:effectLst/>
                        <a:latin typeface="Arial Narrow" panose="020B0606020202030204" pitchFamily="34" charset="0"/>
                      </a:endParaRPr>
                    </a:p>
                  </a:txBody>
                  <a:tcPr marL="2312" marR="2312" marT="2312" marB="0"/>
                </a:tc>
                <a:extLst>
                  <a:ext uri="{0D108BD9-81ED-4DB2-BD59-A6C34878D82A}">
                    <a16:rowId xmlns:a16="http://schemas.microsoft.com/office/drawing/2014/main" xmlns="" val="1066385899"/>
                  </a:ext>
                </a:extLst>
              </a:tr>
              <a:tr h="1941950">
                <a:tc>
                  <a:txBody>
                    <a:bodyPr/>
                    <a:lstStyle/>
                    <a:p>
                      <a:pPr algn="just" fontAlgn="ctr"/>
                      <a:r>
                        <a:rPr lang="en-ZA" sz="1200" b="1" u="none" strike="noStrike" dirty="0" smtClean="0">
                          <a:effectLst/>
                          <a:latin typeface="Arial Narrow" panose="020B0606020202030204" pitchFamily="34" charset="0"/>
                        </a:rPr>
                        <a:t>Cash flow </a:t>
                      </a:r>
                      <a:r>
                        <a:rPr lang="en-ZA" sz="1200" b="1" u="none" strike="noStrike" dirty="0">
                          <a:effectLst/>
                          <a:latin typeface="Arial Narrow" panose="020B0606020202030204" pitchFamily="34" charset="0"/>
                        </a:rPr>
                        <a:t>statement differences</a:t>
                      </a:r>
                      <a:endParaRPr lang="en-ZA" sz="1200" b="1" i="0" u="none" strike="noStrike" dirty="0">
                        <a:solidFill>
                          <a:srgbClr val="000000"/>
                        </a:solidFill>
                        <a:effectLst/>
                        <a:latin typeface="Arial Narrow" panose="020B0606020202030204" pitchFamily="34" charset="0"/>
                      </a:endParaRPr>
                    </a:p>
                  </a:txBody>
                  <a:tcPr marL="2312" marR="2312" marT="2312" marB="0" anchor="ctr"/>
                </a:tc>
                <a:tc>
                  <a:txBody>
                    <a:bodyPr/>
                    <a:lstStyle/>
                    <a:p>
                      <a:pPr algn="just" fontAlgn="t"/>
                      <a:r>
                        <a:rPr lang="en-US" sz="1200" u="none" strike="noStrike" dirty="0">
                          <a:effectLst/>
                          <a:latin typeface="Arial Narrow" panose="020B0606020202030204" pitchFamily="34" charset="0"/>
                        </a:rPr>
                        <a:t>Lack of review to ensure that amounts disclosed in the cash flow statement are accurate.</a:t>
                      </a:r>
                      <a:endParaRPr lang="en-US" sz="1200" b="0" i="0" u="none" strike="noStrike" dirty="0">
                        <a:solidFill>
                          <a:srgbClr val="000000"/>
                        </a:solidFill>
                        <a:effectLst/>
                        <a:latin typeface="Arial Narrow" panose="020B0606020202030204" pitchFamily="34" charset="0"/>
                      </a:endParaRPr>
                    </a:p>
                  </a:txBody>
                  <a:tcPr marL="2312" marR="2312" marT="2312" marB="0"/>
                </a:tc>
                <a:tc>
                  <a:txBody>
                    <a:bodyPr/>
                    <a:lstStyle/>
                    <a:p>
                      <a:pPr algn="just" fontAlgn="t"/>
                      <a:r>
                        <a:rPr lang="en-US" sz="1200" u="none" strike="noStrike" dirty="0">
                          <a:effectLst/>
                          <a:latin typeface="Arial Narrow" panose="020B0606020202030204" pitchFamily="34" charset="0"/>
                        </a:rPr>
                        <a:t>1. Appointment of consultant to assist in the  preparation of AFS.</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2. Preparation of comprehensive set of Quarterly Financial Statement.</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3. Submission of AFS to Audit Committee for review </a:t>
                      </a:r>
                      <a:r>
                        <a:rPr lang="en-US" sz="1200" u="none" strike="noStrike" dirty="0" smtClean="0">
                          <a:effectLst/>
                          <a:latin typeface="Arial Narrow" panose="020B0606020202030204" pitchFamily="34" charset="0"/>
                        </a:rPr>
                        <a:t>by </a:t>
                      </a:r>
                      <a:r>
                        <a:rPr lang="en-US" sz="1200" u="none" strike="noStrike" dirty="0">
                          <a:effectLst/>
                          <a:latin typeface="Arial Narrow" panose="020B0606020202030204" pitchFamily="34" charset="0"/>
                        </a:rPr>
                        <a:t>the Audit Committee two </a:t>
                      </a:r>
                      <a:r>
                        <a:rPr lang="en-US" sz="1200" u="none" strike="noStrike" dirty="0" smtClean="0">
                          <a:effectLst/>
                          <a:latin typeface="Arial Narrow" panose="020B0606020202030204" pitchFamily="34" charset="0"/>
                        </a:rPr>
                        <a:t>weeks prior</a:t>
                      </a:r>
                      <a:r>
                        <a:rPr lang="en-US" sz="1200" u="none" strike="noStrike" baseline="0" dirty="0" smtClean="0">
                          <a:effectLst/>
                          <a:latin typeface="Arial Narrow" panose="020B0606020202030204" pitchFamily="34" charset="0"/>
                        </a:rPr>
                        <a:t> to submission</a:t>
                      </a:r>
                      <a:r>
                        <a:rPr lang="en-US" sz="1200" u="none" strike="noStrike" dirty="0" smtClean="0">
                          <a:effectLst/>
                          <a:latin typeface="Arial Narrow" panose="020B0606020202030204" pitchFamily="34" charset="0"/>
                        </a:rPr>
                        <a:t> </a:t>
                      </a:r>
                      <a:r>
                        <a:rPr lang="en-US" sz="1200" u="none" strike="noStrike" dirty="0">
                          <a:effectLst/>
                          <a:latin typeface="Arial Narrow" panose="020B0606020202030204" pitchFamily="34" charset="0"/>
                        </a:rPr>
                        <a:t>together with the audit file</a:t>
                      </a:r>
                      <a:r>
                        <a:rPr lang="en-US" sz="1200" u="none" strike="noStrike" dirty="0" smtClean="0">
                          <a:effectLst/>
                          <a:latin typeface="Arial Narrow" panose="020B0606020202030204" pitchFamily="34" charset="0"/>
                        </a:rPr>
                        <a:t>.</a:t>
                      </a:r>
                      <a:endParaRPr lang="en-US" sz="1200" b="0" i="0" u="none" strike="noStrike" dirty="0">
                        <a:solidFill>
                          <a:srgbClr val="000000"/>
                        </a:solidFill>
                        <a:effectLst/>
                        <a:latin typeface="Arial Narrow" panose="020B0606020202030204" pitchFamily="34" charset="0"/>
                      </a:endParaRPr>
                    </a:p>
                  </a:txBody>
                  <a:tcPr marL="2312" marR="2312" marT="2312" marB="0"/>
                </a:tc>
                <a:tc>
                  <a:txBody>
                    <a:bodyPr/>
                    <a:lstStyle/>
                    <a:p>
                      <a:pPr algn="l" fontAlgn="t"/>
                      <a:r>
                        <a:rPr lang="en-US" sz="1200" u="none" strike="noStrike" dirty="0">
                          <a:effectLst/>
                          <a:latin typeface="Arial Narrow" panose="020B0606020202030204" pitchFamily="34" charset="0"/>
                        </a:rPr>
                        <a:t>The prior year cash flow was reviewed taking into consideration the prior year issues and the finding is resolved.</a:t>
                      </a:r>
                      <a:endParaRPr lang="en-US" sz="1200" b="0" i="0" u="none" strike="noStrike" dirty="0">
                        <a:solidFill>
                          <a:srgbClr val="000000"/>
                        </a:solidFill>
                        <a:effectLst/>
                        <a:latin typeface="Arial Narrow" panose="020B0606020202030204" pitchFamily="34" charset="0"/>
                      </a:endParaRPr>
                    </a:p>
                  </a:txBody>
                  <a:tcPr marL="2312" marR="2312" marT="2312" marB="0"/>
                </a:tc>
                <a:tc>
                  <a:txBody>
                    <a:bodyPr/>
                    <a:lstStyle/>
                    <a:p>
                      <a:pPr algn="ctr" fontAlgn="t"/>
                      <a:r>
                        <a:rPr lang="en-US" sz="1200" b="1" i="0" u="none" strike="noStrike" dirty="0" smtClean="0">
                          <a:solidFill>
                            <a:srgbClr val="000000"/>
                          </a:solidFill>
                          <a:effectLst/>
                          <a:latin typeface="Arial Narrow" panose="020B0606020202030204" pitchFamily="34" charset="0"/>
                        </a:rPr>
                        <a:t>Resolved</a:t>
                      </a:r>
                      <a:endParaRPr lang="en-US" sz="1200" b="1" i="0" u="none" strike="noStrike" dirty="0">
                        <a:solidFill>
                          <a:srgbClr val="000000"/>
                        </a:solidFill>
                        <a:effectLst/>
                        <a:latin typeface="Arial Narrow" panose="020B0606020202030204" pitchFamily="34" charset="0"/>
                      </a:endParaRPr>
                    </a:p>
                  </a:txBody>
                  <a:tcPr marL="2312" marR="2312" marT="2312" marB="0"/>
                </a:tc>
                <a:extLst>
                  <a:ext uri="{0D108BD9-81ED-4DB2-BD59-A6C34878D82A}">
                    <a16:rowId xmlns:a16="http://schemas.microsoft.com/office/drawing/2014/main" xmlns="" val="1243162735"/>
                  </a:ext>
                </a:extLst>
              </a:tr>
              <a:tr h="2329850">
                <a:tc>
                  <a:txBody>
                    <a:bodyPr/>
                    <a:lstStyle/>
                    <a:p>
                      <a:pPr algn="just" fontAlgn="t"/>
                      <a:r>
                        <a:rPr lang="en-US" sz="1200" b="1" u="none" strike="noStrike" dirty="0">
                          <a:effectLst/>
                          <a:latin typeface="Arial Narrow" panose="020B0606020202030204" pitchFamily="34" charset="0"/>
                        </a:rPr>
                        <a:t>Commitment - Commitment schedule not complete</a:t>
                      </a:r>
                      <a:endParaRPr lang="en-US" sz="1200" b="1" i="0" u="none" strike="noStrike" dirty="0">
                        <a:solidFill>
                          <a:srgbClr val="000000"/>
                        </a:solidFill>
                        <a:effectLst/>
                        <a:latin typeface="Arial Narrow" panose="020B0606020202030204" pitchFamily="34" charset="0"/>
                      </a:endParaRPr>
                    </a:p>
                  </a:txBody>
                  <a:tcPr marL="2312" marR="2312" marT="2312" marB="0"/>
                </a:tc>
                <a:tc>
                  <a:txBody>
                    <a:bodyPr/>
                    <a:lstStyle/>
                    <a:p>
                      <a:pPr algn="just" fontAlgn="t"/>
                      <a:r>
                        <a:rPr lang="en-US" sz="1200" u="none" strike="noStrike" dirty="0">
                          <a:effectLst/>
                          <a:latin typeface="Arial Narrow" panose="020B0606020202030204" pitchFamily="34" charset="0"/>
                        </a:rPr>
                        <a:t>Lack of review to ensure that amounts disclosed in the commitment schedule are accurate and complete.  </a:t>
                      </a:r>
                      <a:endParaRPr lang="en-US" sz="1200" b="0" i="0" u="none" strike="noStrike" dirty="0">
                        <a:solidFill>
                          <a:srgbClr val="000000"/>
                        </a:solidFill>
                        <a:effectLst/>
                        <a:latin typeface="Arial Narrow" panose="020B0606020202030204" pitchFamily="34" charset="0"/>
                      </a:endParaRPr>
                    </a:p>
                  </a:txBody>
                  <a:tcPr marL="2312" marR="2312" marT="2312" marB="0"/>
                </a:tc>
                <a:tc>
                  <a:txBody>
                    <a:bodyPr/>
                    <a:lstStyle/>
                    <a:p>
                      <a:pPr algn="just" fontAlgn="t"/>
                      <a:r>
                        <a:rPr lang="en-US" sz="1200" u="none" strike="noStrike" dirty="0">
                          <a:effectLst/>
                          <a:latin typeface="Arial Narrow" panose="020B0606020202030204" pitchFamily="34" charset="0"/>
                        </a:rPr>
                        <a:t>1. Monthly submission of payment certificate by Expenditure manager.</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2. </a:t>
                      </a:r>
                      <a:r>
                        <a:rPr lang="en-US" sz="1200" u="none" strike="noStrike" dirty="0" smtClean="0">
                          <a:effectLst/>
                          <a:latin typeface="Arial Narrow" panose="020B0606020202030204" pitchFamily="34" charset="0"/>
                        </a:rPr>
                        <a:t>Monthly </a:t>
                      </a:r>
                      <a:r>
                        <a:rPr lang="en-US" sz="1200" u="none" strike="noStrike" dirty="0">
                          <a:effectLst/>
                          <a:latin typeface="Arial Narrow" panose="020B0606020202030204" pitchFamily="34" charset="0"/>
                        </a:rPr>
                        <a:t>submission of completion certificates by PMU.</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3. Review and signing of the monthly reconciliation by the CFO</a:t>
                      </a:r>
                      <a:endParaRPr lang="en-US" sz="1200" b="0" i="0" u="none" strike="noStrike" dirty="0">
                        <a:solidFill>
                          <a:srgbClr val="000000"/>
                        </a:solidFill>
                        <a:effectLst/>
                        <a:latin typeface="Arial Narrow" panose="020B0606020202030204" pitchFamily="34" charset="0"/>
                      </a:endParaRPr>
                    </a:p>
                  </a:txBody>
                  <a:tcPr marL="2312" marR="2312" marT="2312" marB="0"/>
                </a:tc>
                <a:tc>
                  <a:txBody>
                    <a:bodyPr/>
                    <a:lstStyle/>
                    <a:p>
                      <a:pPr algn="just" fontAlgn="t"/>
                      <a:r>
                        <a:rPr lang="en-US" sz="1200" u="none" strike="noStrike" dirty="0">
                          <a:effectLst/>
                          <a:latin typeface="Arial Narrow" panose="020B0606020202030204" pitchFamily="34" charset="0"/>
                        </a:rPr>
                        <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&lt;&gt; Completed re-preparing the &amp; 2018/19 FY commitment register, and compiling the last payment certificates thereto as supporting documentation.</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&lt;&gt; The service providers raised by the AG for not being included in the Commitments schedule are now included.</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&lt;&gt; Extracted all the projects expensed in the GL, with the supplier names, and the last payment certificate, to trace back to the Commitment register to ensure that all projects which have been contracted out are recorded as commitments</a:t>
                      </a:r>
                      <a:r>
                        <a:rPr lang="en-US" sz="1200" u="none" strike="noStrike" dirty="0" smtClean="0">
                          <a:effectLst/>
                          <a:latin typeface="Arial Narrow" panose="020B0606020202030204" pitchFamily="34" charset="0"/>
                        </a:rPr>
                        <a:t>.</a:t>
                      </a:r>
                      <a:endParaRPr lang="en-US" sz="1200" b="0" i="0" u="none" strike="noStrike" dirty="0">
                        <a:solidFill>
                          <a:srgbClr val="000000"/>
                        </a:solidFill>
                        <a:effectLst/>
                        <a:latin typeface="Arial Narrow" panose="020B0606020202030204" pitchFamily="34" charset="0"/>
                      </a:endParaRPr>
                    </a:p>
                  </a:txBody>
                  <a:tcPr marL="2312" marR="2312" marT="2312" marB="0"/>
                </a:tc>
                <a:tc>
                  <a:txBody>
                    <a:bodyPr/>
                    <a:lstStyle/>
                    <a:p>
                      <a:pPr algn="ctr" fontAlgn="t"/>
                      <a:r>
                        <a:rPr lang="en-US" sz="1200" b="1" i="0" u="none" strike="noStrike" dirty="0" smtClean="0">
                          <a:solidFill>
                            <a:srgbClr val="000000"/>
                          </a:solidFill>
                          <a:effectLst/>
                          <a:latin typeface="Arial Narrow" panose="020B0606020202030204" pitchFamily="34" charset="0"/>
                        </a:rPr>
                        <a:t>Resolved</a:t>
                      </a:r>
                      <a:endParaRPr lang="en-US" sz="1200" b="1" i="0" u="none" strike="noStrike" dirty="0">
                        <a:solidFill>
                          <a:srgbClr val="000000"/>
                        </a:solidFill>
                        <a:effectLst/>
                        <a:latin typeface="Arial Narrow" panose="020B0606020202030204" pitchFamily="34" charset="0"/>
                      </a:endParaRPr>
                    </a:p>
                  </a:txBody>
                  <a:tcPr marL="2312" marR="2312" marT="2312" marB="0"/>
                </a:tc>
                <a:extLst>
                  <a:ext uri="{0D108BD9-81ED-4DB2-BD59-A6C34878D82A}">
                    <a16:rowId xmlns:a16="http://schemas.microsoft.com/office/drawing/2014/main" xmlns="" val="3063925269"/>
                  </a:ext>
                </a:extLst>
              </a:tr>
              <a:tr h="1648232">
                <a:tc>
                  <a:txBody>
                    <a:bodyPr/>
                    <a:lstStyle/>
                    <a:p>
                      <a:pPr algn="just" fontAlgn="t"/>
                      <a:r>
                        <a:rPr lang="en-US" sz="1200" b="1" u="none" strike="noStrike" dirty="0">
                          <a:effectLst/>
                          <a:latin typeface="Arial Narrow" panose="020B0606020202030204" pitchFamily="34" charset="0"/>
                        </a:rPr>
                        <a:t>Commitments-Differences between the commitments registers and the underlying records(Prior year)</a:t>
                      </a:r>
                      <a:endParaRPr lang="en-US" sz="1200" b="1" i="0" u="none" strike="noStrike" dirty="0">
                        <a:solidFill>
                          <a:srgbClr val="000000"/>
                        </a:solidFill>
                        <a:effectLst/>
                        <a:latin typeface="Arial Narrow" panose="020B0606020202030204" pitchFamily="34" charset="0"/>
                      </a:endParaRPr>
                    </a:p>
                  </a:txBody>
                  <a:tcPr marL="2312" marR="2312" marT="2312" marB="0"/>
                </a:tc>
                <a:tc>
                  <a:txBody>
                    <a:bodyPr/>
                    <a:lstStyle/>
                    <a:p>
                      <a:pPr algn="just" fontAlgn="t"/>
                      <a:r>
                        <a:rPr lang="en-US" sz="1200" u="none" strike="noStrike" dirty="0">
                          <a:effectLst/>
                          <a:latin typeface="Arial Narrow" panose="020B0606020202030204" pitchFamily="34" charset="0"/>
                        </a:rPr>
                        <a:t>1. Lack of monthly reconciliations.</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2. Non implementation of AG action plan to resolve prior year findings.</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
                      </a:r>
                      <a:br>
                        <a:rPr lang="en-US" sz="1200" u="none" strike="noStrike" dirty="0">
                          <a:effectLst/>
                          <a:latin typeface="Arial Narrow" panose="020B0606020202030204" pitchFamily="34" charset="0"/>
                        </a:rPr>
                      </a:br>
                      <a:endParaRPr lang="en-US" sz="1200" b="0" i="0" u="none" strike="noStrike" dirty="0">
                        <a:solidFill>
                          <a:srgbClr val="000000"/>
                        </a:solidFill>
                        <a:effectLst/>
                        <a:latin typeface="Arial Narrow" panose="020B0606020202030204" pitchFamily="34" charset="0"/>
                      </a:endParaRPr>
                    </a:p>
                  </a:txBody>
                  <a:tcPr marL="2312" marR="2312" marT="2312" marB="0"/>
                </a:tc>
                <a:tc>
                  <a:txBody>
                    <a:bodyPr/>
                    <a:lstStyle/>
                    <a:p>
                      <a:pPr algn="just" fontAlgn="t"/>
                      <a:r>
                        <a:rPr lang="en-US" sz="1200" u="none" strike="noStrike" dirty="0">
                          <a:effectLst/>
                          <a:latin typeface="Arial Narrow" panose="020B0606020202030204" pitchFamily="34" charset="0"/>
                        </a:rPr>
                        <a:t>1. Review and </a:t>
                      </a:r>
                      <a:r>
                        <a:rPr lang="en-US" sz="1200" u="none" strike="noStrike" dirty="0" smtClean="0">
                          <a:effectLst/>
                          <a:latin typeface="Arial Narrow" panose="020B0606020202030204" pitchFamily="34" charset="0"/>
                        </a:rPr>
                        <a:t>reconciliation </a:t>
                      </a:r>
                      <a:r>
                        <a:rPr lang="en-US" sz="1200" u="none" strike="noStrike" dirty="0">
                          <a:effectLst/>
                          <a:latin typeface="Arial Narrow" panose="020B0606020202030204" pitchFamily="34" charset="0"/>
                        </a:rPr>
                        <a:t>of prior year commitment register.</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2. Review and signing of the monthly reconciliation by the CFO.</a:t>
                      </a:r>
                      <a:br>
                        <a:rPr lang="en-US" sz="1200" u="none" strike="noStrike" dirty="0">
                          <a:effectLst/>
                          <a:latin typeface="Arial Narrow" panose="020B0606020202030204" pitchFamily="34" charset="0"/>
                        </a:rPr>
                      </a:br>
                      <a:endParaRPr lang="en-US" sz="1200" b="0" i="0" u="none" strike="noStrike" dirty="0">
                        <a:solidFill>
                          <a:srgbClr val="000000"/>
                        </a:solidFill>
                        <a:effectLst/>
                        <a:latin typeface="Arial Narrow" panose="020B0606020202030204" pitchFamily="34" charset="0"/>
                      </a:endParaRPr>
                    </a:p>
                  </a:txBody>
                  <a:tcPr marL="2312" marR="2312" marT="2312" marB="0"/>
                </a:tc>
                <a:tc>
                  <a:txBody>
                    <a:bodyPr/>
                    <a:lstStyle/>
                    <a:p>
                      <a:pPr algn="just" fontAlgn="t"/>
                      <a:r>
                        <a:rPr lang="en-US" sz="1200" u="none" strike="noStrike" dirty="0">
                          <a:effectLst/>
                          <a:latin typeface="Arial Narrow" panose="020B0606020202030204" pitchFamily="34" charset="0"/>
                        </a:rPr>
                        <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&lt;&gt; Completed re-preparing the Commitment Register from 2017/18 </a:t>
                      </a:r>
                      <a:r>
                        <a:rPr lang="en-US" sz="1200" u="none" strike="noStrike" dirty="0" smtClean="0">
                          <a:effectLst/>
                          <a:latin typeface="Arial Narrow" panose="020B0606020202030204" pitchFamily="34" charset="0"/>
                        </a:rPr>
                        <a:t>FY and </a:t>
                      </a:r>
                      <a:r>
                        <a:rPr lang="en-US" sz="1200" u="none" strike="noStrike" dirty="0">
                          <a:effectLst/>
                          <a:latin typeface="Arial Narrow" panose="020B0606020202030204" pitchFamily="34" charset="0"/>
                        </a:rPr>
                        <a:t>compiling the last payment certificates thereto as supporting documentation.</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&lt;&gt; Prepared an excel listing of all the projects from MDM IDP of 2018 to 2022 which is also used by SCM in developing a Procurement Plan and traced those projects which has a budget allocation to the Commitment schedule</a:t>
                      </a:r>
                      <a:r>
                        <a:rPr lang="en-US" sz="1200" u="none" strike="noStrike" dirty="0" smtClean="0">
                          <a:effectLst/>
                          <a:latin typeface="Arial Narrow" panose="020B0606020202030204" pitchFamily="34" charset="0"/>
                        </a:rPr>
                        <a:t>.</a:t>
                      </a:r>
                      <a:endParaRPr lang="en-US" sz="1200" b="0" i="0" u="none" strike="noStrike" dirty="0">
                        <a:solidFill>
                          <a:srgbClr val="000000"/>
                        </a:solidFill>
                        <a:effectLst/>
                        <a:latin typeface="Arial Narrow" panose="020B0606020202030204" pitchFamily="34" charset="0"/>
                      </a:endParaRPr>
                    </a:p>
                  </a:txBody>
                  <a:tcPr marL="2312" marR="2312" marT="2312" marB="0"/>
                </a:tc>
                <a:tc>
                  <a:txBody>
                    <a:bodyPr/>
                    <a:lstStyle/>
                    <a:p>
                      <a:pPr algn="ctr" fontAlgn="t"/>
                      <a:r>
                        <a:rPr lang="en-US" sz="1200" b="1" i="0" u="none" strike="noStrike" dirty="0" smtClean="0">
                          <a:solidFill>
                            <a:srgbClr val="000000"/>
                          </a:solidFill>
                          <a:effectLst/>
                          <a:latin typeface="Arial Narrow" panose="020B0606020202030204" pitchFamily="34" charset="0"/>
                        </a:rPr>
                        <a:t>Resolved</a:t>
                      </a:r>
                      <a:endParaRPr lang="en-US" sz="1200" b="1" i="0" u="none" strike="noStrike" dirty="0">
                        <a:solidFill>
                          <a:srgbClr val="000000"/>
                        </a:solidFill>
                        <a:effectLst/>
                        <a:latin typeface="Arial Narrow" panose="020B0606020202030204" pitchFamily="34" charset="0"/>
                      </a:endParaRPr>
                    </a:p>
                  </a:txBody>
                  <a:tcPr marL="2312" marR="2312" marT="2312" marB="0"/>
                </a:tc>
                <a:extLst>
                  <a:ext uri="{0D108BD9-81ED-4DB2-BD59-A6C34878D82A}">
                    <a16:rowId xmlns:a16="http://schemas.microsoft.com/office/drawing/2014/main" xmlns="" val="1306444693"/>
                  </a:ext>
                </a:extLst>
              </a:tr>
            </a:tbl>
          </a:graphicData>
        </a:graphic>
      </p:graphicFrame>
    </p:spTree>
    <p:extLst>
      <p:ext uri="{BB962C8B-B14F-4D97-AF65-F5344CB8AC3E}">
        <p14:creationId xmlns:p14="http://schemas.microsoft.com/office/powerpoint/2010/main" xmlns="" val="32975195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228599"/>
            <a:ext cx="8534400" cy="262470"/>
          </a:xfrm>
          <a:prstGeom prst="rect">
            <a:avLst/>
          </a:prstGeom>
          <a:effectLst/>
        </p:spPr>
        <p:txBody>
          <a:bodyPr vert="horz" lIns="91440" tIns="45720" rIns="91440" bIns="45720" rtlCol="0" anchor="ctr">
            <a:normAutofit fontScale="25000" lnSpcReduction="20000"/>
          </a:bodyPr>
          <a:lst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ZA" b="1" dirty="0"/>
              <a:t>      </a:t>
            </a:r>
            <a:r>
              <a:rPr lang="en-ZA" sz="11200" b="1" dirty="0"/>
              <a:t>Financial Year 2018/19</a:t>
            </a:r>
            <a:endParaRPr lang="en-ZA" sz="11200" dirty="0"/>
          </a:p>
        </p:txBody>
      </p:sp>
      <p:graphicFrame>
        <p:nvGraphicFramePr>
          <p:cNvPr id="2" name="Table 1"/>
          <p:cNvGraphicFramePr>
            <a:graphicFrameLocks noGrp="1"/>
          </p:cNvGraphicFramePr>
          <p:nvPr>
            <p:extLst>
              <p:ext uri="{D42A27DB-BD31-4B8C-83A1-F6EECF244321}">
                <p14:modId xmlns:p14="http://schemas.microsoft.com/office/powerpoint/2010/main" xmlns="" val="4227675880"/>
              </p:ext>
            </p:extLst>
          </p:nvPr>
        </p:nvGraphicFramePr>
        <p:xfrm>
          <a:off x="228600" y="508791"/>
          <a:ext cx="9601200" cy="5968209"/>
        </p:xfrm>
        <a:graphic>
          <a:graphicData uri="http://schemas.openxmlformats.org/drawingml/2006/table">
            <a:tbl>
              <a:tblPr>
                <a:tableStyleId>{5C22544A-7EE6-4342-B048-85BDC9FD1C3A}</a:tableStyleId>
              </a:tblPr>
              <a:tblGrid>
                <a:gridCol w="1167031">
                  <a:extLst>
                    <a:ext uri="{9D8B030D-6E8A-4147-A177-3AD203B41FA5}">
                      <a16:colId xmlns:a16="http://schemas.microsoft.com/office/drawing/2014/main" xmlns="" val="703078037"/>
                    </a:ext>
                  </a:extLst>
                </a:gridCol>
                <a:gridCol w="1744300">
                  <a:extLst>
                    <a:ext uri="{9D8B030D-6E8A-4147-A177-3AD203B41FA5}">
                      <a16:colId xmlns:a16="http://schemas.microsoft.com/office/drawing/2014/main" xmlns="" val="3068533231"/>
                    </a:ext>
                  </a:extLst>
                </a:gridCol>
                <a:gridCol w="2106070">
                  <a:extLst>
                    <a:ext uri="{9D8B030D-6E8A-4147-A177-3AD203B41FA5}">
                      <a16:colId xmlns:a16="http://schemas.microsoft.com/office/drawing/2014/main" xmlns="" val="1837682274"/>
                    </a:ext>
                  </a:extLst>
                </a:gridCol>
                <a:gridCol w="3897999">
                  <a:extLst>
                    <a:ext uri="{9D8B030D-6E8A-4147-A177-3AD203B41FA5}">
                      <a16:colId xmlns:a16="http://schemas.microsoft.com/office/drawing/2014/main" xmlns="" val="3949520374"/>
                    </a:ext>
                  </a:extLst>
                </a:gridCol>
                <a:gridCol w="685800">
                  <a:extLst>
                    <a:ext uri="{9D8B030D-6E8A-4147-A177-3AD203B41FA5}">
                      <a16:colId xmlns:a16="http://schemas.microsoft.com/office/drawing/2014/main" xmlns="" val="3955324611"/>
                    </a:ext>
                  </a:extLst>
                </a:gridCol>
              </a:tblGrid>
              <a:tr h="1957530">
                <a:tc>
                  <a:txBody>
                    <a:bodyPr/>
                    <a:lstStyle/>
                    <a:p>
                      <a:pPr algn="l" fontAlgn="t"/>
                      <a:r>
                        <a:rPr lang="en-US" sz="1200" b="1" u="none" strike="noStrike" dirty="0">
                          <a:effectLst/>
                          <a:latin typeface="Arial Narrow" panose="020B0606020202030204" pitchFamily="34" charset="0"/>
                        </a:rPr>
                        <a:t>Assets on the Floor could not be traced to the assets register(Completeness)</a:t>
                      </a:r>
                      <a:endParaRPr lang="en-US" sz="1200" b="1" i="0" u="none" strike="noStrike" dirty="0">
                        <a:solidFill>
                          <a:srgbClr val="000000"/>
                        </a:solidFill>
                        <a:effectLst/>
                        <a:latin typeface="Arial Narrow" panose="020B0606020202030204" pitchFamily="34" charset="0"/>
                      </a:endParaRPr>
                    </a:p>
                  </a:txBody>
                  <a:tcPr marL="2312" marR="2312" marT="2312" marB="0"/>
                </a:tc>
                <a:tc>
                  <a:txBody>
                    <a:bodyPr/>
                    <a:lstStyle/>
                    <a:p>
                      <a:pPr algn="just" fontAlgn="t"/>
                      <a:r>
                        <a:rPr lang="en-US" sz="1200" u="none" strike="noStrike" dirty="0">
                          <a:effectLst/>
                          <a:latin typeface="Arial Narrow" panose="020B0606020202030204" pitchFamily="34" charset="0"/>
                        </a:rPr>
                        <a:t>Lack of internal control measures to ensure that all assets are recorded in the asset register</a:t>
                      </a:r>
                      <a:endParaRPr lang="en-US" sz="1200" b="0" i="0" u="none" strike="noStrike" dirty="0">
                        <a:solidFill>
                          <a:srgbClr val="000000"/>
                        </a:solidFill>
                        <a:effectLst/>
                        <a:latin typeface="Arial Narrow" panose="020B0606020202030204" pitchFamily="34" charset="0"/>
                      </a:endParaRPr>
                    </a:p>
                  </a:txBody>
                  <a:tcPr marL="2312" marR="2312" marT="2312" marB="0"/>
                </a:tc>
                <a:tc>
                  <a:txBody>
                    <a:bodyPr/>
                    <a:lstStyle/>
                    <a:p>
                      <a:pPr algn="just" fontAlgn="t"/>
                      <a:r>
                        <a:rPr lang="en-US" sz="1200" u="none" strike="noStrike">
                          <a:effectLst/>
                          <a:latin typeface="Arial Narrow" panose="020B0606020202030204" pitchFamily="34" charset="0"/>
                        </a:rPr>
                        <a:t>Asset unit to perform complete verification of assets to ensure completeness.</a:t>
                      </a:r>
                      <a:br>
                        <a:rPr lang="en-US" sz="1200" u="none" strike="noStrike">
                          <a:effectLst/>
                          <a:latin typeface="Arial Narrow" panose="020B0606020202030204" pitchFamily="34" charset="0"/>
                        </a:rPr>
                      </a:br>
                      <a:r>
                        <a:rPr lang="en-US" sz="1200" u="none" strike="noStrike">
                          <a:effectLst/>
                          <a:latin typeface="Arial Narrow" panose="020B0606020202030204" pitchFamily="34" charset="0"/>
                        </a:rPr>
                        <a:t>IA to sample work done after verification process.</a:t>
                      </a:r>
                      <a:endParaRPr lang="en-US" sz="1200" b="0" i="0" u="none" strike="noStrike">
                        <a:solidFill>
                          <a:srgbClr val="000000"/>
                        </a:solidFill>
                        <a:effectLst/>
                        <a:latin typeface="Arial Narrow" panose="020B0606020202030204" pitchFamily="34" charset="0"/>
                      </a:endParaRPr>
                    </a:p>
                  </a:txBody>
                  <a:tcPr marL="2312" marR="2312" marT="2312" marB="0"/>
                </a:tc>
                <a:tc>
                  <a:txBody>
                    <a:bodyPr/>
                    <a:lstStyle/>
                    <a:p>
                      <a:pPr algn="just" fontAlgn="t"/>
                      <a:r>
                        <a:rPr lang="en-US" sz="1200" u="none" strike="noStrike" dirty="0">
                          <a:effectLst/>
                          <a:latin typeface="Arial Narrow" panose="020B0606020202030204" pitchFamily="34" charset="0"/>
                        </a:rPr>
                        <a:t>Assets identified by AG and not in the asset register </a:t>
                      </a:r>
                      <a:r>
                        <a:rPr lang="en-US" sz="1200" u="none" strike="noStrike" dirty="0" smtClean="0">
                          <a:effectLst/>
                          <a:latin typeface="Arial Narrow" panose="020B0606020202030204" pitchFamily="34" charset="0"/>
                        </a:rPr>
                        <a:t>are in the main</a:t>
                      </a:r>
                      <a:r>
                        <a:rPr lang="en-US" sz="1200" u="none" strike="noStrike" baseline="0" dirty="0" smtClean="0">
                          <a:effectLst/>
                          <a:latin typeface="Arial Narrow" panose="020B0606020202030204" pitchFamily="34" charset="0"/>
                        </a:rPr>
                        <a:t> boreholes refurbished by Lepelle Northern Water on behalf of DWS though ministerial intervention programme</a:t>
                      </a:r>
                      <a:r>
                        <a:rPr lang="en-US" sz="1200" u="none" strike="noStrike" dirty="0" smtClean="0">
                          <a:effectLst/>
                          <a:latin typeface="Arial Narrow" panose="020B0606020202030204" pitchFamily="34" charset="0"/>
                        </a:rPr>
                        <a:t>. DWS</a:t>
                      </a:r>
                      <a:r>
                        <a:rPr lang="en-US" sz="1200" u="none" strike="noStrike" baseline="0" dirty="0" smtClean="0">
                          <a:effectLst/>
                          <a:latin typeface="Arial Narrow" panose="020B0606020202030204" pitchFamily="34" charset="0"/>
                        </a:rPr>
                        <a:t> submitted a confirmation that the assets are still to be transferred to the district.</a:t>
                      </a:r>
                      <a:endParaRPr lang="en-US" sz="1200" b="0" i="0" u="none" strike="noStrike" dirty="0">
                        <a:solidFill>
                          <a:srgbClr val="000000"/>
                        </a:solidFill>
                        <a:effectLst/>
                        <a:latin typeface="Arial Narrow" panose="020B0606020202030204" pitchFamily="34" charset="0"/>
                      </a:endParaRPr>
                    </a:p>
                  </a:txBody>
                  <a:tcPr marL="2312" marR="2312" marT="2312" marB="0"/>
                </a:tc>
                <a:tc>
                  <a:txBody>
                    <a:bodyPr/>
                    <a:lstStyle/>
                    <a:p>
                      <a:pPr algn="ctr" fontAlgn="t"/>
                      <a:r>
                        <a:rPr lang="en-US" sz="1200" b="1" i="0" u="none" strike="noStrike" dirty="0" smtClean="0">
                          <a:solidFill>
                            <a:srgbClr val="000000"/>
                          </a:solidFill>
                          <a:effectLst/>
                          <a:latin typeface="Arial Narrow" panose="020B0606020202030204" pitchFamily="34" charset="0"/>
                        </a:rPr>
                        <a:t>Resolved</a:t>
                      </a:r>
                      <a:endParaRPr lang="en-US" sz="1200" b="1" i="0" u="none" strike="noStrike" dirty="0">
                        <a:solidFill>
                          <a:srgbClr val="000000"/>
                        </a:solidFill>
                        <a:effectLst/>
                        <a:latin typeface="Arial Narrow" panose="020B0606020202030204" pitchFamily="34" charset="0"/>
                      </a:endParaRPr>
                    </a:p>
                  </a:txBody>
                  <a:tcPr marL="2312" marR="2312" marT="2312" marB="0"/>
                </a:tc>
                <a:extLst>
                  <a:ext uri="{0D108BD9-81ED-4DB2-BD59-A6C34878D82A}">
                    <a16:rowId xmlns:a16="http://schemas.microsoft.com/office/drawing/2014/main" xmlns="" val="398589180"/>
                  </a:ext>
                </a:extLst>
              </a:tr>
              <a:tr h="2690447">
                <a:tc>
                  <a:txBody>
                    <a:bodyPr/>
                    <a:lstStyle/>
                    <a:p>
                      <a:pPr algn="l" fontAlgn="t"/>
                      <a:r>
                        <a:rPr lang="en-US" sz="1200" b="1" u="none" strike="noStrike" dirty="0">
                          <a:effectLst/>
                          <a:latin typeface="Arial Narrow" panose="020B0606020202030204" pitchFamily="34" charset="0"/>
                        </a:rPr>
                        <a:t>No systems in place to verify the occurrence of bulk </a:t>
                      </a:r>
                      <a:r>
                        <a:rPr lang="en-US" sz="1200" b="1" u="none" strike="noStrike" dirty="0" smtClean="0">
                          <a:effectLst/>
                          <a:latin typeface="Arial Narrow" panose="020B0606020202030204" pitchFamily="34" charset="0"/>
                        </a:rPr>
                        <a:t>purchases (Payables)</a:t>
                      </a:r>
                      <a:endParaRPr lang="en-US" sz="1200" b="1" i="0" u="none" strike="noStrike" dirty="0">
                        <a:solidFill>
                          <a:srgbClr val="000000"/>
                        </a:solidFill>
                        <a:effectLst/>
                        <a:latin typeface="Arial Narrow" panose="020B0606020202030204" pitchFamily="34" charset="0"/>
                      </a:endParaRPr>
                    </a:p>
                  </a:txBody>
                  <a:tcPr marL="2312" marR="2312" marT="2312" marB="0"/>
                </a:tc>
                <a:tc>
                  <a:txBody>
                    <a:bodyPr/>
                    <a:lstStyle/>
                    <a:p>
                      <a:pPr algn="just" fontAlgn="t"/>
                      <a:r>
                        <a:rPr lang="en-US" sz="1200" u="none" strike="noStrike" dirty="0">
                          <a:effectLst/>
                          <a:latin typeface="Arial Narrow" panose="020B0606020202030204" pitchFamily="34" charset="0"/>
                        </a:rPr>
                        <a:t>1. The CFO did not put in place internal control measures for ensuring that expenditure is </a:t>
                      </a:r>
                      <a:r>
                        <a:rPr lang="en-US" sz="1200" u="none" strike="noStrike" dirty="0" smtClean="0">
                          <a:effectLst/>
                          <a:latin typeface="Arial Narrow" panose="020B0606020202030204" pitchFamily="34" charset="0"/>
                        </a:rPr>
                        <a:t>recognized </a:t>
                      </a:r>
                      <a:r>
                        <a:rPr lang="en-US" sz="1200" u="none" strike="noStrike" dirty="0">
                          <a:effectLst/>
                          <a:latin typeface="Arial Narrow" panose="020B0606020202030204" pitchFamily="34" charset="0"/>
                        </a:rPr>
                        <a:t>as and when it is incurred and that the expenditure is valid and accurate. </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2.Systems were not put in place to determine the validity and accuracy of the water consumption.</a:t>
                      </a:r>
                      <a:endParaRPr lang="en-US" sz="1200" b="0" i="0" u="none" strike="noStrike" dirty="0">
                        <a:solidFill>
                          <a:srgbClr val="000000"/>
                        </a:solidFill>
                        <a:effectLst/>
                        <a:latin typeface="Arial Narrow" panose="020B0606020202030204" pitchFamily="34" charset="0"/>
                      </a:endParaRPr>
                    </a:p>
                  </a:txBody>
                  <a:tcPr marL="2312" marR="2312" marT="2312" marB="0"/>
                </a:tc>
                <a:tc>
                  <a:txBody>
                    <a:bodyPr/>
                    <a:lstStyle/>
                    <a:p>
                      <a:pPr algn="just" fontAlgn="t"/>
                      <a:r>
                        <a:rPr lang="en-US" sz="1200" u="none" strike="noStrike" dirty="0">
                          <a:effectLst/>
                          <a:latin typeface="Arial Narrow" panose="020B0606020202030204" pitchFamily="34" charset="0"/>
                        </a:rPr>
                        <a:t>1. Deputy </a:t>
                      </a:r>
                      <a:r>
                        <a:rPr lang="en-US" sz="1200" u="none" strike="noStrike" dirty="0" smtClean="0">
                          <a:effectLst/>
                          <a:latin typeface="Arial Narrow" panose="020B0606020202030204" pitchFamily="34" charset="0"/>
                        </a:rPr>
                        <a:t>manager expenditure and </a:t>
                      </a:r>
                      <a:r>
                        <a:rPr lang="en-US" sz="1200" u="none" strike="noStrike" dirty="0">
                          <a:effectLst/>
                          <a:latin typeface="Arial Narrow" panose="020B0606020202030204" pitchFamily="34" charset="0"/>
                        </a:rPr>
                        <a:t>Water Services to ensure monthly verification is </a:t>
                      </a:r>
                      <a:r>
                        <a:rPr lang="en-US" sz="1200" u="none" strike="noStrike" dirty="0" smtClean="0">
                          <a:effectLst/>
                          <a:latin typeface="Arial Narrow" panose="020B0606020202030204" pitchFamily="34" charset="0"/>
                        </a:rPr>
                        <a:t>perfumed </a:t>
                      </a:r>
                      <a:r>
                        <a:rPr lang="en-US" sz="1200" u="none" strike="noStrike" dirty="0">
                          <a:effectLst/>
                          <a:latin typeface="Arial Narrow" panose="020B0606020202030204" pitchFamily="34" charset="0"/>
                        </a:rPr>
                        <a:t>on invoices relating to bulk purchases.</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2. Deputy </a:t>
                      </a:r>
                      <a:r>
                        <a:rPr lang="en-US" sz="1200" u="none" strike="noStrike" dirty="0" smtClean="0">
                          <a:effectLst/>
                          <a:latin typeface="Arial Narrow" panose="020B0606020202030204" pitchFamily="34" charset="0"/>
                        </a:rPr>
                        <a:t>manager expenditure to </a:t>
                      </a:r>
                      <a:r>
                        <a:rPr lang="en-US" sz="1200" u="none" strike="noStrike" dirty="0">
                          <a:effectLst/>
                          <a:latin typeface="Arial Narrow" panose="020B0606020202030204" pitchFamily="34" charset="0"/>
                        </a:rPr>
                        <a:t>ensure that monthly reconciliation is </a:t>
                      </a:r>
                      <a:r>
                        <a:rPr lang="en-US" sz="1200" u="none" strike="noStrike" dirty="0" smtClean="0">
                          <a:effectLst/>
                          <a:latin typeface="Arial Narrow" panose="020B0606020202030204" pitchFamily="34" charset="0"/>
                        </a:rPr>
                        <a:t>performed </a:t>
                      </a:r>
                      <a:r>
                        <a:rPr lang="en-US" sz="1200" u="none" strike="noStrike" dirty="0">
                          <a:effectLst/>
                          <a:latin typeface="Arial Narrow" panose="020B0606020202030204" pitchFamily="34" charset="0"/>
                        </a:rPr>
                        <a:t>and expenditure is </a:t>
                      </a:r>
                      <a:r>
                        <a:rPr lang="en-US" sz="1200" u="none" strike="noStrike" dirty="0" smtClean="0">
                          <a:effectLst/>
                          <a:latin typeface="Arial Narrow" panose="020B0606020202030204" pitchFamily="34" charset="0"/>
                        </a:rPr>
                        <a:t>recognized </a:t>
                      </a:r>
                      <a:r>
                        <a:rPr lang="en-US" sz="1200" u="none" strike="noStrike" dirty="0">
                          <a:effectLst/>
                          <a:latin typeface="Arial Narrow" panose="020B0606020202030204" pitchFamily="34" charset="0"/>
                        </a:rPr>
                        <a:t>as and when it is incurred.</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
                      </a:r>
                      <a:br>
                        <a:rPr lang="en-US" sz="1200" u="none" strike="noStrike" dirty="0">
                          <a:effectLst/>
                          <a:latin typeface="Arial Narrow" panose="020B0606020202030204" pitchFamily="34" charset="0"/>
                        </a:rPr>
                      </a:br>
                      <a:endParaRPr lang="en-US" sz="1200" b="0" i="0" u="none" strike="noStrike" dirty="0">
                        <a:solidFill>
                          <a:srgbClr val="000000"/>
                        </a:solidFill>
                        <a:effectLst/>
                        <a:latin typeface="Arial Narrow" panose="020B0606020202030204" pitchFamily="34" charset="0"/>
                      </a:endParaRPr>
                    </a:p>
                  </a:txBody>
                  <a:tcPr marL="2312" marR="2312" marT="2312" marB="0"/>
                </a:tc>
                <a:tc>
                  <a:txBody>
                    <a:bodyPr/>
                    <a:lstStyle/>
                    <a:p>
                      <a:pPr algn="just" fontAlgn="t"/>
                      <a:r>
                        <a:rPr lang="en-US" sz="1200" u="none" strike="noStrike" dirty="0" smtClean="0">
                          <a:effectLst/>
                          <a:latin typeface="Arial Narrow" panose="020B0606020202030204" pitchFamily="34" charset="0"/>
                        </a:rPr>
                        <a:t>Verification of invoices submitted by bulk service providers are</a:t>
                      </a:r>
                      <a:r>
                        <a:rPr lang="en-US" sz="1200" u="none" strike="noStrike" baseline="0" dirty="0" smtClean="0">
                          <a:effectLst/>
                          <a:latin typeface="Arial Narrow" panose="020B0606020202030204" pitchFamily="34" charset="0"/>
                        </a:rPr>
                        <a:t> reconciled on a monthly basis to determine the validity and accuracy of the water consumption.</a:t>
                      </a:r>
                      <a:endParaRPr lang="en-US" sz="1200" b="0" i="0" u="none" strike="noStrike" dirty="0">
                        <a:solidFill>
                          <a:srgbClr val="000000"/>
                        </a:solidFill>
                        <a:effectLst/>
                        <a:latin typeface="Arial Narrow" panose="020B0606020202030204" pitchFamily="34" charset="0"/>
                      </a:endParaRPr>
                    </a:p>
                  </a:txBody>
                  <a:tcPr marL="2312" marR="2312" marT="2312" marB="0"/>
                </a:tc>
                <a:tc>
                  <a:txBody>
                    <a:bodyPr/>
                    <a:lstStyle/>
                    <a:p>
                      <a:pPr algn="ctr" fontAlgn="t"/>
                      <a:r>
                        <a:rPr lang="en-US" sz="1200" b="1" i="0" u="none" strike="noStrike" dirty="0" smtClean="0">
                          <a:solidFill>
                            <a:srgbClr val="000000"/>
                          </a:solidFill>
                          <a:effectLst/>
                          <a:latin typeface="Arial Narrow" panose="020B0606020202030204" pitchFamily="34" charset="0"/>
                        </a:rPr>
                        <a:t>Resolved</a:t>
                      </a:r>
                      <a:endParaRPr lang="en-US" sz="1200" b="1" i="0" u="none" strike="noStrike" dirty="0">
                        <a:solidFill>
                          <a:srgbClr val="000000"/>
                        </a:solidFill>
                        <a:effectLst/>
                        <a:latin typeface="Arial Narrow" panose="020B0606020202030204" pitchFamily="34" charset="0"/>
                      </a:endParaRPr>
                    </a:p>
                  </a:txBody>
                  <a:tcPr marL="2312" marR="2312" marT="2312" marB="0"/>
                </a:tc>
                <a:extLst>
                  <a:ext uri="{0D108BD9-81ED-4DB2-BD59-A6C34878D82A}">
                    <a16:rowId xmlns:a16="http://schemas.microsoft.com/office/drawing/2014/main" xmlns="" val="3605682267"/>
                  </a:ext>
                </a:extLst>
              </a:tr>
              <a:tr h="1320232">
                <a:tc>
                  <a:txBody>
                    <a:bodyPr/>
                    <a:lstStyle/>
                    <a:p>
                      <a:pPr algn="l" fontAlgn="b"/>
                      <a:r>
                        <a:rPr lang="en-ZA" sz="1200" b="1" u="none" strike="noStrike" dirty="0">
                          <a:effectLst/>
                          <a:latin typeface="Arial Narrow" panose="020B0606020202030204" pitchFamily="34" charset="0"/>
                        </a:rPr>
                        <a:t>Water losses internal control deficiencies </a:t>
                      </a:r>
                      <a:endParaRPr lang="en-ZA" sz="1200" b="1" i="0" u="none" strike="noStrike" dirty="0">
                        <a:solidFill>
                          <a:srgbClr val="000000"/>
                        </a:solidFill>
                        <a:effectLst/>
                        <a:latin typeface="Arial Narrow" panose="020B0606020202030204" pitchFamily="34" charset="0"/>
                      </a:endParaRPr>
                    </a:p>
                  </a:txBody>
                  <a:tcPr marL="2312" marR="2312" marT="2312" marB="0" anchor="b"/>
                </a:tc>
                <a:tc>
                  <a:txBody>
                    <a:bodyPr/>
                    <a:lstStyle/>
                    <a:p>
                      <a:pPr algn="just" fontAlgn="ctr"/>
                      <a:r>
                        <a:rPr lang="en-US" sz="1200" u="none" strike="noStrike" dirty="0">
                          <a:effectLst/>
                          <a:latin typeface="Arial Narrow" panose="020B0606020202030204" pitchFamily="34" charset="0"/>
                        </a:rPr>
                        <a:t>The accounting officer did not implement adequate internal control measures for the determination of credible water losses amounts.</a:t>
                      </a:r>
                      <a:endParaRPr lang="en-US" sz="1200" b="0" i="0" u="none" strike="noStrike" dirty="0">
                        <a:solidFill>
                          <a:srgbClr val="000000"/>
                        </a:solidFill>
                        <a:effectLst/>
                        <a:latin typeface="Arial Narrow" panose="020B0606020202030204" pitchFamily="34" charset="0"/>
                      </a:endParaRPr>
                    </a:p>
                  </a:txBody>
                  <a:tcPr marL="2312" marR="2312" marT="2312" marB="0" anchor="ctr"/>
                </a:tc>
                <a:tc>
                  <a:txBody>
                    <a:bodyPr/>
                    <a:lstStyle/>
                    <a:p>
                      <a:pPr algn="just" fontAlgn="ctr"/>
                      <a:r>
                        <a:rPr lang="en-US" sz="1200" u="none" strike="noStrike" dirty="0">
                          <a:effectLst/>
                          <a:latin typeface="Arial Narrow" panose="020B0606020202030204" pitchFamily="34" charset="0"/>
                        </a:rPr>
                        <a:t>The accounting officer must put measures in place to address all the deficiencies identified on the determination of water losses.</a:t>
                      </a:r>
                      <a:endParaRPr lang="en-US" sz="1200" b="0" i="0" u="none" strike="noStrike" dirty="0">
                        <a:solidFill>
                          <a:srgbClr val="000000"/>
                        </a:solidFill>
                        <a:effectLst/>
                        <a:latin typeface="Arial Narrow" panose="020B0606020202030204" pitchFamily="34" charset="0"/>
                      </a:endParaRPr>
                    </a:p>
                  </a:txBody>
                  <a:tcPr marL="2312" marR="2312" marT="2312" marB="0" anchor="ctr"/>
                </a:tc>
                <a:tc>
                  <a:txBody>
                    <a:bodyPr/>
                    <a:lstStyle/>
                    <a:p>
                      <a:pPr algn="just" fontAlgn="t"/>
                      <a:r>
                        <a:rPr lang="en-US" sz="1200" b="0" i="0" u="none" strike="noStrike" baseline="0" dirty="0" smtClean="0">
                          <a:solidFill>
                            <a:srgbClr val="000000"/>
                          </a:solidFill>
                          <a:effectLst/>
                          <a:latin typeface="Arial Narrow" panose="020B0606020202030204" pitchFamily="34" charset="0"/>
                        </a:rPr>
                        <a:t>The municipality has reviewed water distribution system and identified areas where meters are not properly working. SCM is in process of procuring non-functioning meters. SCM processes will be finalized on the 31 August and the process of replacement will be completed before the end of September 2020.</a:t>
                      </a:r>
                      <a:endParaRPr lang="en-US" sz="1200" b="0" i="0" u="none" strike="noStrike" dirty="0">
                        <a:solidFill>
                          <a:srgbClr val="000000"/>
                        </a:solidFill>
                        <a:effectLst/>
                        <a:latin typeface="Arial Narrow" panose="020B0606020202030204" pitchFamily="34" charset="0"/>
                      </a:endParaRPr>
                    </a:p>
                  </a:txBody>
                  <a:tcPr marL="2312" marR="2312" marT="2312" marB="0"/>
                </a:tc>
                <a:tc>
                  <a:txBody>
                    <a:bodyPr/>
                    <a:lstStyle/>
                    <a:p>
                      <a:pPr algn="ctr" fontAlgn="t"/>
                      <a:r>
                        <a:rPr lang="en-US" sz="1200" b="1" i="0" u="none" strike="noStrike" dirty="0" smtClean="0">
                          <a:solidFill>
                            <a:srgbClr val="000000"/>
                          </a:solidFill>
                          <a:effectLst/>
                          <a:latin typeface="Arial Narrow" panose="020B0606020202030204" pitchFamily="34" charset="0"/>
                        </a:rPr>
                        <a:t>In progress</a:t>
                      </a:r>
                    </a:p>
                    <a:p>
                      <a:pPr algn="ctr" fontAlgn="t"/>
                      <a:endParaRPr lang="en-US" sz="1200" b="1" i="0" u="none" strike="noStrike" dirty="0" smtClean="0">
                        <a:solidFill>
                          <a:srgbClr val="000000"/>
                        </a:solidFill>
                        <a:effectLst/>
                        <a:latin typeface="Arial Narrow" panose="020B0606020202030204" pitchFamily="34" charset="0"/>
                      </a:endParaRPr>
                    </a:p>
                    <a:p>
                      <a:pPr algn="ctr" fontAlgn="t"/>
                      <a:endParaRPr lang="en-US" sz="1200" b="1" i="0" u="none" strike="noStrike" dirty="0" smtClean="0">
                        <a:solidFill>
                          <a:srgbClr val="000000"/>
                        </a:solidFill>
                        <a:effectLst/>
                        <a:latin typeface="Arial Narrow" panose="020B0606020202030204" pitchFamily="34" charset="0"/>
                      </a:endParaRPr>
                    </a:p>
                    <a:p>
                      <a:pPr algn="ctr" fontAlgn="t"/>
                      <a:endParaRPr lang="en-US" sz="1200" b="1" i="0" u="none" strike="noStrike" dirty="0" smtClean="0">
                        <a:solidFill>
                          <a:srgbClr val="000000"/>
                        </a:solidFill>
                        <a:effectLst/>
                        <a:latin typeface="Arial Narrow" panose="020B0606020202030204" pitchFamily="34" charset="0"/>
                      </a:endParaRPr>
                    </a:p>
                    <a:p>
                      <a:pPr algn="ctr" fontAlgn="t"/>
                      <a:endParaRPr lang="en-US" sz="1200" b="1" i="0" u="none" strike="noStrike" dirty="0">
                        <a:solidFill>
                          <a:srgbClr val="000000"/>
                        </a:solidFill>
                        <a:effectLst/>
                        <a:latin typeface="Arial Narrow" panose="020B0606020202030204" pitchFamily="34" charset="0"/>
                      </a:endParaRPr>
                    </a:p>
                  </a:txBody>
                  <a:tcPr marL="2312" marR="2312" marT="2312" marB="0"/>
                </a:tc>
                <a:extLst>
                  <a:ext uri="{0D108BD9-81ED-4DB2-BD59-A6C34878D82A}">
                    <a16:rowId xmlns:a16="http://schemas.microsoft.com/office/drawing/2014/main" xmlns="" val="2063481709"/>
                  </a:ext>
                </a:extLst>
              </a:tr>
            </a:tbl>
          </a:graphicData>
        </a:graphic>
      </p:graphicFrame>
    </p:spTree>
    <p:extLst>
      <p:ext uri="{BB962C8B-B14F-4D97-AF65-F5344CB8AC3E}">
        <p14:creationId xmlns:p14="http://schemas.microsoft.com/office/powerpoint/2010/main" xmlns="" val="25046438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228599"/>
            <a:ext cx="8534400" cy="262470"/>
          </a:xfrm>
          <a:prstGeom prst="rect">
            <a:avLst/>
          </a:prstGeom>
          <a:effectLst/>
        </p:spPr>
        <p:txBody>
          <a:bodyPr vert="horz" lIns="91440" tIns="45720" rIns="91440" bIns="45720" rtlCol="0" anchor="ctr">
            <a:normAutofit fontScale="25000" lnSpcReduction="20000"/>
          </a:bodyPr>
          <a:lst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ZA" b="1" dirty="0"/>
              <a:t>      </a:t>
            </a:r>
            <a:r>
              <a:rPr lang="en-ZA" sz="11200" b="1" dirty="0"/>
              <a:t>Financial Year 2018/19</a:t>
            </a:r>
            <a:endParaRPr lang="en-ZA" sz="11200" dirty="0"/>
          </a:p>
        </p:txBody>
      </p:sp>
      <p:graphicFrame>
        <p:nvGraphicFramePr>
          <p:cNvPr id="12" name="Table 11"/>
          <p:cNvGraphicFramePr>
            <a:graphicFrameLocks noGrp="1"/>
          </p:cNvGraphicFramePr>
          <p:nvPr>
            <p:extLst>
              <p:ext uri="{D42A27DB-BD31-4B8C-83A1-F6EECF244321}">
                <p14:modId xmlns:p14="http://schemas.microsoft.com/office/powerpoint/2010/main" xmlns="" val="3039435075"/>
              </p:ext>
            </p:extLst>
          </p:nvPr>
        </p:nvGraphicFramePr>
        <p:xfrm>
          <a:off x="304799" y="914400"/>
          <a:ext cx="9601200" cy="5105400"/>
        </p:xfrm>
        <a:graphic>
          <a:graphicData uri="http://schemas.openxmlformats.org/drawingml/2006/table">
            <a:tbl>
              <a:tblPr>
                <a:tableStyleId>{5C22544A-7EE6-4342-B048-85BDC9FD1C3A}</a:tableStyleId>
              </a:tblPr>
              <a:tblGrid>
                <a:gridCol w="1597426">
                  <a:extLst>
                    <a:ext uri="{9D8B030D-6E8A-4147-A177-3AD203B41FA5}">
                      <a16:colId xmlns:a16="http://schemas.microsoft.com/office/drawing/2014/main" xmlns="" val="3253064689"/>
                    </a:ext>
                  </a:extLst>
                </a:gridCol>
                <a:gridCol w="1505909">
                  <a:extLst>
                    <a:ext uri="{9D8B030D-6E8A-4147-A177-3AD203B41FA5}">
                      <a16:colId xmlns:a16="http://schemas.microsoft.com/office/drawing/2014/main" xmlns="" val="2875265951"/>
                    </a:ext>
                  </a:extLst>
                </a:gridCol>
                <a:gridCol w="2537578">
                  <a:extLst>
                    <a:ext uri="{9D8B030D-6E8A-4147-A177-3AD203B41FA5}">
                      <a16:colId xmlns:a16="http://schemas.microsoft.com/office/drawing/2014/main" xmlns="" val="2748923870"/>
                    </a:ext>
                  </a:extLst>
                </a:gridCol>
                <a:gridCol w="3198288">
                  <a:extLst>
                    <a:ext uri="{9D8B030D-6E8A-4147-A177-3AD203B41FA5}">
                      <a16:colId xmlns:a16="http://schemas.microsoft.com/office/drawing/2014/main" xmlns="" val="4285895879"/>
                    </a:ext>
                  </a:extLst>
                </a:gridCol>
                <a:gridCol w="761999">
                  <a:extLst>
                    <a:ext uri="{9D8B030D-6E8A-4147-A177-3AD203B41FA5}">
                      <a16:colId xmlns:a16="http://schemas.microsoft.com/office/drawing/2014/main" xmlns="" val="3151700369"/>
                    </a:ext>
                  </a:extLst>
                </a:gridCol>
              </a:tblGrid>
              <a:tr h="3161185">
                <a:tc>
                  <a:txBody>
                    <a:bodyPr/>
                    <a:lstStyle/>
                    <a:p>
                      <a:pPr algn="l" fontAlgn="t"/>
                      <a:r>
                        <a:rPr lang="en-US" sz="1600" b="1" i="0" u="none" strike="noStrike" dirty="0">
                          <a:solidFill>
                            <a:srgbClr val="000000"/>
                          </a:solidFill>
                          <a:effectLst/>
                          <a:latin typeface="Arial Narrow" panose="020B0606020202030204" pitchFamily="34" charset="0"/>
                        </a:rPr>
                        <a:t>Revenue from exchange transactions - Differences between billing reports, general ledger and the annual financial statements</a:t>
                      </a:r>
                    </a:p>
                  </a:txBody>
                  <a:tcPr marL="9525" marR="9525" marT="9525" marB="0"/>
                </a:tc>
                <a:tc>
                  <a:txBody>
                    <a:bodyPr/>
                    <a:lstStyle/>
                    <a:p>
                      <a:pPr algn="just" fontAlgn="t"/>
                      <a:r>
                        <a:rPr lang="en-US" sz="1600" b="0" i="0" u="none" strike="noStrike" dirty="0">
                          <a:solidFill>
                            <a:srgbClr val="000000"/>
                          </a:solidFill>
                          <a:effectLst/>
                          <a:latin typeface="Arial Narrow" panose="020B0606020202030204" pitchFamily="34" charset="0"/>
                        </a:rPr>
                        <a:t>Management did not adequately review financial statements against the underlying records.</a:t>
                      </a:r>
                    </a:p>
                  </a:txBody>
                  <a:tcPr marL="9525" marR="9525" marT="9525" marB="0"/>
                </a:tc>
                <a:tc>
                  <a:txBody>
                    <a:bodyPr/>
                    <a:lstStyle/>
                    <a:p>
                      <a:pPr algn="just" fontAlgn="t"/>
                      <a:r>
                        <a:rPr lang="en-US" sz="1600" b="0" i="0" u="none" strike="noStrike" dirty="0">
                          <a:solidFill>
                            <a:srgbClr val="000000"/>
                          </a:solidFill>
                          <a:effectLst/>
                          <a:latin typeface="Arial Narrow" panose="020B0606020202030204" pitchFamily="34" charset="0"/>
                        </a:rPr>
                        <a:t>1. Appointment of consultant to assist in the  preparation of AFS.</a:t>
                      </a:r>
                      <a:br>
                        <a:rPr lang="en-US" sz="1600" b="0" i="0" u="none" strike="noStrike" dirty="0">
                          <a:solidFill>
                            <a:srgbClr val="000000"/>
                          </a:solidFill>
                          <a:effectLst/>
                          <a:latin typeface="Arial Narrow" panose="020B0606020202030204" pitchFamily="34" charset="0"/>
                        </a:rPr>
                      </a:br>
                      <a:r>
                        <a:rPr lang="en-US" sz="1600" b="0" i="0" u="none" strike="noStrike" dirty="0">
                          <a:solidFill>
                            <a:srgbClr val="000000"/>
                          </a:solidFill>
                          <a:effectLst/>
                          <a:latin typeface="Arial Narrow" panose="020B0606020202030204" pitchFamily="34" charset="0"/>
                        </a:rPr>
                        <a:t/>
                      </a:r>
                      <a:br>
                        <a:rPr lang="en-US" sz="1600" b="0" i="0" u="none" strike="noStrike" dirty="0">
                          <a:solidFill>
                            <a:srgbClr val="000000"/>
                          </a:solidFill>
                          <a:effectLst/>
                          <a:latin typeface="Arial Narrow" panose="020B0606020202030204" pitchFamily="34" charset="0"/>
                        </a:rPr>
                      </a:br>
                      <a:r>
                        <a:rPr lang="en-US" sz="1600" b="0" i="0" u="none" strike="noStrike" dirty="0">
                          <a:solidFill>
                            <a:srgbClr val="000000"/>
                          </a:solidFill>
                          <a:effectLst/>
                          <a:latin typeface="Arial Narrow" panose="020B0606020202030204" pitchFamily="34" charset="0"/>
                        </a:rPr>
                        <a:t>2. Monthly review of GL and billing reports by Deputy Manager Revenue.</a:t>
                      </a:r>
                      <a:br>
                        <a:rPr lang="en-US" sz="1600" b="0" i="0" u="none" strike="noStrike" dirty="0">
                          <a:solidFill>
                            <a:srgbClr val="000000"/>
                          </a:solidFill>
                          <a:effectLst/>
                          <a:latin typeface="Arial Narrow" panose="020B0606020202030204" pitchFamily="34" charset="0"/>
                        </a:rPr>
                      </a:br>
                      <a:r>
                        <a:rPr lang="en-US" sz="1600" b="0" i="0" u="none" strike="noStrike" dirty="0">
                          <a:solidFill>
                            <a:srgbClr val="000000"/>
                          </a:solidFill>
                          <a:effectLst/>
                          <a:latin typeface="Arial Narrow" panose="020B0606020202030204" pitchFamily="34" charset="0"/>
                        </a:rPr>
                        <a:t/>
                      </a:r>
                      <a:br>
                        <a:rPr lang="en-US" sz="1600" b="0" i="0" u="none" strike="noStrike" dirty="0">
                          <a:solidFill>
                            <a:srgbClr val="000000"/>
                          </a:solidFill>
                          <a:effectLst/>
                          <a:latin typeface="Arial Narrow" panose="020B0606020202030204" pitchFamily="34" charset="0"/>
                        </a:rPr>
                      </a:br>
                      <a:r>
                        <a:rPr lang="en-US" sz="1600" b="0" i="0" u="none" strike="noStrike" dirty="0">
                          <a:solidFill>
                            <a:srgbClr val="000000"/>
                          </a:solidFill>
                          <a:effectLst/>
                          <a:latin typeface="Arial Narrow" panose="020B0606020202030204" pitchFamily="34" charset="0"/>
                        </a:rPr>
                        <a:t>3.  Preparation of comprehensive set of Quarterly Financial Statement for review by CFO and Audit Committee</a:t>
                      </a:r>
                      <a:r>
                        <a:rPr lang="en-US" sz="1600" b="0" i="0" u="none" strike="noStrike" dirty="0" smtClean="0">
                          <a:solidFill>
                            <a:srgbClr val="000000"/>
                          </a:solidFill>
                          <a:effectLst/>
                          <a:latin typeface="Arial Narrow" panose="020B0606020202030204" pitchFamily="34" charset="0"/>
                        </a:rPr>
                        <a:t>.</a:t>
                      </a:r>
                      <a:endParaRPr lang="en-US" sz="1600" b="0" i="0" u="none" strike="noStrike" dirty="0">
                        <a:solidFill>
                          <a:srgbClr val="000000"/>
                        </a:solidFill>
                        <a:effectLst/>
                        <a:latin typeface="Arial Narrow" panose="020B0606020202030204" pitchFamily="34" charset="0"/>
                      </a:endParaRPr>
                    </a:p>
                  </a:txBody>
                  <a:tcPr marL="9525" marR="9525" marT="9525" marB="0"/>
                </a:tc>
                <a:tc>
                  <a:txBody>
                    <a:bodyPr/>
                    <a:lstStyle/>
                    <a:p>
                      <a:pPr algn="just" fontAlgn="ctr"/>
                      <a:r>
                        <a:rPr lang="en-US" sz="1600" b="0" i="0" u="none" strike="noStrike" dirty="0">
                          <a:solidFill>
                            <a:srgbClr val="000000"/>
                          </a:solidFill>
                          <a:effectLst/>
                          <a:latin typeface="Arial Narrow" panose="020B0606020202030204" pitchFamily="34" charset="0"/>
                        </a:rPr>
                        <a:t>&lt;&gt; The Income &amp; Expense reconciliation has been completed and journals prepared for the differences identified.</a:t>
                      </a:r>
                      <a:br>
                        <a:rPr lang="en-US" sz="1600" b="0" i="0" u="none" strike="noStrike" dirty="0">
                          <a:solidFill>
                            <a:srgbClr val="000000"/>
                          </a:solidFill>
                          <a:effectLst/>
                          <a:latin typeface="Arial Narrow" panose="020B0606020202030204" pitchFamily="34" charset="0"/>
                        </a:rPr>
                      </a:br>
                      <a:r>
                        <a:rPr lang="en-US" sz="1600" b="0" i="0" u="none" strike="noStrike" dirty="0">
                          <a:solidFill>
                            <a:srgbClr val="000000"/>
                          </a:solidFill>
                          <a:effectLst/>
                          <a:latin typeface="Arial Narrow" panose="020B0606020202030204" pitchFamily="34" charset="0"/>
                        </a:rPr>
                        <a:t>&lt;&gt; The Account Balance reconciliation is still in progress.</a:t>
                      </a:r>
                      <a:br>
                        <a:rPr lang="en-US" sz="1600" b="0" i="0" u="none" strike="noStrike" dirty="0">
                          <a:solidFill>
                            <a:srgbClr val="000000"/>
                          </a:solidFill>
                          <a:effectLst/>
                          <a:latin typeface="Arial Narrow" panose="020B0606020202030204" pitchFamily="34" charset="0"/>
                        </a:rPr>
                      </a:br>
                      <a:endParaRPr lang="en-US" sz="1600" b="0" i="0" u="none" strike="noStrike" dirty="0">
                        <a:solidFill>
                          <a:srgbClr val="000000"/>
                        </a:solidFill>
                        <a:effectLst/>
                        <a:latin typeface="Arial Narrow" panose="020B0606020202030204" pitchFamily="34" charset="0"/>
                      </a:endParaRPr>
                    </a:p>
                  </a:txBody>
                  <a:tcPr marL="9525" marR="9525" marT="9525" marB="0" anchor="ctr"/>
                </a:tc>
                <a:tc>
                  <a:txBody>
                    <a:bodyPr/>
                    <a:lstStyle/>
                    <a:p>
                      <a:pPr algn="ctr" fontAlgn="ctr"/>
                      <a:r>
                        <a:rPr lang="en-US" sz="1400" b="0" i="0" u="none" strike="noStrike" dirty="0" smtClean="0">
                          <a:solidFill>
                            <a:srgbClr val="000000"/>
                          </a:solidFill>
                          <a:effectLst/>
                          <a:latin typeface="Arial Narrow" panose="020B0606020202030204" pitchFamily="34" charset="0"/>
                        </a:rPr>
                        <a:t>In progress</a:t>
                      </a:r>
                    </a:p>
                    <a:p>
                      <a:pPr algn="ctr" fontAlgn="ctr"/>
                      <a:r>
                        <a:rPr lang="en-US" sz="1400" b="0" i="0" u="none" strike="noStrike" dirty="0" smtClean="0">
                          <a:solidFill>
                            <a:srgbClr val="000000"/>
                          </a:solidFill>
                          <a:effectLst/>
                          <a:latin typeface="Arial Narrow" panose="020B0606020202030204" pitchFamily="34" charset="0"/>
                        </a:rPr>
                        <a:t>80%</a:t>
                      </a:r>
                    </a:p>
                    <a:p>
                      <a:pPr algn="ctr" fontAlgn="ctr"/>
                      <a:endParaRPr lang="en-US" sz="1400" b="0" i="0" u="none" strike="noStrike" dirty="0">
                        <a:solidFill>
                          <a:srgbClr val="000000"/>
                        </a:solidFill>
                        <a:effectLst/>
                        <a:latin typeface="Arial Narrow" panose="020B0606020202030204" pitchFamily="34" charset="0"/>
                      </a:endParaRPr>
                    </a:p>
                  </a:txBody>
                  <a:tcPr marL="9525" marR="9525" marT="9525" marB="0" anchor="ctr"/>
                </a:tc>
                <a:extLst>
                  <a:ext uri="{0D108BD9-81ED-4DB2-BD59-A6C34878D82A}">
                    <a16:rowId xmlns:a16="http://schemas.microsoft.com/office/drawing/2014/main" xmlns="" val="1620082799"/>
                  </a:ext>
                </a:extLst>
              </a:tr>
              <a:tr h="1944215">
                <a:tc>
                  <a:txBody>
                    <a:bodyPr/>
                    <a:lstStyle/>
                    <a:p>
                      <a:pPr algn="l" fontAlgn="t"/>
                      <a:r>
                        <a:rPr lang="en-ZA" sz="1600" b="1" u="none" strike="noStrike" dirty="0">
                          <a:effectLst/>
                          <a:latin typeface="Arial Narrow" panose="020B0606020202030204" pitchFamily="34" charset="0"/>
                        </a:rPr>
                        <a:t>VAT</a:t>
                      </a:r>
                      <a:endParaRPr lang="en-ZA" sz="1600" b="1" i="0" u="none" strike="noStrike" dirty="0">
                        <a:solidFill>
                          <a:srgbClr val="000000"/>
                        </a:solidFill>
                        <a:effectLst/>
                        <a:latin typeface="Arial Narrow" panose="020B0606020202030204" pitchFamily="34" charset="0"/>
                      </a:endParaRPr>
                    </a:p>
                  </a:txBody>
                  <a:tcPr marL="4725" marR="4725" marT="4725" marB="0"/>
                </a:tc>
                <a:tc>
                  <a:txBody>
                    <a:bodyPr/>
                    <a:lstStyle/>
                    <a:p>
                      <a:pPr algn="l" fontAlgn="t"/>
                      <a:r>
                        <a:rPr lang="en-US" sz="1600" u="none" strike="noStrike" dirty="0">
                          <a:effectLst/>
                          <a:latin typeface="Arial Narrow" panose="020B0606020202030204" pitchFamily="34" charset="0"/>
                        </a:rPr>
                        <a:t>Internal controls for the recording and reconciling of VAT transactions are ineffective</a:t>
                      </a:r>
                      <a:endParaRPr lang="en-US" sz="1600" b="0" i="0" u="none" strike="noStrike" dirty="0">
                        <a:solidFill>
                          <a:srgbClr val="000000"/>
                        </a:solidFill>
                        <a:effectLst/>
                        <a:latin typeface="Arial Narrow" panose="020B0606020202030204" pitchFamily="34" charset="0"/>
                      </a:endParaRPr>
                    </a:p>
                  </a:txBody>
                  <a:tcPr marL="4725" marR="4725" marT="4725" marB="0"/>
                </a:tc>
                <a:tc>
                  <a:txBody>
                    <a:bodyPr/>
                    <a:lstStyle/>
                    <a:p>
                      <a:pPr algn="just" fontAlgn="t"/>
                      <a:r>
                        <a:rPr lang="en-US" sz="1600" u="none" strike="noStrike" dirty="0">
                          <a:effectLst/>
                          <a:latin typeface="Arial Narrow" panose="020B0606020202030204" pitchFamily="34" charset="0"/>
                        </a:rPr>
                        <a:t>1. Deputy </a:t>
                      </a:r>
                      <a:r>
                        <a:rPr lang="en-US" sz="1600" u="none" strike="noStrike" dirty="0" err="1">
                          <a:effectLst/>
                          <a:latin typeface="Arial Narrow" panose="020B0606020202030204" pitchFamily="34" charset="0"/>
                        </a:rPr>
                        <a:t>Deputy</a:t>
                      </a:r>
                      <a:r>
                        <a:rPr lang="en-US" sz="1600" u="none" strike="noStrike" dirty="0">
                          <a:effectLst/>
                          <a:latin typeface="Arial Narrow" panose="020B0606020202030204" pitchFamily="34" charset="0"/>
                        </a:rPr>
                        <a:t> manager </a:t>
                      </a:r>
                      <a:r>
                        <a:rPr lang="en-US" sz="1600" u="none" strike="noStrike" dirty="0" err="1">
                          <a:effectLst/>
                          <a:latin typeface="Arial Narrow" panose="020B0606020202030204" pitchFamily="34" charset="0"/>
                        </a:rPr>
                        <a:t>expenditureto</a:t>
                      </a:r>
                      <a:r>
                        <a:rPr lang="en-US" sz="1600" u="none" strike="noStrike" dirty="0">
                          <a:effectLst/>
                          <a:latin typeface="Arial Narrow" panose="020B0606020202030204" pitchFamily="34" charset="0"/>
                        </a:rPr>
                        <a:t> ensure monthly VAT reconciliations are </a:t>
                      </a:r>
                      <a:r>
                        <a:rPr lang="en-US" sz="1600" u="none" strike="noStrike" dirty="0" err="1">
                          <a:effectLst/>
                          <a:latin typeface="Arial Narrow" panose="020B0606020202030204" pitchFamily="34" charset="0"/>
                        </a:rPr>
                        <a:t>perfomed</a:t>
                      </a:r>
                      <a:r>
                        <a:rPr lang="en-US" sz="1600" u="none" strike="noStrike" dirty="0">
                          <a:effectLst/>
                          <a:latin typeface="Arial Narrow" panose="020B0606020202030204" pitchFamily="34" charset="0"/>
                        </a:rPr>
                        <a:t>.</a:t>
                      </a:r>
                      <a:br>
                        <a:rPr lang="en-US" sz="1600" u="none" strike="noStrike" dirty="0">
                          <a:effectLst/>
                          <a:latin typeface="Arial Narrow" panose="020B0606020202030204" pitchFamily="34" charset="0"/>
                        </a:rPr>
                      </a:br>
                      <a:r>
                        <a:rPr lang="en-US" sz="1600" u="none" strike="noStrike" dirty="0">
                          <a:effectLst/>
                          <a:latin typeface="Arial Narrow" panose="020B0606020202030204" pitchFamily="34" charset="0"/>
                        </a:rPr>
                        <a:t/>
                      </a:r>
                      <a:br>
                        <a:rPr lang="en-US" sz="1600" u="none" strike="noStrike" dirty="0">
                          <a:effectLst/>
                          <a:latin typeface="Arial Narrow" panose="020B0606020202030204" pitchFamily="34" charset="0"/>
                        </a:rPr>
                      </a:br>
                      <a:r>
                        <a:rPr lang="en-US" sz="1600" u="none" strike="noStrike" dirty="0">
                          <a:effectLst/>
                          <a:latin typeface="Arial Narrow" panose="020B0606020202030204" pitchFamily="34" charset="0"/>
                        </a:rPr>
                        <a:t>2. CFO to review the VAT reconciliations on a monthly basis.</a:t>
                      </a:r>
                      <a:endParaRPr lang="en-US" sz="1600" b="0" i="0" u="none" strike="noStrike" dirty="0">
                        <a:solidFill>
                          <a:srgbClr val="000000"/>
                        </a:solidFill>
                        <a:effectLst/>
                        <a:latin typeface="Arial Narrow" panose="020B0606020202030204" pitchFamily="34" charset="0"/>
                      </a:endParaRPr>
                    </a:p>
                  </a:txBody>
                  <a:tcPr marL="4725" marR="4725" marT="4725" marB="0"/>
                </a:tc>
                <a:tc>
                  <a:txBody>
                    <a:bodyPr/>
                    <a:lstStyle/>
                    <a:p>
                      <a:pPr algn="just" fontAlgn="t"/>
                      <a:r>
                        <a:rPr lang="en-US" sz="1600" u="none" strike="noStrike" dirty="0" smtClean="0">
                          <a:effectLst/>
                          <a:latin typeface="Arial Narrow" panose="020B0606020202030204" pitchFamily="34" charset="0"/>
                        </a:rPr>
                        <a:t>Munsoft is currently</a:t>
                      </a:r>
                      <a:r>
                        <a:rPr lang="en-US" sz="1600" u="none" strike="noStrike" baseline="0" dirty="0" smtClean="0">
                          <a:effectLst/>
                          <a:latin typeface="Arial Narrow" panose="020B0606020202030204" pitchFamily="34" charset="0"/>
                        </a:rPr>
                        <a:t> assisting the municipality and  is reviewing prior  years going five years back to ensure adequacy and completeness.</a:t>
                      </a:r>
                      <a:endParaRPr lang="en-US" sz="1600" b="0" i="0" u="none" strike="noStrike" dirty="0">
                        <a:solidFill>
                          <a:srgbClr val="000000"/>
                        </a:solidFill>
                        <a:effectLst/>
                        <a:latin typeface="Arial Narrow" panose="020B0606020202030204" pitchFamily="34" charset="0"/>
                      </a:endParaRPr>
                    </a:p>
                  </a:txBody>
                  <a:tcPr marL="4725" marR="4725" marT="4725" marB="0"/>
                </a:tc>
                <a:tc>
                  <a:txBody>
                    <a:bodyPr/>
                    <a:lstStyle/>
                    <a:p>
                      <a:pPr algn="ctr" fontAlgn="t"/>
                      <a:r>
                        <a:rPr lang="en-US" sz="1400" b="0" i="0" u="none" strike="noStrike" dirty="0" smtClean="0">
                          <a:solidFill>
                            <a:srgbClr val="000000"/>
                          </a:solidFill>
                          <a:effectLst/>
                          <a:latin typeface="Arial Narrow" panose="020B0606020202030204" pitchFamily="34" charset="0"/>
                        </a:rPr>
                        <a:t>In</a:t>
                      </a:r>
                      <a:r>
                        <a:rPr lang="en-US" sz="1400" b="0" i="0" u="none" strike="noStrike" baseline="0" dirty="0" smtClean="0">
                          <a:solidFill>
                            <a:srgbClr val="000000"/>
                          </a:solidFill>
                          <a:effectLst/>
                          <a:latin typeface="Arial Narrow" panose="020B0606020202030204" pitchFamily="34" charset="0"/>
                        </a:rPr>
                        <a:t> Progress</a:t>
                      </a:r>
                    </a:p>
                    <a:p>
                      <a:pPr algn="ctr" fontAlgn="t"/>
                      <a:r>
                        <a:rPr lang="en-US" sz="1400" b="0" i="0" u="none" strike="noStrike" baseline="0" dirty="0" smtClean="0">
                          <a:solidFill>
                            <a:srgbClr val="000000"/>
                          </a:solidFill>
                          <a:effectLst/>
                          <a:latin typeface="Arial Narrow" panose="020B0606020202030204" pitchFamily="34" charset="0"/>
                        </a:rPr>
                        <a:t>50%</a:t>
                      </a:r>
                      <a:endParaRPr lang="en-US" sz="1400" b="0" i="0" u="none" strike="noStrike" dirty="0">
                        <a:solidFill>
                          <a:srgbClr val="000000"/>
                        </a:solidFill>
                        <a:effectLst/>
                        <a:latin typeface="Arial Narrow" panose="020B0606020202030204" pitchFamily="34" charset="0"/>
                      </a:endParaRPr>
                    </a:p>
                  </a:txBody>
                  <a:tcPr marL="4725" marR="4725" marT="4725" marB="0"/>
                </a:tc>
                <a:extLst>
                  <a:ext uri="{0D108BD9-81ED-4DB2-BD59-A6C34878D82A}">
                    <a16:rowId xmlns:a16="http://schemas.microsoft.com/office/drawing/2014/main" xmlns="" val="2256081264"/>
                  </a:ext>
                </a:extLst>
              </a:tr>
            </a:tbl>
          </a:graphicData>
        </a:graphic>
      </p:graphicFrame>
    </p:spTree>
    <p:extLst>
      <p:ext uri="{BB962C8B-B14F-4D97-AF65-F5344CB8AC3E}">
        <p14:creationId xmlns:p14="http://schemas.microsoft.com/office/powerpoint/2010/main" xmlns="" val="34782015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228599"/>
            <a:ext cx="8534400" cy="262470"/>
          </a:xfrm>
          <a:prstGeom prst="rect">
            <a:avLst/>
          </a:prstGeom>
          <a:effectLst/>
        </p:spPr>
        <p:txBody>
          <a:bodyPr vert="horz" lIns="91440" tIns="45720" rIns="91440" bIns="45720" rtlCol="0" anchor="ctr">
            <a:normAutofit fontScale="25000" lnSpcReduction="20000"/>
          </a:bodyPr>
          <a:lst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ZA" b="1" dirty="0"/>
              <a:t>      </a:t>
            </a:r>
            <a:r>
              <a:rPr lang="en-ZA" sz="11200" b="1" dirty="0"/>
              <a:t>Financial Year 2018/19</a:t>
            </a:r>
            <a:endParaRPr lang="en-ZA" sz="11200" dirty="0"/>
          </a:p>
        </p:txBody>
      </p:sp>
      <p:graphicFrame>
        <p:nvGraphicFramePr>
          <p:cNvPr id="12" name="Table 11"/>
          <p:cNvGraphicFramePr>
            <a:graphicFrameLocks noGrp="1"/>
          </p:cNvGraphicFramePr>
          <p:nvPr>
            <p:extLst>
              <p:ext uri="{D42A27DB-BD31-4B8C-83A1-F6EECF244321}">
                <p14:modId xmlns:p14="http://schemas.microsoft.com/office/powerpoint/2010/main" xmlns="" val="3237945986"/>
              </p:ext>
            </p:extLst>
          </p:nvPr>
        </p:nvGraphicFramePr>
        <p:xfrm>
          <a:off x="304800" y="1292380"/>
          <a:ext cx="9601200" cy="2935605"/>
        </p:xfrm>
        <a:graphic>
          <a:graphicData uri="http://schemas.openxmlformats.org/drawingml/2006/table">
            <a:tbl>
              <a:tblPr>
                <a:tableStyleId>{5C22544A-7EE6-4342-B048-85BDC9FD1C3A}</a:tableStyleId>
              </a:tblPr>
              <a:tblGrid>
                <a:gridCol w="1597426">
                  <a:extLst>
                    <a:ext uri="{9D8B030D-6E8A-4147-A177-3AD203B41FA5}">
                      <a16:colId xmlns:a16="http://schemas.microsoft.com/office/drawing/2014/main" xmlns="" val="3253064689"/>
                    </a:ext>
                  </a:extLst>
                </a:gridCol>
                <a:gridCol w="1505909">
                  <a:extLst>
                    <a:ext uri="{9D8B030D-6E8A-4147-A177-3AD203B41FA5}">
                      <a16:colId xmlns:a16="http://schemas.microsoft.com/office/drawing/2014/main" xmlns="" val="2875265951"/>
                    </a:ext>
                  </a:extLst>
                </a:gridCol>
                <a:gridCol w="2537578">
                  <a:extLst>
                    <a:ext uri="{9D8B030D-6E8A-4147-A177-3AD203B41FA5}">
                      <a16:colId xmlns:a16="http://schemas.microsoft.com/office/drawing/2014/main" xmlns="" val="2748923870"/>
                    </a:ext>
                  </a:extLst>
                </a:gridCol>
                <a:gridCol w="3198288">
                  <a:extLst>
                    <a:ext uri="{9D8B030D-6E8A-4147-A177-3AD203B41FA5}">
                      <a16:colId xmlns:a16="http://schemas.microsoft.com/office/drawing/2014/main" xmlns="" val="4285895879"/>
                    </a:ext>
                  </a:extLst>
                </a:gridCol>
                <a:gridCol w="761999">
                  <a:extLst>
                    <a:ext uri="{9D8B030D-6E8A-4147-A177-3AD203B41FA5}">
                      <a16:colId xmlns:a16="http://schemas.microsoft.com/office/drawing/2014/main" xmlns="" val="3151700369"/>
                    </a:ext>
                  </a:extLst>
                </a:gridCol>
              </a:tblGrid>
              <a:tr h="2703985">
                <a:tc>
                  <a:txBody>
                    <a:bodyPr/>
                    <a:lstStyle/>
                    <a:p>
                      <a:pPr algn="l" fontAlgn="t"/>
                      <a:r>
                        <a:rPr lang="en-US" sz="1600" b="1" i="0" u="none" strike="noStrike" dirty="0" smtClean="0">
                          <a:solidFill>
                            <a:srgbClr val="000000"/>
                          </a:solidFill>
                          <a:effectLst/>
                          <a:latin typeface="Arial Narrow" panose="020B0606020202030204" pitchFamily="34" charset="0"/>
                        </a:rPr>
                        <a:t>Irregular</a:t>
                      </a:r>
                      <a:r>
                        <a:rPr lang="en-US" sz="1600" b="1" i="0" u="none" strike="noStrike" baseline="0" dirty="0" smtClean="0">
                          <a:solidFill>
                            <a:srgbClr val="000000"/>
                          </a:solidFill>
                          <a:effectLst/>
                          <a:latin typeface="Arial Narrow" panose="020B0606020202030204" pitchFamily="34" charset="0"/>
                        </a:rPr>
                        <a:t> Expenditure</a:t>
                      </a:r>
                      <a:endParaRPr lang="en-US" sz="1600" b="1" i="0" u="none" strike="noStrike" dirty="0">
                        <a:solidFill>
                          <a:srgbClr val="000000"/>
                        </a:solidFill>
                        <a:effectLst/>
                        <a:latin typeface="Arial Narrow" panose="020B0606020202030204" pitchFamily="34" charset="0"/>
                      </a:endParaRPr>
                    </a:p>
                  </a:txBody>
                  <a:tcPr marL="9525" marR="9525" marT="9525" marB="0"/>
                </a:tc>
                <a:tc>
                  <a:txBody>
                    <a:bodyPr/>
                    <a:lstStyle/>
                    <a:p>
                      <a:pPr algn="just" fontAlgn="t"/>
                      <a:r>
                        <a:rPr lang="en-US" sz="1600" b="0" i="0" u="none" strike="noStrike" dirty="0">
                          <a:solidFill>
                            <a:srgbClr val="000000"/>
                          </a:solidFill>
                          <a:effectLst/>
                          <a:latin typeface="Calibri" panose="020F0502020204030204" pitchFamily="34" charset="0"/>
                        </a:rPr>
                        <a:t>The accounting officer did not ensure that the municipality adhered to applicable SCM prescripts prior to making the awards. Disregard for applicable laws and regulations.</a:t>
                      </a:r>
                    </a:p>
                  </a:txBody>
                  <a:tcPr marL="9525" marR="9525" marT="9525" marB="0"/>
                </a:tc>
                <a:tc>
                  <a:txBody>
                    <a:bodyPr/>
                    <a:lstStyle/>
                    <a:p>
                      <a:pPr algn="just" fontAlgn="t"/>
                      <a:r>
                        <a:rPr lang="en-US" sz="1600" b="0" i="0" u="none" strike="noStrike" dirty="0">
                          <a:solidFill>
                            <a:srgbClr val="000000"/>
                          </a:solidFill>
                          <a:effectLst/>
                          <a:latin typeface="Calibri" panose="020F0502020204030204" pitchFamily="34" charset="0"/>
                        </a:rPr>
                        <a:t>1. Review and monitoring of compliance on SCM activities with SCM laws and regulations by the CFO and the Accounting Officer.</a:t>
                      </a:r>
                      <a:br>
                        <a:rPr lang="en-US" sz="1600" b="0" i="0" u="none" strike="noStrike" dirty="0">
                          <a:solidFill>
                            <a:srgbClr val="000000"/>
                          </a:solidFill>
                          <a:effectLst/>
                          <a:latin typeface="Calibri" panose="020F0502020204030204" pitchFamily="34" charset="0"/>
                        </a:rPr>
                      </a:br>
                      <a:r>
                        <a:rPr lang="en-US" sz="1600" b="0" i="0" u="none" strike="noStrike" dirty="0">
                          <a:solidFill>
                            <a:srgbClr val="000000"/>
                          </a:solidFill>
                          <a:effectLst/>
                          <a:latin typeface="Calibri" panose="020F0502020204030204" pitchFamily="34" charset="0"/>
                        </a:rPr>
                        <a:t/>
                      </a:r>
                      <a:br>
                        <a:rPr lang="en-US" sz="1600" b="0" i="0" u="none" strike="noStrike" dirty="0">
                          <a:solidFill>
                            <a:srgbClr val="000000"/>
                          </a:solidFill>
                          <a:effectLst/>
                          <a:latin typeface="Calibri" panose="020F0502020204030204" pitchFamily="34" charset="0"/>
                        </a:rPr>
                      </a:br>
                      <a:endParaRPr lang="en-US" sz="1600" b="0" i="0" u="none" strike="noStrike" dirty="0">
                        <a:solidFill>
                          <a:srgbClr val="000000"/>
                        </a:solidFill>
                        <a:effectLst/>
                        <a:latin typeface="Calibri" panose="020F0502020204030204" pitchFamily="34" charset="0"/>
                      </a:endParaRPr>
                    </a:p>
                  </a:txBody>
                  <a:tcPr marL="9525" marR="9525" marT="9525" marB="0"/>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n-US" sz="1600" b="0" i="0" u="none" strike="noStrike" dirty="0" smtClean="0">
                          <a:solidFill>
                            <a:srgbClr val="000000"/>
                          </a:solidFill>
                          <a:effectLst/>
                          <a:latin typeface="Calibri" panose="020F0502020204030204" pitchFamily="34" charset="0"/>
                        </a:rPr>
                        <a:t>Ensure full</a:t>
                      </a:r>
                      <a:r>
                        <a:rPr lang="en-US" sz="1600" b="0" i="0" u="none" strike="noStrike" baseline="0" dirty="0" smtClean="0">
                          <a:solidFill>
                            <a:srgbClr val="000000"/>
                          </a:solidFill>
                          <a:effectLst/>
                          <a:latin typeface="Calibri" panose="020F0502020204030204" pitchFamily="34" charset="0"/>
                        </a:rPr>
                        <a:t> </a:t>
                      </a:r>
                      <a:r>
                        <a:rPr lang="en-US" sz="1600" b="0" i="0" u="none" strike="noStrike" dirty="0" smtClean="0">
                          <a:solidFill>
                            <a:srgbClr val="000000"/>
                          </a:solidFill>
                          <a:effectLst/>
                          <a:latin typeface="Calibri" panose="020F0502020204030204" pitchFamily="34" charset="0"/>
                        </a:rPr>
                        <a:t>Disclosure for all irregular expenditure</a:t>
                      </a:r>
                      <a:r>
                        <a:rPr lang="en-US" sz="1600" b="0" i="0" u="none" strike="noStrike" baseline="0" dirty="0" smtClean="0">
                          <a:solidFill>
                            <a:srgbClr val="000000"/>
                          </a:solidFill>
                          <a:effectLst/>
                          <a:latin typeface="Calibri" panose="020F0502020204030204" pitchFamily="34" charset="0"/>
                        </a:rPr>
                        <a:t> incurred</a:t>
                      </a:r>
                      <a:r>
                        <a:rPr lang="en-US" sz="1600" b="0" i="0" u="none" strike="noStrike" dirty="0" smtClean="0">
                          <a:solidFill>
                            <a:srgbClr val="000000"/>
                          </a:solidFill>
                          <a:effectLst/>
                          <a:latin typeface="Calibri" panose="020F0502020204030204" pitchFamily="34" charset="0"/>
                        </a:rPr>
                        <a:t> and refer for mpac investigation.</a:t>
                      </a:r>
                    </a:p>
                    <a:p>
                      <a:pPr algn="just" fontAlgn="ctr"/>
                      <a:r>
                        <a:rPr lang="en-US" sz="1600" b="0" i="0" u="none" strike="noStrike" dirty="0" smtClean="0">
                          <a:solidFill>
                            <a:srgbClr val="000000"/>
                          </a:solidFill>
                          <a:effectLst/>
                          <a:latin typeface="Arial Narrow" panose="020B0606020202030204" pitchFamily="34" charset="0"/>
                        </a:rPr>
                        <a:t>Strengthen</a:t>
                      </a:r>
                      <a:r>
                        <a:rPr lang="en-US" sz="1600" b="0" i="0" u="none" strike="noStrike" baseline="0" dirty="0" smtClean="0">
                          <a:solidFill>
                            <a:srgbClr val="000000"/>
                          </a:solidFill>
                          <a:effectLst/>
                          <a:latin typeface="Arial Narrow" panose="020B0606020202030204" pitchFamily="34" charset="0"/>
                        </a:rPr>
                        <a:t> internal controls around procurement of goods and services including due diligence when appointing service providers.</a:t>
                      </a:r>
                      <a:endParaRPr lang="en-US" sz="1600" b="0" i="0" u="none" strike="noStrike" dirty="0">
                        <a:solidFill>
                          <a:srgbClr val="000000"/>
                        </a:solidFill>
                        <a:effectLst/>
                        <a:latin typeface="Arial Narrow" panose="020B0606020202030204" pitchFamily="34" charset="0"/>
                      </a:endParaRPr>
                    </a:p>
                  </a:txBody>
                  <a:tcPr marL="9525" marR="9525" marT="9525" marB="0" anchor="ctr"/>
                </a:tc>
                <a:tc>
                  <a:txBody>
                    <a:bodyPr/>
                    <a:lstStyle/>
                    <a:p>
                      <a:pPr algn="l" fontAlgn="ctr"/>
                      <a:r>
                        <a:rPr lang="en-US" sz="1400" b="0" i="0" u="none" strike="noStrike" dirty="0" smtClean="0">
                          <a:solidFill>
                            <a:srgbClr val="000000"/>
                          </a:solidFill>
                          <a:effectLst/>
                          <a:latin typeface="Arial Narrow" panose="020B0606020202030204" pitchFamily="34" charset="0"/>
                        </a:rPr>
                        <a:t>Resolved</a:t>
                      </a:r>
                      <a:endParaRPr lang="en-US" sz="1400" b="0" i="0" u="none" strike="noStrike" dirty="0">
                        <a:solidFill>
                          <a:srgbClr val="000000"/>
                        </a:solidFill>
                        <a:effectLst/>
                        <a:latin typeface="Arial Narrow" panose="020B0606020202030204" pitchFamily="34" charset="0"/>
                      </a:endParaRPr>
                    </a:p>
                  </a:txBody>
                  <a:tcPr marL="9525" marR="9525" marT="9525" marB="0" anchor="ctr"/>
                </a:tc>
                <a:extLst>
                  <a:ext uri="{0D108BD9-81ED-4DB2-BD59-A6C34878D82A}">
                    <a16:rowId xmlns:a16="http://schemas.microsoft.com/office/drawing/2014/main" xmlns="" val="1620082799"/>
                  </a:ext>
                </a:extLst>
              </a:tr>
            </a:tbl>
          </a:graphicData>
        </a:graphic>
      </p:graphicFrame>
    </p:spTree>
    <p:extLst>
      <p:ext uri="{BB962C8B-B14F-4D97-AF65-F5344CB8AC3E}">
        <p14:creationId xmlns:p14="http://schemas.microsoft.com/office/powerpoint/2010/main" xmlns="" val="37547242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228599"/>
            <a:ext cx="8534400" cy="262470"/>
          </a:xfrm>
          <a:prstGeom prst="rect">
            <a:avLst/>
          </a:prstGeom>
          <a:effectLst/>
        </p:spPr>
        <p:txBody>
          <a:bodyPr vert="horz" lIns="91440" tIns="45720" rIns="91440" bIns="45720" rtlCol="0" anchor="ctr">
            <a:normAutofit fontScale="25000" lnSpcReduction="20000"/>
          </a:bodyPr>
          <a:lst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ZA" b="1" dirty="0"/>
              <a:t>      </a:t>
            </a:r>
            <a:r>
              <a:rPr lang="en-ZA" sz="11200" b="1" dirty="0"/>
              <a:t>Financial Year 2017/18</a:t>
            </a:r>
            <a:endParaRPr lang="en-ZA" sz="11200" dirty="0"/>
          </a:p>
        </p:txBody>
      </p:sp>
      <p:graphicFrame>
        <p:nvGraphicFramePr>
          <p:cNvPr id="2" name="Table 1"/>
          <p:cNvGraphicFramePr>
            <a:graphicFrameLocks noGrp="1"/>
          </p:cNvGraphicFramePr>
          <p:nvPr>
            <p:extLst>
              <p:ext uri="{D42A27DB-BD31-4B8C-83A1-F6EECF244321}">
                <p14:modId xmlns:p14="http://schemas.microsoft.com/office/powerpoint/2010/main" xmlns="" val="3904704733"/>
              </p:ext>
            </p:extLst>
          </p:nvPr>
        </p:nvGraphicFramePr>
        <p:xfrm>
          <a:off x="228600" y="685801"/>
          <a:ext cx="9677401" cy="6120787"/>
        </p:xfrm>
        <a:graphic>
          <a:graphicData uri="http://schemas.openxmlformats.org/drawingml/2006/table">
            <a:tbl>
              <a:tblPr>
                <a:tableStyleId>{5C22544A-7EE6-4342-B048-85BDC9FD1C3A}</a:tableStyleId>
              </a:tblPr>
              <a:tblGrid>
                <a:gridCol w="910297">
                  <a:extLst>
                    <a:ext uri="{9D8B030D-6E8A-4147-A177-3AD203B41FA5}">
                      <a16:colId xmlns:a16="http://schemas.microsoft.com/office/drawing/2014/main" xmlns="" val="58831634"/>
                    </a:ext>
                  </a:extLst>
                </a:gridCol>
                <a:gridCol w="1599644">
                  <a:extLst>
                    <a:ext uri="{9D8B030D-6E8A-4147-A177-3AD203B41FA5}">
                      <a16:colId xmlns:a16="http://schemas.microsoft.com/office/drawing/2014/main" xmlns="" val="3748988775"/>
                    </a:ext>
                  </a:extLst>
                </a:gridCol>
                <a:gridCol w="2695531">
                  <a:extLst>
                    <a:ext uri="{9D8B030D-6E8A-4147-A177-3AD203B41FA5}">
                      <a16:colId xmlns:a16="http://schemas.microsoft.com/office/drawing/2014/main" xmlns="" val="1902665151"/>
                    </a:ext>
                  </a:extLst>
                </a:gridCol>
                <a:gridCol w="3821347">
                  <a:extLst>
                    <a:ext uri="{9D8B030D-6E8A-4147-A177-3AD203B41FA5}">
                      <a16:colId xmlns:a16="http://schemas.microsoft.com/office/drawing/2014/main" xmlns="" val="1875308499"/>
                    </a:ext>
                  </a:extLst>
                </a:gridCol>
                <a:gridCol w="650582">
                  <a:extLst>
                    <a:ext uri="{9D8B030D-6E8A-4147-A177-3AD203B41FA5}">
                      <a16:colId xmlns:a16="http://schemas.microsoft.com/office/drawing/2014/main" xmlns="" val="4044170652"/>
                    </a:ext>
                  </a:extLst>
                </a:gridCol>
              </a:tblGrid>
              <a:tr h="331243">
                <a:tc>
                  <a:txBody>
                    <a:bodyPr/>
                    <a:lstStyle/>
                    <a:p>
                      <a:pPr algn="ctr" fontAlgn="t"/>
                      <a:r>
                        <a:rPr lang="en-ZA" sz="1100" u="none" strike="noStrike" dirty="0">
                          <a:effectLst/>
                          <a:latin typeface="Arial Narrow" panose="020B0606020202030204" pitchFamily="34" charset="0"/>
                        </a:rPr>
                        <a:t>Audit Findings</a:t>
                      </a:r>
                      <a:endParaRPr lang="en-ZA" sz="1100" b="1" i="0" u="none" strike="noStrike" dirty="0">
                        <a:solidFill>
                          <a:srgbClr val="000000"/>
                        </a:solidFill>
                        <a:effectLst/>
                        <a:latin typeface="Arial Narrow" panose="020B0606020202030204" pitchFamily="34" charset="0"/>
                      </a:endParaRPr>
                    </a:p>
                  </a:txBody>
                  <a:tcPr marL="5713" marR="5713" marT="5713" marB="0"/>
                </a:tc>
                <a:tc>
                  <a:txBody>
                    <a:bodyPr/>
                    <a:lstStyle/>
                    <a:p>
                      <a:pPr algn="ctr" fontAlgn="t"/>
                      <a:r>
                        <a:rPr lang="en-ZA" sz="1100" u="none" strike="noStrike" dirty="0">
                          <a:effectLst/>
                          <a:latin typeface="Arial Narrow" panose="020B0606020202030204" pitchFamily="34" charset="0"/>
                        </a:rPr>
                        <a:t>Root cause</a:t>
                      </a:r>
                      <a:endParaRPr lang="en-ZA" sz="1100" b="1" i="0" u="none" strike="noStrike" dirty="0">
                        <a:solidFill>
                          <a:srgbClr val="000000"/>
                        </a:solidFill>
                        <a:effectLst/>
                        <a:latin typeface="Arial Narrow" panose="020B0606020202030204" pitchFamily="34" charset="0"/>
                      </a:endParaRPr>
                    </a:p>
                  </a:txBody>
                  <a:tcPr marL="5713" marR="5713" marT="5713" marB="0"/>
                </a:tc>
                <a:tc>
                  <a:txBody>
                    <a:bodyPr/>
                    <a:lstStyle/>
                    <a:p>
                      <a:pPr algn="ctr" fontAlgn="t"/>
                      <a:r>
                        <a:rPr lang="en-ZA" sz="1100" u="none" strike="noStrike">
                          <a:effectLst/>
                          <a:latin typeface="Arial Narrow" panose="020B0606020202030204" pitchFamily="34" charset="0"/>
                        </a:rPr>
                        <a:t>Action Plan Description</a:t>
                      </a:r>
                      <a:endParaRPr lang="en-ZA" sz="1100" b="1" i="0" u="none" strike="noStrike">
                        <a:solidFill>
                          <a:srgbClr val="000000"/>
                        </a:solidFill>
                        <a:effectLst/>
                        <a:latin typeface="Arial Narrow" panose="020B0606020202030204" pitchFamily="34" charset="0"/>
                      </a:endParaRPr>
                    </a:p>
                  </a:txBody>
                  <a:tcPr marL="5713" marR="5713" marT="5713" marB="0"/>
                </a:tc>
                <a:tc>
                  <a:txBody>
                    <a:bodyPr/>
                    <a:lstStyle/>
                    <a:p>
                      <a:pPr algn="ctr" fontAlgn="t"/>
                      <a:r>
                        <a:rPr lang="en-ZA" sz="1100" u="none" strike="noStrike">
                          <a:effectLst/>
                          <a:latin typeface="Arial Narrow" panose="020B0606020202030204" pitchFamily="34" charset="0"/>
                        </a:rPr>
                        <a:t>Narrative to Progress </a:t>
                      </a:r>
                      <a:br>
                        <a:rPr lang="en-ZA" sz="1100" u="none" strike="noStrike">
                          <a:effectLst/>
                          <a:latin typeface="Arial Narrow" panose="020B0606020202030204" pitchFamily="34" charset="0"/>
                        </a:rPr>
                      </a:br>
                      <a:endParaRPr lang="en-ZA" sz="1100" b="1" i="0" u="none" strike="noStrike">
                        <a:solidFill>
                          <a:srgbClr val="000000"/>
                        </a:solidFill>
                        <a:effectLst/>
                        <a:latin typeface="Arial Narrow" panose="020B0606020202030204" pitchFamily="34" charset="0"/>
                      </a:endParaRPr>
                    </a:p>
                  </a:txBody>
                  <a:tcPr marL="5713" marR="5713" marT="5713" marB="0"/>
                </a:tc>
                <a:tc>
                  <a:txBody>
                    <a:bodyPr/>
                    <a:lstStyle/>
                    <a:p>
                      <a:pPr algn="ctr" fontAlgn="t"/>
                      <a:r>
                        <a:rPr lang="en-US" sz="1100" b="1" i="0" u="none" strike="noStrike" dirty="0" smtClean="0">
                          <a:solidFill>
                            <a:srgbClr val="000000"/>
                          </a:solidFill>
                          <a:effectLst/>
                          <a:latin typeface="Arial Narrow" panose="020B0606020202030204" pitchFamily="34" charset="0"/>
                        </a:rPr>
                        <a:t>Outcome</a:t>
                      </a:r>
                      <a:endParaRPr lang="en-ZA" sz="1100" b="1" i="0" u="none" strike="noStrike" dirty="0">
                        <a:solidFill>
                          <a:srgbClr val="000000"/>
                        </a:solidFill>
                        <a:effectLst/>
                        <a:latin typeface="Arial Narrow" panose="020B0606020202030204" pitchFamily="34" charset="0"/>
                      </a:endParaRPr>
                    </a:p>
                  </a:txBody>
                  <a:tcPr marL="5713" marR="5713" marT="5713" marB="0"/>
                </a:tc>
                <a:extLst>
                  <a:ext uri="{0D108BD9-81ED-4DB2-BD59-A6C34878D82A}">
                    <a16:rowId xmlns:a16="http://schemas.microsoft.com/office/drawing/2014/main" xmlns="" val="3511879063"/>
                  </a:ext>
                </a:extLst>
              </a:tr>
              <a:tr h="3099635">
                <a:tc>
                  <a:txBody>
                    <a:bodyPr/>
                    <a:lstStyle/>
                    <a:p>
                      <a:pPr algn="l" fontAlgn="t"/>
                      <a:r>
                        <a:rPr lang="en-US" sz="1100" b="1" u="none" strike="noStrike" dirty="0">
                          <a:effectLst/>
                          <a:latin typeface="Arial Narrow" panose="020B0606020202030204" pitchFamily="34" charset="0"/>
                        </a:rPr>
                        <a:t>PPE - Incomplete GRAP 17 disclosures</a:t>
                      </a:r>
                      <a:endParaRPr lang="en-US" sz="1100" b="1" i="0" u="none" strike="noStrike" dirty="0">
                        <a:solidFill>
                          <a:srgbClr val="000000"/>
                        </a:solidFill>
                        <a:effectLst/>
                        <a:latin typeface="Arial Narrow" panose="020B0606020202030204" pitchFamily="34" charset="0"/>
                      </a:endParaRPr>
                    </a:p>
                  </a:txBody>
                  <a:tcPr marL="5713" marR="5713" marT="5713" marB="0"/>
                </a:tc>
                <a:tc>
                  <a:txBody>
                    <a:bodyPr/>
                    <a:lstStyle/>
                    <a:p>
                      <a:pPr algn="just" fontAlgn="t"/>
                      <a:r>
                        <a:rPr lang="en-US" sz="1100" u="none" strike="noStrike" dirty="0">
                          <a:effectLst/>
                          <a:latin typeface="Arial Narrow" panose="020B0606020202030204" pitchFamily="34" charset="0"/>
                        </a:rPr>
                        <a:t>1. Lack of Internal Capacity. </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2. Late preparation of AFS.</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3. Late submission of information from the LMs. </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4. Lack of awareness on changes in GRAP standards.</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5. Non-review of the AFS</a:t>
                      </a:r>
                      <a:endParaRPr lang="en-US" sz="1100" b="0" i="0" u="none" strike="noStrike" dirty="0">
                        <a:solidFill>
                          <a:srgbClr val="000000"/>
                        </a:solidFill>
                        <a:effectLst/>
                        <a:latin typeface="Arial Narrow" panose="020B0606020202030204" pitchFamily="34" charset="0"/>
                      </a:endParaRPr>
                    </a:p>
                  </a:txBody>
                  <a:tcPr marL="5713" marR="5713" marT="5713" marB="0"/>
                </a:tc>
                <a:tc>
                  <a:txBody>
                    <a:bodyPr/>
                    <a:lstStyle/>
                    <a:p>
                      <a:pPr algn="just" fontAlgn="t"/>
                      <a:r>
                        <a:rPr lang="en-US" sz="1100" u="none" strike="noStrike" dirty="0">
                          <a:effectLst/>
                          <a:latin typeface="Arial Narrow" panose="020B0606020202030204" pitchFamily="34" charset="0"/>
                        </a:rPr>
                        <a:t>1. Appointment of consultant to assist in the  preparation of AFS.</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2. Preparation of comprehensive set of Quarterly Financial Statement for review by CFO and Audit Committee.</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4. Manager Assets to monthly monitor changes on GRAP standard and regulations.</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3. Submission of AFS together with audit files to Audit Committee for review  two weeks prior to submission.</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4. Appointment of Manager Financial Reporting position as per the approved organogram before the 30 May 2019.</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
                      </a:r>
                      <a:br>
                        <a:rPr lang="en-US" sz="1100" u="none" strike="noStrike" dirty="0">
                          <a:effectLst/>
                          <a:latin typeface="Arial Narrow" panose="020B0606020202030204" pitchFamily="34" charset="0"/>
                        </a:rPr>
                      </a:br>
                      <a:endParaRPr lang="en-US" sz="1100" b="0" i="0" u="none" strike="noStrike" dirty="0">
                        <a:solidFill>
                          <a:srgbClr val="000000"/>
                        </a:solidFill>
                        <a:effectLst/>
                        <a:latin typeface="Arial Narrow" panose="020B0606020202030204" pitchFamily="34" charset="0"/>
                      </a:endParaRPr>
                    </a:p>
                  </a:txBody>
                  <a:tcPr marL="5713" marR="5713" marT="5713" marB="0"/>
                </a:tc>
                <a:tc>
                  <a:txBody>
                    <a:bodyPr/>
                    <a:lstStyle/>
                    <a:p>
                      <a:pPr algn="just" fontAlgn="t"/>
                      <a:r>
                        <a:rPr lang="en-US" sz="1100" u="none" strike="noStrike" dirty="0">
                          <a:effectLst/>
                          <a:latin typeface="Arial Narrow" panose="020B0606020202030204" pitchFamily="34" charset="0"/>
                        </a:rPr>
                        <a:t>Disclosure as per GRAP 17, property, plant and equipment paragraph .87(a), (b) and (c)  with regard to work in progress has been correctly disclosed in the interim financial statements.</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The asset management on a monthly basis monitors changes in GRAP standards to ensure that all changes are noted.</a:t>
                      </a:r>
                      <a:endParaRPr lang="en-US" sz="1100" b="0" i="0" u="none" strike="noStrike" dirty="0">
                        <a:solidFill>
                          <a:srgbClr val="000000"/>
                        </a:solidFill>
                        <a:effectLst/>
                        <a:latin typeface="Arial Narrow" panose="020B0606020202030204" pitchFamily="34" charset="0"/>
                      </a:endParaRPr>
                    </a:p>
                  </a:txBody>
                  <a:tcPr marL="5713" marR="5713" marT="5713" marB="0"/>
                </a:tc>
                <a:tc>
                  <a:txBody>
                    <a:bodyPr/>
                    <a:lstStyle/>
                    <a:p>
                      <a:pPr algn="l" fontAlgn="t"/>
                      <a:r>
                        <a:rPr lang="en-US" sz="1100" b="0" i="0" u="none" strike="noStrike" dirty="0" smtClean="0">
                          <a:solidFill>
                            <a:srgbClr val="000000"/>
                          </a:solidFill>
                          <a:effectLst/>
                          <a:latin typeface="Arial Narrow" panose="020B0606020202030204" pitchFamily="34" charset="0"/>
                        </a:rPr>
                        <a:t>Resolved</a:t>
                      </a:r>
                      <a:endParaRPr lang="en-US" sz="1100" b="0" i="0" u="none" strike="noStrike" dirty="0">
                        <a:solidFill>
                          <a:srgbClr val="000000"/>
                        </a:solidFill>
                        <a:effectLst/>
                        <a:latin typeface="Arial Narrow" panose="020B0606020202030204" pitchFamily="34" charset="0"/>
                      </a:endParaRPr>
                    </a:p>
                  </a:txBody>
                  <a:tcPr marL="5713" marR="5713" marT="5713" marB="0"/>
                </a:tc>
                <a:extLst>
                  <a:ext uri="{0D108BD9-81ED-4DB2-BD59-A6C34878D82A}">
                    <a16:rowId xmlns:a16="http://schemas.microsoft.com/office/drawing/2014/main" xmlns="" val="3590854963"/>
                  </a:ext>
                </a:extLst>
              </a:tr>
              <a:tr h="1603788">
                <a:tc>
                  <a:txBody>
                    <a:bodyPr/>
                    <a:lstStyle/>
                    <a:p>
                      <a:pPr algn="l" fontAlgn="t"/>
                      <a:r>
                        <a:rPr lang="en-ZA" sz="1100" b="1" u="none" strike="noStrike" dirty="0">
                          <a:effectLst/>
                          <a:latin typeface="Arial Narrow" panose="020B0606020202030204" pitchFamily="34" charset="0"/>
                        </a:rPr>
                        <a:t>Expenditure-Capital expenses not capitalized</a:t>
                      </a:r>
                      <a:endParaRPr lang="en-ZA" sz="1100" b="1" i="0" u="none" strike="noStrike" dirty="0">
                        <a:solidFill>
                          <a:srgbClr val="000000"/>
                        </a:solidFill>
                        <a:effectLst/>
                        <a:latin typeface="Arial Narrow" panose="020B0606020202030204" pitchFamily="34" charset="0"/>
                      </a:endParaRPr>
                    </a:p>
                  </a:txBody>
                  <a:tcPr marL="5713" marR="5713" marT="5713" marB="0"/>
                </a:tc>
                <a:tc>
                  <a:txBody>
                    <a:bodyPr/>
                    <a:lstStyle/>
                    <a:p>
                      <a:pPr algn="just" fontAlgn="t"/>
                      <a:r>
                        <a:rPr lang="en-US" sz="1100" u="none" strike="noStrike">
                          <a:effectLst/>
                          <a:latin typeface="Arial Narrow" panose="020B0606020202030204" pitchFamily="34" charset="0"/>
                        </a:rPr>
                        <a:t>1. Water Services did not budget for refurbishment of assets.</a:t>
                      </a:r>
                      <a:br>
                        <a:rPr lang="en-US" sz="1100" u="none" strike="noStrike">
                          <a:effectLst/>
                          <a:latin typeface="Arial Narrow" panose="020B0606020202030204" pitchFamily="34" charset="0"/>
                        </a:rPr>
                      </a:br>
                      <a:r>
                        <a:rPr lang="en-US" sz="1100" u="none" strike="noStrike">
                          <a:effectLst/>
                          <a:latin typeface="Arial Narrow" panose="020B0606020202030204" pitchFamily="34" charset="0"/>
                        </a:rPr>
                        <a:t/>
                      </a:r>
                      <a:br>
                        <a:rPr lang="en-US" sz="1100" u="none" strike="noStrike">
                          <a:effectLst/>
                          <a:latin typeface="Arial Narrow" panose="020B0606020202030204" pitchFamily="34" charset="0"/>
                        </a:rPr>
                      </a:br>
                      <a:r>
                        <a:rPr lang="en-US" sz="1100" u="none" strike="noStrike">
                          <a:effectLst/>
                          <a:latin typeface="Arial Narrow" panose="020B0606020202030204" pitchFamily="34" charset="0"/>
                        </a:rPr>
                        <a:t>2. Repairs and maintenance vote not adequately reviewed by the Asset Manager.</a:t>
                      </a:r>
                      <a:endParaRPr lang="en-US" sz="1100" b="0" i="0" u="none" strike="noStrike">
                        <a:solidFill>
                          <a:srgbClr val="000000"/>
                        </a:solidFill>
                        <a:effectLst/>
                        <a:latin typeface="Arial Narrow" panose="020B0606020202030204" pitchFamily="34" charset="0"/>
                      </a:endParaRPr>
                    </a:p>
                  </a:txBody>
                  <a:tcPr marL="5713" marR="5713" marT="5713" marB="0"/>
                </a:tc>
                <a:tc>
                  <a:txBody>
                    <a:bodyPr/>
                    <a:lstStyle/>
                    <a:p>
                      <a:pPr algn="just" fontAlgn="t"/>
                      <a:r>
                        <a:rPr lang="en-US" sz="1100" u="none" strike="noStrike">
                          <a:effectLst/>
                          <a:latin typeface="Arial Narrow" panose="020B0606020202030204" pitchFamily="34" charset="0"/>
                        </a:rPr>
                        <a:t>1. Engineering services to provide a budget for refurbishment of assets.</a:t>
                      </a:r>
                      <a:br>
                        <a:rPr lang="en-US" sz="1100" u="none" strike="noStrike">
                          <a:effectLst/>
                          <a:latin typeface="Arial Narrow" panose="020B0606020202030204" pitchFamily="34" charset="0"/>
                        </a:rPr>
                      </a:br>
                      <a:r>
                        <a:rPr lang="en-US" sz="1100" u="none" strike="noStrike">
                          <a:effectLst/>
                          <a:latin typeface="Arial Narrow" panose="020B0606020202030204" pitchFamily="34" charset="0"/>
                        </a:rPr>
                        <a:t/>
                      </a:r>
                      <a:br>
                        <a:rPr lang="en-US" sz="1100" u="none" strike="noStrike">
                          <a:effectLst/>
                          <a:latin typeface="Arial Narrow" panose="020B0606020202030204" pitchFamily="34" charset="0"/>
                        </a:rPr>
                      </a:br>
                      <a:r>
                        <a:rPr lang="en-US" sz="1100" u="none" strike="noStrike">
                          <a:effectLst/>
                          <a:latin typeface="Arial Narrow" panose="020B0606020202030204" pitchFamily="34" charset="0"/>
                        </a:rPr>
                        <a:t>2. Manager Assets to review the repairs and maintance vote to ensure that all assets are capitalised.</a:t>
                      </a:r>
                      <a:endParaRPr lang="en-US" sz="1100" b="0" i="0" u="none" strike="noStrike">
                        <a:solidFill>
                          <a:srgbClr val="000000"/>
                        </a:solidFill>
                        <a:effectLst/>
                        <a:latin typeface="Arial Narrow" panose="020B0606020202030204" pitchFamily="34" charset="0"/>
                      </a:endParaRPr>
                    </a:p>
                  </a:txBody>
                  <a:tcPr marL="5713" marR="5713" marT="5713" marB="0"/>
                </a:tc>
                <a:tc>
                  <a:txBody>
                    <a:bodyPr/>
                    <a:lstStyle/>
                    <a:p>
                      <a:pPr algn="just" fontAlgn="t"/>
                      <a:r>
                        <a:rPr lang="en-US" sz="1100" u="none" strike="noStrike" dirty="0">
                          <a:effectLst/>
                          <a:latin typeface="Arial Narrow" panose="020B0606020202030204" pitchFamily="34" charset="0"/>
                        </a:rPr>
                        <a:t>We have updated and corrected  the transactions that were relating to </a:t>
                      </a:r>
                      <a:r>
                        <a:rPr lang="en-US" sz="1100" u="none" strike="noStrike" dirty="0" smtClean="0">
                          <a:effectLst/>
                          <a:latin typeface="Arial Narrow" panose="020B0606020202030204" pitchFamily="34" charset="0"/>
                        </a:rPr>
                        <a:t>infrastructure </a:t>
                      </a:r>
                      <a:r>
                        <a:rPr lang="en-US" sz="1100" u="none" strike="noStrike" dirty="0">
                          <a:effectLst/>
                          <a:latin typeface="Arial Narrow" panose="020B0606020202030204" pitchFamily="34" charset="0"/>
                        </a:rPr>
                        <a:t>and WIP which were incorrectly posted to repairs and maintenance votes as prior year errors in the 2018-19 infrastructure register and WIP register. </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The repairs and </a:t>
                      </a:r>
                      <a:r>
                        <a:rPr lang="en-US" sz="1100" u="none" strike="noStrike" dirty="0" smtClean="0">
                          <a:effectLst/>
                          <a:latin typeface="Arial Narrow" panose="020B0606020202030204" pitchFamily="34" charset="0"/>
                        </a:rPr>
                        <a:t>maintenance </a:t>
                      </a:r>
                      <a:r>
                        <a:rPr lang="en-US" sz="1100" u="none" strike="noStrike" dirty="0">
                          <a:effectLst/>
                          <a:latin typeface="Arial Narrow" panose="020B0606020202030204" pitchFamily="34" charset="0"/>
                        </a:rPr>
                        <a:t>vote is adequately reviewed when monthly reconciliations are </a:t>
                      </a:r>
                      <a:r>
                        <a:rPr lang="en-US" sz="1100" u="none" strike="noStrike" dirty="0" smtClean="0">
                          <a:effectLst/>
                          <a:latin typeface="Arial Narrow" panose="020B0606020202030204" pitchFamily="34" charset="0"/>
                        </a:rPr>
                        <a:t>performed </a:t>
                      </a:r>
                      <a:r>
                        <a:rPr lang="en-US" sz="1100" u="none" strike="noStrike" dirty="0">
                          <a:effectLst/>
                          <a:latin typeface="Arial Narrow" panose="020B0606020202030204" pitchFamily="34" charset="0"/>
                        </a:rPr>
                        <a:t>to ensure that all assets are not expensed.</a:t>
                      </a:r>
                      <a:endParaRPr lang="en-US" sz="1100" b="0" i="0" u="none" strike="noStrike" dirty="0">
                        <a:solidFill>
                          <a:srgbClr val="000000"/>
                        </a:solidFill>
                        <a:effectLst/>
                        <a:latin typeface="Arial Narrow" panose="020B0606020202030204" pitchFamily="34" charset="0"/>
                      </a:endParaRPr>
                    </a:p>
                  </a:txBody>
                  <a:tcPr marL="5713" marR="5713" marT="5713" marB="0"/>
                </a:tc>
                <a:tc>
                  <a:txBody>
                    <a:bodyPr/>
                    <a:lstStyle/>
                    <a:p>
                      <a:pPr algn="l" fontAlgn="t"/>
                      <a:r>
                        <a:rPr lang="en-US" sz="1100" b="0" i="0" u="none" strike="noStrike" dirty="0" smtClean="0">
                          <a:solidFill>
                            <a:srgbClr val="000000"/>
                          </a:solidFill>
                          <a:effectLst/>
                          <a:latin typeface="Arial Narrow" panose="020B0606020202030204" pitchFamily="34" charset="0"/>
                        </a:rPr>
                        <a:t>Resolved</a:t>
                      </a:r>
                      <a:endParaRPr lang="en-US" sz="1100" b="0" i="0" u="none" strike="noStrike" dirty="0">
                        <a:solidFill>
                          <a:srgbClr val="000000"/>
                        </a:solidFill>
                        <a:effectLst/>
                        <a:latin typeface="Arial Narrow" panose="020B0606020202030204" pitchFamily="34" charset="0"/>
                      </a:endParaRPr>
                    </a:p>
                  </a:txBody>
                  <a:tcPr marL="5713" marR="5713" marT="5713" marB="0"/>
                </a:tc>
                <a:extLst>
                  <a:ext uri="{0D108BD9-81ED-4DB2-BD59-A6C34878D82A}">
                    <a16:rowId xmlns:a16="http://schemas.microsoft.com/office/drawing/2014/main" xmlns="" val="1934672226"/>
                  </a:ext>
                </a:extLst>
              </a:tr>
              <a:tr h="985133">
                <a:tc>
                  <a:txBody>
                    <a:bodyPr/>
                    <a:lstStyle/>
                    <a:p>
                      <a:pPr algn="l" fontAlgn="t"/>
                      <a:r>
                        <a:rPr lang="en-ZA" sz="1100" b="1" u="none" strike="noStrike" dirty="0">
                          <a:effectLst/>
                          <a:latin typeface="Arial Narrow" panose="020B0606020202030204" pitchFamily="34" charset="0"/>
                        </a:rPr>
                        <a:t>PPE-Assets not verifiable for existence</a:t>
                      </a:r>
                      <a:endParaRPr lang="en-ZA" sz="1100" b="1" i="0" u="none" strike="noStrike" dirty="0">
                        <a:solidFill>
                          <a:srgbClr val="000000"/>
                        </a:solidFill>
                        <a:effectLst/>
                        <a:latin typeface="Arial Narrow" panose="020B0606020202030204" pitchFamily="34" charset="0"/>
                      </a:endParaRPr>
                    </a:p>
                  </a:txBody>
                  <a:tcPr marL="5713" marR="5713" marT="5713" marB="0"/>
                </a:tc>
                <a:tc>
                  <a:txBody>
                    <a:bodyPr/>
                    <a:lstStyle/>
                    <a:p>
                      <a:pPr algn="just" fontAlgn="t"/>
                      <a:r>
                        <a:rPr lang="en-US" sz="1100" u="none" strike="noStrike" dirty="0">
                          <a:effectLst/>
                          <a:latin typeface="Arial Narrow" panose="020B0606020202030204" pitchFamily="34" charset="0"/>
                        </a:rPr>
                        <a:t>Delay in allocation of borehole numbers by DWS.</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
                      </a:r>
                      <a:br>
                        <a:rPr lang="en-US" sz="1100" u="none" strike="noStrike" dirty="0">
                          <a:effectLst/>
                          <a:latin typeface="Arial Narrow" panose="020B0606020202030204" pitchFamily="34" charset="0"/>
                        </a:rPr>
                      </a:br>
                      <a:endParaRPr lang="en-US" sz="1100" b="0" i="0" u="none" strike="noStrike" dirty="0">
                        <a:solidFill>
                          <a:srgbClr val="000000"/>
                        </a:solidFill>
                        <a:effectLst/>
                        <a:latin typeface="Arial Narrow" panose="020B0606020202030204" pitchFamily="34" charset="0"/>
                      </a:endParaRPr>
                    </a:p>
                  </a:txBody>
                  <a:tcPr marL="5713" marR="5713" marT="5713" marB="0"/>
                </a:tc>
                <a:tc>
                  <a:txBody>
                    <a:bodyPr/>
                    <a:lstStyle/>
                    <a:p>
                      <a:pPr algn="just" fontAlgn="t"/>
                      <a:r>
                        <a:rPr lang="en-US" sz="1100" u="none" strike="noStrike" dirty="0">
                          <a:effectLst/>
                          <a:latin typeface="Arial Narrow" panose="020B0606020202030204" pitchFamily="34" charset="0"/>
                        </a:rPr>
                        <a:t>Asset Manager to allocate borehole number on all new boreholes.</a:t>
                      </a:r>
                      <a:endParaRPr lang="en-US" sz="1100" b="0" i="0" u="none" strike="noStrike" dirty="0">
                        <a:solidFill>
                          <a:srgbClr val="000000"/>
                        </a:solidFill>
                        <a:effectLst/>
                        <a:latin typeface="Arial Narrow" panose="020B0606020202030204" pitchFamily="34" charset="0"/>
                      </a:endParaRPr>
                    </a:p>
                  </a:txBody>
                  <a:tcPr marL="5713" marR="5713" marT="5713" marB="0"/>
                </a:tc>
                <a:tc>
                  <a:txBody>
                    <a:bodyPr/>
                    <a:lstStyle/>
                    <a:p>
                      <a:pPr algn="just" fontAlgn="t"/>
                      <a:r>
                        <a:rPr lang="en-US" sz="1100" u="none" strike="noStrike" dirty="0">
                          <a:effectLst/>
                          <a:latin typeface="Arial Narrow" panose="020B0606020202030204" pitchFamily="34" charset="0"/>
                        </a:rPr>
                        <a:t>The asset management unit is currently performing yearly verification. All boreholes and </a:t>
                      </a:r>
                      <a:r>
                        <a:rPr lang="en-US" sz="1100" u="none" strike="noStrike" dirty="0" smtClean="0">
                          <a:effectLst/>
                          <a:latin typeface="Arial Narrow" panose="020B0606020202030204" pitchFamily="34" charset="0"/>
                        </a:rPr>
                        <a:t>reservoirs </a:t>
                      </a:r>
                      <a:r>
                        <a:rPr lang="en-US" sz="1100" u="none" strike="noStrike" dirty="0">
                          <a:effectLst/>
                          <a:latin typeface="Arial Narrow" panose="020B0606020202030204" pitchFamily="34" charset="0"/>
                        </a:rPr>
                        <a:t>without numbers are now numbered.</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IA has verified work done with the asset manager.</a:t>
                      </a:r>
                      <a:endParaRPr lang="en-US" sz="1100" b="0" i="0" u="none" strike="noStrike" dirty="0">
                        <a:solidFill>
                          <a:srgbClr val="000000"/>
                        </a:solidFill>
                        <a:effectLst/>
                        <a:latin typeface="Arial Narrow" panose="020B0606020202030204" pitchFamily="34" charset="0"/>
                      </a:endParaRPr>
                    </a:p>
                  </a:txBody>
                  <a:tcPr marL="5713" marR="5713" marT="5713" marB="0"/>
                </a:tc>
                <a:tc>
                  <a:txBody>
                    <a:bodyPr/>
                    <a:lstStyle/>
                    <a:p>
                      <a:pPr algn="l" fontAlgn="t"/>
                      <a:r>
                        <a:rPr lang="en-US" sz="1100" b="0" i="0" u="none" strike="noStrike" dirty="0" smtClean="0">
                          <a:solidFill>
                            <a:srgbClr val="000000"/>
                          </a:solidFill>
                          <a:effectLst/>
                          <a:latin typeface="Arial Narrow" panose="020B0606020202030204" pitchFamily="34" charset="0"/>
                        </a:rPr>
                        <a:t>Resolved</a:t>
                      </a:r>
                      <a:endParaRPr lang="en-US" sz="1100" b="0" i="0" u="none" strike="noStrike" dirty="0">
                        <a:solidFill>
                          <a:srgbClr val="000000"/>
                        </a:solidFill>
                        <a:effectLst/>
                        <a:latin typeface="Arial Narrow" panose="020B0606020202030204" pitchFamily="34" charset="0"/>
                      </a:endParaRPr>
                    </a:p>
                  </a:txBody>
                  <a:tcPr marL="5713" marR="5713" marT="5713" marB="0"/>
                </a:tc>
                <a:extLst>
                  <a:ext uri="{0D108BD9-81ED-4DB2-BD59-A6C34878D82A}">
                    <a16:rowId xmlns:a16="http://schemas.microsoft.com/office/drawing/2014/main" xmlns="" val="1681274610"/>
                  </a:ext>
                </a:extLst>
              </a:tr>
            </a:tbl>
          </a:graphicData>
        </a:graphic>
      </p:graphicFrame>
    </p:spTree>
    <p:extLst>
      <p:ext uri="{BB962C8B-B14F-4D97-AF65-F5344CB8AC3E}">
        <p14:creationId xmlns:p14="http://schemas.microsoft.com/office/powerpoint/2010/main" xmlns="" val="3571180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228599"/>
            <a:ext cx="8534400" cy="262470"/>
          </a:xfrm>
          <a:prstGeom prst="rect">
            <a:avLst/>
          </a:prstGeom>
          <a:effectLst/>
        </p:spPr>
        <p:txBody>
          <a:bodyPr vert="horz" lIns="91440" tIns="45720" rIns="91440" bIns="45720" rtlCol="0" anchor="ctr">
            <a:normAutofit fontScale="25000" lnSpcReduction="20000"/>
          </a:bodyPr>
          <a:lst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ZA" b="1" dirty="0"/>
              <a:t>      </a:t>
            </a:r>
            <a:r>
              <a:rPr lang="en-ZA" sz="11200" b="1" dirty="0"/>
              <a:t>Financial Year 2017/18</a:t>
            </a:r>
            <a:endParaRPr lang="en-ZA" sz="11200" dirty="0"/>
          </a:p>
        </p:txBody>
      </p:sp>
      <p:graphicFrame>
        <p:nvGraphicFramePr>
          <p:cNvPr id="2" name="Table 1"/>
          <p:cNvGraphicFramePr>
            <a:graphicFrameLocks noGrp="1"/>
          </p:cNvGraphicFramePr>
          <p:nvPr>
            <p:extLst>
              <p:ext uri="{D42A27DB-BD31-4B8C-83A1-F6EECF244321}">
                <p14:modId xmlns:p14="http://schemas.microsoft.com/office/powerpoint/2010/main" xmlns="" val="2659524496"/>
              </p:ext>
            </p:extLst>
          </p:nvPr>
        </p:nvGraphicFramePr>
        <p:xfrm>
          <a:off x="228600" y="685801"/>
          <a:ext cx="9524999" cy="5915363"/>
        </p:xfrm>
        <a:graphic>
          <a:graphicData uri="http://schemas.openxmlformats.org/drawingml/2006/table">
            <a:tbl>
              <a:tblPr>
                <a:tableStyleId>{5C22544A-7EE6-4342-B048-85BDC9FD1C3A}</a:tableStyleId>
              </a:tblPr>
              <a:tblGrid>
                <a:gridCol w="869889">
                  <a:extLst>
                    <a:ext uri="{9D8B030D-6E8A-4147-A177-3AD203B41FA5}">
                      <a16:colId xmlns:a16="http://schemas.microsoft.com/office/drawing/2014/main" xmlns="" val="3457651661"/>
                    </a:ext>
                  </a:extLst>
                </a:gridCol>
                <a:gridCol w="2253061">
                  <a:extLst>
                    <a:ext uri="{9D8B030D-6E8A-4147-A177-3AD203B41FA5}">
                      <a16:colId xmlns:a16="http://schemas.microsoft.com/office/drawing/2014/main" xmlns="" val="3793875583"/>
                    </a:ext>
                  </a:extLst>
                </a:gridCol>
                <a:gridCol w="2498360">
                  <a:extLst>
                    <a:ext uri="{9D8B030D-6E8A-4147-A177-3AD203B41FA5}">
                      <a16:colId xmlns:a16="http://schemas.microsoft.com/office/drawing/2014/main" xmlns="" val="1901675475"/>
                    </a:ext>
                  </a:extLst>
                </a:gridCol>
                <a:gridCol w="3279098">
                  <a:extLst>
                    <a:ext uri="{9D8B030D-6E8A-4147-A177-3AD203B41FA5}">
                      <a16:colId xmlns:a16="http://schemas.microsoft.com/office/drawing/2014/main" xmlns="" val="842440750"/>
                    </a:ext>
                  </a:extLst>
                </a:gridCol>
                <a:gridCol w="624591">
                  <a:extLst>
                    <a:ext uri="{9D8B030D-6E8A-4147-A177-3AD203B41FA5}">
                      <a16:colId xmlns:a16="http://schemas.microsoft.com/office/drawing/2014/main" xmlns="" val="4254528236"/>
                    </a:ext>
                  </a:extLst>
                </a:gridCol>
              </a:tblGrid>
              <a:tr h="1470387">
                <a:tc>
                  <a:txBody>
                    <a:bodyPr/>
                    <a:lstStyle/>
                    <a:p>
                      <a:pPr algn="l" fontAlgn="t"/>
                      <a:r>
                        <a:rPr lang="en-US" sz="1100" b="1" u="none" strike="noStrike" dirty="0">
                          <a:effectLst/>
                          <a:latin typeface="Arial Narrow" panose="020B0606020202030204" pitchFamily="34" charset="0"/>
                        </a:rPr>
                        <a:t>PPE-Completed assets incorrectly classified as WIP</a:t>
                      </a:r>
                      <a:endParaRPr lang="en-US" sz="1100" b="1" i="0" u="none" strike="noStrike" dirty="0">
                        <a:solidFill>
                          <a:srgbClr val="000000"/>
                        </a:solidFill>
                        <a:effectLst/>
                        <a:latin typeface="Arial Narrow" panose="020B0606020202030204" pitchFamily="34" charset="0"/>
                      </a:endParaRPr>
                    </a:p>
                  </a:txBody>
                  <a:tcPr marL="3673" marR="3673" marT="3673" marB="0"/>
                </a:tc>
                <a:tc>
                  <a:txBody>
                    <a:bodyPr/>
                    <a:lstStyle/>
                    <a:p>
                      <a:pPr algn="l" fontAlgn="t"/>
                      <a:r>
                        <a:rPr lang="en-US" sz="1100" u="none" strike="noStrike" dirty="0">
                          <a:effectLst/>
                          <a:latin typeface="Arial Narrow" panose="020B0606020202030204" pitchFamily="34" charset="0"/>
                        </a:rPr>
                        <a:t>Lack of communication between the DWS and the municipality.</a:t>
                      </a:r>
                      <a:endParaRPr lang="en-US" sz="1100" b="0" i="0" u="none" strike="noStrike" dirty="0">
                        <a:solidFill>
                          <a:srgbClr val="000000"/>
                        </a:solidFill>
                        <a:effectLst/>
                        <a:latin typeface="Arial Narrow" panose="020B0606020202030204" pitchFamily="34" charset="0"/>
                      </a:endParaRPr>
                    </a:p>
                  </a:txBody>
                  <a:tcPr marL="3673" marR="3673" marT="3673" marB="0"/>
                </a:tc>
                <a:tc>
                  <a:txBody>
                    <a:bodyPr/>
                    <a:lstStyle/>
                    <a:p>
                      <a:pPr algn="just" fontAlgn="t"/>
                      <a:r>
                        <a:rPr lang="en-US" sz="1100" u="none" strike="noStrike">
                          <a:effectLst/>
                          <a:latin typeface="Arial Narrow" panose="020B0606020202030204" pitchFamily="34" charset="0"/>
                        </a:rPr>
                        <a:t>BTO to arrange a meeting with DWS before the 18 April 2019</a:t>
                      </a:r>
                      <a:br>
                        <a:rPr lang="en-US" sz="1100" u="none" strike="noStrike">
                          <a:effectLst/>
                          <a:latin typeface="Arial Narrow" panose="020B0606020202030204" pitchFamily="34" charset="0"/>
                        </a:rPr>
                      </a:br>
                      <a:r>
                        <a:rPr lang="en-US" sz="1100" u="none" strike="noStrike">
                          <a:effectLst/>
                          <a:latin typeface="Arial Narrow" panose="020B0606020202030204" pitchFamily="34" charset="0"/>
                        </a:rPr>
                        <a:t/>
                      </a:r>
                      <a:br>
                        <a:rPr lang="en-US" sz="1100" u="none" strike="noStrike">
                          <a:effectLst/>
                          <a:latin typeface="Arial Narrow" panose="020B0606020202030204" pitchFamily="34" charset="0"/>
                        </a:rPr>
                      </a:br>
                      <a:r>
                        <a:rPr lang="en-US" sz="1100" u="none" strike="noStrike">
                          <a:effectLst/>
                          <a:latin typeface="Arial Narrow" panose="020B0606020202030204" pitchFamily="34" charset="0"/>
                        </a:rPr>
                        <a:t>Manager Assets to ensure that all completed assets are correctly classified.</a:t>
                      </a:r>
                      <a:endParaRPr lang="en-US" sz="1100" b="0" i="0" u="none" strike="noStrike">
                        <a:solidFill>
                          <a:srgbClr val="000000"/>
                        </a:solidFill>
                        <a:effectLst/>
                        <a:latin typeface="Arial Narrow" panose="020B0606020202030204" pitchFamily="34" charset="0"/>
                      </a:endParaRPr>
                    </a:p>
                  </a:txBody>
                  <a:tcPr marL="3673" marR="3673" marT="3673" marB="0"/>
                </a:tc>
                <a:tc>
                  <a:txBody>
                    <a:bodyPr/>
                    <a:lstStyle/>
                    <a:p>
                      <a:pPr algn="l" fontAlgn="t"/>
                      <a:r>
                        <a:rPr lang="en-US" sz="1100" u="none" strike="noStrike" dirty="0">
                          <a:effectLst/>
                          <a:latin typeface="Arial Narrow" panose="020B0606020202030204" pitchFamily="34" charset="0"/>
                        </a:rPr>
                        <a:t>The municipality has provided a detailed disclosure note on the WIP reconciliation note on the reasons why it is impractical to </a:t>
                      </a:r>
                      <a:r>
                        <a:rPr lang="en-US" sz="1100" u="none" strike="noStrike" dirty="0" smtClean="0">
                          <a:effectLst/>
                          <a:latin typeface="Arial Narrow" panose="020B0606020202030204" pitchFamily="34" charset="0"/>
                        </a:rPr>
                        <a:t>capitalize </a:t>
                      </a:r>
                      <a:r>
                        <a:rPr lang="en-US" sz="1100" u="none" strike="noStrike" dirty="0">
                          <a:effectLst/>
                          <a:latin typeface="Arial Narrow" panose="020B0606020202030204" pitchFamily="34" charset="0"/>
                        </a:rPr>
                        <a:t>the amount. The projects were refurbished by DWS as part of ministerial intervention and the municipality has since await transfer of the asset in order to </a:t>
                      </a:r>
                      <a:r>
                        <a:rPr lang="en-US" sz="1100" u="none" strike="noStrike" dirty="0" smtClean="0">
                          <a:effectLst/>
                          <a:latin typeface="Arial Narrow" panose="020B0606020202030204" pitchFamily="34" charset="0"/>
                        </a:rPr>
                        <a:t>capitalize </a:t>
                      </a:r>
                      <a:r>
                        <a:rPr lang="en-US" sz="1100" u="none" strike="noStrike" dirty="0">
                          <a:effectLst/>
                          <a:latin typeface="Arial Narrow" panose="020B0606020202030204" pitchFamily="34" charset="0"/>
                        </a:rPr>
                        <a:t>the project. This was discussed with AGSA and agreed on the disclosure to resolve the finding.  The correction has been done on the Pre Audit AFS 30 June 2019.                                        </a:t>
                      </a:r>
                      <a:endParaRPr lang="en-US" sz="1100" b="0" i="0" u="none" strike="noStrike" dirty="0">
                        <a:solidFill>
                          <a:srgbClr val="000000"/>
                        </a:solidFill>
                        <a:effectLst/>
                        <a:latin typeface="Arial Narrow" panose="020B0606020202030204" pitchFamily="34" charset="0"/>
                      </a:endParaRPr>
                    </a:p>
                  </a:txBody>
                  <a:tcPr marL="3673" marR="3673" marT="3673" marB="0"/>
                </a:tc>
                <a:tc>
                  <a:txBody>
                    <a:bodyPr/>
                    <a:lstStyle/>
                    <a:p>
                      <a:pPr algn="l" fontAlgn="t"/>
                      <a:r>
                        <a:rPr lang="en-US" sz="1100" b="0" i="0" u="none" strike="noStrike" dirty="0" smtClean="0">
                          <a:solidFill>
                            <a:srgbClr val="000000"/>
                          </a:solidFill>
                          <a:effectLst/>
                          <a:latin typeface="Arial Narrow" panose="020B0606020202030204" pitchFamily="34" charset="0"/>
                        </a:rPr>
                        <a:t>In</a:t>
                      </a:r>
                      <a:r>
                        <a:rPr lang="en-US" sz="1100" b="0" i="0" u="none" strike="noStrike" baseline="0" dirty="0" smtClean="0">
                          <a:solidFill>
                            <a:srgbClr val="000000"/>
                          </a:solidFill>
                          <a:effectLst/>
                          <a:latin typeface="Arial Narrow" panose="020B0606020202030204" pitchFamily="34" charset="0"/>
                        </a:rPr>
                        <a:t> progress</a:t>
                      </a:r>
                      <a:endParaRPr lang="en-US" sz="1100" b="0" i="0" u="none" strike="noStrike" dirty="0">
                        <a:solidFill>
                          <a:srgbClr val="000000"/>
                        </a:solidFill>
                        <a:effectLst/>
                        <a:latin typeface="Arial Narrow" panose="020B0606020202030204" pitchFamily="34" charset="0"/>
                      </a:endParaRPr>
                    </a:p>
                  </a:txBody>
                  <a:tcPr marL="3673" marR="3673" marT="3673" marB="0"/>
                </a:tc>
                <a:extLst>
                  <a:ext uri="{0D108BD9-81ED-4DB2-BD59-A6C34878D82A}">
                    <a16:rowId xmlns:a16="http://schemas.microsoft.com/office/drawing/2014/main" xmlns="" val="127185303"/>
                  </a:ext>
                </a:extLst>
              </a:tr>
              <a:tr h="1144428">
                <a:tc>
                  <a:txBody>
                    <a:bodyPr/>
                    <a:lstStyle/>
                    <a:p>
                      <a:pPr algn="l" fontAlgn="t"/>
                      <a:r>
                        <a:rPr lang="en-US" sz="1100" b="1" u="none" strike="noStrike" dirty="0">
                          <a:effectLst/>
                          <a:latin typeface="Arial Narrow" panose="020B0606020202030204" pitchFamily="34" charset="0"/>
                        </a:rPr>
                        <a:t>Receivables-Debts raised for doubtful receivables</a:t>
                      </a:r>
                      <a:endParaRPr lang="en-US" sz="1100" b="1" i="0" u="none" strike="noStrike" dirty="0">
                        <a:solidFill>
                          <a:srgbClr val="000000"/>
                        </a:solidFill>
                        <a:effectLst/>
                        <a:latin typeface="Arial Narrow" panose="020B0606020202030204" pitchFamily="34" charset="0"/>
                      </a:endParaRPr>
                    </a:p>
                  </a:txBody>
                  <a:tcPr marL="3673" marR="3673" marT="3673" marB="0"/>
                </a:tc>
                <a:tc>
                  <a:txBody>
                    <a:bodyPr/>
                    <a:lstStyle/>
                    <a:p>
                      <a:pPr algn="l" fontAlgn="t"/>
                      <a:r>
                        <a:rPr lang="en-US" sz="1100" u="none" strike="noStrike" dirty="0">
                          <a:effectLst/>
                          <a:latin typeface="Arial Narrow" panose="020B0606020202030204" pitchFamily="34" charset="0"/>
                        </a:rPr>
                        <a:t>1. Lack of control over debtors’ accounts and adequate follow up in order to recover the monies owed to the municipality.</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2.  Lack of monthly review on debtors accounts by Manager Revenue.</a:t>
                      </a:r>
                      <a:endParaRPr lang="en-US" sz="1100" b="0" i="0" u="none" strike="noStrike" dirty="0">
                        <a:solidFill>
                          <a:srgbClr val="000000"/>
                        </a:solidFill>
                        <a:effectLst/>
                        <a:latin typeface="Arial Narrow" panose="020B0606020202030204" pitchFamily="34" charset="0"/>
                      </a:endParaRPr>
                    </a:p>
                  </a:txBody>
                  <a:tcPr marL="3673" marR="3673" marT="3673" marB="0"/>
                </a:tc>
                <a:tc>
                  <a:txBody>
                    <a:bodyPr/>
                    <a:lstStyle/>
                    <a:p>
                      <a:pPr algn="just" fontAlgn="t"/>
                      <a:r>
                        <a:rPr lang="en-US" sz="1100" u="none" strike="noStrike" dirty="0">
                          <a:effectLst/>
                          <a:latin typeface="Arial Narrow" panose="020B0606020202030204" pitchFamily="34" charset="0"/>
                        </a:rPr>
                        <a:t>1.  Monitor and review the WSP agreement with LMs</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2.  Appointment of revenue officials at Local Municipalities to perform the function.</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3.  Manager revenue to review debtors account on a monthly basis.</a:t>
                      </a:r>
                      <a:endParaRPr lang="en-US" sz="1100" b="0" i="0" u="none" strike="noStrike" dirty="0">
                        <a:solidFill>
                          <a:srgbClr val="000000"/>
                        </a:solidFill>
                        <a:effectLst/>
                        <a:latin typeface="Arial Narrow" panose="020B0606020202030204" pitchFamily="34" charset="0"/>
                      </a:endParaRPr>
                    </a:p>
                  </a:txBody>
                  <a:tcPr marL="3673" marR="3673" marT="3673" marB="0"/>
                </a:tc>
                <a:tc>
                  <a:txBody>
                    <a:bodyPr/>
                    <a:lstStyle/>
                    <a:p>
                      <a:pPr algn="l" fontAlgn="t"/>
                      <a:r>
                        <a:rPr lang="en-US" sz="1100" u="none" strike="noStrike" dirty="0">
                          <a:effectLst/>
                          <a:latin typeface="Arial Narrow" panose="020B0606020202030204" pitchFamily="34" charset="0"/>
                        </a:rPr>
                        <a:t>The debtors were </a:t>
                      </a:r>
                      <a:r>
                        <a:rPr lang="en-US" sz="1100" u="none" strike="noStrike" dirty="0" smtClean="0">
                          <a:effectLst/>
                          <a:latin typeface="Arial Narrow" panose="020B0606020202030204" pitchFamily="34" charset="0"/>
                        </a:rPr>
                        <a:t>written </a:t>
                      </a:r>
                      <a:r>
                        <a:rPr lang="en-US" sz="1100" u="none" strike="noStrike" dirty="0">
                          <a:effectLst/>
                          <a:latin typeface="Arial Narrow" panose="020B0606020202030204" pitchFamily="34" charset="0"/>
                        </a:rPr>
                        <a:t>off. </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A journal was passed to write off the debtors against provision for bad debts</a:t>
                      </a:r>
                      <a:endParaRPr lang="en-US" sz="1100" b="0" i="0" u="none" strike="noStrike" dirty="0">
                        <a:solidFill>
                          <a:srgbClr val="000000"/>
                        </a:solidFill>
                        <a:effectLst/>
                        <a:latin typeface="Arial Narrow" panose="020B0606020202030204" pitchFamily="34" charset="0"/>
                      </a:endParaRPr>
                    </a:p>
                  </a:txBody>
                  <a:tcPr marL="3673" marR="3673" marT="3673" marB="0"/>
                </a:tc>
                <a:tc>
                  <a:txBody>
                    <a:bodyPr/>
                    <a:lstStyle/>
                    <a:p>
                      <a:pPr algn="l" fontAlgn="t"/>
                      <a:r>
                        <a:rPr lang="en-US" sz="1100" b="0" i="0" u="none" strike="noStrike" dirty="0" smtClean="0">
                          <a:solidFill>
                            <a:srgbClr val="000000"/>
                          </a:solidFill>
                          <a:effectLst/>
                          <a:latin typeface="Arial Narrow" panose="020B0606020202030204" pitchFamily="34" charset="0"/>
                        </a:rPr>
                        <a:t>Resolved</a:t>
                      </a:r>
                      <a:endParaRPr lang="en-US" sz="1100" b="0" i="0" u="none" strike="noStrike" dirty="0">
                        <a:solidFill>
                          <a:srgbClr val="000000"/>
                        </a:solidFill>
                        <a:effectLst/>
                        <a:latin typeface="Arial Narrow" panose="020B0606020202030204" pitchFamily="34" charset="0"/>
                      </a:endParaRPr>
                    </a:p>
                  </a:txBody>
                  <a:tcPr marL="3673" marR="3673" marT="3673" marB="0"/>
                </a:tc>
                <a:extLst>
                  <a:ext uri="{0D108BD9-81ED-4DB2-BD59-A6C34878D82A}">
                    <a16:rowId xmlns:a16="http://schemas.microsoft.com/office/drawing/2014/main" xmlns="" val="1399213042"/>
                  </a:ext>
                </a:extLst>
              </a:tr>
              <a:tr h="3100183">
                <a:tc>
                  <a:txBody>
                    <a:bodyPr/>
                    <a:lstStyle/>
                    <a:p>
                      <a:pPr algn="l" fontAlgn="t"/>
                      <a:r>
                        <a:rPr lang="en-US" sz="1100" b="1" u="none" strike="noStrike" dirty="0">
                          <a:effectLst/>
                          <a:latin typeface="Arial Narrow" panose="020B0606020202030204" pitchFamily="34" charset="0"/>
                        </a:rPr>
                        <a:t>Revenue and consumer debtors: Shortcomings identified from the audit of revenue and receivables at local municipalities</a:t>
                      </a:r>
                      <a:endParaRPr lang="en-US" sz="1100" b="1" i="0" u="none" strike="noStrike" dirty="0">
                        <a:solidFill>
                          <a:srgbClr val="000000"/>
                        </a:solidFill>
                        <a:effectLst/>
                        <a:latin typeface="Arial Narrow" panose="020B0606020202030204" pitchFamily="34" charset="0"/>
                      </a:endParaRPr>
                    </a:p>
                  </a:txBody>
                  <a:tcPr marL="3673" marR="3673" marT="3673" marB="0"/>
                </a:tc>
                <a:tc>
                  <a:txBody>
                    <a:bodyPr/>
                    <a:lstStyle/>
                    <a:p>
                      <a:pPr algn="just" fontAlgn="t"/>
                      <a:r>
                        <a:rPr lang="en-US" sz="1100" u="none" strike="noStrike" dirty="0">
                          <a:effectLst/>
                          <a:latin typeface="Arial Narrow" panose="020B0606020202030204" pitchFamily="34" charset="0"/>
                        </a:rPr>
                        <a:t>1. Lack of monitoring the water and sanitation function by the LM's </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2. Incorrect mapping on </a:t>
                      </a:r>
                      <a:r>
                        <a:rPr lang="en-US" sz="1100" u="none" strike="noStrike" dirty="0" err="1">
                          <a:effectLst/>
                          <a:latin typeface="Arial Narrow" panose="020B0606020202030204" pitchFamily="34" charset="0"/>
                        </a:rPr>
                        <a:t>caseware</a:t>
                      </a:r>
                      <a:r>
                        <a:rPr lang="en-US" sz="1100" u="none" strike="noStrike" dirty="0">
                          <a:effectLst/>
                          <a:latin typeface="Arial Narrow" panose="020B0606020202030204" pitchFamily="34" charset="0"/>
                        </a:rPr>
                        <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3. Late preparation of AFS</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4. Lack of adequate review of AFS</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5. Lack of monthly verification and reconciliation on water and sanitation transactions. </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6. Lack of enforcement on the Implementation of the WSP/WSA agreements by the district.</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7.  No control in the processing of journals.</a:t>
                      </a:r>
                      <a:endParaRPr lang="en-US" sz="1100" b="0" i="0" u="none" strike="noStrike" dirty="0">
                        <a:solidFill>
                          <a:srgbClr val="000000"/>
                        </a:solidFill>
                        <a:effectLst/>
                        <a:latin typeface="Arial Narrow" panose="020B0606020202030204" pitchFamily="34" charset="0"/>
                      </a:endParaRPr>
                    </a:p>
                  </a:txBody>
                  <a:tcPr marL="3673" marR="3673" marT="3673" marB="0"/>
                </a:tc>
                <a:tc>
                  <a:txBody>
                    <a:bodyPr/>
                    <a:lstStyle/>
                    <a:p>
                      <a:pPr algn="just" fontAlgn="t"/>
                      <a:r>
                        <a:rPr lang="en-US" sz="1100" u="none" strike="noStrike" dirty="0">
                          <a:effectLst/>
                          <a:latin typeface="Arial Narrow" panose="020B0606020202030204" pitchFamily="34" charset="0"/>
                        </a:rPr>
                        <a:t>1. Appointment of revenue officials at the local municipality to perform the function.</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2. Review of </a:t>
                      </a:r>
                      <a:r>
                        <a:rPr lang="en-US" sz="1100" u="none" strike="noStrike" dirty="0" smtClean="0">
                          <a:effectLst/>
                          <a:latin typeface="Arial Narrow" panose="020B0606020202030204" pitchFamily="34" charset="0"/>
                        </a:rPr>
                        <a:t>tariff </a:t>
                      </a:r>
                      <a:r>
                        <a:rPr lang="en-US" sz="1100" u="none" strike="noStrike" dirty="0">
                          <a:effectLst/>
                          <a:latin typeface="Arial Narrow" panose="020B0606020202030204" pitchFamily="34" charset="0"/>
                        </a:rPr>
                        <a:t>policy to cover for allocation of services by Local Municipalities.</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3.  Manager Revenue to review the reconciliations on water and </a:t>
                      </a:r>
                      <a:r>
                        <a:rPr lang="en-US" sz="1100" u="none" strike="noStrike" dirty="0" smtClean="0">
                          <a:effectLst/>
                          <a:latin typeface="Arial Narrow" panose="020B0606020202030204" pitchFamily="34" charset="0"/>
                        </a:rPr>
                        <a:t>sanitation </a:t>
                      </a:r>
                      <a:r>
                        <a:rPr lang="en-US" sz="1100" u="none" strike="noStrike" dirty="0">
                          <a:effectLst/>
                          <a:latin typeface="Arial Narrow" panose="020B0606020202030204" pitchFamily="34" charset="0"/>
                        </a:rPr>
                        <a:t>on a weekly basis.</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
                      </a:r>
                      <a:br>
                        <a:rPr lang="en-US" sz="1100" u="none" strike="noStrike" dirty="0">
                          <a:effectLst/>
                          <a:latin typeface="Arial Narrow" panose="020B0606020202030204" pitchFamily="34" charset="0"/>
                        </a:rPr>
                      </a:br>
                      <a:r>
                        <a:rPr lang="en-US" sz="1100" u="none" strike="noStrike" dirty="0" smtClean="0">
                          <a:effectLst/>
                          <a:latin typeface="Arial Narrow" panose="020B0606020202030204" pitchFamily="34" charset="0"/>
                        </a:rPr>
                        <a:t>4. </a:t>
                      </a:r>
                      <a:r>
                        <a:rPr lang="en-US" sz="1100" u="none" strike="noStrike" dirty="0">
                          <a:effectLst/>
                          <a:latin typeface="Arial Narrow" panose="020B0606020202030204" pitchFamily="34" charset="0"/>
                        </a:rPr>
                        <a:t>Submission of AFS together with audit files to Audit Committee for review  two weeks prior to submission.</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
                      </a:r>
                      <a:br>
                        <a:rPr lang="en-US" sz="1100" u="none" strike="noStrike" dirty="0">
                          <a:effectLst/>
                          <a:latin typeface="Arial Narrow" panose="020B0606020202030204" pitchFamily="34" charset="0"/>
                        </a:rPr>
                      </a:br>
                      <a:r>
                        <a:rPr lang="en-US" sz="1100" u="none" strike="noStrike" dirty="0" smtClean="0">
                          <a:effectLst/>
                          <a:latin typeface="Arial Narrow" panose="020B0606020202030204" pitchFamily="34" charset="0"/>
                        </a:rPr>
                        <a:t>5. </a:t>
                      </a:r>
                      <a:r>
                        <a:rPr lang="en-US" sz="1100" u="none" strike="noStrike" dirty="0">
                          <a:effectLst/>
                          <a:latin typeface="Arial Narrow" panose="020B0606020202030204" pitchFamily="34" charset="0"/>
                        </a:rPr>
                        <a:t>Appointment of Manager Financial Reporting position as per the approved organogram before the 30 May 2019.</a:t>
                      </a:r>
                      <a:endParaRPr lang="en-US" sz="1100" b="0" i="0" u="none" strike="noStrike" dirty="0">
                        <a:solidFill>
                          <a:srgbClr val="000000"/>
                        </a:solidFill>
                        <a:effectLst/>
                        <a:latin typeface="Arial Narrow" panose="020B0606020202030204" pitchFamily="34" charset="0"/>
                      </a:endParaRPr>
                    </a:p>
                  </a:txBody>
                  <a:tcPr marL="3673" marR="3673" marT="3673" marB="0"/>
                </a:tc>
                <a:tc>
                  <a:txBody>
                    <a:bodyPr/>
                    <a:lstStyle/>
                    <a:p>
                      <a:pPr algn="l" fontAlgn="t"/>
                      <a:r>
                        <a:rPr lang="en-US" sz="1100" u="none" strike="noStrike" dirty="0">
                          <a:effectLst/>
                          <a:latin typeface="Arial Narrow" panose="020B0606020202030204" pitchFamily="34" charset="0"/>
                        </a:rPr>
                        <a:t>1. The </a:t>
                      </a:r>
                      <a:r>
                        <a:rPr lang="en-US" sz="1100" u="none" strike="noStrike" dirty="0" smtClean="0">
                          <a:effectLst/>
                          <a:latin typeface="Arial Narrow" panose="020B0606020202030204" pitchFamily="34" charset="0"/>
                        </a:rPr>
                        <a:t>tariff </a:t>
                      </a:r>
                      <a:r>
                        <a:rPr lang="en-US" sz="1100" u="none" strike="noStrike" dirty="0">
                          <a:effectLst/>
                          <a:latin typeface="Arial Narrow" panose="020B0606020202030204" pitchFamily="34" charset="0"/>
                        </a:rPr>
                        <a:t>policy is reviewed to ensure it includes usage of estimates.  2. Ba-Phalaborwa municipality has started with using estimates in the </a:t>
                      </a:r>
                      <a:r>
                        <a:rPr lang="en-US" sz="1100" u="none" strike="noStrike" dirty="0" smtClean="0">
                          <a:effectLst/>
                          <a:latin typeface="Arial Narrow" panose="020B0606020202030204" pitchFamily="34" charset="0"/>
                        </a:rPr>
                        <a:t>current </a:t>
                      </a:r>
                      <a:r>
                        <a:rPr lang="en-US" sz="1100" u="none" strike="noStrike" dirty="0">
                          <a:effectLst/>
                          <a:latin typeface="Arial Narrow" panose="020B0606020202030204" pitchFamily="34" charset="0"/>
                        </a:rPr>
                        <a:t>year on the accounts which were not billed last year, the proof old billing is available for verification by internal audit.</a:t>
                      </a:r>
                      <a:endParaRPr lang="en-US" sz="1100" b="0" i="0" u="none" strike="noStrike" dirty="0">
                        <a:solidFill>
                          <a:srgbClr val="000000"/>
                        </a:solidFill>
                        <a:effectLst/>
                        <a:latin typeface="Arial Narrow" panose="020B0606020202030204" pitchFamily="34" charset="0"/>
                      </a:endParaRPr>
                    </a:p>
                  </a:txBody>
                  <a:tcPr marL="3673" marR="3673" marT="3673" marB="0"/>
                </a:tc>
                <a:tc>
                  <a:txBody>
                    <a:bodyPr/>
                    <a:lstStyle/>
                    <a:p>
                      <a:pPr algn="l" fontAlgn="t"/>
                      <a:r>
                        <a:rPr lang="en-US" sz="1100" b="0" i="0" u="none" strike="noStrike" dirty="0" smtClean="0">
                          <a:solidFill>
                            <a:srgbClr val="000000"/>
                          </a:solidFill>
                          <a:effectLst/>
                          <a:latin typeface="Arial Narrow" panose="020B0606020202030204" pitchFamily="34" charset="0"/>
                        </a:rPr>
                        <a:t>Resolved</a:t>
                      </a:r>
                      <a:endParaRPr lang="en-US" sz="1100" b="0" i="0" u="none" strike="noStrike" dirty="0">
                        <a:solidFill>
                          <a:srgbClr val="000000"/>
                        </a:solidFill>
                        <a:effectLst/>
                        <a:latin typeface="Arial Narrow" panose="020B0606020202030204" pitchFamily="34" charset="0"/>
                      </a:endParaRPr>
                    </a:p>
                  </a:txBody>
                  <a:tcPr marL="3673" marR="3673" marT="3673" marB="0"/>
                </a:tc>
                <a:extLst>
                  <a:ext uri="{0D108BD9-81ED-4DB2-BD59-A6C34878D82A}">
                    <a16:rowId xmlns:a16="http://schemas.microsoft.com/office/drawing/2014/main" xmlns="" val="734316481"/>
                  </a:ext>
                </a:extLst>
              </a:tr>
            </a:tbl>
          </a:graphicData>
        </a:graphic>
      </p:graphicFrame>
    </p:spTree>
    <p:extLst>
      <p:ext uri="{BB962C8B-B14F-4D97-AF65-F5344CB8AC3E}">
        <p14:creationId xmlns:p14="http://schemas.microsoft.com/office/powerpoint/2010/main" xmlns="" val="38407495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228599"/>
            <a:ext cx="8534400" cy="262470"/>
          </a:xfrm>
          <a:prstGeom prst="rect">
            <a:avLst/>
          </a:prstGeom>
          <a:effectLst/>
        </p:spPr>
        <p:txBody>
          <a:bodyPr vert="horz" lIns="91440" tIns="45720" rIns="91440" bIns="45720" rtlCol="0" anchor="ctr">
            <a:normAutofit fontScale="25000" lnSpcReduction="20000"/>
          </a:bodyPr>
          <a:lst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ZA" b="1" dirty="0"/>
              <a:t>      </a:t>
            </a:r>
            <a:r>
              <a:rPr lang="en-ZA" sz="11200" b="1" dirty="0"/>
              <a:t>Financial Year 2017/18</a:t>
            </a:r>
            <a:endParaRPr lang="en-ZA" sz="11200" dirty="0"/>
          </a:p>
        </p:txBody>
      </p:sp>
      <p:graphicFrame>
        <p:nvGraphicFramePr>
          <p:cNvPr id="2" name="Table 1"/>
          <p:cNvGraphicFramePr>
            <a:graphicFrameLocks noGrp="1"/>
          </p:cNvGraphicFramePr>
          <p:nvPr>
            <p:extLst>
              <p:ext uri="{D42A27DB-BD31-4B8C-83A1-F6EECF244321}">
                <p14:modId xmlns:p14="http://schemas.microsoft.com/office/powerpoint/2010/main" xmlns="" val="3580759219"/>
              </p:ext>
            </p:extLst>
          </p:nvPr>
        </p:nvGraphicFramePr>
        <p:xfrm>
          <a:off x="228600" y="762000"/>
          <a:ext cx="9525000" cy="5486400"/>
        </p:xfrm>
        <a:graphic>
          <a:graphicData uri="http://schemas.openxmlformats.org/drawingml/2006/table">
            <a:tbl>
              <a:tblPr>
                <a:tableStyleId>{5C22544A-7EE6-4342-B048-85BDC9FD1C3A}</a:tableStyleId>
              </a:tblPr>
              <a:tblGrid>
                <a:gridCol w="927034">
                  <a:extLst>
                    <a:ext uri="{9D8B030D-6E8A-4147-A177-3AD203B41FA5}">
                      <a16:colId xmlns:a16="http://schemas.microsoft.com/office/drawing/2014/main" xmlns="" val="739997603"/>
                    </a:ext>
                  </a:extLst>
                </a:gridCol>
                <a:gridCol w="2201616">
                  <a:extLst>
                    <a:ext uri="{9D8B030D-6E8A-4147-A177-3AD203B41FA5}">
                      <a16:colId xmlns:a16="http://schemas.microsoft.com/office/drawing/2014/main" xmlns="" val="3772585415"/>
                    </a:ext>
                  </a:extLst>
                </a:gridCol>
                <a:gridCol w="2502920">
                  <a:extLst>
                    <a:ext uri="{9D8B030D-6E8A-4147-A177-3AD203B41FA5}">
                      <a16:colId xmlns:a16="http://schemas.microsoft.com/office/drawing/2014/main" xmlns="" val="2968358974"/>
                    </a:ext>
                  </a:extLst>
                </a:gridCol>
                <a:gridCol w="3079328">
                  <a:extLst>
                    <a:ext uri="{9D8B030D-6E8A-4147-A177-3AD203B41FA5}">
                      <a16:colId xmlns:a16="http://schemas.microsoft.com/office/drawing/2014/main" xmlns="" val="47836261"/>
                    </a:ext>
                  </a:extLst>
                </a:gridCol>
                <a:gridCol w="814102">
                  <a:extLst>
                    <a:ext uri="{9D8B030D-6E8A-4147-A177-3AD203B41FA5}">
                      <a16:colId xmlns:a16="http://schemas.microsoft.com/office/drawing/2014/main" xmlns="" val="828211356"/>
                    </a:ext>
                  </a:extLst>
                </a:gridCol>
              </a:tblGrid>
              <a:tr h="2927927">
                <a:tc>
                  <a:txBody>
                    <a:bodyPr/>
                    <a:lstStyle/>
                    <a:p>
                      <a:pPr algn="l" fontAlgn="t"/>
                      <a:r>
                        <a:rPr lang="en-US" sz="1100" b="1" u="none" strike="noStrike" dirty="0">
                          <a:effectLst/>
                          <a:latin typeface="Arial Narrow" panose="020B0606020202030204" pitchFamily="34" charset="0"/>
                        </a:rPr>
                        <a:t>Cash flow statement-Cash flow differences</a:t>
                      </a:r>
                      <a:endParaRPr lang="en-US" sz="1100" b="1" i="0" u="none" strike="noStrike" dirty="0">
                        <a:solidFill>
                          <a:srgbClr val="000000"/>
                        </a:solidFill>
                        <a:effectLst/>
                        <a:latin typeface="Arial Narrow" panose="020B0606020202030204" pitchFamily="34" charset="0"/>
                      </a:endParaRPr>
                    </a:p>
                  </a:txBody>
                  <a:tcPr marL="3673" marR="3673" marT="3673" marB="0"/>
                </a:tc>
                <a:tc>
                  <a:txBody>
                    <a:bodyPr/>
                    <a:lstStyle/>
                    <a:p>
                      <a:pPr algn="just" fontAlgn="t"/>
                      <a:r>
                        <a:rPr lang="en-US" sz="1100" u="none" strike="noStrike" dirty="0">
                          <a:effectLst/>
                          <a:latin typeface="Arial Narrow" panose="020B0606020202030204" pitchFamily="34" charset="0"/>
                        </a:rPr>
                        <a:t>1. Lack of Internal Capacity. </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2. Late preparation of AFS.</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3. Non-review of the AFS</a:t>
                      </a:r>
                      <a:endParaRPr lang="en-US" sz="1100" b="0" i="0" u="none" strike="noStrike" dirty="0">
                        <a:solidFill>
                          <a:srgbClr val="000000"/>
                        </a:solidFill>
                        <a:effectLst/>
                        <a:latin typeface="Arial Narrow" panose="020B0606020202030204" pitchFamily="34" charset="0"/>
                      </a:endParaRPr>
                    </a:p>
                  </a:txBody>
                  <a:tcPr marL="3673" marR="3673" marT="3673" marB="0"/>
                </a:tc>
                <a:tc>
                  <a:txBody>
                    <a:bodyPr/>
                    <a:lstStyle/>
                    <a:p>
                      <a:pPr algn="just" fontAlgn="t"/>
                      <a:r>
                        <a:rPr lang="en-US" sz="1100" u="none" strike="noStrike" dirty="0">
                          <a:effectLst/>
                          <a:latin typeface="Arial Narrow" panose="020B0606020202030204" pitchFamily="34" charset="0"/>
                        </a:rPr>
                        <a:t>1. Appointment of consultant to assist in the  preparation of AFS.</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2. Preparation of comprehensive set of Quarterly Financial Statement for review by CFO and Audit Committee.</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3. Submission of AFS together with audit files to Audit Committee for review  two weeks prior to submission.</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4. Appointment of Manager Financial Reporting position as per the approved organogram before the 30 May 2019.</a:t>
                      </a:r>
                      <a:br>
                        <a:rPr lang="en-US" sz="1100" u="none" strike="noStrike" dirty="0">
                          <a:effectLst/>
                          <a:latin typeface="Arial Narrow" panose="020B0606020202030204" pitchFamily="34" charset="0"/>
                        </a:rPr>
                      </a:br>
                      <a:r>
                        <a:rPr lang="en-US" sz="1100" u="none" strike="noStrike" dirty="0">
                          <a:effectLst/>
                          <a:latin typeface="Arial Narrow" panose="020B0606020202030204" pitchFamily="34" charset="0"/>
                        </a:rPr>
                        <a:t/>
                      </a:r>
                      <a:br>
                        <a:rPr lang="en-US" sz="1100" u="none" strike="noStrike" dirty="0">
                          <a:effectLst/>
                          <a:latin typeface="Arial Narrow" panose="020B0606020202030204" pitchFamily="34" charset="0"/>
                        </a:rPr>
                      </a:br>
                      <a:endParaRPr lang="en-US" sz="1100" b="0" i="0" u="none" strike="noStrike" dirty="0">
                        <a:solidFill>
                          <a:srgbClr val="000000"/>
                        </a:solidFill>
                        <a:effectLst/>
                        <a:latin typeface="Arial Narrow" panose="020B0606020202030204" pitchFamily="34" charset="0"/>
                      </a:endParaRPr>
                    </a:p>
                  </a:txBody>
                  <a:tcPr marL="3673" marR="3673" marT="3673" marB="0"/>
                </a:tc>
                <a:tc>
                  <a:txBody>
                    <a:bodyPr/>
                    <a:lstStyle/>
                    <a:p>
                      <a:pPr algn="just" fontAlgn="t"/>
                      <a:r>
                        <a:rPr lang="en-US" sz="1100" u="none" strike="noStrike" dirty="0">
                          <a:effectLst/>
                          <a:latin typeface="Arial Narrow" panose="020B0606020202030204" pitchFamily="34" charset="0"/>
                        </a:rPr>
                        <a:t>The finding has been resolved during the preparation of Interim Financial Statements.</a:t>
                      </a:r>
                      <a:endParaRPr lang="en-US" sz="1100" b="0" i="0" u="none" strike="noStrike" dirty="0">
                        <a:solidFill>
                          <a:srgbClr val="000000"/>
                        </a:solidFill>
                        <a:effectLst/>
                        <a:latin typeface="Arial Narrow" panose="020B0606020202030204" pitchFamily="34" charset="0"/>
                      </a:endParaRPr>
                    </a:p>
                  </a:txBody>
                  <a:tcPr marL="3673" marR="3673" marT="3673" marB="0"/>
                </a:tc>
                <a:tc>
                  <a:txBody>
                    <a:bodyPr/>
                    <a:lstStyle/>
                    <a:p>
                      <a:pPr algn="l" fontAlgn="t"/>
                      <a:r>
                        <a:rPr lang="en-US" sz="1100" b="0" i="0" u="none" strike="noStrike" dirty="0" smtClean="0">
                          <a:solidFill>
                            <a:srgbClr val="000000"/>
                          </a:solidFill>
                          <a:effectLst/>
                          <a:latin typeface="Arial Narrow" panose="020B0606020202030204" pitchFamily="34" charset="0"/>
                        </a:rPr>
                        <a:t>Resolved</a:t>
                      </a:r>
                      <a:endParaRPr lang="en-US" sz="1100" b="0" i="0" u="none" strike="noStrike" dirty="0">
                        <a:solidFill>
                          <a:srgbClr val="000000"/>
                        </a:solidFill>
                        <a:effectLst/>
                        <a:latin typeface="Arial Narrow" panose="020B0606020202030204" pitchFamily="34" charset="0"/>
                      </a:endParaRPr>
                    </a:p>
                  </a:txBody>
                  <a:tcPr marL="3673" marR="3673" marT="3673" marB="0"/>
                </a:tc>
                <a:extLst>
                  <a:ext uri="{0D108BD9-81ED-4DB2-BD59-A6C34878D82A}">
                    <a16:rowId xmlns:a16="http://schemas.microsoft.com/office/drawing/2014/main" xmlns="" val="305963691"/>
                  </a:ext>
                </a:extLst>
              </a:tr>
              <a:tr h="2558473">
                <a:tc>
                  <a:txBody>
                    <a:bodyPr/>
                    <a:lstStyle/>
                    <a:p>
                      <a:pPr algn="l" fontAlgn="t"/>
                      <a:r>
                        <a:rPr lang="en-ZA" sz="1200" b="1" u="none" strike="noStrike" dirty="0">
                          <a:effectLst/>
                          <a:latin typeface="Arial Narrow" panose="020B0606020202030204" pitchFamily="34" charset="0"/>
                        </a:rPr>
                        <a:t>Commitments-Commitment register not complete</a:t>
                      </a:r>
                      <a:endParaRPr lang="en-ZA" sz="1200" b="1" i="0" u="none" strike="noStrike" dirty="0">
                        <a:solidFill>
                          <a:srgbClr val="000000"/>
                        </a:solidFill>
                        <a:effectLst/>
                        <a:latin typeface="Arial Narrow" panose="020B0606020202030204" pitchFamily="34" charset="0"/>
                      </a:endParaRPr>
                    </a:p>
                  </a:txBody>
                  <a:tcPr marL="5950" marR="5950" marT="5950" marB="0"/>
                </a:tc>
                <a:tc>
                  <a:txBody>
                    <a:bodyPr/>
                    <a:lstStyle/>
                    <a:p>
                      <a:pPr algn="just" fontAlgn="t"/>
                      <a:r>
                        <a:rPr lang="en-US" sz="1200" u="none" strike="noStrike" dirty="0">
                          <a:effectLst/>
                          <a:latin typeface="Arial Narrow" panose="020B0606020202030204" pitchFamily="34" charset="0"/>
                        </a:rPr>
                        <a:t>1. Non-review of the commitment register.</a:t>
                      </a:r>
                      <a:endParaRPr lang="en-US" sz="1200" b="0" i="0" u="none" strike="noStrike" dirty="0">
                        <a:solidFill>
                          <a:srgbClr val="000000"/>
                        </a:solidFill>
                        <a:effectLst/>
                        <a:latin typeface="Arial Narrow" panose="020B0606020202030204" pitchFamily="34" charset="0"/>
                      </a:endParaRPr>
                    </a:p>
                  </a:txBody>
                  <a:tcPr marL="5950" marR="5950" marT="5950" marB="0"/>
                </a:tc>
                <a:tc>
                  <a:txBody>
                    <a:bodyPr/>
                    <a:lstStyle/>
                    <a:p>
                      <a:pPr algn="just" fontAlgn="t"/>
                      <a:r>
                        <a:rPr lang="en-US" sz="1200" u="none" strike="noStrike" dirty="0">
                          <a:effectLst/>
                          <a:latin typeface="Arial Narrow" panose="020B0606020202030204" pitchFamily="34" charset="0"/>
                        </a:rPr>
                        <a:t>1. SCM manager to monthly monitor and review the commitment register.</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2. SCM manager to prepare a list of appointed service provider on a monthly basis to ensure that contracts are signed with the service providers.</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3. CFO to sign off the commitment register on a monthly basis.</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
                      </a:r>
                      <a:br>
                        <a:rPr lang="en-US" sz="1200" u="none" strike="noStrike" dirty="0">
                          <a:effectLst/>
                          <a:latin typeface="Arial Narrow" panose="020B0606020202030204" pitchFamily="34" charset="0"/>
                        </a:rPr>
                      </a:br>
                      <a:endParaRPr lang="en-US" sz="1200" b="0" i="0" u="none" strike="noStrike" dirty="0">
                        <a:solidFill>
                          <a:srgbClr val="000000"/>
                        </a:solidFill>
                        <a:effectLst/>
                        <a:latin typeface="Arial Narrow" panose="020B0606020202030204" pitchFamily="34" charset="0"/>
                      </a:endParaRPr>
                    </a:p>
                  </a:txBody>
                  <a:tcPr marL="5950" marR="5950" marT="5950" marB="0"/>
                </a:tc>
                <a:tc>
                  <a:txBody>
                    <a:bodyPr/>
                    <a:lstStyle/>
                    <a:p>
                      <a:pPr algn="just" fontAlgn="t"/>
                      <a:r>
                        <a:rPr lang="en-US" sz="1200" u="none" strike="noStrike" dirty="0">
                          <a:effectLst/>
                          <a:latin typeface="Arial Narrow" panose="020B0606020202030204" pitchFamily="34" charset="0"/>
                        </a:rPr>
                        <a:t>All contracts have now being included in the commitment register.</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Differences have been corrected and the commitment register is complete.</a:t>
                      </a:r>
                      <a:endParaRPr lang="en-US" sz="1200" b="0" i="0" u="none" strike="noStrike" dirty="0">
                        <a:solidFill>
                          <a:srgbClr val="000000"/>
                        </a:solidFill>
                        <a:effectLst/>
                        <a:latin typeface="Arial Narrow" panose="020B0606020202030204" pitchFamily="34" charset="0"/>
                      </a:endParaRPr>
                    </a:p>
                  </a:txBody>
                  <a:tcPr marL="5950" marR="5950" marT="5950" marB="0"/>
                </a:tc>
                <a:tc>
                  <a:txBody>
                    <a:bodyPr/>
                    <a:lstStyle/>
                    <a:p>
                      <a:pPr algn="l" fontAlgn="t"/>
                      <a:r>
                        <a:rPr lang="en-US" sz="1200" b="0" i="0" u="none" strike="noStrike" dirty="0" smtClean="0">
                          <a:solidFill>
                            <a:srgbClr val="000000"/>
                          </a:solidFill>
                          <a:effectLst/>
                          <a:latin typeface="Arial Narrow" panose="020B0606020202030204" pitchFamily="34" charset="0"/>
                        </a:rPr>
                        <a:t>Resolved</a:t>
                      </a:r>
                      <a:endParaRPr lang="en-US" sz="1200" b="0" i="0" u="none" strike="noStrike" dirty="0">
                        <a:solidFill>
                          <a:srgbClr val="000000"/>
                        </a:solidFill>
                        <a:effectLst/>
                        <a:latin typeface="Arial Narrow" panose="020B0606020202030204" pitchFamily="34" charset="0"/>
                      </a:endParaRPr>
                    </a:p>
                  </a:txBody>
                  <a:tcPr marL="5950" marR="5950" marT="5950" marB="0"/>
                </a:tc>
                <a:extLst>
                  <a:ext uri="{0D108BD9-81ED-4DB2-BD59-A6C34878D82A}">
                    <a16:rowId xmlns:a16="http://schemas.microsoft.com/office/drawing/2014/main" xmlns="" val="2918824746"/>
                  </a:ext>
                </a:extLst>
              </a:tr>
            </a:tbl>
          </a:graphicData>
        </a:graphic>
      </p:graphicFrame>
    </p:spTree>
    <p:extLst>
      <p:ext uri="{BB962C8B-B14F-4D97-AF65-F5344CB8AC3E}">
        <p14:creationId xmlns:p14="http://schemas.microsoft.com/office/powerpoint/2010/main" xmlns="" val="41258949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8229600" cy="1447800"/>
          </a:xfrm>
        </p:spPr>
        <p:txBody>
          <a:bodyPr/>
          <a:lstStyle/>
          <a:p>
            <a:r>
              <a:rPr lang="en-ZA" sz="4000" b="1" dirty="0">
                <a:latin typeface="Arial Black" panose="020B0A04020102020204" pitchFamily="34" charset="0"/>
              </a:rPr>
              <a:t>TABLE OF CONTENT </a:t>
            </a:r>
          </a:p>
        </p:txBody>
      </p:sp>
      <p:sp>
        <p:nvSpPr>
          <p:cNvPr id="3" name="Content Placeholder 2"/>
          <p:cNvSpPr>
            <a:spLocks noGrp="1"/>
          </p:cNvSpPr>
          <p:nvPr>
            <p:ph idx="1"/>
          </p:nvPr>
        </p:nvSpPr>
        <p:spPr>
          <a:xfrm>
            <a:off x="304800" y="1219200"/>
            <a:ext cx="9601200" cy="5410200"/>
          </a:xfrm>
          <a:solidFill>
            <a:srgbClr val="FFFFFF"/>
          </a:solidFill>
        </p:spPr>
        <p:txBody>
          <a:bodyPr>
            <a:normAutofit/>
          </a:bodyPr>
          <a:lstStyle/>
          <a:p>
            <a:pPr>
              <a:lnSpc>
                <a:spcPct val="150000"/>
              </a:lnSpc>
              <a:buFont typeface="+mj-lt"/>
              <a:buAutoNum type="arabicParenR"/>
            </a:pPr>
            <a:r>
              <a:rPr lang="en-ZA" sz="1300" b="1" dirty="0">
                <a:latin typeface="Arial Black" panose="020B0A04020102020204" pitchFamily="34" charset="0"/>
                <a:cs typeface="Andalus" panose="02020603050405020304" pitchFamily="18" charset="-78"/>
              </a:rPr>
              <a:t>Background</a:t>
            </a:r>
          </a:p>
          <a:p>
            <a:pPr>
              <a:lnSpc>
                <a:spcPct val="150000"/>
              </a:lnSpc>
              <a:buFont typeface="+mj-lt"/>
              <a:buAutoNum type="arabicParenR"/>
            </a:pPr>
            <a:r>
              <a:rPr lang="en-ZA" sz="1300" b="1" dirty="0">
                <a:latin typeface="Arial Black" panose="020B0A04020102020204" pitchFamily="34" charset="0"/>
              </a:rPr>
              <a:t>Geographic Location  &amp; population</a:t>
            </a:r>
          </a:p>
          <a:p>
            <a:pPr>
              <a:lnSpc>
                <a:spcPct val="150000"/>
              </a:lnSpc>
              <a:buFont typeface="+mj-lt"/>
              <a:buAutoNum type="arabicParenR"/>
            </a:pPr>
            <a:r>
              <a:rPr lang="en-US" sz="1300" b="1" dirty="0" smtClean="0">
                <a:latin typeface="Arial Black" panose="020B0A04020102020204" pitchFamily="34" charset="0"/>
                <a:cs typeface="Andalus" panose="02020603050405020304" pitchFamily="18" charset="-78"/>
              </a:rPr>
              <a:t>SCOPA &amp; COGTA portfolio appearance</a:t>
            </a:r>
            <a:endParaRPr lang="en-ZA" sz="1300" b="1" dirty="0">
              <a:latin typeface="Arial Black" panose="020B0A04020102020204" pitchFamily="34" charset="0"/>
              <a:cs typeface="Andalus" panose="02020603050405020304" pitchFamily="18" charset="-78"/>
            </a:endParaRPr>
          </a:p>
          <a:p>
            <a:pPr>
              <a:lnSpc>
                <a:spcPct val="150000"/>
              </a:lnSpc>
              <a:buFont typeface="+mj-lt"/>
              <a:buAutoNum type="arabicParenR"/>
            </a:pPr>
            <a:r>
              <a:rPr lang="en-GB" sz="1300" b="1" dirty="0">
                <a:latin typeface="Arial Black" panose="020B0A04020102020204" pitchFamily="34" charset="0"/>
              </a:rPr>
              <a:t>Implementation of Post Audit Action </a:t>
            </a:r>
            <a:r>
              <a:rPr lang="en-GB" sz="1300" b="1" dirty="0" smtClean="0">
                <a:latin typeface="Arial Black" panose="020B0A04020102020204" pitchFamily="34" charset="0"/>
              </a:rPr>
              <a:t>Plan</a:t>
            </a:r>
          </a:p>
          <a:p>
            <a:pPr>
              <a:lnSpc>
                <a:spcPct val="150000"/>
              </a:lnSpc>
              <a:buFont typeface="+mj-lt"/>
              <a:buAutoNum type="arabicParenR"/>
            </a:pPr>
            <a:r>
              <a:rPr lang="en-GB" sz="1300" b="1" dirty="0" smtClean="0">
                <a:latin typeface="Arial Black" panose="020B0A04020102020204" pitchFamily="34" charset="0"/>
              </a:rPr>
              <a:t>Major concerns flagged by AGSA in the General Report 2017/18</a:t>
            </a:r>
          </a:p>
          <a:p>
            <a:pPr>
              <a:lnSpc>
                <a:spcPct val="150000"/>
              </a:lnSpc>
              <a:buFont typeface="+mj-lt"/>
              <a:buAutoNum type="arabicParenR"/>
            </a:pPr>
            <a:r>
              <a:rPr lang="en-GB" sz="1300" b="1" dirty="0" smtClean="0">
                <a:latin typeface="Arial Black" panose="020B0A04020102020204" pitchFamily="34" charset="0"/>
              </a:rPr>
              <a:t>Past audit outcomes and implementation of AG action plan</a:t>
            </a:r>
          </a:p>
          <a:p>
            <a:pPr>
              <a:lnSpc>
                <a:spcPct val="150000"/>
              </a:lnSpc>
              <a:buFont typeface="+mj-lt"/>
              <a:buAutoNum type="arabicParenR"/>
            </a:pPr>
            <a:r>
              <a:rPr lang="en-GB" sz="1300" b="1" dirty="0" smtClean="0">
                <a:latin typeface="Arial Black" panose="020B0A04020102020204" pitchFamily="34" charset="0"/>
              </a:rPr>
              <a:t>Functionality of Audit Steering Committees</a:t>
            </a:r>
            <a:endParaRPr lang="en-GB" sz="1300" b="1" dirty="0">
              <a:latin typeface="Arial Black" panose="020B0A04020102020204" pitchFamily="34" charset="0"/>
            </a:endParaRPr>
          </a:p>
          <a:p>
            <a:pPr lvl="0">
              <a:lnSpc>
                <a:spcPct val="150000"/>
              </a:lnSpc>
              <a:buFont typeface="+mj-lt"/>
              <a:buAutoNum type="arabicParenR"/>
            </a:pPr>
            <a:r>
              <a:rPr lang="en-ZA" sz="1300" b="1" dirty="0">
                <a:latin typeface="Arial Black" panose="020B0A04020102020204" pitchFamily="34" charset="0"/>
              </a:rPr>
              <a:t>State of Finances </a:t>
            </a:r>
            <a:r>
              <a:rPr lang="en-ZA" sz="1300" b="1" dirty="0" smtClean="0">
                <a:latin typeface="Arial Black" panose="020B0A04020102020204" pitchFamily="34" charset="0"/>
              </a:rPr>
              <a:t>(Covid-19 expenditures, Revenue, Bank balances, Creditors, Councillors Debts)</a:t>
            </a:r>
            <a:endParaRPr lang="en-ZA" sz="1300" b="1" dirty="0">
              <a:latin typeface="Arial Black" panose="020B0A04020102020204" pitchFamily="34" charset="0"/>
            </a:endParaRPr>
          </a:p>
          <a:p>
            <a:pPr lvl="0">
              <a:lnSpc>
                <a:spcPct val="150000"/>
              </a:lnSpc>
              <a:buFont typeface="+mj-lt"/>
              <a:buAutoNum type="arabicParenR"/>
            </a:pPr>
            <a:r>
              <a:rPr lang="en-ZA" sz="1300" b="1" dirty="0" smtClean="0">
                <a:latin typeface="Arial Black" panose="020B0A04020102020204" pitchFamily="34" charset="0"/>
              </a:rPr>
              <a:t>Breakdown </a:t>
            </a:r>
            <a:r>
              <a:rPr lang="en-ZA" sz="1300" b="1" dirty="0">
                <a:latin typeface="Arial Black" panose="020B0A04020102020204" pitchFamily="34" charset="0"/>
              </a:rPr>
              <a:t>of unauthorized, irregular, fruitless and wasteful expenditure, consequence management  </a:t>
            </a:r>
            <a:endParaRPr lang="en-ZA" sz="1300" b="1" dirty="0" smtClean="0">
              <a:latin typeface="Arial Black" panose="020B0A04020102020204" pitchFamily="34" charset="0"/>
            </a:endParaRPr>
          </a:p>
          <a:p>
            <a:pPr lvl="0">
              <a:lnSpc>
                <a:spcPct val="150000"/>
              </a:lnSpc>
              <a:buFont typeface="+mj-lt"/>
              <a:buAutoNum type="arabicParenR"/>
            </a:pPr>
            <a:r>
              <a:rPr lang="en-US" sz="1300" b="1" dirty="0" smtClean="0">
                <a:latin typeface="Arial Black" panose="020B0A04020102020204" pitchFamily="34" charset="0"/>
              </a:rPr>
              <a:t>External Investigations ( Public Protector &amp; SIU)</a:t>
            </a:r>
            <a:endParaRPr lang="en-ZA" sz="1300" b="1" dirty="0">
              <a:latin typeface="Arial Black" panose="020B0A04020102020204" pitchFamily="34" charset="0"/>
            </a:endParaRPr>
          </a:p>
          <a:p>
            <a:pPr lvl="0">
              <a:lnSpc>
                <a:spcPct val="150000"/>
              </a:lnSpc>
              <a:buFont typeface="+mj-lt"/>
              <a:buAutoNum type="arabicParenR"/>
            </a:pPr>
            <a:r>
              <a:rPr lang="en-ZA" sz="1300" b="1" dirty="0">
                <a:latin typeface="Arial Black" panose="020B0A04020102020204" pitchFamily="34" charset="0"/>
              </a:rPr>
              <a:t>Institutional Capacity (Personnel in Key Positions, MM, CFO and Technical Department)</a:t>
            </a:r>
          </a:p>
          <a:p>
            <a:pPr lvl="0">
              <a:lnSpc>
                <a:spcPct val="150000"/>
              </a:lnSpc>
              <a:buFont typeface="+mj-lt"/>
              <a:buAutoNum type="arabicParenR"/>
            </a:pPr>
            <a:r>
              <a:rPr lang="en-ZA" sz="1300" b="1" dirty="0">
                <a:latin typeface="Arial Black" panose="020B0A04020102020204" pitchFamily="34" charset="0"/>
              </a:rPr>
              <a:t>Internal Audit Committee (Capacity, functionality and effectiveness)</a:t>
            </a:r>
          </a:p>
          <a:p>
            <a:pPr lvl="0">
              <a:lnSpc>
                <a:spcPct val="150000"/>
              </a:lnSpc>
              <a:buFont typeface="+mj-lt"/>
              <a:buAutoNum type="arabicParenR"/>
            </a:pPr>
            <a:r>
              <a:rPr lang="en-ZA" sz="1300" b="1" dirty="0">
                <a:latin typeface="Arial Black" panose="020B0A04020102020204" pitchFamily="34" charset="0"/>
              </a:rPr>
              <a:t>MPAC (Capacity, functionality and effectiveness)</a:t>
            </a:r>
          </a:p>
          <a:p>
            <a:pPr marL="0" indent="0">
              <a:lnSpc>
                <a:spcPct val="150000"/>
              </a:lnSpc>
              <a:buNone/>
            </a:pPr>
            <a:endParaRPr lang="en-GB" sz="1300" b="1" dirty="0">
              <a:latin typeface="Arial Black" panose="020B0A04020102020204" pitchFamily="34" charset="0"/>
            </a:endParaRPr>
          </a:p>
          <a:p>
            <a:pPr marL="0" indent="0">
              <a:buNone/>
            </a:pPr>
            <a:endParaRPr lang="en-GB" sz="1400" b="1" dirty="0">
              <a:latin typeface="Arial Black" panose="020B0A04020102020204" pitchFamily="34" charset="0"/>
            </a:endParaRPr>
          </a:p>
          <a:p>
            <a:pPr marL="0" indent="0">
              <a:buNone/>
            </a:pPr>
            <a:endParaRPr lang="en-GB" sz="1200" b="1" dirty="0">
              <a:latin typeface="Arial Black" panose="020B0A04020102020204" pitchFamily="34" charset="0"/>
            </a:endParaRPr>
          </a:p>
          <a:p>
            <a:pPr marL="0" indent="0">
              <a:buNone/>
            </a:pPr>
            <a:endParaRPr lang="en-US" sz="1200" b="1" dirty="0">
              <a:latin typeface="Arial Black" panose="020B0A04020102020204" pitchFamily="34" charset="0"/>
            </a:endParaRPr>
          </a:p>
          <a:p>
            <a:pPr marL="0" indent="0">
              <a:buNone/>
            </a:pPr>
            <a:endParaRPr lang="en-GB" sz="1200" b="1" dirty="0">
              <a:latin typeface="Arial Black" panose="020B0A04020102020204" pitchFamily="34" charset="0"/>
            </a:endParaRPr>
          </a:p>
          <a:p>
            <a:pPr marL="0" indent="0">
              <a:buNone/>
            </a:pPr>
            <a:endParaRPr lang="en-GB" sz="1200" b="1" dirty="0"/>
          </a:p>
          <a:p>
            <a:pPr marL="0" indent="0">
              <a:buNone/>
            </a:pPr>
            <a:endParaRPr lang="en-US" sz="1200" b="1" dirty="0">
              <a:latin typeface="Arial Black" panose="020B0A04020102020204" pitchFamily="34" charset="0"/>
            </a:endParaRPr>
          </a:p>
          <a:p>
            <a:pPr marL="0" indent="0">
              <a:buNone/>
            </a:pPr>
            <a:endParaRPr lang="en-GB" sz="1200" dirty="0">
              <a:latin typeface="Arial Black" panose="020B0A04020102020204" pitchFamily="34" charset="0"/>
            </a:endParaRPr>
          </a:p>
          <a:p>
            <a:pPr marL="0" indent="0">
              <a:buNone/>
            </a:pPr>
            <a:endParaRPr lang="en-GB" sz="1200" b="1" dirty="0"/>
          </a:p>
          <a:p>
            <a:pPr marL="0" indent="0">
              <a:buNone/>
            </a:pPr>
            <a:endParaRPr lang="en-GB" sz="1200" b="1" dirty="0">
              <a:latin typeface="Arial Black" panose="020B0A04020102020204" pitchFamily="34" charset="0"/>
            </a:endParaRPr>
          </a:p>
          <a:p>
            <a:pPr marL="0" indent="0">
              <a:buNone/>
            </a:pPr>
            <a:endParaRPr lang="en-GB" sz="1200" dirty="0"/>
          </a:p>
          <a:p>
            <a:pPr marL="0" indent="0">
              <a:buNone/>
            </a:pPr>
            <a:endParaRPr lang="en-GB" sz="1200" dirty="0"/>
          </a:p>
          <a:p>
            <a:pPr marL="0" indent="0">
              <a:buNone/>
            </a:pPr>
            <a:endParaRPr lang="en-ZA" sz="1200" dirty="0">
              <a:solidFill>
                <a:srgbClr val="FFFF00"/>
              </a:solidFill>
            </a:endParaRPr>
          </a:p>
          <a:p>
            <a:pPr marL="0" indent="0">
              <a:buNone/>
            </a:pPr>
            <a:endParaRPr lang="en-ZA" sz="1200" dirty="0"/>
          </a:p>
          <a:p>
            <a:pPr marL="0" indent="0">
              <a:buNone/>
            </a:pPr>
            <a:endParaRPr lang="en-GB" dirty="0">
              <a:latin typeface="Arial Black" panose="020B0A04020102020204" pitchFamily="34" charset="0"/>
            </a:endParaRPr>
          </a:p>
          <a:p>
            <a:pPr marL="514350" indent="-514350">
              <a:buFont typeface="+mj-lt"/>
              <a:buAutoNum type="arabicParenR"/>
            </a:pPr>
            <a:endParaRPr lang="en-US" b="1" dirty="0" smtClean="0"/>
          </a:p>
          <a:p>
            <a:pPr marL="514350" indent="-514350">
              <a:buFont typeface="+mj-lt"/>
              <a:buAutoNum type="arabicParenR"/>
            </a:pPr>
            <a:endParaRPr lang="en-GB" sz="1600" dirty="0"/>
          </a:p>
          <a:p>
            <a:endParaRPr lang="en-GB" dirty="0"/>
          </a:p>
        </p:txBody>
      </p:sp>
    </p:spTree>
    <p:extLst>
      <p:ext uri="{BB962C8B-B14F-4D97-AF65-F5344CB8AC3E}">
        <p14:creationId xmlns:p14="http://schemas.microsoft.com/office/powerpoint/2010/main" xmlns="" val="15536537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228599"/>
            <a:ext cx="8534400" cy="262470"/>
          </a:xfrm>
          <a:prstGeom prst="rect">
            <a:avLst/>
          </a:prstGeom>
          <a:effectLst/>
        </p:spPr>
        <p:txBody>
          <a:bodyPr vert="horz" lIns="91440" tIns="45720" rIns="91440" bIns="45720" rtlCol="0" anchor="ctr">
            <a:normAutofit fontScale="25000" lnSpcReduction="20000"/>
          </a:bodyPr>
          <a:lst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ZA" b="1" dirty="0"/>
              <a:t>      </a:t>
            </a:r>
            <a:r>
              <a:rPr lang="en-ZA" sz="11200" b="1" dirty="0"/>
              <a:t>Financial Year 2017/18</a:t>
            </a:r>
            <a:endParaRPr lang="en-ZA" sz="11200" dirty="0"/>
          </a:p>
        </p:txBody>
      </p:sp>
      <p:graphicFrame>
        <p:nvGraphicFramePr>
          <p:cNvPr id="2" name="Table 1"/>
          <p:cNvGraphicFramePr>
            <a:graphicFrameLocks noGrp="1"/>
          </p:cNvGraphicFramePr>
          <p:nvPr>
            <p:extLst>
              <p:ext uri="{D42A27DB-BD31-4B8C-83A1-F6EECF244321}">
                <p14:modId xmlns:p14="http://schemas.microsoft.com/office/powerpoint/2010/main" xmlns="" val="2785280929"/>
              </p:ext>
            </p:extLst>
          </p:nvPr>
        </p:nvGraphicFramePr>
        <p:xfrm>
          <a:off x="228600" y="609600"/>
          <a:ext cx="9525000" cy="5791200"/>
        </p:xfrm>
        <a:graphic>
          <a:graphicData uri="http://schemas.openxmlformats.org/drawingml/2006/table">
            <a:tbl>
              <a:tblPr>
                <a:tableStyleId>{5C22544A-7EE6-4342-B048-85BDC9FD1C3A}</a:tableStyleId>
              </a:tblPr>
              <a:tblGrid>
                <a:gridCol w="951706">
                  <a:extLst>
                    <a:ext uri="{9D8B030D-6E8A-4147-A177-3AD203B41FA5}">
                      <a16:colId xmlns:a16="http://schemas.microsoft.com/office/drawing/2014/main" xmlns="" val="3223252542"/>
                    </a:ext>
                  </a:extLst>
                </a:gridCol>
                <a:gridCol w="1520431">
                  <a:extLst>
                    <a:ext uri="{9D8B030D-6E8A-4147-A177-3AD203B41FA5}">
                      <a16:colId xmlns:a16="http://schemas.microsoft.com/office/drawing/2014/main" xmlns="" val="2489485420"/>
                    </a:ext>
                  </a:extLst>
                </a:gridCol>
                <a:gridCol w="3562786">
                  <a:extLst>
                    <a:ext uri="{9D8B030D-6E8A-4147-A177-3AD203B41FA5}">
                      <a16:colId xmlns:a16="http://schemas.microsoft.com/office/drawing/2014/main" xmlns="" val="4197432426"/>
                    </a:ext>
                  </a:extLst>
                </a:gridCol>
                <a:gridCol w="2920204">
                  <a:extLst>
                    <a:ext uri="{9D8B030D-6E8A-4147-A177-3AD203B41FA5}">
                      <a16:colId xmlns:a16="http://schemas.microsoft.com/office/drawing/2014/main" xmlns="" val="1308106147"/>
                    </a:ext>
                  </a:extLst>
                </a:gridCol>
                <a:gridCol w="569873">
                  <a:extLst>
                    <a:ext uri="{9D8B030D-6E8A-4147-A177-3AD203B41FA5}">
                      <a16:colId xmlns:a16="http://schemas.microsoft.com/office/drawing/2014/main" xmlns="" val="2854370835"/>
                    </a:ext>
                  </a:extLst>
                </a:gridCol>
              </a:tblGrid>
              <a:tr h="2673417">
                <a:tc>
                  <a:txBody>
                    <a:bodyPr/>
                    <a:lstStyle/>
                    <a:p>
                      <a:pPr algn="l" fontAlgn="t"/>
                      <a:r>
                        <a:rPr lang="en-US" sz="1200" b="1" u="none" strike="noStrike" dirty="0">
                          <a:effectLst/>
                          <a:latin typeface="Arial Narrow" panose="020B0606020202030204" pitchFamily="34" charset="0"/>
                        </a:rPr>
                        <a:t>Expenditure-Material amounts not disclosed separately</a:t>
                      </a:r>
                      <a:endParaRPr lang="en-US" sz="1200" b="1" i="0" u="none" strike="noStrike" dirty="0">
                        <a:solidFill>
                          <a:srgbClr val="000000"/>
                        </a:solidFill>
                        <a:effectLst/>
                        <a:latin typeface="Arial Narrow" panose="020B0606020202030204" pitchFamily="34" charset="0"/>
                      </a:endParaRPr>
                    </a:p>
                  </a:txBody>
                  <a:tcPr marL="5950" marR="5950" marT="5950" marB="0"/>
                </a:tc>
                <a:tc>
                  <a:txBody>
                    <a:bodyPr/>
                    <a:lstStyle/>
                    <a:p>
                      <a:pPr algn="just" fontAlgn="t"/>
                      <a:r>
                        <a:rPr lang="en-US" sz="1200" u="none" strike="noStrike" dirty="0">
                          <a:effectLst/>
                          <a:latin typeface="Arial Narrow" panose="020B0606020202030204" pitchFamily="34" charset="0"/>
                        </a:rPr>
                        <a:t>1. Incorrect mapping on caseware</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2. Late preparation of AFS</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3. Lack of adequate review of AFS</a:t>
                      </a:r>
                      <a:br>
                        <a:rPr lang="en-US" sz="1200" u="none" strike="noStrike" dirty="0">
                          <a:effectLst/>
                          <a:latin typeface="Arial Narrow" panose="020B0606020202030204" pitchFamily="34" charset="0"/>
                        </a:rPr>
                      </a:br>
                      <a:endParaRPr lang="en-US" sz="1200" b="0" i="0" u="none" strike="noStrike" dirty="0">
                        <a:solidFill>
                          <a:srgbClr val="000000"/>
                        </a:solidFill>
                        <a:effectLst/>
                        <a:latin typeface="Arial Narrow" panose="020B0606020202030204" pitchFamily="34" charset="0"/>
                      </a:endParaRPr>
                    </a:p>
                  </a:txBody>
                  <a:tcPr marL="5950" marR="5950" marT="5950" marB="0"/>
                </a:tc>
                <a:tc>
                  <a:txBody>
                    <a:bodyPr/>
                    <a:lstStyle/>
                    <a:p>
                      <a:pPr algn="just" fontAlgn="t"/>
                      <a:r>
                        <a:rPr lang="en-US" sz="1200" u="none" strike="noStrike" dirty="0">
                          <a:effectLst/>
                          <a:latin typeface="Arial Narrow" panose="020B0606020202030204" pitchFamily="34" charset="0"/>
                        </a:rPr>
                        <a:t>1. Appointment of consultant to assist in the  preparation of AFS.</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2. Preparation of comprehensive set of Quarterly Financial Statement for review by CFO and Audit Committee.</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3. Submission of AFS together with audit files to Audit Committee for review  two weeks prior to submission.</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4. Appointment of Manager Financial Reporting position as per the approved organogram before the 30 May 2019.</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
                      </a:r>
                      <a:br>
                        <a:rPr lang="en-US" sz="1200" u="none" strike="noStrike" dirty="0">
                          <a:effectLst/>
                          <a:latin typeface="Arial Narrow" panose="020B0606020202030204" pitchFamily="34" charset="0"/>
                        </a:rPr>
                      </a:br>
                      <a:endParaRPr lang="en-US" sz="1200" b="0" i="0" u="none" strike="noStrike" dirty="0">
                        <a:solidFill>
                          <a:srgbClr val="000000"/>
                        </a:solidFill>
                        <a:effectLst/>
                        <a:latin typeface="Arial Narrow" panose="020B0606020202030204" pitchFamily="34" charset="0"/>
                      </a:endParaRPr>
                    </a:p>
                  </a:txBody>
                  <a:tcPr marL="5950" marR="5950" marT="5950" marB="0"/>
                </a:tc>
                <a:tc>
                  <a:txBody>
                    <a:bodyPr/>
                    <a:lstStyle/>
                    <a:p>
                      <a:pPr algn="just" fontAlgn="t"/>
                      <a:r>
                        <a:rPr lang="en-US" sz="1200" u="none" strike="noStrike" dirty="0">
                          <a:effectLst/>
                          <a:latin typeface="Arial Narrow" panose="020B0606020202030204" pitchFamily="34" charset="0"/>
                        </a:rPr>
                        <a:t>The amounts were correctly mapped in the interim financial statements.</a:t>
                      </a:r>
                      <a:endParaRPr lang="en-US" sz="1200" b="0" i="0" u="none" strike="noStrike" dirty="0">
                        <a:solidFill>
                          <a:srgbClr val="000000"/>
                        </a:solidFill>
                        <a:effectLst/>
                        <a:latin typeface="Arial Narrow" panose="020B0606020202030204" pitchFamily="34" charset="0"/>
                      </a:endParaRPr>
                    </a:p>
                  </a:txBody>
                  <a:tcPr marL="5950" marR="5950" marT="5950" marB="0"/>
                </a:tc>
                <a:tc>
                  <a:txBody>
                    <a:bodyPr/>
                    <a:lstStyle/>
                    <a:p>
                      <a:pPr algn="l" fontAlgn="t"/>
                      <a:r>
                        <a:rPr lang="en-US" sz="1200" b="0" i="0" u="none" strike="noStrike" dirty="0" smtClean="0">
                          <a:solidFill>
                            <a:srgbClr val="000000"/>
                          </a:solidFill>
                          <a:effectLst/>
                          <a:latin typeface="Arial Narrow" panose="020B0606020202030204" pitchFamily="34" charset="0"/>
                        </a:rPr>
                        <a:t>Resolved</a:t>
                      </a:r>
                      <a:endParaRPr lang="en-US" sz="1200" b="0" i="0" u="none" strike="noStrike" dirty="0">
                        <a:solidFill>
                          <a:srgbClr val="000000"/>
                        </a:solidFill>
                        <a:effectLst/>
                        <a:latin typeface="Arial Narrow" panose="020B0606020202030204" pitchFamily="34" charset="0"/>
                      </a:endParaRPr>
                    </a:p>
                  </a:txBody>
                  <a:tcPr marL="5950" marR="5950" marT="5950" marB="0"/>
                </a:tc>
                <a:extLst>
                  <a:ext uri="{0D108BD9-81ED-4DB2-BD59-A6C34878D82A}">
                    <a16:rowId xmlns:a16="http://schemas.microsoft.com/office/drawing/2014/main" xmlns="" val="582222593"/>
                  </a:ext>
                </a:extLst>
              </a:tr>
              <a:tr h="3117783">
                <a:tc>
                  <a:txBody>
                    <a:bodyPr/>
                    <a:lstStyle/>
                    <a:p>
                      <a:pPr algn="l" fontAlgn="t"/>
                      <a:r>
                        <a:rPr lang="en-US" sz="1200" b="1" u="none" strike="noStrike" dirty="0">
                          <a:effectLst/>
                          <a:latin typeface="Arial Narrow" panose="020B0606020202030204" pitchFamily="34" charset="0"/>
                        </a:rPr>
                        <a:t>Expenditure - Prior period expenditure recorded in the current year, expenditure accounted for on a cash basis</a:t>
                      </a:r>
                      <a:endParaRPr lang="en-US" sz="1200" b="1" i="0" u="none" strike="noStrike" dirty="0">
                        <a:solidFill>
                          <a:srgbClr val="000000"/>
                        </a:solidFill>
                        <a:effectLst/>
                        <a:latin typeface="Arial Narrow" panose="020B0606020202030204" pitchFamily="34" charset="0"/>
                      </a:endParaRPr>
                    </a:p>
                  </a:txBody>
                  <a:tcPr marL="5950" marR="5950" marT="5950" marB="0"/>
                </a:tc>
                <a:tc>
                  <a:txBody>
                    <a:bodyPr/>
                    <a:lstStyle/>
                    <a:p>
                      <a:pPr algn="just" fontAlgn="t"/>
                      <a:r>
                        <a:rPr lang="en-US" sz="1200" u="none" strike="noStrike" dirty="0">
                          <a:effectLst/>
                          <a:latin typeface="Arial Narrow" panose="020B0606020202030204" pitchFamily="34" charset="0"/>
                        </a:rPr>
                        <a:t>1.  Lack of control in the identification of invoices in order to allocate the transactions in the correct financial year.</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2. Lack of awareness  by the data capturer to identify and to correctly allocate the transaction in the correct financial year.</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3. Lack of review by the Expenditure </a:t>
                      </a:r>
                      <a:r>
                        <a:rPr lang="en-US" sz="1200" u="none" strike="noStrike" dirty="0" smtClean="0">
                          <a:effectLst/>
                          <a:latin typeface="Arial Narrow" panose="020B0606020202030204" pitchFamily="34" charset="0"/>
                        </a:rPr>
                        <a:t>Manager.</a:t>
                      </a:r>
                      <a:endParaRPr lang="en-US" sz="1200" b="0" i="0" u="none" strike="noStrike" dirty="0">
                        <a:solidFill>
                          <a:srgbClr val="000000"/>
                        </a:solidFill>
                        <a:effectLst/>
                        <a:latin typeface="Arial Narrow" panose="020B0606020202030204" pitchFamily="34" charset="0"/>
                      </a:endParaRPr>
                    </a:p>
                  </a:txBody>
                  <a:tcPr marL="5950" marR="5950" marT="5950" marB="0"/>
                </a:tc>
                <a:tc>
                  <a:txBody>
                    <a:bodyPr/>
                    <a:lstStyle/>
                    <a:p>
                      <a:pPr algn="just" fontAlgn="t"/>
                      <a:r>
                        <a:rPr lang="en-US" sz="1200" u="none" strike="noStrike" dirty="0">
                          <a:effectLst/>
                          <a:latin typeface="Arial Narrow" panose="020B0606020202030204" pitchFamily="34" charset="0"/>
                        </a:rPr>
                        <a:t>1. Manager Expenditure to make all expenditure section employee aware of correct processing of invoices in the correct </a:t>
                      </a:r>
                      <a:r>
                        <a:rPr lang="en-US" sz="1200" u="none" strike="noStrike" dirty="0" smtClean="0">
                          <a:effectLst/>
                          <a:latin typeface="Arial Narrow" panose="020B0606020202030204" pitchFamily="34" charset="0"/>
                        </a:rPr>
                        <a:t>period.</a:t>
                      </a:r>
                      <a:r>
                        <a:rPr lang="en-US" sz="1200" u="none" strike="noStrike" dirty="0">
                          <a:effectLst/>
                          <a:latin typeface="Arial Narrow" panose="020B0606020202030204" pitchFamily="34" charset="0"/>
                        </a:rPr>
                        <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2. Manager Expenditure to review all invoices processed to ensure that they are posted in the correct financial </a:t>
                      </a:r>
                      <a:r>
                        <a:rPr lang="en-US" sz="1200" u="none" strike="noStrike" dirty="0" smtClean="0">
                          <a:effectLst/>
                          <a:latin typeface="Arial Narrow" panose="020B0606020202030204" pitchFamily="34" charset="0"/>
                        </a:rPr>
                        <a:t>year.</a:t>
                      </a:r>
                      <a:endParaRPr lang="en-US" sz="1200" b="0" i="0" u="none" strike="noStrike" dirty="0">
                        <a:solidFill>
                          <a:srgbClr val="000000"/>
                        </a:solidFill>
                        <a:effectLst/>
                        <a:latin typeface="Arial Narrow" panose="020B0606020202030204" pitchFamily="34" charset="0"/>
                      </a:endParaRPr>
                    </a:p>
                  </a:txBody>
                  <a:tcPr marL="5950" marR="5950" marT="5950" marB="0"/>
                </a:tc>
                <a:tc>
                  <a:txBody>
                    <a:bodyPr/>
                    <a:lstStyle/>
                    <a:p>
                      <a:pPr algn="just" fontAlgn="t"/>
                      <a:r>
                        <a:rPr lang="en-US" sz="1200" u="none" strike="noStrike" dirty="0">
                          <a:effectLst/>
                          <a:latin typeface="Arial Narrow" panose="020B0606020202030204" pitchFamily="34" charset="0"/>
                        </a:rPr>
                        <a:t>We have passed a journal to take the expenditure out current year expenses and took them to accumulated surplus and payables.</a:t>
                      </a:r>
                      <a:endParaRPr lang="en-US" sz="1200" b="0" i="0" u="none" strike="noStrike" dirty="0">
                        <a:solidFill>
                          <a:srgbClr val="000000"/>
                        </a:solidFill>
                        <a:effectLst/>
                        <a:latin typeface="Arial Narrow" panose="020B0606020202030204" pitchFamily="34" charset="0"/>
                      </a:endParaRPr>
                    </a:p>
                  </a:txBody>
                  <a:tcPr marL="5950" marR="5950" marT="5950" marB="0"/>
                </a:tc>
                <a:tc>
                  <a:txBody>
                    <a:bodyPr/>
                    <a:lstStyle/>
                    <a:p>
                      <a:pPr algn="l" fontAlgn="t"/>
                      <a:r>
                        <a:rPr lang="en-US" sz="1200" b="0" i="0" u="none" strike="noStrike" dirty="0" smtClean="0">
                          <a:solidFill>
                            <a:srgbClr val="000000"/>
                          </a:solidFill>
                          <a:effectLst/>
                          <a:latin typeface="Arial Narrow" panose="020B0606020202030204" pitchFamily="34" charset="0"/>
                        </a:rPr>
                        <a:t>Resolved</a:t>
                      </a:r>
                      <a:endParaRPr lang="en-US" sz="1200" b="0" i="0" u="none" strike="noStrike" dirty="0">
                        <a:solidFill>
                          <a:srgbClr val="000000"/>
                        </a:solidFill>
                        <a:effectLst/>
                        <a:latin typeface="Arial Narrow" panose="020B0606020202030204" pitchFamily="34" charset="0"/>
                      </a:endParaRPr>
                    </a:p>
                  </a:txBody>
                  <a:tcPr marL="5950" marR="5950" marT="5950" marB="0"/>
                </a:tc>
                <a:extLst>
                  <a:ext uri="{0D108BD9-81ED-4DB2-BD59-A6C34878D82A}">
                    <a16:rowId xmlns:a16="http://schemas.microsoft.com/office/drawing/2014/main" xmlns="" val="2935096647"/>
                  </a:ext>
                </a:extLst>
              </a:tr>
            </a:tbl>
          </a:graphicData>
        </a:graphic>
      </p:graphicFrame>
    </p:spTree>
    <p:extLst>
      <p:ext uri="{BB962C8B-B14F-4D97-AF65-F5344CB8AC3E}">
        <p14:creationId xmlns:p14="http://schemas.microsoft.com/office/powerpoint/2010/main" xmlns="" val="10025734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228599"/>
            <a:ext cx="8534400" cy="262470"/>
          </a:xfrm>
          <a:prstGeom prst="rect">
            <a:avLst/>
          </a:prstGeom>
          <a:effectLst/>
        </p:spPr>
        <p:txBody>
          <a:bodyPr vert="horz" lIns="91440" tIns="45720" rIns="91440" bIns="45720" rtlCol="0" anchor="ctr">
            <a:normAutofit fontScale="25000" lnSpcReduction="20000"/>
          </a:bodyPr>
          <a:lst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ZA" b="1" dirty="0"/>
              <a:t>      </a:t>
            </a:r>
            <a:r>
              <a:rPr lang="en-ZA" sz="11200" b="1" dirty="0"/>
              <a:t>Financial Year 2017/18</a:t>
            </a:r>
            <a:endParaRPr lang="en-ZA" sz="11200" dirty="0"/>
          </a:p>
        </p:txBody>
      </p:sp>
      <p:graphicFrame>
        <p:nvGraphicFramePr>
          <p:cNvPr id="3" name="Table 2"/>
          <p:cNvGraphicFramePr>
            <a:graphicFrameLocks noGrp="1"/>
          </p:cNvGraphicFramePr>
          <p:nvPr>
            <p:extLst>
              <p:ext uri="{D42A27DB-BD31-4B8C-83A1-F6EECF244321}">
                <p14:modId xmlns:p14="http://schemas.microsoft.com/office/powerpoint/2010/main" xmlns="" val="1161509264"/>
              </p:ext>
            </p:extLst>
          </p:nvPr>
        </p:nvGraphicFramePr>
        <p:xfrm>
          <a:off x="228600" y="609600"/>
          <a:ext cx="9372600" cy="5791200"/>
        </p:xfrm>
        <a:graphic>
          <a:graphicData uri="http://schemas.openxmlformats.org/drawingml/2006/table">
            <a:tbl>
              <a:tblPr>
                <a:tableStyleId>{5C22544A-7EE6-4342-B048-85BDC9FD1C3A}</a:tableStyleId>
              </a:tblPr>
              <a:tblGrid>
                <a:gridCol w="881623">
                  <a:extLst>
                    <a:ext uri="{9D8B030D-6E8A-4147-A177-3AD203B41FA5}">
                      <a16:colId xmlns:a16="http://schemas.microsoft.com/office/drawing/2014/main" xmlns="" val="1964005547"/>
                    </a:ext>
                  </a:extLst>
                </a:gridCol>
                <a:gridCol w="1549260">
                  <a:extLst>
                    <a:ext uri="{9D8B030D-6E8A-4147-A177-3AD203B41FA5}">
                      <a16:colId xmlns:a16="http://schemas.microsoft.com/office/drawing/2014/main" xmlns="" val="4017184035"/>
                    </a:ext>
                  </a:extLst>
                </a:gridCol>
                <a:gridCol w="2610633">
                  <a:extLst>
                    <a:ext uri="{9D8B030D-6E8A-4147-A177-3AD203B41FA5}">
                      <a16:colId xmlns:a16="http://schemas.microsoft.com/office/drawing/2014/main" xmlns="" val="1164128738"/>
                    </a:ext>
                  </a:extLst>
                </a:gridCol>
                <a:gridCol w="3569084">
                  <a:extLst>
                    <a:ext uri="{9D8B030D-6E8A-4147-A177-3AD203B41FA5}">
                      <a16:colId xmlns:a16="http://schemas.microsoft.com/office/drawing/2014/main" xmlns="" val="3977597113"/>
                    </a:ext>
                  </a:extLst>
                </a:gridCol>
                <a:gridCol w="762000">
                  <a:extLst>
                    <a:ext uri="{9D8B030D-6E8A-4147-A177-3AD203B41FA5}">
                      <a16:colId xmlns:a16="http://schemas.microsoft.com/office/drawing/2014/main" xmlns="" val="102151260"/>
                    </a:ext>
                  </a:extLst>
                </a:gridCol>
              </a:tblGrid>
              <a:tr h="2658566">
                <a:tc>
                  <a:txBody>
                    <a:bodyPr/>
                    <a:lstStyle/>
                    <a:p>
                      <a:pPr algn="l" fontAlgn="t"/>
                      <a:r>
                        <a:rPr lang="en-US" sz="1200" b="1" u="none" strike="noStrike" dirty="0">
                          <a:effectLst/>
                          <a:latin typeface="Arial Narrow" panose="020B0606020202030204" pitchFamily="34" charset="0"/>
                        </a:rPr>
                        <a:t>Expenditure - Invoices recorded are inclusive of vat and repairs and maintenance items were incorrectly recognized as bulk purchases</a:t>
                      </a:r>
                      <a:endParaRPr lang="en-US" sz="1200" b="1" i="0" u="none" strike="noStrike" dirty="0">
                        <a:solidFill>
                          <a:srgbClr val="000000"/>
                        </a:solidFill>
                        <a:effectLst/>
                        <a:latin typeface="Arial Narrow" panose="020B0606020202030204" pitchFamily="34" charset="0"/>
                      </a:endParaRPr>
                    </a:p>
                  </a:txBody>
                  <a:tcPr marL="6056" marR="6056" marT="6056" marB="0"/>
                </a:tc>
                <a:tc>
                  <a:txBody>
                    <a:bodyPr/>
                    <a:lstStyle/>
                    <a:p>
                      <a:pPr algn="just" fontAlgn="t"/>
                      <a:r>
                        <a:rPr lang="en-US" sz="1200" u="none" strike="noStrike" dirty="0">
                          <a:effectLst/>
                          <a:latin typeface="Arial Narrow" panose="020B0606020202030204" pitchFamily="34" charset="0"/>
                        </a:rPr>
                        <a:t>1. Late capturing of invoices after year end.</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2. These invoices were incorrectly captured by the consultant.</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3. Lack monitoring and review on work performed by the consultant.</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4.  Lack of review of invoices before capturing.</a:t>
                      </a:r>
                      <a:endParaRPr lang="en-US" sz="1200" b="0" i="0" u="none" strike="noStrike" dirty="0">
                        <a:solidFill>
                          <a:srgbClr val="000000"/>
                        </a:solidFill>
                        <a:effectLst/>
                        <a:latin typeface="Arial Narrow" panose="020B0606020202030204" pitchFamily="34" charset="0"/>
                      </a:endParaRPr>
                    </a:p>
                  </a:txBody>
                  <a:tcPr marL="6056" marR="6056" marT="6056" marB="0"/>
                </a:tc>
                <a:tc>
                  <a:txBody>
                    <a:bodyPr/>
                    <a:lstStyle/>
                    <a:p>
                      <a:pPr algn="just" fontAlgn="t"/>
                      <a:r>
                        <a:rPr lang="en-US" sz="1200" u="none" strike="noStrike" dirty="0">
                          <a:effectLst/>
                          <a:latin typeface="Arial Narrow" panose="020B0606020202030204" pitchFamily="34" charset="0"/>
                        </a:rPr>
                        <a:t>Monthly review of all GL accounts by the CFO to monitor proper accounting on expenditure incurred on behalf of Lepelle Northern Water</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
                      </a:r>
                      <a:br>
                        <a:rPr lang="en-US" sz="1200" u="none" strike="noStrike" dirty="0">
                          <a:effectLst/>
                          <a:latin typeface="Arial Narrow" panose="020B0606020202030204" pitchFamily="34" charset="0"/>
                        </a:rPr>
                      </a:br>
                      <a:endParaRPr lang="en-US" sz="1200" b="0" i="0" u="none" strike="noStrike" dirty="0">
                        <a:solidFill>
                          <a:srgbClr val="000000"/>
                        </a:solidFill>
                        <a:effectLst/>
                        <a:latin typeface="Arial Narrow" panose="020B0606020202030204" pitchFamily="34" charset="0"/>
                      </a:endParaRPr>
                    </a:p>
                  </a:txBody>
                  <a:tcPr marL="6056" marR="6056" marT="6056" marB="0"/>
                </a:tc>
                <a:tc>
                  <a:txBody>
                    <a:bodyPr/>
                    <a:lstStyle/>
                    <a:p>
                      <a:pPr algn="just" fontAlgn="t"/>
                      <a:r>
                        <a:rPr lang="en-US" sz="1200" u="none" strike="noStrike" dirty="0">
                          <a:effectLst/>
                          <a:latin typeface="Arial Narrow" panose="020B0606020202030204" pitchFamily="34" charset="0"/>
                        </a:rPr>
                        <a:t>A Journal was passed to correct the error. Expenses were reduced with the VAT Amount and VAT Control increased. </a:t>
                      </a:r>
                      <a:endParaRPr lang="en-US" sz="1200" b="0" i="0" u="none" strike="noStrike" dirty="0">
                        <a:solidFill>
                          <a:srgbClr val="000000"/>
                        </a:solidFill>
                        <a:effectLst/>
                        <a:latin typeface="Arial Narrow" panose="020B0606020202030204" pitchFamily="34" charset="0"/>
                      </a:endParaRPr>
                    </a:p>
                  </a:txBody>
                  <a:tcPr marL="6056" marR="6056" marT="6056" marB="0"/>
                </a:tc>
                <a:tc>
                  <a:txBody>
                    <a:bodyPr/>
                    <a:lstStyle/>
                    <a:p>
                      <a:pPr algn="l" fontAlgn="t"/>
                      <a:r>
                        <a:rPr lang="en-US" sz="1200" b="0" i="0" u="none" strike="noStrike" dirty="0" smtClean="0">
                          <a:solidFill>
                            <a:srgbClr val="000000"/>
                          </a:solidFill>
                          <a:effectLst/>
                          <a:latin typeface="Arial Narrow" panose="020B0606020202030204" pitchFamily="34" charset="0"/>
                        </a:rPr>
                        <a:t>Resolved</a:t>
                      </a:r>
                      <a:endParaRPr lang="en-US" sz="1200" b="0" i="0" u="none" strike="noStrike" dirty="0">
                        <a:solidFill>
                          <a:srgbClr val="000000"/>
                        </a:solidFill>
                        <a:effectLst/>
                        <a:latin typeface="Arial Narrow" panose="020B0606020202030204" pitchFamily="34" charset="0"/>
                      </a:endParaRPr>
                    </a:p>
                  </a:txBody>
                  <a:tcPr marL="6056" marR="6056" marT="6056" marB="0"/>
                </a:tc>
                <a:extLst>
                  <a:ext uri="{0D108BD9-81ED-4DB2-BD59-A6C34878D82A}">
                    <a16:rowId xmlns:a16="http://schemas.microsoft.com/office/drawing/2014/main" xmlns="" val="4011228841"/>
                  </a:ext>
                </a:extLst>
              </a:tr>
              <a:tr h="1842624">
                <a:tc>
                  <a:txBody>
                    <a:bodyPr/>
                    <a:lstStyle/>
                    <a:p>
                      <a:pPr algn="l" fontAlgn="t"/>
                      <a:r>
                        <a:rPr lang="en-US" sz="1200" b="1" u="none" strike="noStrike" dirty="0">
                          <a:effectLst/>
                          <a:latin typeface="Arial Narrow" panose="020B0606020202030204" pitchFamily="34" charset="0"/>
                        </a:rPr>
                        <a:t>Expenditure-No supporting documents for the amounts recorded as bulk purchases</a:t>
                      </a:r>
                      <a:endParaRPr lang="en-US" sz="1200" b="1" i="0" u="none" strike="noStrike" dirty="0">
                        <a:solidFill>
                          <a:srgbClr val="000000"/>
                        </a:solidFill>
                        <a:effectLst/>
                        <a:latin typeface="Arial Narrow" panose="020B0606020202030204" pitchFamily="34" charset="0"/>
                      </a:endParaRPr>
                    </a:p>
                  </a:txBody>
                  <a:tcPr marL="6056" marR="6056" marT="6056" marB="0"/>
                </a:tc>
                <a:tc>
                  <a:txBody>
                    <a:bodyPr/>
                    <a:lstStyle/>
                    <a:p>
                      <a:pPr algn="just" fontAlgn="t"/>
                      <a:r>
                        <a:rPr lang="en-US" sz="1200" u="none" strike="noStrike" dirty="0">
                          <a:effectLst/>
                          <a:latin typeface="Arial Narrow" panose="020B0606020202030204" pitchFamily="34" charset="0"/>
                        </a:rPr>
                        <a:t>1. Poor records management.</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2. Lack of standard operating procedures on the receiving, recording and payment of invoices.</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
                      </a:r>
                      <a:br>
                        <a:rPr lang="en-US" sz="1200" u="none" strike="noStrike" dirty="0">
                          <a:effectLst/>
                          <a:latin typeface="Arial Narrow" panose="020B0606020202030204" pitchFamily="34" charset="0"/>
                        </a:rPr>
                      </a:br>
                      <a:endParaRPr lang="en-US" sz="1200" b="0" i="0" u="none" strike="noStrike" dirty="0">
                        <a:solidFill>
                          <a:srgbClr val="000000"/>
                        </a:solidFill>
                        <a:effectLst/>
                        <a:latin typeface="Arial Narrow" panose="020B0606020202030204" pitchFamily="34" charset="0"/>
                      </a:endParaRPr>
                    </a:p>
                  </a:txBody>
                  <a:tcPr marL="6056" marR="6056" marT="6056" marB="0"/>
                </a:tc>
                <a:tc>
                  <a:txBody>
                    <a:bodyPr/>
                    <a:lstStyle/>
                    <a:p>
                      <a:pPr algn="just" fontAlgn="t"/>
                      <a:r>
                        <a:rPr lang="en-US" sz="1200" u="none" strike="noStrike" dirty="0">
                          <a:effectLst/>
                          <a:latin typeface="Arial Narrow" panose="020B0606020202030204" pitchFamily="34" charset="0"/>
                        </a:rPr>
                        <a:t>Manager Expenditure to develop and implement the standard operating procedures on the receiving, recording and payment of invoices.</a:t>
                      </a:r>
                      <a:endParaRPr lang="en-US" sz="1200" b="0" i="0" u="none" strike="noStrike" dirty="0">
                        <a:solidFill>
                          <a:srgbClr val="000000"/>
                        </a:solidFill>
                        <a:effectLst/>
                        <a:latin typeface="Arial Narrow" panose="020B0606020202030204" pitchFamily="34" charset="0"/>
                      </a:endParaRPr>
                    </a:p>
                  </a:txBody>
                  <a:tcPr marL="6056" marR="6056" marT="6056" marB="0"/>
                </a:tc>
                <a:tc>
                  <a:txBody>
                    <a:bodyPr/>
                    <a:lstStyle/>
                    <a:p>
                      <a:pPr algn="just" fontAlgn="t"/>
                      <a:r>
                        <a:rPr lang="en-US" sz="1200" u="none" strike="noStrike" dirty="0">
                          <a:effectLst/>
                          <a:latin typeface="Arial Narrow" panose="020B0606020202030204" pitchFamily="34" charset="0"/>
                        </a:rPr>
                        <a:t>We have received DWS statements of accounts and the process of reconciling the account has been done.</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The manager expenditure is  has developed of standard operating procedures on receiving, recording and payment of invoices.</a:t>
                      </a:r>
                      <a:endParaRPr lang="en-US" sz="1200" b="0" i="0" u="none" strike="noStrike" dirty="0">
                        <a:solidFill>
                          <a:srgbClr val="000000"/>
                        </a:solidFill>
                        <a:effectLst/>
                        <a:latin typeface="Arial Narrow" panose="020B0606020202030204" pitchFamily="34" charset="0"/>
                      </a:endParaRPr>
                    </a:p>
                  </a:txBody>
                  <a:tcPr marL="6056" marR="6056" marT="6056" marB="0"/>
                </a:tc>
                <a:tc>
                  <a:txBody>
                    <a:bodyPr/>
                    <a:lstStyle/>
                    <a:p>
                      <a:pPr algn="l" fontAlgn="t"/>
                      <a:r>
                        <a:rPr lang="en-US" sz="1200" b="0" i="0" u="none" strike="noStrike" dirty="0" smtClean="0">
                          <a:solidFill>
                            <a:srgbClr val="000000"/>
                          </a:solidFill>
                          <a:effectLst/>
                          <a:latin typeface="Arial Narrow" panose="020B0606020202030204" pitchFamily="34" charset="0"/>
                        </a:rPr>
                        <a:t>Resolved</a:t>
                      </a:r>
                      <a:endParaRPr lang="en-US" sz="1200" b="0" i="0" u="none" strike="noStrike" dirty="0">
                        <a:solidFill>
                          <a:srgbClr val="000000"/>
                        </a:solidFill>
                        <a:effectLst/>
                        <a:latin typeface="Arial Narrow" panose="020B0606020202030204" pitchFamily="34" charset="0"/>
                      </a:endParaRPr>
                    </a:p>
                  </a:txBody>
                  <a:tcPr marL="6056" marR="6056" marT="6056" marB="0"/>
                </a:tc>
                <a:extLst>
                  <a:ext uri="{0D108BD9-81ED-4DB2-BD59-A6C34878D82A}">
                    <a16:rowId xmlns:a16="http://schemas.microsoft.com/office/drawing/2014/main" xmlns="" val="3057933414"/>
                  </a:ext>
                </a:extLst>
              </a:tr>
              <a:tr h="1290010">
                <a:tc>
                  <a:txBody>
                    <a:bodyPr/>
                    <a:lstStyle/>
                    <a:p>
                      <a:pPr algn="l" fontAlgn="t"/>
                      <a:r>
                        <a:rPr lang="en-US" sz="1200" b="1" u="none" strike="noStrike" dirty="0">
                          <a:effectLst/>
                          <a:latin typeface="Arial Narrow" panose="020B0606020202030204" pitchFamily="34" charset="0"/>
                        </a:rPr>
                        <a:t>Grants Expenditure - WSIG funds spent on projects not on the activity plan</a:t>
                      </a:r>
                      <a:endParaRPr lang="en-US" sz="1200" b="1" i="0" u="none" strike="noStrike" dirty="0">
                        <a:solidFill>
                          <a:srgbClr val="000000"/>
                        </a:solidFill>
                        <a:effectLst/>
                        <a:latin typeface="Arial Narrow" panose="020B0606020202030204" pitchFamily="34" charset="0"/>
                      </a:endParaRPr>
                    </a:p>
                  </a:txBody>
                  <a:tcPr marL="6056" marR="6056" marT="6056" marB="0"/>
                </a:tc>
                <a:tc>
                  <a:txBody>
                    <a:bodyPr/>
                    <a:lstStyle/>
                    <a:p>
                      <a:pPr algn="just" fontAlgn="t"/>
                      <a:r>
                        <a:rPr lang="en-US" sz="1200" u="none" strike="noStrike" dirty="0">
                          <a:effectLst/>
                          <a:latin typeface="Arial Narrow" panose="020B0606020202030204" pitchFamily="34" charset="0"/>
                        </a:rPr>
                        <a:t>Failure to comply with the approved activity plan.</a:t>
                      </a:r>
                      <a:endParaRPr lang="en-US" sz="1200" b="0" i="0" u="none" strike="noStrike" dirty="0">
                        <a:solidFill>
                          <a:srgbClr val="000000"/>
                        </a:solidFill>
                        <a:effectLst/>
                        <a:latin typeface="Arial Narrow" panose="020B0606020202030204" pitchFamily="34" charset="0"/>
                      </a:endParaRPr>
                    </a:p>
                  </a:txBody>
                  <a:tcPr marL="6056" marR="6056" marT="6056" marB="0"/>
                </a:tc>
                <a:tc>
                  <a:txBody>
                    <a:bodyPr/>
                    <a:lstStyle/>
                    <a:p>
                      <a:pPr algn="just" fontAlgn="t"/>
                      <a:r>
                        <a:rPr lang="en-US" sz="1200" u="none" strike="noStrike" dirty="0">
                          <a:effectLst/>
                          <a:latin typeface="Arial Narrow" panose="020B0606020202030204" pitchFamily="34" charset="0"/>
                        </a:rPr>
                        <a:t>The CFO to monthly review and monitor expenditure on WSIG in line with the approved activity plan.</a:t>
                      </a:r>
                      <a:endParaRPr lang="en-US" sz="1200" b="0" i="0" u="none" strike="noStrike" dirty="0">
                        <a:solidFill>
                          <a:srgbClr val="000000"/>
                        </a:solidFill>
                        <a:effectLst/>
                        <a:latin typeface="Arial Narrow" panose="020B0606020202030204" pitchFamily="34" charset="0"/>
                      </a:endParaRPr>
                    </a:p>
                  </a:txBody>
                  <a:tcPr marL="6056" marR="6056" marT="6056" marB="0"/>
                </a:tc>
                <a:tc>
                  <a:txBody>
                    <a:bodyPr/>
                    <a:lstStyle/>
                    <a:p>
                      <a:pPr algn="just" fontAlgn="t"/>
                      <a:r>
                        <a:rPr lang="en-US" sz="1200" u="none" strike="noStrike" dirty="0">
                          <a:effectLst/>
                          <a:latin typeface="Arial Narrow" panose="020B0606020202030204" pitchFamily="34" charset="0"/>
                        </a:rPr>
                        <a:t>The expenditure has been </a:t>
                      </a:r>
                      <a:r>
                        <a:rPr lang="en-US" sz="1200" u="none" strike="noStrike" dirty="0" smtClean="0">
                          <a:effectLst/>
                          <a:latin typeface="Arial Narrow" panose="020B0606020202030204" pitchFamily="34" charset="0"/>
                        </a:rPr>
                        <a:t>recognized </a:t>
                      </a:r>
                      <a:r>
                        <a:rPr lang="en-US" sz="1200" u="none" strike="noStrike" dirty="0">
                          <a:effectLst/>
                          <a:latin typeface="Arial Narrow" panose="020B0606020202030204" pitchFamily="34" charset="0"/>
                        </a:rPr>
                        <a:t>as </a:t>
                      </a:r>
                      <a:r>
                        <a:rPr lang="en-US" sz="1200" u="none" strike="noStrike" dirty="0" smtClean="0">
                          <a:effectLst/>
                          <a:latin typeface="Arial Narrow" panose="020B0606020202030204" pitchFamily="34" charset="0"/>
                        </a:rPr>
                        <a:t>unauthorized </a:t>
                      </a:r>
                      <a:r>
                        <a:rPr lang="en-US" sz="1200" u="none" strike="noStrike" dirty="0">
                          <a:effectLst/>
                          <a:latin typeface="Arial Narrow" panose="020B0606020202030204" pitchFamily="34" charset="0"/>
                        </a:rPr>
                        <a:t>expenditure on the interim financial statements.</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Budget and reporting to ensure compliance </a:t>
                      </a:r>
                      <a:r>
                        <a:rPr lang="en-US" sz="1200" u="none" strike="noStrike" dirty="0" err="1">
                          <a:effectLst/>
                          <a:latin typeface="Arial Narrow" panose="020B0606020202030204" pitchFamily="34" charset="0"/>
                        </a:rPr>
                        <a:t>ot</a:t>
                      </a:r>
                      <a:r>
                        <a:rPr lang="en-US" sz="1200" u="none" strike="noStrike" dirty="0">
                          <a:effectLst/>
                          <a:latin typeface="Arial Narrow" panose="020B0606020202030204" pitchFamily="34" charset="0"/>
                        </a:rPr>
                        <a:t> the WSIG activity plan.</a:t>
                      </a:r>
                      <a:endParaRPr lang="en-US" sz="1200" b="0" i="0" u="none" strike="noStrike" dirty="0">
                        <a:solidFill>
                          <a:srgbClr val="000000"/>
                        </a:solidFill>
                        <a:effectLst/>
                        <a:latin typeface="Arial Narrow" panose="020B0606020202030204" pitchFamily="34" charset="0"/>
                      </a:endParaRPr>
                    </a:p>
                  </a:txBody>
                  <a:tcPr marL="6056" marR="6056" marT="6056" marB="0"/>
                </a:tc>
                <a:tc>
                  <a:txBody>
                    <a:bodyPr/>
                    <a:lstStyle/>
                    <a:p>
                      <a:pPr algn="l" fontAlgn="t"/>
                      <a:r>
                        <a:rPr lang="en-US" sz="1200" b="0" i="0" u="none" strike="noStrike" dirty="0" smtClean="0">
                          <a:solidFill>
                            <a:srgbClr val="000000"/>
                          </a:solidFill>
                          <a:effectLst/>
                          <a:latin typeface="Arial Narrow" panose="020B0606020202030204" pitchFamily="34" charset="0"/>
                        </a:rPr>
                        <a:t>Resolved</a:t>
                      </a:r>
                      <a:endParaRPr lang="en-US" sz="1200" b="0" i="0" u="none" strike="noStrike" dirty="0">
                        <a:solidFill>
                          <a:srgbClr val="000000"/>
                        </a:solidFill>
                        <a:effectLst/>
                        <a:latin typeface="Arial Narrow" panose="020B0606020202030204" pitchFamily="34" charset="0"/>
                      </a:endParaRPr>
                    </a:p>
                  </a:txBody>
                  <a:tcPr marL="6056" marR="6056" marT="6056" marB="0"/>
                </a:tc>
                <a:extLst>
                  <a:ext uri="{0D108BD9-81ED-4DB2-BD59-A6C34878D82A}">
                    <a16:rowId xmlns:a16="http://schemas.microsoft.com/office/drawing/2014/main" xmlns="" val="2131466099"/>
                  </a:ext>
                </a:extLst>
              </a:tr>
            </a:tbl>
          </a:graphicData>
        </a:graphic>
      </p:graphicFrame>
    </p:spTree>
    <p:extLst>
      <p:ext uri="{BB962C8B-B14F-4D97-AF65-F5344CB8AC3E}">
        <p14:creationId xmlns:p14="http://schemas.microsoft.com/office/powerpoint/2010/main" xmlns="" val="2442456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228599"/>
            <a:ext cx="8534400" cy="262470"/>
          </a:xfrm>
          <a:prstGeom prst="rect">
            <a:avLst/>
          </a:prstGeom>
          <a:effectLst/>
        </p:spPr>
        <p:txBody>
          <a:bodyPr vert="horz" lIns="91440" tIns="45720" rIns="91440" bIns="45720" rtlCol="0" anchor="ctr">
            <a:normAutofit fontScale="25000" lnSpcReduction="20000"/>
          </a:bodyPr>
          <a:lst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ZA" b="1" dirty="0"/>
              <a:t>      </a:t>
            </a:r>
            <a:r>
              <a:rPr lang="en-ZA" sz="11200" b="1" dirty="0"/>
              <a:t>Financial Year 2017/18</a:t>
            </a:r>
            <a:endParaRPr lang="en-ZA" sz="11200" dirty="0"/>
          </a:p>
        </p:txBody>
      </p:sp>
      <p:graphicFrame>
        <p:nvGraphicFramePr>
          <p:cNvPr id="2" name="Table 1"/>
          <p:cNvGraphicFramePr>
            <a:graphicFrameLocks noGrp="1"/>
          </p:cNvGraphicFramePr>
          <p:nvPr>
            <p:extLst>
              <p:ext uri="{D42A27DB-BD31-4B8C-83A1-F6EECF244321}">
                <p14:modId xmlns:p14="http://schemas.microsoft.com/office/powerpoint/2010/main" xmlns="" val="2688410040"/>
              </p:ext>
            </p:extLst>
          </p:nvPr>
        </p:nvGraphicFramePr>
        <p:xfrm>
          <a:off x="304800" y="685799"/>
          <a:ext cx="9601201" cy="5715001"/>
        </p:xfrm>
        <a:graphic>
          <a:graphicData uri="http://schemas.openxmlformats.org/drawingml/2006/table">
            <a:tbl>
              <a:tblPr>
                <a:tableStyleId>{5C22544A-7EE6-4342-B048-85BDC9FD1C3A}</a:tableStyleId>
              </a:tblPr>
              <a:tblGrid>
                <a:gridCol w="903127">
                  <a:extLst>
                    <a:ext uri="{9D8B030D-6E8A-4147-A177-3AD203B41FA5}">
                      <a16:colId xmlns:a16="http://schemas.microsoft.com/office/drawing/2014/main" xmlns="" val="1082407822"/>
                    </a:ext>
                  </a:extLst>
                </a:gridCol>
                <a:gridCol w="2036943">
                  <a:extLst>
                    <a:ext uri="{9D8B030D-6E8A-4147-A177-3AD203B41FA5}">
                      <a16:colId xmlns:a16="http://schemas.microsoft.com/office/drawing/2014/main" xmlns="" val="3265689756"/>
                    </a:ext>
                  </a:extLst>
                </a:gridCol>
                <a:gridCol w="2224412">
                  <a:extLst>
                    <a:ext uri="{9D8B030D-6E8A-4147-A177-3AD203B41FA5}">
                      <a16:colId xmlns:a16="http://schemas.microsoft.com/office/drawing/2014/main" xmlns="" val="975762449"/>
                    </a:ext>
                  </a:extLst>
                </a:gridCol>
                <a:gridCol w="3629896">
                  <a:extLst>
                    <a:ext uri="{9D8B030D-6E8A-4147-A177-3AD203B41FA5}">
                      <a16:colId xmlns:a16="http://schemas.microsoft.com/office/drawing/2014/main" xmlns="" val="3837991930"/>
                    </a:ext>
                  </a:extLst>
                </a:gridCol>
                <a:gridCol w="806823">
                  <a:extLst>
                    <a:ext uri="{9D8B030D-6E8A-4147-A177-3AD203B41FA5}">
                      <a16:colId xmlns:a16="http://schemas.microsoft.com/office/drawing/2014/main" xmlns="" val="1426350789"/>
                    </a:ext>
                  </a:extLst>
                </a:gridCol>
              </a:tblGrid>
              <a:tr h="3381235">
                <a:tc>
                  <a:txBody>
                    <a:bodyPr/>
                    <a:lstStyle/>
                    <a:p>
                      <a:pPr algn="just" fontAlgn="t"/>
                      <a:r>
                        <a:rPr lang="en-US" sz="1200" b="1" u="none" strike="noStrike" dirty="0">
                          <a:effectLst/>
                          <a:latin typeface="Arial Narrow" panose="020B0606020202030204" pitchFamily="34" charset="0"/>
                        </a:rPr>
                        <a:t>Payables from exchange transactions-Differences noted between MDM and GGM opening and closing inter municipal accounts as per Annual Financial </a:t>
                      </a:r>
                      <a:r>
                        <a:rPr lang="en-US" sz="1200" b="1" u="none" strike="noStrike" dirty="0" smtClean="0">
                          <a:effectLst/>
                          <a:latin typeface="Arial Narrow" panose="020B0606020202030204" pitchFamily="34" charset="0"/>
                        </a:rPr>
                        <a:t>Statement.</a:t>
                      </a:r>
                      <a:endParaRPr lang="en-US" sz="1200" b="1" i="0" u="none" strike="noStrike" dirty="0">
                        <a:solidFill>
                          <a:srgbClr val="000000"/>
                        </a:solidFill>
                        <a:effectLst/>
                        <a:latin typeface="Arial Narrow" panose="020B0606020202030204" pitchFamily="34" charset="0"/>
                      </a:endParaRPr>
                    </a:p>
                  </a:txBody>
                  <a:tcPr marL="6056" marR="6056" marT="6056" marB="0"/>
                </a:tc>
                <a:tc>
                  <a:txBody>
                    <a:bodyPr/>
                    <a:lstStyle/>
                    <a:p>
                      <a:pPr algn="just" fontAlgn="t"/>
                      <a:r>
                        <a:rPr lang="en-US" sz="1200" u="none" strike="noStrike" dirty="0">
                          <a:effectLst/>
                          <a:latin typeface="Arial Narrow" panose="020B0606020202030204" pitchFamily="34" charset="0"/>
                        </a:rPr>
                        <a:t>1. Lack of monitoring the water and sanitation function by the LM's </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2. Late preparation of AFS</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3. Lack of adequate review of AFS</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4. Lack of monthly verification and reconciliation on water and sanitation transactions. </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
                      </a:r>
                      <a:br>
                        <a:rPr lang="en-US" sz="1200" u="none" strike="noStrike" dirty="0">
                          <a:effectLst/>
                          <a:latin typeface="Arial Narrow" panose="020B0606020202030204" pitchFamily="34" charset="0"/>
                        </a:rPr>
                      </a:br>
                      <a:endParaRPr lang="en-US" sz="1200" b="0" i="0" u="none" strike="noStrike" dirty="0">
                        <a:solidFill>
                          <a:srgbClr val="000000"/>
                        </a:solidFill>
                        <a:effectLst/>
                        <a:latin typeface="Arial Narrow" panose="020B0606020202030204" pitchFamily="34" charset="0"/>
                      </a:endParaRPr>
                    </a:p>
                  </a:txBody>
                  <a:tcPr marL="6056" marR="6056" marT="6056" marB="0"/>
                </a:tc>
                <a:tc>
                  <a:txBody>
                    <a:bodyPr/>
                    <a:lstStyle/>
                    <a:p>
                      <a:pPr algn="just" fontAlgn="t"/>
                      <a:r>
                        <a:rPr lang="en-US" sz="1200" u="none" strike="noStrike" dirty="0">
                          <a:effectLst/>
                          <a:latin typeface="Arial Narrow" panose="020B0606020202030204" pitchFamily="34" charset="0"/>
                        </a:rPr>
                        <a:t>1. Appointment of consultant to assist in the  preparation of AFS.</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2. Preparation of comprehensive set of Quarterly Financial Statement for review by CFO and Audit Committee.</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3. Submission of AFS together with audit files to Audit Committee for review  two weeks prior to submission.</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4. Appointment of Manager Financial Reporting position as per the approved organogram before the 30 May 2019.</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
                      </a:r>
                      <a:br>
                        <a:rPr lang="en-US" sz="1200" u="none" strike="noStrike" dirty="0">
                          <a:effectLst/>
                          <a:latin typeface="Arial Narrow" panose="020B0606020202030204" pitchFamily="34" charset="0"/>
                        </a:rPr>
                      </a:br>
                      <a:endParaRPr lang="en-US" sz="1200" b="0" i="0" u="none" strike="noStrike" dirty="0">
                        <a:solidFill>
                          <a:srgbClr val="000000"/>
                        </a:solidFill>
                        <a:effectLst/>
                        <a:latin typeface="Arial Narrow" panose="020B0606020202030204" pitchFamily="34" charset="0"/>
                      </a:endParaRPr>
                    </a:p>
                  </a:txBody>
                  <a:tcPr marL="6056" marR="6056" marT="6056" marB="0"/>
                </a:tc>
                <a:tc>
                  <a:txBody>
                    <a:bodyPr/>
                    <a:lstStyle/>
                    <a:p>
                      <a:pPr algn="just" fontAlgn="t"/>
                      <a:r>
                        <a:rPr lang="en-US" sz="1200" u="none" strike="noStrike" dirty="0">
                          <a:effectLst/>
                          <a:latin typeface="Arial Narrow" panose="020B0606020202030204" pitchFamily="34" charset="0"/>
                        </a:rPr>
                        <a:t>For the financial year 2017/18 Greater Giyani Municipality and Mopani is </a:t>
                      </a:r>
                      <a:r>
                        <a:rPr lang="en-US" sz="1200" u="none" strike="noStrike" dirty="0" smtClean="0">
                          <a:effectLst/>
                          <a:latin typeface="Arial Narrow" panose="020B0606020202030204" pitchFamily="34" charset="0"/>
                        </a:rPr>
                        <a:t>inter municipal </a:t>
                      </a:r>
                      <a:r>
                        <a:rPr lang="en-US" sz="1200" u="none" strike="noStrike" dirty="0">
                          <a:effectLst/>
                          <a:latin typeface="Arial Narrow" panose="020B0606020202030204" pitchFamily="34" charset="0"/>
                        </a:rPr>
                        <a:t>account was agreeing. </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Therefore the effect of 2017/18 not agreeing will be resolved as it will not impact on the current and prior year </a:t>
                      </a:r>
                      <a:r>
                        <a:rPr lang="en-US" sz="1200" u="none" strike="noStrike" dirty="0" smtClean="0">
                          <a:effectLst/>
                          <a:latin typeface="Arial Narrow" panose="020B0606020202030204" pitchFamily="34" charset="0"/>
                        </a:rPr>
                        <a:t>figures.</a:t>
                      </a:r>
                      <a:endParaRPr lang="en-US" sz="1200" b="0" i="0" u="none" strike="noStrike" dirty="0">
                        <a:solidFill>
                          <a:srgbClr val="000000"/>
                        </a:solidFill>
                        <a:effectLst/>
                        <a:latin typeface="Arial Narrow" panose="020B0606020202030204" pitchFamily="34" charset="0"/>
                      </a:endParaRPr>
                    </a:p>
                  </a:txBody>
                  <a:tcPr marL="6056" marR="6056" marT="6056" marB="0"/>
                </a:tc>
                <a:tc>
                  <a:txBody>
                    <a:bodyPr/>
                    <a:lstStyle/>
                    <a:p>
                      <a:pPr algn="l" fontAlgn="t"/>
                      <a:r>
                        <a:rPr lang="en-US" sz="1200" b="0" i="0" u="none" strike="noStrike" dirty="0" smtClean="0">
                          <a:solidFill>
                            <a:srgbClr val="000000"/>
                          </a:solidFill>
                          <a:effectLst/>
                          <a:latin typeface="Arial Narrow" panose="020B0606020202030204" pitchFamily="34" charset="0"/>
                        </a:rPr>
                        <a:t>Resolved</a:t>
                      </a:r>
                      <a:endParaRPr lang="en-US" sz="1200" b="0" i="0" u="none" strike="noStrike" dirty="0">
                        <a:solidFill>
                          <a:srgbClr val="000000"/>
                        </a:solidFill>
                        <a:effectLst/>
                        <a:latin typeface="Arial Narrow" panose="020B0606020202030204" pitchFamily="34" charset="0"/>
                      </a:endParaRPr>
                    </a:p>
                  </a:txBody>
                  <a:tcPr marL="6056" marR="6056" marT="6056" marB="0"/>
                </a:tc>
                <a:extLst>
                  <a:ext uri="{0D108BD9-81ED-4DB2-BD59-A6C34878D82A}">
                    <a16:rowId xmlns:a16="http://schemas.microsoft.com/office/drawing/2014/main" xmlns="" val="2696153333"/>
                  </a:ext>
                </a:extLst>
              </a:tr>
              <a:tr h="850547">
                <a:tc>
                  <a:txBody>
                    <a:bodyPr/>
                    <a:lstStyle/>
                    <a:p>
                      <a:pPr algn="just" fontAlgn="t"/>
                      <a:r>
                        <a:rPr lang="en-ZA" sz="1200" b="1" u="none" strike="noStrike" dirty="0">
                          <a:effectLst/>
                          <a:latin typeface="Arial Narrow" panose="020B0606020202030204" pitchFamily="34" charset="0"/>
                        </a:rPr>
                        <a:t>Contingent liabilities misstatements</a:t>
                      </a:r>
                      <a:endParaRPr lang="en-ZA" sz="1200" b="1" i="0" u="none" strike="noStrike" dirty="0">
                        <a:solidFill>
                          <a:srgbClr val="000000"/>
                        </a:solidFill>
                        <a:effectLst/>
                        <a:latin typeface="Arial Narrow" panose="020B0606020202030204" pitchFamily="34" charset="0"/>
                      </a:endParaRPr>
                    </a:p>
                  </a:txBody>
                  <a:tcPr marL="6056" marR="6056" marT="6056" marB="0"/>
                </a:tc>
                <a:tc>
                  <a:txBody>
                    <a:bodyPr/>
                    <a:lstStyle/>
                    <a:p>
                      <a:pPr algn="l" fontAlgn="t"/>
                      <a:r>
                        <a:rPr lang="en-US" sz="1200" u="none" strike="noStrike">
                          <a:effectLst/>
                          <a:latin typeface="Arial Narrow" panose="020B0606020202030204" pitchFamily="34" charset="0"/>
                        </a:rPr>
                        <a:t>Lack of review to ensure that disclosures in the financial statements are accurate and complete</a:t>
                      </a:r>
                      <a:endParaRPr lang="en-US" sz="1200" b="0" i="0" u="none" strike="noStrike">
                        <a:solidFill>
                          <a:srgbClr val="000000"/>
                        </a:solidFill>
                        <a:effectLst/>
                        <a:latin typeface="Arial Narrow" panose="020B0606020202030204" pitchFamily="34" charset="0"/>
                      </a:endParaRPr>
                    </a:p>
                  </a:txBody>
                  <a:tcPr marL="6056" marR="6056" marT="6056" marB="0"/>
                </a:tc>
                <a:tc>
                  <a:txBody>
                    <a:bodyPr/>
                    <a:lstStyle/>
                    <a:p>
                      <a:pPr algn="just" fontAlgn="t"/>
                      <a:r>
                        <a:rPr lang="en-US" sz="1200" u="none" strike="noStrike" dirty="0">
                          <a:effectLst/>
                          <a:latin typeface="Arial Narrow" panose="020B0606020202030204" pitchFamily="34" charset="0"/>
                        </a:rPr>
                        <a:t>Manager Legal Services to review the contingent liabilities register on a monthly basis</a:t>
                      </a:r>
                      <a:endParaRPr lang="en-US" sz="1200" b="0" i="0" u="none" strike="noStrike" dirty="0">
                        <a:solidFill>
                          <a:srgbClr val="000000"/>
                        </a:solidFill>
                        <a:effectLst/>
                        <a:latin typeface="Arial Narrow" panose="020B0606020202030204" pitchFamily="34" charset="0"/>
                      </a:endParaRPr>
                    </a:p>
                  </a:txBody>
                  <a:tcPr marL="6056" marR="6056" marT="6056" marB="0"/>
                </a:tc>
                <a:tc>
                  <a:txBody>
                    <a:bodyPr/>
                    <a:lstStyle/>
                    <a:p>
                      <a:pPr algn="just" fontAlgn="t"/>
                      <a:r>
                        <a:rPr lang="en-US" sz="1200" u="none" strike="noStrike" dirty="0">
                          <a:effectLst/>
                          <a:latin typeface="Arial Narrow" panose="020B0606020202030204" pitchFamily="34" charset="0"/>
                        </a:rPr>
                        <a:t>The </a:t>
                      </a:r>
                      <a:r>
                        <a:rPr lang="en-US" sz="1200" u="none" strike="noStrike" dirty="0" smtClean="0">
                          <a:effectLst/>
                          <a:latin typeface="Arial Narrow" panose="020B0606020202030204" pitchFamily="34" charset="0"/>
                        </a:rPr>
                        <a:t>contingent </a:t>
                      </a:r>
                      <a:r>
                        <a:rPr lang="en-US" sz="1200" u="none" strike="noStrike" dirty="0">
                          <a:effectLst/>
                          <a:latin typeface="Arial Narrow" panose="020B0606020202030204" pitchFamily="34" charset="0"/>
                        </a:rPr>
                        <a:t>liabilities register has been updated and all misstatement identified have been corrected and updated on the Quarterly Financial Statement.</a:t>
                      </a:r>
                      <a:endParaRPr lang="en-US" sz="1200" b="0" i="0" u="none" strike="noStrike" dirty="0">
                        <a:solidFill>
                          <a:srgbClr val="000000"/>
                        </a:solidFill>
                        <a:effectLst/>
                        <a:latin typeface="Arial Narrow" panose="020B0606020202030204" pitchFamily="34" charset="0"/>
                      </a:endParaRPr>
                    </a:p>
                  </a:txBody>
                  <a:tcPr marL="6056" marR="6056" marT="6056" marB="0"/>
                </a:tc>
                <a:tc>
                  <a:txBody>
                    <a:bodyPr/>
                    <a:lstStyle/>
                    <a:p>
                      <a:pPr algn="l" fontAlgn="t"/>
                      <a:r>
                        <a:rPr lang="en-US" sz="1200" b="0" i="0" u="none" strike="noStrike" dirty="0" smtClean="0">
                          <a:solidFill>
                            <a:srgbClr val="000000"/>
                          </a:solidFill>
                          <a:effectLst/>
                          <a:latin typeface="Arial Narrow" panose="020B0606020202030204" pitchFamily="34" charset="0"/>
                        </a:rPr>
                        <a:t>Resolved</a:t>
                      </a:r>
                      <a:endParaRPr lang="en-US" sz="1200" b="0" i="0" u="none" strike="noStrike" dirty="0">
                        <a:solidFill>
                          <a:srgbClr val="000000"/>
                        </a:solidFill>
                        <a:effectLst/>
                        <a:latin typeface="Arial Narrow" panose="020B0606020202030204" pitchFamily="34" charset="0"/>
                      </a:endParaRPr>
                    </a:p>
                  </a:txBody>
                  <a:tcPr marL="6056" marR="6056" marT="6056" marB="0"/>
                </a:tc>
                <a:extLst>
                  <a:ext uri="{0D108BD9-81ED-4DB2-BD59-A6C34878D82A}">
                    <a16:rowId xmlns:a16="http://schemas.microsoft.com/office/drawing/2014/main" xmlns="" val="3695833462"/>
                  </a:ext>
                </a:extLst>
              </a:tr>
              <a:tr h="1483219">
                <a:tc>
                  <a:txBody>
                    <a:bodyPr/>
                    <a:lstStyle/>
                    <a:p>
                      <a:pPr algn="just" fontAlgn="t"/>
                      <a:r>
                        <a:rPr lang="en-US" sz="1200" b="1" u="none" strike="noStrike" dirty="0">
                          <a:effectLst/>
                          <a:latin typeface="Arial Narrow" panose="020B0606020202030204" pitchFamily="34" charset="0"/>
                        </a:rPr>
                        <a:t>Employee cost-Differences between the General Ledger and the payroll reports</a:t>
                      </a:r>
                      <a:endParaRPr lang="en-US" sz="1200" b="1" i="0" u="none" strike="noStrike" dirty="0">
                        <a:solidFill>
                          <a:srgbClr val="000000"/>
                        </a:solidFill>
                        <a:effectLst/>
                        <a:latin typeface="Arial Narrow" panose="020B0606020202030204" pitchFamily="34" charset="0"/>
                      </a:endParaRPr>
                    </a:p>
                  </a:txBody>
                  <a:tcPr marL="6056" marR="6056" marT="6056" marB="0"/>
                </a:tc>
                <a:tc>
                  <a:txBody>
                    <a:bodyPr/>
                    <a:lstStyle/>
                    <a:p>
                      <a:pPr algn="just" fontAlgn="t"/>
                      <a:r>
                        <a:rPr lang="en-US" sz="1200" u="none" strike="noStrike" dirty="0">
                          <a:effectLst/>
                          <a:latin typeface="Arial Narrow" panose="020B0606020202030204" pitchFamily="34" charset="0"/>
                        </a:rPr>
                        <a:t>1.Lack of review of the General Ledger and Payroll report.</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2. Late preparation of AFS</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3. Lack of adequate review of AFS</a:t>
                      </a:r>
                      <a:br>
                        <a:rPr lang="en-US" sz="1200" u="none" strike="noStrike" dirty="0">
                          <a:effectLst/>
                          <a:latin typeface="Arial Narrow" panose="020B0606020202030204" pitchFamily="34" charset="0"/>
                        </a:rPr>
                      </a:br>
                      <a:endParaRPr lang="en-US" sz="1200" b="0" i="0" u="none" strike="noStrike" dirty="0">
                        <a:solidFill>
                          <a:srgbClr val="000000"/>
                        </a:solidFill>
                        <a:effectLst/>
                        <a:latin typeface="Arial Narrow" panose="020B0606020202030204" pitchFamily="34" charset="0"/>
                      </a:endParaRPr>
                    </a:p>
                  </a:txBody>
                  <a:tcPr marL="6056" marR="6056" marT="6056" marB="0"/>
                </a:tc>
                <a:tc>
                  <a:txBody>
                    <a:bodyPr/>
                    <a:lstStyle/>
                    <a:p>
                      <a:pPr algn="just" fontAlgn="t"/>
                      <a:r>
                        <a:rPr lang="en-US" sz="1200" u="none" strike="noStrike" dirty="0">
                          <a:effectLst/>
                          <a:latin typeface="Arial Narrow" panose="020B0606020202030204" pitchFamily="34" charset="0"/>
                        </a:rPr>
                        <a:t>1. Manager Expenditure to review the GL and payroll on a monthly basis.</a:t>
                      </a:r>
                      <a:endParaRPr lang="en-US" sz="1200" b="0" i="0" u="none" strike="noStrike" dirty="0">
                        <a:solidFill>
                          <a:srgbClr val="000000"/>
                        </a:solidFill>
                        <a:effectLst/>
                        <a:latin typeface="Arial Narrow" panose="020B0606020202030204" pitchFamily="34" charset="0"/>
                      </a:endParaRPr>
                    </a:p>
                  </a:txBody>
                  <a:tcPr marL="6056" marR="6056" marT="6056" marB="0"/>
                </a:tc>
                <a:tc>
                  <a:txBody>
                    <a:bodyPr/>
                    <a:lstStyle/>
                    <a:p>
                      <a:pPr algn="just" fontAlgn="t"/>
                      <a:r>
                        <a:rPr lang="en-US" sz="1200" u="none" strike="noStrike" dirty="0">
                          <a:effectLst/>
                          <a:latin typeface="Arial Narrow" panose="020B0606020202030204" pitchFamily="34" charset="0"/>
                        </a:rPr>
                        <a:t>Expenditure Manager  and AFS </a:t>
                      </a:r>
                      <a:r>
                        <a:rPr lang="en-US" sz="1200" u="none" strike="noStrike" dirty="0" smtClean="0">
                          <a:effectLst/>
                          <a:latin typeface="Arial Narrow" panose="020B0606020202030204" pitchFamily="34" charset="0"/>
                        </a:rPr>
                        <a:t>consultants </a:t>
                      </a:r>
                      <a:r>
                        <a:rPr lang="en-US" sz="1200" u="none" strike="noStrike" dirty="0">
                          <a:effectLst/>
                          <a:latin typeface="Arial Narrow" panose="020B0606020202030204" pitchFamily="34" charset="0"/>
                        </a:rPr>
                        <a:t>have reviewed the GL to determine the differences.</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
                      </a:r>
                      <a:br>
                        <a:rPr lang="en-US" sz="1200" u="none" strike="noStrike" dirty="0">
                          <a:effectLst/>
                          <a:latin typeface="Arial Narrow" panose="020B0606020202030204" pitchFamily="34" charset="0"/>
                        </a:rPr>
                      </a:br>
                      <a:r>
                        <a:rPr lang="en-US" sz="1200" u="none" strike="noStrike" dirty="0">
                          <a:effectLst/>
                          <a:latin typeface="Arial Narrow" panose="020B0606020202030204" pitchFamily="34" charset="0"/>
                        </a:rPr>
                        <a:t>Journals have been processed to effect the correction.</a:t>
                      </a:r>
                      <a:endParaRPr lang="en-US" sz="1200" b="0" i="0" u="none" strike="noStrike" dirty="0">
                        <a:solidFill>
                          <a:srgbClr val="000000"/>
                        </a:solidFill>
                        <a:effectLst/>
                        <a:latin typeface="Arial Narrow" panose="020B0606020202030204" pitchFamily="34" charset="0"/>
                      </a:endParaRPr>
                    </a:p>
                  </a:txBody>
                  <a:tcPr marL="6056" marR="6056" marT="6056" marB="0"/>
                </a:tc>
                <a:tc>
                  <a:txBody>
                    <a:bodyPr/>
                    <a:lstStyle/>
                    <a:p>
                      <a:pPr algn="l" fontAlgn="t"/>
                      <a:r>
                        <a:rPr lang="en-US" sz="1200" b="0" i="0" u="none" strike="noStrike" dirty="0" smtClean="0">
                          <a:solidFill>
                            <a:srgbClr val="000000"/>
                          </a:solidFill>
                          <a:effectLst/>
                          <a:latin typeface="Arial Narrow" panose="020B0606020202030204" pitchFamily="34" charset="0"/>
                        </a:rPr>
                        <a:t>Resolved</a:t>
                      </a:r>
                      <a:endParaRPr lang="en-US" sz="1200" b="0" i="0" u="none" strike="noStrike" dirty="0">
                        <a:solidFill>
                          <a:srgbClr val="000000"/>
                        </a:solidFill>
                        <a:effectLst/>
                        <a:latin typeface="Arial Narrow" panose="020B0606020202030204" pitchFamily="34" charset="0"/>
                      </a:endParaRPr>
                    </a:p>
                  </a:txBody>
                  <a:tcPr marL="6056" marR="6056" marT="6056" marB="0"/>
                </a:tc>
                <a:extLst>
                  <a:ext uri="{0D108BD9-81ED-4DB2-BD59-A6C34878D82A}">
                    <a16:rowId xmlns:a16="http://schemas.microsoft.com/office/drawing/2014/main" xmlns="" val="1592137971"/>
                  </a:ext>
                </a:extLst>
              </a:tr>
            </a:tbl>
          </a:graphicData>
        </a:graphic>
      </p:graphicFrame>
    </p:spTree>
    <p:extLst>
      <p:ext uri="{BB962C8B-B14F-4D97-AF65-F5344CB8AC3E}">
        <p14:creationId xmlns:p14="http://schemas.microsoft.com/office/powerpoint/2010/main" xmlns="" val="2293201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228599"/>
            <a:ext cx="8534400" cy="262470"/>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ZA" sz="3200" b="1" dirty="0">
                <a:solidFill>
                  <a:schemeClr val="tx1"/>
                </a:solidFill>
              </a:rPr>
              <a:t>    </a:t>
            </a:r>
            <a:r>
              <a:rPr lang="en-ZA" sz="3200" b="1" dirty="0" smtClean="0">
                <a:solidFill>
                  <a:schemeClr val="tx1"/>
                </a:solidFill>
              </a:rPr>
              <a:t>AOPO</a:t>
            </a:r>
            <a:endParaRPr lang="en-ZA" sz="3200" dirty="0">
              <a:solidFill>
                <a:schemeClr val="tx1"/>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1427774764"/>
              </p:ext>
            </p:extLst>
          </p:nvPr>
        </p:nvGraphicFramePr>
        <p:xfrm>
          <a:off x="152399" y="516090"/>
          <a:ext cx="9525000" cy="5992327"/>
        </p:xfrm>
        <a:graphic>
          <a:graphicData uri="http://schemas.openxmlformats.org/drawingml/2006/table">
            <a:tbl>
              <a:tblPr>
                <a:tableStyleId>{5C22544A-7EE6-4342-B048-85BDC9FD1C3A}</a:tableStyleId>
              </a:tblPr>
              <a:tblGrid>
                <a:gridCol w="967361">
                  <a:extLst>
                    <a:ext uri="{9D8B030D-6E8A-4147-A177-3AD203B41FA5}">
                      <a16:colId xmlns:a16="http://schemas.microsoft.com/office/drawing/2014/main" xmlns="" val="4133153574"/>
                    </a:ext>
                  </a:extLst>
                </a:gridCol>
                <a:gridCol w="2153429">
                  <a:extLst>
                    <a:ext uri="{9D8B030D-6E8A-4147-A177-3AD203B41FA5}">
                      <a16:colId xmlns:a16="http://schemas.microsoft.com/office/drawing/2014/main" xmlns="" val="2618153249"/>
                    </a:ext>
                  </a:extLst>
                </a:gridCol>
                <a:gridCol w="2030055">
                  <a:extLst>
                    <a:ext uri="{9D8B030D-6E8A-4147-A177-3AD203B41FA5}">
                      <a16:colId xmlns:a16="http://schemas.microsoft.com/office/drawing/2014/main" xmlns="" val="3227765085"/>
                    </a:ext>
                  </a:extLst>
                </a:gridCol>
                <a:gridCol w="2670497">
                  <a:extLst>
                    <a:ext uri="{9D8B030D-6E8A-4147-A177-3AD203B41FA5}">
                      <a16:colId xmlns:a16="http://schemas.microsoft.com/office/drawing/2014/main" xmlns="" val="4009565502"/>
                    </a:ext>
                  </a:extLst>
                </a:gridCol>
                <a:gridCol w="1703658">
                  <a:extLst>
                    <a:ext uri="{9D8B030D-6E8A-4147-A177-3AD203B41FA5}">
                      <a16:colId xmlns:a16="http://schemas.microsoft.com/office/drawing/2014/main" xmlns="" val="315698905"/>
                    </a:ext>
                  </a:extLst>
                </a:gridCol>
              </a:tblGrid>
              <a:tr h="720494">
                <a:tc>
                  <a:txBody>
                    <a:bodyPr/>
                    <a:lstStyle/>
                    <a:p>
                      <a:pPr algn="ctr" fontAlgn="t"/>
                      <a:r>
                        <a:rPr lang="en-ZA" sz="1200" b="1" u="none" strike="noStrike">
                          <a:effectLst/>
                        </a:rPr>
                        <a:t>Category of Finding</a:t>
                      </a:r>
                      <a:endParaRPr lang="en-ZA" sz="1200" b="1" i="0" u="none" strike="noStrike">
                        <a:solidFill>
                          <a:srgbClr val="000000"/>
                        </a:solidFill>
                        <a:effectLst/>
                        <a:latin typeface="Arial" panose="020B0604020202020204" pitchFamily="34" charset="0"/>
                      </a:endParaRPr>
                    </a:p>
                  </a:txBody>
                  <a:tcPr marL="4472" marR="4472" marT="4472" marB="0"/>
                </a:tc>
                <a:tc>
                  <a:txBody>
                    <a:bodyPr/>
                    <a:lstStyle/>
                    <a:p>
                      <a:pPr algn="ctr" fontAlgn="t"/>
                      <a:r>
                        <a:rPr lang="en-ZA" sz="1200" b="1" u="none" strike="noStrike">
                          <a:effectLst/>
                        </a:rPr>
                        <a:t>Description of Finding</a:t>
                      </a:r>
                      <a:endParaRPr lang="en-ZA" sz="1200" b="1" i="0" u="none" strike="noStrike">
                        <a:solidFill>
                          <a:srgbClr val="000000"/>
                        </a:solidFill>
                        <a:effectLst/>
                        <a:latin typeface="Arial" panose="020B0604020202020204" pitchFamily="34" charset="0"/>
                      </a:endParaRPr>
                    </a:p>
                  </a:txBody>
                  <a:tcPr marL="4472" marR="4472" marT="4472" marB="0"/>
                </a:tc>
                <a:tc>
                  <a:txBody>
                    <a:bodyPr/>
                    <a:lstStyle/>
                    <a:p>
                      <a:pPr algn="ctr" fontAlgn="t"/>
                      <a:r>
                        <a:rPr lang="en-ZA" sz="1200" b="1" u="none" strike="noStrike">
                          <a:effectLst/>
                        </a:rPr>
                        <a:t>Root cause</a:t>
                      </a:r>
                      <a:endParaRPr lang="en-ZA" sz="1200" b="1" i="0" u="none" strike="noStrike">
                        <a:solidFill>
                          <a:srgbClr val="000000"/>
                        </a:solidFill>
                        <a:effectLst/>
                        <a:latin typeface="Arial" panose="020B0604020202020204" pitchFamily="34" charset="0"/>
                      </a:endParaRPr>
                    </a:p>
                  </a:txBody>
                  <a:tcPr marL="4472" marR="4472" marT="4472" marB="0"/>
                </a:tc>
                <a:tc>
                  <a:txBody>
                    <a:bodyPr/>
                    <a:lstStyle/>
                    <a:p>
                      <a:pPr algn="ctr" fontAlgn="t"/>
                      <a:r>
                        <a:rPr lang="en-ZA" sz="1200" b="1" u="none" strike="noStrike">
                          <a:effectLst/>
                        </a:rPr>
                        <a:t>Action Plan Description</a:t>
                      </a:r>
                      <a:endParaRPr lang="en-ZA" sz="1200" b="1" i="0" u="none" strike="noStrike">
                        <a:solidFill>
                          <a:srgbClr val="000000"/>
                        </a:solidFill>
                        <a:effectLst/>
                        <a:latin typeface="Arial" panose="020B0604020202020204" pitchFamily="34" charset="0"/>
                      </a:endParaRPr>
                    </a:p>
                  </a:txBody>
                  <a:tcPr marL="4472" marR="4472" marT="4472" marB="0"/>
                </a:tc>
                <a:tc>
                  <a:txBody>
                    <a:bodyPr/>
                    <a:lstStyle/>
                    <a:p>
                      <a:pPr algn="ctr" fontAlgn="ctr"/>
                      <a:r>
                        <a:rPr lang="en-ZA" sz="1200" b="1" u="none" strike="noStrike" dirty="0" smtClean="0">
                          <a:effectLst/>
                        </a:rPr>
                        <a:t>Progress</a:t>
                      </a:r>
                      <a:endParaRPr lang="en-ZA" sz="1200" b="1" i="0" u="none" strike="noStrike" dirty="0">
                        <a:solidFill>
                          <a:srgbClr val="000000"/>
                        </a:solidFill>
                        <a:effectLst/>
                        <a:latin typeface="Arial" panose="020B0604020202020204" pitchFamily="34" charset="0"/>
                      </a:endParaRPr>
                    </a:p>
                  </a:txBody>
                  <a:tcPr marL="4472" marR="4472" marT="4472" marB="0" anchor="ctr"/>
                </a:tc>
                <a:extLst>
                  <a:ext uri="{0D108BD9-81ED-4DB2-BD59-A6C34878D82A}">
                    <a16:rowId xmlns:a16="http://schemas.microsoft.com/office/drawing/2014/main" xmlns="" val="1619234186"/>
                  </a:ext>
                </a:extLst>
              </a:tr>
              <a:tr h="1632757">
                <a:tc>
                  <a:txBody>
                    <a:bodyPr/>
                    <a:lstStyle/>
                    <a:p>
                      <a:pPr algn="ctr" fontAlgn="ctr"/>
                      <a:r>
                        <a:rPr lang="en-ZA" sz="1200" u="none" strike="noStrike">
                          <a:effectLst/>
                        </a:rPr>
                        <a:t>AOPO</a:t>
                      </a:r>
                      <a:endParaRPr lang="en-ZA" sz="1200" b="0" i="0" u="none" strike="noStrike">
                        <a:solidFill>
                          <a:srgbClr val="000000"/>
                        </a:solidFill>
                        <a:effectLst/>
                        <a:latin typeface="Arial" panose="020B0604020202020204" pitchFamily="34" charset="0"/>
                      </a:endParaRPr>
                    </a:p>
                  </a:txBody>
                  <a:tcPr marL="4472" marR="4472" marT="4472" marB="0" anchor="ctr"/>
                </a:tc>
                <a:tc>
                  <a:txBody>
                    <a:bodyPr/>
                    <a:lstStyle/>
                    <a:p>
                      <a:pPr algn="just" fontAlgn="t"/>
                      <a:r>
                        <a:rPr lang="en-US" sz="1200" u="none" strike="noStrike">
                          <a:effectLst/>
                        </a:rPr>
                        <a:t>AOPO Strategic Objective not included on the APR- Basic Service Delivery</a:t>
                      </a:r>
                      <a:endParaRPr lang="en-US" sz="1200" b="0" i="0" u="none" strike="noStrike">
                        <a:solidFill>
                          <a:srgbClr val="000000"/>
                        </a:solidFill>
                        <a:effectLst/>
                        <a:latin typeface="Arial" panose="020B0604020202020204" pitchFamily="34" charset="0"/>
                      </a:endParaRPr>
                    </a:p>
                  </a:txBody>
                  <a:tcPr marL="4472" marR="4472" marT="4472" marB="0"/>
                </a:tc>
                <a:tc>
                  <a:txBody>
                    <a:bodyPr/>
                    <a:lstStyle/>
                    <a:p>
                      <a:pPr algn="just" fontAlgn="t"/>
                      <a:r>
                        <a:rPr lang="en-US" sz="1200" u="none" strike="noStrike">
                          <a:effectLst/>
                        </a:rPr>
                        <a:t>Inadequate review of the Annual Performance Report to ensure that there is consistency between the SDBIP and APR by management which resulted in the omission of the strategic objectives.</a:t>
                      </a:r>
                      <a:endParaRPr lang="en-US" sz="1200" b="0" i="0" u="none" strike="noStrike">
                        <a:solidFill>
                          <a:srgbClr val="000000"/>
                        </a:solidFill>
                        <a:effectLst/>
                        <a:latin typeface="Arial" panose="020B0604020202020204" pitchFamily="34" charset="0"/>
                      </a:endParaRPr>
                    </a:p>
                  </a:txBody>
                  <a:tcPr marL="4472" marR="4472" marT="4472" marB="0"/>
                </a:tc>
                <a:tc>
                  <a:txBody>
                    <a:bodyPr/>
                    <a:lstStyle/>
                    <a:p>
                      <a:pPr algn="just" fontAlgn="t"/>
                      <a:r>
                        <a:rPr lang="en-US" sz="1200" u="none" strike="noStrike" dirty="0">
                          <a:effectLst/>
                        </a:rPr>
                        <a:t>1. PMS to ensure that the approved SDBIP form the basis of the annual performance report. </a:t>
                      </a:r>
                      <a:br>
                        <a:rPr lang="en-US" sz="1200" u="none" strike="noStrike" dirty="0">
                          <a:effectLst/>
                        </a:rPr>
                      </a:br>
                      <a:r>
                        <a:rPr lang="en-US" sz="1200" u="none" strike="noStrike" dirty="0">
                          <a:effectLst/>
                        </a:rPr>
                        <a:t/>
                      </a:r>
                      <a:br>
                        <a:rPr lang="en-US" sz="1200" u="none" strike="noStrike" dirty="0">
                          <a:effectLst/>
                        </a:rPr>
                      </a:br>
                      <a:r>
                        <a:rPr lang="en-US" sz="1200" u="none" strike="noStrike" dirty="0">
                          <a:effectLst/>
                        </a:rPr>
                        <a:t>2. Management should ensure that there are adequate reviews of the Annual Performance Report, and that the applicable strategic objectives per SDBIP are disclosed in the APR</a:t>
                      </a:r>
                      <a:endParaRPr lang="en-US" sz="1200" b="0" i="0" u="none" strike="noStrike" dirty="0">
                        <a:solidFill>
                          <a:srgbClr val="000000"/>
                        </a:solidFill>
                        <a:effectLst/>
                        <a:latin typeface="Arial" panose="020B0604020202020204" pitchFamily="34" charset="0"/>
                      </a:endParaRPr>
                    </a:p>
                  </a:txBody>
                  <a:tcPr marL="4472" marR="4472" marT="4472" marB="0"/>
                </a:tc>
                <a:tc>
                  <a:txBody>
                    <a:bodyPr/>
                    <a:lstStyle/>
                    <a:p>
                      <a:pPr algn="just" fontAlgn="t"/>
                      <a:r>
                        <a:rPr lang="en-US" sz="1200" b="0" i="0" u="none" strike="noStrike" dirty="0" smtClean="0">
                          <a:solidFill>
                            <a:srgbClr val="000000"/>
                          </a:solidFill>
                          <a:effectLst/>
                          <a:latin typeface="+mn-lt"/>
                        </a:rPr>
                        <a:t>SDBIP incorporated in the APR</a:t>
                      </a:r>
                    </a:p>
                    <a:p>
                      <a:pPr algn="just" fontAlgn="t"/>
                      <a:endParaRPr lang="en-US" sz="1200" b="0" i="0" u="none" strike="noStrike" dirty="0" smtClean="0">
                        <a:solidFill>
                          <a:srgbClr val="000000"/>
                        </a:solidFill>
                        <a:effectLst/>
                        <a:latin typeface="+mn-lt"/>
                      </a:endParaRPr>
                    </a:p>
                    <a:p>
                      <a:pPr algn="just" fontAlgn="t"/>
                      <a:r>
                        <a:rPr lang="en-US" sz="1200" b="0" i="0" u="none" strike="noStrike" dirty="0" smtClean="0">
                          <a:solidFill>
                            <a:srgbClr val="000000"/>
                          </a:solidFill>
                          <a:effectLst/>
                          <a:latin typeface="+mn-lt"/>
                        </a:rPr>
                        <a:t>Resolved </a:t>
                      </a:r>
                      <a:r>
                        <a:rPr lang="en-US" sz="1200" b="0" i="0" u="none" strike="noStrike" dirty="0">
                          <a:solidFill>
                            <a:srgbClr val="000000"/>
                          </a:solidFill>
                          <a:effectLst/>
                          <a:latin typeface="+mn-lt"/>
                        </a:rPr>
                        <a:t>during the adjustment of </a:t>
                      </a:r>
                      <a:r>
                        <a:rPr lang="en-US" sz="1200" b="0" i="0" u="none" strike="noStrike" dirty="0" smtClean="0">
                          <a:solidFill>
                            <a:srgbClr val="000000"/>
                          </a:solidFill>
                          <a:effectLst/>
                          <a:latin typeface="+mn-lt"/>
                        </a:rPr>
                        <a:t>2019-20 SDBIP</a:t>
                      </a:r>
                      <a:endParaRPr lang="en-US" sz="12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xmlns="" val="1971359739"/>
                  </a:ext>
                </a:extLst>
              </a:tr>
              <a:tr h="2331756">
                <a:tc>
                  <a:txBody>
                    <a:bodyPr/>
                    <a:lstStyle/>
                    <a:p>
                      <a:pPr algn="ctr" fontAlgn="ctr"/>
                      <a:r>
                        <a:rPr lang="en-ZA" sz="1200" u="none" strike="noStrike">
                          <a:effectLst/>
                        </a:rPr>
                        <a:t>AOPO</a:t>
                      </a:r>
                      <a:endParaRPr lang="en-ZA" sz="1200" b="0" i="0" u="none" strike="noStrike">
                        <a:solidFill>
                          <a:srgbClr val="000000"/>
                        </a:solidFill>
                        <a:effectLst/>
                        <a:latin typeface="Arial" panose="020B0604020202020204" pitchFamily="34" charset="0"/>
                      </a:endParaRPr>
                    </a:p>
                  </a:txBody>
                  <a:tcPr marL="4472" marR="4472" marT="4472" marB="0" anchor="ctr"/>
                </a:tc>
                <a:tc>
                  <a:txBody>
                    <a:bodyPr/>
                    <a:lstStyle/>
                    <a:p>
                      <a:pPr algn="just" fontAlgn="t"/>
                      <a:r>
                        <a:rPr lang="en-US" sz="1200" u="none" strike="noStrike">
                          <a:effectLst/>
                        </a:rPr>
                        <a:t>Significant difference between the APR and the supporting documents submitted for audit</a:t>
                      </a:r>
                      <a:endParaRPr lang="en-US" sz="1200" b="0" i="0" u="none" strike="noStrike">
                        <a:solidFill>
                          <a:srgbClr val="000000"/>
                        </a:solidFill>
                        <a:effectLst/>
                        <a:latin typeface="Arial" panose="020B0604020202020204" pitchFamily="34" charset="0"/>
                      </a:endParaRPr>
                    </a:p>
                  </a:txBody>
                  <a:tcPr marL="4472" marR="4472" marT="4472" marB="0"/>
                </a:tc>
                <a:tc>
                  <a:txBody>
                    <a:bodyPr/>
                    <a:lstStyle/>
                    <a:p>
                      <a:pPr algn="just" fontAlgn="t"/>
                      <a:r>
                        <a:rPr lang="en-US" sz="1200" u="none" strike="noStrike" dirty="0">
                          <a:effectLst/>
                        </a:rPr>
                        <a:t>1. Management did not address root causes that led to undesirable audit outcomes in the prior year resulting in the current year’s performance information not being useful and reliable. </a:t>
                      </a:r>
                      <a:br>
                        <a:rPr lang="en-US" sz="1200" u="none" strike="noStrike" dirty="0">
                          <a:effectLst/>
                        </a:rPr>
                      </a:br>
                      <a:r>
                        <a:rPr lang="en-US" sz="1200" u="none" strike="noStrike" dirty="0">
                          <a:effectLst/>
                        </a:rPr>
                        <a:t/>
                      </a:r>
                      <a:br>
                        <a:rPr lang="en-US" sz="1200" u="none" strike="noStrike" dirty="0">
                          <a:effectLst/>
                        </a:rPr>
                      </a:br>
                      <a:r>
                        <a:rPr lang="en-US" sz="1200" u="none" strike="noStrike" dirty="0">
                          <a:effectLst/>
                        </a:rPr>
                        <a:t>2. Management failed to implement recommendations we made in the previous year.</a:t>
                      </a:r>
                      <a:endParaRPr lang="en-US" sz="1200" b="0" i="0" u="none" strike="noStrike" dirty="0">
                        <a:solidFill>
                          <a:srgbClr val="000000"/>
                        </a:solidFill>
                        <a:effectLst/>
                        <a:latin typeface="Arial" panose="020B0604020202020204" pitchFamily="34" charset="0"/>
                      </a:endParaRPr>
                    </a:p>
                  </a:txBody>
                  <a:tcPr marL="4472" marR="4472" marT="4472" marB="0"/>
                </a:tc>
                <a:tc>
                  <a:txBody>
                    <a:bodyPr/>
                    <a:lstStyle/>
                    <a:p>
                      <a:pPr algn="just" fontAlgn="t"/>
                      <a:r>
                        <a:rPr lang="en-US" sz="1200" u="none" strike="noStrike" dirty="0">
                          <a:effectLst/>
                        </a:rPr>
                        <a:t>A thorough engagement is required at executive management level to ensure that performance indicators comply to the SMART principles and that appropriate supporting documents are available to support the reported performance.</a:t>
                      </a:r>
                      <a:endParaRPr lang="en-US" sz="1200" b="0" i="0" u="none" strike="noStrike" dirty="0">
                        <a:solidFill>
                          <a:srgbClr val="000000"/>
                        </a:solidFill>
                        <a:effectLst/>
                        <a:latin typeface="Arial" panose="020B0604020202020204" pitchFamily="34" charset="0"/>
                      </a:endParaRPr>
                    </a:p>
                  </a:txBody>
                  <a:tcPr marL="4472" marR="4472" marT="4472" marB="0"/>
                </a:tc>
                <a:tc>
                  <a:txBody>
                    <a:bodyPr/>
                    <a:lstStyle/>
                    <a:p>
                      <a:pPr algn="just" fontAlgn="t"/>
                      <a:r>
                        <a:rPr lang="en-US" sz="1200" b="0" i="0" u="none" strike="noStrike" dirty="0" smtClean="0">
                          <a:solidFill>
                            <a:srgbClr val="000000"/>
                          </a:solidFill>
                          <a:effectLst/>
                          <a:latin typeface="+mn-lt"/>
                        </a:rPr>
                        <a:t>PMS and management reviewed KPI to ensured the</a:t>
                      </a:r>
                      <a:r>
                        <a:rPr lang="en-US" sz="1200" b="0" i="0" u="none" strike="noStrike" baseline="0" dirty="0" smtClean="0">
                          <a:solidFill>
                            <a:srgbClr val="000000"/>
                          </a:solidFill>
                          <a:effectLst/>
                          <a:latin typeface="+mn-lt"/>
                        </a:rPr>
                        <a:t> SMART principle</a:t>
                      </a:r>
                      <a:endParaRPr lang="en-US" sz="1200" b="0" i="0" u="none" strike="noStrike" dirty="0" smtClean="0">
                        <a:solidFill>
                          <a:srgbClr val="000000"/>
                        </a:solidFill>
                        <a:effectLst/>
                        <a:latin typeface="+mn-lt"/>
                      </a:endParaRPr>
                    </a:p>
                    <a:p>
                      <a:pPr algn="just" fontAlgn="t"/>
                      <a:endParaRPr lang="en-US" sz="1200" b="0" i="0" u="none" strike="noStrike" dirty="0" smtClean="0">
                        <a:solidFill>
                          <a:srgbClr val="000000"/>
                        </a:solidFill>
                        <a:effectLst/>
                        <a:latin typeface="+mn-lt"/>
                      </a:endParaRPr>
                    </a:p>
                    <a:p>
                      <a:pPr algn="just" fontAlgn="t"/>
                      <a:r>
                        <a:rPr lang="en-US" sz="1200" b="0" i="0" u="none" strike="noStrike" dirty="0" smtClean="0">
                          <a:solidFill>
                            <a:srgbClr val="000000"/>
                          </a:solidFill>
                          <a:effectLst/>
                          <a:latin typeface="+mn-lt"/>
                        </a:rPr>
                        <a:t>SDBIP </a:t>
                      </a:r>
                      <a:r>
                        <a:rPr lang="en-US" sz="1200" b="0" i="0" u="none" strike="noStrike" dirty="0">
                          <a:solidFill>
                            <a:srgbClr val="000000"/>
                          </a:solidFill>
                          <a:effectLst/>
                          <a:latin typeface="+mn-lt"/>
                        </a:rPr>
                        <a:t>was reviewed during </a:t>
                      </a:r>
                      <a:r>
                        <a:rPr lang="en-US" sz="1200" b="0" i="0" u="none" strike="noStrike" dirty="0" smtClean="0">
                          <a:solidFill>
                            <a:srgbClr val="000000"/>
                          </a:solidFill>
                          <a:effectLst/>
                          <a:latin typeface="+mn-lt"/>
                        </a:rPr>
                        <a:t>January </a:t>
                      </a:r>
                      <a:r>
                        <a:rPr lang="en-US" sz="1200" b="0" i="0" u="none" strike="noStrike" dirty="0">
                          <a:solidFill>
                            <a:srgbClr val="000000"/>
                          </a:solidFill>
                          <a:effectLst/>
                          <a:latin typeface="+mn-lt"/>
                        </a:rPr>
                        <a:t>and submitted to council for approval. </a:t>
                      </a:r>
                    </a:p>
                  </a:txBody>
                  <a:tcPr marL="9525" marR="9525" marT="9525" marB="0"/>
                </a:tc>
                <a:extLst>
                  <a:ext uri="{0D108BD9-81ED-4DB2-BD59-A6C34878D82A}">
                    <a16:rowId xmlns:a16="http://schemas.microsoft.com/office/drawing/2014/main" xmlns="" val="58686384"/>
                  </a:ext>
                </a:extLst>
              </a:tr>
              <a:tr h="1275904">
                <a:tc>
                  <a:txBody>
                    <a:bodyPr/>
                    <a:lstStyle/>
                    <a:p>
                      <a:pPr algn="ctr" fontAlgn="ctr"/>
                      <a:r>
                        <a:rPr lang="en-ZA" sz="1200" u="none" strike="noStrike">
                          <a:effectLst/>
                        </a:rPr>
                        <a:t>AOPO</a:t>
                      </a:r>
                      <a:endParaRPr lang="en-ZA" sz="1200" b="0" i="0" u="none" strike="noStrike">
                        <a:solidFill>
                          <a:srgbClr val="000000"/>
                        </a:solidFill>
                        <a:effectLst/>
                        <a:latin typeface="Arial" panose="020B0604020202020204" pitchFamily="34" charset="0"/>
                      </a:endParaRPr>
                    </a:p>
                  </a:txBody>
                  <a:tcPr marL="4472" marR="4472" marT="4472" marB="0" anchor="ctr"/>
                </a:tc>
                <a:tc>
                  <a:txBody>
                    <a:bodyPr/>
                    <a:lstStyle/>
                    <a:p>
                      <a:pPr algn="just" fontAlgn="t"/>
                      <a:r>
                        <a:rPr lang="en-US" sz="1200" u="none" strike="noStrike" dirty="0">
                          <a:effectLst/>
                        </a:rPr>
                        <a:t>Information not submitted for audit/not relevant for audit</a:t>
                      </a:r>
                      <a:endParaRPr lang="en-US" sz="1200" b="0" i="0" u="none" strike="noStrike" dirty="0">
                        <a:solidFill>
                          <a:srgbClr val="000000"/>
                        </a:solidFill>
                        <a:effectLst/>
                        <a:latin typeface="Arial" panose="020B0604020202020204" pitchFamily="34" charset="0"/>
                      </a:endParaRPr>
                    </a:p>
                  </a:txBody>
                  <a:tcPr marL="4472" marR="4472" marT="4472" marB="0"/>
                </a:tc>
                <a:tc>
                  <a:txBody>
                    <a:bodyPr/>
                    <a:lstStyle/>
                    <a:p>
                      <a:pPr algn="just" fontAlgn="t"/>
                      <a:r>
                        <a:rPr lang="en-US" sz="1200" u="none" strike="noStrike" dirty="0">
                          <a:effectLst/>
                        </a:rPr>
                        <a:t>Management did not establish appropriate systems to verify the usefulness, validity, accuracy and completeness of the reported performance information.</a:t>
                      </a:r>
                      <a:endParaRPr lang="en-US" sz="1200" b="0" i="0" u="none" strike="noStrike" dirty="0">
                        <a:solidFill>
                          <a:srgbClr val="000000"/>
                        </a:solidFill>
                        <a:effectLst/>
                        <a:latin typeface="Arial" panose="020B0604020202020204" pitchFamily="34" charset="0"/>
                      </a:endParaRPr>
                    </a:p>
                  </a:txBody>
                  <a:tcPr marL="4472" marR="4472" marT="4472" marB="0"/>
                </a:tc>
                <a:tc>
                  <a:txBody>
                    <a:bodyPr/>
                    <a:lstStyle/>
                    <a:p>
                      <a:pPr algn="just" fontAlgn="t"/>
                      <a:r>
                        <a:rPr lang="en-US" sz="1200" b="0" i="0" u="none" strike="noStrike" dirty="0" smtClean="0">
                          <a:solidFill>
                            <a:schemeClr val="dk1"/>
                          </a:solidFill>
                          <a:effectLst/>
                          <a:latin typeface="+mn-lt"/>
                        </a:rPr>
                        <a:t>Managemen</a:t>
                      </a:r>
                      <a:r>
                        <a:rPr lang="en-US" sz="1200" b="0" i="0" u="none" strike="noStrike" baseline="0" dirty="0" smtClean="0">
                          <a:solidFill>
                            <a:schemeClr val="dk1"/>
                          </a:solidFill>
                          <a:effectLst/>
                          <a:latin typeface="+mn-lt"/>
                        </a:rPr>
                        <a:t>t should ensure that the POEs are adequately filed for audit purposes</a:t>
                      </a:r>
                      <a:endParaRPr lang="en-US" sz="1200" b="0" i="0" u="none" strike="noStrike" dirty="0">
                        <a:solidFill>
                          <a:srgbClr val="000000"/>
                        </a:solidFill>
                        <a:effectLst/>
                        <a:latin typeface="Arial" panose="020B0604020202020204" pitchFamily="34" charset="0"/>
                      </a:endParaRPr>
                    </a:p>
                  </a:txBody>
                  <a:tcPr marL="4472" marR="4472" marT="4472" marB="0"/>
                </a:tc>
                <a:tc>
                  <a:txBody>
                    <a:bodyPr/>
                    <a:lstStyle/>
                    <a:p>
                      <a:pPr algn="just" fontAlgn="t"/>
                      <a:r>
                        <a:rPr lang="en-US" sz="1200" b="0" i="0" u="none" strike="noStrike" dirty="0" smtClean="0">
                          <a:solidFill>
                            <a:srgbClr val="000000"/>
                          </a:solidFill>
                          <a:effectLst/>
                          <a:latin typeface="+mn-lt"/>
                        </a:rPr>
                        <a:t>Management</a:t>
                      </a:r>
                      <a:r>
                        <a:rPr lang="en-US" sz="1200" b="0" i="0" u="none" strike="noStrike" baseline="0" dirty="0" smtClean="0">
                          <a:solidFill>
                            <a:srgbClr val="000000"/>
                          </a:solidFill>
                          <a:effectLst/>
                          <a:latin typeface="+mn-lt"/>
                        </a:rPr>
                        <a:t> ensured that reported information has supporting POE.</a:t>
                      </a:r>
                      <a:endParaRPr lang="en-US" sz="1200" b="0" i="0" u="none" strike="noStrike" dirty="0" smtClean="0">
                        <a:solidFill>
                          <a:srgbClr val="000000"/>
                        </a:solidFill>
                        <a:effectLst/>
                        <a:latin typeface="+mn-lt"/>
                      </a:endParaRPr>
                    </a:p>
                    <a:p>
                      <a:pPr algn="just" fontAlgn="t"/>
                      <a:r>
                        <a:rPr lang="en-US" sz="1200" b="0" i="0" u="none" strike="noStrike" dirty="0" smtClean="0">
                          <a:solidFill>
                            <a:srgbClr val="000000"/>
                          </a:solidFill>
                          <a:effectLst/>
                          <a:latin typeface="+mn-lt"/>
                        </a:rPr>
                        <a:t>Internal</a:t>
                      </a:r>
                      <a:r>
                        <a:rPr lang="en-US" sz="1200" b="0" i="0" u="none" strike="noStrike" baseline="0" dirty="0" smtClean="0">
                          <a:solidFill>
                            <a:srgbClr val="000000"/>
                          </a:solidFill>
                          <a:effectLst/>
                          <a:latin typeface="+mn-lt"/>
                        </a:rPr>
                        <a:t> Audit reviews and verifies the usefulness, validity and accuracy of POEs.</a:t>
                      </a:r>
                      <a:endParaRPr lang="en-US" sz="12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xmlns="" val="2186064156"/>
                  </a:ext>
                </a:extLst>
              </a:tr>
            </a:tbl>
          </a:graphicData>
        </a:graphic>
      </p:graphicFrame>
    </p:spTree>
    <p:extLst>
      <p:ext uri="{BB962C8B-B14F-4D97-AF65-F5344CB8AC3E}">
        <p14:creationId xmlns:p14="http://schemas.microsoft.com/office/powerpoint/2010/main" xmlns="" val="29643161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81000" y="228600"/>
            <a:ext cx="8534400" cy="262470"/>
          </a:xfrm>
          <a:prstGeom prst="rect">
            <a:avLst/>
          </a:prstGeom>
          <a:effectLst/>
        </p:spPr>
        <p:txBody>
          <a:bodyPr vert="horz" lIns="91440" tIns="45720" rIns="91440" bIns="45720" rtlCol="0" anchor="ctr">
            <a:normAutofit fontScale="25000" lnSpcReduction="20000"/>
          </a:bodyPr>
          <a:lst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ZA" b="1" dirty="0">
                <a:solidFill>
                  <a:schemeClr val="bg1"/>
                </a:solidFill>
              </a:rPr>
              <a:t>      </a:t>
            </a:r>
            <a:r>
              <a:rPr lang="en-ZA" sz="11200" b="1" dirty="0" smtClean="0">
                <a:solidFill>
                  <a:schemeClr val="tx1"/>
                </a:solidFill>
              </a:rPr>
              <a:t>AOPO</a:t>
            </a:r>
            <a:endParaRPr lang="en-ZA" sz="11200" dirty="0">
              <a:solidFill>
                <a:schemeClr val="tx1"/>
              </a:solidFill>
            </a:endParaRPr>
          </a:p>
        </p:txBody>
      </p:sp>
      <p:graphicFrame>
        <p:nvGraphicFramePr>
          <p:cNvPr id="2" name="Table 1"/>
          <p:cNvGraphicFramePr>
            <a:graphicFrameLocks noGrp="1"/>
          </p:cNvGraphicFramePr>
          <p:nvPr>
            <p:extLst>
              <p:ext uri="{D42A27DB-BD31-4B8C-83A1-F6EECF244321}">
                <p14:modId xmlns:p14="http://schemas.microsoft.com/office/powerpoint/2010/main" xmlns="" val="265455648"/>
              </p:ext>
            </p:extLst>
          </p:nvPr>
        </p:nvGraphicFramePr>
        <p:xfrm>
          <a:off x="228600" y="504925"/>
          <a:ext cx="9372601" cy="5687749"/>
        </p:xfrm>
        <a:graphic>
          <a:graphicData uri="http://schemas.openxmlformats.org/drawingml/2006/table">
            <a:tbl>
              <a:tblPr>
                <a:tableStyleId>{5C22544A-7EE6-4342-B048-85BDC9FD1C3A}</a:tableStyleId>
              </a:tblPr>
              <a:tblGrid>
                <a:gridCol w="951884">
                  <a:extLst>
                    <a:ext uri="{9D8B030D-6E8A-4147-A177-3AD203B41FA5}">
                      <a16:colId xmlns:a16="http://schemas.microsoft.com/office/drawing/2014/main" xmlns="" val="842042735"/>
                    </a:ext>
                  </a:extLst>
                </a:gridCol>
                <a:gridCol w="2118975">
                  <a:extLst>
                    <a:ext uri="{9D8B030D-6E8A-4147-A177-3AD203B41FA5}">
                      <a16:colId xmlns:a16="http://schemas.microsoft.com/office/drawing/2014/main" xmlns="" val="2701795820"/>
                    </a:ext>
                  </a:extLst>
                </a:gridCol>
                <a:gridCol w="1997575">
                  <a:extLst>
                    <a:ext uri="{9D8B030D-6E8A-4147-A177-3AD203B41FA5}">
                      <a16:colId xmlns:a16="http://schemas.microsoft.com/office/drawing/2014/main" xmlns="" val="1896599469"/>
                    </a:ext>
                  </a:extLst>
                </a:gridCol>
                <a:gridCol w="2475366">
                  <a:extLst>
                    <a:ext uri="{9D8B030D-6E8A-4147-A177-3AD203B41FA5}">
                      <a16:colId xmlns:a16="http://schemas.microsoft.com/office/drawing/2014/main" xmlns="" val="3532972054"/>
                    </a:ext>
                  </a:extLst>
                </a:gridCol>
                <a:gridCol w="1828801">
                  <a:extLst>
                    <a:ext uri="{9D8B030D-6E8A-4147-A177-3AD203B41FA5}">
                      <a16:colId xmlns:a16="http://schemas.microsoft.com/office/drawing/2014/main" xmlns="" val="3945398"/>
                    </a:ext>
                  </a:extLst>
                </a:gridCol>
              </a:tblGrid>
              <a:tr h="1251933">
                <a:tc>
                  <a:txBody>
                    <a:bodyPr/>
                    <a:lstStyle/>
                    <a:p>
                      <a:pPr algn="ctr" fontAlgn="ctr"/>
                      <a:r>
                        <a:rPr lang="en-ZA" sz="1200" u="none" strike="noStrike" dirty="0">
                          <a:effectLst/>
                        </a:rPr>
                        <a:t>AOPO</a:t>
                      </a:r>
                      <a:endParaRPr lang="en-ZA" sz="1200" b="0" i="0" u="none" strike="noStrike" dirty="0">
                        <a:solidFill>
                          <a:srgbClr val="000000"/>
                        </a:solidFill>
                        <a:effectLst/>
                        <a:latin typeface="Arial" panose="020B0604020202020204" pitchFamily="34" charset="0"/>
                      </a:endParaRPr>
                    </a:p>
                  </a:txBody>
                  <a:tcPr marL="4472" marR="4472" marT="4472" marB="0" anchor="ctr"/>
                </a:tc>
                <a:tc>
                  <a:txBody>
                    <a:bodyPr/>
                    <a:lstStyle/>
                    <a:p>
                      <a:pPr algn="just" fontAlgn="t"/>
                      <a:r>
                        <a:rPr lang="en-US" sz="1200" u="none" strike="noStrike" dirty="0">
                          <a:effectLst/>
                        </a:rPr>
                        <a:t>Reported performance overstated and no proof of submission of the reports to the relevant </a:t>
                      </a:r>
                      <a:r>
                        <a:rPr lang="en-US" sz="1200" u="none" strike="noStrike" dirty="0" smtClean="0">
                          <a:effectLst/>
                        </a:rPr>
                        <a:t>authority.</a:t>
                      </a:r>
                      <a:endParaRPr lang="en-US" sz="1200" b="0" i="0" u="none" strike="noStrike" dirty="0">
                        <a:solidFill>
                          <a:srgbClr val="000000"/>
                        </a:solidFill>
                        <a:effectLst/>
                        <a:latin typeface="Arial" panose="020B0604020202020204" pitchFamily="34" charset="0"/>
                      </a:endParaRPr>
                    </a:p>
                  </a:txBody>
                  <a:tcPr marL="4472" marR="4472" marT="4472" marB="0"/>
                </a:tc>
                <a:tc>
                  <a:txBody>
                    <a:bodyPr/>
                    <a:lstStyle/>
                    <a:p>
                      <a:pPr algn="just" fontAlgn="t"/>
                      <a:r>
                        <a:rPr lang="en-US" sz="1200" u="none" strike="noStrike" dirty="0">
                          <a:effectLst/>
                        </a:rPr>
                        <a:t>Management did not establish appropriate systems to verify the usefulness, validity, accuracy and completeness of the reported performance information.</a:t>
                      </a:r>
                      <a:endParaRPr lang="en-US" sz="1200" b="0" i="0" u="none" strike="noStrike" dirty="0">
                        <a:solidFill>
                          <a:srgbClr val="000000"/>
                        </a:solidFill>
                        <a:effectLst/>
                        <a:latin typeface="Arial" panose="020B0604020202020204" pitchFamily="34" charset="0"/>
                      </a:endParaRPr>
                    </a:p>
                  </a:txBody>
                  <a:tcPr marL="4472" marR="4472" marT="4472" marB="0"/>
                </a:tc>
                <a:tc>
                  <a:txBody>
                    <a:bodyPr/>
                    <a:lstStyle/>
                    <a:p>
                      <a:pPr algn="just" fontAlgn="t"/>
                      <a:r>
                        <a:rPr lang="en-US" sz="1200" u="none" strike="noStrike" dirty="0">
                          <a:effectLst/>
                        </a:rPr>
                        <a:t>A thorough engagement is required at executive management level to ensure that performance indicators comply to the SMART principles and that appropriate supporting documents are available to support the reported performance.</a:t>
                      </a:r>
                      <a:endParaRPr lang="en-US" sz="1200" b="0" i="0" u="none" strike="noStrike" dirty="0">
                        <a:solidFill>
                          <a:srgbClr val="000000"/>
                        </a:solidFill>
                        <a:effectLst/>
                        <a:latin typeface="Arial" panose="020B0604020202020204" pitchFamily="34" charset="0"/>
                      </a:endParaRPr>
                    </a:p>
                  </a:txBody>
                  <a:tcPr marL="4472" marR="4472" marT="4472" marB="0"/>
                </a:tc>
                <a:tc>
                  <a:txBody>
                    <a:bodyPr/>
                    <a:lstStyle/>
                    <a:p>
                      <a:pPr algn="just" fontAlgn="t"/>
                      <a:r>
                        <a:rPr lang="en-US" sz="1200" b="0" i="0" u="none" strike="noStrike" dirty="0" smtClean="0">
                          <a:solidFill>
                            <a:srgbClr val="000000"/>
                          </a:solidFill>
                          <a:effectLst/>
                          <a:latin typeface="+mn-lt"/>
                        </a:rPr>
                        <a:t>Management</a:t>
                      </a:r>
                      <a:r>
                        <a:rPr lang="en-US" sz="1200" b="0" i="0" u="none" strike="noStrike" baseline="0" dirty="0" smtClean="0">
                          <a:solidFill>
                            <a:srgbClr val="000000"/>
                          </a:solidFill>
                          <a:effectLst/>
                          <a:latin typeface="+mn-lt"/>
                        </a:rPr>
                        <a:t> ensured that reported information has supporting POE.</a:t>
                      </a:r>
                      <a:endParaRPr lang="en-US" sz="1200" b="0" i="0" u="none" strike="noStrike" dirty="0" smtClean="0">
                        <a:solidFill>
                          <a:srgbClr val="000000"/>
                        </a:solidFill>
                        <a:effectLst/>
                        <a:latin typeface="+mn-lt"/>
                      </a:endParaRPr>
                    </a:p>
                    <a:p>
                      <a:pPr algn="just" fontAlgn="t"/>
                      <a:r>
                        <a:rPr lang="en-US" sz="1200" b="0" i="0" u="none" strike="noStrike" dirty="0" smtClean="0">
                          <a:solidFill>
                            <a:srgbClr val="000000"/>
                          </a:solidFill>
                          <a:effectLst/>
                          <a:latin typeface="+mn-lt"/>
                        </a:rPr>
                        <a:t>Internal</a:t>
                      </a:r>
                      <a:r>
                        <a:rPr lang="en-US" sz="1200" b="0" i="0" u="none" strike="noStrike" baseline="0" dirty="0" smtClean="0">
                          <a:solidFill>
                            <a:srgbClr val="000000"/>
                          </a:solidFill>
                          <a:effectLst/>
                          <a:latin typeface="+mn-lt"/>
                        </a:rPr>
                        <a:t> Audit reviews and verifies the usefulness, validity and accuracy of POEs.</a:t>
                      </a:r>
                      <a:endParaRPr lang="en-US" sz="12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xmlns="" val="582491597"/>
                  </a:ext>
                </a:extLst>
              </a:tr>
              <a:tr h="1964833">
                <a:tc>
                  <a:txBody>
                    <a:bodyPr/>
                    <a:lstStyle/>
                    <a:p>
                      <a:pPr algn="ctr" fontAlgn="ctr"/>
                      <a:r>
                        <a:rPr lang="en-ZA" sz="1200" u="none" strike="noStrike">
                          <a:effectLst/>
                        </a:rPr>
                        <a:t>AOPO</a:t>
                      </a:r>
                      <a:endParaRPr lang="en-ZA" sz="1200" b="0" i="0" u="none" strike="noStrike">
                        <a:solidFill>
                          <a:srgbClr val="000000"/>
                        </a:solidFill>
                        <a:effectLst/>
                        <a:latin typeface="Arial" panose="020B0604020202020204" pitchFamily="34" charset="0"/>
                      </a:endParaRPr>
                    </a:p>
                  </a:txBody>
                  <a:tcPr marL="4472" marR="4472" marT="4472" marB="0" anchor="ctr"/>
                </a:tc>
                <a:tc>
                  <a:txBody>
                    <a:bodyPr/>
                    <a:lstStyle/>
                    <a:p>
                      <a:pPr algn="just" fontAlgn="t"/>
                      <a:r>
                        <a:rPr lang="en-US" sz="1200" u="none" strike="noStrike" dirty="0">
                          <a:effectLst/>
                        </a:rPr>
                        <a:t>Difference between the APR and the supporting documents submitted for </a:t>
                      </a:r>
                      <a:r>
                        <a:rPr lang="en-US" sz="1200" u="none" strike="noStrike" dirty="0" smtClean="0">
                          <a:effectLst/>
                        </a:rPr>
                        <a:t>audit.</a:t>
                      </a:r>
                      <a:endParaRPr lang="en-US" sz="1200" b="0" i="0" u="none" strike="noStrike" dirty="0">
                        <a:solidFill>
                          <a:srgbClr val="000000"/>
                        </a:solidFill>
                        <a:effectLst/>
                        <a:latin typeface="Arial" panose="020B0604020202020204" pitchFamily="34" charset="0"/>
                      </a:endParaRPr>
                    </a:p>
                  </a:txBody>
                  <a:tcPr marL="4472" marR="4472" marT="4472" marB="0"/>
                </a:tc>
                <a:tc>
                  <a:txBody>
                    <a:bodyPr/>
                    <a:lstStyle/>
                    <a:p>
                      <a:pPr algn="just" fontAlgn="t"/>
                      <a:r>
                        <a:rPr lang="en-US" sz="1200" u="none" strike="noStrike" dirty="0">
                          <a:effectLst/>
                        </a:rPr>
                        <a:t>Management did not establish appropriate systems to verify the usefulness, validity, accuracy and completeness of the reported performance information.</a:t>
                      </a:r>
                      <a:endParaRPr lang="en-US" sz="1200" b="0" i="0" u="none" strike="noStrike" dirty="0">
                        <a:solidFill>
                          <a:srgbClr val="000000"/>
                        </a:solidFill>
                        <a:effectLst/>
                        <a:latin typeface="Arial" panose="020B0604020202020204" pitchFamily="34" charset="0"/>
                      </a:endParaRPr>
                    </a:p>
                  </a:txBody>
                  <a:tcPr marL="4472" marR="4472" marT="4472" marB="0"/>
                </a:tc>
                <a:tc>
                  <a:txBody>
                    <a:bodyPr/>
                    <a:lstStyle/>
                    <a:p>
                      <a:pPr algn="just" fontAlgn="t"/>
                      <a:r>
                        <a:rPr lang="en-US" sz="1200" u="none" strike="noStrike" dirty="0">
                          <a:effectLst/>
                        </a:rPr>
                        <a:t>1. Management should ensure that the performance indicators developed are well defined as required by the paragraph 3.2 of the FMPPI. </a:t>
                      </a:r>
                      <a:br>
                        <a:rPr lang="en-US" sz="1200" u="none" strike="noStrike" dirty="0">
                          <a:effectLst/>
                        </a:rPr>
                      </a:br>
                      <a:r>
                        <a:rPr lang="en-US" sz="1200" u="none" strike="noStrike" dirty="0">
                          <a:effectLst/>
                        </a:rPr>
                        <a:t/>
                      </a:r>
                      <a:br>
                        <a:rPr lang="en-US" sz="1200" u="none" strike="noStrike" dirty="0">
                          <a:effectLst/>
                        </a:rPr>
                      </a:br>
                      <a:r>
                        <a:rPr lang="en-US" sz="1200" u="none" strike="noStrike" dirty="0">
                          <a:effectLst/>
                        </a:rPr>
                        <a:t>2.A thorough engagement is required at executive management level to ensure that performance indicators comply to the SMART principles and that appropriate supporting documents are available to support the reported performance information.</a:t>
                      </a:r>
                      <a:endParaRPr lang="en-US" sz="1200" b="0" i="0" u="none" strike="noStrike" dirty="0">
                        <a:solidFill>
                          <a:srgbClr val="000000"/>
                        </a:solidFill>
                        <a:effectLst/>
                        <a:latin typeface="Arial" panose="020B0604020202020204" pitchFamily="34" charset="0"/>
                      </a:endParaRPr>
                    </a:p>
                  </a:txBody>
                  <a:tcPr marL="4472" marR="4472" marT="4472" marB="0"/>
                </a:tc>
                <a:tc>
                  <a:txBody>
                    <a:bodyPr/>
                    <a:lstStyle/>
                    <a:p>
                      <a:pPr algn="just" fontAlgn="t"/>
                      <a:r>
                        <a:rPr lang="en-US" sz="1200" b="0" i="0" u="none" strike="noStrike" dirty="0" smtClean="0">
                          <a:solidFill>
                            <a:srgbClr val="000000"/>
                          </a:solidFill>
                          <a:effectLst/>
                          <a:latin typeface="+mn-lt"/>
                        </a:rPr>
                        <a:t>Management</a:t>
                      </a:r>
                      <a:r>
                        <a:rPr lang="en-US" sz="1200" b="0" i="0" u="none" strike="noStrike" baseline="0" dirty="0" smtClean="0">
                          <a:solidFill>
                            <a:srgbClr val="000000"/>
                          </a:solidFill>
                          <a:effectLst/>
                          <a:latin typeface="+mn-lt"/>
                        </a:rPr>
                        <a:t> ensured that reported information has supporting POE.</a:t>
                      </a:r>
                      <a:endParaRPr lang="en-US" sz="1200" b="0" i="0" u="none" strike="noStrike" dirty="0" smtClean="0">
                        <a:solidFill>
                          <a:srgbClr val="000000"/>
                        </a:solidFill>
                        <a:effectLst/>
                        <a:latin typeface="+mn-lt"/>
                      </a:endParaRPr>
                    </a:p>
                    <a:p>
                      <a:pPr algn="just" fontAlgn="t"/>
                      <a:r>
                        <a:rPr lang="en-US" sz="1200" b="0" i="0" u="none" strike="noStrike" dirty="0" smtClean="0">
                          <a:solidFill>
                            <a:srgbClr val="000000"/>
                          </a:solidFill>
                          <a:effectLst/>
                          <a:latin typeface="+mn-lt"/>
                        </a:rPr>
                        <a:t>Internal</a:t>
                      </a:r>
                      <a:r>
                        <a:rPr lang="en-US" sz="1200" b="0" i="0" u="none" strike="noStrike" baseline="0" dirty="0" smtClean="0">
                          <a:solidFill>
                            <a:srgbClr val="000000"/>
                          </a:solidFill>
                          <a:effectLst/>
                          <a:latin typeface="+mn-lt"/>
                        </a:rPr>
                        <a:t> Audit reviews and verifies the usefulness, validity and accuracy of POEs.</a:t>
                      </a:r>
                      <a:endParaRPr lang="en-US" sz="1200" b="0" i="0" u="none" strike="noStrike" dirty="0" smtClean="0">
                        <a:solidFill>
                          <a:srgbClr val="000000"/>
                        </a:solidFill>
                        <a:effectLst/>
                        <a:latin typeface="+mn-lt"/>
                      </a:endParaRPr>
                    </a:p>
                    <a:p>
                      <a:pPr algn="just" fontAlgn="t"/>
                      <a:r>
                        <a:rPr lang="en-US" sz="1200" b="0" i="0" u="none" strike="noStrike" dirty="0" smtClean="0">
                          <a:solidFill>
                            <a:srgbClr val="000000"/>
                          </a:solidFill>
                          <a:effectLst/>
                          <a:latin typeface="+mn-lt"/>
                        </a:rPr>
                        <a:t>SDBIP </a:t>
                      </a:r>
                      <a:r>
                        <a:rPr lang="en-US" sz="1200" b="0" i="0" u="none" strike="noStrike" dirty="0">
                          <a:solidFill>
                            <a:srgbClr val="000000"/>
                          </a:solidFill>
                          <a:effectLst/>
                          <a:latin typeface="+mn-lt"/>
                        </a:rPr>
                        <a:t>was reviewed during </a:t>
                      </a:r>
                      <a:r>
                        <a:rPr lang="en-US" sz="1200" b="0" i="0" u="none" strike="noStrike" dirty="0" smtClean="0">
                          <a:solidFill>
                            <a:srgbClr val="000000"/>
                          </a:solidFill>
                          <a:effectLst/>
                          <a:latin typeface="+mn-lt"/>
                        </a:rPr>
                        <a:t> January </a:t>
                      </a:r>
                      <a:r>
                        <a:rPr lang="en-US" sz="1200" b="0" i="0" u="none" strike="noStrike" dirty="0">
                          <a:solidFill>
                            <a:srgbClr val="000000"/>
                          </a:solidFill>
                          <a:effectLst/>
                          <a:latin typeface="+mn-lt"/>
                        </a:rPr>
                        <a:t>and submitted to council for approval. </a:t>
                      </a:r>
                    </a:p>
                  </a:txBody>
                  <a:tcPr marL="9525" marR="9525" marT="9525" marB="0"/>
                </a:tc>
                <a:extLst>
                  <a:ext uri="{0D108BD9-81ED-4DB2-BD59-A6C34878D82A}">
                    <a16:rowId xmlns:a16="http://schemas.microsoft.com/office/drawing/2014/main" xmlns="" val="1386352484"/>
                  </a:ext>
                </a:extLst>
              </a:tr>
              <a:tr h="1964833">
                <a:tc>
                  <a:txBody>
                    <a:bodyPr/>
                    <a:lstStyle/>
                    <a:p>
                      <a:pPr algn="ctr" fontAlgn="ctr"/>
                      <a:r>
                        <a:rPr lang="en-ZA" sz="1200" u="none" strike="noStrike" dirty="0">
                          <a:effectLst/>
                        </a:rPr>
                        <a:t>AOPO</a:t>
                      </a:r>
                      <a:endParaRPr lang="en-ZA" sz="1200" b="0" i="0" u="none" strike="noStrike" dirty="0">
                        <a:solidFill>
                          <a:srgbClr val="000000"/>
                        </a:solidFill>
                        <a:effectLst/>
                        <a:latin typeface="Arial" panose="020B0604020202020204" pitchFamily="34" charset="0"/>
                      </a:endParaRPr>
                    </a:p>
                  </a:txBody>
                  <a:tcPr marL="4472" marR="4472" marT="4472" marB="0" anchor="ctr"/>
                </a:tc>
                <a:tc>
                  <a:txBody>
                    <a:bodyPr/>
                    <a:lstStyle/>
                    <a:p>
                      <a:pPr algn="just" fontAlgn="t"/>
                      <a:r>
                        <a:rPr lang="en-US" sz="1200" u="none" strike="noStrike" dirty="0">
                          <a:effectLst/>
                        </a:rPr>
                        <a:t>Performance indicator not well defined </a:t>
                      </a:r>
                      <a:r>
                        <a:rPr lang="en-US" sz="1200" u="none" strike="noStrike" dirty="0" smtClean="0">
                          <a:effectLst/>
                        </a:rPr>
                        <a:t>PMDC.</a:t>
                      </a:r>
                      <a:endParaRPr lang="en-US" sz="1200" b="0" i="0" u="none" strike="noStrike" dirty="0">
                        <a:solidFill>
                          <a:srgbClr val="000000"/>
                        </a:solidFill>
                        <a:effectLst/>
                        <a:latin typeface="Arial" panose="020B0604020202020204" pitchFamily="34" charset="0"/>
                      </a:endParaRPr>
                    </a:p>
                  </a:txBody>
                  <a:tcPr marL="4472" marR="4472" marT="4472" marB="0"/>
                </a:tc>
                <a:tc>
                  <a:txBody>
                    <a:bodyPr/>
                    <a:lstStyle/>
                    <a:p>
                      <a:pPr algn="just" fontAlgn="t"/>
                      <a:r>
                        <a:rPr lang="en-US" sz="1200" u="none" strike="noStrike" dirty="0">
                          <a:effectLst/>
                        </a:rPr>
                        <a:t>There is inadequate review of the Service Delivery Budget Implementation Plan by Management to ensure that indicators are in accordance with the framework.</a:t>
                      </a:r>
                      <a:endParaRPr lang="en-US" sz="1200" b="0" i="0" u="none" strike="noStrike" dirty="0">
                        <a:solidFill>
                          <a:srgbClr val="000000"/>
                        </a:solidFill>
                        <a:effectLst/>
                        <a:latin typeface="Arial" panose="020B0604020202020204" pitchFamily="34" charset="0"/>
                      </a:endParaRPr>
                    </a:p>
                  </a:txBody>
                  <a:tcPr marL="4472" marR="4472" marT="4472" marB="0"/>
                </a:tc>
                <a:tc>
                  <a:txBody>
                    <a:bodyPr/>
                    <a:lstStyle/>
                    <a:p>
                      <a:pPr algn="just" fontAlgn="t"/>
                      <a:r>
                        <a:rPr lang="en-US" sz="1200" u="none" strike="noStrike" dirty="0">
                          <a:effectLst/>
                        </a:rPr>
                        <a:t>1. Management should ensure that the performance indicators developed are well defined as required by the paragraph 3.2 of the FMPPI. </a:t>
                      </a:r>
                      <a:br>
                        <a:rPr lang="en-US" sz="1200" u="none" strike="noStrike" dirty="0">
                          <a:effectLst/>
                        </a:rPr>
                      </a:br>
                      <a:r>
                        <a:rPr lang="en-US" sz="1200" u="none" strike="noStrike" dirty="0">
                          <a:effectLst/>
                        </a:rPr>
                        <a:t/>
                      </a:r>
                      <a:br>
                        <a:rPr lang="en-US" sz="1200" u="none" strike="noStrike" dirty="0">
                          <a:effectLst/>
                        </a:rPr>
                      </a:br>
                      <a:r>
                        <a:rPr lang="en-US" sz="1200" u="none" strike="noStrike" dirty="0">
                          <a:effectLst/>
                        </a:rPr>
                        <a:t>2.A thorough engagement is required at executive management level to ensure that performance indicators comply to the SMART principles and that appropriate supporting documents are available to support the reported performance information.</a:t>
                      </a:r>
                      <a:endParaRPr lang="en-US" sz="1200" b="0" i="0" u="none" strike="noStrike" dirty="0">
                        <a:solidFill>
                          <a:srgbClr val="000000"/>
                        </a:solidFill>
                        <a:effectLst/>
                        <a:latin typeface="Arial" panose="020B0604020202020204" pitchFamily="34" charset="0"/>
                      </a:endParaRPr>
                    </a:p>
                  </a:txBody>
                  <a:tcPr marL="4472" marR="4472" marT="4472" marB="0"/>
                </a:tc>
                <a:tc>
                  <a:txBody>
                    <a:bodyPr/>
                    <a:lstStyle/>
                    <a:p>
                      <a:pPr algn="just" fontAlgn="t"/>
                      <a:r>
                        <a:rPr lang="en-US" sz="1200" b="0" i="0" u="none" strike="noStrike" dirty="0" smtClean="0">
                          <a:solidFill>
                            <a:srgbClr val="000000"/>
                          </a:solidFill>
                          <a:effectLst/>
                          <a:latin typeface="+mn-lt"/>
                        </a:rPr>
                        <a:t>PMS and management reviewed KPIs  to ensure they are well defined</a:t>
                      </a:r>
                    </a:p>
                    <a:p>
                      <a:pPr algn="just" fontAlgn="t"/>
                      <a:endParaRPr lang="en-US" sz="1200" b="0" i="0" u="none" strike="noStrike" dirty="0" smtClean="0">
                        <a:solidFill>
                          <a:srgbClr val="000000"/>
                        </a:solidFill>
                        <a:effectLst/>
                        <a:latin typeface="+mn-lt"/>
                      </a:endParaRPr>
                    </a:p>
                    <a:p>
                      <a:pPr algn="just" fontAlgn="t"/>
                      <a:r>
                        <a:rPr lang="en-US" sz="1200" b="0" i="0" u="none" strike="noStrike" dirty="0" smtClean="0">
                          <a:solidFill>
                            <a:srgbClr val="000000"/>
                          </a:solidFill>
                          <a:effectLst/>
                          <a:latin typeface="+mn-lt"/>
                        </a:rPr>
                        <a:t>SDBIP was reviewed during January and submitted to council for approval. </a:t>
                      </a:r>
                    </a:p>
                  </a:txBody>
                  <a:tcPr marL="9525" marR="9525" marT="9525" marB="0"/>
                </a:tc>
                <a:extLst>
                  <a:ext uri="{0D108BD9-81ED-4DB2-BD59-A6C34878D82A}">
                    <a16:rowId xmlns:a16="http://schemas.microsoft.com/office/drawing/2014/main" xmlns="" val="2359882747"/>
                  </a:ext>
                </a:extLst>
              </a:tr>
            </a:tbl>
          </a:graphicData>
        </a:graphic>
      </p:graphicFrame>
    </p:spTree>
    <p:extLst>
      <p:ext uri="{BB962C8B-B14F-4D97-AF65-F5344CB8AC3E}">
        <p14:creationId xmlns:p14="http://schemas.microsoft.com/office/powerpoint/2010/main" xmlns="" val="15932498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81000" y="228600"/>
            <a:ext cx="8534400" cy="262470"/>
          </a:xfrm>
          <a:prstGeom prst="rect">
            <a:avLst/>
          </a:prstGeom>
          <a:effectLst/>
        </p:spPr>
        <p:txBody>
          <a:bodyPr vert="horz" lIns="91440" tIns="45720" rIns="91440" bIns="45720" rtlCol="0" anchor="ctr">
            <a:normAutofit fontScale="25000" lnSpcReduction="20000"/>
          </a:bodyPr>
          <a:lst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ZA" b="1" dirty="0">
                <a:solidFill>
                  <a:schemeClr val="bg1"/>
                </a:solidFill>
              </a:rPr>
              <a:t>      </a:t>
            </a:r>
            <a:r>
              <a:rPr lang="en-ZA" sz="11200" b="1" dirty="0" smtClean="0">
                <a:solidFill>
                  <a:schemeClr val="tx1"/>
                </a:solidFill>
              </a:rPr>
              <a:t>AOPO</a:t>
            </a:r>
            <a:endParaRPr lang="en-ZA" sz="11200" dirty="0">
              <a:solidFill>
                <a:schemeClr val="tx1"/>
              </a:solidFill>
            </a:endParaRPr>
          </a:p>
        </p:txBody>
      </p:sp>
      <p:graphicFrame>
        <p:nvGraphicFramePr>
          <p:cNvPr id="3" name="Table 2"/>
          <p:cNvGraphicFramePr>
            <a:graphicFrameLocks noGrp="1"/>
          </p:cNvGraphicFramePr>
          <p:nvPr>
            <p:extLst>
              <p:ext uri="{D42A27DB-BD31-4B8C-83A1-F6EECF244321}">
                <p14:modId xmlns:p14="http://schemas.microsoft.com/office/powerpoint/2010/main" xmlns="" val="1333722260"/>
              </p:ext>
            </p:extLst>
          </p:nvPr>
        </p:nvGraphicFramePr>
        <p:xfrm>
          <a:off x="381001" y="609601"/>
          <a:ext cx="8991600" cy="5360335"/>
        </p:xfrm>
        <a:graphic>
          <a:graphicData uri="http://schemas.openxmlformats.org/drawingml/2006/table">
            <a:tbl>
              <a:tblPr>
                <a:tableStyleId>{5C22544A-7EE6-4342-B048-85BDC9FD1C3A}</a:tableStyleId>
              </a:tblPr>
              <a:tblGrid>
                <a:gridCol w="913189">
                  <a:extLst>
                    <a:ext uri="{9D8B030D-6E8A-4147-A177-3AD203B41FA5}">
                      <a16:colId xmlns:a16="http://schemas.microsoft.com/office/drawing/2014/main" xmlns="" val="566636437"/>
                    </a:ext>
                  </a:extLst>
                </a:gridCol>
                <a:gridCol w="1372810">
                  <a:extLst>
                    <a:ext uri="{9D8B030D-6E8A-4147-A177-3AD203B41FA5}">
                      <a16:colId xmlns:a16="http://schemas.microsoft.com/office/drawing/2014/main" xmlns="" val="1494934518"/>
                    </a:ext>
                  </a:extLst>
                </a:gridCol>
                <a:gridCol w="2133600">
                  <a:extLst>
                    <a:ext uri="{9D8B030D-6E8A-4147-A177-3AD203B41FA5}">
                      <a16:colId xmlns:a16="http://schemas.microsoft.com/office/drawing/2014/main" xmlns="" val="1463148908"/>
                    </a:ext>
                  </a:extLst>
                </a:gridCol>
                <a:gridCol w="2743200">
                  <a:extLst>
                    <a:ext uri="{9D8B030D-6E8A-4147-A177-3AD203B41FA5}">
                      <a16:colId xmlns:a16="http://schemas.microsoft.com/office/drawing/2014/main" xmlns="" val="2157759346"/>
                    </a:ext>
                  </a:extLst>
                </a:gridCol>
                <a:gridCol w="1828801">
                  <a:extLst>
                    <a:ext uri="{9D8B030D-6E8A-4147-A177-3AD203B41FA5}">
                      <a16:colId xmlns:a16="http://schemas.microsoft.com/office/drawing/2014/main" xmlns="" val="1408889677"/>
                    </a:ext>
                  </a:extLst>
                </a:gridCol>
              </a:tblGrid>
              <a:tr h="1936925">
                <a:tc>
                  <a:txBody>
                    <a:bodyPr/>
                    <a:lstStyle/>
                    <a:p>
                      <a:pPr algn="ctr" fontAlgn="ctr"/>
                      <a:r>
                        <a:rPr lang="en-ZA" sz="1200" u="none" strike="noStrike">
                          <a:effectLst/>
                        </a:rPr>
                        <a:t>AOPO</a:t>
                      </a:r>
                      <a:endParaRPr lang="en-ZA" sz="1200" b="0" i="0" u="none" strike="noStrike">
                        <a:solidFill>
                          <a:srgbClr val="000000"/>
                        </a:solidFill>
                        <a:effectLst/>
                        <a:latin typeface="Arial" panose="020B0604020202020204" pitchFamily="34" charset="0"/>
                      </a:endParaRPr>
                    </a:p>
                  </a:txBody>
                  <a:tcPr marL="5909" marR="5909" marT="5909" marB="0" anchor="ctr"/>
                </a:tc>
                <a:tc>
                  <a:txBody>
                    <a:bodyPr/>
                    <a:lstStyle/>
                    <a:p>
                      <a:pPr algn="just" fontAlgn="t"/>
                      <a:r>
                        <a:rPr lang="en-US" sz="1200" u="none" strike="noStrike">
                          <a:effectLst/>
                        </a:rPr>
                        <a:t>Performance indicators not well defined</a:t>
                      </a:r>
                      <a:endParaRPr lang="en-US" sz="1200" b="0" i="0" u="none" strike="noStrike">
                        <a:solidFill>
                          <a:srgbClr val="000000"/>
                        </a:solidFill>
                        <a:effectLst/>
                        <a:latin typeface="Arial" panose="020B0604020202020204" pitchFamily="34" charset="0"/>
                      </a:endParaRPr>
                    </a:p>
                  </a:txBody>
                  <a:tcPr marL="5909" marR="5909" marT="5909" marB="0"/>
                </a:tc>
                <a:tc>
                  <a:txBody>
                    <a:bodyPr/>
                    <a:lstStyle/>
                    <a:p>
                      <a:pPr algn="just" fontAlgn="t"/>
                      <a:r>
                        <a:rPr lang="en-US" sz="1200" u="none" strike="noStrike" dirty="0">
                          <a:effectLst/>
                        </a:rPr>
                        <a:t>Management did not develop performance indicators that are well-defined as required by paragraph 3.2 of the Framework for Managing Programme Performance Information.</a:t>
                      </a:r>
                      <a:endParaRPr lang="en-US" sz="1200" b="0" i="0" u="none" strike="noStrike" dirty="0">
                        <a:solidFill>
                          <a:srgbClr val="000000"/>
                        </a:solidFill>
                        <a:effectLst/>
                        <a:latin typeface="Arial" panose="020B0604020202020204" pitchFamily="34" charset="0"/>
                      </a:endParaRPr>
                    </a:p>
                  </a:txBody>
                  <a:tcPr marL="5909" marR="5909" marT="5909" marB="0"/>
                </a:tc>
                <a:tc>
                  <a:txBody>
                    <a:bodyPr/>
                    <a:lstStyle/>
                    <a:p>
                      <a:pPr algn="just" fontAlgn="t"/>
                      <a:r>
                        <a:rPr lang="en-US" sz="1200" u="none" strike="noStrike">
                          <a:effectLst/>
                        </a:rPr>
                        <a:t>1. Management should ensure that the performance indicators developed are well defined as required by the paragraph 3.2 of the FMPPI. </a:t>
                      </a:r>
                      <a:br>
                        <a:rPr lang="en-US" sz="1200" u="none" strike="noStrike">
                          <a:effectLst/>
                        </a:rPr>
                      </a:br>
                      <a:r>
                        <a:rPr lang="en-US" sz="1200" u="none" strike="noStrike">
                          <a:effectLst/>
                        </a:rPr>
                        <a:t/>
                      </a:r>
                      <a:br>
                        <a:rPr lang="en-US" sz="1200" u="none" strike="noStrike">
                          <a:effectLst/>
                        </a:rPr>
                      </a:br>
                      <a:r>
                        <a:rPr lang="en-US" sz="1200" u="none" strike="noStrike">
                          <a:effectLst/>
                        </a:rPr>
                        <a:t>2.A thorough engagement is required at executive management level to ensure that performance indicators comply to the SMART principles and that appropriate supporting documents are available to support the reported performance information.</a:t>
                      </a:r>
                      <a:endParaRPr lang="en-US" sz="1200" b="0" i="0" u="none" strike="noStrike">
                        <a:solidFill>
                          <a:srgbClr val="000000"/>
                        </a:solidFill>
                        <a:effectLst/>
                        <a:latin typeface="Arial" panose="020B0604020202020204" pitchFamily="34" charset="0"/>
                      </a:endParaRPr>
                    </a:p>
                  </a:txBody>
                  <a:tcPr marL="5909" marR="5909" marT="5909" marB="0"/>
                </a:tc>
                <a:tc>
                  <a:txBody>
                    <a:bodyPr/>
                    <a:lstStyle/>
                    <a:p>
                      <a:pPr algn="just" fontAlgn="t"/>
                      <a:r>
                        <a:rPr lang="en-US" sz="1200" b="0" i="0" u="none" strike="noStrike" dirty="0" smtClean="0">
                          <a:solidFill>
                            <a:srgbClr val="000000"/>
                          </a:solidFill>
                          <a:effectLst/>
                          <a:latin typeface="+mn-lt"/>
                        </a:rPr>
                        <a:t>Management and PMS reviewed KPI</a:t>
                      </a:r>
                      <a:r>
                        <a:rPr lang="en-US" sz="1200" b="0" i="0" u="none" strike="noStrike" baseline="0" dirty="0" smtClean="0">
                          <a:solidFill>
                            <a:srgbClr val="000000"/>
                          </a:solidFill>
                          <a:effectLst/>
                          <a:latin typeface="+mn-lt"/>
                        </a:rPr>
                        <a:t> and ensured KPIs are well defined</a:t>
                      </a:r>
                      <a:endParaRPr lang="en-US" sz="1200" b="0" i="0" u="none" strike="noStrike" dirty="0" smtClean="0">
                        <a:solidFill>
                          <a:srgbClr val="000000"/>
                        </a:solidFill>
                        <a:effectLst/>
                        <a:latin typeface="+mn-lt"/>
                      </a:endParaRPr>
                    </a:p>
                    <a:p>
                      <a:pPr algn="just" fontAlgn="t"/>
                      <a:endParaRPr lang="en-US" sz="1200" b="0" i="0" u="none" strike="noStrike" dirty="0" smtClean="0">
                        <a:solidFill>
                          <a:srgbClr val="000000"/>
                        </a:solidFill>
                        <a:effectLst/>
                        <a:latin typeface="+mn-lt"/>
                      </a:endParaRPr>
                    </a:p>
                    <a:p>
                      <a:pPr algn="just" fontAlgn="t"/>
                      <a:endParaRPr lang="en-US" sz="1200" b="0" i="0" u="none" strike="noStrike" dirty="0" smtClean="0">
                        <a:solidFill>
                          <a:srgbClr val="000000"/>
                        </a:solidFill>
                        <a:effectLst/>
                        <a:latin typeface="+mn-lt"/>
                      </a:endParaRPr>
                    </a:p>
                    <a:p>
                      <a:pPr algn="just" fontAlgn="t"/>
                      <a:r>
                        <a:rPr lang="en-US" sz="1200" b="0" i="0" u="none" strike="noStrike" dirty="0" smtClean="0">
                          <a:solidFill>
                            <a:srgbClr val="000000"/>
                          </a:solidFill>
                          <a:effectLst/>
                          <a:latin typeface="+mn-lt"/>
                        </a:rPr>
                        <a:t>Resolved,</a:t>
                      </a:r>
                      <a:r>
                        <a:rPr lang="en-US" sz="1200" b="0" i="0" u="none" strike="noStrike" baseline="0" dirty="0" smtClean="0">
                          <a:solidFill>
                            <a:srgbClr val="000000"/>
                          </a:solidFill>
                          <a:effectLst/>
                          <a:latin typeface="+mn-lt"/>
                        </a:rPr>
                        <a:t> </a:t>
                      </a:r>
                      <a:r>
                        <a:rPr lang="en-US" sz="1200" b="0" i="0" u="none" strike="noStrike" dirty="0" smtClean="0">
                          <a:solidFill>
                            <a:srgbClr val="000000"/>
                          </a:solidFill>
                          <a:effectLst/>
                          <a:latin typeface="+mn-lt"/>
                        </a:rPr>
                        <a:t>SDBIP </a:t>
                      </a:r>
                      <a:r>
                        <a:rPr lang="en-US" sz="1200" b="0" i="0" u="none" strike="noStrike" dirty="0">
                          <a:solidFill>
                            <a:srgbClr val="000000"/>
                          </a:solidFill>
                          <a:effectLst/>
                          <a:latin typeface="+mn-lt"/>
                        </a:rPr>
                        <a:t>was reviewed </a:t>
                      </a:r>
                      <a:r>
                        <a:rPr lang="en-US" sz="1200" b="0" i="0" u="none" strike="noStrike" dirty="0" smtClean="0">
                          <a:solidFill>
                            <a:srgbClr val="000000"/>
                          </a:solidFill>
                          <a:effectLst/>
                          <a:latin typeface="+mn-lt"/>
                        </a:rPr>
                        <a:t>during January </a:t>
                      </a:r>
                      <a:r>
                        <a:rPr lang="en-US" sz="1200" b="0" i="0" u="none" strike="noStrike" dirty="0">
                          <a:solidFill>
                            <a:srgbClr val="000000"/>
                          </a:solidFill>
                          <a:effectLst/>
                          <a:latin typeface="+mn-lt"/>
                        </a:rPr>
                        <a:t>and submitted to council for approval. </a:t>
                      </a:r>
                    </a:p>
                  </a:txBody>
                  <a:tcPr marL="9525" marR="9525" marT="9525" marB="0"/>
                </a:tc>
                <a:extLst>
                  <a:ext uri="{0D108BD9-81ED-4DB2-BD59-A6C34878D82A}">
                    <a16:rowId xmlns:a16="http://schemas.microsoft.com/office/drawing/2014/main" xmlns="" val="1883278538"/>
                  </a:ext>
                </a:extLst>
              </a:tr>
              <a:tr h="1508037">
                <a:tc>
                  <a:txBody>
                    <a:bodyPr/>
                    <a:lstStyle/>
                    <a:p>
                      <a:pPr algn="ctr" fontAlgn="ctr"/>
                      <a:r>
                        <a:rPr lang="en-ZA" sz="1200" u="none" strike="noStrike">
                          <a:effectLst/>
                        </a:rPr>
                        <a:t>AOPO</a:t>
                      </a:r>
                      <a:endParaRPr lang="en-ZA" sz="1200" b="0" i="0" u="none" strike="noStrike">
                        <a:solidFill>
                          <a:srgbClr val="000000"/>
                        </a:solidFill>
                        <a:effectLst/>
                        <a:latin typeface="Arial" panose="020B0604020202020204" pitchFamily="34" charset="0"/>
                      </a:endParaRPr>
                    </a:p>
                  </a:txBody>
                  <a:tcPr marL="5909" marR="5909" marT="5909" marB="0" anchor="ctr"/>
                </a:tc>
                <a:tc>
                  <a:txBody>
                    <a:bodyPr/>
                    <a:lstStyle/>
                    <a:p>
                      <a:pPr algn="just" fontAlgn="t"/>
                      <a:r>
                        <a:rPr lang="en-ZA" sz="1200" u="none" strike="noStrike">
                          <a:effectLst/>
                        </a:rPr>
                        <a:t>Performance Indicator not verifiable</a:t>
                      </a:r>
                      <a:endParaRPr lang="en-ZA" sz="1200" b="0" i="0" u="none" strike="noStrike">
                        <a:solidFill>
                          <a:srgbClr val="000000"/>
                        </a:solidFill>
                        <a:effectLst/>
                        <a:latin typeface="Arial" panose="020B0604020202020204" pitchFamily="34" charset="0"/>
                      </a:endParaRPr>
                    </a:p>
                  </a:txBody>
                  <a:tcPr marL="5909" marR="5909" marT="5909" marB="0"/>
                </a:tc>
                <a:tc>
                  <a:txBody>
                    <a:bodyPr/>
                    <a:lstStyle/>
                    <a:p>
                      <a:pPr algn="just" fontAlgn="t"/>
                      <a:r>
                        <a:rPr lang="en-US" sz="1200" u="none" strike="noStrike" dirty="0">
                          <a:effectLst/>
                        </a:rPr>
                        <a:t>Management did not develop performance targets that are verifiable as required by paragraph 3.2 of the Framework for Managing Programme Performance Information.</a:t>
                      </a:r>
                      <a:endParaRPr lang="en-US" sz="1200" b="0" i="0" u="none" strike="noStrike" dirty="0">
                        <a:solidFill>
                          <a:srgbClr val="000000"/>
                        </a:solidFill>
                        <a:effectLst/>
                        <a:latin typeface="Arial" panose="020B0604020202020204" pitchFamily="34" charset="0"/>
                      </a:endParaRPr>
                    </a:p>
                  </a:txBody>
                  <a:tcPr marL="5909" marR="5909" marT="5909" marB="0"/>
                </a:tc>
                <a:tc>
                  <a:txBody>
                    <a:bodyPr/>
                    <a:lstStyle/>
                    <a:p>
                      <a:pPr algn="just" fontAlgn="t"/>
                      <a:r>
                        <a:rPr lang="en-US" sz="1200" u="none" strike="noStrike" dirty="0">
                          <a:effectLst/>
                        </a:rPr>
                        <a:t>1. Management should ensure that the performance targets developed are verifiable as required by the paragraph 3.2 of the FMPPI. 2</a:t>
                      </a:r>
                      <a:br>
                        <a:rPr lang="en-US" sz="1200" u="none" strike="noStrike" dirty="0">
                          <a:effectLst/>
                        </a:rPr>
                      </a:br>
                      <a:r>
                        <a:rPr lang="en-US" sz="1200" u="none" strike="noStrike" dirty="0">
                          <a:effectLst/>
                        </a:rPr>
                        <a:t/>
                      </a:r>
                      <a:br>
                        <a:rPr lang="en-US" sz="1200" u="none" strike="noStrike" dirty="0">
                          <a:effectLst/>
                        </a:rPr>
                      </a:br>
                      <a:r>
                        <a:rPr lang="en-US" sz="1200" u="none" strike="noStrike" dirty="0">
                          <a:effectLst/>
                        </a:rPr>
                        <a:t>2. More time should be invested on ensuring that performance indicators are smart.</a:t>
                      </a:r>
                      <a:endParaRPr lang="en-US" sz="1200" b="0" i="0" u="none" strike="noStrike" dirty="0">
                        <a:solidFill>
                          <a:srgbClr val="000000"/>
                        </a:solidFill>
                        <a:effectLst/>
                        <a:latin typeface="Arial" panose="020B0604020202020204" pitchFamily="34" charset="0"/>
                      </a:endParaRPr>
                    </a:p>
                  </a:txBody>
                  <a:tcPr marL="5909" marR="5909" marT="5909" marB="0"/>
                </a:tc>
                <a:tc>
                  <a:txBody>
                    <a:bodyPr/>
                    <a:lstStyle/>
                    <a:p>
                      <a:pPr algn="just" fontAlgn="t"/>
                      <a:r>
                        <a:rPr lang="en-US" sz="1200" b="0" i="0" u="none" strike="noStrike" dirty="0" smtClean="0">
                          <a:solidFill>
                            <a:srgbClr val="000000"/>
                          </a:solidFill>
                          <a:effectLst/>
                          <a:latin typeface="+mn-lt"/>
                        </a:rPr>
                        <a:t>The Quarterly reports that’s being developed its being audited by Internal Audit and `POE s submitted to ensure that the KPI is verifiable</a:t>
                      </a:r>
                      <a:endParaRPr lang="en-US" sz="12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xmlns="" val="2998510889"/>
                  </a:ext>
                </a:extLst>
              </a:tr>
              <a:tr h="1508037">
                <a:tc>
                  <a:txBody>
                    <a:bodyPr/>
                    <a:lstStyle/>
                    <a:p>
                      <a:pPr algn="ctr" fontAlgn="ctr"/>
                      <a:r>
                        <a:rPr lang="en-ZA" sz="1200" u="none" strike="noStrike">
                          <a:effectLst/>
                        </a:rPr>
                        <a:t>AOPO</a:t>
                      </a:r>
                      <a:endParaRPr lang="en-ZA" sz="1200" b="0" i="0" u="none" strike="noStrike">
                        <a:solidFill>
                          <a:srgbClr val="000000"/>
                        </a:solidFill>
                        <a:effectLst/>
                        <a:latin typeface="Arial" panose="020B0604020202020204" pitchFamily="34" charset="0"/>
                      </a:endParaRPr>
                    </a:p>
                  </a:txBody>
                  <a:tcPr marL="5909" marR="5909" marT="5909" marB="0" anchor="ctr"/>
                </a:tc>
                <a:tc>
                  <a:txBody>
                    <a:bodyPr/>
                    <a:lstStyle/>
                    <a:p>
                      <a:pPr algn="just" fontAlgn="t"/>
                      <a:r>
                        <a:rPr lang="en-US" sz="1200" u="none" strike="noStrike" dirty="0" err="1">
                          <a:effectLst/>
                        </a:rPr>
                        <a:t>SIgnificant</a:t>
                      </a:r>
                      <a:r>
                        <a:rPr lang="en-US" sz="1200" u="none" strike="noStrike" dirty="0">
                          <a:effectLst/>
                        </a:rPr>
                        <a:t> difference between APR and supporting documents submitted for audit</a:t>
                      </a:r>
                      <a:endParaRPr lang="en-US" sz="1200" b="0" i="0" u="none" strike="noStrike" dirty="0">
                        <a:solidFill>
                          <a:srgbClr val="000000"/>
                        </a:solidFill>
                        <a:effectLst/>
                        <a:latin typeface="Arial" panose="020B0604020202020204" pitchFamily="34" charset="0"/>
                      </a:endParaRPr>
                    </a:p>
                  </a:txBody>
                  <a:tcPr marL="5909" marR="5909" marT="5909" marB="0"/>
                </a:tc>
                <a:tc>
                  <a:txBody>
                    <a:bodyPr/>
                    <a:lstStyle/>
                    <a:p>
                      <a:pPr algn="just" fontAlgn="t"/>
                      <a:r>
                        <a:rPr lang="en-US" sz="1200" u="none" strike="noStrike" dirty="0">
                          <a:effectLst/>
                        </a:rPr>
                        <a:t>Management did not establish appropriate systems to verify the usefulness, validity, accuracy and completeness of the reported performance information.</a:t>
                      </a:r>
                      <a:endParaRPr lang="en-US" sz="1200" b="0" i="0" u="none" strike="noStrike" dirty="0">
                        <a:solidFill>
                          <a:srgbClr val="000000"/>
                        </a:solidFill>
                        <a:effectLst/>
                        <a:latin typeface="Arial" panose="020B0604020202020204" pitchFamily="34" charset="0"/>
                      </a:endParaRPr>
                    </a:p>
                  </a:txBody>
                  <a:tcPr marL="5909" marR="5909" marT="5909" marB="0"/>
                </a:tc>
                <a:tc>
                  <a:txBody>
                    <a:bodyPr/>
                    <a:lstStyle/>
                    <a:p>
                      <a:pPr algn="just" fontAlgn="t"/>
                      <a:r>
                        <a:rPr lang="en-US" sz="1200" u="none" strike="noStrike" dirty="0">
                          <a:effectLst/>
                        </a:rPr>
                        <a:t>1. Internal controls over data collection, collation, validation and reporting of performance information require urgent attention. </a:t>
                      </a:r>
                      <a:br>
                        <a:rPr lang="en-US" sz="1200" u="none" strike="noStrike" dirty="0">
                          <a:effectLst/>
                        </a:rPr>
                      </a:br>
                      <a:r>
                        <a:rPr lang="en-US" sz="1200" u="none" strike="noStrike" dirty="0">
                          <a:effectLst/>
                        </a:rPr>
                        <a:t/>
                      </a:r>
                      <a:br>
                        <a:rPr lang="en-US" sz="1200" u="none" strike="noStrike" dirty="0">
                          <a:effectLst/>
                        </a:rPr>
                      </a:br>
                      <a:r>
                        <a:rPr lang="en-US" sz="1200" u="none" strike="noStrike" dirty="0">
                          <a:effectLst/>
                        </a:rPr>
                        <a:t>2. All relevant internal role players need to be thoroughly engaged on their responsibilities over performance information.</a:t>
                      </a:r>
                      <a:endParaRPr lang="en-US" sz="1200" b="0" i="0" u="none" strike="noStrike" dirty="0">
                        <a:solidFill>
                          <a:srgbClr val="000000"/>
                        </a:solidFill>
                        <a:effectLst/>
                        <a:latin typeface="Arial" panose="020B0604020202020204" pitchFamily="34" charset="0"/>
                      </a:endParaRPr>
                    </a:p>
                  </a:txBody>
                  <a:tcPr marL="5909" marR="5909" marT="5909" marB="0"/>
                </a:tc>
                <a:tc>
                  <a:txBody>
                    <a:bodyPr/>
                    <a:lstStyle/>
                    <a:p>
                      <a:pPr algn="just" fontAlgn="t"/>
                      <a:r>
                        <a:rPr lang="en-US" sz="1200" b="0" i="0" u="none" strike="noStrike" dirty="0" smtClean="0">
                          <a:solidFill>
                            <a:srgbClr val="000000"/>
                          </a:solidFill>
                          <a:effectLst/>
                          <a:latin typeface="+mn-lt"/>
                        </a:rPr>
                        <a:t>Resolved, SDBIP </a:t>
                      </a:r>
                      <a:r>
                        <a:rPr lang="en-US" sz="1200" b="0" i="0" u="none" strike="noStrike" dirty="0">
                          <a:solidFill>
                            <a:srgbClr val="000000"/>
                          </a:solidFill>
                          <a:effectLst/>
                          <a:latin typeface="+mn-lt"/>
                        </a:rPr>
                        <a:t>was reviewed during the </a:t>
                      </a:r>
                      <a:r>
                        <a:rPr lang="en-US" sz="1200" b="0" i="0" u="none" strike="noStrike" dirty="0" smtClean="0">
                          <a:solidFill>
                            <a:srgbClr val="000000"/>
                          </a:solidFill>
                          <a:effectLst/>
                          <a:latin typeface="+mn-lt"/>
                        </a:rPr>
                        <a:t>January </a:t>
                      </a:r>
                      <a:r>
                        <a:rPr lang="en-US" sz="1200" b="0" i="0" u="none" strike="noStrike" dirty="0">
                          <a:solidFill>
                            <a:srgbClr val="000000"/>
                          </a:solidFill>
                          <a:effectLst/>
                          <a:latin typeface="+mn-lt"/>
                        </a:rPr>
                        <a:t>and submitted to council for approval. (the approval was for the SDBIP to comply with SMART principle).</a:t>
                      </a:r>
                    </a:p>
                  </a:txBody>
                  <a:tcPr marL="9525" marR="9525" marT="9525" marB="0"/>
                </a:tc>
                <a:extLst>
                  <a:ext uri="{0D108BD9-81ED-4DB2-BD59-A6C34878D82A}">
                    <a16:rowId xmlns:a16="http://schemas.microsoft.com/office/drawing/2014/main" xmlns="" val="3598028333"/>
                  </a:ext>
                </a:extLst>
              </a:tr>
            </a:tbl>
          </a:graphicData>
        </a:graphic>
      </p:graphicFrame>
    </p:spTree>
    <p:extLst>
      <p:ext uri="{BB962C8B-B14F-4D97-AF65-F5344CB8AC3E}">
        <p14:creationId xmlns:p14="http://schemas.microsoft.com/office/powerpoint/2010/main" xmlns="" val="8268441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5257" y="228600"/>
            <a:ext cx="8534400" cy="262470"/>
          </a:xfrm>
          <a:prstGeom prst="rect">
            <a:avLst/>
          </a:prstGeom>
          <a:effectLst/>
        </p:spPr>
        <p:txBody>
          <a:bodyPr vert="horz" lIns="91440" tIns="45720" rIns="91440" bIns="45720" rtlCol="0" anchor="ctr">
            <a:normAutofit fontScale="25000" lnSpcReduction="20000"/>
          </a:bodyPr>
          <a:lst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ZA" b="1" dirty="0">
                <a:solidFill>
                  <a:schemeClr val="bg1"/>
                </a:solidFill>
              </a:rPr>
              <a:t>      </a:t>
            </a:r>
            <a:r>
              <a:rPr lang="en-ZA" sz="11200" b="1" dirty="0" smtClean="0">
                <a:solidFill>
                  <a:schemeClr val="tx1"/>
                </a:solidFill>
              </a:rPr>
              <a:t>AOPO</a:t>
            </a:r>
            <a:endParaRPr lang="en-ZA" sz="11200" dirty="0">
              <a:solidFill>
                <a:schemeClr val="tx1"/>
              </a:solidFill>
            </a:endParaRPr>
          </a:p>
        </p:txBody>
      </p:sp>
      <p:graphicFrame>
        <p:nvGraphicFramePr>
          <p:cNvPr id="2" name="Table 1"/>
          <p:cNvGraphicFramePr>
            <a:graphicFrameLocks noGrp="1"/>
          </p:cNvGraphicFramePr>
          <p:nvPr>
            <p:extLst>
              <p:ext uri="{D42A27DB-BD31-4B8C-83A1-F6EECF244321}">
                <p14:modId xmlns:p14="http://schemas.microsoft.com/office/powerpoint/2010/main" xmlns="" val="2162899013"/>
              </p:ext>
            </p:extLst>
          </p:nvPr>
        </p:nvGraphicFramePr>
        <p:xfrm>
          <a:off x="381000" y="685800"/>
          <a:ext cx="8991601" cy="5257800"/>
        </p:xfrm>
        <a:graphic>
          <a:graphicData uri="http://schemas.openxmlformats.org/drawingml/2006/table">
            <a:tbl>
              <a:tblPr>
                <a:tableStyleId>{5C22544A-7EE6-4342-B048-85BDC9FD1C3A}</a:tableStyleId>
              </a:tblPr>
              <a:tblGrid>
                <a:gridCol w="913191">
                  <a:extLst>
                    <a:ext uri="{9D8B030D-6E8A-4147-A177-3AD203B41FA5}">
                      <a16:colId xmlns:a16="http://schemas.microsoft.com/office/drawing/2014/main" xmlns="" val="633747343"/>
                    </a:ext>
                  </a:extLst>
                </a:gridCol>
                <a:gridCol w="1525209">
                  <a:extLst>
                    <a:ext uri="{9D8B030D-6E8A-4147-A177-3AD203B41FA5}">
                      <a16:colId xmlns:a16="http://schemas.microsoft.com/office/drawing/2014/main" xmlns="" val="1422660174"/>
                    </a:ext>
                  </a:extLst>
                </a:gridCol>
                <a:gridCol w="1981200">
                  <a:extLst>
                    <a:ext uri="{9D8B030D-6E8A-4147-A177-3AD203B41FA5}">
                      <a16:colId xmlns:a16="http://schemas.microsoft.com/office/drawing/2014/main" xmlns="" val="2956475698"/>
                    </a:ext>
                  </a:extLst>
                </a:gridCol>
                <a:gridCol w="2971800">
                  <a:extLst>
                    <a:ext uri="{9D8B030D-6E8A-4147-A177-3AD203B41FA5}">
                      <a16:colId xmlns:a16="http://schemas.microsoft.com/office/drawing/2014/main" xmlns="" val="2276718326"/>
                    </a:ext>
                  </a:extLst>
                </a:gridCol>
                <a:gridCol w="1600201">
                  <a:extLst>
                    <a:ext uri="{9D8B030D-6E8A-4147-A177-3AD203B41FA5}">
                      <a16:colId xmlns:a16="http://schemas.microsoft.com/office/drawing/2014/main" xmlns="" val="2399161050"/>
                    </a:ext>
                  </a:extLst>
                </a:gridCol>
              </a:tblGrid>
              <a:tr h="2667000">
                <a:tc>
                  <a:txBody>
                    <a:bodyPr/>
                    <a:lstStyle/>
                    <a:p>
                      <a:pPr algn="ctr" fontAlgn="ctr"/>
                      <a:r>
                        <a:rPr lang="en-ZA" sz="1400" u="none" strike="noStrike" dirty="0">
                          <a:effectLst/>
                        </a:rPr>
                        <a:t>AOPO</a:t>
                      </a:r>
                      <a:endParaRPr lang="en-ZA" sz="1400" b="0" i="0" u="none" strike="noStrike" dirty="0">
                        <a:solidFill>
                          <a:srgbClr val="000000"/>
                        </a:solidFill>
                        <a:effectLst/>
                        <a:latin typeface="Arial" panose="020B0604020202020204" pitchFamily="34" charset="0"/>
                      </a:endParaRPr>
                    </a:p>
                  </a:txBody>
                  <a:tcPr marL="5909" marR="5909" marT="5909" marB="0" anchor="ctr"/>
                </a:tc>
                <a:tc>
                  <a:txBody>
                    <a:bodyPr/>
                    <a:lstStyle/>
                    <a:p>
                      <a:pPr algn="just" fontAlgn="t"/>
                      <a:r>
                        <a:rPr lang="en-US" sz="1400" u="none" strike="noStrike" dirty="0">
                          <a:effectLst/>
                        </a:rPr>
                        <a:t>AOPO- Basic Service Delivery: Information not submitted for the </a:t>
                      </a:r>
                      <a:r>
                        <a:rPr lang="en-US" sz="1400" u="none" strike="noStrike" dirty="0" smtClean="0">
                          <a:effectLst/>
                        </a:rPr>
                        <a:t>audit.</a:t>
                      </a:r>
                      <a:endParaRPr lang="en-US" sz="1400" b="0" i="0" u="none" strike="noStrike" dirty="0">
                        <a:solidFill>
                          <a:srgbClr val="000000"/>
                        </a:solidFill>
                        <a:effectLst/>
                        <a:latin typeface="Arial" panose="020B0604020202020204" pitchFamily="34" charset="0"/>
                      </a:endParaRPr>
                    </a:p>
                  </a:txBody>
                  <a:tcPr marL="5909" marR="5909" marT="5909" marB="0"/>
                </a:tc>
                <a:tc>
                  <a:txBody>
                    <a:bodyPr/>
                    <a:lstStyle/>
                    <a:p>
                      <a:pPr algn="just" fontAlgn="t"/>
                      <a:r>
                        <a:rPr lang="en-US" sz="1400" u="none" strike="noStrike" dirty="0">
                          <a:effectLst/>
                        </a:rPr>
                        <a:t>Management did not establish appropriate systems to verify the usefulness, validity, accuracy and completeness of the reported performance information.</a:t>
                      </a:r>
                      <a:endParaRPr lang="en-US" sz="1400" b="0" i="0" u="none" strike="noStrike" dirty="0">
                        <a:solidFill>
                          <a:srgbClr val="000000"/>
                        </a:solidFill>
                        <a:effectLst/>
                        <a:latin typeface="Arial" panose="020B0604020202020204" pitchFamily="34" charset="0"/>
                      </a:endParaRPr>
                    </a:p>
                  </a:txBody>
                  <a:tcPr marL="5909" marR="5909" marT="5909" marB="0"/>
                </a:tc>
                <a:tc>
                  <a:txBody>
                    <a:bodyPr/>
                    <a:lstStyle/>
                    <a:p>
                      <a:pPr algn="just" fontAlgn="t"/>
                      <a:r>
                        <a:rPr lang="en-US" sz="1400" u="none" strike="noStrike" dirty="0">
                          <a:effectLst/>
                        </a:rPr>
                        <a:t>1. Management should ensure that the performance indicators developed are well defined as required by the paragraph 3.2 of the FMPPI. </a:t>
                      </a:r>
                      <a:br>
                        <a:rPr lang="en-US" sz="1400" u="none" strike="noStrike" dirty="0">
                          <a:effectLst/>
                        </a:rPr>
                      </a:br>
                      <a:r>
                        <a:rPr lang="en-US" sz="1400" u="none" strike="noStrike" dirty="0">
                          <a:effectLst/>
                        </a:rPr>
                        <a:t/>
                      </a:r>
                      <a:br>
                        <a:rPr lang="en-US" sz="1400" u="none" strike="noStrike" dirty="0">
                          <a:effectLst/>
                        </a:rPr>
                      </a:br>
                      <a:r>
                        <a:rPr lang="en-US" sz="1400" u="none" strike="noStrike" dirty="0">
                          <a:effectLst/>
                        </a:rPr>
                        <a:t>2.A thorough engagement is required at executive management level to ensure that performance indicators comply to the SMART principles and that appropriate supporting documents are available to support the reported performance information.</a:t>
                      </a:r>
                      <a:endParaRPr lang="en-US" sz="1400" b="0" i="0" u="none" strike="noStrike" dirty="0">
                        <a:solidFill>
                          <a:srgbClr val="000000"/>
                        </a:solidFill>
                        <a:effectLst/>
                        <a:latin typeface="Arial" panose="020B0604020202020204" pitchFamily="34" charset="0"/>
                      </a:endParaRPr>
                    </a:p>
                  </a:txBody>
                  <a:tcPr marL="5909" marR="5909" marT="5909" marB="0"/>
                </a:tc>
                <a:tc>
                  <a:txBody>
                    <a:bodyPr/>
                    <a:lstStyle/>
                    <a:p>
                      <a:pPr algn="ctr" fontAlgn="t"/>
                      <a:r>
                        <a:rPr lang="en-US" sz="1200" b="0" i="0" u="none" strike="noStrike" dirty="0">
                          <a:solidFill>
                            <a:srgbClr val="000000"/>
                          </a:solidFill>
                          <a:effectLst/>
                          <a:latin typeface="+mn-lt"/>
                        </a:rPr>
                        <a:t>Resolved , the </a:t>
                      </a:r>
                      <a:r>
                        <a:rPr lang="en-US" sz="1200" b="0" i="0" u="none" strike="noStrike" dirty="0" smtClean="0">
                          <a:solidFill>
                            <a:srgbClr val="000000"/>
                          </a:solidFill>
                          <a:effectLst/>
                          <a:latin typeface="+mn-lt"/>
                        </a:rPr>
                        <a:t>Quarterly </a:t>
                      </a:r>
                      <a:r>
                        <a:rPr lang="en-US" sz="1200" b="0" i="0" u="none" strike="noStrike" dirty="0">
                          <a:solidFill>
                            <a:srgbClr val="000000"/>
                          </a:solidFill>
                          <a:effectLst/>
                          <a:latin typeface="+mn-lt"/>
                        </a:rPr>
                        <a:t>reports that’s being developed its being audited by Internal Audit and `POE s submitted.</a:t>
                      </a:r>
                    </a:p>
                  </a:txBody>
                  <a:tcPr marL="9525" marR="9525" marT="9525" marB="0"/>
                </a:tc>
                <a:extLst>
                  <a:ext uri="{0D108BD9-81ED-4DB2-BD59-A6C34878D82A}">
                    <a16:rowId xmlns:a16="http://schemas.microsoft.com/office/drawing/2014/main" xmlns="" val="3875648300"/>
                  </a:ext>
                </a:extLst>
              </a:tr>
              <a:tr h="2590800">
                <a:tc>
                  <a:txBody>
                    <a:bodyPr/>
                    <a:lstStyle/>
                    <a:p>
                      <a:pPr algn="ctr" fontAlgn="ctr"/>
                      <a:r>
                        <a:rPr lang="en-ZA" sz="1400" u="none" strike="noStrike">
                          <a:effectLst/>
                        </a:rPr>
                        <a:t>AOPO</a:t>
                      </a:r>
                      <a:endParaRPr lang="en-ZA" sz="1400" b="0" i="0" u="none" strike="noStrike">
                        <a:solidFill>
                          <a:srgbClr val="000000"/>
                        </a:solidFill>
                        <a:effectLst/>
                        <a:latin typeface="Arial" panose="020B0604020202020204" pitchFamily="34" charset="0"/>
                      </a:endParaRPr>
                    </a:p>
                  </a:txBody>
                  <a:tcPr marL="5909" marR="5909" marT="5909" marB="0" anchor="ctr"/>
                </a:tc>
                <a:tc>
                  <a:txBody>
                    <a:bodyPr/>
                    <a:lstStyle/>
                    <a:p>
                      <a:pPr algn="just" fontAlgn="t"/>
                      <a:r>
                        <a:rPr lang="en-US" sz="1400" u="none" strike="noStrike" dirty="0" smtClean="0">
                          <a:effectLst/>
                        </a:rPr>
                        <a:t>Performance </a:t>
                      </a:r>
                      <a:r>
                        <a:rPr lang="en-US" sz="1400" u="none" strike="noStrike" dirty="0">
                          <a:effectLst/>
                        </a:rPr>
                        <a:t>indicators not Verifiable/ </a:t>
                      </a:r>
                      <a:r>
                        <a:rPr lang="en-US" sz="1400" u="none" strike="noStrike" dirty="0" smtClean="0">
                          <a:effectLst/>
                        </a:rPr>
                        <a:t>Reliable.</a:t>
                      </a:r>
                      <a:endParaRPr lang="en-US" sz="1400" b="0" i="0" u="none" strike="noStrike" dirty="0">
                        <a:solidFill>
                          <a:srgbClr val="000000"/>
                        </a:solidFill>
                        <a:effectLst/>
                        <a:latin typeface="Arial" panose="020B0604020202020204" pitchFamily="34" charset="0"/>
                      </a:endParaRPr>
                    </a:p>
                  </a:txBody>
                  <a:tcPr marL="5909" marR="5909" marT="5909" marB="0"/>
                </a:tc>
                <a:tc>
                  <a:txBody>
                    <a:bodyPr/>
                    <a:lstStyle/>
                    <a:p>
                      <a:pPr algn="just" fontAlgn="t"/>
                      <a:r>
                        <a:rPr lang="en-US" sz="1400" u="none" strike="noStrike" dirty="0">
                          <a:effectLst/>
                        </a:rPr>
                        <a:t>Management did not establish appropriate systems to verify the usefulness, validity, accuracy and completeness of the reported performance information.</a:t>
                      </a:r>
                      <a:endParaRPr lang="en-US" sz="1400" b="0" i="0" u="none" strike="noStrike" dirty="0">
                        <a:solidFill>
                          <a:srgbClr val="000000"/>
                        </a:solidFill>
                        <a:effectLst/>
                        <a:latin typeface="Arial" panose="020B0604020202020204" pitchFamily="34" charset="0"/>
                      </a:endParaRPr>
                    </a:p>
                  </a:txBody>
                  <a:tcPr marL="5909" marR="5909" marT="5909" marB="0"/>
                </a:tc>
                <a:tc>
                  <a:txBody>
                    <a:bodyPr/>
                    <a:lstStyle/>
                    <a:p>
                      <a:pPr algn="just" fontAlgn="t"/>
                      <a:r>
                        <a:rPr lang="en-US" sz="1400" u="none" strike="noStrike" dirty="0">
                          <a:effectLst/>
                        </a:rPr>
                        <a:t>1. Management should ensure that the performance indicators developed are well defined as required by the paragraph 3.2 of the FMPPI. </a:t>
                      </a:r>
                      <a:br>
                        <a:rPr lang="en-US" sz="1400" u="none" strike="noStrike" dirty="0">
                          <a:effectLst/>
                        </a:rPr>
                      </a:br>
                      <a:r>
                        <a:rPr lang="en-US" sz="1400" u="none" strike="noStrike" dirty="0">
                          <a:effectLst/>
                        </a:rPr>
                        <a:t/>
                      </a:r>
                      <a:br>
                        <a:rPr lang="en-US" sz="1400" u="none" strike="noStrike" dirty="0">
                          <a:effectLst/>
                        </a:rPr>
                      </a:br>
                      <a:r>
                        <a:rPr lang="en-US" sz="1400" u="none" strike="noStrike" dirty="0">
                          <a:effectLst/>
                        </a:rPr>
                        <a:t>2.A thorough engagement is required at executive management level to ensure that performance indicators comply to the SMART principles and that appropriate supporting documents are available to support the reported performance information.</a:t>
                      </a:r>
                      <a:endParaRPr lang="en-US" sz="1400" b="0" i="0" u="none" strike="noStrike" dirty="0">
                        <a:solidFill>
                          <a:srgbClr val="000000"/>
                        </a:solidFill>
                        <a:effectLst/>
                        <a:latin typeface="Arial" panose="020B0604020202020204" pitchFamily="34" charset="0"/>
                      </a:endParaRPr>
                    </a:p>
                  </a:txBody>
                  <a:tcPr marL="5909" marR="5909" marT="5909" marB="0"/>
                </a:tc>
                <a:tc>
                  <a:txBody>
                    <a:bodyPr/>
                    <a:lstStyle/>
                    <a:p>
                      <a:pPr algn="ctr" fontAlgn="t"/>
                      <a:endParaRPr lang="en-US" sz="1200" b="0" i="0" u="none" strike="noStrike" dirty="0" smtClean="0">
                        <a:solidFill>
                          <a:srgbClr val="000000"/>
                        </a:solidFill>
                        <a:effectLst/>
                        <a:latin typeface="+mn-lt"/>
                      </a:endParaRPr>
                    </a:p>
                    <a:p>
                      <a:pPr algn="ctr" fontAlgn="t"/>
                      <a:r>
                        <a:rPr lang="en-US" sz="1200" b="0" i="0" u="none" strike="noStrike" dirty="0" smtClean="0">
                          <a:solidFill>
                            <a:srgbClr val="000000"/>
                          </a:solidFill>
                          <a:effectLst/>
                          <a:latin typeface="+mn-lt"/>
                        </a:rPr>
                        <a:t>The Quarterly reports that’s being developed its being audited by Internal Audit and `POE s submitted</a:t>
                      </a:r>
                    </a:p>
                    <a:p>
                      <a:pPr algn="ctr" fontAlgn="t"/>
                      <a:endParaRPr lang="en-US" sz="1200" b="0" i="0" u="none" strike="noStrike" dirty="0" smtClean="0">
                        <a:solidFill>
                          <a:srgbClr val="000000"/>
                        </a:solidFill>
                        <a:effectLst/>
                        <a:latin typeface="+mn-lt"/>
                      </a:endParaRPr>
                    </a:p>
                    <a:p>
                      <a:pPr algn="ctr" fontAlgn="t"/>
                      <a:r>
                        <a:rPr lang="en-US" sz="1200" b="0" i="0" u="none" strike="noStrike" dirty="0" smtClean="0">
                          <a:solidFill>
                            <a:srgbClr val="000000"/>
                          </a:solidFill>
                          <a:effectLst/>
                          <a:latin typeface="+mn-lt"/>
                        </a:rPr>
                        <a:t>Resolved,</a:t>
                      </a:r>
                      <a:r>
                        <a:rPr lang="en-US" sz="1200" b="0" i="0" u="none" strike="noStrike" baseline="0" dirty="0" smtClean="0">
                          <a:solidFill>
                            <a:srgbClr val="000000"/>
                          </a:solidFill>
                          <a:effectLst/>
                          <a:latin typeface="+mn-lt"/>
                        </a:rPr>
                        <a:t> </a:t>
                      </a:r>
                      <a:r>
                        <a:rPr lang="en-US" sz="1200" b="0" i="0" u="none" strike="noStrike" dirty="0" smtClean="0">
                          <a:solidFill>
                            <a:srgbClr val="000000"/>
                          </a:solidFill>
                          <a:effectLst/>
                          <a:latin typeface="+mn-lt"/>
                        </a:rPr>
                        <a:t>SDBIP </a:t>
                      </a:r>
                      <a:r>
                        <a:rPr lang="en-US" sz="1200" b="0" i="0" u="none" strike="noStrike" dirty="0">
                          <a:solidFill>
                            <a:srgbClr val="000000"/>
                          </a:solidFill>
                          <a:effectLst/>
                          <a:latin typeface="+mn-lt"/>
                        </a:rPr>
                        <a:t>was reviewed during the </a:t>
                      </a:r>
                      <a:r>
                        <a:rPr lang="en-US" sz="1200" b="0" i="0" u="none" strike="noStrike" dirty="0" smtClean="0">
                          <a:solidFill>
                            <a:srgbClr val="000000"/>
                          </a:solidFill>
                          <a:effectLst/>
                          <a:latin typeface="+mn-lt"/>
                        </a:rPr>
                        <a:t>January </a:t>
                      </a:r>
                      <a:r>
                        <a:rPr lang="en-US" sz="1200" b="0" i="0" u="none" strike="noStrike" dirty="0">
                          <a:solidFill>
                            <a:srgbClr val="000000"/>
                          </a:solidFill>
                          <a:effectLst/>
                          <a:latin typeface="+mn-lt"/>
                        </a:rPr>
                        <a:t>and submitted to council for approval. </a:t>
                      </a:r>
                    </a:p>
                  </a:txBody>
                  <a:tcPr marL="9525" marR="9525" marT="9525" marB="0"/>
                </a:tc>
                <a:extLst>
                  <a:ext uri="{0D108BD9-81ED-4DB2-BD59-A6C34878D82A}">
                    <a16:rowId xmlns:a16="http://schemas.microsoft.com/office/drawing/2014/main" xmlns="" val="1367222992"/>
                  </a:ext>
                </a:extLst>
              </a:tr>
            </a:tbl>
          </a:graphicData>
        </a:graphic>
      </p:graphicFrame>
    </p:spTree>
    <p:extLst>
      <p:ext uri="{BB962C8B-B14F-4D97-AF65-F5344CB8AC3E}">
        <p14:creationId xmlns:p14="http://schemas.microsoft.com/office/powerpoint/2010/main" xmlns="" val="39732531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8229600" cy="838200"/>
          </a:xfrm>
        </p:spPr>
        <p:txBody>
          <a:bodyPr>
            <a:normAutofit/>
          </a:bodyPr>
          <a:lstStyle/>
          <a:p>
            <a:r>
              <a:rPr lang="en-US" sz="3600" dirty="0" smtClean="0">
                <a:solidFill>
                  <a:schemeClr val="tx1"/>
                </a:solidFill>
                <a:latin typeface="Arial Black" panose="020B0A04020102020204" pitchFamily="34" charset="0"/>
              </a:rPr>
              <a:t>Audit Steering Committee</a:t>
            </a:r>
            <a:endParaRPr lang="en-US" sz="3600" dirty="0">
              <a:solidFill>
                <a:schemeClr val="tx1"/>
              </a:solidFill>
              <a:latin typeface="Arial Black" panose="020B0A04020102020204" pitchFamily="34" charset="0"/>
            </a:endParaRPr>
          </a:p>
        </p:txBody>
      </p:sp>
      <p:sp>
        <p:nvSpPr>
          <p:cNvPr id="4" name="Title 1"/>
          <p:cNvSpPr txBox="1">
            <a:spLocks/>
          </p:cNvSpPr>
          <p:nvPr/>
        </p:nvSpPr>
        <p:spPr>
          <a:xfrm>
            <a:off x="533400" y="1752600"/>
            <a:ext cx="8534400" cy="3200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2400" dirty="0">
              <a:latin typeface="Arial Black" panose="020B0A04020102020204" pitchFamily="34" charset="0"/>
            </a:endParaRPr>
          </a:p>
        </p:txBody>
      </p:sp>
      <p:graphicFrame>
        <p:nvGraphicFramePr>
          <p:cNvPr id="5" name="Content Placeholder 5"/>
          <p:cNvGraphicFramePr>
            <a:graphicFrameLocks/>
          </p:cNvGraphicFramePr>
          <p:nvPr>
            <p:extLst>
              <p:ext uri="{D42A27DB-BD31-4B8C-83A1-F6EECF244321}">
                <p14:modId xmlns:p14="http://schemas.microsoft.com/office/powerpoint/2010/main" xmlns="" val="3400559248"/>
              </p:ext>
            </p:extLst>
          </p:nvPr>
        </p:nvGraphicFramePr>
        <p:xfrm>
          <a:off x="304796" y="1743978"/>
          <a:ext cx="9296403" cy="2125496"/>
        </p:xfrm>
        <a:graphic>
          <a:graphicData uri="http://schemas.openxmlformats.org/drawingml/2006/table">
            <a:tbl>
              <a:tblPr firstRow="1" bandRow="1">
                <a:tableStyleId>{5C22544A-7EE6-4342-B048-85BDC9FD1C3A}</a:tableStyleId>
              </a:tblPr>
              <a:tblGrid>
                <a:gridCol w="2024217">
                  <a:extLst>
                    <a:ext uri="{9D8B030D-6E8A-4147-A177-3AD203B41FA5}">
                      <a16:colId xmlns:a16="http://schemas.microsoft.com/office/drawing/2014/main" xmlns="" val="20000"/>
                    </a:ext>
                  </a:extLst>
                </a:gridCol>
                <a:gridCol w="2024217">
                  <a:extLst>
                    <a:ext uri="{9D8B030D-6E8A-4147-A177-3AD203B41FA5}">
                      <a16:colId xmlns:a16="http://schemas.microsoft.com/office/drawing/2014/main" xmlns="" val="20001"/>
                    </a:ext>
                  </a:extLst>
                </a:gridCol>
                <a:gridCol w="2024217">
                  <a:extLst>
                    <a:ext uri="{9D8B030D-6E8A-4147-A177-3AD203B41FA5}">
                      <a16:colId xmlns:a16="http://schemas.microsoft.com/office/drawing/2014/main" xmlns="" val="958940805"/>
                    </a:ext>
                  </a:extLst>
                </a:gridCol>
                <a:gridCol w="2024217">
                  <a:extLst>
                    <a:ext uri="{9D8B030D-6E8A-4147-A177-3AD203B41FA5}">
                      <a16:colId xmlns:a16="http://schemas.microsoft.com/office/drawing/2014/main" xmlns="" val="20002"/>
                    </a:ext>
                  </a:extLst>
                </a:gridCol>
                <a:gridCol w="1199535">
                  <a:extLst>
                    <a:ext uri="{9D8B030D-6E8A-4147-A177-3AD203B41FA5}">
                      <a16:colId xmlns:a16="http://schemas.microsoft.com/office/drawing/2014/main" xmlns="" val="20003"/>
                    </a:ext>
                  </a:extLst>
                </a:gridCol>
              </a:tblGrid>
              <a:tr h="946366">
                <a:tc>
                  <a:txBody>
                    <a:bodyPr/>
                    <a:lstStyle/>
                    <a:p>
                      <a:pPr algn="ctr"/>
                      <a:r>
                        <a:rPr lang="en-US" dirty="0"/>
                        <a:t>Municipality</a:t>
                      </a:r>
                    </a:p>
                  </a:txBody>
                  <a:tcPr/>
                </a:tc>
                <a:tc>
                  <a:txBody>
                    <a:bodyPr/>
                    <a:lstStyle/>
                    <a:p>
                      <a:pPr algn="ctr"/>
                      <a:r>
                        <a:rPr lang="en-US" dirty="0"/>
                        <a:t>Political involvement on meetings</a:t>
                      </a:r>
                    </a:p>
                    <a:p>
                      <a:pPr algn="ctr"/>
                      <a:r>
                        <a:rPr lang="en-US" dirty="0"/>
                        <a:t>(</a:t>
                      </a:r>
                      <a:r>
                        <a:rPr lang="en-US" dirty="0" smtClean="0"/>
                        <a:t>Mayor/MMCs</a:t>
                      </a:r>
                      <a:r>
                        <a:rPr lang="en-US" baseline="0" dirty="0" smtClean="0"/>
                        <a:t>)</a:t>
                      </a:r>
                      <a:endParaRPr lang="en-US" dirty="0"/>
                    </a:p>
                  </a:txBody>
                  <a:tcPr/>
                </a:tc>
                <a:tc>
                  <a:txBody>
                    <a:bodyPr/>
                    <a:lstStyle/>
                    <a:p>
                      <a:pPr algn="ctr"/>
                      <a:r>
                        <a:rPr lang="en-US" dirty="0" smtClean="0"/>
                        <a:t>Chairperson</a:t>
                      </a:r>
                      <a:endParaRPr lang="en-US" dirty="0"/>
                    </a:p>
                  </a:txBody>
                  <a:tcPr/>
                </a:tc>
                <a:tc>
                  <a:txBody>
                    <a:bodyPr/>
                    <a:lstStyle/>
                    <a:p>
                      <a:pPr algn="ctr"/>
                      <a:r>
                        <a:rPr lang="en-US" dirty="0"/>
                        <a:t>Frequency</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 Functionality</a:t>
                      </a:r>
                    </a:p>
                    <a:p>
                      <a:pPr marL="0" marR="0" indent="0" algn="ctr" defTabSz="914400" rtl="0" eaLnBrk="1" fontAlgn="auto" latinLnBrk="0" hangingPunct="1">
                        <a:lnSpc>
                          <a:spcPct val="100000"/>
                        </a:lnSpc>
                        <a:spcBef>
                          <a:spcPts val="0"/>
                        </a:spcBef>
                        <a:spcAft>
                          <a:spcPts val="0"/>
                        </a:spcAft>
                        <a:buClrTx/>
                        <a:buSzTx/>
                        <a:buFontTx/>
                        <a:buNone/>
                        <a:tabLst/>
                        <a:defRPr/>
                      </a:pPr>
                      <a:r>
                        <a:rPr lang="en-US" dirty="0"/>
                        <a:t>( Yes/No)</a:t>
                      </a:r>
                    </a:p>
                    <a:p>
                      <a:pPr algn="ctr"/>
                      <a:endParaRPr lang="en-US" dirty="0"/>
                    </a:p>
                  </a:txBody>
                  <a:tcPr/>
                </a:tc>
                <a:extLst>
                  <a:ext uri="{0D108BD9-81ED-4DB2-BD59-A6C34878D82A}">
                    <a16:rowId xmlns:a16="http://schemas.microsoft.com/office/drawing/2014/main" xmlns="" val="10000"/>
                  </a:ext>
                </a:extLst>
              </a:tr>
              <a:tr h="662456">
                <a:tc>
                  <a:txBody>
                    <a:bodyPr/>
                    <a:lstStyle/>
                    <a:p>
                      <a:r>
                        <a:rPr lang="en-US" dirty="0"/>
                        <a:t>Mopani District Municipality</a:t>
                      </a:r>
                    </a:p>
                  </a:txBody>
                  <a:tcPr/>
                </a:tc>
                <a:tc>
                  <a:txBody>
                    <a:bodyPr/>
                    <a:lstStyle/>
                    <a:p>
                      <a:pPr algn="ctr"/>
                      <a:r>
                        <a:rPr lang="en-US" dirty="0"/>
                        <a:t>Yes</a:t>
                      </a:r>
                      <a:r>
                        <a:rPr lang="en-US" baseline="0" dirty="0"/>
                        <a:t> , Mayor and </a:t>
                      </a:r>
                      <a:r>
                        <a:rPr lang="en-US" baseline="0" dirty="0" smtClean="0"/>
                        <a:t>MMCs</a:t>
                      </a:r>
                      <a:endParaRPr lang="en-US" dirty="0"/>
                    </a:p>
                  </a:txBody>
                  <a:tcPr/>
                </a:tc>
                <a:tc>
                  <a:txBody>
                    <a:bodyPr/>
                    <a:lstStyle/>
                    <a:p>
                      <a:pPr algn="ctr"/>
                      <a:r>
                        <a:rPr lang="en-US" dirty="0" smtClean="0"/>
                        <a:t>Executive</a:t>
                      </a:r>
                      <a:r>
                        <a:rPr lang="en-US" baseline="0" dirty="0" smtClean="0"/>
                        <a:t> Mayor</a:t>
                      </a:r>
                      <a:endParaRPr lang="en-US" dirty="0"/>
                    </a:p>
                  </a:txBody>
                  <a:tcPr/>
                </a:tc>
                <a:tc>
                  <a:txBody>
                    <a:bodyPr/>
                    <a:lstStyle/>
                    <a:p>
                      <a:pPr algn="ctr"/>
                      <a:r>
                        <a:rPr lang="en-US" baseline="0" dirty="0"/>
                        <a:t>Weekly</a:t>
                      </a:r>
                      <a:endParaRPr lang="en-US" dirty="0"/>
                    </a:p>
                  </a:txBody>
                  <a:tcPr/>
                </a:tc>
                <a:tc>
                  <a:txBody>
                    <a:bodyPr/>
                    <a:lstStyle/>
                    <a:p>
                      <a:pPr algn="ctr"/>
                      <a:r>
                        <a:rPr lang="en-US" dirty="0"/>
                        <a:t>Yes</a:t>
                      </a:r>
                    </a:p>
                  </a:txBody>
                  <a:tcPr/>
                </a:tc>
                <a:extLst>
                  <a:ext uri="{0D108BD9-81ED-4DB2-BD59-A6C34878D82A}">
                    <a16:rowId xmlns:a16="http://schemas.microsoft.com/office/drawing/2014/main" xmlns="" val="10001"/>
                  </a:ext>
                </a:extLst>
              </a:tr>
            </a:tbl>
          </a:graphicData>
        </a:graphic>
      </p:graphicFrame>
      <p:sp>
        <p:nvSpPr>
          <p:cNvPr id="6" name="Title 1"/>
          <p:cNvSpPr txBox="1">
            <a:spLocks/>
          </p:cNvSpPr>
          <p:nvPr/>
        </p:nvSpPr>
        <p:spPr>
          <a:xfrm>
            <a:off x="304799" y="4267200"/>
            <a:ext cx="9601201" cy="1219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1800" dirty="0" smtClean="0">
                <a:latin typeface="Arial Black" panose="020B0A04020102020204" pitchFamily="34" charset="0"/>
              </a:rPr>
              <a:t>The municipality has functioning Audit Steering Committee. During the Audit period the Executive Mayor chair the meetings and there’s also support from COGHSTA, SALGA and Provincial Treasury.</a:t>
            </a:r>
            <a:endParaRPr lang="en-US" sz="1800" dirty="0">
              <a:latin typeface="Arial Black" panose="020B0A04020102020204" pitchFamily="34" charset="0"/>
            </a:endParaRPr>
          </a:p>
        </p:txBody>
      </p:sp>
    </p:spTree>
    <p:extLst>
      <p:ext uri="{BB962C8B-B14F-4D97-AF65-F5344CB8AC3E}">
        <p14:creationId xmlns:p14="http://schemas.microsoft.com/office/powerpoint/2010/main" xmlns="" val="3277014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24110"/>
            <a:ext cx="7772401" cy="1280890"/>
          </a:xfrm>
        </p:spPr>
        <p:txBody>
          <a:bodyPr>
            <a:normAutofit/>
          </a:bodyPr>
          <a:lstStyle/>
          <a:p>
            <a:pPr algn="ctr"/>
            <a:r>
              <a:rPr lang="en-GB" sz="3600" b="1" smtClean="0">
                <a:latin typeface="Arial Narrow" panose="020B0606020202030204" pitchFamily="34" charset="0"/>
              </a:rPr>
              <a:t>Audit readiness 2019/20:</a:t>
            </a:r>
            <a:br>
              <a:rPr lang="en-GB" sz="3600" b="1" smtClean="0">
                <a:latin typeface="Arial Narrow" panose="020B0606020202030204" pitchFamily="34" charset="0"/>
              </a:rPr>
            </a:br>
            <a:r>
              <a:rPr lang="en-GB" sz="3600" b="1" smtClean="0">
                <a:latin typeface="Arial Narrow" panose="020B0606020202030204" pitchFamily="34" charset="0"/>
              </a:rPr>
              <a:t>AFS </a:t>
            </a:r>
            <a:r>
              <a:rPr lang="en-GB" sz="3600" b="1" dirty="0" smtClean="0">
                <a:latin typeface="Arial Narrow" panose="020B0606020202030204" pitchFamily="34" charset="0"/>
              </a:rPr>
              <a:t>and APR Technical Committees</a:t>
            </a:r>
            <a:endParaRPr lang="en-ZA" sz="3600" dirty="0">
              <a:latin typeface="Arial Narrow" panose="020B0606020202030204" pitchFamily="34" charset="0"/>
            </a:endParaRPr>
          </a:p>
        </p:txBody>
      </p:sp>
      <p:sp>
        <p:nvSpPr>
          <p:cNvPr id="3" name="Content Placeholder 2"/>
          <p:cNvSpPr>
            <a:spLocks noGrp="1"/>
          </p:cNvSpPr>
          <p:nvPr>
            <p:ph idx="1"/>
          </p:nvPr>
        </p:nvSpPr>
        <p:spPr>
          <a:xfrm>
            <a:off x="533400" y="2133600"/>
            <a:ext cx="8839200" cy="4114800"/>
          </a:xfrm>
        </p:spPr>
        <p:txBody>
          <a:bodyPr>
            <a:normAutofit/>
          </a:bodyPr>
          <a:lstStyle/>
          <a:p>
            <a:pPr algn="just"/>
            <a:r>
              <a:rPr lang="en-US" sz="2600" dirty="0" smtClean="0">
                <a:latin typeface="Arial Narrow" panose="020B0606020202030204" pitchFamily="34" charset="0"/>
              </a:rPr>
              <a:t>There are also Committees appointed to monitor preparation of AFS and APR. </a:t>
            </a:r>
          </a:p>
          <a:p>
            <a:pPr algn="just"/>
            <a:r>
              <a:rPr lang="en-US" sz="2600" dirty="0" smtClean="0">
                <a:latin typeface="Arial Narrow" panose="020B0606020202030204" pitchFamily="34" charset="0"/>
              </a:rPr>
              <a:t>There committees meet on a weekly basis to monitor progress on the AFS process plan and review progress made on the AFS.</a:t>
            </a:r>
          </a:p>
          <a:p>
            <a:pPr algn="just"/>
            <a:r>
              <a:rPr lang="en-US" sz="2600" dirty="0" smtClean="0">
                <a:latin typeface="Arial Narrow" panose="020B0606020202030204" pitchFamily="34" charset="0"/>
              </a:rPr>
              <a:t>The Annual Performance Report (APR) Committee monitor progress on the  APR and reviews progress made on the APR.</a:t>
            </a:r>
          </a:p>
          <a:p>
            <a:pPr algn="just"/>
            <a:r>
              <a:rPr lang="en-US" sz="2600" dirty="0" smtClean="0">
                <a:latin typeface="Arial Narrow" panose="020B0606020202030204" pitchFamily="34" charset="0"/>
              </a:rPr>
              <a:t>These Committees aims to ensure that credible Annual Financial Statements and Annual Performance </a:t>
            </a:r>
            <a:r>
              <a:rPr lang="en-US" sz="2600" dirty="0">
                <a:latin typeface="Arial Narrow" panose="020B0606020202030204" pitchFamily="34" charset="0"/>
              </a:rPr>
              <a:t>R</a:t>
            </a:r>
            <a:r>
              <a:rPr lang="en-US" sz="2600" dirty="0" smtClean="0">
                <a:latin typeface="Arial Narrow" panose="020B0606020202030204" pitchFamily="34" charset="0"/>
              </a:rPr>
              <a:t>eport are produced.</a:t>
            </a:r>
          </a:p>
          <a:p>
            <a:pPr algn="just"/>
            <a:endParaRPr lang="en-US" sz="2400" dirty="0" smtClean="0"/>
          </a:p>
          <a:p>
            <a:pPr algn="just"/>
            <a:endParaRPr lang="en-US" sz="2400" dirty="0" smtClean="0"/>
          </a:p>
          <a:p>
            <a:endParaRPr lang="en-ZA" dirty="0"/>
          </a:p>
        </p:txBody>
      </p:sp>
    </p:spTree>
    <p:extLst>
      <p:ext uri="{BB962C8B-B14F-4D97-AF65-F5344CB8AC3E}">
        <p14:creationId xmlns:p14="http://schemas.microsoft.com/office/powerpoint/2010/main" xmlns="" val="21698514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2667001"/>
            <a:ext cx="5308866" cy="1515533"/>
          </a:xfrm>
        </p:spPr>
        <p:txBody>
          <a:bodyPr>
            <a:normAutofit/>
          </a:bodyPr>
          <a:lstStyle/>
          <a:p>
            <a:pPr algn="ctr"/>
            <a:r>
              <a:rPr lang="en-US" dirty="0" smtClean="0">
                <a:latin typeface="Arial Black" panose="020B0A04020102020204" pitchFamily="34" charset="0"/>
              </a:rPr>
              <a:t>STATE OF FINANCES</a:t>
            </a:r>
            <a:endParaRPr lang="en-US" dirty="0">
              <a:latin typeface="Arial Black" panose="020B0A04020102020204" pitchFamily="34" charset="0"/>
            </a:endParaRPr>
          </a:p>
        </p:txBody>
      </p:sp>
    </p:spTree>
    <p:extLst>
      <p:ext uri="{BB962C8B-B14F-4D97-AF65-F5344CB8AC3E}">
        <p14:creationId xmlns:p14="http://schemas.microsoft.com/office/powerpoint/2010/main" xmlns="" val="4046139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defTabSz="685800">
              <a:defRPr/>
            </a:pPr>
            <a:fld id="{D1CCADD3-01E3-4B49-A332-8BC95539FBE5}" type="slidenum">
              <a:rPr lang="en-US" sz="900">
                <a:solidFill>
                  <a:prstClr val="black">
                    <a:tint val="75000"/>
                  </a:prstClr>
                </a:solidFill>
                <a:latin typeface="Calibri" panose="020F0502020204030204"/>
              </a:rPr>
              <a:pPr defTabSz="685800">
                <a:defRPr/>
              </a:pPr>
              <a:t>3</a:t>
            </a:fld>
            <a:endParaRPr lang="en-US" sz="900">
              <a:solidFill>
                <a:prstClr val="black">
                  <a:tint val="75000"/>
                </a:prstClr>
              </a:solidFill>
              <a:latin typeface="Calibri" panose="020F0502020204030204"/>
            </a:endParaRPr>
          </a:p>
        </p:txBody>
      </p:sp>
      <p:sp>
        <p:nvSpPr>
          <p:cNvPr id="5" name="Rectangle 4"/>
          <p:cNvSpPr/>
          <p:nvPr/>
        </p:nvSpPr>
        <p:spPr>
          <a:xfrm>
            <a:off x="990600" y="359762"/>
            <a:ext cx="6934200" cy="523220"/>
          </a:xfrm>
          <a:prstGeom prst="rect">
            <a:avLst/>
          </a:prstGeom>
        </p:spPr>
        <p:txBody>
          <a:bodyPr wrap="square">
            <a:spAutoFit/>
          </a:bodyPr>
          <a:lstStyle/>
          <a:p>
            <a:pPr algn="ctr"/>
            <a:r>
              <a:rPr lang="en-ZA" sz="2800" b="1" dirty="0">
                <a:latin typeface="Arial Black" panose="020B0A04020102020204" pitchFamily="34" charset="0"/>
              </a:rPr>
              <a:t>Geographic Location </a:t>
            </a:r>
            <a:endParaRPr lang="en-ZA" sz="2800" dirty="0"/>
          </a:p>
        </p:txBody>
      </p:sp>
      <p:pic>
        <p:nvPicPr>
          <p:cNvPr id="2052" name="Picture 4" descr="List of municipalities in Limpopo - Wikipedia"/>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04800" y="919376"/>
            <a:ext cx="8686800" cy="517662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1129761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557866" y="152400"/>
            <a:ext cx="6798734" cy="381000"/>
          </a:xfrm>
          <a:prstGeom prst="rect">
            <a:avLst/>
          </a:prstGeom>
          <a:effectLst/>
        </p:spPr>
        <p:txBody>
          <a:bodyPr vert="horz" lIns="91440" tIns="45720" rIns="91440" bIns="45720" rtlCol="0" anchor="ctr">
            <a:normAutofit fontScale="82500" lnSpcReduction="20000"/>
          </a:bodyPr>
          <a:lst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2800" dirty="0" err="1">
                <a:latin typeface="Arial Black" panose="020B0A04020102020204" pitchFamily="34" charset="0"/>
              </a:rPr>
              <a:t>Covid</a:t>
            </a:r>
            <a:r>
              <a:rPr lang="en-GB" sz="2800" dirty="0">
                <a:latin typeface="Arial Black" panose="020B0A04020102020204" pitchFamily="34" charset="0"/>
              </a:rPr>
              <a:t> expenditure – PPE </a:t>
            </a:r>
            <a:endParaRPr lang="en-ZA" sz="2800" dirty="0"/>
          </a:p>
        </p:txBody>
      </p:sp>
      <p:graphicFrame>
        <p:nvGraphicFramePr>
          <p:cNvPr id="4" name="Table 3"/>
          <p:cNvGraphicFramePr>
            <a:graphicFrameLocks noGrp="1"/>
          </p:cNvGraphicFramePr>
          <p:nvPr>
            <p:extLst>
              <p:ext uri="{D42A27DB-BD31-4B8C-83A1-F6EECF244321}">
                <p14:modId xmlns:p14="http://schemas.microsoft.com/office/powerpoint/2010/main" xmlns="" val="141629884"/>
              </p:ext>
            </p:extLst>
          </p:nvPr>
        </p:nvGraphicFramePr>
        <p:xfrm>
          <a:off x="258674" y="493592"/>
          <a:ext cx="9113926" cy="3835838"/>
        </p:xfrm>
        <a:graphic>
          <a:graphicData uri="http://schemas.openxmlformats.org/drawingml/2006/table">
            <a:tbl>
              <a:tblPr firstRow="1" bandRow="1">
                <a:tableStyleId>{5C22544A-7EE6-4342-B048-85BDC9FD1C3A}</a:tableStyleId>
              </a:tblPr>
              <a:tblGrid>
                <a:gridCol w="552298">
                  <a:extLst>
                    <a:ext uri="{9D8B030D-6E8A-4147-A177-3AD203B41FA5}">
                      <a16:colId xmlns:a16="http://schemas.microsoft.com/office/drawing/2014/main" xmlns="" val="2389925199"/>
                    </a:ext>
                  </a:extLst>
                </a:gridCol>
                <a:gridCol w="3210332">
                  <a:extLst>
                    <a:ext uri="{9D8B030D-6E8A-4147-A177-3AD203B41FA5}">
                      <a16:colId xmlns:a16="http://schemas.microsoft.com/office/drawing/2014/main" xmlns="" val="465154670"/>
                    </a:ext>
                  </a:extLst>
                </a:gridCol>
                <a:gridCol w="1755893">
                  <a:extLst>
                    <a:ext uri="{9D8B030D-6E8A-4147-A177-3AD203B41FA5}">
                      <a16:colId xmlns:a16="http://schemas.microsoft.com/office/drawing/2014/main" xmlns="" val="942456434"/>
                    </a:ext>
                  </a:extLst>
                </a:gridCol>
                <a:gridCol w="1672280">
                  <a:extLst>
                    <a:ext uri="{9D8B030D-6E8A-4147-A177-3AD203B41FA5}">
                      <a16:colId xmlns:a16="http://schemas.microsoft.com/office/drawing/2014/main" xmlns="" val="1461787372"/>
                    </a:ext>
                  </a:extLst>
                </a:gridCol>
                <a:gridCol w="1923123">
                  <a:extLst>
                    <a:ext uri="{9D8B030D-6E8A-4147-A177-3AD203B41FA5}">
                      <a16:colId xmlns:a16="http://schemas.microsoft.com/office/drawing/2014/main" xmlns="" val="743156264"/>
                    </a:ext>
                  </a:extLst>
                </a:gridCol>
              </a:tblGrid>
              <a:tr h="641427">
                <a:tc>
                  <a:txBody>
                    <a:bodyPr/>
                    <a:lstStyle/>
                    <a:p>
                      <a:pPr algn="ctr"/>
                      <a:r>
                        <a:rPr lang="en-US" dirty="0" smtClean="0">
                          <a:solidFill>
                            <a:schemeClr val="tx1"/>
                          </a:solidFill>
                          <a:latin typeface="+mn-lt"/>
                        </a:rPr>
                        <a:t>No</a:t>
                      </a:r>
                      <a:endParaRPr lang="en-ZA" dirty="0">
                        <a:solidFill>
                          <a:schemeClr val="tx1"/>
                        </a:solidFill>
                        <a:latin typeface="+mn-lt"/>
                      </a:endParaRPr>
                    </a:p>
                  </a:txBody>
                  <a:tcPr/>
                </a:tc>
                <a:tc>
                  <a:txBody>
                    <a:bodyPr/>
                    <a:lstStyle/>
                    <a:p>
                      <a:pPr algn="ctr"/>
                      <a:r>
                        <a:rPr lang="en-US" dirty="0" smtClean="0">
                          <a:solidFill>
                            <a:schemeClr val="tx1"/>
                          </a:solidFill>
                          <a:latin typeface="+mn-lt"/>
                        </a:rPr>
                        <a:t>Description</a:t>
                      </a:r>
                      <a:r>
                        <a:rPr lang="en-US" baseline="0" dirty="0" smtClean="0">
                          <a:solidFill>
                            <a:schemeClr val="tx1"/>
                          </a:solidFill>
                          <a:latin typeface="+mn-lt"/>
                        </a:rPr>
                        <a:t> of goods</a:t>
                      </a:r>
                      <a:endParaRPr lang="en-ZA" dirty="0">
                        <a:solidFill>
                          <a:schemeClr val="tx1"/>
                        </a:solidFill>
                        <a:latin typeface="+mn-lt"/>
                      </a:endParaRPr>
                    </a:p>
                  </a:txBody>
                  <a:tcPr/>
                </a:tc>
                <a:tc>
                  <a:txBody>
                    <a:bodyPr/>
                    <a:lstStyle/>
                    <a:p>
                      <a:pPr algn="ctr"/>
                      <a:r>
                        <a:rPr lang="en-US" dirty="0" smtClean="0">
                          <a:solidFill>
                            <a:schemeClr val="tx1"/>
                          </a:solidFill>
                          <a:latin typeface="+mn-lt"/>
                        </a:rPr>
                        <a:t>Regulations and Circular</a:t>
                      </a:r>
                      <a:endParaRPr lang="en-ZA" dirty="0">
                        <a:solidFill>
                          <a:schemeClr val="tx1"/>
                        </a:solidFill>
                        <a:latin typeface="+mn-lt"/>
                      </a:endParaRPr>
                    </a:p>
                  </a:txBody>
                  <a:tcPr/>
                </a:tc>
                <a:tc>
                  <a:txBody>
                    <a:bodyPr/>
                    <a:lstStyle/>
                    <a:p>
                      <a:pPr algn="ctr"/>
                      <a:r>
                        <a:rPr lang="en-US" dirty="0" smtClean="0">
                          <a:solidFill>
                            <a:schemeClr val="tx1"/>
                          </a:solidFill>
                          <a:latin typeface="+mn-lt"/>
                        </a:rPr>
                        <a:t>Procurement Process</a:t>
                      </a:r>
                      <a:endParaRPr lang="en-ZA" dirty="0">
                        <a:solidFill>
                          <a:schemeClr val="tx1"/>
                        </a:solidFill>
                        <a:latin typeface="+mn-lt"/>
                      </a:endParaRPr>
                    </a:p>
                  </a:txBody>
                  <a:tcPr/>
                </a:tc>
                <a:tc>
                  <a:txBody>
                    <a:bodyPr/>
                    <a:lstStyle/>
                    <a:p>
                      <a:pPr algn="ctr"/>
                      <a:r>
                        <a:rPr lang="en-US" dirty="0" smtClean="0">
                          <a:solidFill>
                            <a:schemeClr val="tx1"/>
                          </a:solidFill>
                          <a:latin typeface="+mn-lt"/>
                        </a:rPr>
                        <a:t>Amount</a:t>
                      </a:r>
                      <a:endParaRPr lang="en-ZA" dirty="0">
                        <a:solidFill>
                          <a:schemeClr val="tx1"/>
                        </a:solidFill>
                        <a:latin typeface="+mn-lt"/>
                      </a:endParaRPr>
                    </a:p>
                  </a:txBody>
                  <a:tcPr/>
                </a:tc>
                <a:extLst>
                  <a:ext uri="{0D108BD9-81ED-4DB2-BD59-A6C34878D82A}">
                    <a16:rowId xmlns:a16="http://schemas.microsoft.com/office/drawing/2014/main" xmlns="" val="2768264419"/>
                  </a:ext>
                </a:extLst>
              </a:tr>
              <a:tr h="519251">
                <a:tc>
                  <a:txBody>
                    <a:bodyPr/>
                    <a:lstStyle/>
                    <a:p>
                      <a:r>
                        <a:rPr lang="en-US" dirty="0" smtClean="0">
                          <a:latin typeface="+mn-lt"/>
                        </a:rPr>
                        <a:t>1</a:t>
                      </a:r>
                      <a:endParaRPr lang="en-ZA" dirty="0">
                        <a:latin typeface="+mn-lt"/>
                      </a:endParaRPr>
                    </a:p>
                  </a:txBody>
                  <a:tcPr/>
                </a:tc>
                <a:tc>
                  <a:txBody>
                    <a:bodyPr/>
                    <a:lstStyle/>
                    <a:p>
                      <a:r>
                        <a:rPr lang="en-US" dirty="0" smtClean="0">
                          <a:latin typeface="+mn-lt"/>
                        </a:rPr>
                        <a:t>Fumigation of offices</a:t>
                      </a:r>
                      <a:endParaRPr lang="en-ZA" dirty="0">
                        <a:latin typeface="+mn-lt"/>
                      </a:endParaRPr>
                    </a:p>
                  </a:txBody>
                  <a:tcPr/>
                </a:tc>
                <a:tc>
                  <a:txBody>
                    <a:bodyPr/>
                    <a:lstStyle/>
                    <a:p>
                      <a:r>
                        <a:rPr lang="en-US" sz="1400" dirty="0" smtClean="0">
                          <a:latin typeface="+mn-lt"/>
                        </a:rPr>
                        <a:t>Regulation 36 &amp; MFMA</a:t>
                      </a:r>
                      <a:r>
                        <a:rPr lang="en-US" sz="1400" baseline="0" dirty="0" smtClean="0">
                          <a:latin typeface="+mn-lt"/>
                        </a:rPr>
                        <a:t> </a:t>
                      </a:r>
                      <a:r>
                        <a:rPr lang="en-US" sz="1400" dirty="0" smtClean="0">
                          <a:latin typeface="+mn-lt"/>
                        </a:rPr>
                        <a:t>Circular 102</a:t>
                      </a:r>
                      <a:endParaRPr lang="en-ZA" sz="1400" dirty="0">
                        <a:latin typeface="+mn-lt"/>
                      </a:endParaRPr>
                    </a:p>
                  </a:txBody>
                  <a:tcPr/>
                </a:tc>
                <a:tc>
                  <a:txBody>
                    <a:bodyPr/>
                    <a:lstStyle/>
                    <a:p>
                      <a:r>
                        <a:rPr lang="en-US" sz="1400" dirty="0" smtClean="0">
                          <a:latin typeface="+mn-lt"/>
                        </a:rPr>
                        <a:t>Database/CSD</a:t>
                      </a:r>
                      <a:endParaRPr lang="en-ZA" sz="1400" dirty="0">
                        <a:latin typeface="+mn-lt"/>
                      </a:endParaRPr>
                    </a:p>
                  </a:txBody>
                  <a:tcPr/>
                </a:tc>
                <a:tc>
                  <a:txBody>
                    <a:bodyPr/>
                    <a:lstStyle/>
                    <a:p>
                      <a:pPr algn="r"/>
                      <a:r>
                        <a:rPr lang="en-US" dirty="0" smtClean="0">
                          <a:latin typeface="+mn-lt"/>
                        </a:rPr>
                        <a:t>R937 740,97</a:t>
                      </a:r>
                      <a:endParaRPr lang="en-ZA" dirty="0">
                        <a:latin typeface="+mn-lt"/>
                      </a:endParaRPr>
                    </a:p>
                  </a:txBody>
                  <a:tcPr/>
                </a:tc>
                <a:extLst>
                  <a:ext uri="{0D108BD9-81ED-4DB2-BD59-A6C34878D82A}">
                    <a16:rowId xmlns:a16="http://schemas.microsoft.com/office/drawing/2014/main" xmlns="" val="3941175357"/>
                  </a:ext>
                </a:extLst>
              </a:tr>
              <a:tr h="1191222">
                <a:tc>
                  <a:txBody>
                    <a:bodyPr/>
                    <a:lstStyle/>
                    <a:p>
                      <a:r>
                        <a:rPr lang="en-US" dirty="0" smtClean="0">
                          <a:latin typeface="+mn-lt"/>
                        </a:rPr>
                        <a:t>2</a:t>
                      </a:r>
                      <a:endParaRPr lang="en-ZA" dirty="0">
                        <a:latin typeface="+mn-lt"/>
                      </a:endParaRPr>
                    </a:p>
                  </a:txBody>
                  <a:tcPr/>
                </a:tc>
                <a:tc>
                  <a:txBody>
                    <a:bodyPr/>
                    <a:lstStyle/>
                    <a:p>
                      <a:r>
                        <a:rPr lang="en-US" dirty="0" smtClean="0">
                          <a:latin typeface="+mn-lt"/>
                        </a:rPr>
                        <a:t>Gloves, Masks,</a:t>
                      </a:r>
                      <a:r>
                        <a:rPr lang="en-US" baseline="0" dirty="0" smtClean="0">
                          <a:latin typeface="+mn-lt"/>
                        </a:rPr>
                        <a:t> Hazardous bins, spray bottles, refuse bags &amp; Hazmal disposal overalls</a:t>
                      </a:r>
                      <a:endParaRPr lang="en-ZA" dirty="0">
                        <a:latin typeface="+mn-lt"/>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Regulation 36 &amp; MFMA Circular 102</a:t>
                      </a:r>
                      <a:endParaRPr kumimoji="0" lang="en-ZA"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smtClean="0">
                          <a:ln>
                            <a:noFill/>
                          </a:ln>
                          <a:solidFill>
                            <a:prstClr val="black"/>
                          </a:solidFill>
                          <a:effectLst/>
                          <a:uLnTx/>
                          <a:uFillTx/>
                          <a:latin typeface="+mn-lt"/>
                          <a:ea typeface="+mn-ea"/>
                          <a:cs typeface="+mn-cs"/>
                        </a:rPr>
                        <a:t>Database/CSD</a:t>
                      </a:r>
                      <a:endParaRPr kumimoji="0" lang="en-ZA"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r"/>
                      <a:r>
                        <a:rPr lang="en-US" dirty="0" smtClean="0">
                          <a:latin typeface="+mn-lt"/>
                        </a:rPr>
                        <a:t>R1 437</a:t>
                      </a:r>
                      <a:r>
                        <a:rPr lang="en-US" baseline="0" dirty="0" smtClean="0">
                          <a:latin typeface="+mn-lt"/>
                        </a:rPr>
                        <a:t> 816,60</a:t>
                      </a:r>
                      <a:endParaRPr lang="en-ZA" dirty="0">
                        <a:latin typeface="+mn-lt"/>
                      </a:endParaRPr>
                    </a:p>
                  </a:txBody>
                  <a:tcPr/>
                </a:tc>
                <a:extLst>
                  <a:ext uri="{0D108BD9-81ED-4DB2-BD59-A6C34878D82A}">
                    <a16:rowId xmlns:a16="http://schemas.microsoft.com/office/drawing/2014/main" xmlns="" val="2629415830"/>
                  </a:ext>
                </a:extLst>
              </a:tr>
              <a:tr h="519251">
                <a:tc>
                  <a:txBody>
                    <a:bodyPr/>
                    <a:lstStyle/>
                    <a:p>
                      <a:r>
                        <a:rPr lang="en-US" dirty="0" smtClean="0">
                          <a:latin typeface="+mn-lt"/>
                        </a:rPr>
                        <a:t>3</a:t>
                      </a:r>
                      <a:endParaRPr lang="en-ZA" dirty="0">
                        <a:latin typeface="+mn-lt"/>
                      </a:endParaRPr>
                    </a:p>
                  </a:txBody>
                  <a:tcPr/>
                </a:tc>
                <a:tc>
                  <a:txBody>
                    <a:bodyPr/>
                    <a:lstStyle/>
                    <a:p>
                      <a:r>
                        <a:rPr lang="en-US" dirty="0" smtClean="0">
                          <a:latin typeface="+mn-lt"/>
                        </a:rPr>
                        <a:t>Sanitizers</a:t>
                      </a:r>
                      <a:endParaRPr lang="en-ZA" dirty="0">
                        <a:latin typeface="+mn-lt"/>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smtClean="0">
                          <a:ln>
                            <a:noFill/>
                          </a:ln>
                          <a:solidFill>
                            <a:prstClr val="black"/>
                          </a:solidFill>
                          <a:effectLst/>
                          <a:uLnTx/>
                          <a:uFillTx/>
                          <a:latin typeface="+mn-lt"/>
                          <a:ea typeface="+mn-ea"/>
                          <a:cs typeface="+mn-cs"/>
                        </a:rPr>
                        <a:t>Regulation 36 &amp; MFMA Circular 102</a:t>
                      </a:r>
                      <a:endParaRPr kumimoji="0" lang="en-ZA"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Database/CSD</a:t>
                      </a:r>
                      <a:endParaRPr kumimoji="0" lang="en-ZA"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r"/>
                      <a:r>
                        <a:rPr lang="en-US" dirty="0" smtClean="0">
                          <a:latin typeface="+mn-lt"/>
                        </a:rPr>
                        <a:t>R1 902 654,78</a:t>
                      </a:r>
                      <a:endParaRPr lang="en-ZA" dirty="0">
                        <a:latin typeface="+mn-lt"/>
                      </a:endParaRPr>
                    </a:p>
                  </a:txBody>
                  <a:tcPr/>
                </a:tc>
                <a:extLst>
                  <a:ext uri="{0D108BD9-81ED-4DB2-BD59-A6C34878D82A}">
                    <a16:rowId xmlns:a16="http://schemas.microsoft.com/office/drawing/2014/main" xmlns="" val="4007808632"/>
                  </a:ext>
                </a:extLst>
              </a:tr>
              <a:tr h="519251">
                <a:tc>
                  <a:txBody>
                    <a:bodyPr/>
                    <a:lstStyle/>
                    <a:p>
                      <a:r>
                        <a:rPr lang="en-US" dirty="0" smtClean="0">
                          <a:latin typeface="+mn-lt"/>
                        </a:rPr>
                        <a:t>4</a:t>
                      </a:r>
                      <a:endParaRPr lang="en-ZA" dirty="0">
                        <a:latin typeface="+mn-lt"/>
                      </a:endParaRPr>
                    </a:p>
                  </a:txBody>
                  <a:tcPr/>
                </a:tc>
                <a:tc>
                  <a:txBody>
                    <a:bodyPr/>
                    <a:lstStyle/>
                    <a:p>
                      <a:r>
                        <a:rPr lang="en-US" dirty="0" smtClean="0">
                          <a:latin typeface="+mn-lt"/>
                        </a:rPr>
                        <a:t>Thermometers</a:t>
                      </a:r>
                      <a:endParaRPr lang="en-ZA" dirty="0">
                        <a:latin typeface="+mn-lt"/>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Regulation 36 &amp; MFMA Circular 102</a:t>
                      </a:r>
                      <a:endParaRPr kumimoji="0" lang="en-ZA"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Database/CSD</a:t>
                      </a:r>
                      <a:endParaRPr kumimoji="0" lang="en-ZA"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r"/>
                      <a:r>
                        <a:rPr lang="en-US" dirty="0" smtClean="0">
                          <a:latin typeface="+mn-lt"/>
                        </a:rPr>
                        <a:t>R410</a:t>
                      </a:r>
                      <a:r>
                        <a:rPr lang="en-US" baseline="0" dirty="0" smtClean="0">
                          <a:latin typeface="+mn-lt"/>
                        </a:rPr>
                        <a:t> 00,00</a:t>
                      </a:r>
                      <a:endParaRPr lang="en-ZA" dirty="0">
                        <a:latin typeface="+mn-lt"/>
                      </a:endParaRPr>
                    </a:p>
                  </a:txBody>
                  <a:tcPr/>
                </a:tc>
                <a:extLst>
                  <a:ext uri="{0D108BD9-81ED-4DB2-BD59-A6C34878D82A}">
                    <a16:rowId xmlns:a16="http://schemas.microsoft.com/office/drawing/2014/main" xmlns="" val="1280394176"/>
                  </a:ext>
                </a:extLst>
              </a:tr>
              <a:tr h="445436">
                <a:tc>
                  <a:txBody>
                    <a:bodyPr/>
                    <a:lstStyle/>
                    <a:p>
                      <a:endParaRPr lang="en-ZA" dirty="0">
                        <a:latin typeface="+mn-lt"/>
                      </a:endParaRPr>
                    </a:p>
                  </a:txBody>
                  <a:tcPr/>
                </a:tc>
                <a:tc>
                  <a:txBody>
                    <a:bodyPr/>
                    <a:lstStyle/>
                    <a:p>
                      <a:r>
                        <a:rPr lang="en-US" b="1" dirty="0" smtClean="0">
                          <a:latin typeface="+mn-lt"/>
                        </a:rPr>
                        <a:t>Total</a:t>
                      </a:r>
                      <a:endParaRPr lang="en-ZA" b="1" dirty="0">
                        <a:latin typeface="+mn-lt"/>
                      </a:endParaRPr>
                    </a:p>
                  </a:txBody>
                  <a:tcPr/>
                </a:tc>
                <a:tc>
                  <a:txBody>
                    <a:bodyPr/>
                    <a:lstStyle/>
                    <a:p>
                      <a:endParaRPr lang="en-ZA" b="1" dirty="0">
                        <a:latin typeface="+mn-lt"/>
                      </a:endParaRPr>
                    </a:p>
                  </a:txBody>
                  <a:tcPr/>
                </a:tc>
                <a:tc>
                  <a:txBody>
                    <a:bodyPr/>
                    <a:lstStyle/>
                    <a:p>
                      <a:endParaRPr lang="en-ZA" b="1" dirty="0">
                        <a:latin typeface="+mn-lt"/>
                      </a:endParaRPr>
                    </a:p>
                  </a:txBody>
                  <a:tcPr/>
                </a:tc>
                <a:tc>
                  <a:txBody>
                    <a:bodyPr/>
                    <a:lstStyle/>
                    <a:p>
                      <a:pPr algn="r"/>
                      <a:r>
                        <a:rPr lang="en-US" b="1" dirty="0" smtClean="0">
                          <a:latin typeface="+mn-lt"/>
                        </a:rPr>
                        <a:t>R 4 688 212,85</a:t>
                      </a:r>
                      <a:endParaRPr lang="en-ZA" b="1" dirty="0">
                        <a:latin typeface="+mn-lt"/>
                      </a:endParaRPr>
                    </a:p>
                  </a:txBody>
                  <a:tcPr/>
                </a:tc>
                <a:extLst>
                  <a:ext uri="{0D108BD9-81ED-4DB2-BD59-A6C34878D82A}">
                    <a16:rowId xmlns:a16="http://schemas.microsoft.com/office/drawing/2014/main" xmlns="" val="4243353405"/>
                  </a:ext>
                </a:extLst>
              </a:tr>
            </a:tbl>
          </a:graphicData>
        </a:graphic>
      </p:graphicFrame>
      <p:sp>
        <p:nvSpPr>
          <p:cNvPr id="7" name="Title 1"/>
          <p:cNvSpPr txBox="1">
            <a:spLocks/>
          </p:cNvSpPr>
          <p:nvPr/>
        </p:nvSpPr>
        <p:spPr>
          <a:xfrm>
            <a:off x="1744132" y="4329431"/>
            <a:ext cx="6798734" cy="381000"/>
          </a:xfrm>
          <a:prstGeom prst="rect">
            <a:avLst/>
          </a:prstGeom>
          <a:effectLst/>
        </p:spPr>
        <p:txBody>
          <a:bodyPr vert="horz" lIns="91440" tIns="45720" rIns="91440" bIns="45720" rtlCol="0" anchor="ctr">
            <a:normAutofit fontScale="82500" lnSpcReduction="20000"/>
          </a:bodyPr>
          <a:lst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2800" dirty="0">
                <a:latin typeface="Arial Black" panose="020B0A04020102020204" pitchFamily="34" charset="0"/>
              </a:rPr>
              <a:t>Water Tankering</a:t>
            </a:r>
            <a:endParaRPr lang="en-ZA" sz="2800" dirty="0"/>
          </a:p>
        </p:txBody>
      </p:sp>
      <p:graphicFrame>
        <p:nvGraphicFramePr>
          <p:cNvPr id="5" name="Table 4"/>
          <p:cNvGraphicFramePr>
            <a:graphicFrameLocks noGrp="1"/>
          </p:cNvGraphicFramePr>
          <p:nvPr>
            <p:extLst>
              <p:ext uri="{D42A27DB-BD31-4B8C-83A1-F6EECF244321}">
                <p14:modId xmlns:p14="http://schemas.microsoft.com/office/powerpoint/2010/main" xmlns="" val="3588456262"/>
              </p:ext>
            </p:extLst>
          </p:nvPr>
        </p:nvGraphicFramePr>
        <p:xfrm>
          <a:off x="258674" y="4710431"/>
          <a:ext cx="9113925" cy="1828800"/>
        </p:xfrm>
        <a:graphic>
          <a:graphicData uri="http://schemas.openxmlformats.org/drawingml/2006/table">
            <a:tbl>
              <a:tblPr firstRow="1" bandRow="1">
                <a:tableStyleId>{5C22544A-7EE6-4342-B048-85BDC9FD1C3A}</a:tableStyleId>
              </a:tblPr>
              <a:tblGrid>
                <a:gridCol w="709082">
                  <a:extLst>
                    <a:ext uri="{9D8B030D-6E8A-4147-A177-3AD203B41FA5}">
                      <a16:colId xmlns:a16="http://schemas.microsoft.com/office/drawing/2014/main" xmlns="" val="3901904127"/>
                    </a:ext>
                  </a:extLst>
                </a:gridCol>
                <a:gridCol w="3053547">
                  <a:extLst>
                    <a:ext uri="{9D8B030D-6E8A-4147-A177-3AD203B41FA5}">
                      <a16:colId xmlns:a16="http://schemas.microsoft.com/office/drawing/2014/main" xmlns="" val="3830058462"/>
                    </a:ext>
                  </a:extLst>
                </a:gridCol>
                <a:gridCol w="1755893">
                  <a:extLst>
                    <a:ext uri="{9D8B030D-6E8A-4147-A177-3AD203B41FA5}">
                      <a16:colId xmlns:a16="http://schemas.microsoft.com/office/drawing/2014/main" xmlns="" val="4200126799"/>
                    </a:ext>
                  </a:extLst>
                </a:gridCol>
                <a:gridCol w="1806689">
                  <a:extLst>
                    <a:ext uri="{9D8B030D-6E8A-4147-A177-3AD203B41FA5}">
                      <a16:colId xmlns:a16="http://schemas.microsoft.com/office/drawing/2014/main" xmlns="" val="1517692116"/>
                    </a:ext>
                  </a:extLst>
                </a:gridCol>
                <a:gridCol w="1788714">
                  <a:extLst>
                    <a:ext uri="{9D8B030D-6E8A-4147-A177-3AD203B41FA5}">
                      <a16:colId xmlns:a16="http://schemas.microsoft.com/office/drawing/2014/main" xmlns="" val="3876465307"/>
                    </a:ext>
                  </a:extLst>
                </a:gridCol>
              </a:tblGrid>
              <a:tr h="618299">
                <a:tc>
                  <a:txBody>
                    <a:bodyPr/>
                    <a:lstStyle/>
                    <a:p>
                      <a:pPr algn="ctr"/>
                      <a:r>
                        <a:rPr lang="en-US" dirty="0" smtClean="0">
                          <a:solidFill>
                            <a:schemeClr val="tx1"/>
                          </a:solidFill>
                          <a:latin typeface="+mn-lt"/>
                        </a:rPr>
                        <a:t>No</a:t>
                      </a:r>
                      <a:endParaRPr lang="en-ZA" dirty="0">
                        <a:solidFill>
                          <a:schemeClr val="tx1"/>
                        </a:solidFill>
                        <a:latin typeface="+mn-lt"/>
                      </a:endParaRPr>
                    </a:p>
                  </a:txBody>
                  <a:tcPr/>
                </a:tc>
                <a:tc>
                  <a:txBody>
                    <a:bodyPr/>
                    <a:lstStyle/>
                    <a:p>
                      <a:pPr algn="ctr"/>
                      <a:r>
                        <a:rPr lang="en-US" dirty="0" smtClean="0">
                          <a:solidFill>
                            <a:schemeClr val="tx1"/>
                          </a:solidFill>
                          <a:latin typeface="+mn-lt"/>
                        </a:rPr>
                        <a:t>Description</a:t>
                      </a:r>
                      <a:r>
                        <a:rPr lang="en-US" baseline="0" dirty="0" smtClean="0">
                          <a:solidFill>
                            <a:schemeClr val="tx1"/>
                          </a:solidFill>
                          <a:latin typeface="+mn-lt"/>
                        </a:rPr>
                        <a:t> of goods</a:t>
                      </a:r>
                      <a:endParaRPr lang="en-ZA" dirty="0">
                        <a:solidFill>
                          <a:schemeClr val="tx1"/>
                        </a:solidFill>
                        <a:latin typeface="+mn-lt"/>
                      </a:endParaRP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latin typeface="+mn-lt"/>
                        </a:rPr>
                        <a:t>Regulations and Circular</a:t>
                      </a:r>
                      <a:endParaRPr lang="en-ZA" dirty="0">
                        <a:solidFill>
                          <a:schemeClr val="tx1"/>
                        </a:solidFill>
                        <a:latin typeface="+mn-lt"/>
                      </a:endParaRP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latin typeface="+mn-lt"/>
                        </a:rPr>
                        <a:t>Procurement Process</a:t>
                      </a:r>
                      <a:endParaRPr lang="en-ZA" dirty="0">
                        <a:solidFill>
                          <a:schemeClr val="tx1"/>
                        </a:solidFill>
                        <a:latin typeface="+mn-lt"/>
                      </a:endParaRPr>
                    </a:p>
                  </a:txBody>
                  <a:tcPr/>
                </a:tc>
                <a:tc>
                  <a:txBody>
                    <a:bodyPr/>
                    <a:lstStyle/>
                    <a:p>
                      <a:pPr algn="ctr"/>
                      <a:r>
                        <a:rPr lang="en-US" dirty="0" smtClean="0">
                          <a:solidFill>
                            <a:schemeClr val="tx1"/>
                          </a:solidFill>
                          <a:latin typeface="+mn-lt"/>
                        </a:rPr>
                        <a:t>Amount</a:t>
                      </a:r>
                      <a:endParaRPr lang="en-ZA" dirty="0">
                        <a:solidFill>
                          <a:schemeClr val="tx1"/>
                        </a:solidFill>
                        <a:latin typeface="+mn-lt"/>
                      </a:endParaRPr>
                    </a:p>
                  </a:txBody>
                  <a:tcPr/>
                </a:tc>
                <a:extLst>
                  <a:ext uri="{0D108BD9-81ED-4DB2-BD59-A6C34878D82A}">
                    <a16:rowId xmlns:a16="http://schemas.microsoft.com/office/drawing/2014/main" xmlns="" val="2020253309"/>
                  </a:ext>
                </a:extLst>
              </a:tr>
              <a:tr h="1148270">
                <a:tc>
                  <a:txBody>
                    <a:bodyPr/>
                    <a:lstStyle/>
                    <a:p>
                      <a:r>
                        <a:rPr lang="en-US" dirty="0" smtClean="0">
                          <a:latin typeface="+mn-lt"/>
                        </a:rPr>
                        <a:t>1</a:t>
                      </a:r>
                      <a:endParaRPr lang="en-ZA" dirty="0">
                        <a:latin typeface="+mn-lt"/>
                      </a:endParaRPr>
                    </a:p>
                  </a:txBody>
                  <a:tcPr/>
                </a:tc>
                <a:tc>
                  <a:txBody>
                    <a:bodyPr/>
                    <a:lstStyle/>
                    <a:p>
                      <a:r>
                        <a:rPr lang="en-US" sz="1800" dirty="0" smtClean="0">
                          <a:latin typeface="+mn-lt"/>
                        </a:rPr>
                        <a:t>Hiring of water tankers</a:t>
                      </a:r>
                      <a:endParaRPr lang="en-ZA" sz="1800" dirty="0">
                        <a:latin typeface="+mn-lt"/>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smtClean="0">
                          <a:latin typeface="+mn-lt"/>
                        </a:rPr>
                        <a:t>Regulation 36 &amp; MFMA</a:t>
                      </a:r>
                      <a:r>
                        <a:rPr lang="en-US" sz="1800" baseline="0" dirty="0" smtClean="0">
                          <a:latin typeface="+mn-lt"/>
                        </a:rPr>
                        <a:t> </a:t>
                      </a:r>
                      <a:r>
                        <a:rPr lang="en-US" sz="1800" dirty="0" smtClean="0">
                          <a:latin typeface="+mn-lt"/>
                        </a:rPr>
                        <a:t>Circular 102</a:t>
                      </a:r>
                      <a:endParaRPr lang="en-ZA" sz="1800" dirty="0" smtClean="0">
                        <a:latin typeface="+mn-lt"/>
                      </a:endParaRPr>
                    </a:p>
                    <a:p>
                      <a:endParaRPr lang="en-ZA" sz="1800" dirty="0">
                        <a:latin typeface="+mn-lt"/>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smtClean="0">
                          <a:latin typeface="+mn-lt"/>
                        </a:rPr>
                        <a:t>Database/CSD</a:t>
                      </a:r>
                      <a:endParaRPr lang="en-ZA" sz="1800" dirty="0" smtClean="0">
                        <a:latin typeface="+mn-lt"/>
                      </a:endParaRPr>
                    </a:p>
                    <a:p>
                      <a:endParaRPr lang="en-ZA" sz="1800" dirty="0">
                        <a:latin typeface="+mn-lt"/>
                      </a:endParaRPr>
                    </a:p>
                  </a:txBody>
                  <a:tcPr/>
                </a:tc>
                <a:tc>
                  <a:txBody>
                    <a:bodyPr/>
                    <a:lstStyle/>
                    <a:p>
                      <a:pPr algn="r"/>
                      <a:r>
                        <a:rPr lang="en-US" sz="1800" dirty="0" smtClean="0">
                          <a:latin typeface="+mn-lt"/>
                        </a:rPr>
                        <a:t>R1 093</a:t>
                      </a:r>
                      <a:r>
                        <a:rPr lang="en-US" sz="1800" baseline="0" dirty="0" smtClean="0">
                          <a:latin typeface="+mn-lt"/>
                        </a:rPr>
                        <a:t> 822,50</a:t>
                      </a:r>
                      <a:endParaRPr lang="en-ZA" sz="1800" dirty="0">
                        <a:latin typeface="+mn-lt"/>
                      </a:endParaRPr>
                    </a:p>
                  </a:txBody>
                  <a:tcPr/>
                </a:tc>
                <a:extLst>
                  <a:ext uri="{0D108BD9-81ED-4DB2-BD59-A6C34878D82A}">
                    <a16:rowId xmlns:a16="http://schemas.microsoft.com/office/drawing/2014/main" xmlns="" val="3065419944"/>
                  </a:ext>
                </a:extLst>
              </a:tr>
            </a:tbl>
          </a:graphicData>
        </a:graphic>
      </p:graphicFrame>
      <p:sp>
        <p:nvSpPr>
          <p:cNvPr id="8" name="Title 1"/>
          <p:cNvSpPr txBox="1">
            <a:spLocks/>
          </p:cNvSpPr>
          <p:nvPr/>
        </p:nvSpPr>
        <p:spPr>
          <a:xfrm>
            <a:off x="838201" y="6705600"/>
            <a:ext cx="8153400" cy="319130"/>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GB" sz="2000" dirty="0">
                <a:latin typeface="Arial Black" panose="020B0A04020102020204" pitchFamily="34" charset="0"/>
              </a:rPr>
              <a:t>NB: See attached detailed spreadsheet</a:t>
            </a:r>
            <a:endParaRPr lang="en-ZA" sz="2000" dirty="0"/>
          </a:p>
        </p:txBody>
      </p:sp>
    </p:spTree>
    <p:extLst>
      <p:ext uri="{BB962C8B-B14F-4D97-AF65-F5344CB8AC3E}">
        <p14:creationId xmlns:p14="http://schemas.microsoft.com/office/powerpoint/2010/main" xmlns="" val="1997432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524000" y="1214438"/>
            <a:ext cx="6858000" cy="3662362"/>
          </a:xfrm>
        </p:spPr>
        <p:txBody>
          <a:bodyPr>
            <a:noAutofit/>
          </a:bodyPr>
          <a:lstStyle/>
          <a:p>
            <a:pPr algn="ctr" eaLnBrk="1" hangingPunct="1">
              <a:defRPr/>
            </a:pPr>
            <a:r>
              <a:rPr lang="en-US" b="1" dirty="0">
                <a:solidFill>
                  <a:srgbClr val="1C1C1C"/>
                </a:solidFill>
                <a:effectLst>
                  <a:outerShdw blurRad="38100" dist="38100" dir="2700000" algn="tl">
                    <a:srgbClr val="000000"/>
                  </a:outerShdw>
                </a:effectLst>
                <a:cs typeface="Arial" panose="020B0604020202020204" pitchFamily="34" charset="0"/>
              </a:rPr>
              <a:t>Covid-19 </a:t>
            </a:r>
            <a:r>
              <a:rPr lang="en-US" b="1" dirty="0" smtClean="0">
                <a:solidFill>
                  <a:srgbClr val="1C1C1C"/>
                </a:solidFill>
                <a:effectLst>
                  <a:outerShdw blurRad="38100" dist="38100" dir="2700000" algn="tl">
                    <a:srgbClr val="000000"/>
                  </a:outerShdw>
                </a:effectLst>
                <a:cs typeface="Arial" panose="020B0604020202020204" pitchFamily="34" charset="0"/>
              </a:rPr>
              <a:t/>
            </a:r>
            <a:br>
              <a:rPr lang="en-US" b="1" dirty="0" smtClean="0">
                <a:solidFill>
                  <a:srgbClr val="1C1C1C"/>
                </a:solidFill>
                <a:effectLst>
                  <a:outerShdw blurRad="38100" dist="38100" dir="2700000" algn="tl">
                    <a:srgbClr val="000000"/>
                  </a:outerShdw>
                </a:effectLst>
                <a:cs typeface="Arial" panose="020B0604020202020204" pitchFamily="34" charset="0"/>
              </a:rPr>
            </a:br>
            <a:r>
              <a:rPr lang="en-US" b="1" dirty="0" smtClean="0">
                <a:solidFill>
                  <a:srgbClr val="1C1C1C"/>
                </a:solidFill>
                <a:effectLst>
                  <a:outerShdw blurRad="38100" dist="38100" dir="2700000" algn="tl">
                    <a:srgbClr val="000000"/>
                  </a:outerShdw>
                </a:effectLst>
                <a:cs typeface="Arial" panose="020B0604020202020204" pitchFamily="34" charset="0"/>
              </a:rPr>
              <a:t>Reprioritization </a:t>
            </a:r>
            <a:r>
              <a:rPr lang="en-US" b="1" dirty="0">
                <a:solidFill>
                  <a:srgbClr val="1C1C1C"/>
                </a:solidFill>
                <a:effectLst>
                  <a:outerShdw blurRad="38100" dist="38100" dir="2700000" algn="tl">
                    <a:srgbClr val="000000"/>
                  </a:outerShdw>
                </a:effectLst>
                <a:cs typeface="Arial" panose="020B0604020202020204" pitchFamily="34" charset="0"/>
              </a:rPr>
              <a:t>on </a:t>
            </a:r>
            <a:r>
              <a:rPr lang="en-US" b="1" dirty="0" smtClean="0">
                <a:solidFill>
                  <a:srgbClr val="1C1C1C"/>
                </a:solidFill>
                <a:effectLst>
                  <a:outerShdw blurRad="38100" dist="38100" dir="2700000" algn="tl">
                    <a:srgbClr val="000000"/>
                  </a:outerShdw>
                </a:effectLst>
                <a:cs typeface="Arial" panose="020B0604020202020204" pitchFamily="34" charset="0"/>
              </a:rPr>
              <a:t>MIG Grants</a:t>
            </a:r>
            <a:r>
              <a:rPr lang="en-US" b="1" dirty="0">
                <a:solidFill>
                  <a:srgbClr val="1C1C1C"/>
                </a:solidFill>
                <a:effectLst>
                  <a:outerShdw blurRad="38100" dist="38100" dir="2700000" algn="tl">
                    <a:srgbClr val="000000"/>
                  </a:outerShdw>
                </a:effectLst>
                <a:cs typeface="Arial" panose="020B0604020202020204" pitchFamily="34" charset="0"/>
              </a:rPr>
              <a:t/>
            </a:r>
            <a:br>
              <a:rPr lang="en-US" b="1" dirty="0">
                <a:solidFill>
                  <a:srgbClr val="1C1C1C"/>
                </a:solidFill>
                <a:effectLst>
                  <a:outerShdw blurRad="38100" dist="38100" dir="2700000" algn="tl">
                    <a:srgbClr val="000000"/>
                  </a:outerShdw>
                </a:effectLst>
                <a:cs typeface="Arial" panose="020B0604020202020204" pitchFamily="34" charset="0"/>
              </a:rPr>
            </a:br>
            <a:r>
              <a:rPr lang="en-US" b="1" dirty="0">
                <a:solidFill>
                  <a:srgbClr val="1C1C1C"/>
                </a:solidFill>
                <a:effectLst>
                  <a:outerShdw blurRad="38100" dist="38100" dir="2700000" algn="tl">
                    <a:srgbClr val="000000"/>
                  </a:outerShdw>
                </a:effectLst>
              </a:rPr>
              <a:t/>
            </a:r>
            <a:br>
              <a:rPr lang="en-US" b="1" dirty="0">
                <a:solidFill>
                  <a:srgbClr val="1C1C1C"/>
                </a:solidFill>
                <a:effectLst>
                  <a:outerShdw blurRad="38100" dist="38100" dir="2700000" algn="tl">
                    <a:srgbClr val="000000"/>
                  </a:outerShdw>
                </a:effectLst>
              </a:rPr>
            </a:br>
            <a:r>
              <a:rPr lang="en-ZA" b="1" dirty="0">
                <a:latin typeface="Gill Sans MT" pitchFamily="34" charset="0"/>
              </a:rPr>
              <a:t> </a:t>
            </a:r>
            <a:endParaRPr lang="en-US" b="1" dirty="0">
              <a:latin typeface="Gill Sans MT" pitchFamily="34" charset="0"/>
            </a:endParaRPr>
          </a:p>
        </p:txBody>
      </p:sp>
      <p:sp>
        <p:nvSpPr>
          <p:cNvPr id="3" name="Slide Number Placeholder 2"/>
          <p:cNvSpPr>
            <a:spLocks noGrp="1"/>
          </p:cNvSpPr>
          <p:nvPr>
            <p:ph type="sldNum" sz="quarter" idx="12"/>
          </p:nvPr>
        </p:nvSpPr>
        <p:spPr/>
        <p:txBody>
          <a:bodyPr/>
          <a:lstStyle/>
          <a:p>
            <a:fld id="{70FDE807-4BDD-4B17-9EAE-40C2E267EAE7}" type="slidenum">
              <a:rPr lang="en-US" smtClean="0"/>
              <a:pPr/>
              <a:t>31</a:t>
            </a:fld>
            <a:endParaRPr lang="en-US"/>
          </a:p>
        </p:txBody>
      </p:sp>
    </p:spTree>
    <p:extLst>
      <p:ext uri="{BB962C8B-B14F-4D97-AF65-F5344CB8AC3E}">
        <p14:creationId xmlns:p14="http://schemas.microsoft.com/office/powerpoint/2010/main" xmlns="" val="3112112024"/>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5" name="Title 7"/>
          <p:cNvSpPr>
            <a:spLocks noGrp="1"/>
          </p:cNvSpPr>
          <p:nvPr>
            <p:ph type="title"/>
          </p:nvPr>
        </p:nvSpPr>
        <p:spPr>
          <a:xfrm>
            <a:off x="1066801" y="228600"/>
            <a:ext cx="7715251" cy="685800"/>
          </a:xfrm>
          <a:solidFill>
            <a:schemeClr val="tx2">
              <a:lumMod val="20000"/>
              <a:lumOff val="80000"/>
            </a:schemeClr>
          </a:solidFill>
        </p:spPr>
        <p:txBody>
          <a:bodyPr>
            <a:noAutofit/>
          </a:bodyPr>
          <a:lstStyle/>
          <a:p>
            <a:pPr algn="ctr" eaLnBrk="1" hangingPunct="1"/>
            <a:r>
              <a:rPr lang="en-US" altLang="en-US" sz="2800" b="1" dirty="0">
                <a:cs typeface="Arial" panose="020B0604020202020204" pitchFamily="34" charset="0"/>
              </a:rPr>
              <a:t>Covid – 19 Reprioritization </a:t>
            </a:r>
            <a:r>
              <a:rPr lang="en-US" altLang="en-US" sz="2800" b="1" dirty="0" smtClean="0">
                <a:cs typeface="Arial" panose="020B0604020202020204" pitchFamily="34" charset="0"/>
              </a:rPr>
              <a:t>- Projects</a:t>
            </a:r>
            <a:endParaRPr lang="en-US" altLang="en-US" sz="2800" b="1" dirty="0">
              <a:cs typeface="Arial" panose="020B0604020202020204" pitchFamily="34" charset="0"/>
            </a:endParaRPr>
          </a:p>
        </p:txBody>
      </p:sp>
      <p:sp>
        <p:nvSpPr>
          <p:cNvPr id="7170"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defTabSz="514350">
              <a:lnSpc>
                <a:spcPct val="90000"/>
              </a:lnSpc>
              <a:spcBef>
                <a:spcPts val="563"/>
              </a:spcBef>
              <a:buFont typeface="Arial" panose="020B0604020202020204" pitchFamily="34" charset="0"/>
              <a:buChar char="•"/>
              <a:defRPr sz="1575">
                <a:solidFill>
                  <a:schemeClr val="tx1"/>
                </a:solidFill>
                <a:latin typeface="Calibri" panose="020F0502020204030204" pitchFamily="34" charset="0"/>
              </a:defRPr>
            </a:lvl1pPr>
            <a:lvl2pPr marL="557213" indent="-214313" defTabSz="514350">
              <a:lnSpc>
                <a:spcPct val="90000"/>
              </a:lnSpc>
              <a:spcBef>
                <a:spcPts val="281"/>
              </a:spcBef>
              <a:buFont typeface="Arial" panose="020B0604020202020204" pitchFamily="34" charset="0"/>
              <a:buChar char="•"/>
              <a:defRPr>
                <a:solidFill>
                  <a:schemeClr val="tx1"/>
                </a:solidFill>
                <a:latin typeface="Calibri" panose="020F0502020204030204" pitchFamily="34" charset="0"/>
              </a:defRPr>
            </a:lvl2pPr>
            <a:lvl3pPr marL="857250" indent="-171450" defTabSz="514350">
              <a:lnSpc>
                <a:spcPct val="90000"/>
              </a:lnSpc>
              <a:spcBef>
                <a:spcPts val="281"/>
              </a:spcBef>
              <a:buFont typeface="Arial" panose="020B0604020202020204" pitchFamily="34" charset="0"/>
              <a:buChar char="•"/>
              <a:defRPr sz="1125">
                <a:solidFill>
                  <a:schemeClr val="tx1"/>
                </a:solidFill>
                <a:latin typeface="Calibri" panose="020F0502020204030204" pitchFamily="34" charset="0"/>
              </a:defRPr>
            </a:lvl3pPr>
            <a:lvl4pPr marL="1200150" indent="-171450" defTabSz="514350">
              <a:lnSpc>
                <a:spcPct val="90000"/>
              </a:lnSpc>
              <a:spcBef>
                <a:spcPts val="281"/>
              </a:spcBef>
              <a:buFont typeface="Arial" panose="020B0604020202020204" pitchFamily="34" charset="0"/>
              <a:buChar char="•"/>
              <a:defRPr sz="975">
                <a:solidFill>
                  <a:schemeClr val="tx1"/>
                </a:solidFill>
                <a:latin typeface="Calibri" panose="020F0502020204030204" pitchFamily="34" charset="0"/>
              </a:defRPr>
            </a:lvl4pPr>
            <a:lvl5pPr marL="1543050" indent="-171450" defTabSz="514350">
              <a:lnSpc>
                <a:spcPct val="90000"/>
              </a:lnSpc>
              <a:spcBef>
                <a:spcPts val="281"/>
              </a:spcBef>
              <a:buFont typeface="Arial" panose="020B0604020202020204" pitchFamily="34" charset="0"/>
              <a:buChar char="•"/>
              <a:defRPr sz="975">
                <a:solidFill>
                  <a:schemeClr val="tx1"/>
                </a:solidFill>
                <a:latin typeface="Calibri" panose="020F0502020204030204" pitchFamily="34" charset="0"/>
              </a:defRPr>
            </a:lvl5pPr>
            <a:lvl6pPr marL="1885950" indent="-171450" defTabSz="514350" eaLnBrk="0" fontAlgn="base" hangingPunct="0">
              <a:lnSpc>
                <a:spcPct val="90000"/>
              </a:lnSpc>
              <a:spcBef>
                <a:spcPts val="281"/>
              </a:spcBef>
              <a:spcAft>
                <a:spcPct val="0"/>
              </a:spcAft>
              <a:buFont typeface="Arial" panose="020B0604020202020204" pitchFamily="34" charset="0"/>
              <a:buChar char="•"/>
              <a:defRPr sz="975">
                <a:solidFill>
                  <a:schemeClr val="tx1"/>
                </a:solidFill>
                <a:latin typeface="Calibri" panose="020F0502020204030204" pitchFamily="34" charset="0"/>
              </a:defRPr>
            </a:lvl6pPr>
            <a:lvl7pPr marL="2228850" indent="-171450" defTabSz="514350" eaLnBrk="0" fontAlgn="base" hangingPunct="0">
              <a:lnSpc>
                <a:spcPct val="90000"/>
              </a:lnSpc>
              <a:spcBef>
                <a:spcPts val="281"/>
              </a:spcBef>
              <a:spcAft>
                <a:spcPct val="0"/>
              </a:spcAft>
              <a:buFont typeface="Arial" panose="020B0604020202020204" pitchFamily="34" charset="0"/>
              <a:buChar char="•"/>
              <a:defRPr sz="975">
                <a:solidFill>
                  <a:schemeClr val="tx1"/>
                </a:solidFill>
                <a:latin typeface="Calibri" panose="020F0502020204030204" pitchFamily="34" charset="0"/>
              </a:defRPr>
            </a:lvl7pPr>
            <a:lvl8pPr marL="2571750" indent="-171450" defTabSz="514350" eaLnBrk="0" fontAlgn="base" hangingPunct="0">
              <a:lnSpc>
                <a:spcPct val="90000"/>
              </a:lnSpc>
              <a:spcBef>
                <a:spcPts val="281"/>
              </a:spcBef>
              <a:spcAft>
                <a:spcPct val="0"/>
              </a:spcAft>
              <a:buFont typeface="Arial" panose="020B0604020202020204" pitchFamily="34" charset="0"/>
              <a:buChar char="•"/>
              <a:defRPr sz="975">
                <a:solidFill>
                  <a:schemeClr val="tx1"/>
                </a:solidFill>
                <a:latin typeface="Calibri" panose="020F0502020204030204" pitchFamily="34" charset="0"/>
              </a:defRPr>
            </a:lvl8pPr>
            <a:lvl9pPr marL="2914650" indent="-171450" defTabSz="514350" eaLnBrk="0" fontAlgn="base" hangingPunct="0">
              <a:lnSpc>
                <a:spcPct val="90000"/>
              </a:lnSpc>
              <a:spcBef>
                <a:spcPts val="281"/>
              </a:spcBef>
              <a:spcAft>
                <a:spcPct val="0"/>
              </a:spcAft>
              <a:buFont typeface="Arial" panose="020B0604020202020204" pitchFamily="34" charset="0"/>
              <a:buChar char="•"/>
              <a:defRPr sz="975">
                <a:solidFill>
                  <a:schemeClr val="tx1"/>
                </a:solidFill>
                <a:latin typeface="Calibri" panose="020F0502020204030204" pitchFamily="34" charset="0"/>
              </a:defRPr>
            </a:lvl9pPr>
          </a:lstStyle>
          <a:p>
            <a:pPr fontAlgn="base">
              <a:lnSpc>
                <a:spcPct val="100000"/>
              </a:lnSpc>
              <a:spcBef>
                <a:spcPct val="0"/>
              </a:spcBef>
              <a:spcAft>
                <a:spcPct val="0"/>
              </a:spcAft>
              <a:buNone/>
              <a:defRPr/>
            </a:pPr>
            <a:fld id="{4170D422-CBBE-49FC-8E68-4EE6B0FA14F8}" type="slidenum">
              <a:rPr lang="en-ZA" altLang="en-US" sz="675">
                <a:solidFill>
                  <a:srgbClr val="898989"/>
                </a:solidFill>
              </a:rPr>
              <a:pPr fontAlgn="base">
                <a:lnSpc>
                  <a:spcPct val="100000"/>
                </a:lnSpc>
                <a:spcBef>
                  <a:spcPct val="0"/>
                </a:spcBef>
                <a:spcAft>
                  <a:spcPct val="0"/>
                </a:spcAft>
                <a:buNone/>
                <a:defRPr/>
              </a:pPr>
              <a:t>32</a:t>
            </a:fld>
            <a:endParaRPr lang="en-ZA" altLang="en-US" sz="675">
              <a:solidFill>
                <a:srgbClr val="898989"/>
              </a:solidFill>
            </a:endParaRPr>
          </a:p>
        </p:txBody>
      </p:sp>
      <p:graphicFrame>
        <p:nvGraphicFramePr>
          <p:cNvPr id="2" name="Table 1"/>
          <p:cNvGraphicFramePr>
            <a:graphicFrameLocks noGrp="1"/>
          </p:cNvGraphicFramePr>
          <p:nvPr>
            <p:extLst>
              <p:ext uri="{D42A27DB-BD31-4B8C-83A1-F6EECF244321}">
                <p14:modId xmlns:p14="http://schemas.microsoft.com/office/powerpoint/2010/main" xmlns="" val="1220443055"/>
              </p:ext>
            </p:extLst>
          </p:nvPr>
        </p:nvGraphicFramePr>
        <p:xfrm>
          <a:off x="152399" y="769949"/>
          <a:ext cx="9753601" cy="5967449"/>
        </p:xfrm>
        <a:graphic>
          <a:graphicData uri="http://schemas.openxmlformats.org/drawingml/2006/table">
            <a:tbl>
              <a:tblPr>
                <a:tableStyleId>{5C22544A-7EE6-4342-B048-85BDC9FD1C3A}</a:tableStyleId>
              </a:tblPr>
              <a:tblGrid>
                <a:gridCol w="576712">
                  <a:extLst>
                    <a:ext uri="{9D8B030D-6E8A-4147-A177-3AD203B41FA5}">
                      <a16:colId xmlns:a16="http://schemas.microsoft.com/office/drawing/2014/main" xmlns="" val="3860184553"/>
                    </a:ext>
                  </a:extLst>
                </a:gridCol>
                <a:gridCol w="1335922">
                  <a:extLst>
                    <a:ext uri="{9D8B030D-6E8A-4147-A177-3AD203B41FA5}">
                      <a16:colId xmlns:a16="http://schemas.microsoft.com/office/drawing/2014/main" xmlns="" val="2729108978"/>
                    </a:ext>
                  </a:extLst>
                </a:gridCol>
                <a:gridCol w="1680798">
                  <a:extLst>
                    <a:ext uri="{9D8B030D-6E8A-4147-A177-3AD203B41FA5}">
                      <a16:colId xmlns:a16="http://schemas.microsoft.com/office/drawing/2014/main" xmlns="" val="3097738695"/>
                    </a:ext>
                  </a:extLst>
                </a:gridCol>
                <a:gridCol w="2057530">
                  <a:extLst>
                    <a:ext uri="{9D8B030D-6E8A-4147-A177-3AD203B41FA5}">
                      <a16:colId xmlns:a16="http://schemas.microsoft.com/office/drawing/2014/main" xmlns="" val="1913988434"/>
                    </a:ext>
                  </a:extLst>
                </a:gridCol>
                <a:gridCol w="2305922">
                  <a:extLst>
                    <a:ext uri="{9D8B030D-6E8A-4147-A177-3AD203B41FA5}">
                      <a16:colId xmlns:a16="http://schemas.microsoft.com/office/drawing/2014/main" xmlns="" val="4136773972"/>
                    </a:ext>
                  </a:extLst>
                </a:gridCol>
                <a:gridCol w="1796717">
                  <a:extLst>
                    <a:ext uri="{9D8B030D-6E8A-4147-A177-3AD203B41FA5}">
                      <a16:colId xmlns:a16="http://schemas.microsoft.com/office/drawing/2014/main" xmlns="" val="3537484174"/>
                    </a:ext>
                  </a:extLst>
                </a:gridCol>
              </a:tblGrid>
              <a:tr h="457199">
                <a:tc>
                  <a:txBody>
                    <a:bodyPr/>
                    <a:lstStyle/>
                    <a:p>
                      <a:pPr algn="ctr" fontAlgn="ctr"/>
                      <a:r>
                        <a:rPr lang="en-ZA" sz="1200" b="1" u="none" strike="noStrike">
                          <a:effectLst/>
                        </a:rPr>
                        <a:t>Item</a:t>
                      </a:r>
                      <a:endParaRPr lang="en-ZA" sz="1200" b="1" i="0" u="none" strike="noStrike">
                        <a:solidFill>
                          <a:srgbClr val="000000"/>
                        </a:solidFill>
                        <a:effectLst/>
                        <a:latin typeface="Calibri" panose="020F0502020204030204" pitchFamily="34" charset="0"/>
                      </a:endParaRPr>
                    </a:p>
                  </a:txBody>
                  <a:tcPr marL="2385" marR="2385" marT="2385" marB="0" anchor="ctr"/>
                </a:tc>
                <a:tc>
                  <a:txBody>
                    <a:bodyPr/>
                    <a:lstStyle/>
                    <a:p>
                      <a:pPr algn="ctr" fontAlgn="ctr"/>
                      <a:r>
                        <a:rPr lang="en-ZA" sz="1200" b="1" u="none" strike="noStrike">
                          <a:effectLst/>
                        </a:rPr>
                        <a:t>Project Name</a:t>
                      </a:r>
                      <a:endParaRPr lang="en-ZA" sz="1200" b="1" i="0" u="none" strike="noStrike">
                        <a:solidFill>
                          <a:srgbClr val="000000"/>
                        </a:solidFill>
                        <a:effectLst/>
                        <a:latin typeface="Calibri" panose="020F0502020204030204" pitchFamily="34" charset="0"/>
                      </a:endParaRPr>
                    </a:p>
                  </a:txBody>
                  <a:tcPr marL="2385" marR="2385" marT="2385" marB="0" anchor="ctr"/>
                </a:tc>
                <a:tc>
                  <a:txBody>
                    <a:bodyPr/>
                    <a:lstStyle/>
                    <a:p>
                      <a:pPr algn="ctr" fontAlgn="ctr"/>
                      <a:r>
                        <a:rPr lang="en-US" sz="1200" b="1" i="0" u="none" strike="noStrike" dirty="0" smtClean="0">
                          <a:solidFill>
                            <a:srgbClr val="000000"/>
                          </a:solidFill>
                          <a:effectLst/>
                          <a:latin typeface="Calibri" panose="020F0502020204030204" pitchFamily="34" charset="0"/>
                        </a:rPr>
                        <a:t>Service Provider</a:t>
                      </a:r>
                      <a:endParaRPr lang="en-ZA" sz="1200" b="1" i="0" u="none" strike="noStrike" dirty="0">
                        <a:solidFill>
                          <a:srgbClr val="000000"/>
                        </a:solidFill>
                        <a:effectLst/>
                        <a:latin typeface="Calibri" panose="020F0502020204030204" pitchFamily="34" charset="0"/>
                      </a:endParaRPr>
                    </a:p>
                  </a:txBody>
                  <a:tcPr marL="2385" marR="2385" marT="2385" marB="0" anchor="ctr"/>
                </a:tc>
                <a:tc>
                  <a:txBody>
                    <a:bodyPr/>
                    <a:lstStyle/>
                    <a:p>
                      <a:pPr algn="ctr" fontAlgn="ctr"/>
                      <a:r>
                        <a:rPr lang="en-ZA" sz="1200" b="1" u="none" strike="noStrike">
                          <a:effectLst/>
                        </a:rPr>
                        <a:t>Appointment</a:t>
                      </a:r>
                      <a:endParaRPr lang="en-ZA" sz="1200" b="1" i="0" u="none" strike="noStrike">
                        <a:solidFill>
                          <a:srgbClr val="000000"/>
                        </a:solidFill>
                        <a:effectLst/>
                        <a:latin typeface="Calibri" panose="020F0502020204030204" pitchFamily="34" charset="0"/>
                      </a:endParaRPr>
                    </a:p>
                  </a:txBody>
                  <a:tcPr marL="2385" marR="2385" marT="2385" marB="0" anchor="ctr"/>
                </a:tc>
                <a:tc>
                  <a:txBody>
                    <a:bodyPr/>
                    <a:lstStyle/>
                    <a:p>
                      <a:pPr algn="l" fontAlgn="ctr"/>
                      <a:r>
                        <a:rPr lang="en-ZA" sz="1200" b="1" u="none" strike="noStrike">
                          <a:effectLst/>
                        </a:rPr>
                        <a:t>Project Description</a:t>
                      </a:r>
                      <a:endParaRPr lang="en-ZA" sz="1200" b="1" i="0" u="none" strike="noStrike">
                        <a:solidFill>
                          <a:srgbClr val="000000"/>
                        </a:solidFill>
                        <a:effectLst/>
                        <a:latin typeface="Calibri" panose="020F0502020204030204" pitchFamily="34" charset="0"/>
                      </a:endParaRPr>
                    </a:p>
                  </a:txBody>
                  <a:tcPr marL="2385" marR="2385" marT="2385" marB="0" anchor="ctr"/>
                </a:tc>
                <a:tc>
                  <a:txBody>
                    <a:bodyPr/>
                    <a:lstStyle/>
                    <a:p>
                      <a:pPr algn="ctr" fontAlgn="ctr"/>
                      <a:r>
                        <a:rPr lang="en-US" sz="1200" b="1" u="none" strike="noStrike" dirty="0" smtClean="0">
                          <a:effectLst/>
                        </a:rPr>
                        <a:t>Expenditure</a:t>
                      </a:r>
                      <a:endParaRPr lang="en-US" sz="1200" b="1" i="0" u="none" strike="noStrike" dirty="0">
                        <a:solidFill>
                          <a:srgbClr val="000000"/>
                        </a:solidFill>
                        <a:effectLst/>
                        <a:latin typeface="Calibri" panose="020F0502020204030204" pitchFamily="34" charset="0"/>
                      </a:endParaRPr>
                    </a:p>
                  </a:txBody>
                  <a:tcPr marL="2385" marR="2385" marT="2385" marB="0" anchor="ctr"/>
                </a:tc>
                <a:extLst>
                  <a:ext uri="{0D108BD9-81ED-4DB2-BD59-A6C34878D82A}">
                    <a16:rowId xmlns:a16="http://schemas.microsoft.com/office/drawing/2014/main" xmlns="" val="1642409355"/>
                  </a:ext>
                </a:extLst>
              </a:tr>
              <a:tr h="540757">
                <a:tc>
                  <a:txBody>
                    <a:bodyPr/>
                    <a:lstStyle/>
                    <a:p>
                      <a:pPr algn="ctr" fontAlgn="ctr"/>
                      <a:r>
                        <a:rPr lang="en-ZA" sz="1200" u="none" strike="noStrike" dirty="0">
                          <a:effectLst/>
                        </a:rPr>
                        <a:t>1</a:t>
                      </a:r>
                      <a:endParaRPr lang="en-ZA" sz="1200" b="0" i="0" u="none" strike="noStrike" dirty="0">
                        <a:solidFill>
                          <a:srgbClr val="000000"/>
                        </a:solidFill>
                        <a:effectLst/>
                        <a:latin typeface="Calibri" panose="020F0502020204030204" pitchFamily="34" charset="0"/>
                      </a:endParaRPr>
                    </a:p>
                  </a:txBody>
                  <a:tcPr marL="2385" marR="2385" marT="2385" marB="0" anchor="ctr"/>
                </a:tc>
                <a:tc>
                  <a:txBody>
                    <a:bodyPr/>
                    <a:lstStyle/>
                    <a:p>
                      <a:pPr algn="ctr" fontAlgn="ctr"/>
                      <a:r>
                        <a:rPr lang="en-ZA" sz="1200" u="none" strike="noStrike">
                          <a:effectLst/>
                        </a:rPr>
                        <a:t>Kampersrus Bulk Water Scheme</a:t>
                      </a:r>
                      <a:endParaRPr lang="en-ZA" sz="1200" b="0" i="0" u="none" strike="noStrike">
                        <a:solidFill>
                          <a:srgbClr val="000000"/>
                        </a:solidFill>
                        <a:effectLst/>
                        <a:latin typeface="Calibri" panose="020F0502020204030204" pitchFamily="34" charset="0"/>
                      </a:endParaRPr>
                    </a:p>
                  </a:txBody>
                  <a:tcPr marL="2385" marR="2385" marT="2385" marB="0" anchor="ctr"/>
                </a:tc>
                <a:tc>
                  <a:txBody>
                    <a:bodyPr/>
                    <a:lstStyle/>
                    <a:p>
                      <a:pPr algn="ctr" fontAlgn="ctr"/>
                      <a:r>
                        <a:rPr lang="en-ZA" sz="1200" u="none" strike="noStrike">
                          <a:effectLst/>
                        </a:rPr>
                        <a:t>Mabatihavi Trading 43</a:t>
                      </a:r>
                      <a:endParaRPr lang="en-ZA" sz="1200" b="0" i="0" u="none" strike="noStrike">
                        <a:solidFill>
                          <a:srgbClr val="000000"/>
                        </a:solidFill>
                        <a:effectLst/>
                        <a:latin typeface="Calibri" panose="020F0502020204030204" pitchFamily="34" charset="0"/>
                      </a:endParaRPr>
                    </a:p>
                  </a:txBody>
                  <a:tcPr marL="2385" marR="2385" marT="2385" marB="0" anchor="ctr"/>
                </a:tc>
                <a:tc>
                  <a:txBody>
                    <a:bodyPr/>
                    <a:lstStyle/>
                    <a:p>
                      <a:pPr algn="ctr" fontAlgn="ctr"/>
                      <a:r>
                        <a:rPr lang="en-ZA" sz="1200" u="none" strike="noStrike">
                          <a:effectLst/>
                        </a:rPr>
                        <a:t> R                     8 800 000,00 </a:t>
                      </a:r>
                      <a:endParaRPr lang="en-ZA" sz="1200" b="0" i="0" u="none" strike="noStrike">
                        <a:solidFill>
                          <a:srgbClr val="000000"/>
                        </a:solidFill>
                        <a:effectLst/>
                        <a:latin typeface="Calibri" panose="020F0502020204030204" pitchFamily="34" charset="0"/>
                      </a:endParaRPr>
                    </a:p>
                  </a:txBody>
                  <a:tcPr marL="2385" marR="2385" marT="2385" marB="0" anchor="ctr"/>
                </a:tc>
                <a:tc>
                  <a:txBody>
                    <a:bodyPr/>
                    <a:lstStyle/>
                    <a:p>
                      <a:pPr algn="ctr" fontAlgn="ctr"/>
                      <a:r>
                        <a:rPr lang="en-US" sz="1200" u="none" strike="noStrike">
                          <a:effectLst/>
                        </a:rPr>
                        <a:t>Upgrading of pumpstation and connection including raw water pipeline connections and testing.</a:t>
                      </a:r>
                      <a:endParaRPr lang="en-US" sz="1200" b="0" i="0" u="none" strike="noStrike">
                        <a:solidFill>
                          <a:srgbClr val="000000"/>
                        </a:solidFill>
                        <a:effectLst/>
                        <a:latin typeface="Calibri" panose="020F0502020204030204" pitchFamily="34" charset="0"/>
                      </a:endParaRPr>
                    </a:p>
                  </a:txBody>
                  <a:tcPr marL="2385" marR="2385" marT="2385" marB="0" anchor="ctr"/>
                </a:tc>
                <a:tc>
                  <a:txBody>
                    <a:bodyPr/>
                    <a:lstStyle/>
                    <a:p>
                      <a:pPr algn="ctr" fontAlgn="ctr"/>
                      <a:r>
                        <a:rPr lang="en-ZA" sz="1200" u="none" strike="noStrike">
                          <a:effectLst/>
                        </a:rPr>
                        <a:t> R                  2 341 500,00 </a:t>
                      </a:r>
                      <a:endParaRPr lang="en-ZA" sz="1200" b="0" i="0" u="none" strike="noStrike">
                        <a:solidFill>
                          <a:srgbClr val="000000"/>
                        </a:solidFill>
                        <a:effectLst/>
                        <a:latin typeface="Calibri" panose="020F0502020204030204" pitchFamily="34" charset="0"/>
                      </a:endParaRPr>
                    </a:p>
                  </a:txBody>
                  <a:tcPr marL="2385" marR="2385" marT="2385" marB="0" anchor="ctr"/>
                </a:tc>
                <a:extLst>
                  <a:ext uri="{0D108BD9-81ED-4DB2-BD59-A6C34878D82A}">
                    <a16:rowId xmlns:a16="http://schemas.microsoft.com/office/drawing/2014/main" xmlns="" val="2503882401"/>
                  </a:ext>
                </a:extLst>
              </a:tr>
              <a:tr h="540757">
                <a:tc>
                  <a:txBody>
                    <a:bodyPr/>
                    <a:lstStyle/>
                    <a:p>
                      <a:pPr algn="ctr" fontAlgn="ctr"/>
                      <a:r>
                        <a:rPr lang="en-ZA" sz="1200" u="none" strike="noStrike">
                          <a:effectLst/>
                        </a:rPr>
                        <a:t>2</a:t>
                      </a:r>
                      <a:endParaRPr lang="en-ZA" sz="1200" b="0" i="0" u="none" strike="noStrike">
                        <a:solidFill>
                          <a:srgbClr val="000000"/>
                        </a:solidFill>
                        <a:effectLst/>
                        <a:latin typeface="Calibri" panose="020F0502020204030204" pitchFamily="34" charset="0"/>
                      </a:endParaRPr>
                    </a:p>
                  </a:txBody>
                  <a:tcPr marL="2385" marR="2385" marT="2385" marB="0" anchor="ctr"/>
                </a:tc>
                <a:tc>
                  <a:txBody>
                    <a:bodyPr/>
                    <a:lstStyle/>
                    <a:p>
                      <a:pPr algn="ctr" fontAlgn="ctr"/>
                      <a:r>
                        <a:rPr lang="en-ZA" sz="1200" u="none" strike="noStrike">
                          <a:effectLst/>
                        </a:rPr>
                        <a:t>Lephephane Bulk Water</a:t>
                      </a:r>
                      <a:endParaRPr lang="en-ZA" sz="1200" b="0" i="0" u="none" strike="noStrike">
                        <a:solidFill>
                          <a:srgbClr val="000000"/>
                        </a:solidFill>
                        <a:effectLst/>
                        <a:latin typeface="Calibri" panose="020F0502020204030204" pitchFamily="34" charset="0"/>
                      </a:endParaRPr>
                    </a:p>
                  </a:txBody>
                  <a:tcPr marL="2385" marR="2385" marT="2385" marB="0" anchor="ctr"/>
                </a:tc>
                <a:tc>
                  <a:txBody>
                    <a:bodyPr/>
                    <a:lstStyle/>
                    <a:p>
                      <a:pPr algn="ctr" fontAlgn="ctr"/>
                      <a:r>
                        <a:rPr lang="en-ZA" sz="1200" u="none" strike="noStrike" dirty="0">
                          <a:effectLst/>
                        </a:rPr>
                        <a:t>Matome wa Monareng</a:t>
                      </a:r>
                      <a:endParaRPr lang="en-ZA" sz="1200" b="0" i="0" u="none" strike="noStrike" dirty="0">
                        <a:solidFill>
                          <a:srgbClr val="000000"/>
                        </a:solidFill>
                        <a:effectLst/>
                        <a:latin typeface="Calibri" panose="020F0502020204030204" pitchFamily="34" charset="0"/>
                      </a:endParaRPr>
                    </a:p>
                  </a:txBody>
                  <a:tcPr marL="2385" marR="2385" marT="2385" marB="0" anchor="ctr"/>
                </a:tc>
                <a:tc>
                  <a:txBody>
                    <a:bodyPr/>
                    <a:lstStyle/>
                    <a:p>
                      <a:pPr algn="ctr" fontAlgn="ctr"/>
                      <a:r>
                        <a:rPr lang="en-ZA" sz="1200" u="none" strike="noStrike">
                          <a:effectLst/>
                        </a:rPr>
                        <a:t> R                     2 083 000,00 </a:t>
                      </a:r>
                      <a:endParaRPr lang="en-ZA" sz="1200" b="0" i="0" u="none" strike="noStrike">
                        <a:solidFill>
                          <a:srgbClr val="000000"/>
                        </a:solidFill>
                        <a:effectLst/>
                        <a:latin typeface="Calibri" panose="020F0502020204030204" pitchFamily="34" charset="0"/>
                      </a:endParaRPr>
                    </a:p>
                  </a:txBody>
                  <a:tcPr marL="2385" marR="2385" marT="2385" marB="0" anchor="ctr"/>
                </a:tc>
                <a:tc>
                  <a:txBody>
                    <a:bodyPr/>
                    <a:lstStyle/>
                    <a:p>
                      <a:pPr algn="ctr" fontAlgn="ctr"/>
                      <a:r>
                        <a:rPr lang="en-US" sz="1200" u="none" strike="noStrike">
                          <a:effectLst/>
                        </a:rPr>
                        <a:t>Refurbishment of an existing borehole and connecting to the existing system</a:t>
                      </a:r>
                      <a:endParaRPr lang="en-US" sz="1200" b="0" i="0" u="none" strike="noStrike">
                        <a:solidFill>
                          <a:srgbClr val="000000"/>
                        </a:solidFill>
                        <a:effectLst/>
                        <a:latin typeface="Calibri" panose="020F0502020204030204" pitchFamily="34" charset="0"/>
                      </a:endParaRPr>
                    </a:p>
                  </a:txBody>
                  <a:tcPr marL="2385" marR="2385" marT="2385" marB="0" anchor="ctr"/>
                </a:tc>
                <a:tc>
                  <a:txBody>
                    <a:bodyPr/>
                    <a:lstStyle/>
                    <a:p>
                      <a:pPr algn="ctr" fontAlgn="ctr"/>
                      <a:r>
                        <a:rPr lang="en-ZA" sz="1200" u="none" strike="noStrike">
                          <a:effectLst/>
                        </a:rPr>
                        <a:t>R0,00</a:t>
                      </a:r>
                      <a:endParaRPr lang="en-ZA" sz="1200" b="0" i="0" u="none" strike="noStrike">
                        <a:solidFill>
                          <a:srgbClr val="000000"/>
                        </a:solidFill>
                        <a:effectLst/>
                        <a:latin typeface="Calibri" panose="020F0502020204030204" pitchFamily="34" charset="0"/>
                      </a:endParaRPr>
                    </a:p>
                  </a:txBody>
                  <a:tcPr marL="2385" marR="2385" marT="2385" marB="0" anchor="ctr"/>
                </a:tc>
                <a:extLst>
                  <a:ext uri="{0D108BD9-81ED-4DB2-BD59-A6C34878D82A}">
                    <a16:rowId xmlns:a16="http://schemas.microsoft.com/office/drawing/2014/main" xmlns="" val="990530270"/>
                  </a:ext>
                </a:extLst>
              </a:tr>
              <a:tr h="540757">
                <a:tc>
                  <a:txBody>
                    <a:bodyPr/>
                    <a:lstStyle/>
                    <a:p>
                      <a:pPr algn="ctr" fontAlgn="ctr"/>
                      <a:r>
                        <a:rPr lang="en-ZA" sz="1200" u="none" strike="noStrike">
                          <a:effectLst/>
                        </a:rPr>
                        <a:t>3</a:t>
                      </a:r>
                      <a:endParaRPr lang="en-ZA" sz="1200" b="0" i="0" u="none" strike="noStrike">
                        <a:solidFill>
                          <a:srgbClr val="000000"/>
                        </a:solidFill>
                        <a:effectLst/>
                        <a:latin typeface="Calibri" panose="020F0502020204030204" pitchFamily="34" charset="0"/>
                      </a:endParaRPr>
                    </a:p>
                  </a:txBody>
                  <a:tcPr marL="2385" marR="2385" marT="2385" marB="0" anchor="ctr"/>
                </a:tc>
                <a:tc>
                  <a:txBody>
                    <a:bodyPr/>
                    <a:lstStyle/>
                    <a:p>
                      <a:pPr algn="ctr" fontAlgn="ctr"/>
                      <a:r>
                        <a:rPr lang="en-ZA" sz="1200" u="none" strike="noStrike">
                          <a:effectLst/>
                        </a:rPr>
                        <a:t>Lephephane Bulk Water</a:t>
                      </a:r>
                      <a:endParaRPr lang="en-ZA" sz="1200" b="0" i="0" u="none" strike="noStrike">
                        <a:solidFill>
                          <a:srgbClr val="000000"/>
                        </a:solidFill>
                        <a:effectLst/>
                        <a:latin typeface="Calibri" panose="020F0502020204030204" pitchFamily="34" charset="0"/>
                      </a:endParaRPr>
                    </a:p>
                  </a:txBody>
                  <a:tcPr marL="2385" marR="2385" marT="2385" marB="0" anchor="ctr"/>
                </a:tc>
                <a:tc>
                  <a:txBody>
                    <a:bodyPr/>
                    <a:lstStyle/>
                    <a:p>
                      <a:pPr algn="ctr" fontAlgn="ctr"/>
                      <a:r>
                        <a:rPr lang="en-ZA" sz="1200" u="none" strike="noStrike">
                          <a:effectLst/>
                        </a:rPr>
                        <a:t>Mercy P Trading</a:t>
                      </a:r>
                      <a:endParaRPr lang="en-ZA" sz="1200" b="0" i="0" u="none" strike="noStrike">
                        <a:solidFill>
                          <a:srgbClr val="000000"/>
                        </a:solidFill>
                        <a:effectLst/>
                        <a:latin typeface="Calibri" panose="020F0502020204030204" pitchFamily="34" charset="0"/>
                      </a:endParaRPr>
                    </a:p>
                  </a:txBody>
                  <a:tcPr marL="2385" marR="2385" marT="2385" marB="0" anchor="ctr"/>
                </a:tc>
                <a:tc>
                  <a:txBody>
                    <a:bodyPr/>
                    <a:lstStyle/>
                    <a:p>
                      <a:pPr algn="ctr" fontAlgn="ctr"/>
                      <a:r>
                        <a:rPr lang="en-ZA" sz="1200" u="none" strike="noStrike">
                          <a:effectLst/>
                        </a:rPr>
                        <a:t> R                     2 083 001,00 </a:t>
                      </a:r>
                      <a:endParaRPr lang="en-ZA" sz="1200" b="0" i="0" u="none" strike="noStrike">
                        <a:solidFill>
                          <a:srgbClr val="000000"/>
                        </a:solidFill>
                        <a:effectLst/>
                        <a:latin typeface="Calibri" panose="020F0502020204030204" pitchFamily="34" charset="0"/>
                      </a:endParaRPr>
                    </a:p>
                  </a:txBody>
                  <a:tcPr marL="2385" marR="2385" marT="2385" marB="0" anchor="ctr"/>
                </a:tc>
                <a:tc>
                  <a:txBody>
                    <a:bodyPr/>
                    <a:lstStyle/>
                    <a:p>
                      <a:pPr algn="ctr" fontAlgn="ctr"/>
                      <a:r>
                        <a:rPr lang="en-US" sz="1200" u="none" strike="noStrike" dirty="0">
                          <a:effectLst/>
                        </a:rPr>
                        <a:t>Refurbishment of an existing borehole and connecting to the existing system</a:t>
                      </a:r>
                      <a:endParaRPr lang="en-US" sz="1200" b="0" i="0" u="none" strike="noStrike" dirty="0">
                        <a:solidFill>
                          <a:srgbClr val="000000"/>
                        </a:solidFill>
                        <a:effectLst/>
                        <a:latin typeface="Calibri" panose="020F0502020204030204" pitchFamily="34" charset="0"/>
                      </a:endParaRPr>
                    </a:p>
                  </a:txBody>
                  <a:tcPr marL="2385" marR="2385" marT="2385" marB="0" anchor="ctr"/>
                </a:tc>
                <a:tc>
                  <a:txBody>
                    <a:bodyPr/>
                    <a:lstStyle/>
                    <a:p>
                      <a:pPr algn="ctr" fontAlgn="ctr"/>
                      <a:r>
                        <a:rPr lang="en-ZA" sz="1200" u="none" strike="noStrike">
                          <a:effectLst/>
                        </a:rPr>
                        <a:t> R                  1 874 700,01 </a:t>
                      </a:r>
                      <a:endParaRPr lang="en-ZA" sz="1200" b="0" i="0" u="none" strike="noStrike">
                        <a:solidFill>
                          <a:srgbClr val="000000"/>
                        </a:solidFill>
                        <a:effectLst/>
                        <a:latin typeface="Calibri" panose="020F0502020204030204" pitchFamily="34" charset="0"/>
                      </a:endParaRPr>
                    </a:p>
                  </a:txBody>
                  <a:tcPr marL="2385" marR="2385" marT="2385" marB="0" anchor="ctr"/>
                </a:tc>
                <a:extLst>
                  <a:ext uri="{0D108BD9-81ED-4DB2-BD59-A6C34878D82A}">
                    <a16:rowId xmlns:a16="http://schemas.microsoft.com/office/drawing/2014/main" xmlns="" val="1865035160"/>
                  </a:ext>
                </a:extLst>
              </a:tr>
              <a:tr h="540757">
                <a:tc>
                  <a:txBody>
                    <a:bodyPr/>
                    <a:lstStyle/>
                    <a:p>
                      <a:pPr algn="ctr" fontAlgn="ctr"/>
                      <a:r>
                        <a:rPr lang="en-ZA" sz="1200" u="none" strike="noStrike">
                          <a:effectLst/>
                        </a:rPr>
                        <a:t>5</a:t>
                      </a:r>
                      <a:endParaRPr lang="en-ZA" sz="1200" b="0" i="0" u="none" strike="noStrike">
                        <a:solidFill>
                          <a:srgbClr val="000000"/>
                        </a:solidFill>
                        <a:effectLst/>
                        <a:latin typeface="Calibri" panose="020F0502020204030204" pitchFamily="34" charset="0"/>
                      </a:endParaRPr>
                    </a:p>
                  </a:txBody>
                  <a:tcPr marL="2385" marR="2385" marT="2385" marB="0" anchor="ctr"/>
                </a:tc>
                <a:tc>
                  <a:txBody>
                    <a:bodyPr/>
                    <a:lstStyle/>
                    <a:p>
                      <a:pPr algn="ctr" fontAlgn="ctr"/>
                      <a:r>
                        <a:rPr lang="en-ZA" sz="1200" u="none" strike="noStrike">
                          <a:effectLst/>
                        </a:rPr>
                        <a:t>Lulekani Water Scheme</a:t>
                      </a:r>
                      <a:endParaRPr lang="en-ZA" sz="1200" b="0" i="0" u="none" strike="noStrike">
                        <a:solidFill>
                          <a:srgbClr val="000000"/>
                        </a:solidFill>
                        <a:effectLst/>
                        <a:latin typeface="Calibri" panose="020F0502020204030204" pitchFamily="34" charset="0"/>
                      </a:endParaRPr>
                    </a:p>
                  </a:txBody>
                  <a:tcPr marL="2385" marR="2385" marT="2385" marB="0" anchor="ctr"/>
                </a:tc>
                <a:tc>
                  <a:txBody>
                    <a:bodyPr/>
                    <a:lstStyle/>
                    <a:p>
                      <a:pPr algn="ctr" fontAlgn="ctr"/>
                      <a:r>
                        <a:rPr lang="en-ZA" sz="1200" u="none" strike="noStrike">
                          <a:effectLst/>
                        </a:rPr>
                        <a:t>Emillion Construction and Supply</a:t>
                      </a:r>
                      <a:endParaRPr lang="en-ZA" sz="1200" b="0" i="0" u="none" strike="noStrike">
                        <a:solidFill>
                          <a:srgbClr val="000000"/>
                        </a:solidFill>
                        <a:effectLst/>
                        <a:latin typeface="Calibri" panose="020F0502020204030204" pitchFamily="34" charset="0"/>
                      </a:endParaRPr>
                    </a:p>
                  </a:txBody>
                  <a:tcPr marL="2385" marR="2385" marT="2385" marB="0" anchor="ctr"/>
                </a:tc>
                <a:tc>
                  <a:txBody>
                    <a:bodyPr/>
                    <a:lstStyle/>
                    <a:p>
                      <a:pPr algn="ctr" fontAlgn="ctr"/>
                      <a:r>
                        <a:rPr lang="en-ZA" sz="1200" u="none" strike="noStrike">
                          <a:effectLst/>
                        </a:rPr>
                        <a:t> R                     1 600 000,00 </a:t>
                      </a:r>
                      <a:endParaRPr lang="en-ZA" sz="1200" b="0" i="0" u="none" strike="noStrike">
                        <a:solidFill>
                          <a:srgbClr val="000000"/>
                        </a:solidFill>
                        <a:effectLst/>
                        <a:latin typeface="Calibri" panose="020F0502020204030204" pitchFamily="34" charset="0"/>
                      </a:endParaRPr>
                    </a:p>
                  </a:txBody>
                  <a:tcPr marL="2385" marR="2385" marT="2385" marB="0" anchor="ctr"/>
                </a:tc>
                <a:tc>
                  <a:txBody>
                    <a:bodyPr/>
                    <a:lstStyle/>
                    <a:p>
                      <a:pPr algn="ctr" fontAlgn="ctr"/>
                      <a:r>
                        <a:rPr lang="en-US" sz="1200" u="none" strike="noStrike">
                          <a:effectLst/>
                        </a:rPr>
                        <a:t>Sitting , drilling , testing and equipping of borehole and connection to storage</a:t>
                      </a:r>
                      <a:endParaRPr lang="en-US" sz="1200" b="0" i="0" u="none" strike="noStrike">
                        <a:solidFill>
                          <a:srgbClr val="000000"/>
                        </a:solidFill>
                        <a:effectLst/>
                        <a:latin typeface="Calibri" panose="020F0502020204030204" pitchFamily="34" charset="0"/>
                      </a:endParaRPr>
                    </a:p>
                  </a:txBody>
                  <a:tcPr marL="2385" marR="2385" marT="2385" marB="0" anchor="ctr"/>
                </a:tc>
                <a:tc>
                  <a:txBody>
                    <a:bodyPr/>
                    <a:lstStyle/>
                    <a:p>
                      <a:pPr algn="ctr" fontAlgn="ctr"/>
                      <a:r>
                        <a:rPr lang="en-ZA" sz="1200" u="none" strike="noStrike">
                          <a:effectLst/>
                        </a:rPr>
                        <a:t>R0,00</a:t>
                      </a:r>
                      <a:endParaRPr lang="en-ZA" sz="1200" b="0" i="0" u="none" strike="noStrike">
                        <a:solidFill>
                          <a:srgbClr val="000000"/>
                        </a:solidFill>
                        <a:effectLst/>
                        <a:latin typeface="Calibri" panose="020F0502020204030204" pitchFamily="34" charset="0"/>
                      </a:endParaRPr>
                    </a:p>
                  </a:txBody>
                  <a:tcPr marL="2385" marR="2385" marT="2385" marB="0" anchor="ctr"/>
                </a:tc>
                <a:extLst>
                  <a:ext uri="{0D108BD9-81ED-4DB2-BD59-A6C34878D82A}">
                    <a16:rowId xmlns:a16="http://schemas.microsoft.com/office/drawing/2014/main" xmlns="" val="1706981355"/>
                  </a:ext>
                </a:extLst>
              </a:tr>
              <a:tr h="540757">
                <a:tc>
                  <a:txBody>
                    <a:bodyPr/>
                    <a:lstStyle/>
                    <a:p>
                      <a:pPr algn="ctr" fontAlgn="ctr"/>
                      <a:r>
                        <a:rPr lang="en-ZA" sz="1200" u="none" strike="noStrike">
                          <a:effectLst/>
                        </a:rPr>
                        <a:t>6</a:t>
                      </a:r>
                      <a:endParaRPr lang="en-ZA" sz="1200" b="0" i="0" u="none" strike="noStrike">
                        <a:solidFill>
                          <a:srgbClr val="000000"/>
                        </a:solidFill>
                        <a:effectLst/>
                        <a:latin typeface="Calibri" panose="020F0502020204030204" pitchFamily="34" charset="0"/>
                      </a:endParaRPr>
                    </a:p>
                  </a:txBody>
                  <a:tcPr marL="2385" marR="2385" marT="2385" marB="0" anchor="ctr"/>
                </a:tc>
                <a:tc>
                  <a:txBody>
                    <a:bodyPr/>
                    <a:lstStyle/>
                    <a:p>
                      <a:pPr algn="ctr" fontAlgn="ctr"/>
                      <a:r>
                        <a:rPr lang="en-ZA" sz="1200" u="none" strike="noStrike">
                          <a:effectLst/>
                        </a:rPr>
                        <a:t>Lulekani Water Scheme</a:t>
                      </a:r>
                      <a:endParaRPr lang="en-ZA" sz="1200" b="0" i="0" u="none" strike="noStrike">
                        <a:solidFill>
                          <a:srgbClr val="000000"/>
                        </a:solidFill>
                        <a:effectLst/>
                        <a:latin typeface="Calibri" panose="020F0502020204030204" pitchFamily="34" charset="0"/>
                      </a:endParaRPr>
                    </a:p>
                  </a:txBody>
                  <a:tcPr marL="2385" marR="2385" marT="2385" marB="0" anchor="ctr"/>
                </a:tc>
                <a:tc>
                  <a:txBody>
                    <a:bodyPr/>
                    <a:lstStyle/>
                    <a:p>
                      <a:pPr algn="ctr" fontAlgn="ctr"/>
                      <a:r>
                        <a:rPr lang="en-ZA" sz="1200" u="none" strike="noStrike">
                          <a:effectLst/>
                        </a:rPr>
                        <a:t>Hope Land Clean</a:t>
                      </a:r>
                      <a:endParaRPr lang="en-ZA" sz="1200" b="0" i="0" u="none" strike="noStrike">
                        <a:solidFill>
                          <a:srgbClr val="000000"/>
                        </a:solidFill>
                        <a:effectLst/>
                        <a:latin typeface="Calibri" panose="020F0502020204030204" pitchFamily="34" charset="0"/>
                      </a:endParaRPr>
                    </a:p>
                  </a:txBody>
                  <a:tcPr marL="2385" marR="2385" marT="2385" marB="0" anchor="ctr"/>
                </a:tc>
                <a:tc>
                  <a:txBody>
                    <a:bodyPr/>
                    <a:lstStyle/>
                    <a:p>
                      <a:pPr algn="ctr" fontAlgn="ctr"/>
                      <a:r>
                        <a:rPr lang="en-ZA" sz="1200" u="none" strike="noStrike">
                          <a:effectLst/>
                        </a:rPr>
                        <a:t> R                     1 600 000,00 </a:t>
                      </a:r>
                      <a:endParaRPr lang="en-ZA" sz="1200" b="0" i="0" u="none" strike="noStrike">
                        <a:solidFill>
                          <a:srgbClr val="000000"/>
                        </a:solidFill>
                        <a:effectLst/>
                        <a:latin typeface="Calibri" panose="020F0502020204030204" pitchFamily="34" charset="0"/>
                      </a:endParaRPr>
                    </a:p>
                  </a:txBody>
                  <a:tcPr marL="2385" marR="2385" marT="2385" marB="0" anchor="ctr"/>
                </a:tc>
                <a:tc>
                  <a:txBody>
                    <a:bodyPr/>
                    <a:lstStyle/>
                    <a:p>
                      <a:pPr algn="ctr" fontAlgn="ctr"/>
                      <a:r>
                        <a:rPr lang="en-US" sz="1200" u="none" strike="noStrike">
                          <a:effectLst/>
                        </a:rPr>
                        <a:t>Siting, drilling, testing and equipping of borehole and connection to supply</a:t>
                      </a:r>
                      <a:endParaRPr lang="en-US" sz="1200" b="0" i="0" u="none" strike="noStrike">
                        <a:solidFill>
                          <a:srgbClr val="000000"/>
                        </a:solidFill>
                        <a:effectLst/>
                        <a:latin typeface="Calibri" panose="020F0502020204030204" pitchFamily="34" charset="0"/>
                      </a:endParaRPr>
                    </a:p>
                  </a:txBody>
                  <a:tcPr marL="2385" marR="2385" marT="2385" marB="0" anchor="ctr"/>
                </a:tc>
                <a:tc>
                  <a:txBody>
                    <a:bodyPr/>
                    <a:lstStyle/>
                    <a:p>
                      <a:pPr algn="ctr" fontAlgn="ctr"/>
                      <a:r>
                        <a:rPr lang="en-ZA" sz="1200" u="none" strike="noStrike">
                          <a:effectLst/>
                        </a:rPr>
                        <a:t>R0,00</a:t>
                      </a:r>
                      <a:endParaRPr lang="en-ZA" sz="1200" b="0" i="0" u="none" strike="noStrike">
                        <a:solidFill>
                          <a:srgbClr val="000000"/>
                        </a:solidFill>
                        <a:effectLst/>
                        <a:latin typeface="Calibri" panose="020F0502020204030204" pitchFamily="34" charset="0"/>
                      </a:endParaRPr>
                    </a:p>
                  </a:txBody>
                  <a:tcPr marL="2385" marR="2385" marT="2385" marB="0" anchor="ctr"/>
                </a:tc>
                <a:extLst>
                  <a:ext uri="{0D108BD9-81ED-4DB2-BD59-A6C34878D82A}">
                    <a16:rowId xmlns:a16="http://schemas.microsoft.com/office/drawing/2014/main" xmlns="" val="3389126828"/>
                  </a:ext>
                </a:extLst>
              </a:tr>
              <a:tr h="361285">
                <a:tc>
                  <a:txBody>
                    <a:bodyPr/>
                    <a:lstStyle/>
                    <a:p>
                      <a:pPr algn="ctr" fontAlgn="ctr"/>
                      <a:r>
                        <a:rPr lang="en-ZA" sz="1200" u="none" strike="noStrike">
                          <a:effectLst/>
                        </a:rPr>
                        <a:t>7</a:t>
                      </a:r>
                      <a:endParaRPr lang="en-ZA" sz="1200" b="0" i="0" u="none" strike="noStrike">
                        <a:solidFill>
                          <a:srgbClr val="000000"/>
                        </a:solidFill>
                        <a:effectLst/>
                        <a:latin typeface="Calibri" panose="020F0502020204030204" pitchFamily="34" charset="0"/>
                      </a:endParaRPr>
                    </a:p>
                  </a:txBody>
                  <a:tcPr marL="2385" marR="2385" marT="2385" marB="0" anchor="ctr"/>
                </a:tc>
                <a:tc>
                  <a:txBody>
                    <a:bodyPr/>
                    <a:lstStyle/>
                    <a:p>
                      <a:pPr algn="ctr" fontAlgn="ctr"/>
                      <a:r>
                        <a:rPr lang="en-ZA" sz="1200" u="none" strike="noStrike">
                          <a:effectLst/>
                        </a:rPr>
                        <a:t>Lulekani Water Scheme</a:t>
                      </a:r>
                      <a:endParaRPr lang="en-ZA" sz="1200" b="0" i="0" u="none" strike="noStrike">
                        <a:solidFill>
                          <a:srgbClr val="000000"/>
                        </a:solidFill>
                        <a:effectLst/>
                        <a:latin typeface="Calibri" panose="020F0502020204030204" pitchFamily="34" charset="0"/>
                      </a:endParaRPr>
                    </a:p>
                  </a:txBody>
                  <a:tcPr marL="2385" marR="2385" marT="2385" marB="0" anchor="ctr"/>
                </a:tc>
                <a:tc>
                  <a:txBody>
                    <a:bodyPr/>
                    <a:lstStyle/>
                    <a:p>
                      <a:pPr algn="ctr" fontAlgn="ctr"/>
                      <a:r>
                        <a:rPr lang="en-ZA" sz="1200" u="none" strike="noStrike">
                          <a:effectLst/>
                        </a:rPr>
                        <a:t>Soza Mhlongo</a:t>
                      </a:r>
                      <a:endParaRPr lang="en-ZA" sz="1200" b="0" i="0" u="none" strike="noStrike">
                        <a:solidFill>
                          <a:srgbClr val="000000"/>
                        </a:solidFill>
                        <a:effectLst/>
                        <a:latin typeface="Calibri" panose="020F0502020204030204" pitchFamily="34" charset="0"/>
                      </a:endParaRPr>
                    </a:p>
                  </a:txBody>
                  <a:tcPr marL="2385" marR="2385" marT="2385" marB="0" anchor="ctr"/>
                </a:tc>
                <a:tc>
                  <a:txBody>
                    <a:bodyPr/>
                    <a:lstStyle/>
                    <a:p>
                      <a:pPr algn="ctr" fontAlgn="ctr"/>
                      <a:r>
                        <a:rPr lang="en-ZA" sz="1200" u="none" strike="noStrike">
                          <a:effectLst/>
                        </a:rPr>
                        <a:t> R                     2 900 000,00 </a:t>
                      </a:r>
                      <a:endParaRPr lang="en-ZA" sz="1200" b="0" i="0" u="none" strike="noStrike">
                        <a:solidFill>
                          <a:srgbClr val="000000"/>
                        </a:solidFill>
                        <a:effectLst/>
                        <a:latin typeface="Calibri" panose="020F0502020204030204" pitchFamily="34" charset="0"/>
                      </a:endParaRPr>
                    </a:p>
                  </a:txBody>
                  <a:tcPr marL="2385" marR="2385" marT="2385" marB="0" anchor="ctr"/>
                </a:tc>
                <a:tc>
                  <a:txBody>
                    <a:bodyPr/>
                    <a:lstStyle/>
                    <a:p>
                      <a:pPr algn="ctr" fontAlgn="ctr"/>
                      <a:r>
                        <a:rPr lang="en-US" sz="1200" u="none" strike="noStrike">
                          <a:effectLst/>
                        </a:rPr>
                        <a:t>Construction of the Elevated steel tank</a:t>
                      </a:r>
                      <a:endParaRPr lang="en-US" sz="1200" b="0" i="0" u="none" strike="noStrike">
                        <a:solidFill>
                          <a:srgbClr val="000000"/>
                        </a:solidFill>
                        <a:effectLst/>
                        <a:latin typeface="Calibri" panose="020F0502020204030204" pitchFamily="34" charset="0"/>
                      </a:endParaRPr>
                    </a:p>
                  </a:txBody>
                  <a:tcPr marL="2385" marR="2385" marT="2385" marB="0" anchor="ctr"/>
                </a:tc>
                <a:tc>
                  <a:txBody>
                    <a:bodyPr/>
                    <a:lstStyle/>
                    <a:p>
                      <a:pPr algn="ctr" fontAlgn="ctr"/>
                      <a:r>
                        <a:rPr lang="en-ZA" sz="1200" u="none" strike="noStrike">
                          <a:effectLst/>
                        </a:rPr>
                        <a:t>R0,00</a:t>
                      </a:r>
                      <a:endParaRPr lang="en-ZA" sz="1200" b="0" i="0" u="none" strike="noStrike">
                        <a:solidFill>
                          <a:srgbClr val="000000"/>
                        </a:solidFill>
                        <a:effectLst/>
                        <a:latin typeface="Calibri" panose="020F0502020204030204" pitchFamily="34" charset="0"/>
                      </a:endParaRPr>
                    </a:p>
                  </a:txBody>
                  <a:tcPr marL="2385" marR="2385" marT="2385" marB="0" anchor="ctr"/>
                </a:tc>
                <a:extLst>
                  <a:ext uri="{0D108BD9-81ED-4DB2-BD59-A6C34878D82A}">
                    <a16:rowId xmlns:a16="http://schemas.microsoft.com/office/drawing/2014/main" xmlns="" val="3762595421"/>
                  </a:ext>
                </a:extLst>
              </a:tr>
              <a:tr h="540757">
                <a:tc>
                  <a:txBody>
                    <a:bodyPr/>
                    <a:lstStyle/>
                    <a:p>
                      <a:pPr algn="ctr" fontAlgn="ctr"/>
                      <a:r>
                        <a:rPr lang="en-ZA" sz="1200" u="none" strike="noStrike">
                          <a:effectLst/>
                        </a:rPr>
                        <a:t>8</a:t>
                      </a:r>
                      <a:endParaRPr lang="en-ZA" sz="1200" b="0" i="0" u="none" strike="noStrike">
                        <a:solidFill>
                          <a:srgbClr val="000000"/>
                        </a:solidFill>
                        <a:effectLst/>
                        <a:latin typeface="Calibri" panose="020F0502020204030204" pitchFamily="34" charset="0"/>
                      </a:endParaRPr>
                    </a:p>
                  </a:txBody>
                  <a:tcPr marL="2385" marR="2385" marT="2385" marB="0" anchor="ctr"/>
                </a:tc>
                <a:tc>
                  <a:txBody>
                    <a:bodyPr/>
                    <a:lstStyle/>
                    <a:p>
                      <a:pPr algn="ctr" fontAlgn="ctr"/>
                      <a:r>
                        <a:rPr lang="en-ZA" sz="1200" u="none" strike="noStrike">
                          <a:effectLst/>
                        </a:rPr>
                        <a:t>Marulen LM Groundwater Augmentation</a:t>
                      </a:r>
                      <a:endParaRPr lang="en-ZA" sz="1200" b="0" i="0" u="none" strike="noStrike">
                        <a:solidFill>
                          <a:srgbClr val="000000"/>
                        </a:solidFill>
                        <a:effectLst/>
                        <a:latin typeface="Calibri" panose="020F0502020204030204" pitchFamily="34" charset="0"/>
                      </a:endParaRPr>
                    </a:p>
                  </a:txBody>
                  <a:tcPr marL="2385" marR="2385" marT="2385" marB="0" anchor="ctr"/>
                </a:tc>
                <a:tc>
                  <a:txBody>
                    <a:bodyPr/>
                    <a:lstStyle/>
                    <a:p>
                      <a:pPr algn="ctr" fontAlgn="ctr"/>
                      <a:r>
                        <a:rPr lang="en-ZA" sz="1200" u="none" strike="noStrike">
                          <a:effectLst/>
                        </a:rPr>
                        <a:t>Nolelo Trading Enterprise</a:t>
                      </a:r>
                      <a:endParaRPr lang="en-ZA" sz="1200" b="0" i="0" u="none" strike="noStrike">
                        <a:solidFill>
                          <a:srgbClr val="000000"/>
                        </a:solidFill>
                        <a:effectLst/>
                        <a:latin typeface="Calibri" panose="020F0502020204030204" pitchFamily="34" charset="0"/>
                      </a:endParaRPr>
                    </a:p>
                  </a:txBody>
                  <a:tcPr marL="2385" marR="2385" marT="2385" marB="0" anchor="ctr"/>
                </a:tc>
                <a:tc>
                  <a:txBody>
                    <a:bodyPr/>
                    <a:lstStyle/>
                    <a:p>
                      <a:pPr algn="ctr" fontAlgn="ctr"/>
                      <a:r>
                        <a:rPr lang="en-ZA" sz="1200" u="none" strike="noStrike">
                          <a:effectLst/>
                        </a:rPr>
                        <a:t> R                     1 200 000,00 </a:t>
                      </a:r>
                      <a:endParaRPr lang="en-ZA" sz="1200" b="0" i="0" u="none" strike="noStrike">
                        <a:solidFill>
                          <a:srgbClr val="000000"/>
                        </a:solidFill>
                        <a:effectLst/>
                        <a:latin typeface="Calibri" panose="020F0502020204030204" pitchFamily="34" charset="0"/>
                      </a:endParaRPr>
                    </a:p>
                  </a:txBody>
                  <a:tcPr marL="2385" marR="2385" marT="2385" marB="0" anchor="ctr"/>
                </a:tc>
                <a:tc>
                  <a:txBody>
                    <a:bodyPr/>
                    <a:lstStyle/>
                    <a:p>
                      <a:pPr algn="ctr" fontAlgn="ctr"/>
                      <a:r>
                        <a:rPr lang="en-ZA" sz="1200" u="none" strike="noStrike">
                          <a:effectLst/>
                        </a:rPr>
                        <a:t>Refurbishment fo reticulation</a:t>
                      </a:r>
                      <a:endParaRPr lang="en-ZA" sz="1200" b="0" i="0" u="none" strike="noStrike">
                        <a:solidFill>
                          <a:srgbClr val="000000"/>
                        </a:solidFill>
                        <a:effectLst/>
                        <a:latin typeface="Calibri" panose="020F0502020204030204" pitchFamily="34" charset="0"/>
                      </a:endParaRPr>
                    </a:p>
                  </a:txBody>
                  <a:tcPr marL="2385" marR="2385" marT="2385" marB="0" anchor="ctr"/>
                </a:tc>
                <a:tc>
                  <a:txBody>
                    <a:bodyPr/>
                    <a:lstStyle/>
                    <a:p>
                      <a:pPr algn="ctr" fontAlgn="ctr"/>
                      <a:r>
                        <a:rPr lang="en-ZA" sz="1200" u="none" strike="noStrike">
                          <a:effectLst/>
                        </a:rPr>
                        <a:t>R0,00</a:t>
                      </a:r>
                      <a:endParaRPr lang="en-ZA" sz="1200" b="0" i="0" u="none" strike="noStrike">
                        <a:solidFill>
                          <a:srgbClr val="000000"/>
                        </a:solidFill>
                        <a:effectLst/>
                        <a:latin typeface="Calibri" panose="020F0502020204030204" pitchFamily="34" charset="0"/>
                      </a:endParaRPr>
                    </a:p>
                  </a:txBody>
                  <a:tcPr marL="2385" marR="2385" marT="2385" marB="0" anchor="ctr"/>
                </a:tc>
                <a:extLst>
                  <a:ext uri="{0D108BD9-81ED-4DB2-BD59-A6C34878D82A}">
                    <a16:rowId xmlns:a16="http://schemas.microsoft.com/office/drawing/2014/main" xmlns="" val="2017474751"/>
                  </a:ext>
                </a:extLst>
              </a:tr>
              <a:tr h="540757">
                <a:tc>
                  <a:txBody>
                    <a:bodyPr/>
                    <a:lstStyle/>
                    <a:p>
                      <a:pPr algn="ctr" fontAlgn="ctr"/>
                      <a:r>
                        <a:rPr lang="en-ZA" sz="1200" u="none" strike="noStrike">
                          <a:effectLst/>
                        </a:rPr>
                        <a:t>9</a:t>
                      </a:r>
                      <a:endParaRPr lang="en-ZA" sz="1200" b="0" i="0" u="none" strike="noStrike">
                        <a:solidFill>
                          <a:srgbClr val="000000"/>
                        </a:solidFill>
                        <a:effectLst/>
                        <a:latin typeface="Calibri" panose="020F0502020204030204" pitchFamily="34" charset="0"/>
                      </a:endParaRPr>
                    </a:p>
                  </a:txBody>
                  <a:tcPr marL="2385" marR="2385" marT="2385" marB="0" anchor="ctr"/>
                </a:tc>
                <a:tc>
                  <a:txBody>
                    <a:bodyPr/>
                    <a:lstStyle/>
                    <a:p>
                      <a:pPr algn="ctr" fontAlgn="ctr"/>
                      <a:r>
                        <a:rPr lang="en-ZA" sz="1200" u="none" strike="noStrike">
                          <a:effectLst/>
                        </a:rPr>
                        <a:t>Marulen LM Groundwater Augmentation</a:t>
                      </a:r>
                      <a:endParaRPr lang="en-ZA" sz="1200" b="0" i="0" u="none" strike="noStrike">
                        <a:solidFill>
                          <a:srgbClr val="000000"/>
                        </a:solidFill>
                        <a:effectLst/>
                        <a:latin typeface="Calibri" panose="020F0502020204030204" pitchFamily="34" charset="0"/>
                      </a:endParaRPr>
                    </a:p>
                  </a:txBody>
                  <a:tcPr marL="2385" marR="2385" marT="2385" marB="0" anchor="ctr"/>
                </a:tc>
                <a:tc>
                  <a:txBody>
                    <a:bodyPr/>
                    <a:lstStyle/>
                    <a:p>
                      <a:pPr algn="ctr" fontAlgn="ctr"/>
                      <a:r>
                        <a:rPr lang="en-ZA" sz="1200" u="none" strike="noStrike">
                          <a:effectLst/>
                        </a:rPr>
                        <a:t>XJB</a:t>
                      </a:r>
                      <a:endParaRPr lang="en-ZA" sz="1200" b="0" i="0" u="none" strike="noStrike">
                        <a:solidFill>
                          <a:srgbClr val="000000"/>
                        </a:solidFill>
                        <a:effectLst/>
                        <a:latin typeface="Calibri" panose="020F0502020204030204" pitchFamily="34" charset="0"/>
                      </a:endParaRPr>
                    </a:p>
                  </a:txBody>
                  <a:tcPr marL="2385" marR="2385" marT="2385" marB="0" anchor="ctr"/>
                </a:tc>
                <a:tc>
                  <a:txBody>
                    <a:bodyPr/>
                    <a:lstStyle/>
                    <a:p>
                      <a:pPr algn="ctr" fontAlgn="ctr"/>
                      <a:r>
                        <a:rPr lang="en-ZA" sz="1200" u="none" strike="noStrike" dirty="0">
                          <a:effectLst/>
                        </a:rPr>
                        <a:t> R                     2 250 000,00 </a:t>
                      </a:r>
                      <a:endParaRPr lang="en-ZA" sz="1200" b="0" i="0" u="none" strike="noStrike" dirty="0">
                        <a:solidFill>
                          <a:srgbClr val="000000"/>
                        </a:solidFill>
                        <a:effectLst/>
                        <a:latin typeface="Calibri" panose="020F0502020204030204" pitchFamily="34" charset="0"/>
                      </a:endParaRPr>
                    </a:p>
                  </a:txBody>
                  <a:tcPr marL="2385" marR="2385" marT="2385" marB="0" anchor="ctr"/>
                </a:tc>
                <a:tc>
                  <a:txBody>
                    <a:bodyPr/>
                    <a:lstStyle/>
                    <a:p>
                      <a:pPr algn="ctr" fontAlgn="ctr"/>
                      <a:r>
                        <a:rPr lang="en-US" sz="1200" u="none" strike="noStrike">
                          <a:effectLst/>
                        </a:rPr>
                        <a:t>Siting, drilling, testing and equipping of borehole and connection to supply</a:t>
                      </a:r>
                      <a:endParaRPr lang="en-US" sz="1200" b="0" i="0" u="none" strike="noStrike">
                        <a:solidFill>
                          <a:srgbClr val="000000"/>
                        </a:solidFill>
                        <a:effectLst/>
                        <a:latin typeface="Calibri" panose="020F0502020204030204" pitchFamily="34" charset="0"/>
                      </a:endParaRPr>
                    </a:p>
                  </a:txBody>
                  <a:tcPr marL="2385" marR="2385" marT="2385" marB="0" anchor="ctr"/>
                </a:tc>
                <a:tc>
                  <a:txBody>
                    <a:bodyPr/>
                    <a:lstStyle/>
                    <a:p>
                      <a:pPr algn="ctr" fontAlgn="ctr"/>
                      <a:r>
                        <a:rPr lang="en-ZA" sz="1200" u="none" strike="noStrike">
                          <a:effectLst/>
                        </a:rPr>
                        <a:t>R0,00</a:t>
                      </a:r>
                      <a:endParaRPr lang="en-ZA" sz="1200" b="0" i="0" u="none" strike="noStrike">
                        <a:solidFill>
                          <a:srgbClr val="000000"/>
                        </a:solidFill>
                        <a:effectLst/>
                        <a:latin typeface="Calibri" panose="020F0502020204030204" pitchFamily="34" charset="0"/>
                      </a:endParaRPr>
                    </a:p>
                  </a:txBody>
                  <a:tcPr marL="2385" marR="2385" marT="2385" marB="0" anchor="ctr"/>
                </a:tc>
                <a:extLst>
                  <a:ext uri="{0D108BD9-81ED-4DB2-BD59-A6C34878D82A}">
                    <a16:rowId xmlns:a16="http://schemas.microsoft.com/office/drawing/2014/main" xmlns="" val="1776242323"/>
                  </a:ext>
                </a:extLst>
              </a:tr>
              <a:tr h="540757">
                <a:tc>
                  <a:txBody>
                    <a:bodyPr/>
                    <a:lstStyle/>
                    <a:p>
                      <a:pPr algn="ctr" fontAlgn="ctr"/>
                      <a:r>
                        <a:rPr lang="en-ZA" sz="1200" u="none" strike="noStrike">
                          <a:effectLst/>
                        </a:rPr>
                        <a:t>10</a:t>
                      </a:r>
                      <a:endParaRPr lang="en-ZA" sz="1200" b="0" i="0" u="none" strike="noStrike">
                        <a:solidFill>
                          <a:srgbClr val="000000"/>
                        </a:solidFill>
                        <a:effectLst/>
                        <a:latin typeface="Calibri" panose="020F0502020204030204" pitchFamily="34" charset="0"/>
                      </a:endParaRPr>
                    </a:p>
                  </a:txBody>
                  <a:tcPr marL="2385" marR="2385" marT="2385" marB="0" anchor="ctr"/>
                </a:tc>
                <a:tc>
                  <a:txBody>
                    <a:bodyPr/>
                    <a:lstStyle/>
                    <a:p>
                      <a:pPr algn="ctr" fontAlgn="ctr"/>
                      <a:r>
                        <a:rPr lang="en-ZA" sz="1200" u="none" strike="noStrike">
                          <a:effectLst/>
                        </a:rPr>
                        <a:t>Marulen LM Groundwater Augmentation</a:t>
                      </a:r>
                      <a:endParaRPr lang="en-ZA" sz="1200" b="0" i="0" u="none" strike="noStrike">
                        <a:solidFill>
                          <a:srgbClr val="000000"/>
                        </a:solidFill>
                        <a:effectLst/>
                        <a:latin typeface="Calibri" panose="020F0502020204030204" pitchFamily="34" charset="0"/>
                      </a:endParaRPr>
                    </a:p>
                  </a:txBody>
                  <a:tcPr marL="2385" marR="2385" marT="2385" marB="0" anchor="ctr"/>
                </a:tc>
                <a:tc>
                  <a:txBody>
                    <a:bodyPr/>
                    <a:lstStyle/>
                    <a:p>
                      <a:pPr algn="ctr" fontAlgn="ctr"/>
                      <a:r>
                        <a:rPr lang="en-US" sz="1200" u="none" strike="noStrike">
                          <a:effectLst/>
                        </a:rPr>
                        <a:t>Merething Labour Hire and Projects 2</a:t>
                      </a:r>
                      <a:endParaRPr lang="en-US" sz="1200" b="0" i="0" u="none" strike="noStrike">
                        <a:solidFill>
                          <a:srgbClr val="000000"/>
                        </a:solidFill>
                        <a:effectLst/>
                        <a:latin typeface="Calibri" panose="020F0502020204030204" pitchFamily="34" charset="0"/>
                      </a:endParaRPr>
                    </a:p>
                  </a:txBody>
                  <a:tcPr marL="2385" marR="2385" marT="2385" marB="0" anchor="ctr"/>
                </a:tc>
                <a:tc>
                  <a:txBody>
                    <a:bodyPr/>
                    <a:lstStyle/>
                    <a:p>
                      <a:pPr algn="ctr" fontAlgn="ctr"/>
                      <a:r>
                        <a:rPr lang="en-ZA" sz="1200" u="none" strike="noStrike">
                          <a:effectLst/>
                        </a:rPr>
                        <a:t> R                     2 250 000,00 </a:t>
                      </a:r>
                      <a:endParaRPr lang="en-ZA" sz="1200" b="0" i="0" u="none" strike="noStrike">
                        <a:solidFill>
                          <a:srgbClr val="000000"/>
                        </a:solidFill>
                        <a:effectLst/>
                        <a:latin typeface="Calibri" panose="020F0502020204030204" pitchFamily="34" charset="0"/>
                      </a:endParaRPr>
                    </a:p>
                  </a:txBody>
                  <a:tcPr marL="2385" marR="2385" marT="2385" marB="0" anchor="ctr"/>
                </a:tc>
                <a:tc>
                  <a:txBody>
                    <a:bodyPr/>
                    <a:lstStyle/>
                    <a:p>
                      <a:pPr algn="ctr" fontAlgn="ctr"/>
                      <a:r>
                        <a:rPr lang="en-US" sz="1200" u="none" strike="noStrike">
                          <a:effectLst/>
                        </a:rPr>
                        <a:t>Siting, drilling, testing and equipping of borehole and connection to supply</a:t>
                      </a:r>
                      <a:endParaRPr lang="en-US" sz="1200" b="0" i="0" u="none" strike="noStrike">
                        <a:solidFill>
                          <a:srgbClr val="000000"/>
                        </a:solidFill>
                        <a:effectLst/>
                        <a:latin typeface="Calibri" panose="020F0502020204030204" pitchFamily="34" charset="0"/>
                      </a:endParaRPr>
                    </a:p>
                  </a:txBody>
                  <a:tcPr marL="2385" marR="2385" marT="2385" marB="0" anchor="ctr"/>
                </a:tc>
                <a:tc>
                  <a:txBody>
                    <a:bodyPr/>
                    <a:lstStyle/>
                    <a:p>
                      <a:pPr algn="ctr" fontAlgn="ctr"/>
                      <a:r>
                        <a:rPr lang="en-ZA" sz="1200" u="none" strike="noStrike">
                          <a:effectLst/>
                        </a:rPr>
                        <a:t>R0,00</a:t>
                      </a:r>
                      <a:endParaRPr lang="en-ZA" sz="1200" b="0" i="0" u="none" strike="noStrike">
                        <a:solidFill>
                          <a:srgbClr val="000000"/>
                        </a:solidFill>
                        <a:effectLst/>
                        <a:latin typeface="Calibri" panose="020F0502020204030204" pitchFamily="34" charset="0"/>
                      </a:endParaRPr>
                    </a:p>
                  </a:txBody>
                  <a:tcPr marL="2385" marR="2385" marT="2385" marB="0" anchor="ctr"/>
                </a:tc>
                <a:extLst>
                  <a:ext uri="{0D108BD9-81ED-4DB2-BD59-A6C34878D82A}">
                    <a16:rowId xmlns:a16="http://schemas.microsoft.com/office/drawing/2014/main" xmlns="" val="3397215999"/>
                  </a:ext>
                </a:extLst>
              </a:tr>
              <a:tr h="720229">
                <a:tc>
                  <a:txBody>
                    <a:bodyPr/>
                    <a:lstStyle/>
                    <a:p>
                      <a:pPr algn="ctr" fontAlgn="ctr"/>
                      <a:r>
                        <a:rPr lang="en-ZA" sz="1200" u="none" strike="noStrike">
                          <a:effectLst/>
                        </a:rPr>
                        <a:t>11</a:t>
                      </a:r>
                      <a:endParaRPr lang="en-ZA" sz="1200" b="0" i="0" u="none" strike="noStrike">
                        <a:solidFill>
                          <a:srgbClr val="000000"/>
                        </a:solidFill>
                        <a:effectLst/>
                        <a:latin typeface="Calibri" panose="020F0502020204030204" pitchFamily="34" charset="0"/>
                      </a:endParaRPr>
                    </a:p>
                  </a:txBody>
                  <a:tcPr marL="2385" marR="2385" marT="2385" marB="0" anchor="ctr"/>
                </a:tc>
                <a:tc>
                  <a:txBody>
                    <a:bodyPr/>
                    <a:lstStyle/>
                    <a:p>
                      <a:pPr algn="ctr" fontAlgn="ctr"/>
                      <a:r>
                        <a:rPr lang="en-US" sz="1200" u="none" strike="noStrike">
                          <a:effectLst/>
                        </a:rPr>
                        <a:t>Modjadji Water Scheme (Groundwater Augmentation)</a:t>
                      </a:r>
                      <a:endParaRPr lang="en-US" sz="1200" b="0" i="0" u="none" strike="noStrike">
                        <a:solidFill>
                          <a:srgbClr val="000000"/>
                        </a:solidFill>
                        <a:effectLst/>
                        <a:latin typeface="Calibri" panose="020F0502020204030204" pitchFamily="34" charset="0"/>
                      </a:endParaRPr>
                    </a:p>
                  </a:txBody>
                  <a:tcPr marL="2385" marR="2385" marT="2385" marB="0" anchor="ctr"/>
                </a:tc>
                <a:tc>
                  <a:txBody>
                    <a:bodyPr/>
                    <a:lstStyle/>
                    <a:p>
                      <a:pPr algn="ctr" fontAlgn="ctr"/>
                      <a:r>
                        <a:rPr lang="en-ZA" sz="1200" u="none" strike="noStrike">
                          <a:effectLst/>
                        </a:rPr>
                        <a:t>TTR Infrastructure Development</a:t>
                      </a:r>
                      <a:endParaRPr lang="en-ZA" sz="1200" b="0" i="0" u="none" strike="noStrike">
                        <a:solidFill>
                          <a:srgbClr val="000000"/>
                        </a:solidFill>
                        <a:effectLst/>
                        <a:latin typeface="Calibri" panose="020F0502020204030204" pitchFamily="34" charset="0"/>
                      </a:endParaRPr>
                    </a:p>
                  </a:txBody>
                  <a:tcPr marL="2385" marR="2385" marT="2385" marB="0" anchor="ctr"/>
                </a:tc>
                <a:tc>
                  <a:txBody>
                    <a:bodyPr/>
                    <a:lstStyle/>
                    <a:p>
                      <a:pPr algn="ctr" fontAlgn="ctr"/>
                      <a:r>
                        <a:rPr lang="en-ZA" sz="1200" u="none" strike="noStrike">
                          <a:effectLst/>
                        </a:rPr>
                        <a:t> R                     1 600 000,00 </a:t>
                      </a:r>
                      <a:endParaRPr lang="en-ZA" sz="1200" b="0" i="0" u="none" strike="noStrike">
                        <a:solidFill>
                          <a:srgbClr val="000000"/>
                        </a:solidFill>
                        <a:effectLst/>
                        <a:latin typeface="Calibri" panose="020F0502020204030204" pitchFamily="34" charset="0"/>
                      </a:endParaRPr>
                    </a:p>
                  </a:txBody>
                  <a:tcPr marL="2385" marR="2385" marT="2385" marB="0" anchor="ctr"/>
                </a:tc>
                <a:tc>
                  <a:txBody>
                    <a:bodyPr/>
                    <a:lstStyle/>
                    <a:p>
                      <a:pPr algn="ctr" fontAlgn="ctr"/>
                      <a:r>
                        <a:rPr lang="en-US" sz="1200" u="none" strike="noStrike">
                          <a:effectLst/>
                        </a:rPr>
                        <a:t>Siting, drilling, testing and equipping of borehole and connection to supply</a:t>
                      </a:r>
                      <a:endParaRPr lang="en-US" sz="1200" b="0" i="0" u="none" strike="noStrike">
                        <a:solidFill>
                          <a:srgbClr val="000000"/>
                        </a:solidFill>
                        <a:effectLst/>
                        <a:latin typeface="Calibri" panose="020F0502020204030204" pitchFamily="34" charset="0"/>
                      </a:endParaRPr>
                    </a:p>
                  </a:txBody>
                  <a:tcPr marL="2385" marR="2385" marT="2385" marB="0" anchor="ctr"/>
                </a:tc>
                <a:tc>
                  <a:txBody>
                    <a:bodyPr/>
                    <a:lstStyle/>
                    <a:p>
                      <a:pPr algn="ctr" fontAlgn="ctr"/>
                      <a:r>
                        <a:rPr lang="en-ZA" sz="1200" u="none" strike="noStrike" dirty="0">
                          <a:effectLst/>
                        </a:rPr>
                        <a:t>R349 326,47</a:t>
                      </a:r>
                      <a:endParaRPr lang="en-ZA" sz="1200" b="0" i="0" u="none" strike="noStrike" dirty="0">
                        <a:solidFill>
                          <a:srgbClr val="000000"/>
                        </a:solidFill>
                        <a:effectLst/>
                        <a:latin typeface="Calibri" panose="020F0502020204030204" pitchFamily="34" charset="0"/>
                      </a:endParaRPr>
                    </a:p>
                  </a:txBody>
                  <a:tcPr marL="2385" marR="2385" marT="2385" marB="0" anchor="ctr"/>
                </a:tc>
                <a:extLst>
                  <a:ext uri="{0D108BD9-81ED-4DB2-BD59-A6C34878D82A}">
                    <a16:rowId xmlns:a16="http://schemas.microsoft.com/office/drawing/2014/main" xmlns="" val="833072536"/>
                  </a:ext>
                </a:extLst>
              </a:tr>
            </a:tbl>
          </a:graphicData>
        </a:graphic>
      </p:graphicFrame>
    </p:spTree>
    <p:extLst>
      <p:ext uri="{BB962C8B-B14F-4D97-AF65-F5344CB8AC3E}">
        <p14:creationId xmlns:p14="http://schemas.microsoft.com/office/powerpoint/2010/main" xmlns="" val="169219169"/>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5" name="Title 7"/>
          <p:cNvSpPr>
            <a:spLocks noGrp="1"/>
          </p:cNvSpPr>
          <p:nvPr>
            <p:ph type="title"/>
          </p:nvPr>
        </p:nvSpPr>
        <p:spPr>
          <a:xfrm>
            <a:off x="1066801" y="228600"/>
            <a:ext cx="7715251" cy="685800"/>
          </a:xfrm>
          <a:solidFill>
            <a:schemeClr val="tx2">
              <a:lumMod val="20000"/>
              <a:lumOff val="80000"/>
            </a:schemeClr>
          </a:solidFill>
        </p:spPr>
        <p:txBody>
          <a:bodyPr>
            <a:noAutofit/>
          </a:bodyPr>
          <a:lstStyle/>
          <a:p>
            <a:pPr algn="ctr" eaLnBrk="1" hangingPunct="1"/>
            <a:r>
              <a:rPr lang="en-US" altLang="en-US" sz="2800" b="1" dirty="0">
                <a:cs typeface="Arial" panose="020B0604020202020204" pitchFamily="34" charset="0"/>
              </a:rPr>
              <a:t>Covid – 19 Reprioritization (Cont.)</a:t>
            </a:r>
          </a:p>
        </p:txBody>
      </p:sp>
      <p:sp>
        <p:nvSpPr>
          <p:cNvPr id="7170"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defTabSz="514350">
              <a:lnSpc>
                <a:spcPct val="90000"/>
              </a:lnSpc>
              <a:spcBef>
                <a:spcPts val="563"/>
              </a:spcBef>
              <a:buFont typeface="Arial" panose="020B0604020202020204" pitchFamily="34" charset="0"/>
              <a:buChar char="•"/>
              <a:defRPr sz="1575">
                <a:solidFill>
                  <a:schemeClr val="tx1"/>
                </a:solidFill>
                <a:latin typeface="Calibri" panose="020F0502020204030204" pitchFamily="34" charset="0"/>
              </a:defRPr>
            </a:lvl1pPr>
            <a:lvl2pPr marL="557213" indent="-214313" defTabSz="514350">
              <a:lnSpc>
                <a:spcPct val="90000"/>
              </a:lnSpc>
              <a:spcBef>
                <a:spcPts val="281"/>
              </a:spcBef>
              <a:buFont typeface="Arial" panose="020B0604020202020204" pitchFamily="34" charset="0"/>
              <a:buChar char="•"/>
              <a:defRPr>
                <a:solidFill>
                  <a:schemeClr val="tx1"/>
                </a:solidFill>
                <a:latin typeface="Calibri" panose="020F0502020204030204" pitchFamily="34" charset="0"/>
              </a:defRPr>
            </a:lvl2pPr>
            <a:lvl3pPr marL="857250" indent="-171450" defTabSz="514350">
              <a:lnSpc>
                <a:spcPct val="90000"/>
              </a:lnSpc>
              <a:spcBef>
                <a:spcPts val="281"/>
              </a:spcBef>
              <a:buFont typeface="Arial" panose="020B0604020202020204" pitchFamily="34" charset="0"/>
              <a:buChar char="•"/>
              <a:defRPr sz="1125">
                <a:solidFill>
                  <a:schemeClr val="tx1"/>
                </a:solidFill>
                <a:latin typeface="Calibri" panose="020F0502020204030204" pitchFamily="34" charset="0"/>
              </a:defRPr>
            </a:lvl3pPr>
            <a:lvl4pPr marL="1200150" indent="-171450" defTabSz="514350">
              <a:lnSpc>
                <a:spcPct val="90000"/>
              </a:lnSpc>
              <a:spcBef>
                <a:spcPts val="281"/>
              </a:spcBef>
              <a:buFont typeface="Arial" panose="020B0604020202020204" pitchFamily="34" charset="0"/>
              <a:buChar char="•"/>
              <a:defRPr sz="975">
                <a:solidFill>
                  <a:schemeClr val="tx1"/>
                </a:solidFill>
                <a:latin typeface="Calibri" panose="020F0502020204030204" pitchFamily="34" charset="0"/>
              </a:defRPr>
            </a:lvl4pPr>
            <a:lvl5pPr marL="1543050" indent="-171450" defTabSz="514350">
              <a:lnSpc>
                <a:spcPct val="90000"/>
              </a:lnSpc>
              <a:spcBef>
                <a:spcPts val="281"/>
              </a:spcBef>
              <a:buFont typeface="Arial" panose="020B0604020202020204" pitchFamily="34" charset="0"/>
              <a:buChar char="•"/>
              <a:defRPr sz="975">
                <a:solidFill>
                  <a:schemeClr val="tx1"/>
                </a:solidFill>
                <a:latin typeface="Calibri" panose="020F0502020204030204" pitchFamily="34" charset="0"/>
              </a:defRPr>
            </a:lvl5pPr>
            <a:lvl6pPr marL="1885950" indent="-171450" defTabSz="514350" eaLnBrk="0" fontAlgn="base" hangingPunct="0">
              <a:lnSpc>
                <a:spcPct val="90000"/>
              </a:lnSpc>
              <a:spcBef>
                <a:spcPts val="281"/>
              </a:spcBef>
              <a:spcAft>
                <a:spcPct val="0"/>
              </a:spcAft>
              <a:buFont typeface="Arial" panose="020B0604020202020204" pitchFamily="34" charset="0"/>
              <a:buChar char="•"/>
              <a:defRPr sz="975">
                <a:solidFill>
                  <a:schemeClr val="tx1"/>
                </a:solidFill>
                <a:latin typeface="Calibri" panose="020F0502020204030204" pitchFamily="34" charset="0"/>
              </a:defRPr>
            </a:lvl6pPr>
            <a:lvl7pPr marL="2228850" indent="-171450" defTabSz="514350" eaLnBrk="0" fontAlgn="base" hangingPunct="0">
              <a:lnSpc>
                <a:spcPct val="90000"/>
              </a:lnSpc>
              <a:spcBef>
                <a:spcPts val="281"/>
              </a:spcBef>
              <a:spcAft>
                <a:spcPct val="0"/>
              </a:spcAft>
              <a:buFont typeface="Arial" panose="020B0604020202020204" pitchFamily="34" charset="0"/>
              <a:buChar char="•"/>
              <a:defRPr sz="975">
                <a:solidFill>
                  <a:schemeClr val="tx1"/>
                </a:solidFill>
                <a:latin typeface="Calibri" panose="020F0502020204030204" pitchFamily="34" charset="0"/>
              </a:defRPr>
            </a:lvl7pPr>
            <a:lvl8pPr marL="2571750" indent="-171450" defTabSz="514350" eaLnBrk="0" fontAlgn="base" hangingPunct="0">
              <a:lnSpc>
                <a:spcPct val="90000"/>
              </a:lnSpc>
              <a:spcBef>
                <a:spcPts val="281"/>
              </a:spcBef>
              <a:spcAft>
                <a:spcPct val="0"/>
              </a:spcAft>
              <a:buFont typeface="Arial" panose="020B0604020202020204" pitchFamily="34" charset="0"/>
              <a:buChar char="•"/>
              <a:defRPr sz="975">
                <a:solidFill>
                  <a:schemeClr val="tx1"/>
                </a:solidFill>
                <a:latin typeface="Calibri" panose="020F0502020204030204" pitchFamily="34" charset="0"/>
              </a:defRPr>
            </a:lvl8pPr>
            <a:lvl9pPr marL="2914650" indent="-171450" defTabSz="514350" eaLnBrk="0" fontAlgn="base" hangingPunct="0">
              <a:lnSpc>
                <a:spcPct val="90000"/>
              </a:lnSpc>
              <a:spcBef>
                <a:spcPts val="281"/>
              </a:spcBef>
              <a:spcAft>
                <a:spcPct val="0"/>
              </a:spcAft>
              <a:buFont typeface="Arial" panose="020B0604020202020204" pitchFamily="34" charset="0"/>
              <a:buChar char="•"/>
              <a:defRPr sz="975">
                <a:solidFill>
                  <a:schemeClr val="tx1"/>
                </a:solidFill>
                <a:latin typeface="Calibri" panose="020F0502020204030204" pitchFamily="34" charset="0"/>
              </a:defRPr>
            </a:lvl9pPr>
          </a:lstStyle>
          <a:p>
            <a:pPr fontAlgn="base">
              <a:lnSpc>
                <a:spcPct val="100000"/>
              </a:lnSpc>
              <a:spcBef>
                <a:spcPct val="0"/>
              </a:spcBef>
              <a:spcAft>
                <a:spcPct val="0"/>
              </a:spcAft>
              <a:buNone/>
              <a:defRPr/>
            </a:pPr>
            <a:fld id="{4170D422-CBBE-49FC-8E68-4EE6B0FA14F8}" type="slidenum">
              <a:rPr lang="en-ZA" altLang="en-US" sz="675">
                <a:solidFill>
                  <a:srgbClr val="898989"/>
                </a:solidFill>
              </a:rPr>
              <a:pPr fontAlgn="base">
                <a:lnSpc>
                  <a:spcPct val="100000"/>
                </a:lnSpc>
                <a:spcBef>
                  <a:spcPct val="0"/>
                </a:spcBef>
                <a:spcAft>
                  <a:spcPct val="0"/>
                </a:spcAft>
                <a:buNone/>
                <a:defRPr/>
              </a:pPr>
              <a:t>33</a:t>
            </a:fld>
            <a:endParaRPr lang="en-ZA" altLang="en-US" sz="675">
              <a:solidFill>
                <a:srgbClr val="898989"/>
              </a:solidFill>
            </a:endParaRPr>
          </a:p>
        </p:txBody>
      </p:sp>
      <p:graphicFrame>
        <p:nvGraphicFramePr>
          <p:cNvPr id="2" name="Table 1"/>
          <p:cNvGraphicFramePr>
            <a:graphicFrameLocks noGrp="1"/>
          </p:cNvGraphicFramePr>
          <p:nvPr>
            <p:extLst>
              <p:ext uri="{D42A27DB-BD31-4B8C-83A1-F6EECF244321}">
                <p14:modId xmlns:p14="http://schemas.microsoft.com/office/powerpoint/2010/main" xmlns="" val="2343315895"/>
              </p:ext>
            </p:extLst>
          </p:nvPr>
        </p:nvGraphicFramePr>
        <p:xfrm>
          <a:off x="228599" y="914400"/>
          <a:ext cx="9448801" cy="5460376"/>
        </p:xfrm>
        <a:graphic>
          <a:graphicData uri="http://schemas.openxmlformats.org/drawingml/2006/table">
            <a:tbl>
              <a:tblPr>
                <a:tableStyleId>{5C22544A-7EE6-4342-B048-85BDC9FD1C3A}</a:tableStyleId>
              </a:tblPr>
              <a:tblGrid>
                <a:gridCol w="565515">
                  <a:extLst>
                    <a:ext uri="{9D8B030D-6E8A-4147-A177-3AD203B41FA5}">
                      <a16:colId xmlns:a16="http://schemas.microsoft.com/office/drawing/2014/main" xmlns="" val="1424376289"/>
                    </a:ext>
                  </a:extLst>
                </a:gridCol>
                <a:gridCol w="1484475">
                  <a:extLst>
                    <a:ext uri="{9D8B030D-6E8A-4147-A177-3AD203B41FA5}">
                      <a16:colId xmlns:a16="http://schemas.microsoft.com/office/drawing/2014/main" xmlns="" val="3092477891"/>
                    </a:ext>
                  </a:extLst>
                </a:gridCol>
                <a:gridCol w="1755451">
                  <a:extLst>
                    <a:ext uri="{9D8B030D-6E8A-4147-A177-3AD203B41FA5}">
                      <a16:colId xmlns:a16="http://schemas.microsoft.com/office/drawing/2014/main" xmlns="" val="1329683369"/>
                    </a:ext>
                  </a:extLst>
                </a:gridCol>
                <a:gridCol w="1582719">
                  <a:extLst>
                    <a:ext uri="{9D8B030D-6E8A-4147-A177-3AD203B41FA5}">
                      <a16:colId xmlns:a16="http://schemas.microsoft.com/office/drawing/2014/main" xmlns="" val="3105123977"/>
                    </a:ext>
                  </a:extLst>
                </a:gridCol>
                <a:gridCol w="2498856">
                  <a:extLst>
                    <a:ext uri="{9D8B030D-6E8A-4147-A177-3AD203B41FA5}">
                      <a16:colId xmlns:a16="http://schemas.microsoft.com/office/drawing/2014/main" xmlns="" val="1863218245"/>
                    </a:ext>
                  </a:extLst>
                </a:gridCol>
                <a:gridCol w="1561785">
                  <a:extLst>
                    <a:ext uri="{9D8B030D-6E8A-4147-A177-3AD203B41FA5}">
                      <a16:colId xmlns:a16="http://schemas.microsoft.com/office/drawing/2014/main" xmlns="" val="1462302981"/>
                    </a:ext>
                  </a:extLst>
                </a:gridCol>
              </a:tblGrid>
              <a:tr h="502461">
                <a:tc>
                  <a:txBody>
                    <a:bodyPr/>
                    <a:lstStyle/>
                    <a:p>
                      <a:pPr algn="ctr" fontAlgn="ctr"/>
                      <a:r>
                        <a:rPr lang="en-ZA" sz="1100" u="none" strike="noStrike">
                          <a:effectLst/>
                        </a:rPr>
                        <a:t>12</a:t>
                      </a:r>
                      <a:endParaRPr lang="en-ZA" sz="1100" b="0" i="0" u="none" strike="noStrike">
                        <a:solidFill>
                          <a:srgbClr val="000000"/>
                        </a:solidFill>
                        <a:effectLst/>
                        <a:latin typeface="Calibri" panose="020F0502020204030204" pitchFamily="34" charset="0"/>
                      </a:endParaRPr>
                    </a:p>
                  </a:txBody>
                  <a:tcPr marL="2612" marR="2612" marT="2612" marB="0" anchor="ctr"/>
                </a:tc>
                <a:tc>
                  <a:txBody>
                    <a:bodyPr/>
                    <a:lstStyle/>
                    <a:p>
                      <a:pPr algn="ctr" fontAlgn="ctr"/>
                      <a:r>
                        <a:rPr lang="en-US" sz="1100" u="none" strike="noStrike">
                          <a:effectLst/>
                        </a:rPr>
                        <a:t>Modjadji Water Scheme (Groundwater Augmentation)</a:t>
                      </a:r>
                      <a:endParaRPr lang="en-US" sz="1100" b="0" i="0" u="none" strike="noStrike">
                        <a:solidFill>
                          <a:srgbClr val="000000"/>
                        </a:solidFill>
                        <a:effectLst/>
                        <a:latin typeface="Calibri" panose="020F0502020204030204" pitchFamily="34" charset="0"/>
                      </a:endParaRPr>
                    </a:p>
                  </a:txBody>
                  <a:tcPr marL="2612" marR="2612" marT="2612" marB="0" anchor="ctr"/>
                </a:tc>
                <a:tc>
                  <a:txBody>
                    <a:bodyPr/>
                    <a:lstStyle/>
                    <a:p>
                      <a:pPr algn="ctr" fontAlgn="ctr"/>
                      <a:r>
                        <a:rPr lang="en-ZA" sz="1100" u="none" strike="noStrike">
                          <a:effectLst/>
                        </a:rPr>
                        <a:t>Mafambabasile Trading Enterprise</a:t>
                      </a:r>
                      <a:endParaRPr lang="en-ZA" sz="1100" b="0" i="0" u="none" strike="noStrike">
                        <a:solidFill>
                          <a:srgbClr val="000000"/>
                        </a:solidFill>
                        <a:effectLst/>
                        <a:latin typeface="Calibri" panose="020F0502020204030204" pitchFamily="34" charset="0"/>
                      </a:endParaRPr>
                    </a:p>
                  </a:txBody>
                  <a:tcPr marL="2612" marR="2612" marT="2612" marB="0" anchor="ctr"/>
                </a:tc>
                <a:tc>
                  <a:txBody>
                    <a:bodyPr/>
                    <a:lstStyle/>
                    <a:p>
                      <a:pPr algn="ctr" fontAlgn="ctr"/>
                      <a:r>
                        <a:rPr lang="en-ZA" sz="1100" u="none" strike="noStrike">
                          <a:effectLst/>
                        </a:rPr>
                        <a:t> R                     1 600 000,00 </a:t>
                      </a:r>
                      <a:endParaRPr lang="en-ZA" sz="1100" b="0" i="0" u="none" strike="noStrike">
                        <a:solidFill>
                          <a:srgbClr val="000000"/>
                        </a:solidFill>
                        <a:effectLst/>
                        <a:latin typeface="Calibri" panose="020F0502020204030204" pitchFamily="34" charset="0"/>
                      </a:endParaRPr>
                    </a:p>
                  </a:txBody>
                  <a:tcPr marL="2612" marR="2612" marT="2612" marB="0" anchor="ctr"/>
                </a:tc>
                <a:tc>
                  <a:txBody>
                    <a:bodyPr/>
                    <a:lstStyle/>
                    <a:p>
                      <a:pPr algn="ctr" fontAlgn="ctr"/>
                      <a:r>
                        <a:rPr lang="en-US" sz="1100" u="none" strike="noStrike">
                          <a:effectLst/>
                        </a:rPr>
                        <a:t>Siting, drilling, testing and equipping of borehole and connection to supply</a:t>
                      </a:r>
                      <a:endParaRPr lang="en-US" sz="1100" b="0" i="0" u="none" strike="noStrike">
                        <a:solidFill>
                          <a:srgbClr val="000000"/>
                        </a:solidFill>
                        <a:effectLst/>
                        <a:latin typeface="Calibri" panose="020F0502020204030204" pitchFamily="34" charset="0"/>
                      </a:endParaRPr>
                    </a:p>
                  </a:txBody>
                  <a:tcPr marL="2612" marR="2612" marT="2612" marB="0" anchor="ctr"/>
                </a:tc>
                <a:tc>
                  <a:txBody>
                    <a:bodyPr/>
                    <a:lstStyle/>
                    <a:p>
                      <a:pPr algn="r" fontAlgn="ctr"/>
                      <a:r>
                        <a:rPr lang="en-ZA" sz="1100" u="none" strike="noStrike" dirty="0">
                          <a:effectLst/>
                        </a:rPr>
                        <a:t>R743 652,19</a:t>
                      </a:r>
                      <a:endParaRPr lang="en-ZA" sz="1100" b="0" i="0" u="none" strike="noStrike" dirty="0">
                        <a:solidFill>
                          <a:srgbClr val="000000"/>
                        </a:solidFill>
                        <a:effectLst/>
                        <a:latin typeface="Calibri" panose="020F0502020204030204" pitchFamily="34" charset="0"/>
                      </a:endParaRPr>
                    </a:p>
                  </a:txBody>
                  <a:tcPr marL="2612" marR="2612" marT="2612" marB="0" anchor="ctr"/>
                </a:tc>
                <a:extLst>
                  <a:ext uri="{0D108BD9-81ED-4DB2-BD59-A6C34878D82A}">
                    <a16:rowId xmlns:a16="http://schemas.microsoft.com/office/drawing/2014/main" xmlns="" val="348954727"/>
                  </a:ext>
                </a:extLst>
              </a:tr>
              <a:tr h="502461">
                <a:tc>
                  <a:txBody>
                    <a:bodyPr/>
                    <a:lstStyle/>
                    <a:p>
                      <a:pPr algn="ctr" fontAlgn="ctr"/>
                      <a:r>
                        <a:rPr lang="en-ZA" sz="1100" u="none" strike="noStrike">
                          <a:effectLst/>
                        </a:rPr>
                        <a:t>13</a:t>
                      </a:r>
                      <a:endParaRPr lang="en-ZA" sz="1100" b="0" i="0" u="none" strike="noStrike">
                        <a:solidFill>
                          <a:srgbClr val="000000"/>
                        </a:solidFill>
                        <a:effectLst/>
                        <a:latin typeface="Calibri" panose="020F0502020204030204" pitchFamily="34" charset="0"/>
                      </a:endParaRPr>
                    </a:p>
                  </a:txBody>
                  <a:tcPr marL="2612" marR="2612" marT="2612" marB="0" anchor="ctr"/>
                </a:tc>
                <a:tc>
                  <a:txBody>
                    <a:bodyPr/>
                    <a:lstStyle/>
                    <a:p>
                      <a:pPr algn="ctr" fontAlgn="ctr"/>
                      <a:r>
                        <a:rPr lang="en-US" sz="1100" u="none" strike="noStrike">
                          <a:effectLst/>
                        </a:rPr>
                        <a:t>Modjadji Water Scheme (Groundwater Augmentation)</a:t>
                      </a:r>
                      <a:endParaRPr lang="en-US" sz="1100" b="0" i="0" u="none" strike="noStrike">
                        <a:solidFill>
                          <a:srgbClr val="000000"/>
                        </a:solidFill>
                        <a:effectLst/>
                        <a:latin typeface="Calibri" panose="020F0502020204030204" pitchFamily="34" charset="0"/>
                      </a:endParaRPr>
                    </a:p>
                  </a:txBody>
                  <a:tcPr marL="2612" marR="2612" marT="2612" marB="0" anchor="ctr"/>
                </a:tc>
                <a:tc>
                  <a:txBody>
                    <a:bodyPr/>
                    <a:lstStyle/>
                    <a:p>
                      <a:pPr algn="ctr" fontAlgn="ctr"/>
                      <a:r>
                        <a:rPr lang="en-ZA" sz="1100" u="none" strike="noStrike">
                          <a:effectLst/>
                        </a:rPr>
                        <a:t>Lokolang Trading Enterprise</a:t>
                      </a:r>
                      <a:endParaRPr lang="en-ZA" sz="1100" b="0" i="0" u="none" strike="noStrike">
                        <a:solidFill>
                          <a:srgbClr val="000000"/>
                        </a:solidFill>
                        <a:effectLst/>
                        <a:latin typeface="Calibri" panose="020F0502020204030204" pitchFamily="34" charset="0"/>
                      </a:endParaRPr>
                    </a:p>
                  </a:txBody>
                  <a:tcPr marL="2612" marR="2612" marT="2612" marB="0" anchor="ctr"/>
                </a:tc>
                <a:tc>
                  <a:txBody>
                    <a:bodyPr/>
                    <a:lstStyle/>
                    <a:p>
                      <a:pPr algn="ctr" fontAlgn="ctr"/>
                      <a:r>
                        <a:rPr lang="en-ZA" sz="1100" u="none" strike="noStrike">
                          <a:effectLst/>
                        </a:rPr>
                        <a:t> R                     6 000 000,00 </a:t>
                      </a:r>
                      <a:endParaRPr lang="en-ZA" sz="1100" b="0" i="0" u="none" strike="noStrike">
                        <a:solidFill>
                          <a:srgbClr val="000000"/>
                        </a:solidFill>
                        <a:effectLst/>
                        <a:latin typeface="Calibri" panose="020F0502020204030204" pitchFamily="34" charset="0"/>
                      </a:endParaRPr>
                    </a:p>
                  </a:txBody>
                  <a:tcPr marL="2612" marR="2612" marT="2612" marB="0" anchor="ctr"/>
                </a:tc>
                <a:tc>
                  <a:txBody>
                    <a:bodyPr/>
                    <a:lstStyle/>
                    <a:p>
                      <a:pPr algn="ctr" fontAlgn="ctr"/>
                      <a:r>
                        <a:rPr lang="en-US" sz="1100" u="none" strike="noStrike">
                          <a:effectLst/>
                        </a:rPr>
                        <a:t>Connecting to the service reservoirs (2km)</a:t>
                      </a:r>
                      <a:endParaRPr lang="en-US" sz="1100" b="0" i="0" u="none" strike="noStrike">
                        <a:solidFill>
                          <a:srgbClr val="000000"/>
                        </a:solidFill>
                        <a:effectLst/>
                        <a:latin typeface="Calibri" panose="020F0502020204030204" pitchFamily="34" charset="0"/>
                      </a:endParaRPr>
                    </a:p>
                  </a:txBody>
                  <a:tcPr marL="2612" marR="2612" marT="2612" marB="0" anchor="ctr"/>
                </a:tc>
                <a:tc>
                  <a:txBody>
                    <a:bodyPr/>
                    <a:lstStyle/>
                    <a:p>
                      <a:pPr algn="r" fontAlgn="ctr"/>
                      <a:r>
                        <a:rPr lang="en-ZA" sz="1100" u="none" strike="noStrike" dirty="0">
                          <a:effectLst/>
                        </a:rPr>
                        <a:t>R0,00</a:t>
                      </a:r>
                      <a:endParaRPr lang="en-ZA" sz="1100" b="0" i="0" u="none" strike="noStrike" dirty="0">
                        <a:solidFill>
                          <a:srgbClr val="000000"/>
                        </a:solidFill>
                        <a:effectLst/>
                        <a:latin typeface="Calibri" panose="020F0502020204030204" pitchFamily="34" charset="0"/>
                      </a:endParaRPr>
                    </a:p>
                  </a:txBody>
                  <a:tcPr marL="2612" marR="2612" marT="2612" marB="0" anchor="ctr"/>
                </a:tc>
                <a:extLst>
                  <a:ext uri="{0D108BD9-81ED-4DB2-BD59-A6C34878D82A}">
                    <a16:rowId xmlns:a16="http://schemas.microsoft.com/office/drawing/2014/main" xmlns="" val="3220410326"/>
                  </a:ext>
                </a:extLst>
              </a:tr>
              <a:tr h="661745">
                <a:tc>
                  <a:txBody>
                    <a:bodyPr/>
                    <a:lstStyle/>
                    <a:p>
                      <a:pPr algn="ctr" fontAlgn="ctr"/>
                      <a:r>
                        <a:rPr lang="en-ZA" sz="1100" u="none" strike="noStrike">
                          <a:effectLst/>
                        </a:rPr>
                        <a:t>14</a:t>
                      </a:r>
                      <a:endParaRPr lang="en-ZA" sz="1100" b="0" i="0" u="none" strike="noStrike">
                        <a:solidFill>
                          <a:srgbClr val="000000"/>
                        </a:solidFill>
                        <a:effectLst/>
                        <a:latin typeface="Calibri" panose="020F0502020204030204" pitchFamily="34" charset="0"/>
                      </a:endParaRPr>
                    </a:p>
                  </a:txBody>
                  <a:tcPr marL="2612" marR="2612" marT="2612" marB="0" anchor="ctr"/>
                </a:tc>
                <a:tc>
                  <a:txBody>
                    <a:bodyPr/>
                    <a:lstStyle/>
                    <a:p>
                      <a:pPr algn="ctr" fontAlgn="ctr"/>
                      <a:r>
                        <a:rPr lang="en-US" sz="1100" u="none" strike="noStrike">
                          <a:effectLst/>
                        </a:rPr>
                        <a:t>Nkambako WTW (linking Boreholes to bulk to boost bulk water supply)</a:t>
                      </a:r>
                      <a:endParaRPr lang="en-US" sz="1100" b="0" i="0" u="none" strike="noStrike">
                        <a:solidFill>
                          <a:srgbClr val="000000"/>
                        </a:solidFill>
                        <a:effectLst/>
                        <a:latin typeface="Calibri" panose="020F0502020204030204" pitchFamily="34" charset="0"/>
                      </a:endParaRPr>
                    </a:p>
                  </a:txBody>
                  <a:tcPr marL="2612" marR="2612" marT="2612" marB="0" anchor="ctr"/>
                </a:tc>
                <a:tc>
                  <a:txBody>
                    <a:bodyPr/>
                    <a:lstStyle/>
                    <a:p>
                      <a:pPr algn="ctr" fontAlgn="ctr"/>
                      <a:r>
                        <a:rPr lang="en-ZA" sz="1100" u="none" strike="noStrike">
                          <a:effectLst/>
                        </a:rPr>
                        <a:t>High Perfomance Trading</a:t>
                      </a:r>
                      <a:endParaRPr lang="en-ZA" sz="1100" b="0" i="0" u="none" strike="noStrike">
                        <a:solidFill>
                          <a:srgbClr val="000000"/>
                        </a:solidFill>
                        <a:effectLst/>
                        <a:latin typeface="Calibri" panose="020F0502020204030204" pitchFamily="34" charset="0"/>
                      </a:endParaRPr>
                    </a:p>
                  </a:txBody>
                  <a:tcPr marL="2612" marR="2612" marT="2612" marB="0" anchor="ctr"/>
                </a:tc>
                <a:tc>
                  <a:txBody>
                    <a:bodyPr/>
                    <a:lstStyle/>
                    <a:p>
                      <a:pPr algn="ctr" fontAlgn="ctr"/>
                      <a:r>
                        <a:rPr lang="en-ZA" sz="1100" u="none" strike="noStrike">
                          <a:effectLst/>
                        </a:rPr>
                        <a:t> R                     1 600 000,00 </a:t>
                      </a:r>
                      <a:endParaRPr lang="en-ZA" sz="1100" b="0" i="0" u="none" strike="noStrike">
                        <a:solidFill>
                          <a:srgbClr val="000000"/>
                        </a:solidFill>
                        <a:effectLst/>
                        <a:latin typeface="Calibri" panose="020F0502020204030204" pitchFamily="34" charset="0"/>
                      </a:endParaRPr>
                    </a:p>
                  </a:txBody>
                  <a:tcPr marL="2612" marR="2612" marT="2612" marB="0" anchor="ctr"/>
                </a:tc>
                <a:tc>
                  <a:txBody>
                    <a:bodyPr/>
                    <a:lstStyle/>
                    <a:p>
                      <a:pPr algn="ctr" fontAlgn="ctr"/>
                      <a:r>
                        <a:rPr lang="en-US" sz="1100" u="none" strike="noStrike" dirty="0">
                          <a:effectLst/>
                        </a:rPr>
                        <a:t>Siting, drilling, testing and equipping of borehole and connection to supply</a:t>
                      </a:r>
                      <a:endParaRPr lang="en-US" sz="1100" b="0" i="0" u="none" strike="noStrike" dirty="0">
                        <a:solidFill>
                          <a:srgbClr val="000000"/>
                        </a:solidFill>
                        <a:effectLst/>
                        <a:latin typeface="Calibri" panose="020F0502020204030204" pitchFamily="34" charset="0"/>
                      </a:endParaRPr>
                    </a:p>
                  </a:txBody>
                  <a:tcPr marL="2612" marR="2612" marT="2612" marB="0" anchor="ctr"/>
                </a:tc>
                <a:tc>
                  <a:txBody>
                    <a:bodyPr/>
                    <a:lstStyle/>
                    <a:p>
                      <a:pPr algn="r" fontAlgn="ctr"/>
                      <a:r>
                        <a:rPr lang="en-ZA" sz="1100" u="none" strike="noStrike" dirty="0">
                          <a:effectLst/>
                        </a:rPr>
                        <a:t> R                      349 326,47 </a:t>
                      </a:r>
                      <a:endParaRPr lang="en-ZA" sz="1100" b="0" i="0" u="none" strike="noStrike" dirty="0">
                        <a:solidFill>
                          <a:srgbClr val="000000"/>
                        </a:solidFill>
                        <a:effectLst/>
                        <a:latin typeface="Calibri" panose="020F0502020204030204" pitchFamily="34" charset="0"/>
                      </a:endParaRPr>
                    </a:p>
                  </a:txBody>
                  <a:tcPr marL="2612" marR="2612" marT="2612" marB="0" anchor="ctr"/>
                </a:tc>
                <a:extLst>
                  <a:ext uri="{0D108BD9-81ED-4DB2-BD59-A6C34878D82A}">
                    <a16:rowId xmlns:a16="http://schemas.microsoft.com/office/drawing/2014/main" xmlns="" val="2386789850"/>
                  </a:ext>
                </a:extLst>
              </a:tr>
              <a:tr h="661745">
                <a:tc>
                  <a:txBody>
                    <a:bodyPr/>
                    <a:lstStyle/>
                    <a:p>
                      <a:pPr algn="ctr" fontAlgn="ctr"/>
                      <a:r>
                        <a:rPr lang="en-ZA" sz="1100" u="none" strike="noStrike">
                          <a:effectLst/>
                        </a:rPr>
                        <a:t>15</a:t>
                      </a:r>
                      <a:endParaRPr lang="en-ZA" sz="1100" b="0" i="0" u="none" strike="noStrike">
                        <a:solidFill>
                          <a:srgbClr val="000000"/>
                        </a:solidFill>
                        <a:effectLst/>
                        <a:latin typeface="Calibri" panose="020F0502020204030204" pitchFamily="34" charset="0"/>
                      </a:endParaRPr>
                    </a:p>
                  </a:txBody>
                  <a:tcPr marL="2612" marR="2612" marT="2612" marB="0" anchor="ctr"/>
                </a:tc>
                <a:tc>
                  <a:txBody>
                    <a:bodyPr/>
                    <a:lstStyle/>
                    <a:p>
                      <a:pPr algn="ctr" fontAlgn="ctr"/>
                      <a:r>
                        <a:rPr lang="en-US" sz="1100" u="none" strike="noStrike">
                          <a:effectLst/>
                        </a:rPr>
                        <a:t>Nkambako WTW (linking Boreholes to bulk to boost bulk water supply)</a:t>
                      </a:r>
                      <a:endParaRPr lang="en-US" sz="1100" b="0" i="0" u="none" strike="noStrike">
                        <a:solidFill>
                          <a:srgbClr val="000000"/>
                        </a:solidFill>
                        <a:effectLst/>
                        <a:latin typeface="Calibri" panose="020F0502020204030204" pitchFamily="34" charset="0"/>
                      </a:endParaRPr>
                    </a:p>
                  </a:txBody>
                  <a:tcPr marL="2612" marR="2612" marT="2612" marB="0" anchor="ctr"/>
                </a:tc>
                <a:tc>
                  <a:txBody>
                    <a:bodyPr/>
                    <a:lstStyle/>
                    <a:p>
                      <a:pPr algn="ctr" fontAlgn="ctr"/>
                      <a:r>
                        <a:rPr lang="en-ZA" sz="1100" u="none" strike="noStrike">
                          <a:effectLst/>
                        </a:rPr>
                        <a:t>Nkumani Multi Projects</a:t>
                      </a:r>
                      <a:endParaRPr lang="en-ZA" sz="1100" b="0" i="0" u="none" strike="noStrike">
                        <a:solidFill>
                          <a:srgbClr val="000000"/>
                        </a:solidFill>
                        <a:effectLst/>
                        <a:latin typeface="Calibri" panose="020F0502020204030204" pitchFamily="34" charset="0"/>
                      </a:endParaRPr>
                    </a:p>
                  </a:txBody>
                  <a:tcPr marL="2612" marR="2612" marT="2612" marB="0" anchor="ctr"/>
                </a:tc>
                <a:tc>
                  <a:txBody>
                    <a:bodyPr/>
                    <a:lstStyle/>
                    <a:p>
                      <a:pPr algn="ctr" fontAlgn="ctr"/>
                      <a:r>
                        <a:rPr lang="en-ZA" sz="1100" u="none" strike="noStrike">
                          <a:effectLst/>
                        </a:rPr>
                        <a:t> R                     1 600 000,00 </a:t>
                      </a:r>
                      <a:endParaRPr lang="en-ZA" sz="1100" b="0" i="0" u="none" strike="noStrike">
                        <a:solidFill>
                          <a:srgbClr val="000000"/>
                        </a:solidFill>
                        <a:effectLst/>
                        <a:latin typeface="Calibri" panose="020F0502020204030204" pitchFamily="34" charset="0"/>
                      </a:endParaRPr>
                    </a:p>
                  </a:txBody>
                  <a:tcPr marL="2612" marR="2612" marT="2612" marB="0" anchor="ctr"/>
                </a:tc>
                <a:tc>
                  <a:txBody>
                    <a:bodyPr/>
                    <a:lstStyle/>
                    <a:p>
                      <a:pPr algn="ctr" fontAlgn="ctr"/>
                      <a:r>
                        <a:rPr lang="en-US" sz="1100" u="none" strike="noStrike">
                          <a:effectLst/>
                        </a:rPr>
                        <a:t>Refurbishment of booster pump station</a:t>
                      </a:r>
                      <a:endParaRPr lang="en-US" sz="1100" b="0" i="0" u="none" strike="noStrike">
                        <a:solidFill>
                          <a:srgbClr val="000000"/>
                        </a:solidFill>
                        <a:effectLst/>
                        <a:latin typeface="Calibri" panose="020F0502020204030204" pitchFamily="34" charset="0"/>
                      </a:endParaRPr>
                    </a:p>
                  </a:txBody>
                  <a:tcPr marL="2612" marR="2612" marT="2612" marB="0" anchor="ctr"/>
                </a:tc>
                <a:tc>
                  <a:txBody>
                    <a:bodyPr/>
                    <a:lstStyle/>
                    <a:p>
                      <a:pPr algn="r" fontAlgn="ctr"/>
                      <a:r>
                        <a:rPr lang="en-ZA" sz="1100" u="none" strike="noStrike" dirty="0">
                          <a:effectLst/>
                        </a:rPr>
                        <a:t> R                  1 597 967,39 </a:t>
                      </a:r>
                      <a:endParaRPr lang="en-ZA" sz="1100" b="0" i="0" u="none" strike="noStrike" dirty="0">
                        <a:solidFill>
                          <a:srgbClr val="000000"/>
                        </a:solidFill>
                        <a:effectLst/>
                        <a:latin typeface="Calibri" panose="020F0502020204030204" pitchFamily="34" charset="0"/>
                      </a:endParaRPr>
                    </a:p>
                  </a:txBody>
                  <a:tcPr marL="2612" marR="2612" marT="2612" marB="0" anchor="ctr"/>
                </a:tc>
                <a:extLst>
                  <a:ext uri="{0D108BD9-81ED-4DB2-BD59-A6C34878D82A}">
                    <a16:rowId xmlns:a16="http://schemas.microsoft.com/office/drawing/2014/main" xmlns="" val="2118506971"/>
                  </a:ext>
                </a:extLst>
              </a:tr>
              <a:tr h="661745">
                <a:tc>
                  <a:txBody>
                    <a:bodyPr/>
                    <a:lstStyle/>
                    <a:p>
                      <a:pPr algn="ctr" fontAlgn="ctr"/>
                      <a:r>
                        <a:rPr lang="en-ZA" sz="1100" u="none" strike="noStrike">
                          <a:effectLst/>
                        </a:rPr>
                        <a:t>16</a:t>
                      </a:r>
                      <a:endParaRPr lang="en-ZA" sz="1100" b="0" i="0" u="none" strike="noStrike">
                        <a:solidFill>
                          <a:srgbClr val="000000"/>
                        </a:solidFill>
                        <a:effectLst/>
                        <a:latin typeface="Calibri" panose="020F0502020204030204" pitchFamily="34" charset="0"/>
                      </a:endParaRPr>
                    </a:p>
                  </a:txBody>
                  <a:tcPr marL="2612" marR="2612" marT="2612" marB="0" anchor="ctr"/>
                </a:tc>
                <a:tc>
                  <a:txBody>
                    <a:bodyPr/>
                    <a:lstStyle/>
                    <a:p>
                      <a:pPr algn="ctr" fontAlgn="ctr"/>
                      <a:r>
                        <a:rPr lang="en-US" sz="1100" u="none" strike="noStrike">
                          <a:effectLst/>
                        </a:rPr>
                        <a:t>Nkambako WTW (linking Boreholes to bulk to boost bulk water supply)</a:t>
                      </a:r>
                      <a:endParaRPr lang="en-US" sz="1100" b="0" i="0" u="none" strike="noStrike">
                        <a:solidFill>
                          <a:srgbClr val="000000"/>
                        </a:solidFill>
                        <a:effectLst/>
                        <a:latin typeface="Calibri" panose="020F0502020204030204" pitchFamily="34" charset="0"/>
                      </a:endParaRPr>
                    </a:p>
                  </a:txBody>
                  <a:tcPr marL="2612" marR="2612" marT="2612" marB="0" anchor="ctr"/>
                </a:tc>
                <a:tc>
                  <a:txBody>
                    <a:bodyPr/>
                    <a:lstStyle/>
                    <a:p>
                      <a:pPr algn="ctr" fontAlgn="ctr"/>
                      <a:r>
                        <a:rPr lang="en-ZA" sz="1100" u="none" strike="noStrike">
                          <a:effectLst/>
                        </a:rPr>
                        <a:t>Swisasekile Trading Enterprise</a:t>
                      </a:r>
                      <a:endParaRPr lang="en-ZA" sz="1100" b="0" i="0" u="none" strike="noStrike">
                        <a:solidFill>
                          <a:srgbClr val="000000"/>
                        </a:solidFill>
                        <a:effectLst/>
                        <a:latin typeface="Calibri" panose="020F0502020204030204" pitchFamily="34" charset="0"/>
                      </a:endParaRPr>
                    </a:p>
                  </a:txBody>
                  <a:tcPr marL="2612" marR="2612" marT="2612" marB="0" anchor="ctr"/>
                </a:tc>
                <a:tc>
                  <a:txBody>
                    <a:bodyPr/>
                    <a:lstStyle/>
                    <a:p>
                      <a:pPr algn="ctr" fontAlgn="ctr"/>
                      <a:r>
                        <a:rPr lang="en-ZA" sz="1100" u="none" strike="noStrike">
                          <a:effectLst/>
                        </a:rPr>
                        <a:t> R                     1 600 000,00 </a:t>
                      </a:r>
                      <a:endParaRPr lang="en-ZA" sz="1100" b="0" i="0" u="none" strike="noStrike">
                        <a:solidFill>
                          <a:srgbClr val="000000"/>
                        </a:solidFill>
                        <a:effectLst/>
                        <a:latin typeface="Calibri" panose="020F0502020204030204" pitchFamily="34" charset="0"/>
                      </a:endParaRPr>
                    </a:p>
                  </a:txBody>
                  <a:tcPr marL="2612" marR="2612" marT="2612" marB="0" anchor="ctr"/>
                </a:tc>
                <a:tc>
                  <a:txBody>
                    <a:bodyPr/>
                    <a:lstStyle/>
                    <a:p>
                      <a:pPr algn="ctr" fontAlgn="ctr"/>
                      <a:r>
                        <a:rPr lang="en-US" sz="1100" u="none" strike="noStrike">
                          <a:effectLst/>
                        </a:rPr>
                        <a:t>Siting, drilling, testing and equipping of borehole and connection to supply</a:t>
                      </a:r>
                      <a:endParaRPr lang="en-US" sz="1100" b="0" i="0" u="none" strike="noStrike">
                        <a:solidFill>
                          <a:srgbClr val="000000"/>
                        </a:solidFill>
                        <a:effectLst/>
                        <a:latin typeface="Calibri" panose="020F0502020204030204" pitchFamily="34" charset="0"/>
                      </a:endParaRPr>
                    </a:p>
                  </a:txBody>
                  <a:tcPr marL="2612" marR="2612" marT="2612" marB="0" anchor="ctr"/>
                </a:tc>
                <a:tc>
                  <a:txBody>
                    <a:bodyPr/>
                    <a:lstStyle/>
                    <a:p>
                      <a:pPr algn="r" fontAlgn="ctr"/>
                      <a:r>
                        <a:rPr lang="en-ZA" sz="1100" u="none" strike="noStrike" dirty="0">
                          <a:effectLst/>
                        </a:rPr>
                        <a:t> R                      574 702,60 </a:t>
                      </a:r>
                      <a:endParaRPr lang="en-ZA" sz="1100" b="0" i="0" u="none" strike="noStrike" dirty="0">
                        <a:solidFill>
                          <a:srgbClr val="000000"/>
                        </a:solidFill>
                        <a:effectLst/>
                        <a:latin typeface="Calibri" panose="020F0502020204030204" pitchFamily="34" charset="0"/>
                      </a:endParaRPr>
                    </a:p>
                  </a:txBody>
                  <a:tcPr marL="2612" marR="2612" marT="2612" marB="0" anchor="ctr"/>
                </a:tc>
                <a:extLst>
                  <a:ext uri="{0D108BD9-81ED-4DB2-BD59-A6C34878D82A}">
                    <a16:rowId xmlns:a16="http://schemas.microsoft.com/office/drawing/2014/main" xmlns="" val="3749695293"/>
                  </a:ext>
                </a:extLst>
              </a:tr>
              <a:tr h="502461">
                <a:tc>
                  <a:txBody>
                    <a:bodyPr/>
                    <a:lstStyle/>
                    <a:p>
                      <a:pPr algn="ctr" fontAlgn="ctr"/>
                      <a:r>
                        <a:rPr lang="en-ZA" sz="1100" u="none" strike="noStrike">
                          <a:effectLst/>
                        </a:rPr>
                        <a:t>17</a:t>
                      </a:r>
                      <a:endParaRPr lang="en-ZA" sz="1100" b="0" i="0" u="none" strike="noStrike">
                        <a:solidFill>
                          <a:srgbClr val="000000"/>
                        </a:solidFill>
                        <a:effectLst/>
                        <a:latin typeface="Calibri" panose="020F0502020204030204" pitchFamily="34" charset="0"/>
                      </a:endParaRPr>
                    </a:p>
                  </a:txBody>
                  <a:tcPr marL="2612" marR="2612" marT="2612" marB="0" anchor="ctr"/>
                </a:tc>
                <a:tc>
                  <a:txBody>
                    <a:bodyPr/>
                    <a:lstStyle/>
                    <a:p>
                      <a:pPr algn="ctr" fontAlgn="ctr"/>
                      <a:r>
                        <a:rPr lang="en-US" sz="1100" u="none" strike="noStrike">
                          <a:effectLst/>
                        </a:rPr>
                        <a:t>Refurbishment of Kgapane Water Treatment Plant</a:t>
                      </a:r>
                      <a:endParaRPr lang="en-US" sz="1100" b="0" i="0" u="none" strike="noStrike">
                        <a:solidFill>
                          <a:srgbClr val="000000"/>
                        </a:solidFill>
                        <a:effectLst/>
                        <a:latin typeface="Calibri" panose="020F0502020204030204" pitchFamily="34" charset="0"/>
                      </a:endParaRPr>
                    </a:p>
                  </a:txBody>
                  <a:tcPr marL="2612" marR="2612" marT="2612" marB="0" anchor="ctr"/>
                </a:tc>
                <a:tc>
                  <a:txBody>
                    <a:bodyPr/>
                    <a:lstStyle/>
                    <a:p>
                      <a:pPr algn="ctr" fontAlgn="ctr"/>
                      <a:r>
                        <a:rPr lang="en-ZA" sz="1100" u="none" strike="noStrike">
                          <a:effectLst/>
                        </a:rPr>
                        <a:t>Frontnovators</a:t>
                      </a:r>
                      <a:endParaRPr lang="en-ZA" sz="1100" b="0" i="0" u="none" strike="noStrike">
                        <a:solidFill>
                          <a:srgbClr val="000000"/>
                        </a:solidFill>
                        <a:effectLst/>
                        <a:latin typeface="Calibri" panose="020F0502020204030204" pitchFamily="34" charset="0"/>
                      </a:endParaRPr>
                    </a:p>
                  </a:txBody>
                  <a:tcPr marL="2612" marR="2612" marT="2612" marB="0" anchor="ctr"/>
                </a:tc>
                <a:tc>
                  <a:txBody>
                    <a:bodyPr/>
                    <a:lstStyle/>
                    <a:p>
                      <a:pPr algn="ctr" fontAlgn="ctr"/>
                      <a:r>
                        <a:rPr lang="en-ZA" sz="1100" u="none" strike="noStrike">
                          <a:effectLst/>
                        </a:rPr>
                        <a:t> R                     1 426 500,00 </a:t>
                      </a:r>
                      <a:endParaRPr lang="en-ZA" sz="1100" b="0" i="0" u="none" strike="noStrike">
                        <a:solidFill>
                          <a:srgbClr val="000000"/>
                        </a:solidFill>
                        <a:effectLst/>
                        <a:latin typeface="Calibri" panose="020F0502020204030204" pitchFamily="34" charset="0"/>
                      </a:endParaRPr>
                    </a:p>
                  </a:txBody>
                  <a:tcPr marL="2612" marR="2612" marT="2612" marB="0" anchor="ctr"/>
                </a:tc>
                <a:tc>
                  <a:txBody>
                    <a:bodyPr/>
                    <a:lstStyle/>
                    <a:p>
                      <a:pPr algn="ctr" fontAlgn="ctr"/>
                      <a:r>
                        <a:rPr lang="en-US" sz="1100" u="none" strike="noStrike" dirty="0">
                          <a:effectLst/>
                        </a:rPr>
                        <a:t>Refurbishment of a borehole medium pressure pipelines and connection to reservoir</a:t>
                      </a:r>
                      <a:endParaRPr lang="en-US" sz="1100" b="0" i="0" u="none" strike="noStrike" dirty="0">
                        <a:solidFill>
                          <a:srgbClr val="000000"/>
                        </a:solidFill>
                        <a:effectLst/>
                        <a:latin typeface="Calibri" panose="020F0502020204030204" pitchFamily="34" charset="0"/>
                      </a:endParaRPr>
                    </a:p>
                  </a:txBody>
                  <a:tcPr marL="2612" marR="2612" marT="2612" marB="0" anchor="ctr"/>
                </a:tc>
                <a:tc>
                  <a:txBody>
                    <a:bodyPr/>
                    <a:lstStyle/>
                    <a:p>
                      <a:pPr algn="r" fontAlgn="ctr"/>
                      <a:r>
                        <a:rPr lang="en-ZA" sz="1100" u="none" strike="noStrike" dirty="0">
                          <a:effectLst/>
                        </a:rPr>
                        <a:t>R0,00</a:t>
                      </a:r>
                      <a:endParaRPr lang="en-ZA" sz="1100" b="0" i="0" u="none" strike="noStrike" dirty="0">
                        <a:solidFill>
                          <a:srgbClr val="000000"/>
                        </a:solidFill>
                        <a:effectLst/>
                        <a:latin typeface="Calibri" panose="020F0502020204030204" pitchFamily="34" charset="0"/>
                      </a:endParaRPr>
                    </a:p>
                  </a:txBody>
                  <a:tcPr marL="2612" marR="2612" marT="2612" marB="0" anchor="ctr"/>
                </a:tc>
                <a:extLst>
                  <a:ext uri="{0D108BD9-81ED-4DB2-BD59-A6C34878D82A}">
                    <a16:rowId xmlns:a16="http://schemas.microsoft.com/office/drawing/2014/main" xmlns="" val="4033348835"/>
                  </a:ext>
                </a:extLst>
              </a:tr>
              <a:tr h="502461">
                <a:tc>
                  <a:txBody>
                    <a:bodyPr/>
                    <a:lstStyle/>
                    <a:p>
                      <a:pPr algn="ctr" fontAlgn="ctr"/>
                      <a:r>
                        <a:rPr lang="en-ZA" sz="1100" u="none" strike="noStrike">
                          <a:effectLst/>
                        </a:rPr>
                        <a:t>18</a:t>
                      </a:r>
                      <a:endParaRPr lang="en-ZA" sz="1100" b="0" i="0" u="none" strike="noStrike">
                        <a:solidFill>
                          <a:srgbClr val="000000"/>
                        </a:solidFill>
                        <a:effectLst/>
                        <a:latin typeface="Calibri" panose="020F0502020204030204" pitchFamily="34" charset="0"/>
                      </a:endParaRPr>
                    </a:p>
                  </a:txBody>
                  <a:tcPr marL="2612" marR="2612" marT="2612" marB="0" anchor="ctr"/>
                </a:tc>
                <a:tc>
                  <a:txBody>
                    <a:bodyPr/>
                    <a:lstStyle/>
                    <a:p>
                      <a:pPr algn="ctr" fontAlgn="ctr"/>
                      <a:r>
                        <a:rPr lang="en-US" sz="1100" u="none" strike="noStrike">
                          <a:effectLst/>
                        </a:rPr>
                        <a:t>Refurbishment of Kgapane Water Treatment Plant</a:t>
                      </a:r>
                      <a:endParaRPr lang="en-US" sz="1100" b="0" i="0" u="none" strike="noStrike">
                        <a:solidFill>
                          <a:srgbClr val="000000"/>
                        </a:solidFill>
                        <a:effectLst/>
                        <a:latin typeface="Calibri" panose="020F0502020204030204" pitchFamily="34" charset="0"/>
                      </a:endParaRPr>
                    </a:p>
                  </a:txBody>
                  <a:tcPr marL="2612" marR="2612" marT="2612" marB="0" anchor="ctr"/>
                </a:tc>
                <a:tc>
                  <a:txBody>
                    <a:bodyPr/>
                    <a:lstStyle/>
                    <a:p>
                      <a:pPr algn="ctr" fontAlgn="ctr"/>
                      <a:r>
                        <a:rPr lang="en-ZA" sz="1100" u="none" strike="noStrike">
                          <a:effectLst/>
                        </a:rPr>
                        <a:t>Mod J Projects</a:t>
                      </a:r>
                      <a:endParaRPr lang="en-ZA" sz="1100" b="0" i="0" u="none" strike="noStrike">
                        <a:solidFill>
                          <a:srgbClr val="000000"/>
                        </a:solidFill>
                        <a:effectLst/>
                        <a:latin typeface="Calibri" panose="020F0502020204030204" pitchFamily="34" charset="0"/>
                      </a:endParaRPr>
                    </a:p>
                  </a:txBody>
                  <a:tcPr marL="2612" marR="2612" marT="2612" marB="0" anchor="ctr"/>
                </a:tc>
                <a:tc>
                  <a:txBody>
                    <a:bodyPr/>
                    <a:lstStyle/>
                    <a:p>
                      <a:pPr algn="ctr" fontAlgn="ctr"/>
                      <a:r>
                        <a:rPr lang="en-ZA" sz="1100" u="none" strike="noStrike">
                          <a:effectLst/>
                        </a:rPr>
                        <a:t> R                     1 426 500,00 </a:t>
                      </a:r>
                      <a:endParaRPr lang="en-ZA" sz="1100" b="0" i="0" u="none" strike="noStrike">
                        <a:solidFill>
                          <a:srgbClr val="000000"/>
                        </a:solidFill>
                        <a:effectLst/>
                        <a:latin typeface="Calibri" panose="020F0502020204030204" pitchFamily="34" charset="0"/>
                      </a:endParaRPr>
                    </a:p>
                  </a:txBody>
                  <a:tcPr marL="2612" marR="2612" marT="2612" marB="0" anchor="ctr"/>
                </a:tc>
                <a:tc>
                  <a:txBody>
                    <a:bodyPr/>
                    <a:lstStyle/>
                    <a:p>
                      <a:pPr algn="ctr" fontAlgn="ctr"/>
                      <a:r>
                        <a:rPr lang="en-US" sz="1100" u="none" strike="noStrike">
                          <a:effectLst/>
                        </a:rPr>
                        <a:t>Refurbishment of a borehole medium pressure pipelines and connection to reservoir</a:t>
                      </a:r>
                      <a:endParaRPr lang="en-US" sz="1100" b="0" i="0" u="none" strike="noStrike">
                        <a:solidFill>
                          <a:srgbClr val="000000"/>
                        </a:solidFill>
                        <a:effectLst/>
                        <a:latin typeface="Calibri" panose="020F0502020204030204" pitchFamily="34" charset="0"/>
                      </a:endParaRPr>
                    </a:p>
                  </a:txBody>
                  <a:tcPr marL="2612" marR="2612" marT="2612" marB="0" anchor="ctr"/>
                </a:tc>
                <a:tc>
                  <a:txBody>
                    <a:bodyPr/>
                    <a:lstStyle/>
                    <a:p>
                      <a:pPr algn="r" fontAlgn="ctr"/>
                      <a:r>
                        <a:rPr lang="en-ZA" sz="1100" u="none" strike="noStrike" dirty="0">
                          <a:effectLst/>
                        </a:rPr>
                        <a:t>R0,00</a:t>
                      </a:r>
                      <a:endParaRPr lang="en-ZA" sz="1100" b="0" i="0" u="none" strike="noStrike" dirty="0">
                        <a:solidFill>
                          <a:srgbClr val="000000"/>
                        </a:solidFill>
                        <a:effectLst/>
                        <a:latin typeface="Calibri" panose="020F0502020204030204" pitchFamily="34" charset="0"/>
                      </a:endParaRPr>
                    </a:p>
                  </a:txBody>
                  <a:tcPr marL="2612" marR="2612" marT="2612" marB="0" anchor="ctr"/>
                </a:tc>
                <a:extLst>
                  <a:ext uri="{0D108BD9-81ED-4DB2-BD59-A6C34878D82A}">
                    <a16:rowId xmlns:a16="http://schemas.microsoft.com/office/drawing/2014/main" xmlns="" val="4132433460"/>
                  </a:ext>
                </a:extLst>
              </a:tr>
              <a:tr h="502461">
                <a:tc>
                  <a:txBody>
                    <a:bodyPr/>
                    <a:lstStyle/>
                    <a:p>
                      <a:pPr algn="ctr" fontAlgn="ctr"/>
                      <a:r>
                        <a:rPr lang="en-ZA" sz="1100" u="none" strike="noStrike">
                          <a:effectLst/>
                        </a:rPr>
                        <a:t>19</a:t>
                      </a:r>
                      <a:endParaRPr lang="en-ZA" sz="1100" b="0" i="0" u="none" strike="noStrike">
                        <a:solidFill>
                          <a:srgbClr val="000000"/>
                        </a:solidFill>
                        <a:effectLst/>
                        <a:latin typeface="Calibri" panose="020F0502020204030204" pitchFamily="34" charset="0"/>
                      </a:endParaRPr>
                    </a:p>
                  </a:txBody>
                  <a:tcPr marL="2612" marR="2612" marT="2612" marB="0" anchor="ctr"/>
                </a:tc>
                <a:tc>
                  <a:txBody>
                    <a:bodyPr/>
                    <a:lstStyle/>
                    <a:p>
                      <a:pPr algn="ctr" fontAlgn="ctr"/>
                      <a:r>
                        <a:rPr lang="en-US" sz="1100" u="none" strike="noStrike">
                          <a:effectLst/>
                        </a:rPr>
                        <a:t>Refurbishment of Kgapane Water Treatment Plant</a:t>
                      </a:r>
                      <a:endParaRPr lang="en-US" sz="1100" b="0" i="0" u="none" strike="noStrike">
                        <a:solidFill>
                          <a:srgbClr val="000000"/>
                        </a:solidFill>
                        <a:effectLst/>
                        <a:latin typeface="Calibri" panose="020F0502020204030204" pitchFamily="34" charset="0"/>
                      </a:endParaRPr>
                    </a:p>
                  </a:txBody>
                  <a:tcPr marL="2612" marR="2612" marT="2612" marB="0" anchor="ctr"/>
                </a:tc>
                <a:tc>
                  <a:txBody>
                    <a:bodyPr/>
                    <a:lstStyle/>
                    <a:p>
                      <a:pPr algn="ctr" fontAlgn="ctr"/>
                      <a:r>
                        <a:rPr lang="en-ZA" sz="1100" u="none" strike="noStrike">
                          <a:effectLst/>
                        </a:rPr>
                        <a:t>Mabule Rail and Infrastructure Solutions</a:t>
                      </a:r>
                      <a:endParaRPr lang="en-ZA" sz="1100" b="0" i="0" u="none" strike="noStrike">
                        <a:solidFill>
                          <a:srgbClr val="000000"/>
                        </a:solidFill>
                        <a:effectLst/>
                        <a:latin typeface="Calibri" panose="020F0502020204030204" pitchFamily="34" charset="0"/>
                      </a:endParaRPr>
                    </a:p>
                  </a:txBody>
                  <a:tcPr marL="2612" marR="2612" marT="2612" marB="0" anchor="ctr"/>
                </a:tc>
                <a:tc>
                  <a:txBody>
                    <a:bodyPr/>
                    <a:lstStyle/>
                    <a:p>
                      <a:pPr algn="ctr" fontAlgn="ctr"/>
                      <a:r>
                        <a:rPr lang="en-ZA" sz="1100" u="none" strike="noStrike">
                          <a:effectLst/>
                        </a:rPr>
                        <a:t> R                     1 426 500,00 </a:t>
                      </a:r>
                      <a:endParaRPr lang="en-ZA" sz="1100" b="0" i="0" u="none" strike="noStrike">
                        <a:solidFill>
                          <a:srgbClr val="000000"/>
                        </a:solidFill>
                        <a:effectLst/>
                        <a:latin typeface="Calibri" panose="020F0502020204030204" pitchFamily="34" charset="0"/>
                      </a:endParaRPr>
                    </a:p>
                  </a:txBody>
                  <a:tcPr marL="2612" marR="2612" marT="2612" marB="0" anchor="ctr"/>
                </a:tc>
                <a:tc>
                  <a:txBody>
                    <a:bodyPr/>
                    <a:lstStyle/>
                    <a:p>
                      <a:pPr algn="ctr" fontAlgn="ctr"/>
                      <a:r>
                        <a:rPr lang="en-US" sz="1100" u="none" strike="noStrike">
                          <a:effectLst/>
                        </a:rPr>
                        <a:t>Refurbishment of a borehole medium pressure pipelines and connection to reservoir</a:t>
                      </a:r>
                      <a:endParaRPr lang="en-US" sz="1100" b="0" i="0" u="none" strike="noStrike">
                        <a:solidFill>
                          <a:srgbClr val="000000"/>
                        </a:solidFill>
                        <a:effectLst/>
                        <a:latin typeface="Calibri" panose="020F0502020204030204" pitchFamily="34" charset="0"/>
                      </a:endParaRPr>
                    </a:p>
                  </a:txBody>
                  <a:tcPr marL="2612" marR="2612" marT="2612" marB="0" anchor="ctr"/>
                </a:tc>
                <a:tc>
                  <a:txBody>
                    <a:bodyPr/>
                    <a:lstStyle/>
                    <a:p>
                      <a:pPr algn="r" fontAlgn="ctr"/>
                      <a:r>
                        <a:rPr lang="en-ZA" sz="1100" u="none" strike="noStrike" dirty="0">
                          <a:effectLst/>
                        </a:rPr>
                        <a:t>R0,00</a:t>
                      </a:r>
                      <a:endParaRPr lang="en-ZA" sz="1100" b="0" i="0" u="none" strike="noStrike" dirty="0">
                        <a:solidFill>
                          <a:srgbClr val="000000"/>
                        </a:solidFill>
                        <a:effectLst/>
                        <a:latin typeface="Calibri" panose="020F0502020204030204" pitchFamily="34" charset="0"/>
                      </a:endParaRPr>
                    </a:p>
                  </a:txBody>
                  <a:tcPr marL="2612" marR="2612" marT="2612" marB="0" anchor="ctr"/>
                </a:tc>
                <a:extLst>
                  <a:ext uri="{0D108BD9-81ED-4DB2-BD59-A6C34878D82A}">
                    <a16:rowId xmlns:a16="http://schemas.microsoft.com/office/drawing/2014/main" xmlns="" val="2439381694"/>
                  </a:ext>
                </a:extLst>
              </a:tr>
              <a:tr h="441949">
                <a:tc>
                  <a:txBody>
                    <a:bodyPr/>
                    <a:lstStyle/>
                    <a:p>
                      <a:pPr algn="ctr" fontAlgn="ctr"/>
                      <a:r>
                        <a:rPr lang="en-ZA" sz="1100" u="none" strike="noStrike">
                          <a:effectLst/>
                        </a:rPr>
                        <a:t>20</a:t>
                      </a:r>
                      <a:endParaRPr lang="en-ZA" sz="1100" b="0" i="0" u="none" strike="noStrike">
                        <a:solidFill>
                          <a:srgbClr val="000000"/>
                        </a:solidFill>
                        <a:effectLst/>
                        <a:latin typeface="Calibri" panose="020F0502020204030204" pitchFamily="34" charset="0"/>
                      </a:endParaRPr>
                    </a:p>
                  </a:txBody>
                  <a:tcPr marL="2612" marR="2612" marT="2612" marB="0" anchor="ctr"/>
                </a:tc>
                <a:tc>
                  <a:txBody>
                    <a:bodyPr/>
                    <a:lstStyle/>
                    <a:p>
                      <a:pPr algn="ctr" fontAlgn="ctr"/>
                      <a:r>
                        <a:rPr lang="en-ZA" sz="1100" u="none" strike="noStrike">
                          <a:effectLst/>
                        </a:rPr>
                        <a:t>Ritavi 2 Water Scheme</a:t>
                      </a:r>
                      <a:endParaRPr lang="en-ZA" sz="1100" b="0" i="0" u="none" strike="noStrike">
                        <a:solidFill>
                          <a:srgbClr val="000000"/>
                        </a:solidFill>
                        <a:effectLst/>
                        <a:latin typeface="Calibri" panose="020F0502020204030204" pitchFamily="34" charset="0"/>
                      </a:endParaRPr>
                    </a:p>
                  </a:txBody>
                  <a:tcPr marL="2612" marR="2612" marT="2612" marB="0" anchor="ctr"/>
                </a:tc>
                <a:tc>
                  <a:txBody>
                    <a:bodyPr/>
                    <a:lstStyle/>
                    <a:p>
                      <a:pPr algn="ctr" fontAlgn="ctr"/>
                      <a:r>
                        <a:rPr lang="en-ZA" sz="1100" u="none" strike="noStrike">
                          <a:effectLst/>
                        </a:rPr>
                        <a:t>Chesterberry Trading &amp; Projects</a:t>
                      </a:r>
                      <a:endParaRPr lang="en-ZA" sz="1100" b="0" i="0" u="none" strike="noStrike">
                        <a:solidFill>
                          <a:srgbClr val="000000"/>
                        </a:solidFill>
                        <a:effectLst/>
                        <a:latin typeface="Calibri" panose="020F0502020204030204" pitchFamily="34" charset="0"/>
                      </a:endParaRPr>
                    </a:p>
                  </a:txBody>
                  <a:tcPr marL="2612" marR="2612" marT="2612" marB="0" anchor="ctr"/>
                </a:tc>
                <a:tc>
                  <a:txBody>
                    <a:bodyPr/>
                    <a:lstStyle/>
                    <a:p>
                      <a:pPr algn="ctr" fontAlgn="ctr"/>
                      <a:r>
                        <a:rPr lang="en-ZA" sz="1100" u="none" strike="noStrike">
                          <a:effectLst/>
                        </a:rPr>
                        <a:t> R                     1 493 014,00 </a:t>
                      </a:r>
                      <a:endParaRPr lang="en-ZA" sz="1100" b="0" i="0" u="none" strike="noStrike">
                        <a:solidFill>
                          <a:srgbClr val="000000"/>
                        </a:solidFill>
                        <a:effectLst/>
                        <a:latin typeface="Calibri" panose="020F0502020204030204" pitchFamily="34" charset="0"/>
                      </a:endParaRPr>
                    </a:p>
                  </a:txBody>
                  <a:tcPr marL="2612" marR="2612" marT="2612" marB="0" anchor="ctr"/>
                </a:tc>
                <a:tc>
                  <a:txBody>
                    <a:bodyPr/>
                    <a:lstStyle/>
                    <a:p>
                      <a:pPr algn="ctr" fontAlgn="ctr"/>
                      <a:r>
                        <a:rPr lang="en-US" sz="1100" u="none" strike="noStrike">
                          <a:effectLst/>
                        </a:rPr>
                        <a:t>Repair and upgrade the pump station</a:t>
                      </a:r>
                      <a:endParaRPr lang="en-US" sz="1100" b="0" i="0" u="none" strike="noStrike">
                        <a:solidFill>
                          <a:srgbClr val="000000"/>
                        </a:solidFill>
                        <a:effectLst/>
                        <a:latin typeface="Calibri" panose="020F0502020204030204" pitchFamily="34" charset="0"/>
                      </a:endParaRPr>
                    </a:p>
                  </a:txBody>
                  <a:tcPr marL="2612" marR="2612" marT="2612" marB="0" anchor="ctr"/>
                </a:tc>
                <a:tc>
                  <a:txBody>
                    <a:bodyPr/>
                    <a:lstStyle/>
                    <a:p>
                      <a:pPr algn="r" fontAlgn="ctr"/>
                      <a:r>
                        <a:rPr lang="en-ZA" sz="1100" u="none" strike="noStrike" dirty="0">
                          <a:effectLst/>
                        </a:rPr>
                        <a:t> R                      351 123,73 </a:t>
                      </a:r>
                      <a:endParaRPr lang="en-ZA" sz="1100" b="0" i="0" u="none" strike="noStrike" dirty="0">
                        <a:solidFill>
                          <a:srgbClr val="000000"/>
                        </a:solidFill>
                        <a:effectLst/>
                        <a:latin typeface="Calibri" panose="020F0502020204030204" pitchFamily="34" charset="0"/>
                      </a:endParaRPr>
                    </a:p>
                  </a:txBody>
                  <a:tcPr marL="2612" marR="2612" marT="2612" marB="0" anchor="ctr"/>
                </a:tc>
                <a:extLst>
                  <a:ext uri="{0D108BD9-81ED-4DB2-BD59-A6C34878D82A}">
                    <a16:rowId xmlns:a16="http://schemas.microsoft.com/office/drawing/2014/main" xmlns="" val="1714163242"/>
                  </a:ext>
                </a:extLst>
              </a:tr>
              <a:tr h="502461">
                <a:tc>
                  <a:txBody>
                    <a:bodyPr/>
                    <a:lstStyle/>
                    <a:p>
                      <a:pPr algn="ctr" fontAlgn="ctr"/>
                      <a:r>
                        <a:rPr lang="en-ZA" sz="1100" u="none" strike="noStrike">
                          <a:effectLst/>
                        </a:rPr>
                        <a:t>21</a:t>
                      </a:r>
                      <a:endParaRPr lang="en-ZA" sz="1100" b="0" i="0" u="none" strike="noStrike">
                        <a:solidFill>
                          <a:srgbClr val="000000"/>
                        </a:solidFill>
                        <a:effectLst/>
                        <a:latin typeface="Calibri" panose="020F0502020204030204" pitchFamily="34" charset="0"/>
                      </a:endParaRPr>
                    </a:p>
                  </a:txBody>
                  <a:tcPr marL="2612" marR="2612" marT="2612" marB="0" anchor="ctr"/>
                </a:tc>
                <a:tc>
                  <a:txBody>
                    <a:bodyPr/>
                    <a:lstStyle/>
                    <a:p>
                      <a:pPr algn="ctr" fontAlgn="ctr"/>
                      <a:r>
                        <a:rPr lang="en-ZA" sz="1100" u="none" strike="noStrike">
                          <a:effectLst/>
                        </a:rPr>
                        <a:t>Ritavi 2 Water Scheme</a:t>
                      </a:r>
                      <a:endParaRPr lang="en-ZA" sz="1100" b="0" i="0" u="none" strike="noStrike">
                        <a:solidFill>
                          <a:srgbClr val="000000"/>
                        </a:solidFill>
                        <a:effectLst/>
                        <a:latin typeface="Calibri" panose="020F0502020204030204" pitchFamily="34" charset="0"/>
                      </a:endParaRPr>
                    </a:p>
                  </a:txBody>
                  <a:tcPr marL="2612" marR="2612" marT="2612" marB="0" anchor="ctr"/>
                </a:tc>
                <a:tc>
                  <a:txBody>
                    <a:bodyPr/>
                    <a:lstStyle/>
                    <a:p>
                      <a:pPr algn="ctr" fontAlgn="ctr"/>
                      <a:r>
                        <a:rPr lang="en-ZA" sz="1100" u="none" strike="noStrike">
                          <a:effectLst/>
                        </a:rPr>
                        <a:t>Ndumikamnadla Trading Enterprise</a:t>
                      </a:r>
                      <a:endParaRPr lang="en-ZA" sz="1100" b="0" i="0" u="none" strike="noStrike">
                        <a:solidFill>
                          <a:srgbClr val="000000"/>
                        </a:solidFill>
                        <a:effectLst/>
                        <a:latin typeface="Calibri" panose="020F0502020204030204" pitchFamily="34" charset="0"/>
                      </a:endParaRPr>
                    </a:p>
                  </a:txBody>
                  <a:tcPr marL="2612" marR="2612" marT="2612" marB="0" anchor="ctr"/>
                </a:tc>
                <a:tc>
                  <a:txBody>
                    <a:bodyPr/>
                    <a:lstStyle/>
                    <a:p>
                      <a:pPr algn="ctr" fontAlgn="ctr"/>
                      <a:r>
                        <a:rPr lang="en-ZA" sz="1100" u="none" strike="noStrike">
                          <a:effectLst/>
                        </a:rPr>
                        <a:t> R                     2 506 986,00 </a:t>
                      </a:r>
                      <a:endParaRPr lang="en-ZA" sz="1100" b="0" i="0" u="none" strike="noStrike">
                        <a:solidFill>
                          <a:srgbClr val="000000"/>
                        </a:solidFill>
                        <a:effectLst/>
                        <a:latin typeface="Calibri" panose="020F0502020204030204" pitchFamily="34" charset="0"/>
                      </a:endParaRPr>
                    </a:p>
                  </a:txBody>
                  <a:tcPr marL="2612" marR="2612" marT="2612" marB="0" anchor="ctr"/>
                </a:tc>
                <a:tc>
                  <a:txBody>
                    <a:bodyPr/>
                    <a:lstStyle/>
                    <a:p>
                      <a:pPr algn="ctr" fontAlgn="ctr"/>
                      <a:r>
                        <a:rPr lang="en-US" sz="1100" u="none" strike="noStrike">
                          <a:effectLst/>
                        </a:rPr>
                        <a:t>Repair/replacement of two pumps, connections, wiring and lighting at an existing booster pump station</a:t>
                      </a:r>
                      <a:endParaRPr lang="en-US" sz="1100" b="0" i="0" u="none" strike="noStrike">
                        <a:solidFill>
                          <a:srgbClr val="000000"/>
                        </a:solidFill>
                        <a:effectLst/>
                        <a:latin typeface="Calibri" panose="020F0502020204030204" pitchFamily="34" charset="0"/>
                      </a:endParaRPr>
                    </a:p>
                  </a:txBody>
                  <a:tcPr marL="2612" marR="2612" marT="2612" marB="0" anchor="ctr"/>
                </a:tc>
                <a:tc>
                  <a:txBody>
                    <a:bodyPr/>
                    <a:lstStyle/>
                    <a:p>
                      <a:pPr algn="r" fontAlgn="ctr"/>
                      <a:r>
                        <a:rPr lang="en-ZA" sz="1100" u="none" strike="noStrike" dirty="0">
                          <a:effectLst/>
                        </a:rPr>
                        <a:t> R                  2 052 626,47 </a:t>
                      </a:r>
                      <a:endParaRPr lang="en-ZA" sz="1100" b="0" i="0" u="none" strike="noStrike" dirty="0">
                        <a:solidFill>
                          <a:srgbClr val="000000"/>
                        </a:solidFill>
                        <a:effectLst/>
                        <a:latin typeface="Calibri" panose="020F0502020204030204" pitchFamily="34" charset="0"/>
                      </a:endParaRPr>
                    </a:p>
                  </a:txBody>
                  <a:tcPr marL="2612" marR="2612" marT="2612" marB="0" anchor="ctr"/>
                </a:tc>
                <a:extLst>
                  <a:ext uri="{0D108BD9-81ED-4DB2-BD59-A6C34878D82A}">
                    <a16:rowId xmlns:a16="http://schemas.microsoft.com/office/drawing/2014/main" xmlns="" val="2947249397"/>
                  </a:ext>
                </a:extLst>
              </a:tr>
            </a:tbl>
          </a:graphicData>
        </a:graphic>
      </p:graphicFrame>
    </p:spTree>
    <p:extLst>
      <p:ext uri="{BB962C8B-B14F-4D97-AF65-F5344CB8AC3E}">
        <p14:creationId xmlns:p14="http://schemas.microsoft.com/office/powerpoint/2010/main" xmlns="" val="2144058201"/>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5" name="Title 7"/>
          <p:cNvSpPr>
            <a:spLocks noGrp="1"/>
          </p:cNvSpPr>
          <p:nvPr>
            <p:ph type="title"/>
          </p:nvPr>
        </p:nvSpPr>
        <p:spPr>
          <a:xfrm>
            <a:off x="1066801" y="228600"/>
            <a:ext cx="7715251" cy="685800"/>
          </a:xfrm>
          <a:solidFill>
            <a:schemeClr val="tx2">
              <a:lumMod val="20000"/>
              <a:lumOff val="80000"/>
            </a:schemeClr>
          </a:solidFill>
        </p:spPr>
        <p:txBody>
          <a:bodyPr>
            <a:noAutofit/>
          </a:bodyPr>
          <a:lstStyle/>
          <a:p>
            <a:pPr algn="ctr" eaLnBrk="1" hangingPunct="1"/>
            <a:r>
              <a:rPr lang="en-US" altLang="en-US" sz="2800" b="1" dirty="0">
                <a:cs typeface="Arial" panose="020B0604020202020204" pitchFamily="34" charset="0"/>
              </a:rPr>
              <a:t>Covid – 19 Reprioritization (Cont.)</a:t>
            </a:r>
          </a:p>
        </p:txBody>
      </p:sp>
      <p:sp>
        <p:nvSpPr>
          <p:cNvPr id="7170"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defTabSz="514350">
              <a:lnSpc>
                <a:spcPct val="90000"/>
              </a:lnSpc>
              <a:spcBef>
                <a:spcPts val="563"/>
              </a:spcBef>
              <a:buFont typeface="Arial" panose="020B0604020202020204" pitchFamily="34" charset="0"/>
              <a:buChar char="•"/>
              <a:defRPr sz="1575">
                <a:solidFill>
                  <a:schemeClr val="tx1"/>
                </a:solidFill>
                <a:latin typeface="Calibri" panose="020F0502020204030204" pitchFamily="34" charset="0"/>
              </a:defRPr>
            </a:lvl1pPr>
            <a:lvl2pPr marL="557213" indent="-214313" defTabSz="514350">
              <a:lnSpc>
                <a:spcPct val="90000"/>
              </a:lnSpc>
              <a:spcBef>
                <a:spcPts val="281"/>
              </a:spcBef>
              <a:buFont typeface="Arial" panose="020B0604020202020204" pitchFamily="34" charset="0"/>
              <a:buChar char="•"/>
              <a:defRPr>
                <a:solidFill>
                  <a:schemeClr val="tx1"/>
                </a:solidFill>
                <a:latin typeface="Calibri" panose="020F0502020204030204" pitchFamily="34" charset="0"/>
              </a:defRPr>
            </a:lvl2pPr>
            <a:lvl3pPr marL="857250" indent="-171450" defTabSz="514350">
              <a:lnSpc>
                <a:spcPct val="90000"/>
              </a:lnSpc>
              <a:spcBef>
                <a:spcPts val="281"/>
              </a:spcBef>
              <a:buFont typeface="Arial" panose="020B0604020202020204" pitchFamily="34" charset="0"/>
              <a:buChar char="•"/>
              <a:defRPr sz="1125">
                <a:solidFill>
                  <a:schemeClr val="tx1"/>
                </a:solidFill>
                <a:latin typeface="Calibri" panose="020F0502020204030204" pitchFamily="34" charset="0"/>
              </a:defRPr>
            </a:lvl3pPr>
            <a:lvl4pPr marL="1200150" indent="-171450" defTabSz="514350">
              <a:lnSpc>
                <a:spcPct val="90000"/>
              </a:lnSpc>
              <a:spcBef>
                <a:spcPts val="281"/>
              </a:spcBef>
              <a:buFont typeface="Arial" panose="020B0604020202020204" pitchFamily="34" charset="0"/>
              <a:buChar char="•"/>
              <a:defRPr sz="975">
                <a:solidFill>
                  <a:schemeClr val="tx1"/>
                </a:solidFill>
                <a:latin typeface="Calibri" panose="020F0502020204030204" pitchFamily="34" charset="0"/>
              </a:defRPr>
            </a:lvl4pPr>
            <a:lvl5pPr marL="1543050" indent="-171450" defTabSz="514350">
              <a:lnSpc>
                <a:spcPct val="90000"/>
              </a:lnSpc>
              <a:spcBef>
                <a:spcPts val="281"/>
              </a:spcBef>
              <a:buFont typeface="Arial" panose="020B0604020202020204" pitchFamily="34" charset="0"/>
              <a:buChar char="•"/>
              <a:defRPr sz="975">
                <a:solidFill>
                  <a:schemeClr val="tx1"/>
                </a:solidFill>
                <a:latin typeface="Calibri" panose="020F0502020204030204" pitchFamily="34" charset="0"/>
              </a:defRPr>
            </a:lvl5pPr>
            <a:lvl6pPr marL="1885950" indent="-171450" defTabSz="514350" eaLnBrk="0" fontAlgn="base" hangingPunct="0">
              <a:lnSpc>
                <a:spcPct val="90000"/>
              </a:lnSpc>
              <a:spcBef>
                <a:spcPts val="281"/>
              </a:spcBef>
              <a:spcAft>
                <a:spcPct val="0"/>
              </a:spcAft>
              <a:buFont typeface="Arial" panose="020B0604020202020204" pitchFamily="34" charset="0"/>
              <a:buChar char="•"/>
              <a:defRPr sz="975">
                <a:solidFill>
                  <a:schemeClr val="tx1"/>
                </a:solidFill>
                <a:latin typeface="Calibri" panose="020F0502020204030204" pitchFamily="34" charset="0"/>
              </a:defRPr>
            </a:lvl6pPr>
            <a:lvl7pPr marL="2228850" indent="-171450" defTabSz="514350" eaLnBrk="0" fontAlgn="base" hangingPunct="0">
              <a:lnSpc>
                <a:spcPct val="90000"/>
              </a:lnSpc>
              <a:spcBef>
                <a:spcPts val="281"/>
              </a:spcBef>
              <a:spcAft>
                <a:spcPct val="0"/>
              </a:spcAft>
              <a:buFont typeface="Arial" panose="020B0604020202020204" pitchFamily="34" charset="0"/>
              <a:buChar char="•"/>
              <a:defRPr sz="975">
                <a:solidFill>
                  <a:schemeClr val="tx1"/>
                </a:solidFill>
                <a:latin typeface="Calibri" panose="020F0502020204030204" pitchFamily="34" charset="0"/>
              </a:defRPr>
            </a:lvl7pPr>
            <a:lvl8pPr marL="2571750" indent="-171450" defTabSz="514350" eaLnBrk="0" fontAlgn="base" hangingPunct="0">
              <a:lnSpc>
                <a:spcPct val="90000"/>
              </a:lnSpc>
              <a:spcBef>
                <a:spcPts val="281"/>
              </a:spcBef>
              <a:spcAft>
                <a:spcPct val="0"/>
              </a:spcAft>
              <a:buFont typeface="Arial" panose="020B0604020202020204" pitchFamily="34" charset="0"/>
              <a:buChar char="•"/>
              <a:defRPr sz="975">
                <a:solidFill>
                  <a:schemeClr val="tx1"/>
                </a:solidFill>
                <a:latin typeface="Calibri" panose="020F0502020204030204" pitchFamily="34" charset="0"/>
              </a:defRPr>
            </a:lvl8pPr>
            <a:lvl9pPr marL="2914650" indent="-171450" defTabSz="514350" eaLnBrk="0" fontAlgn="base" hangingPunct="0">
              <a:lnSpc>
                <a:spcPct val="90000"/>
              </a:lnSpc>
              <a:spcBef>
                <a:spcPts val="281"/>
              </a:spcBef>
              <a:spcAft>
                <a:spcPct val="0"/>
              </a:spcAft>
              <a:buFont typeface="Arial" panose="020B0604020202020204" pitchFamily="34" charset="0"/>
              <a:buChar char="•"/>
              <a:defRPr sz="975">
                <a:solidFill>
                  <a:schemeClr val="tx1"/>
                </a:solidFill>
                <a:latin typeface="Calibri" panose="020F0502020204030204" pitchFamily="34" charset="0"/>
              </a:defRPr>
            </a:lvl9pPr>
          </a:lstStyle>
          <a:p>
            <a:pPr fontAlgn="base">
              <a:lnSpc>
                <a:spcPct val="100000"/>
              </a:lnSpc>
              <a:spcBef>
                <a:spcPct val="0"/>
              </a:spcBef>
              <a:spcAft>
                <a:spcPct val="0"/>
              </a:spcAft>
              <a:buNone/>
              <a:defRPr/>
            </a:pPr>
            <a:fld id="{4170D422-CBBE-49FC-8E68-4EE6B0FA14F8}" type="slidenum">
              <a:rPr lang="en-ZA" altLang="en-US" sz="675">
                <a:solidFill>
                  <a:srgbClr val="898989"/>
                </a:solidFill>
              </a:rPr>
              <a:pPr fontAlgn="base">
                <a:lnSpc>
                  <a:spcPct val="100000"/>
                </a:lnSpc>
                <a:spcBef>
                  <a:spcPct val="0"/>
                </a:spcBef>
                <a:spcAft>
                  <a:spcPct val="0"/>
                </a:spcAft>
                <a:buNone/>
                <a:defRPr/>
              </a:pPr>
              <a:t>34</a:t>
            </a:fld>
            <a:endParaRPr lang="en-ZA" altLang="en-US" sz="675">
              <a:solidFill>
                <a:srgbClr val="898989"/>
              </a:solidFill>
            </a:endParaRPr>
          </a:p>
        </p:txBody>
      </p:sp>
      <p:graphicFrame>
        <p:nvGraphicFramePr>
          <p:cNvPr id="3" name="Table 2"/>
          <p:cNvGraphicFramePr>
            <a:graphicFrameLocks noGrp="1"/>
          </p:cNvGraphicFramePr>
          <p:nvPr>
            <p:extLst>
              <p:ext uri="{D42A27DB-BD31-4B8C-83A1-F6EECF244321}">
                <p14:modId xmlns:p14="http://schemas.microsoft.com/office/powerpoint/2010/main" xmlns="" val="416828507"/>
              </p:ext>
            </p:extLst>
          </p:nvPr>
        </p:nvGraphicFramePr>
        <p:xfrm>
          <a:off x="304800" y="914401"/>
          <a:ext cx="9220199" cy="4572000"/>
        </p:xfrm>
        <a:graphic>
          <a:graphicData uri="http://schemas.openxmlformats.org/drawingml/2006/table">
            <a:tbl>
              <a:tblPr>
                <a:tableStyleId>{5C22544A-7EE6-4342-B048-85BDC9FD1C3A}</a:tableStyleId>
              </a:tblPr>
              <a:tblGrid>
                <a:gridCol w="551831">
                  <a:extLst>
                    <a:ext uri="{9D8B030D-6E8A-4147-A177-3AD203B41FA5}">
                      <a16:colId xmlns:a16="http://schemas.microsoft.com/office/drawing/2014/main" xmlns="" val="4082652782"/>
                    </a:ext>
                  </a:extLst>
                </a:gridCol>
                <a:gridCol w="1448560">
                  <a:extLst>
                    <a:ext uri="{9D8B030D-6E8A-4147-A177-3AD203B41FA5}">
                      <a16:colId xmlns:a16="http://schemas.microsoft.com/office/drawing/2014/main" xmlns="" val="3266880063"/>
                    </a:ext>
                  </a:extLst>
                </a:gridCol>
                <a:gridCol w="1274289">
                  <a:extLst>
                    <a:ext uri="{9D8B030D-6E8A-4147-A177-3AD203B41FA5}">
                      <a16:colId xmlns:a16="http://schemas.microsoft.com/office/drawing/2014/main" xmlns="" val="903164550"/>
                    </a:ext>
                  </a:extLst>
                </a:gridCol>
                <a:gridCol w="1783781">
                  <a:extLst>
                    <a:ext uri="{9D8B030D-6E8A-4147-A177-3AD203B41FA5}">
                      <a16:colId xmlns:a16="http://schemas.microsoft.com/office/drawing/2014/main" xmlns="" val="2548521184"/>
                    </a:ext>
                  </a:extLst>
                </a:gridCol>
                <a:gridCol w="2561539">
                  <a:extLst>
                    <a:ext uri="{9D8B030D-6E8A-4147-A177-3AD203B41FA5}">
                      <a16:colId xmlns:a16="http://schemas.microsoft.com/office/drawing/2014/main" xmlns="" val="3316519255"/>
                    </a:ext>
                  </a:extLst>
                </a:gridCol>
                <a:gridCol w="1600199">
                  <a:extLst>
                    <a:ext uri="{9D8B030D-6E8A-4147-A177-3AD203B41FA5}">
                      <a16:colId xmlns:a16="http://schemas.microsoft.com/office/drawing/2014/main" xmlns="" val="3588625957"/>
                    </a:ext>
                  </a:extLst>
                </a:gridCol>
              </a:tblGrid>
              <a:tr h="733188">
                <a:tc>
                  <a:txBody>
                    <a:bodyPr/>
                    <a:lstStyle/>
                    <a:p>
                      <a:pPr algn="ctr" fontAlgn="ctr"/>
                      <a:r>
                        <a:rPr lang="en-ZA" sz="1200" u="none" strike="noStrike">
                          <a:effectLst/>
                        </a:rPr>
                        <a:t>22</a:t>
                      </a:r>
                      <a:endParaRPr lang="en-ZA" sz="1200" b="0" i="0" u="none" strike="noStrike">
                        <a:solidFill>
                          <a:srgbClr val="000000"/>
                        </a:solidFill>
                        <a:effectLst/>
                        <a:latin typeface="Calibri" panose="020F0502020204030204" pitchFamily="34" charset="0"/>
                      </a:endParaRPr>
                    </a:p>
                  </a:txBody>
                  <a:tcPr marL="2894" marR="2894" marT="2894" marB="0" anchor="ctr"/>
                </a:tc>
                <a:tc>
                  <a:txBody>
                    <a:bodyPr/>
                    <a:lstStyle/>
                    <a:p>
                      <a:pPr algn="ctr" fontAlgn="ctr"/>
                      <a:r>
                        <a:rPr lang="en-US" sz="1200" u="none" strike="noStrike">
                          <a:effectLst/>
                        </a:rPr>
                        <a:t>Sefofotse to Ditshosine Bulk Water Supply (Ramaroka)</a:t>
                      </a:r>
                      <a:endParaRPr lang="en-US" sz="1200" b="0" i="0" u="none" strike="noStrike">
                        <a:solidFill>
                          <a:srgbClr val="000000"/>
                        </a:solidFill>
                        <a:effectLst/>
                        <a:latin typeface="Calibri" panose="020F0502020204030204" pitchFamily="34" charset="0"/>
                      </a:endParaRPr>
                    </a:p>
                  </a:txBody>
                  <a:tcPr marL="2894" marR="2894" marT="2894" marB="0" anchor="ctr"/>
                </a:tc>
                <a:tc>
                  <a:txBody>
                    <a:bodyPr/>
                    <a:lstStyle/>
                    <a:p>
                      <a:pPr algn="ctr" fontAlgn="ctr"/>
                      <a:r>
                        <a:rPr lang="en-US" sz="1200" u="none" strike="noStrike">
                          <a:effectLst/>
                        </a:rPr>
                        <a:t>Melrose Civil and Building Construction</a:t>
                      </a:r>
                      <a:endParaRPr lang="en-US" sz="1200" b="0" i="0" u="none" strike="noStrike">
                        <a:solidFill>
                          <a:srgbClr val="000000"/>
                        </a:solidFill>
                        <a:effectLst/>
                        <a:latin typeface="Calibri" panose="020F0502020204030204" pitchFamily="34" charset="0"/>
                      </a:endParaRPr>
                    </a:p>
                  </a:txBody>
                  <a:tcPr marL="2894" marR="2894" marT="2894" marB="0" anchor="ctr"/>
                </a:tc>
                <a:tc>
                  <a:txBody>
                    <a:bodyPr/>
                    <a:lstStyle/>
                    <a:p>
                      <a:pPr algn="r" fontAlgn="ctr"/>
                      <a:r>
                        <a:rPr lang="en-ZA" sz="1200" u="none" strike="noStrike" dirty="0">
                          <a:effectLst/>
                        </a:rPr>
                        <a:t> R                        950 000,00 </a:t>
                      </a:r>
                      <a:endParaRPr lang="en-ZA" sz="1200" b="0" i="0" u="none" strike="noStrike" dirty="0">
                        <a:solidFill>
                          <a:srgbClr val="000000"/>
                        </a:solidFill>
                        <a:effectLst/>
                        <a:latin typeface="Calibri" panose="020F0502020204030204" pitchFamily="34" charset="0"/>
                      </a:endParaRPr>
                    </a:p>
                  </a:txBody>
                  <a:tcPr marL="2894" marR="2894" marT="2894" marB="0" anchor="ctr"/>
                </a:tc>
                <a:tc>
                  <a:txBody>
                    <a:bodyPr/>
                    <a:lstStyle/>
                    <a:p>
                      <a:pPr algn="ctr" fontAlgn="ctr"/>
                      <a:r>
                        <a:rPr lang="en-US" sz="1200" u="none" strike="noStrike">
                          <a:effectLst/>
                        </a:rPr>
                        <a:t>Refurbishment and equipping of existing borehole and connection to the system</a:t>
                      </a:r>
                      <a:endParaRPr lang="en-US" sz="1200" b="0" i="0" u="none" strike="noStrike">
                        <a:solidFill>
                          <a:srgbClr val="000000"/>
                        </a:solidFill>
                        <a:effectLst/>
                        <a:latin typeface="Calibri" panose="020F0502020204030204" pitchFamily="34" charset="0"/>
                      </a:endParaRPr>
                    </a:p>
                  </a:txBody>
                  <a:tcPr marL="2894" marR="2894" marT="2894" marB="0" anchor="ctr"/>
                </a:tc>
                <a:tc>
                  <a:txBody>
                    <a:bodyPr/>
                    <a:lstStyle/>
                    <a:p>
                      <a:pPr algn="r" fontAlgn="ctr"/>
                      <a:r>
                        <a:rPr lang="en-ZA" sz="1200" u="none" strike="noStrike" dirty="0">
                          <a:effectLst/>
                        </a:rPr>
                        <a:t> R                      950 000,00 </a:t>
                      </a:r>
                      <a:endParaRPr lang="en-ZA" sz="1200" b="0" i="0" u="none" strike="noStrike" dirty="0">
                        <a:solidFill>
                          <a:srgbClr val="000000"/>
                        </a:solidFill>
                        <a:effectLst/>
                        <a:latin typeface="Calibri" panose="020F0502020204030204" pitchFamily="34" charset="0"/>
                      </a:endParaRPr>
                    </a:p>
                  </a:txBody>
                  <a:tcPr marL="2894" marR="2894" marT="2894" marB="0" anchor="ctr"/>
                </a:tc>
                <a:extLst>
                  <a:ext uri="{0D108BD9-81ED-4DB2-BD59-A6C34878D82A}">
                    <a16:rowId xmlns:a16="http://schemas.microsoft.com/office/drawing/2014/main" xmlns="" val="906345900"/>
                  </a:ext>
                </a:extLst>
              </a:tr>
              <a:tr h="733188">
                <a:tc>
                  <a:txBody>
                    <a:bodyPr/>
                    <a:lstStyle/>
                    <a:p>
                      <a:pPr algn="ctr" fontAlgn="ctr"/>
                      <a:r>
                        <a:rPr lang="en-ZA" sz="1200" u="none" strike="noStrike" dirty="0">
                          <a:effectLst/>
                        </a:rPr>
                        <a:t>24</a:t>
                      </a:r>
                      <a:endParaRPr lang="en-ZA" sz="1200" b="0" i="0" u="none" strike="noStrike" dirty="0">
                        <a:solidFill>
                          <a:srgbClr val="000000"/>
                        </a:solidFill>
                        <a:effectLst/>
                        <a:latin typeface="Calibri" panose="020F0502020204030204" pitchFamily="34" charset="0"/>
                      </a:endParaRPr>
                    </a:p>
                  </a:txBody>
                  <a:tcPr marL="2894" marR="2894" marT="2894" marB="0" anchor="ctr"/>
                </a:tc>
                <a:tc>
                  <a:txBody>
                    <a:bodyPr/>
                    <a:lstStyle/>
                    <a:p>
                      <a:pPr algn="ctr" fontAlgn="ctr"/>
                      <a:r>
                        <a:rPr lang="en-US" sz="1200" u="none" strike="noStrike">
                          <a:effectLst/>
                        </a:rPr>
                        <a:t>Sefofotse to Ditshosine Bulk Water Supply (Ramaroka)</a:t>
                      </a:r>
                      <a:endParaRPr lang="en-US" sz="1200" b="0" i="0" u="none" strike="noStrike">
                        <a:solidFill>
                          <a:srgbClr val="000000"/>
                        </a:solidFill>
                        <a:effectLst/>
                        <a:latin typeface="Calibri" panose="020F0502020204030204" pitchFamily="34" charset="0"/>
                      </a:endParaRPr>
                    </a:p>
                  </a:txBody>
                  <a:tcPr marL="2894" marR="2894" marT="2894" marB="0" anchor="ctr"/>
                </a:tc>
                <a:tc>
                  <a:txBody>
                    <a:bodyPr/>
                    <a:lstStyle/>
                    <a:p>
                      <a:pPr algn="ctr" fontAlgn="ctr"/>
                      <a:r>
                        <a:rPr lang="en-ZA" sz="1200" u="none" strike="noStrike">
                          <a:effectLst/>
                        </a:rPr>
                        <a:t>Phokoyaka Trading and Projects</a:t>
                      </a:r>
                      <a:endParaRPr lang="en-ZA" sz="1200" b="0" i="0" u="none" strike="noStrike">
                        <a:solidFill>
                          <a:srgbClr val="000000"/>
                        </a:solidFill>
                        <a:effectLst/>
                        <a:latin typeface="Calibri" panose="020F0502020204030204" pitchFamily="34" charset="0"/>
                      </a:endParaRPr>
                    </a:p>
                  </a:txBody>
                  <a:tcPr marL="2894" marR="2894" marT="2894" marB="0" anchor="ctr"/>
                </a:tc>
                <a:tc>
                  <a:txBody>
                    <a:bodyPr/>
                    <a:lstStyle/>
                    <a:p>
                      <a:pPr algn="r" fontAlgn="ctr"/>
                      <a:r>
                        <a:rPr lang="en-ZA" sz="1200" u="none" strike="noStrike" dirty="0" smtClean="0">
                          <a:effectLst/>
                        </a:rPr>
                        <a:t>R                     </a:t>
                      </a:r>
                      <a:r>
                        <a:rPr lang="en-ZA" sz="1200" u="none" strike="noStrike" dirty="0">
                          <a:effectLst/>
                        </a:rPr>
                        <a:t>1 600 000,00 </a:t>
                      </a:r>
                      <a:endParaRPr lang="en-ZA" sz="1200" b="0" i="0" u="none" strike="noStrike" dirty="0">
                        <a:solidFill>
                          <a:srgbClr val="000000"/>
                        </a:solidFill>
                        <a:effectLst/>
                        <a:latin typeface="Calibri" panose="020F0502020204030204" pitchFamily="34" charset="0"/>
                      </a:endParaRPr>
                    </a:p>
                  </a:txBody>
                  <a:tcPr marL="2894" marR="2894" marT="2894" marB="0" anchor="ctr"/>
                </a:tc>
                <a:tc>
                  <a:txBody>
                    <a:bodyPr/>
                    <a:lstStyle/>
                    <a:p>
                      <a:pPr algn="ctr" fontAlgn="ctr"/>
                      <a:r>
                        <a:rPr lang="en-US" sz="1200" u="none" strike="noStrike">
                          <a:effectLst/>
                        </a:rPr>
                        <a:t>Siting, drilling, testing and equipping of borehole and connection to supply</a:t>
                      </a:r>
                      <a:endParaRPr lang="en-US" sz="1200" b="0" i="0" u="none" strike="noStrike">
                        <a:solidFill>
                          <a:srgbClr val="000000"/>
                        </a:solidFill>
                        <a:effectLst/>
                        <a:latin typeface="Calibri" panose="020F0502020204030204" pitchFamily="34" charset="0"/>
                      </a:endParaRPr>
                    </a:p>
                  </a:txBody>
                  <a:tcPr marL="2894" marR="2894" marT="2894" marB="0" anchor="ctr"/>
                </a:tc>
                <a:tc>
                  <a:txBody>
                    <a:bodyPr/>
                    <a:lstStyle/>
                    <a:p>
                      <a:pPr algn="r" fontAlgn="ctr"/>
                      <a:r>
                        <a:rPr lang="en-ZA" sz="1200" u="none" strike="noStrike">
                          <a:effectLst/>
                        </a:rPr>
                        <a:t>R0,00</a:t>
                      </a:r>
                      <a:endParaRPr lang="en-ZA" sz="1200" b="0" i="0" u="none" strike="noStrike">
                        <a:solidFill>
                          <a:srgbClr val="000000"/>
                        </a:solidFill>
                        <a:effectLst/>
                        <a:latin typeface="Calibri" panose="020F0502020204030204" pitchFamily="34" charset="0"/>
                      </a:endParaRPr>
                    </a:p>
                  </a:txBody>
                  <a:tcPr marL="2894" marR="2894" marT="2894" marB="0" anchor="ctr"/>
                </a:tc>
                <a:extLst>
                  <a:ext uri="{0D108BD9-81ED-4DB2-BD59-A6C34878D82A}">
                    <a16:rowId xmlns:a16="http://schemas.microsoft.com/office/drawing/2014/main" xmlns="" val="3056084968"/>
                  </a:ext>
                </a:extLst>
              </a:tr>
              <a:tr h="733188">
                <a:tc>
                  <a:txBody>
                    <a:bodyPr/>
                    <a:lstStyle/>
                    <a:p>
                      <a:pPr algn="ctr" fontAlgn="ctr"/>
                      <a:r>
                        <a:rPr lang="en-ZA" sz="1200" u="none" strike="noStrike">
                          <a:effectLst/>
                        </a:rPr>
                        <a:t>25</a:t>
                      </a:r>
                      <a:endParaRPr lang="en-ZA" sz="1200" b="0" i="0" u="none" strike="noStrike">
                        <a:solidFill>
                          <a:srgbClr val="000000"/>
                        </a:solidFill>
                        <a:effectLst/>
                        <a:latin typeface="Calibri" panose="020F0502020204030204" pitchFamily="34" charset="0"/>
                      </a:endParaRPr>
                    </a:p>
                  </a:txBody>
                  <a:tcPr marL="2894" marR="2894" marT="2894" marB="0" anchor="ctr"/>
                </a:tc>
                <a:tc>
                  <a:txBody>
                    <a:bodyPr/>
                    <a:lstStyle/>
                    <a:p>
                      <a:pPr algn="ctr" fontAlgn="ctr"/>
                      <a:r>
                        <a:rPr lang="en-US" sz="1200" u="none" strike="noStrike">
                          <a:effectLst/>
                        </a:rPr>
                        <a:t>Sefofotse to Ditshosine Bulk Water Supply (Ramaroka)</a:t>
                      </a:r>
                      <a:endParaRPr lang="en-US" sz="1200" b="0" i="0" u="none" strike="noStrike">
                        <a:solidFill>
                          <a:srgbClr val="000000"/>
                        </a:solidFill>
                        <a:effectLst/>
                        <a:latin typeface="Calibri" panose="020F0502020204030204" pitchFamily="34" charset="0"/>
                      </a:endParaRPr>
                    </a:p>
                  </a:txBody>
                  <a:tcPr marL="2894" marR="2894" marT="2894" marB="0" anchor="ctr"/>
                </a:tc>
                <a:tc>
                  <a:txBody>
                    <a:bodyPr/>
                    <a:lstStyle/>
                    <a:p>
                      <a:pPr algn="ctr" fontAlgn="ctr"/>
                      <a:r>
                        <a:rPr lang="en-ZA" sz="1200" u="none" strike="noStrike">
                          <a:effectLst/>
                        </a:rPr>
                        <a:t>Mbanga Trading Enterprise</a:t>
                      </a:r>
                      <a:endParaRPr lang="en-ZA" sz="1200" b="0" i="0" u="none" strike="noStrike">
                        <a:solidFill>
                          <a:srgbClr val="000000"/>
                        </a:solidFill>
                        <a:effectLst/>
                        <a:latin typeface="Calibri" panose="020F0502020204030204" pitchFamily="34" charset="0"/>
                      </a:endParaRPr>
                    </a:p>
                  </a:txBody>
                  <a:tcPr marL="2894" marR="2894" marT="2894" marB="0" anchor="ctr"/>
                </a:tc>
                <a:tc>
                  <a:txBody>
                    <a:bodyPr/>
                    <a:lstStyle/>
                    <a:p>
                      <a:pPr algn="r" fontAlgn="ctr"/>
                      <a:r>
                        <a:rPr lang="en-ZA" sz="1200" u="none" strike="noStrike" dirty="0" smtClean="0">
                          <a:effectLst/>
                        </a:rPr>
                        <a:t>R                     </a:t>
                      </a:r>
                      <a:r>
                        <a:rPr lang="en-ZA" sz="1200" u="none" strike="noStrike" dirty="0">
                          <a:effectLst/>
                        </a:rPr>
                        <a:t>6 500 000,00 </a:t>
                      </a:r>
                      <a:endParaRPr lang="en-ZA" sz="1200" b="0" i="0" u="none" strike="noStrike" dirty="0">
                        <a:solidFill>
                          <a:srgbClr val="000000"/>
                        </a:solidFill>
                        <a:effectLst/>
                        <a:latin typeface="Calibri" panose="020F0502020204030204" pitchFamily="34" charset="0"/>
                      </a:endParaRPr>
                    </a:p>
                  </a:txBody>
                  <a:tcPr marL="2894" marR="2894" marT="2894" marB="0" anchor="ctr"/>
                </a:tc>
                <a:tc>
                  <a:txBody>
                    <a:bodyPr/>
                    <a:lstStyle/>
                    <a:p>
                      <a:pPr algn="ctr" fontAlgn="ctr"/>
                      <a:r>
                        <a:rPr lang="en-US" sz="1200" u="none" strike="noStrike">
                          <a:effectLst/>
                        </a:rPr>
                        <a:t>Connecting to the service reservoirs (2km)</a:t>
                      </a:r>
                      <a:endParaRPr lang="en-US" sz="1200" b="0" i="0" u="none" strike="noStrike">
                        <a:solidFill>
                          <a:srgbClr val="000000"/>
                        </a:solidFill>
                        <a:effectLst/>
                        <a:latin typeface="Calibri" panose="020F0502020204030204" pitchFamily="34" charset="0"/>
                      </a:endParaRPr>
                    </a:p>
                  </a:txBody>
                  <a:tcPr marL="2894" marR="2894" marT="2894" marB="0" anchor="ctr"/>
                </a:tc>
                <a:tc>
                  <a:txBody>
                    <a:bodyPr/>
                    <a:lstStyle/>
                    <a:p>
                      <a:pPr algn="r" fontAlgn="ctr"/>
                      <a:r>
                        <a:rPr lang="en-ZA" sz="1200" u="none" strike="noStrike">
                          <a:effectLst/>
                        </a:rPr>
                        <a:t>R0,00</a:t>
                      </a:r>
                      <a:endParaRPr lang="en-ZA" sz="1200" b="0" i="0" u="none" strike="noStrike">
                        <a:solidFill>
                          <a:srgbClr val="000000"/>
                        </a:solidFill>
                        <a:effectLst/>
                        <a:latin typeface="Calibri" panose="020F0502020204030204" pitchFamily="34" charset="0"/>
                      </a:endParaRPr>
                    </a:p>
                  </a:txBody>
                  <a:tcPr marL="2894" marR="2894" marT="2894" marB="0" anchor="ctr"/>
                </a:tc>
                <a:extLst>
                  <a:ext uri="{0D108BD9-81ED-4DB2-BD59-A6C34878D82A}">
                    <a16:rowId xmlns:a16="http://schemas.microsoft.com/office/drawing/2014/main" xmlns="" val="1703446345"/>
                  </a:ext>
                </a:extLst>
              </a:tr>
              <a:tr h="471909">
                <a:tc>
                  <a:txBody>
                    <a:bodyPr/>
                    <a:lstStyle/>
                    <a:p>
                      <a:pPr algn="ctr" fontAlgn="ctr"/>
                      <a:r>
                        <a:rPr lang="en-ZA" sz="1200" u="none" strike="noStrike">
                          <a:effectLst/>
                        </a:rPr>
                        <a:t>26</a:t>
                      </a:r>
                      <a:endParaRPr lang="en-ZA" sz="1200" b="0" i="0" u="none" strike="noStrike">
                        <a:solidFill>
                          <a:srgbClr val="000000"/>
                        </a:solidFill>
                        <a:effectLst/>
                        <a:latin typeface="Calibri" panose="020F0502020204030204" pitchFamily="34" charset="0"/>
                      </a:endParaRPr>
                    </a:p>
                  </a:txBody>
                  <a:tcPr marL="2894" marR="2894" marT="2894" marB="0" anchor="ctr"/>
                </a:tc>
                <a:tc>
                  <a:txBody>
                    <a:bodyPr/>
                    <a:lstStyle/>
                    <a:p>
                      <a:pPr algn="ctr" fontAlgn="ctr"/>
                      <a:r>
                        <a:rPr lang="en-ZA" sz="1200" u="none" strike="noStrike">
                          <a:effectLst/>
                        </a:rPr>
                        <a:t>Sekgopo Water Supply</a:t>
                      </a:r>
                      <a:endParaRPr lang="en-ZA" sz="1200" b="0" i="0" u="none" strike="noStrike">
                        <a:solidFill>
                          <a:srgbClr val="000000"/>
                        </a:solidFill>
                        <a:effectLst/>
                        <a:latin typeface="Calibri" panose="020F0502020204030204" pitchFamily="34" charset="0"/>
                      </a:endParaRPr>
                    </a:p>
                  </a:txBody>
                  <a:tcPr marL="2894" marR="2894" marT="2894" marB="0" anchor="ctr"/>
                </a:tc>
                <a:tc>
                  <a:txBody>
                    <a:bodyPr/>
                    <a:lstStyle/>
                    <a:p>
                      <a:pPr algn="ctr" fontAlgn="ctr"/>
                      <a:r>
                        <a:rPr lang="en-ZA" sz="1200" u="none" strike="noStrike">
                          <a:effectLst/>
                        </a:rPr>
                        <a:t>Mogupane </a:t>
                      </a:r>
                      <a:endParaRPr lang="en-ZA" sz="1200" b="0" i="0" u="none" strike="noStrike">
                        <a:solidFill>
                          <a:srgbClr val="000000"/>
                        </a:solidFill>
                        <a:effectLst/>
                        <a:latin typeface="Calibri" panose="020F0502020204030204" pitchFamily="34" charset="0"/>
                      </a:endParaRPr>
                    </a:p>
                  </a:txBody>
                  <a:tcPr marL="2894" marR="2894" marT="2894" marB="0" anchor="ctr"/>
                </a:tc>
                <a:tc>
                  <a:txBody>
                    <a:bodyPr/>
                    <a:lstStyle/>
                    <a:p>
                      <a:pPr algn="r" fontAlgn="ctr"/>
                      <a:r>
                        <a:rPr lang="en-ZA" sz="1200" u="none" strike="noStrike" dirty="0" smtClean="0">
                          <a:effectLst/>
                        </a:rPr>
                        <a:t>R                     </a:t>
                      </a:r>
                      <a:r>
                        <a:rPr lang="en-ZA" sz="1200" u="none" strike="noStrike" dirty="0">
                          <a:effectLst/>
                        </a:rPr>
                        <a:t>1 600 000,00 </a:t>
                      </a:r>
                      <a:endParaRPr lang="en-ZA" sz="1200" b="0" i="0" u="none" strike="noStrike" dirty="0">
                        <a:solidFill>
                          <a:srgbClr val="000000"/>
                        </a:solidFill>
                        <a:effectLst/>
                        <a:latin typeface="Calibri" panose="020F0502020204030204" pitchFamily="34" charset="0"/>
                      </a:endParaRPr>
                    </a:p>
                  </a:txBody>
                  <a:tcPr marL="2894" marR="2894" marT="2894" marB="0" anchor="ctr"/>
                </a:tc>
                <a:tc>
                  <a:txBody>
                    <a:bodyPr/>
                    <a:lstStyle/>
                    <a:p>
                      <a:pPr algn="ctr" fontAlgn="ctr"/>
                      <a:r>
                        <a:rPr lang="en-US" sz="1200" u="none" strike="noStrike">
                          <a:effectLst/>
                        </a:rPr>
                        <a:t>Siting, drilling, testing and equipping of borehole and connection to supply</a:t>
                      </a:r>
                      <a:endParaRPr lang="en-US" sz="1200" b="0" i="0" u="none" strike="noStrike">
                        <a:solidFill>
                          <a:srgbClr val="000000"/>
                        </a:solidFill>
                        <a:effectLst/>
                        <a:latin typeface="Calibri" panose="020F0502020204030204" pitchFamily="34" charset="0"/>
                      </a:endParaRPr>
                    </a:p>
                  </a:txBody>
                  <a:tcPr marL="2894" marR="2894" marT="2894" marB="0" anchor="ctr"/>
                </a:tc>
                <a:tc>
                  <a:txBody>
                    <a:bodyPr/>
                    <a:lstStyle/>
                    <a:p>
                      <a:pPr algn="r" fontAlgn="ctr"/>
                      <a:r>
                        <a:rPr lang="en-ZA" sz="1200" u="none" strike="noStrike">
                          <a:effectLst/>
                        </a:rPr>
                        <a:t> R                      328 307,75 </a:t>
                      </a:r>
                      <a:endParaRPr lang="en-ZA" sz="1200" b="0" i="0" u="none" strike="noStrike">
                        <a:solidFill>
                          <a:srgbClr val="000000"/>
                        </a:solidFill>
                        <a:effectLst/>
                        <a:latin typeface="Calibri" panose="020F0502020204030204" pitchFamily="34" charset="0"/>
                      </a:endParaRPr>
                    </a:p>
                  </a:txBody>
                  <a:tcPr marL="2894" marR="2894" marT="2894" marB="0" anchor="ctr"/>
                </a:tc>
                <a:extLst>
                  <a:ext uri="{0D108BD9-81ED-4DB2-BD59-A6C34878D82A}">
                    <a16:rowId xmlns:a16="http://schemas.microsoft.com/office/drawing/2014/main" xmlns="" val="111075787"/>
                  </a:ext>
                </a:extLst>
              </a:tr>
              <a:tr h="471909">
                <a:tc>
                  <a:txBody>
                    <a:bodyPr/>
                    <a:lstStyle/>
                    <a:p>
                      <a:pPr algn="ctr" fontAlgn="ctr"/>
                      <a:r>
                        <a:rPr lang="en-ZA" sz="1200" u="none" strike="noStrike">
                          <a:effectLst/>
                        </a:rPr>
                        <a:t>27</a:t>
                      </a:r>
                      <a:endParaRPr lang="en-ZA" sz="1200" b="0" i="0" u="none" strike="noStrike">
                        <a:solidFill>
                          <a:srgbClr val="000000"/>
                        </a:solidFill>
                        <a:effectLst/>
                        <a:latin typeface="Calibri" panose="020F0502020204030204" pitchFamily="34" charset="0"/>
                      </a:endParaRPr>
                    </a:p>
                  </a:txBody>
                  <a:tcPr marL="2894" marR="2894" marT="2894" marB="0" anchor="ctr"/>
                </a:tc>
                <a:tc>
                  <a:txBody>
                    <a:bodyPr/>
                    <a:lstStyle/>
                    <a:p>
                      <a:pPr algn="ctr" fontAlgn="ctr"/>
                      <a:r>
                        <a:rPr lang="en-ZA" sz="1200" u="none" strike="noStrike">
                          <a:effectLst/>
                        </a:rPr>
                        <a:t>Sekgopo Water Supply</a:t>
                      </a:r>
                      <a:endParaRPr lang="en-ZA" sz="1200" b="0" i="0" u="none" strike="noStrike">
                        <a:solidFill>
                          <a:srgbClr val="000000"/>
                        </a:solidFill>
                        <a:effectLst/>
                        <a:latin typeface="Calibri" panose="020F0502020204030204" pitchFamily="34" charset="0"/>
                      </a:endParaRPr>
                    </a:p>
                  </a:txBody>
                  <a:tcPr marL="2894" marR="2894" marT="2894" marB="0" anchor="ctr"/>
                </a:tc>
                <a:tc>
                  <a:txBody>
                    <a:bodyPr/>
                    <a:lstStyle/>
                    <a:p>
                      <a:pPr algn="ctr" fontAlgn="ctr"/>
                      <a:r>
                        <a:rPr lang="en-ZA" sz="1200" u="none" strike="noStrike">
                          <a:effectLst/>
                        </a:rPr>
                        <a:t>Xilaveko Trading Enterprise</a:t>
                      </a:r>
                      <a:endParaRPr lang="en-ZA" sz="1200" b="0" i="0" u="none" strike="noStrike">
                        <a:solidFill>
                          <a:srgbClr val="000000"/>
                        </a:solidFill>
                        <a:effectLst/>
                        <a:latin typeface="Calibri" panose="020F0502020204030204" pitchFamily="34" charset="0"/>
                      </a:endParaRPr>
                    </a:p>
                  </a:txBody>
                  <a:tcPr marL="2894" marR="2894" marT="2894" marB="0" anchor="ctr"/>
                </a:tc>
                <a:tc>
                  <a:txBody>
                    <a:bodyPr/>
                    <a:lstStyle/>
                    <a:p>
                      <a:pPr algn="r" fontAlgn="ctr"/>
                      <a:r>
                        <a:rPr lang="en-ZA" sz="1200" u="none" strike="noStrike" dirty="0" smtClean="0">
                          <a:effectLst/>
                        </a:rPr>
                        <a:t>R                     </a:t>
                      </a:r>
                      <a:r>
                        <a:rPr lang="en-ZA" sz="1200" u="none" strike="noStrike" dirty="0">
                          <a:effectLst/>
                        </a:rPr>
                        <a:t>1 600 001,00 </a:t>
                      </a:r>
                      <a:endParaRPr lang="en-ZA" sz="1200" b="0" i="0" u="none" strike="noStrike" dirty="0">
                        <a:solidFill>
                          <a:srgbClr val="000000"/>
                        </a:solidFill>
                        <a:effectLst/>
                        <a:latin typeface="Calibri" panose="020F0502020204030204" pitchFamily="34" charset="0"/>
                      </a:endParaRPr>
                    </a:p>
                  </a:txBody>
                  <a:tcPr marL="2894" marR="2894" marT="2894" marB="0" anchor="ctr"/>
                </a:tc>
                <a:tc>
                  <a:txBody>
                    <a:bodyPr/>
                    <a:lstStyle/>
                    <a:p>
                      <a:pPr algn="ctr" fontAlgn="ctr"/>
                      <a:r>
                        <a:rPr lang="en-US" sz="1200" u="none" strike="noStrike">
                          <a:effectLst/>
                        </a:rPr>
                        <a:t>Siting, drilling, testing and equipping of borehole and connection to supply</a:t>
                      </a:r>
                      <a:endParaRPr lang="en-US" sz="1200" b="0" i="0" u="none" strike="noStrike">
                        <a:solidFill>
                          <a:srgbClr val="000000"/>
                        </a:solidFill>
                        <a:effectLst/>
                        <a:latin typeface="Calibri" panose="020F0502020204030204" pitchFamily="34" charset="0"/>
                      </a:endParaRPr>
                    </a:p>
                  </a:txBody>
                  <a:tcPr marL="2894" marR="2894" marT="2894" marB="0" anchor="ctr"/>
                </a:tc>
                <a:tc>
                  <a:txBody>
                    <a:bodyPr/>
                    <a:lstStyle/>
                    <a:p>
                      <a:pPr algn="r" fontAlgn="ctr"/>
                      <a:r>
                        <a:rPr lang="en-ZA" sz="1200" u="none" strike="noStrike">
                          <a:effectLst/>
                        </a:rPr>
                        <a:t>R0,00</a:t>
                      </a:r>
                      <a:endParaRPr lang="en-ZA" sz="1200" b="0" i="0" u="none" strike="noStrike">
                        <a:solidFill>
                          <a:srgbClr val="000000"/>
                        </a:solidFill>
                        <a:effectLst/>
                        <a:latin typeface="Calibri" panose="020F0502020204030204" pitchFamily="34" charset="0"/>
                      </a:endParaRPr>
                    </a:p>
                  </a:txBody>
                  <a:tcPr marL="2894" marR="2894" marT="2894" marB="0" anchor="ctr"/>
                </a:tc>
                <a:extLst>
                  <a:ext uri="{0D108BD9-81ED-4DB2-BD59-A6C34878D82A}">
                    <a16:rowId xmlns:a16="http://schemas.microsoft.com/office/drawing/2014/main" xmlns="" val="2266607497"/>
                  </a:ext>
                </a:extLst>
              </a:tr>
              <a:tr h="471909">
                <a:tc>
                  <a:txBody>
                    <a:bodyPr/>
                    <a:lstStyle/>
                    <a:p>
                      <a:pPr algn="ctr" fontAlgn="ctr"/>
                      <a:r>
                        <a:rPr lang="en-ZA" sz="1200" u="none" strike="noStrike">
                          <a:effectLst/>
                        </a:rPr>
                        <a:t>28</a:t>
                      </a:r>
                      <a:endParaRPr lang="en-ZA" sz="1200" b="0" i="0" u="none" strike="noStrike">
                        <a:solidFill>
                          <a:srgbClr val="000000"/>
                        </a:solidFill>
                        <a:effectLst/>
                        <a:latin typeface="Calibri" panose="020F0502020204030204" pitchFamily="34" charset="0"/>
                      </a:endParaRPr>
                    </a:p>
                  </a:txBody>
                  <a:tcPr marL="2894" marR="2894" marT="2894" marB="0" anchor="ctr"/>
                </a:tc>
                <a:tc>
                  <a:txBody>
                    <a:bodyPr/>
                    <a:lstStyle/>
                    <a:p>
                      <a:pPr algn="ctr" fontAlgn="ctr"/>
                      <a:r>
                        <a:rPr lang="en-ZA" sz="1200" u="none" strike="noStrike">
                          <a:effectLst/>
                        </a:rPr>
                        <a:t>Sekgopo Water Supply</a:t>
                      </a:r>
                      <a:endParaRPr lang="en-ZA" sz="1200" b="0" i="0" u="none" strike="noStrike">
                        <a:solidFill>
                          <a:srgbClr val="000000"/>
                        </a:solidFill>
                        <a:effectLst/>
                        <a:latin typeface="Calibri" panose="020F0502020204030204" pitchFamily="34" charset="0"/>
                      </a:endParaRPr>
                    </a:p>
                  </a:txBody>
                  <a:tcPr marL="2894" marR="2894" marT="2894" marB="0" anchor="ctr"/>
                </a:tc>
                <a:tc>
                  <a:txBody>
                    <a:bodyPr/>
                    <a:lstStyle/>
                    <a:p>
                      <a:pPr algn="ctr" fontAlgn="ctr"/>
                      <a:r>
                        <a:rPr lang="en-ZA" sz="1200" u="none" strike="noStrike">
                          <a:effectLst/>
                        </a:rPr>
                        <a:t>Red Dot Trading Enterprise</a:t>
                      </a:r>
                      <a:endParaRPr lang="en-ZA" sz="1200" b="0" i="0" u="none" strike="noStrike">
                        <a:solidFill>
                          <a:srgbClr val="000000"/>
                        </a:solidFill>
                        <a:effectLst/>
                        <a:latin typeface="Calibri" panose="020F0502020204030204" pitchFamily="34" charset="0"/>
                      </a:endParaRPr>
                    </a:p>
                  </a:txBody>
                  <a:tcPr marL="2894" marR="2894" marT="2894" marB="0" anchor="ctr"/>
                </a:tc>
                <a:tc>
                  <a:txBody>
                    <a:bodyPr/>
                    <a:lstStyle/>
                    <a:p>
                      <a:pPr algn="r" fontAlgn="ctr"/>
                      <a:r>
                        <a:rPr lang="en-ZA" sz="1200" u="none" strike="noStrike" dirty="0" smtClean="0">
                          <a:effectLst/>
                        </a:rPr>
                        <a:t>R                     </a:t>
                      </a:r>
                      <a:r>
                        <a:rPr lang="en-ZA" sz="1200" u="none" strike="noStrike" dirty="0">
                          <a:effectLst/>
                        </a:rPr>
                        <a:t>2 300 000,00 </a:t>
                      </a:r>
                      <a:endParaRPr lang="en-ZA" sz="1200" b="0" i="0" u="none" strike="noStrike" dirty="0">
                        <a:solidFill>
                          <a:srgbClr val="000000"/>
                        </a:solidFill>
                        <a:effectLst/>
                        <a:latin typeface="Calibri" panose="020F0502020204030204" pitchFamily="34" charset="0"/>
                      </a:endParaRPr>
                    </a:p>
                  </a:txBody>
                  <a:tcPr marL="2894" marR="2894" marT="2894" marB="0" anchor="ctr"/>
                </a:tc>
                <a:tc>
                  <a:txBody>
                    <a:bodyPr/>
                    <a:lstStyle/>
                    <a:p>
                      <a:pPr algn="ctr" fontAlgn="ctr"/>
                      <a:r>
                        <a:rPr lang="en-ZA" sz="1200" u="none" strike="noStrike" dirty="0">
                          <a:effectLst/>
                        </a:rPr>
                        <a:t>Refurbishment of </a:t>
                      </a:r>
                      <a:r>
                        <a:rPr lang="en-ZA" sz="1200" u="none" strike="noStrike" dirty="0" smtClean="0">
                          <a:effectLst/>
                        </a:rPr>
                        <a:t>pump station</a:t>
                      </a:r>
                      <a:endParaRPr lang="en-ZA" sz="1200" b="0" i="0" u="none" strike="noStrike" dirty="0">
                        <a:solidFill>
                          <a:srgbClr val="000000"/>
                        </a:solidFill>
                        <a:effectLst/>
                        <a:latin typeface="Calibri" panose="020F0502020204030204" pitchFamily="34" charset="0"/>
                      </a:endParaRPr>
                    </a:p>
                  </a:txBody>
                  <a:tcPr marL="2894" marR="2894" marT="2894" marB="0" anchor="ctr"/>
                </a:tc>
                <a:tc>
                  <a:txBody>
                    <a:bodyPr/>
                    <a:lstStyle/>
                    <a:p>
                      <a:pPr algn="r" fontAlgn="ctr"/>
                      <a:r>
                        <a:rPr lang="en-ZA" sz="1200" u="none" strike="noStrike">
                          <a:effectLst/>
                        </a:rPr>
                        <a:t> R                      441 064,69 </a:t>
                      </a:r>
                      <a:endParaRPr lang="en-ZA" sz="1200" b="0" i="0" u="none" strike="noStrike">
                        <a:solidFill>
                          <a:srgbClr val="000000"/>
                        </a:solidFill>
                        <a:effectLst/>
                        <a:latin typeface="Calibri" panose="020F0502020204030204" pitchFamily="34" charset="0"/>
                      </a:endParaRPr>
                    </a:p>
                  </a:txBody>
                  <a:tcPr marL="2894" marR="2894" marT="2894" marB="0" anchor="ctr"/>
                </a:tc>
                <a:extLst>
                  <a:ext uri="{0D108BD9-81ED-4DB2-BD59-A6C34878D82A}">
                    <a16:rowId xmlns:a16="http://schemas.microsoft.com/office/drawing/2014/main" xmlns="" val="3885987620"/>
                  </a:ext>
                </a:extLst>
              </a:tr>
              <a:tr h="471909">
                <a:tc>
                  <a:txBody>
                    <a:bodyPr/>
                    <a:lstStyle/>
                    <a:p>
                      <a:pPr algn="ctr" fontAlgn="ctr"/>
                      <a:r>
                        <a:rPr lang="en-ZA" sz="1200" u="none" strike="noStrike">
                          <a:effectLst/>
                        </a:rPr>
                        <a:t>29</a:t>
                      </a:r>
                      <a:endParaRPr lang="en-ZA" sz="1200" b="0" i="0" u="none" strike="noStrike">
                        <a:solidFill>
                          <a:srgbClr val="000000"/>
                        </a:solidFill>
                        <a:effectLst/>
                        <a:latin typeface="Calibri" panose="020F0502020204030204" pitchFamily="34" charset="0"/>
                      </a:endParaRPr>
                    </a:p>
                  </a:txBody>
                  <a:tcPr marL="2894" marR="2894" marT="2894" marB="0" anchor="ctr"/>
                </a:tc>
                <a:tc>
                  <a:txBody>
                    <a:bodyPr/>
                    <a:lstStyle/>
                    <a:p>
                      <a:pPr algn="ctr" fontAlgn="ctr"/>
                      <a:r>
                        <a:rPr lang="en-US" sz="1200" u="none" strike="noStrike">
                          <a:effectLst/>
                        </a:rPr>
                        <a:t>Selwane Water Scheme Phase 2</a:t>
                      </a:r>
                      <a:endParaRPr lang="en-US" sz="1200" b="0" i="0" u="none" strike="noStrike">
                        <a:solidFill>
                          <a:srgbClr val="000000"/>
                        </a:solidFill>
                        <a:effectLst/>
                        <a:latin typeface="Calibri" panose="020F0502020204030204" pitchFamily="34" charset="0"/>
                      </a:endParaRPr>
                    </a:p>
                  </a:txBody>
                  <a:tcPr marL="2894" marR="2894" marT="2894" marB="0" anchor="ctr"/>
                </a:tc>
                <a:tc>
                  <a:txBody>
                    <a:bodyPr/>
                    <a:lstStyle/>
                    <a:p>
                      <a:pPr algn="ctr" fontAlgn="ctr"/>
                      <a:r>
                        <a:rPr lang="en-ZA" sz="1200" u="none" strike="noStrike">
                          <a:effectLst/>
                        </a:rPr>
                        <a:t>Ratanane Construction</a:t>
                      </a:r>
                      <a:endParaRPr lang="en-ZA" sz="1200" b="0" i="0" u="none" strike="noStrike">
                        <a:solidFill>
                          <a:srgbClr val="000000"/>
                        </a:solidFill>
                        <a:effectLst/>
                        <a:latin typeface="Calibri" panose="020F0502020204030204" pitchFamily="34" charset="0"/>
                      </a:endParaRPr>
                    </a:p>
                  </a:txBody>
                  <a:tcPr marL="2894" marR="2894" marT="2894" marB="0" anchor="ctr"/>
                </a:tc>
                <a:tc>
                  <a:txBody>
                    <a:bodyPr/>
                    <a:lstStyle/>
                    <a:p>
                      <a:pPr algn="r" fontAlgn="ctr"/>
                      <a:r>
                        <a:rPr lang="en-ZA" sz="1200" u="none" strike="noStrike" dirty="0" smtClean="0">
                          <a:effectLst/>
                        </a:rPr>
                        <a:t>R                     </a:t>
                      </a:r>
                      <a:r>
                        <a:rPr lang="en-ZA" sz="1200" u="none" strike="noStrike" dirty="0">
                          <a:effectLst/>
                        </a:rPr>
                        <a:t>3 286 530,00 </a:t>
                      </a:r>
                      <a:endParaRPr lang="en-ZA" sz="1200" b="0" i="0" u="none" strike="noStrike" dirty="0">
                        <a:solidFill>
                          <a:srgbClr val="000000"/>
                        </a:solidFill>
                        <a:effectLst/>
                        <a:latin typeface="Calibri" panose="020F0502020204030204" pitchFamily="34" charset="0"/>
                      </a:endParaRPr>
                    </a:p>
                  </a:txBody>
                  <a:tcPr marL="2894" marR="2894" marT="2894" marB="0" anchor="ctr"/>
                </a:tc>
                <a:tc>
                  <a:txBody>
                    <a:bodyPr/>
                    <a:lstStyle/>
                    <a:p>
                      <a:pPr algn="ctr" fontAlgn="ctr"/>
                      <a:r>
                        <a:rPr lang="en-US" sz="1200" u="none" strike="noStrike">
                          <a:effectLst/>
                        </a:rPr>
                        <a:t>Repair and upgrade pump station including wiring and lighting</a:t>
                      </a:r>
                      <a:endParaRPr lang="en-US" sz="1200" b="0" i="0" u="none" strike="noStrike">
                        <a:solidFill>
                          <a:srgbClr val="000000"/>
                        </a:solidFill>
                        <a:effectLst/>
                        <a:latin typeface="Calibri" panose="020F0502020204030204" pitchFamily="34" charset="0"/>
                      </a:endParaRPr>
                    </a:p>
                  </a:txBody>
                  <a:tcPr marL="2894" marR="2894" marT="2894" marB="0" anchor="ctr"/>
                </a:tc>
                <a:tc>
                  <a:txBody>
                    <a:bodyPr/>
                    <a:lstStyle/>
                    <a:p>
                      <a:pPr algn="r" fontAlgn="ctr"/>
                      <a:r>
                        <a:rPr lang="en-ZA" sz="1200" u="none" strike="noStrike">
                          <a:effectLst/>
                        </a:rPr>
                        <a:t>R0,00</a:t>
                      </a:r>
                      <a:endParaRPr lang="en-ZA" sz="1200" b="0" i="0" u="none" strike="noStrike">
                        <a:solidFill>
                          <a:srgbClr val="000000"/>
                        </a:solidFill>
                        <a:effectLst/>
                        <a:latin typeface="Calibri" panose="020F0502020204030204" pitchFamily="34" charset="0"/>
                      </a:endParaRPr>
                    </a:p>
                  </a:txBody>
                  <a:tcPr marL="2894" marR="2894" marT="2894" marB="0" anchor="ctr"/>
                </a:tc>
                <a:extLst>
                  <a:ext uri="{0D108BD9-81ED-4DB2-BD59-A6C34878D82A}">
                    <a16:rowId xmlns:a16="http://schemas.microsoft.com/office/drawing/2014/main" xmlns="" val="3359866241"/>
                  </a:ext>
                </a:extLst>
              </a:tr>
              <a:tr h="484800">
                <a:tc>
                  <a:txBody>
                    <a:bodyPr/>
                    <a:lstStyle/>
                    <a:p>
                      <a:pPr algn="ctr" fontAlgn="ctr"/>
                      <a:r>
                        <a:rPr lang="en-ZA" sz="1200" u="none" strike="noStrike">
                          <a:effectLst/>
                        </a:rPr>
                        <a:t>30</a:t>
                      </a:r>
                      <a:endParaRPr lang="en-ZA" sz="1200" b="0" i="0" u="none" strike="noStrike">
                        <a:solidFill>
                          <a:srgbClr val="000000"/>
                        </a:solidFill>
                        <a:effectLst/>
                        <a:latin typeface="Calibri" panose="020F0502020204030204" pitchFamily="34" charset="0"/>
                      </a:endParaRPr>
                    </a:p>
                  </a:txBody>
                  <a:tcPr marL="2894" marR="2894" marT="2894" marB="0" anchor="ctr"/>
                </a:tc>
                <a:tc>
                  <a:txBody>
                    <a:bodyPr/>
                    <a:lstStyle/>
                    <a:p>
                      <a:pPr algn="ctr" fontAlgn="ctr"/>
                      <a:r>
                        <a:rPr lang="en-ZA" sz="1200" u="none" strike="noStrike">
                          <a:effectLst/>
                        </a:rPr>
                        <a:t>Thabina Regional Water Scheme</a:t>
                      </a:r>
                      <a:endParaRPr lang="en-ZA" sz="1200" b="0" i="0" u="none" strike="noStrike">
                        <a:solidFill>
                          <a:srgbClr val="000000"/>
                        </a:solidFill>
                        <a:effectLst/>
                        <a:latin typeface="Calibri" panose="020F0502020204030204" pitchFamily="34" charset="0"/>
                      </a:endParaRPr>
                    </a:p>
                  </a:txBody>
                  <a:tcPr marL="2894" marR="2894" marT="2894" marB="0" anchor="ctr"/>
                </a:tc>
                <a:tc>
                  <a:txBody>
                    <a:bodyPr/>
                    <a:lstStyle/>
                    <a:p>
                      <a:pPr algn="ctr" fontAlgn="ctr"/>
                      <a:r>
                        <a:rPr lang="en-ZA" sz="1200" u="none" strike="noStrike">
                          <a:effectLst/>
                        </a:rPr>
                        <a:t>Phato Global Services</a:t>
                      </a:r>
                      <a:endParaRPr lang="en-ZA" sz="1200" b="0" i="0" u="none" strike="noStrike">
                        <a:solidFill>
                          <a:srgbClr val="000000"/>
                        </a:solidFill>
                        <a:effectLst/>
                        <a:latin typeface="Calibri" panose="020F0502020204030204" pitchFamily="34" charset="0"/>
                      </a:endParaRPr>
                    </a:p>
                  </a:txBody>
                  <a:tcPr marL="2894" marR="2894" marT="2894" marB="0" anchor="ctr"/>
                </a:tc>
                <a:tc>
                  <a:txBody>
                    <a:bodyPr/>
                    <a:lstStyle/>
                    <a:p>
                      <a:pPr algn="r" fontAlgn="ctr"/>
                      <a:r>
                        <a:rPr lang="en-ZA" sz="1200" u="none" strike="noStrike" dirty="0">
                          <a:effectLst/>
                        </a:rPr>
                        <a:t> R                        950 000,00 </a:t>
                      </a:r>
                      <a:endParaRPr lang="en-ZA" sz="1200" b="0" i="0" u="none" strike="noStrike" dirty="0">
                        <a:solidFill>
                          <a:srgbClr val="000000"/>
                        </a:solidFill>
                        <a:effectLst/>
                        <a:latin typeface="Calibri" panose="020F0502020204030204" pitchFamily="34" charset="0"/>
                      </a:endParaRPr>
                    </a:p>
                  </a:txBody>
                  <a:tcPr marL="2894" marR="2894" marT="2894" marB="0" anchor="ctr"/>
                </a:tc>
                <a:tc>
                  <a:txBody>
                    <a:bodyPr/>
                    <a:lstStyle/>
                    <a:p>
                      <a:pPr algn="ctr" fontAlgn="ctr"/>
                      <a:r>
                        <a:rPr lang="en-US" sz="1200" u="none" strike="noStrike">
                          <a:effectLst/>
                        </a:rPr>
                        <a:t>Testing and equipping of existing borehole and connection to the system</a:t>
                      </a:r>
                      <a:endParaRPr lang="en-US" sz="1200" b="0" i="0" u="none" strike="noStrike">
                        <a:solidFill>
                          <a:srgbClr val="000000"/>
                        </a:solidFill>
                        <a:effectLst/>
                        <a:latin typeface="Calibri" panose="020F0502020204030204" pitchFamily="34" charset="0"/>
                      </a:endParaRPr>
                    </a:p>
                  </a:txBody>
                  <a:tcPr marL="2894" marR="2894" marT="2894" marB="0" anchor="ctr"/>
                </a:tc>
                <a:tc>
                  <a:txBody>
                    <a:bodyPr/>
                    <a:lstStyle/>
                    <a:p>
                      <a:pPr algn="r" fontAlgn="ctr"/>
                      <a:r>
                        <a:rPr lang="en-ZA" sz="1200" u="none" strike="noStrike" dirty="0">
                          <a:effectLst/>
                        </a:rPr>
                        <a:t>R0,00</a:t>
                      </a:r>
                      <a:endParaRPr lang="en-ZA" sz="1200" b="0" i="0" u="none" strike="noStrike" dirty="0">
                        <a:solidFill>
                          <a:srgbClr val="000000"/>
                        </a:solidFill>
                        <a:effectLst/>
                        <a:latin typeface="Calibri" panose="020F0502020204030204" pitchFamily="34" charset="0"/>
                      </a:endParaRPr>
                    </a:p>
                  </a:txBody>
                  <a:tcPr marL="2894" marR="2894" marT="2894" marB="0" anchor="ctr"/>
                </a:tc>
                <a:extLst>
                  <a:ext uri="{0D108BD9-81ED-4DB2-BD59-A6C34878D82A}">
                    <a16:rowId xmlns:a16="http://schemas.microsoft.com/office/drawing/2014/main" xmlns="" val="4283252176"/>
                  </a:ext>
                </a:extLst>
              </a:tr>
            </a:tbl>
          </a:graphicData>
        </a:graphic>
      </p:graphicFrame>
    </p:spTree>
    <p:extLst>
      <p:ext uri="{BB962C8B-B14F-4D97-AF65-F5344CB8AC3E}">
        <p14:creationId xmlns:p14="http://schemas.microsoft.com/office/powerpoint/2010/main" xmlns="" val="4173731954"/>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5" name="Title 7"/>
          <p:cNvSpPr>
            <a:spLocks noGrp="1"/>
          </p:cNvSpPr>
          <p:nvPr>
            <p:ph type="title"/>
          </p:nvPr>
        </p:nvSpPr>
        <p:spPr>
          <a:xfrm>
            <a:off x="1066801" y="228600"/>
            <a:ext cx="7715251" cy="685800"/>
          </a:xfrm>
          <a:solidFill>
            <a:schemeClr val="tx2">
              <a:lumMod val="20000"/>
              <a:lumOff val="80000"/>
            </a:schemeClr>
          </a:solidFill>
        </p:spPr>
        <p:txBody>
          <a:bodyPr>
            <a:noAutofit/>
          </a:bodyPr>
          <a:lstStyle/>
          <a:p>
            <a:pPr algn="ctr" eaLnBrk="1" hangingPunct="1"/>
            <a:r>
              <a:rPr lang="en-US" altLang="en-US" sz="2800" b="1" dirty="0">
                <a:cs typeface="Arial" panose="020B0604020202020204" pitchFamily="34" charset="0"/>
              </a:rPr>
              <a:t>Covid – 19 Reprioritization (Cont.) </a:t>
            </a:r>
          </a:p>
        </p:txBody>
      </p:sp>
      <p:sp>
        <p:nvSpPr>
          <p:cNvPr id="7170"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defTabSz="514350">
              <a:lnSpc>
                <a:spcPct val="90000"/>
              </a:lnSpc>
              <a:spcBef>
                <a:spcPts val="563"/>
              </a:spcBef>
              <a:buFont typeface="Arial" panose="020B0604020202020204" pitchFamily="34" charset="0"/>
              <a:buChar char="•"/>
              <a:defRPr sz="1575">
                <a:solidFill>
                  <a:schemeClr val="tx1"/>
                </a:solidFill>
                <a:latin typeface="Calibri" panose="020F0502020204030204" pitchFamily="34" charset="0"/>
              </a:defRPr>
            </a:lvl1pPr>
            <a:lvl2pPr marL="557213" indent="-214313" defTabSz="514350">
              <a:lnSpc>
                <a:spcPct val="90000"/>
              </a:lnSpc>
              <a:spcBef>
                <a:spcPts val="281"/>
              </a:spcBef>
              <a:buFont typeface="Arial" panose="020B0604020202020204" pitchFamily="34" charset="0"/>
              <a:buChar char="•"/>
              <a:defRPr>
                <a:solidFill>
                  <a:schemeClr val="tx1"/>
                </a:solidFill>
                <a:latin typeface="Calibri" panose="020F0502020204030204" pitchFamily="34" charset="0"/>
              </a:defRPr>
            </a:lvl2pPr>
            <a:lvl3pPr marL="857250" indent="-171450" defTabSz="514350">
              <a:lnSpc>
                <a:spcPct val="90000"/>
              </a:lnSpc>
              <a:spcBef>
                <a:spcPts val="281"/>
              </a:spcBef>
              <a:buFont typeface="Arial" panose="020B0604020202020204" pitchFamily="34" charset="0"/>
              <a:buChar char="•"/>
              <a:defRPr sz="1125">
                <a:solidFill>
                  <a:schemeClr val="tx1"/>
                </a:solidFill>
                <a:latin typeface="Calibri" panose="020F0502020204030204" pitchFamily="34" charset="0"/>
              </a:defRPr>
            </a:lvl3pPr>
            <a:lvl4pPr marL="1200150" indent="-171450" defTabSz="514350">
              <a:lnSpc>
                <a:spcPct val="90000"/>
              </a:lnSpc>
              <a:spcBef>
                <a:spcPts val="281"/>
              </a:spcBef>
              <a:buFont typeface="Arial" panose="020B0604020202020204" pitchFamily="34" charset="0"/>
              <a:buChar char="•"/>
              <a:defRPr sz="975">
                <a:solidFill>
                  <a:schemeClr val="tx1"/>
                </a:solidFill>
                <a:latin typeface="Calibri" panose="020F0502020204030204" pitchFamily="34" charset="0"/>
              </a:defRPr>
            </a:lvl4pPr>
            <a:lvl5pPr marL="1543050" indent="-171450" defTabSz="514350">
              <a:lnSpc>
                <a:spcPct val="90000"/>
              </a:lnSpc>
              <a:spcBef>
                <a:spcPts val="281"/>
              </a:spcBef>
              <a:buFont typeface="Arial" panose="020B0604020202020204" pitchFamily="34" charset="0"/>
              <a:buChar char="•"/>
              <a:defRPr sz="975">
                <a:solidFill>
                  <a:schemeClr val="tx1"/>
                </a:solidFill>
                <a:latin typeface="Calibri" panose="020F0502020204030204" pitchFamily="34" charset="0"/>
              </a:defRPr>
            </a:lvl5pPr>
            <a:lvl6pPr marL="1885950" indent="-171450" defTabSz="514350" eaLnBrk="0" fontAlgn="base" hangingPunct="0">
              <a:lnSpc>
                <a:spcPct val="90000"/>
              </a:lnSpc>
              <a:spcBef>
                <a:spcPts val="281"/>
              </a:spcBef>
              <a:spcAft>
                <a:spcPct val="0"/>
              </a:spcAft>
              <a:buFont typeface="Arial" panose="020B0604020202020204" pitchFamily="34" charset="0"/>
              <a:buChar char="•"/>
              <a:defRPr sz="975">
                <a:solidFill>
                  <a:schemeClr val="tx1"/>
                </a:solidFill>
                <a:latin typeface="Calibri" panose="020F0502020204030204" pitchFamily="34" charset="0"/>
              </a:defRPr>
            </a:lvl6pPr>
            <a:lvl7pPr marL="2228850" indent="-171450" defTabSz="514350" eaLnBrk="0" fontAlgn="base" hangingPunct="0">
              <a:lnSpc>
                <a:spcPct val="90000"/>
              </a:lnSpc>
              <a:spcBef>
                <a:spcPts val="281"/>
              </a:spcBef>
              <a:spcAft>
                <a:spcPct val="0"/>
              </a:spcAft>
              <a:buFont typeface="Arial" panose="020B0604020202020204" pitchFamily="34" charset="0"/>
              <a:buChar char="•"/>
              <a:defRPr sz="975">
                <a:solidFill>
                  <a:schemeClr val="tx1"/>
                </a:solidFill>
                <a:latin typeface="Calibri" panose="020F0502020204030204" pitchFamily="34" charset="0"/>
              </a:defRPr>
            </a:lvl7pPr>
            <a:lvl8pPr marL="2571750" indent="-171450" defTabSz="514350" eaLnBrk="0" fontAlgn="base" hangingPunct="0">
              <a:lnSpc>
                <a:spcPct val="90000"/>
              </a:lnSpc>
              <a:spcBef>
                <a:spcPts val="281"/>
              </a:spcBef>
              <a:spcAft>
                <a:spcPct val="0"/>
              </a:spcAft>
              <a:buFont typeface="Arial" panose="020B0604020202020204" pitchFamily="34" charset="0"/>
              <a:buChar char="•"/>
              <a:defRPr sz="975">
                <a:solidFill>
                  <a:schemeClr val="tx1"/>
                </a:solidFill>
                <a:latin typeface="Calibri" panose="020F0502020204030204" pitchFamily="34" charset="0"/>
              </a:defRPr>
            </a:lvl8pPr>
            <a:lvl9pPr marL="2914650" indent="-171450" defTabSz="514350" eaLnBrk="0" fontAlgn="base" hangingPunct="0">
              <a:lnSpc>
                <a:spcPct val="90000"/>
              </a:lnSpc>
              <a:spcBef>
                <a:spcPts val="281"/>
              </a:spcBef>
              <a:spcAft>
                <a:spcPct val="0"/>
              </a:spcAft>
              <a:buFont typeface="Arial" panose="020B0604020202020204" pitchFamily="34" charset="0"/>
              <a:buChar char="•"/>
              <a:defRPr sz="975">
                <a:solidFill>
                  <a:schemeClr val="tx1"/>
                </a:solidFill>
                <a:latin typeface="Calibri" panose="020F0502020204030204" pitchFamily="34" charset="0"/>
              </a:defRPr>
            </a:lvl9pPr>
          </a:lstStyle>
          <a:p>
            <a:pPr fontAlgn="base">
              <a:lnSpc>
                <a:spcPct val="100000"/>
              </a:lnSpc>
              <a:spcBef>
                <a:spcPct val="0"/>
              </a:spcBef>
              <a:spcAft>
                <a:spcPct val="0"/>
              </a:spcAft>
              <a:buNone/>
              <a:defRPr/>
            </a:pPr>
            <a:fld id="{4170D422-CBBE-49FC-8E68-4EE6B0FA14F8}" type="slidenum">
              <a:rPr lang="en-ZA" altLang="en-US" sz="675">
                <a:solidFill>
                  <a:srgbClr val="898989"/>
                </a:solidFill>
              </a:rPr>
              <a:pPr fontAlgn="base">
                <a:lnSpc>
                  <a:spcPct val="100000"/>
                </a:lnSpc>
                <a:spcBef>
                  <a:spcPct val="0"/>
                </a:spcBef>
                <a:spcAft>
                  <a:spcPct val="0"/>
                </a:spcAft>
                <a:buNone/>
                <a:defRPr/>
              </a:pPr>
              <a:t>35</a:t>
            </a:fld>
            <a:endParaRPr lang="en-ZA" altLang="en-US" sz="675">
              <a:solidFill>
                <a:srgbClr val="898989"/>
              </a:solidFill>
            </a:endParaRPr>
          </a:p>
        </p:txBody>
      </p:sp>
      <p:graphicFrame>
        <p:nvGraphicFramePr>
          <p:cNvPr id="3" name="Table 2"/>
          <p:cNvGraphicFramePr>
            <a:graphicFrameLocks noGrp="1"/>
          </p:cNvGraphicFramePr>
          <p:nvPr>
            <p:extLst>
              <p:ext uri="{D42A27DB-BD31-4B8C-83A1-F6EECF244321}">
                <p14:modId xmlns:p14="http://schemas.microsoft.com/office/powerpoint/2010/main" xmlns="" val="3716981672"/>
              </p:ext>
            </p:extLst>
          </p:nvPr>
        </p:nvGraphicFramePr>
        <p:xfrm>
          <a:off x="304800" y="914401"/>
          <a:ext cx="9372602" cy="5780752"/>
        </p:xfrm>
        <a:graphic>
          <a:graphicData uri="http://schemas.openxmlformats.org/drawingml/2006/table">
            <a:tbl>
              <a:tblPr>
                <a:tableStyleId>{5C22544A-7EE6-4342-B048-85BDC9FD1C3A}</a:tableStyleId>
              </a:tblPr>
              <a:tblGrid>
                <a:gridCol w="560955">
                  <a:extLst>
                    <a:ext uri="{9D8B030D-6E8A-4147-A177-3AD203B41FA5}">
                      <a16:colId xmlns:a16="http://schemas.microsoft.com/office/drawing/2014/main" xmlns="" val="2689996093"/>
                    </a:ext>
                  </a:extLst>
                </a:gridCol>
                <a:gridCol w="1472503">
                  <a:extLst>
                    <a:ext uri="{9D8B030D-6E8A-4147-A177-3AD203B41FA5}">
                      <a16:colId xmlns:a16="http://schemas.microsoft.com/office/drawing/2014/main" xmlns="" val="1491227859"/>
                    </a:ext>
                  </a:extLst>
                </a:gridCol>
                <a:gridCol w="1319342">
                  <a:extLst>
                    <a:ext uri="{9D8B030D-6E8A-4147-A177-3AD203B41FA5}">
                      <a16:colId xmlns:a16="http://schemas.microsoft.com/office/drawing/2014/main" xmlns="" val="15146930"/>
                    </a:ext>
                  </a:extLst>
                </a:gridCol>
                <a:gridCol w="1789275">
                  <a:extLst>
                    <a:ext uri="{9D8B030D-6E8A-4147-A177-3AD203B41FA5}">
                      <a16:colId xmlns:a16="http://schemas.microsoft.com/office/drawing/2014/main" xmlns="" val="2972776252"/>
                    </a:ext>
                  </a:extLst>
                </a:gridCol>
                <a:gridCol w="2554125">
                  <a:extLst>
                    <a:ext uri="{9D8B030D-6E8A-4147-A177-3AD203B41FA5}">
                      <a16:colId xmlns:a16="http://schemas.microsoft.com/office/drawing/2014/main" xmlns="" val="340312485"/>
                    </a:ext>
                  </a:extLst>
                </a:gridCol>
                <a:gridCol w="1676402">
                  <a:extLst>
                    <a:ext uri="{9D8B030D-6E8A-4147-A177-3AD203B41FA5}">
                      <a16:colId xmlns:a16="http://schemas.microsoft.com/office/drawing/2014/main" xmlns="" val="3190342984"/>
                    </a:ext>
                  </a:extLst>
                </a:gridCol>
              </a:tblGrid>
              <a:tr h="644797">
                <a:tc>
                  <a:txBody>
                    <a:bodyPr/>
                    <a:lstStyle/>
                    <a:p>
                      <a:pPr algn="ctr" fontAlgn="ctr"/>
                      <a:r>
                        <a:rPr lang="en-ZA" sz="1400" u="none" strike="noStrike">
                          <a:effectLst/>
                        </a:rPr>
                        <a:t>31</a:t>
                      </a:r>
                      <a:endParaRPr lang="en-ZA" sz="1400" b="0" i="0" u="none" strike="noStrike">
                        <a:solidFill>
                          <a:srgbClr val="000000"/>
                        </a:solidFill>
                        <a:effectLst/>
                        <a:latin typeface="Calibri" panose="020F0502020204030204" pitchFamily="34" charset="0"/>
                      </a:endParaRPr>
                    </a:p>
                  </a:txBody>
                  <a:tcPr marL="2776" marR="2776" marT="2776" marB="0" anchor="ctr"/>
                </a:tc>
                <a:tc>
                  <a:txBody>
                    <a:bodyPr/>
                    <a:lstStyle/>
                    <a:p>
                      <a:pPr algn="ctr" fontAlgn="ctr"/>
                      <a:r>
                        <a:rPr lang="en-ZA" sz="1400" u="none" strike="noStrike">
                          <a:effectLst/>
                        </a:rPr>
                        <a:t>Thabina Regional Water Scheme</a:t>
                      </a:r>
                      <a:endParaRPr lang="en-ZA" sz="1400" b="0" i="0" u="none" strike="noStrike">
                        <a:solidFill>
                          <a:srgbClr val="000000"/>
                        </a:solidFill>
                        <a:effectLst/>
                        <a:latin typeface="Calibri" panose="020F0502020204030204" pitchFamily="34" charset="0"/>
                      </a:endParaRPr>
                    </a:p>
                  </a:txBody>
                  <a:tcPr marL="2776" marR="2776" marT="2776" marB="0" anchor="ctr"/>
                </a:tc>
                <a:tc>
                  <a:txBody>
                    <a:bodyPr/>
                    <a:lstStyle/>
                    <a:p>
                      <a:pPr algn="ctr" fontAlgn="ctr"/>
                      <a:r>
                        <a:rPr lang="en-ZA" sz="1400" u="none" strike="noStrike">
                          <a:effectLst/>
                        </a:rPr>
                        <a:t>Rhulani and Xoliso</a:t>
                      </a:r>
                      <a:endParaRPr lang="en-ZA" sz="1400" b="0" i="0" u="none" strike="noStrike">
                        <a:solidFill>
                          <a:srgbClr val="000000"/>
                        </a:solidFill>
                        <a:effectLst/>
                        <a:latin typeface="Calibri" panose="020F0502020204030204" pitchFamily="34" charset="0"/>
                      </a:endParaRPr>
                    </a:p>
                  </a:txBody>
                  <a:tcPr marL="2776" marR="2776" marT="2776" marB="0" anchor="ctr"/>
                </a:tc>
                <a:tc>
                  <a:txBody>
                    <a:bodyPr/>
                    <a:lstStyle/>
                    <a:p>
                      <a:pPr algn="ctr" fontAlgn="ctr"/>
                      <a:r>
                        <a:rPr lang="en-ZA" sz="1400" u="none" strike="noStrike" dirty="0">
                          <a:effectLst/>
                        </a:rPr>
                        <a:t> R                    </a:t>
                      </a:r>
                      <a:r>
                        <a:rPr lang="en-ZA" sz="1400" u="none" strike="noStrike" dirty="0" smtClean="0">
                          <a:effectLst/>
                        </a:rPr>
                        <a:t>950 </a:t>
                      </a:r>
                      <a:r>
                        <a:rPr lang="en-ZA" sz="1400" u="none" strike="noStrike" dirty="0">
                          <a:effectLst/>
                        </a:rPr>
                        <a:t>000,00 </a:t>
                      </a:r>
                      <a:endParaRPr lang="en-ZA" sz="1400" b="0" i="0" u="none" strike="noStrike" dirty="0">
                        <a:solidFill>
                          <a:srgbClr val="000000"/>
                        </a:solidFill>
                        <a:effectLst/>
                        <a:latin typeface="Calibri" panose="020F0502020204030204" pitchFamily="34" charset="0"/>
                      </a:endParaRPr>
                    </a:p>
                  </a:txBody>
                  <a:tcPr marL="2776" marR="2776" marT="2776" marB="0" anchor="ctr"/>
                </a:tc>
                <a:tc>
                  <a:txBody>
                    <a:bodyPr/>
                    <a:lstStyle/>
                    <a:p>
                      <a:pPr algn="ctr" fontAlgn="ctr"/>
                      <a:r>
                        <a:rPr lang="en-US" sz="1400" u="none" strike="noStrike">
                          <a:effectLst/>
                        </a:rPr>
                        <a:t>Testing and equipping of existing borehole and connection to the system</a:t>
                      </a:r>
                      <a:endParaRPr lang="en-US" sz="1400" b="0" i="0" u="none" strike="noStrike">
                        <a:solidFill>
                          <a:srgbClr val="000000"/>
                        </a:solidFill>
                        <a:effectLst/>
                        <a:latin typeface="Calibri" panose="020F0502020204030204" pitchFamily="34" charset="0"/>
                      </a:endParaRPr>
                    </a:p>
                  </a:txBody>
                  <a:tcPr marL="2776" marR="2776" marT="2776" marB="0" anchor="ctr"/>
                </a:tc>
                <a:tc>
                  <a:txBody>
                    <a:bodyPr/>
                    <a:lstStyle/>
                    <a:p>
                      <a:pPr algn="r" fontAlgn="ctr"/>
                      <a:r>
                        <a:rPr lang="en-ZA" sz="1400" u="none" strike="noStrike" dirty="0">
                          <a:effectLst/>
                        </a:rPr>
                        <a:t>R0,00</a:t>
                      </a:r>
                      <a:endParaRPr lang="en-ZA" sz="1400" b="0" i="0" u="none" strike="noStrike" dirty="0">
                        <a:solidFill>
                          <a:srgbClr val="000000"/>
                        </a:solidFill>
                        <a:effectLst/>
                        <a:latin typeface="Calibri" panose="020F0502020204030204" pitchFamily="34" charset="0"/>
                      </a:endParaRPr>
                    </a:p>
                  </a:txBody>
                  <a:tcPr marL="2776" marR="2776" marT="2776" marB="0" anchor="ctr"/>
                </a:tc>
                <a:extLst>
                  <a:ext uri="{0D108BD9-81ED-4DB2-BD59-A6C34878D82A}">
                    <a16:rowId xmlns:a16="http://schemas.microsoft.com/office/drawing/2014/main" xmlns="" val="1112366628"/>
                  </a:ext>
                </a:extLst>
              </a:tr>
              <a:tr h="644797">
                <a:tc>
                  <a:txBody>
                    <a:bodyPr/>
                    <a:lstStyle/>
                    <a:p>
                      <a:pPr algn="ctr" fontAlgn="ctr"/>
                      <a:r>
                        <a:rPr lang="en-ZA" sz="1400" u="none" strike="noStrike">
                          <a:effectLst/>
                        </a:rPr>
                        <a:t>32</a:t>
                      </a:r>
                      <a:endParaRPr lang="en-ZA" sz="1400" b="0" i="0" u="none" strike="noStrike">
                        <a:solidFill>
                          <a:srgbClr val="000000"/>
                        </a:solidFill>
                        <a:effectLst/>
                        <a:latin typeface="Calibri" panose="020F0502020204030204" pitchFamily="34" charset="0"/>
                      </a:endParaRPr>
                    </a:p>
                  </a:txBody>
                  <a:tcPr marL="2776" marR="2776" marT="2776" marB="0" anchor="ctr"/>
                </a:tc>
                <a:tc>
                  <a:txBody>
                    <a:bodyPr/>
                    <a:lstStyle/>
                    <a:p>
                      <a:pPr algn="ctr" fontAlgn="ctr"/>
                      <a:r>
                        <a:rPr lang="en-ZA" sz="1400" u="none" strike="noStrike">
                          <a:effectLst/>
                        </a:rPr>
                        <a:t>Thabina Regional Water Scheme</a:t>
                      </a:r>
                      <a:endParaRPr lang="en-ZA" sz="1400" b="0" i="0" u="none" strike="noStrike">
                        <a:solidFill>
                          <a:srgbClr val="000000"/>
                        </a:solidFill>
                        <a:effectLst/>
                        <a:latin typeface="Calibri" panose="020F0502020204030204" pitchFamily="34" charset="0"/>
                      </a:endParaRPr>
                    </a:p>
                  </a:txBody>
                  <a:tcPr marL="2776" marR="2776" marT="2776" marB="0" anchor="ctr"/>
                </a:tc>
                <a:tc>
                  <a:txBody>
                    <a:bodyPr/>
                    <a:lstStyle/>
                    <a:p>
                      <a:pPr algn="ctr" fontAlgn="ctr"/>
                      <a:r>
                        <a:rPr lang="en-ZA" sz="1400" u="none" strike="noStrike">
                          <a:effectLst/>
                        </a:rPr>
                        <a:t>Tarcron Project</a:t>
                      </a:r>
                      <a:endParaRPr lang="en-ZA" sz="1400" b="0" i="0" u="none" strike="noStrike">
                        <a:solidFill>
                          <a:srgbClr val="000000"/>
                        </a:solidFill>
                        <a:effectLst/>
                        <a:latin typeface="Calibri" panose="020F0502020204030204" pitchFamily="34" charset="0"/>
                      </a:endParaRPr>
                    </a:p>
                  </a:txBody>
                  <a:tcPr marL="2776" marR="2776" marT="2776" marB="0" anchor="ctr"/>
                </a:tc>
                <a:tc>
                  <a:txBody>
                    <a:bodyPr/>
                    <a:lstStyle/>
                    <a:p>
                      <a:pPr algn="ctr" fontAlgn="ctr"/>
                      <a:r>
                        <a:rPr lang="en-ZA" sz="1400" u="none" strike="noStrike" dirty="0">
                          <a:effectLst/>
                        </a:rPr>
                        <a:t> R                   </a:t>
                      </a:r>
                      <a:r>
                        <a:rPr lang="en-ZA" sz="1400" u="none" strike="noStrike" dirty="0" smtClean="0">
                          <a:effectLst/>
                        </a:rPr>
                        <a:t> </a:t>
                      </a:r>
                      <a:r>
                        <a:rPr lang="en-ZA" sz="1400" u="none" strike="noStrike" dirty="0">
                          <a:effectLst/>
                        </a:rPr>
                        <a:t>950 000,00 </a:t>
                      </a:r>
                      <a:endParaRPr lang="en-ZA" sz="1400" b="0" i="0" u="none" strike="noStrike" dirty="0">
                        <a:solidFill>
                          <a:srgbClr val="000000"/>
                        </a:solidFill>
                        <a:effectLst/>
                        <a:latin typeface="Calibri" panose="020F0502020204030204" pitchFamily="34" charset="0"/>
                      </a:endParaRPr>
                    </a:p>
                  </a:txBody>
                  <a:tcPr marL="2776" marR="2776" marT="2776" marB="0" anchor="ctr"/>
                </a:tc>
                <a:tc>
                  <a:txBody>
                    <a:bodyPr/>
                    <a:lstStyle/>
                    <a:p>
                      <a:pPr algn="ctr" fontAlgn="ctr"/>
                      <a:r>
                        <a:rPr lang="en-US" sz="1400" u="none" strike="noStrike">
                          <a:effectLst/>
                        </a:rPr>
                        <a:t>Testing and equipping of existing borehole and connection to the system</a:t>
                      </a:r>
                      <a:endParaRPr lang="en-US" sz="1400" b="0" i="0" u="none" strike="noStrike">
                        <a:solidFill>
                          <a:srgbClr val="000000"/>
                        </a:solidFill>
                        <a:effectLst/>
                        <a:latin typeface="Calibri" panose="020F0502020204030204" pitchFamily="34" charset="0"/>
                      </a:endParaRPr>
                    </a:p>
                  </a:txBody>
                  <a:tcPr marL="2776" marR="2776" marT="2776" marB="0" anchor="ctr"/>
                </a:tc>
                <a:tc>
                  <a:txBody>
                    <a:bodyPr/>
                    <a:lstStyle/>
                    <a:p>
                      <a:pPr algn="r" fontAlgn="ctr"/>
                      <a:r>
                        <a:rPr lang="en-ZA" sz="1400" u="none" strike="noStrike" dirty="0">
                          <a:effectLst/>
                        </a:rPr>
                        <a:t>R0,00</a:t>
                      </a:r>
                      <a:endParaRPr lang="en-ZA" sz="1400" b="0" i="0" u="none" strike="noStrike" dirty="0">
                        <a:solidFill>
                          <a:srgbClr val="000000"/>
                        </a:solidFill>
                        <a:effectLst/>
                        <a:latin typeface="Calibri" panose="020F0502020204030204" pitchFamily="34" charset="0"/>
                      </a:endParaRPr>
                    </a:p>
                  </a:txBody>
                  <a:tcPr marL="2776" marR="2776" marT="2776" marB="0" anchor="ctr"/>
                </a:tc>
                <a:extLst>
                  <a:ext uri="{0D108BD9-81ED-4DB2-BD59-A6C34878D82A}">
                    <a16:rowId xmlns:a16="http://schemas.microsoft.com/office/drawing/2014/main" xmlns="" val="3873794645"/>
                  </a:ext>
                </a:extLst>
              </a:tr>
              <a:tr h="644797">
                <a:tc>
                  <a:txBody>
                    <a:bodyPr/>
                    <a:lstStyle/>
                    <a:p>
                      <a:pPr algn="ctr" fontAlgn="ctr"/>
                      <a:r>
                        <a:rPr lang="en-ZA" sz="1400" u="none" strike="noStrike">
                          <a:effectLst/>
                        </a:rPr>
                        <a:t>33</a:t>
                      </a:r>
                      <a:endParaRPr lang="en-ZA" sz="1400" b="0" i="0" u="none" strike="noStrike">
                        <a:solidFill>
                          <a:srgbClr val="000000"/>
                        </a:solidFill>
                        <a:effectLst/>
                        <a:latin typeface="Calibri" panose="020F0502020204030204" pitchFamily="34" charset="0"/>
                      </a:endParaRPr>
                    </a:p>
                  </a:txBody>
                  <a:tcPr marL="2776" marR="2776" marT="2776" marB="0" anchor="ctr"/>
                </a:tc>
                <a:tc>
                  <a:txBody>
                    <a:bodyPr/>
                    <a:lstStyle/>
                    <a:p>
                      <a:pPr algn="ctr" fontAlgn="ctr"/>
                      <a:r>
                        <a:rPr lang="en-ZA" sz="1400" u="none" strike="noStrike">
                          <a:effectLst/>
                        </a:rPr>
                        <a:t>Thabina Regional Water Scheme</a:t>
                      </a:r>
                      <a:endParaRPr lang="en-ZA" sz="1400" b="0" i="0" u="none" strike="noStrike">
                        <a:solidFill>
                          <a:srgbClr val="000000"/>
                        </a:solidFill>
                        <a:effectLst/>
                        <a:latin typeface="Calibri" panose="020F0502020204030204" pitchFamily="34" charset="0"/>
                      </a:endParaRPr>
                    </a:p>
                  </a:txBody>
                  <a:tcPr marL="2776" marR="2776" marT="2776" marB="0" anchor="ctr"/>
                </a:tc>
                <a:tc>
                  <a:txBody>
                    <a:bodyPr/>
                    <a:lstStyle/>
                    <a:p>
                      <a:pPr algn="ctr" fontAlgn="ctr"/>
                      <a:r>
                        <a:rPr lang="en-US" sz="1400" u="none" strike="noStrike">
                          <a:effectLst/>
                        </a:rPr>
                        <a:t>Melrose Civil and Building Construction</a:t>
                      </a:r>
                      <a:endParaRPr lang="en-US" sz="1400" b="0" i="0" u="none" strike="noStrike">
                        <a:solidFill>
                          <a:srgbClr val="000000"/>
                        </a:solidFill>
                        <a:effectLst/>
                        <a:latin typeface="Calibri" panose="020F0502020204030204" pitchFamily="34" charset="0"/>
                      </a:endParaRPr>
                    </a:p>
                  </a:txBody>
                  <a:tcPr marL="2776" marR="2776" marT="2776" marB="0" anchor="ctr"/>
                </a:tc>
                <a:tc>
                  <a:txBody>
                    <a:bodyPr/>
                    <a:lstStyle/>
                    <a:p>
                      <a:pPr algn="ctr" fontAlgn="ctr"/>
                      <a:r>
                        <a:rPr lang="en-ZA" sz="1400" u="none" strike="noStrike" dirty="0">
                          <a:effectLst/>
                        </a:rPr>
                        <a:t> R              </a:t>
                      </a:r>
                      <a:r>
                        <a:rPr lang="en-ZA" sz="1400" u="none" strike="noStrike" dirty="0" smtClean="0">
                          <a:effectLst/>
                        </a:rPr>
                        <a:t>  </a:t>
                      </a:r>
                      <a:r>
                        <a:rPr lang="en-ZA" sz="1400" u="none" strike="noStrike" dirty="0">
                          <a:effectLst/>
                        </a:rPr>
                        <a:t>2 500 000,00 </a:t>
                      </a:r>
                      <a:endParaRPr lang="en-ZA" sz="1400" b="0" i="0" u="none" strike="noStrike" dirty="0">
                        <a:solidFill>
                          <a:srgbClr val="000000"/>
                        </a:solidFill>
                        <a:effectLst/>
                        <a:latin typeface="Calibri" panose="020F0502020204030204" pitchFamily="34" charset="0"/>
                      </a:endParaRPr>
                    </a:p>
                  </a:txBody>
                  <a:tcPr marL="2776" marR="2776" marT="2776" marB="0" anchor="ctr"/>
                </a:tc>
                <a:tc>
                  <a:txBody>
                    <a:bodyPr/>
                    <a:lstStyle/>
                    <a:p>
                      <a:pPr algn="ctr" fontAlgn="ctr"/>
                      <a:r>
                        <a:rPr lang="en-US" sz="1400" u="none" strike="noStrike">
                          <a:effectLst/>
                        </a:rPr>
                        <a:t>Construction of 350kl Steel Tank</a:t>
                      </a:r>
                      <a:endParaRPr lang="en-US" sz="1400" b="0" i="0" u="none" strike="noStrike">
                        <a:solidFill>
                          <a:srgbClr val="000000"/>
                        </a:solidFill>
                        <a:effectLst/>
                        <a:latin typeface="Calibri" panose="020F0502020204030204" pitchFamily="34" charset="0"/>
                      </a:endParaRPr>
                    </a:p>
                  </a:txBody>
                  <a:tcPr marL="2776" marR="2776" marT="2776" marB="0" anchor="ctr"/>
                </a:tc>
                <a:tc>
                  <a:txBody>
                    <a:bodyPr/>
                    <a:lstStyle/>
                    <a:p>
                      <a:pPr algn="r" fontAlgn="ctr"/>
                      <a:r>
                        <a:rPr lang="en-ZA" sz="1400" u="none" strike="noStrike" dirty="0">
                          <a:effectLst/>
                        </a:rPr>
                        <a:t>R0,00</a:t>
                      </a:r>
                      <a:endParaRPr lang="en-ZA" sz="1400" b="0" i="0" u="none" strike="noStrike" dirty="0">
                        <a:solidFill>
                          <a:srgbClr val="000000"/>
                        </a:solidFill>
                        <a:effectLst/>
                        <a:latin typeface="Calibri" panose="020F0502020204030204" pitchFamily="34" charset="0"/>
                      </a:endParaRPr>
                    </a:p>
                  </a:txBody>
                  <a:tcPr marL="2776" marR="2776" marT="2776" marB="0" anchor="ctr"/>
                </a:tc>
                <a:extLst>
                  <a:ext uri="{0D108BD9-81ED-4DB2-BD59-A6C34878D82A}">
                    <a16:rowId xmlns:a16="http://schemas.microsoft.com/office/drawing/2014/main" xmlns="" val="1186226073"/>
                  </a:ext>
                </a:extLst>
              </a:tr>
              <a:tr h="644797">
                <a:tc>
                  <a:txBody>
                    <a:bodyPr/>
                    <a:lstStyle/>
                    <a:p>
                      <a:pPr algn="ctr" fontAlgn="ctr"/>
                      <a:r>
                        <a:rPr lang="en-ZA" sz="1400" u="none" strike="noStrike">
                          <a:effectLst/>
                        </a:rPr>
                        <a:t>34</a:t>
                      </a:r>
                      <a:endParaRPr lang="en-ZA" sz="1400" b="0" i="0" u="none" strike="noStrike">
                        <a:solidFill>
                          <a:srgbClr val="000000"/>
                        </a:solidFill>
                        <a:effectLst/>
                        <a:latin typeface="Calibri" panose="020F0502020204030204" pitchFamily="34" charset="0"/>
                      </a:endParaRPr>
                    </a:p>
                  </a:txBody>
                  <a:tcPr marL="2776" marR="2776" marT="2776" marB="0" anchor="ctr"/>
                </a:tc>
                <a:tc>
                  <a:txBody>
                    <a:bodyPr/>
                    <a:lstStyle/>
                    <a:p>
                      <a:pPr algn="ctr" fontAlgn="ctr"/>
                      <a:r>
                        <a:rPr lang="en-ZA" sz="1400" u="none" strike="noStrike">
                          <a:effectLst/>
                        </a:rPr>
                        <a:t>Tours Water Reticulation</a:t>
                      </a:r>
                      <a:endParaRPr lang="en-ZA" sz="1400" b="0" i="0" u="none" strike="noStrike">
                        <a:solidFill>
                          <a:srgbClr val="000000"/>
                        </a:solidFill>
                        <a:effectLst/>
                        <a:latin typeface="Calibri" panose="020F0502020204030204" pitchFamily="34" charset="0"/>
                      </a:endParaRPr>
                    </a:p>
                  </a:txBody>
                  <a:tcPr marL="2776" marR="2776" marT="2776" marB="0" anchor="ctr"/>
                </a:tc>
                <a:tc>
                  <a:txBody>
                    <a:bodyPr/>
                    <a:lstStyle/>
                    <a:p>
                      <a:pPr algn="ctr" fontAlgn="ctr"/>
                      <a:r>
                        <a:rPr lang="en-ZA" sz="1400" u="none" strike="noStrike">
                          <a:effectLst/>
                        </a:rPr>
                        <a:t>PME Projects</a:t>
                      </a:r>
                      <a:endParaRPr lang="en-ZA" sz="1400" b="0" i="0" u="none" strike="noStrike">
                        <a:solidFill>
                          <a:srgbClr val="000000"/>
                        </a:solidFill>
                        <a:effectLst/>
                        <a:latin typeface="Calibri" panose="020F0502020204030204" pitchFamily="34" charset="0"/>
                      </a:endParaRPr>
                    </a:p>
                  </a:txBody>
                  <a:tcPr marL="2776" marR="2776" marT="2776" marB="0" anchor="ctr"/>
                </a:tc>
                <a:tc>
                  <a:txBody>
                    <a:bodyPr/>
                    <a:lstStyle/>
                    <a:p>
                      <a:pPr algn="ctr" fontAlgn="ctr"/>
                      <a:r>
                        <a:rPr lang="en-ZA" sz="1400" u="none" strike="noStrike" dirty="0">
                          <a:effectLst/>
                        </a:rPr>
                        <a:t> R                    </a:t>
                      </a:r>
                      <a:r>
                        <a:rPr lang="en-ZA" sz="1400" u="none" strike="noStrike" dirty="0" smtClean="0">
                          <a:effectLst/>
                        </a:rPr>
                        <a:t>540 </a:t>
                      </a:r>
                      <a:r>
                        <a:rPr lang="en-ZA" sz="1400" u="none" strike="noStrike" dirty="0">
                          <a:effectLst/>
                        </a:rPr>
                        <a:t>000,00 </a:t>
                      </a:r>
                      <a:endParaRPr lang="en-ZA" sz="1400" b="0" i="0" u="none" strike="noStrike" dirty="0">
                        <a:solidFill>
                          <a:srgbClr val="000000"/>
                        </a:solidFill>
                        <a:effectLst/>
                        <a:latin typeface="Calibri" panose="020F0502020204030204" pitchFamily="34" charset="0"/>
                      </a:endParaRPr>
                    </a:p>
                  </a:txBody>
                  <a:tcPr marL="2776" marR="2776" marT="2776" marB="0" anchor="ctr"/>
                </a:tc>
                <a:tc>
                  <a:txBody>
                    <a:bodyPr/>
                    <a:lstStyle/>
                    <a:p>
                      <a:pPr algn="ctr" fontAlgn="ctr"/>
                      <a:r>
                        <a:rPr lang="en-US" sz="1400" u="none" strike="noStrike">
                          <a:effectLst/>
                        </a:rPr>
                        <a:t>Refurbishment of an existing boreholes and connecting to the existing system</a:t>
                      </a:r>
                      <a:endParaRPr lang="en-US" sz="1400" b="0" i="0" u="none" strike="noStrike">
                        <a:solidFill>
                          <a:srgbClr val="000000"/>
                        </a:solidFill>
                        <a:effectLst/>
                        <a:latin typeface="Calibri" panose="020F0502020204030204" pitchFamily="34" charset="0"/>
                      </a:endParaRPr>
                    </a:p>
                  </a:txBody>
                  <a:tcPr marL="2776" marR="2776" marT="2776" marB="0" anchor="ctr"/>
                </a:tc>
                <a:tc>
                  <a:txBody>
                    <a:bodyPr/>
                    <a:lstStyle/>
                    <a:p>
                      <a:pPr algn="r" fontAlgn="ctr"/>
                      <a:r>
                        <a:rPr lang="en-ZA" sz="1400" u="none" strike="noStrike" dirty="0">
                          <a:effectLst/>
                        </a:rPr>
                        <a:t>R0,00</a:t>
                      </a:r>
                      <a:endParaRPr lang="en-ZA" sz="1400" b="0" i="0" u="none" strike="noStrike" dirty="0">
                        <a:solidFill>
                          <a:srgbClr val="000000"/>
                        </a:solidFill>
                        <a:effectLst/>
                        <a:latin typeface="Calibri" panose="020F0502020204030204" pitchFamily="34" charset="0"/>
                      </a:endParaRPr>
                    </a:p>
                  </a:txBody>
                  <a:tcPr marL="2776" marR="2776" marT="2776" marB="0" anchor="ctr"/>
                </a:tc>
                <a:extLst>
                  <a:ext uri="{0D108BD9-81ED-4DB2-BD59-A6C34878D82A}">
                    <a16:rowId xmlns:a16="http://schemas.microsoft.com/office/drawing/2014/main" xmlns="" val="153425499"/>
                  </a:ext>
                </a:extLst>
              </a:tr>
              <a:tr h="502788">
                <a:tc>
                  <a:txBody>
                    <a:bodyPr/>
                    <a:lstStyle/>
                    <a:p>
                      <a:pPr algn="ctr" fontAlgn="ctr"/>
                      <a:r>
                        <a:rPr lang="en-ZA" sz="1400" u="none" strike="noStrike">
                          <a:effectLst/>
                        </a:rPr>
                        <a:t>35</a:t>
                      </a:r>
                      <a:endParaRPr lang="en-ZA" sz="1400" b="0" i="0" u="none" strike="noStrike">
                        <a:solidFill>
                          <a:srgbClr val="000000"/>
                        </a:solidFill>
                        <a:effectLst/>
                        <a:latin typeface="Calibri" panose="020F0502020204030204" pitchFamily="34" charset="0"/>
                      </a:endParaRPr>
                    </a:p>
                  </a:txBody>
                  <a:tcPr marL="2776" marR="2776" marT="2776" marB="0" anchor="ctr"/>
                </a:tc>
                <a:tc>
                  <a:txBody>
                    <a:bodyPr/>
                    <a:lstStyle/>
                    <a:p>
                      <a:pPr algn="ctr" fontAlgn="ctr"/>
                      <a:r>
                        <a:rPr lang="en-ZA" sz="1400" u="none" strike="noStrike">
                          <a:effectLst/>
                        </a:rPr>
                        <a:t>Tours Water Reticulation</a:t>
                      </a:r>
                      <a:endParaRPr lang="en-ZA" sz="1400" b="0" i="0" u="none" strike="noStrike">
                        <a:solidFill>
                          <a:srgbClr val="000000"/>
                        </a:solidFill>
                        <a:effectLst/>
                        <a:latin typeface="Calibri" panose="020F0502020204030204" pitchFamily="34" charset="0"/>
                      </a:endParaRPr>
                    </a:p>
                  </a:txBody>
                  <a:tcPr marL="2776" marR="2776" marT="2776" marB="0" anchor="ctr"/>
                </a:tc>
                <a:tc>
                  <a:txBody>
                    <a:bodyPr/>
                    <a:lstStyle/>
                    <a:p>
                      <a:pPr algn="ctr" fontAlgn="ctr"/>
                      <a:r>
                        <a:rPr lang="en-ZA" sz="1400" u="none" strike="noStrike">
                          <a:effectLst/>
                        </a:rPr>
                        <a:t>Silver Solutions</a:t>
                      </a:r>
                      <a:endParaRPr lang="en-ZA" sz="1400" b="0" i="0" u="none" strike="noStrike">
                        <a:solidFill>
                          <a:srgbClr val="000000"/>
                        </a:solidFill>
                        <a:effectLst/>
                        <a:latin typeface="Calibri" panose="020F0502020204030204" pitchFamily="34" charset="0"/>
                      </a:endParaRPr>
                    </a:p>
                  </a:txBody>
                  <a:tcPr marL="2776" marR="2776" marT="2776" marB="0" anchor="ctr"/>
                </a:tc>
                <a:tc>
                  <a:txBody>
                    <a:bodyPr/>
                    <a:lstStyle/>
                    <a:p>
                      <a:pPr algn="ctr" fontAlgn="ctr"/>
                      <a:r>
                        <a:rPr lang="en-ZA" sz="1400" u="none" strike="noStrike" dirty="0">
                          <a:effectLst/>
                        </a:rPr>
                        <a:t> R               </a:t>
                      </a:r>
                      <a:r>
                        <a:rPr lang="en-ZA" sz="1400" u="none" strike="noStrike" dirty="0" smtClean="0">
                          <a:effectLst/>
                        </a:rPr>
                        <a:t> </a:t>
                      </a:r>
                      <a:r>
                        <a:rPr lang="en-ZA" sz="1400" u="none" strike="noStrike" dirty="0">
                          <a:effectLst/>
                        </a:rPr>
                        <a:t>2 024 315,00 </a:t>
                      </a:r>
                      <a:endParaRPr lang="en-ZA" sz="1400" b="0" i="0" u="none" strike="noStrike" dirty="0">
                        <a:solidFill>
                          <a:srgbClr val="000000"/>
                        </a:solidFill>
                        <a:effectLst/>
                        <a:latin typeface="Calibri" panose="020F0502020204030204" pitchFamily="34" charset="0"/>
                      </a:endParaRPr>
                    </a:p>
                  </a:txBody>
                  <a:tcPr marL="2776" marR="2776" marT="2776" marB="0" anchor="ctr"/>
                </a:tc>
                <a:tc>
                  <a:txBody>
                    <a:bodyPr/>
                    <a:lstStyle/>
                    <a:p>
                      <a:pPr algn="ctr" fontAlgn="ctr"/>
                      <a:r>
                        <a:rPr lang="en-US" sz="1400" u="none" strike="noStrike">
                          <a:effectLst/>
                        </a:rPr>
                        <a:t>Refurbishment of an existing booster pump station</a:t>
                      </a:r>
                      <a:endParaRPr lang="en-US" sz="1400" b="0" i="0" u="none" strike="noStrike">
                        <a:solidFill>
                          <a:srgbClr val="000000"/>
                        </a:solidFill>
                        <a:effectLst/>
                        <a:latin typeface="Calibri" panose="020F0502020204030204" pitchFamily="34" charset="0"/>
                      </a:endParaRPr>
                    </a:p>
                  </a:txBody>
                  <a:tcPr marL="2776" marR="2776" marT="2776" marB="0" anchor="ctr"/>
                </a:tc>
                <a:tc>
                  <a:txBody>
                    <a:bodyPr/>
                    <a:lstStyle/>
                    <a:p>
                      <a:pPr algn="r" fontAlgn="ctr"/>
                      <a:r>
                        <a:rPr lang="en-ZA" sz="1400" u="none" strike="noStrike" dirty="0">
                          <a:effectLst/>
                        </a:rPr>
                        <a:t> R             </a:t>
                      </a:r>
                      <a:r>
                        <a:rPr lang="en-ZA" sz="1400" u="none" strike="noStrike" dirty="0" smtClean="0">
                          <a:effectLst/>
                        </a:rPr>
                        <a:t> </a:t>
                      </a:r>
                      <a:r>
                        <a:rPr lang="en-ZA" sz="1400" u="none" strike="noStrike" dirty="0">
                          <a:effectLst/>
                        </a:rPr>
                        <a:t>1 821 883,50 </a:t>
                      </a:r>
                      <a:endParaRPr lang="en-ZA" sz="1400" b="0" i="0" u="none" strike="noStrike" dirty="0">
                        <a:solidFill>
                          <a:srgbClr val="000000"/>
                        </a:solidFill>
                        <a:effectLst/>
                        <a:latin typeface="Calibri" panose="020F0502020204030204" pitchFamily="34" charset="0"/>
                      </a:endParaRPr>
                    </a:p>
                  </a:txBody>
                  <a:tcPr marL="2776" marR="2776" marT="2776" marB="0" anchor="ctr"/>
                </a:tc>
                <a:extLst>
                  <a:ext uri="{0D108BD9-81ED-4DB2-BD59-A6C34878D82A}">
                    <a16:rowId xmlns:a16="http://schemas.microsoft.com/office/drawing/2014/main" xmlns="" val="2796042722"/>
                  </a:ext>
                </a:extLst>
              </a:tr>
              <a:tr h="644797">
                <a:tc>
                  <a:txBody>
                    <a:bodyPr/>
                    <a:lstStyle/>
                    <a:p>
                      <a:pPr algn="ctr" fontAlgn="ctr"/>
                      <a:r>
                        <a:rPr lang="en-ZA" sz="1400" u="none" strike="noStrike">
                          <a:effectLst/>
                        </a:rPr>
                        <a:t>36</a:t>
                      </a:r>
                      <a:endParaRPr lang="en-ZA" sz="1400" b="0" i="0" u="none" strike="noStrike">
                        <a:solidFill>
                          <a:srgbClr val="000000"/>
                        </a:solidFill>
                        <a:effectLst/>
                        <a:latin typeface="Calibri" panose="020F0502020204030204" pitchFamily="34" charset="0"/>
                      </a:endParaRPr>
                    </a:p>
                  </a:txBody>
                  <a:tcPr marL="2776" marR="2776" marT="2776" marB="0" anchor="ctr"/>
                </a:tc>
                <a:tc>
                  <a:txBody>
                    <a:bodyPr/>
                    <a:lstStyle/>
                    <a:p>
                      <a:pPr algn="ctr" fontAlgn="ctr"/>
                      <a:r>
                        <a:rPr lang="en-ZA" sz="1400" u="none" strike="noStrike">
                          <a:effectLst/>
                        </a:rPr>
                        <a:t>Tours Water Reticulation</a:t>
                      </a:r>
                      <a:endParaRPr lang="en-ZA" sz="1400" b="0" i="0" u="none" strike="noStrike">
                        <a:solidFill>
                          <a:srgbClr val="000000"/>
                        </a:solidFill>
                        <a:effectLst/>
                        <a:latin typeface="Calibri" panose="020F0502020204030204" pitchFamily="34" charset="0"/>
                      </a:endParaRPr>
                    </a:p>
                  </a:txBody>
                  <a:tcPr marL="2776" marR="2776" marT="2776" marB="0" anchor="ctr"/>
                </a:tc>
                <a:tc>
                  <a:txBody>
                    <a:bodyPr/>
                    <a:lstStyle/>
                    <a:p>
                      <a:pPr algn="ctr" fontAlgn="ctr"/>
                      <a:r>
                        <a:rPr lang="en-US" sz="1400" u="none" strike="noStrike">
                          <a:effectLst/>
                        </a:rPr>
                        <a:t>Ngwako A Maloa Farming and Project</a:t>
                      </a:r>
                      <a:endParaRPr lang="en-US" sz="1400" b="0" i="0" u="none" strike="noStrike">
                        <a:solidFill>
                          <a:srgbClr val="000000"/>
                        </a:solidFill>
                        <a:effectLst/>
                        <a:latin typeface="Calibri" panose="020F0502020204030204" pitchFamily="34" charset="0"/>
                      </a:endParaRPr>
                    </a:p>
                  </a:txBody>
                  <a:tcPr marL="2776" marR="2776" marT="2776" marB="0" anchor="ctr"/>
                </a:tc>
                <a:tc>
                  <a:txBody>
                    <a:bodyPr/>
                    <a:lstStyle/>
                    <a:p>
                      <a:pPr algn="ctr" fontAlgn="ctr"/>
                      <a:r>
                        <a:rPr lang="en-ZA" sz="1400" u="none" strike="noStrike" dirty="0">
                          <a:effectLst/>
                        </a:rPr>
                        <a:t> R                     </a:t>
                      </a:r>
                      <a:r>
                        <a:rPr lang="en-ZA" sz="1400" u="none" strike="noStrike" dirty="0" smtClean="0">
                          <a:effectLst/>
                        </a:rPr>
                        <a:t>540 </a:t>
                      </a:r>
                      <a:r>
                        <a:rPr lang="en-ZA" sz="1400" u="none" strike="noStrike" dirty="0">
                          <a:effectLst/>
                        </a:rPr>
                        <a:t>000,00 </a:t>
                      </a:r>
                      <a:endParaRPr lang="en-ZA" sz="1400" b="0" i="0" u="none" strike="noStrike" dirty="0">
                        <a:solidFill>
                          <a:srgbClr val="000000"/>
                        </a:solidFill>
                        <a:effectLst/>
                        <a:latin typeface="Calibri" panose="020F0502020204030204" pitchFamily="34" charset="0"/>
                      </a:endParaRPr>
                    </a:p>
                  </a:txBody>
                  <a:tcPr marL="2776" marR="2776" marT="2776" marB="0" anchor="ctr"/>
                </a:tc>
                <a:tc>
                  <a:txBody>
                    <a:bodyPr/>
                    <a:lstStyle/>
                    <a:p>
                      <a:pPr algn="ctr" fontAlgn="ctr"/>
                      <a:r>
                        <a:rPr lang="en-US" sz="1400" u="none" strike="noStrike">
                          <a:effectLst/>
                        </a:rPr>
                        <a:t>Refurbishment of an existing borehole and connecting to the existing system</a:t>
                      </a:r>
                      <a:endParaRPr lang="en-US" sz="1400" b="0" i="0" u="none" strike="noStrike">
                        <a:solidFill>
                          <a:srgbClr val="000000"/>
                        </a:solidFill>
                        <a:effectLst/>
                        <a:latin typeface="Calibri" panose="020F0502020204030204" pitchFamily="34" charset="0"/>
                      </a:endParaRPr>
                    </a:p>
                  </a:txBody>
                  <a:tcPr marL="2776" marR="2776" marT="2776" marB="0" anchor="ctr"/>
                </a:tc>
                <a:tc>
                  <a:txBody>
                    <a:bodyPr/>
                    <a:lstStyle/>
                    <a:p>
                      <a:pPr algn="r" fontAlgn="ctr"/>
                      <a:r>
                        <a:rPr lang="en-ZA" sz="1400" u="none" strike="noStrike" dirty="0">
                          <a:effectLst/>
                        </a:rPr>
                        <a:t>R0,00</a:t>
                      </a:r>
                      <a:endParaRPr lang="en-ZA" sz="1400" b="0" i="0" u="none" strike="noStrike" dirty="0">
                        <a:solidFill>
                          <a:srgbClr val="000000"/>
                        </a:solidFill>
                        <a:effectLst/>
                        <a:latin typeface="Calibri" panose="020F0502020204030204" pitchFamily="34" charset="0"/>
                      </a:endParaRPr>
                    </a:p>
                  </a:txBody>
                  <a:tcPr marL="2776" marR="2776" marT="2776" marB="0" anchor="ctr"/>
                </a:tc>
                <a:extLst>
                  <a:ext uri="{0D108BD9-81ED-4DB2-BD59-A6C34878D82A}">
                    <a16:rowId xmlns:a16="http://schemas.microsoft.com/office/drawing/2014/main" xmlns="" val="755928122"/>
                  </a:ext>
                </a:extLst>
              </a:tr>
              <a:tr h="644797">
                <a:tc>
                  <a:txBody>
                    <a:bodyPr/>
                    <a:lstStyle/>
                    <a:p>
                      <a:pPr algn="ctr" fontAlgn="ctr"/>
                      <a:r>
                        <a:rPr lang="en-ZA" sz="1400" u="none" strike="noStrike">
                          <a:effectLst/>
                        </a:rPr>
                        <a:t>37</a:t>
                      </a:r>
                      <a:endParaRPr lang="en-ZA" sz="1400" b="0" i="0" u="none" strike="noStrike">
                        <a:solidFill>
                          <a:srgbClr val="000000"/>
                        </a:solidFill>
                        <a:effectLst/>
                        <a:latin typeface="Calibri" panose="020F0502020204030204" pitchFamily="34" charset="0"/>
                      </a:endParaRPr>
                    </a:p>
                  </a:txBody>
                  <a:tcPr marL="2776" marR="2776" marT="2776" marB="0" anchor="ctr"/>
                </a:tc>
                <a:tc>
                  <a:txBody>
                    <a:bodyPr/>
                    <a:lstStyle/>
                    <a:p>
                      <a:pPr algn="ctr" fontAlgn="ctr"/>
                      <a:r>
                        <a:rPr lang="en-ZA" sz="1400" u="none" strike="noStrike">
                          <a:effectLst/>
                        </a:rPr>
                        <a:t>Tours Water Reticulation</a:t>
                      </a:r>
                      <a:endParaRPr lang="en-ZA" sz="1400" b="0" i="0" u="none" strike="noStrike">
                        <a:solidFill>
                          <a:srgbClr val="000000"/>
                        </a:solidFill>
                        <a:effectLst/>
                        <a:latin typeface="Calibri" panose="020F0502020204030204" pitchFamily="34" charset="0"/>
                      </a:endParaRPr>
                    </a:p>
                  </a:txBody>
                  <a:tcPr marL="2776" marR="2776" marT="2776" marB="0" anchor="ctr"/>
                </a:tc>
                <a:tc>
                  <a:txBody>
                    <a:bodyPr/>
                    <a:lstStyle/>
                    <a:p>
                      <a:pPr algn="ctr" fontAlgn="ctr"/>
                      <a:r>
                        <a:rPr lang="en-ZA" sz="1400" u="none" strike="noStrike">
                          <a:effectLst/>
                        </a:rPr>
                        <a:t>Makobatja Building </a:t>
                      </a:r>
                      <a:endParaRPr lang="en-ZA" sz="1400" b="0" i="0" u="none" strike="noStrike">
                        <a:solidFill>
                          <a:srgbClr val="000000"/>
                        </a:solidFill>
                        <a:effectLst/>
                        <a:latin typeface="Calibri" panose="020F0502020204030204" pitchFamily="34" charset="0"/>
                      </a:endParaRPr>
                    </a:p>
                  </a:txBody>
                  <a:tcPr marL="2776" marR="2776" marT="2776" marB="0" anchor="ctr"/>
                </a:tc>
                <a:tc>
                  <a:txBody>
                    <a:bodyPr/>
                    <a:lstStyle/>
                    <a:p>
                      <a:pPr algn="ctr" fontAlgn="ctr"/>
                      <a:r>
                        <a:rPr lang="en-ZA" sz="1400" u="none" strike="noStrike" dirty="0">
                          <a:effectLst/>
                        </a:rPr>
                        <a:t> R                   </a:t>
                      </a:r>
                      <a:r>
                        <a:rPr lang="en-ZA" sz="1400" u="none" strike="noStrike" dirty="0" smtClean="0">
                          <a:effectLst/>
                        </a:rPr>
                        <a:t> </a:t>
                      </a:r>
                      <a:r>
                        <a:rPr lang="en-ZA" sz="1400" u="none" strike="noStrike" dirty="0">
                          <a:effectLst/>
                        </a:rPr>
                        <a:t>540 000,00 </a:t>
                      </a:r>
                      <a:endParaRPr lang="en-ZA" sz="1400" b="0" i="0" u="none" strike="noStrike" dirty="0">
                        <a:solidFill>
                          <a:srgbClr val="000000"/>
                        </a:solidFill>
                        <a:effectLst/>
                        <a:latin typeface="Calibri" panose="020F0502020204030204" pitchFamily="34" charset="0"/>
                      </a:endParaRPr>
                    </a:p>
                  </a:txBody>
                  <a:tcPr marL="2776" marR="2776" marT="2776" marB="0" anchor="ctr"/>
                </a:tc>
                <a:tc>
                  <a:txBody>
                    <a:bodyPr/>
                    <a:lstStyle/>
                    <a:p>
                      <a:pPr algn="ctr" fontAlgn="ctr"/>
                      <a:r>
                        <a:rPr lang="en-US" sz="1400" u="none" strike="noStrike">
                          <a:effectLst/>
                        </a:rPr>
                        <a:t>Refurbishment of an existing borehole and connecting to the existing system</a:t>
                      </a:r>
                      <a:endParaRPr lang="en-US" sz="1400" b="0" i="0" u="none" strike="noStrike">
                        <a:solidFill>
                          <a:srgbClr val="000000"/>
                        </a:solidFill>
                        <a:effectLst/>
                        <a:latin typeface="Calibri" panose="020F0502020204030204" pitchFamily="34" charset="0"/>
                      </a:endParaRPr>
                    </a:p>
                  </a:txBody>
                  <a:tcPr marL="2776" marR="2776" marT="2776" marB="0" anchor="ctr"/>
                </a:tc>
                <a:tc>
                  <a:txBody>
                    <a:bodyPr/>
                    <a:lstStyle/>
                    <a:p>
                      <a:pPr algn="r" fontAlgn="ctr"/>
                      <a:r>
                        <a:rPr lang="en-ZA" sz="1400" u="none" strike="noStrike" dirty="0">
                          <a:effectLst/>
                        </a:rPr>
                        <a:t>R0,00</a:t>
                      </a:r>
                      <a:endParaRPr lang="en-ZA" sz="1400" b="0" i="0" u="none" strike="noStrike" dirty="0">
                        <a:solidFill>
                          <a:srgbClr val="000000"/>
                        </a:solidFill>
                        <a:effectLst/>
                        <a:latin typeface="Calibri" panose="020F0502020204030204" pitchFamily="34" charset="0"/>
                      </a:endParaRPr>
                    </a:p>
                  </a:txBody>
                  <a:tcPr marL="2776" marR="2776" marT="2776" marB="0" anchor="ctr"/>
                </a:tc>
                <a:extLst>
                  <a:ext uri="{0D108BD9-81ED-4DB2-BD59-A6C34878D82A}">
                    <a16:rowId xmlns:a16="http://schemas.microsoft.com/office/drawing/2014/main" xmlns="" val="2835547402"/>
                  </a:ext>
                </a:extLst>
              </a:tr>
              <a:tr h="515680">
                <a:tc>
                  <a:txBody>
                    <a:bodyPr/>
                    <a:lstStyle/>
                    <a:p>
                      <a:pPr algn="ctr" fontAlgn="ctr"/>
                      <a:r>
                        <a:rPr lang="en-ZA" sz="1400" u="none" strike="noStrike">
                          <a:effectLst/>
                        </a:rPr>
                        <a:t>38</a:t>
                      </a:r>
                      <a:endParaRPr lang="en-ZA" sz="1400" b="0" i="0" u="none" strike="noStrike">
                        <a:solidFill>
                          <a:srgbClr val="000000"/>
                        </a:solidFill>
                        <a:effectLst/>
                        <a:latin typeface="Calibri" panose="020F0502020204030204" pitchFamily="34" charset="0"/>
                      </a:endParaRPr>
                    </a:p>
                  </a:txBody>
                  <a:tcPr marL="2776" marR="2776" marT="2776" marB="0" anchor="ctr"/>
                </a:tc>
                <a:tc>
                  <a:txBody>
                    <a:bodyPr/>
                    <a:lstStyle/>
                    <a:p>
                      <a:pPr algn="ctr" fontAlgn="ctr"/>
                      <a:r>
                        <a:rPr lang="en-ZA" sz="1400" u="none" strike="noStrike">
                          <a:effectLst/>
                        </a:rPr>
                        <a:t>Tours Water Reticulation</a:t>
                      </a:r>
                      <a:endParaRPr lang="en-ZA" sz="1400" b="0" i="0" u="none" strike="noStrike">
                        <a:solidFill>
                          <a:srgbClr val="000000"/>
                        </a:solidFill>
                        <a:effectLst/>
                        <a:latin typeface="Calibri" panose="020F0502020204030204" pitchFamily="34" charset="0"/>
                      </a:endParaRPr>
                    </a:p>
                  </a:txBody>
                  <a:tcPr marL="2776" marR="2776" marT="2776" marB="0" anchor="ctr"/>
                </a:tc>
                <a:tc>
                  <a:txBody>
                    <a:bodyPr/>
                    <a:lstStyle/>
                    <a:p>
                      <a:pPr algn="ctr" fontAlgn="ctr"/>
                      <a:r>
                        <a:rPr lang="en-ZA" sz="1400" u="none" strike="noStrike">
                          <a:effectLst/>
                        </a:rPr>
                        <a:t>Maeku`s</a:t>
                      </a:r>
                      <a:endParaRPr lang="en-ZA" sz="1400" b="0" i="0" u="none" strike="noStrike">
                        <a:solidFill>
                          <a:srgbClr val="000000"/>
                        </a:solidFill>
                        <a:effectLst/>
                        <a:latin typeface="Calibri" panose="020F0502020204030204" pitchFamily="34" charset="0"/>
                      </a:endParaRPr>
                    </a:p>
                  </a:txBody>
                  <a:tcPr marL="2776" marR="2776" marT="2776" marB="0" anchor="ctr"/>
                </a:tc>
                <a:tc>
                  <a:txBody>
                    <a:bodyPr/>
                    <a:lstStyle/>
                    <a:p>
                      <a:pPr algn="ctr" fontAlgn="ctr"/>
                      <a:r>
                        <a:rPr lang="en-ZA" sz="1400" u="none" strike="noStrike" dirty="0">
                          <a:effectLst/>
                        </a:rPr>
                        <a:t> R                 </a:t>
                      </a:r>
                      <a:r>
                        <a:rPr lang="en-ZA" sz="1400" u="none" strike="noStrike" dirty="0" smtClean="0">
                          <a:effectLst/>
                        </a:rPr>
                        <a:t>2 </a:t>
                      </a:r>
                      <a:r>
                        <a:rPr lang="en-ZA" sz="1400" u="none" strike="noStrike" dirty="0">
                          <a:effectLst/>
                        </a:rPr>
                        <a:t>024 315,00 </a:t>
                      </a:r>
                      <a:endParaRPr lang="en-ZA" sz="1400" b="0" i="0" u="none" strike="noStrike" dirty="0">
                        <a:solidFill>
                          <a:srgbClr val="000000"/>
                        </a:solidFill>
                        <a:effectLst/>
                        <a:latin typeface="Calibri" panose="020F0502020204030204" pitchFamily="34" charset="0"/>
                      </a:endParaRPr>
                    </a:p>
                  </a:txBody>
                  <a:tcPr marL="2776" marR="2776" marT="2776" marB="0" anchor="ctr"/>
                </a:tc>
                <a:tc>
                  <a:txBody>
                    <a:bodyPr/>
                    <a:lstStyle/>
                    <a:p>
                      <a:pPr algn="ctr" fontAlgn="ctr"/>
                      <a:r>
                        <a:rPr lang="en-US" sz="1400" u="none" strike="noStrike">
                          <a:effectLst/>
                        </a:rPr>
                        <a:t>Refurbishment of an existing booster pump station</a:t>
                      </a:r>
                      <a:endParaRPr lang="en-US" sz="1400" b="0" i="0" u="none" strike="noStrike">
                        <a:solidFill>
                          <a:srgbClr val="000000"/>
                        </a:solidFill>
                        <a:effectLst/>
                        <a:latin typeface="Calibri" panose="020F0502020204030204" pitchFamily="34" charset="0"/>
                      </a:endParaRPr>
                    </a:p>
                  </a:txBody>
                  <a:tcPr marL="2776" marR="2776" marT="2776" marB="0" anchor="ctr"/>
                </a:tc>
                <a:tc>
                  <a:txBody>
                    <a:bodyPr/>
                    <a:lstStyle/>
                    <a:p>
                      <a:pPr algn="r" fontAlgn="ctr"/>
                      <a:r>
                        <a:rPr lang="en-ZA" sz="1400" u="none" strike="noStrike" dirty="0">
                          <a:effectLst/>
                        </a:rPr>
                        <a:t>R0,00</a:t>
                      </a:r>
                      <a:endParaRPr lang="en-ZA" sz="1400" b="0" i="0" u="none" strike="noStrike" dirty="0">
                        <a:solidFill>
                          <a:srgbClr val="000000"/>
                        </a:solidFill>
                        <a:effectLst/>
                        <a:latin typeface="Calibri" panose="020F0502020204030204" pitchFamily="34" charset="0"/>
                      </a:endParaRPr>
                    </a:p>
                  </a:txBody>
                  <a:tcPr marL="2776" marR="2776" marT="2776" marB="0" anchor="ctr"/>
                </a:tc>
                <a:extLst>
                  <a:ext uri="{0D108BD9-81ED-4DB2-BD59-A6C34878D82A}">
                    <a16:rowId xmlns:a16="http://schemas.microsoft.com/office/drawing/2014/main" xmlns="" val="3460672103"/>
                  </a:ext>
                </a:extLst>
              </a:tr>
              <a:tr h="446751">
                <a:tc>
                  <a:txBody>
                    <a:bodyPr/>
                    <a:lstStyle/>
                    <a:p>
                      <a:pPr algn="ctr" fontAlgn="ctr"/>
                      <a:r>
                        <a:rPr lang="en-ZA" sz="1400" u="none" strike="noStrike">
                          <a:effectLst/>
                        </a:rPr>
                        <a:t>39</a:t>
                      </a:r>
                      <a:endParaRPr lang="en-ZA" sz="1400" b="0" i="0" u="none" strike="noStrike">
                        <a:solidFill>
                          <a:srgbClr val="000000"/>
                        </a:solidFill>
                        <a:effectLst/>
                        <a:latin typeface="Calibri" panose="020F0502020204030204" pitchFamily="34" charset="0"/>
                      </a:endParaRPr>
                    </a:p>
                  </a:txBody>
                  <a:tcPr marL="2776" marR="2776" marT="2776" marB="0" anchor="ctr"/>
                </a:tc>
                <a:tc>
                  <a:txBody>
                    <a:bodyPr/>
                    <a:lstStyle/>
                    <a:p>
                      <a:pPr algn="ctr" fontAlgn="ctr"/>
                      <a:r>
                        <a:rPr lang="en-ZA" sz="1400" u="none" strike="noStrike">
                          <a:effectLst/>
                        </a:rPr>
                        <a:t>Tours Water Reticulation</a:t>
                      </a:r>
                      <a:endParaRPr lang="en-ZA" sz="1400" b="0" i="0" u="none" strike="noStrike">
                        <a:solidFill>
                          <a:srgbClr val="000000"/>
                        </a:solidFill>
                        <a:effectLst/>
                        <a:latin typeface="Calibri" panose="020F0502020204030204" pitchFamily="34" charset="0"/>
                      </a:endParaRPr>
                    </a:p>
                  </a:txBody>
                  <a:tcPr marL="2776" marR="2776" marT="2776" marB="0" anchor="ctr"/>
                </a:tc>
                <a:tc>
                  <a:txBody>
                    <a:bodyPr/>
                    <a:lstStyle/>
                    <a:p>
                      <a:pPr algn="ctr" fontAlgn="ctr"/>
                      <a:r>
                        <a:rPr lang="en-ZA" sz="1400" u="none" strike="noStrike">
                          <a:effectLst/>
                        </a:rPr>
                        <a:t>HLTC</a:t>
                      </a:r>
                      <a:endParaRPr lang="en-ZA" sz="1400" b="0" i="0" u="none" strike="noStrike">
                        <a:solidFill>
                          <a:srgbClr val="000000"/>
                        </a:solidFill>
                        <a:effectLst/>
                        <a:latin typeface="Calibri" panose="020F0502020204030204" pitchFamily="34" charset="0"/>
                      </a:endParaRPr>
                    </a:p>
                  </a:txBody>
                  <a:tcPr marL="2776" marR="2776" marT="2776" marB="0" anchor="ctr"/>
                </a:tc>
                <a:tc>
                  <a:txBody>
                    <a:bodyPr/>
                    <a:lstStyle/>
                    <a:p>
                      <a:pPr algn="ctr" fontAlgn="ctr"/>
                      <a:r>
                        <a:rPr lang="en-ZA" sz="1400" u="none" strike="noStrike" dirty="0">
                          <a:effectLst/>
                        </a:rPr>
                        <a:t> R               </a:t>
                      </a:r>
                      <a:r>
                        <a:rPr lang="en-ZA" sz="1400" u="none" strike="noStrike" dirty="0" smtClean="0">
                          <a:effectLst/>
                        </a:rPr>
                        <a:t>  </a:t>
                      </a:r>
                      <a:r>
                        <a:rPr lang="en-ZA" sz="1400" u="none" strike="noStrike" dirty="0">
                          <a:effectLst/>
                        </a:rPr>
                        <a:t>4 700 000,00 </a:t>
                      </a:r>
                      <a:endParaRPr lang="en-ZA" sz="1400" b="0" i="0" u="none" strike="noStrike" dirty="0">
                        <a:solidFill>
                          <a:srgbClr val="000000"/>
                        </a:solidFill>
                        <a:effectLst/>
                        <a:latin typeface="Calibri" panose="020F0502020204030204" pitchFamily="34" charset="0"/>
                      </a:endParaRPr>
                    </a:p>
                  </a:txBody>
                  <a:tcPr marL="2776" marR="2776" marT="2776" marB="0" anchor="ctr"/>
                </a:tc>
                <a:tc>
                  <a:txBody>
                    <a:bodyPr/>
                    <a:lstStyle/>
                    <a:p>
                      <a:pPr algn="ctr" fontAlgn="ctr"/>
                      <a:r>
                        <a:rPr lang="en-ZA" sz="1400" u="none" strike="noStrike">
                          <a:effectLst/>
                        </a:rPr>
                        <a:t>4km of medium pressure pipelines</a:t>
                      </a:r>
                      <a:endParaRPr lang="en-ZA" sz="1400" b="0" i="0" u="none" strike="noStrike">
                        <a:solidFill>
                          <a:srgbClr val="000000"/>
                        </a:solidFill>
                        <a:effectLst/>
                        <a:latin typeface="Calibri" panose="020F0502020204030204" pitchFamily="34" charset="0"/>
                      </a:endParaRPr>
                    </a:p>
                  </a:txBody>
                  <a:tcPr marL="2776" marR="2776" marT="2776" marB="0" anchor="ctr"/>
                </a:tc>
                <a:tc>
                  <a:txBody>
                    <a:bodyPr/>
                    <a:lstStyle/>
                    <a:p>
                      <a:pPr algn="r" fontAlgn="ctr"/>
                      <a:r>
                        <a:rPr lang="en-ZA" sz="1400" u="none" strike="noStrike" dirty="0">
                          <a:effectLst/>
                        </a:rPr>
                        <a:t>R0,00</a:t>
                      </a:r>
                      <a:endParaRPr lang="en-ZA" sz="1400" b="0" i="0" u="none" strike="noStrike" dirty="0">
                        <a:solidFill>
                          <a:srgbClr val="000000"/>
                        </a:solidFill>
                        <a:effectLst/>
                        <a:latin typeface="Calibri" panose="020F0502020204030204" pitchFamily="34" charset="0"/>
                      </a:endParaRPr>
                    </a:p>
                  </a:txBody>
                  <a:tcPr marL="2776" marR="2776" marT="2776" marB="0" anchor="ctr"/>
                </a:tc>
                <a:extLst>
                  <a:ext uri="{0D108BD9-81ED-4DB2-BD59-A6C34878D82A}">
                    <a16:rowId xmlns:a16="http://schemas.microsoft.com/office/drawing/2014/main" xmlns="" val="1767380869"/>
                  </a:ext>
                </a:extLst>
              </a:tr>
              <a:tr h="446751">
                <a:tc>
                  <a:txBody>
                    <a:bodyPr/>
                    <a:lstStyle/>
                    <a:p>
                      <a:pPr algn="ctr" fontAlgn="ctr"/>
                      <a:endParaRPr lang="en-ZA" sz="1400" b="0" i="0" u="none" strike="noStrike" dirty="0">
                        <a:solidFill>
                          <a:srgbClr val="000000"/>
                        </a:solidFill>
                        <a:effectLst/>
                        <a:latin typeface="Calibri" panose="020F0502020204030204" pitchFamily="34" charset="0"/>
                      </a:endParaRPr>
                    </a:p>
                  </a:txBody>
                  <a:tcPr marL="2776" marR="2776" marT="2776" marB="0" anchor="ctr"/>
                </a:tc>
                <a:tc>
                  <a:txBody>
                    <a:bodyPr/>
                    <a:lstStyle/>
                    <a:p>
                      <a:pPr algn="ctr" fontAlgn="ctr"/>
                      <a:r>
                        <a:rPr lang="en-US" sz="1600" b="1" i="0" u="none" strike="noStrike" dirty="0" smtClean="0">
                          <a:solidFill>
                            <a:srgbClr val="000000"/>
                          </a:solidFill>
                          <a:effectLst/>
                          <a:latin typeface="Calibri" panose="020F0502020204030204" pitchFamily="34" charset="0"/>
                        </a:rPr>
                        <a:t>Total</a:t>
                      </a:r>
                      <a:endParaRPr lang="en-ZA" sz="1600" b="1" i="0" u="none" strike="noStrike" dirty="0">
                        <a:solidFill>
                          <a:srgbClr val="000000"/>
                        </a:solidFill>
                        <a:effectLst/>
                        <a:latin typeface="Calibri" panose="020F0502020204030204" pitchFamily="34" charset="0"/>
                      </a:endParaRPr>
                    </a:p>
                  </a:txBody>
                  <a:tcPr marL="2776" marR="2776" marT="2776" marB="0" anchor="ctr"/>
                </a:tc>
                <a:tc>
                  <a:txBody>
                    <a:bodyPr/>
                    <a:lstStyle/>
                    <a:p>
                      <a:pPr algn="ctr" fontAlgn="ctr"/>
                      <a:endParaRPr lang="en-ZA" sz="1600" b="1" i="0" u="none" strike="noStrike" dirty="0">
                        <a:solidFill>
                          <a:srgbClr val="000000"/>
                        </a:solidFill>
                        <a:effectLst/>
                        <a:latin typeface="Calibri" panose="020F0502020204030204" pitchFamily="34" charset="0"/>
                      </a:endParaRPr>
                    </a:p>
                  </a:txBody>
                  <a:tcPr marL="2776" marR="2776" marT="2776" marB="0" anchor="ctr"/>
                </a:tc>
                <a:tc>
                  <a:txBody>
                    <a:bodyPr/>
                    <a:lstStyle/>
                    <a:p>
                      <a:pPr algn="ctr" fontAlgn="ctr"/>
                      <a:endParaRPr lang="en-ZA" sz="1600" b="1" i="0" u="none" strike="noStrike" dirty="0">
                        <a:solidFill>
                          <a:srgbClr val="000000"/>
                        </a:solidFill>
                        <a:effectLst/>
                        <a:latin typeface="Calibri" panose="020F0502020204030204" pitchFamily="34" charset="0"/>
                      </a:endParaRPr>
                    </a:p>
                  </a:txBody>
                  <a:tcPr marL="2776" marR="2776" marT="2776" marB="0" anchor="ctr"/>
                </a:tc>
                <a:tc>
                  <a:txBody>
                    <a:bodyPr/>
                    <a:lstStyle/>
                    <a:p>
                      <a:pPr algn="ctr" fontAlgn="ctr"/>
                      <a:endParaRPr lang="en-ZA" sz="1600" b="1" i="0" u="none" strike="noStrike" dirty="0">
                        <a:solidFill>
                          <a:srgbClr val="000000"/>
                        </a:solidFill>
                        <a:effectLst/>
                        <a:latin typeface="Calibri" panose="020F0502020204030204" pitchFamily="34" charset="0"/>
                      </a:endParaRPr>
                    </a:p>
                  </a:txBody>
                  <a:tcPr marL="2776" marR="2776" marT="2776" marB="0" anchor="ctr"/>
                </a:tc>
                <a:tc>
                  <a:txBody>
                    <a:bodyPr/>
                    <a:lstStyle/>
                    <a:p>
                      <a:pPr algn="r" fontAlgn="ctr"/>
                      <a:r>
                        <a:rPr lang="en-US" sz="1600" b="1" i="0" u="none" strike="noStrike" dirty="0" smtClean="0">
                          <a:solidFill>
                            <a:srgbClr val="000000"/>
                          </a:solidFill>
                          <a:effectLst/>
                          <a:latin typeface="Calibri" panose="020F0502020204030204" pitchFamily="34" charset="0"/>
                        </a:rPr>
                        <a:t>1</a:t>
                      </a:r>
                      <a:r>
                        <a:rPr lang="en-US" sz="1600" b="1" i="0" u="none" strike="noStrike" baseline="0" dirty="0" smtClean="0">
                          <a:solidFill>
                            <a:srgbClr val="000000"/>
                          </a:solidFill>
                          <a:effectLst/>
                          <a:latin typeface="Calibri" panose="020F0502020204030204" pitchFamily="34" charset="0"/>
                        </a:rPr>
                        <a:t>5 376 181,27</a:t>
                      </a:r>
                      <a:endParaRPr lang="en-ZA" sz="1600" b="1" i="0" u="none" strike="noStrike" dirty="0">
                        <a:solidFill>
                          <a:srgbClr val="000000"/>
                        </a:solidFill>
                        <a:effectLst/>
                        <a:latin typeface="Calibri" panose="020F0502020204030204" pitchFamily="34" charset="0"/>
                      </a:endParaRPr>
                    </a:p>
                  </a:txBody>
                  <a:tcPr marL="2776" marR="2776" marT="2776" marB="0" anchor="ctr"/>
                </a:tc>
                <a:extLst>
                  <a:ext uri="{0D108BD9-81ED-4DB2-BD59-A6C34878D82A}">
                    <a16:rowId xmlns:a16="http://schemas.microsoft.com/office/drawing/2014/main" xmlns="" val="922372635"/>
                  </a:ext>
                </a:extLst>
              </a:tr>
            </a:tbl>
          </a:graphicData>
        </a:graphic>
      </p:graphicFrame>
    </p:spTree>
    <p:extLst>
      <p:ext uri="{BB962C8B-B14F-4D97-AF65-F5344CB8AC3E}">
        <p14:creationId xmlns:p14="http://schemas.microsoft.com/office/powerpoint/2010/main" xmlns="" val="581297056"/>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762000"/>
            <a:ext cx="5308866" cy="457200"/>
          </a:xfrm>
        </p:spPr>
        <p:txBody>
          <a:bodyPr>
            <a:normAutofit fontScale="90000"/>
          </a:bodyPr>
          <a:lstStyle/>
          <a:p>
            <a:r>
              <a:rPr lang="en-US" dirty="0" smtClean="0">
                <a:solidFill>
                  <a:schemeClr val="tx1"/>
                </a:solidFill>
                <a:latin typeface="Arial Black" panose="020B0A04020102020204" pitchFamily="34" charset="0"/>
              </a:rPr>
              <a:t>DWS Support - </a:t>
            </a:r>
            <a:r>
              <a:rPr lang="en-US" dirty="0" err="1" smtClean="0">
                <a:solidFill>
                  <a:schemeClr val="tx1"/>
                </a:solidFill>
                <a:latin typeface="Arial Black" panose="020B0A04020102020204" pitchFamily="34" charset="0"/>
              </a:rPr>
              <a:t>Covid</a:t>
            </a:r>
            <a:endParaRPr lang="en-US" dirty="0">
              <a:solidFill>
                <a:schemeClr val="tx1"/>
              </a:solidFill>
              <a:latin typeface="Arial Black" panose="020B0A04020102020204" pitchFamily="34" charset="0"/>
            </a:endParaRPr>
          </a:p>
        </p:txBody>
      </p:sp>
      <p:sp>
        <p:nvSpPr>
          <p:cNvPr id="4" name="Title 1"/>
          <p:cNvSpPr txBox="1">
            <a:spLocks/>
          </p:cNvSpPr>
          <p:nvPr/>
        </p:nvSpPr>
        <p:spPr>
          <a:xfrm>
            <a:off x="152400" y="1752600"/>
            <a:ext cx="9753600" cy="4038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2400" dirty="0" smtClean="0">
                <a:latin typeface="Arial Black" panose="020B0A04020102020204" pitchFamily="34" charset="0"/>
              </a:rPr>
              <a:t>DWS has provided support to the municipality by allocating four (4) water trucks. The trucks have been allocated and are managed in the Local Municipalities (Greater Tzaneen Municipality, Greater Letaba Municipality, Greater Giyani and Ba – Phalaborwa Municipality)</a:t>
            </a:r>
          </a:p>
          <a:p>
            <a:endParaRPr lang="en-US" sz="2400" dirty="0">
              <a:latin typeface="Arial Black" panose="020B0A04020102020204" pitchFamily="34" charset="0"/>
            </a:endParaRPr>
          </a:p>
          <a:p>
            <a:pPr algn="just"/>
            <a:r>
              <a:rPr lang="en-US" sz="2400" dirty="0" smtClean="0">
                <a:latin typeface="Arial Black" panose="020B0A04020102020204" pitchFamily="34" charset="0"/>
              </a:rPr>
              <a:t>DWS has further provided the municipality with 115 Jojo Storage tanks distributed in villages across the Local Municipalities.</a:t>
            </a:r>
            <a:endParaRPr lang="en-US" sz="2400" dirty="0">
              <a:latin typeface="Arial Black" panose="020B0A04020102020204" pitchFamily="34" charset="0"/>
            </a:endParaRPr>
          </a:p>
        </p:txBody>
      </p:sp>
    </p:spTree>
    <p:extLst>
      <p:ext uri="{BB962C8B-B14F-4D97-AF65-F5344CB8AC3E}">
        <p14:creationId xmlns:p14="http://schemas.microsoft.com/office/powerpoint/2010/main" xmlns="" val="227930056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Distribution of </a:t>
            </a:r>
            <a:r>
              <a:rPr lang="en-US" dirty="0" err="1" smtClean="0"/>
              <a:t>Jojo</a:t>
            </a:r>
            <a:r>
              <a:rPr lang="en-US" dirty="0" smtClean="0"/>
              <a:t> Tanks</a:t>
            </a:r>
            <a:endParaRPr lang="en-ZA" dirty="0"/>
          </a:p>
        </p:txBody>
      </p:sp>
      <p:sp>
        <p:nvSpPr>
          <p:cNvPr id="3" name="Content Placeholder 2"/>
          <p:cNvSpPr>
            <a:spLocks noGrp="1"/>
          </p:cNvSpPr>
          <p:nvPr>
            <p:ph idx="1"/>
          </p:nvPr>
        </p:nvSpPr>
        <p:spPr/>
        <p:txBody>
          <a:bodyPr/>
          <a:lstStyle/>
          <a:p>
            <a:r>
              <a:rPr lang="en-US" dirty="0" smtClean="0"/>
              <a:t>GGM – 28</a:t>
            </a:r>
          </a:p>
          <a:p>
            <a:r>
              <a:rPr lang="en-US" dirty="0" smtClean="0"/>
              <a:t>GTM – 31</a:t>
            </a:r>
          </a:p>
          <a:p>
            <a:r>
              <a:rPr lang="en-US" dirty="0" smtClean="0"/>
              <a:t>GLM – 28</a:t>
            </a:r>
          </a:p>
          <a:p>
            <a:r>
              <a:rPr lang="en-US" dirty="0" smtClean="0"/>
              <a:t>BPM – 14</a:t>
            </a:r>
          </a:p>
          <a:p>
            <a:r>
              <a:rPr lang="en-US" dirty="0" smtClean="0"/>
              <a:t>MLM – 14</a:t>
            </a:r>
          </a:p>
          <a:p>
            <a:pPr marL="0" indent="0">
              <a:buNone/>
            </a:pPr>
            <a:r>
              <a:rPr lang="en-US" dirty="0" smtClean="0"/>
              <a:t>Total = 115</a:t>
            </a:r>
            <a:endParaRPr lang="en-ZA" dirty="0"/>
          </a:p>
        </p:txBody>
      </p:sp>
    </p:spTree>
    <p:extLst>
      <p:ext uri="{BB962C8B-B14F-4D97-AF65-F5344CB8AC3E}">
        <p14:creationId xmlns:p14="http://schemas.microsoft.com/office/powerpoint/2010/main" xmlns="" val="36325355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02934" y="1811864"/>
            <a:ext cx="5308866" cy="2607737"/>
          </a:xfrm>
        </p:spPr>
        <p:txBody>
          <a:bodyPr>
            <a:normAutofit fontScale="90000"/>
          </a:bodyPr>
          <a:lstStyle/>
          <a:p>
            <a:pPr algn="ctr"/>
            <a:r>
              <a:rPr lang="en-US" dirty="0" smtClean="0">
                <a:solidFill>
                  <a:schemeClr val="tx1"/>
                </a:solidFill>
                <a:latin typeface="Arial Black" panose="020B0A04020102020204" pitchFamily="34" charset="0"/>
              </a:rPr>
              <a:t>REVENUE COLLECTION ANALYSIS</a:t>
            </a:r>
            <a:br>
              <a:rPr lang="en-US" dirty="0" smtClean="0">
                <a:solidFill>
                  <a:schemeClr val="tx1"/>
                </a:solidFill>
                <a:latin typeface="Arial Black" panose="020B0A04020102020204" pitchFamily="34" charset="0"/>
              </a:rPr>
            </a:br>
            <a:r>
              <a:rPr lang="en-US" dirty="0" smtClean="0">
                <a:solidFill>
                  <a:schemeClr val="tx1"/>
                </a:solidFill>
                <a:latin typeface="Arial Black" panose="020B0A04020102020204" pitchFamily="34" charset="0"/>
              </a:rPr>
              <a:t>30 June 2020</a:t>
            </a:r>
            <a:endParaRPr lang="en-US" dirty="0">
              <a:solidFill>
                <a:schemeClr val="tx1"/>
              </a:solidFill>
              <a:latin typeface="Arial Black" panose="020B0A04020102020204" pitchFamily="34" charset="0"/>
            </a:endParaRPr>
          </a:p>
        </p:txBody>
      </p:sp>
    </p:spTree>
    <p:extLst>
      <p:ext uri="{BB962C8B-B14F-4D97-AF65-F5344CB8AC3E}">
        <p14:creationId xmlns:p14="http://schemas.microsoft.com/office/powerpoint/2010/main" xmlns="" val="33712069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2192" y="-76200"/>
            <a:ext cx="6798734" cy="1303867"/>
          </a:xfrm>
        </p:spPr>
        <p:txBody>
          <a:bodyPr>
            <a:normAutofit/>
          </a:bodyPr>
          <a:lstStyle/>
          <a:p>
            <a:pPr algn="ctr"/>
            <a:r>
              <a:rPr lang="en-ZA" b="1" dirty="0" smtClean="0">
                <a:solidFill>
                  <a:schemeClr val="tx1"/>
                </a:solidFill>
                <a:latin typeface="Arial" panose="020B0604020202020204" pitchFamily="34" charset="0"/>
                <a:ea typeface="Calibri" panose="020F0502020204030204" pitchFamily="34" charset="0"/>
              </a:rPr>
              <a:t>Operating Revenue</a:t>
            </a:r>
            <a:endParaRPr lang="en-ZA" dirty="0">
              <a:solidFill>
                <a:schemeClr val="tx1"/>
              </a:solidFill>
            </a:endParaRPr>
          </a:p>
        </p:txBody>
      </p:sp>
      <p:sp>
        <p:nvSpPr>
          <p:cNvPr id="3" name="Content Placeholder 2"/>
          <p:cNvSpPr>
            <a:spLocks noGrp="1"/>
          </p:cNvSpPr>
          <p:nvPr>
            <p:ph idx="1"/>
          </p:nvPr>
        </p:nvSpPr>
        <p:spPr>
          <a:xfrm>
            <a:off x="975359" y="1524000"/>
            <a:ext cx="7772400" cy="4114800"/>
          </a:xfrm>
        </p:spPr>
        <p:txBody>
          <a:bodyPr>
            <a:normAutofit/>
          </a:bodyPr>
          <a:lstStyle/>
          <a:p>
            <a:pPr marL="0" indent="0">
              <a:buNone/>
            </a:pPr>
            <a:endParaRPr lang="en-ZA" dirty="0" smtClean="0"/>
          </a:p>
          <a:p>
            <a:pPr marL="0" indent="0">
              <a:buNone/>
            </a:pPr>
            <a:endParaRPr lang="en-ZA" dirty="0"/>
          </a:p>
          <a:p>
            <a:pPr marL="0" indent="0">
              <a:buNone/>
            </a:pPr>
            <a:endParaRPr lang="en-ZA" dirty="0" smtClean="0"/>
          </a:p>
          <a:p>
            <a:pPr marL="0" indent="0">
              <a:buNone/>
            </a:pPr>
            <a:endParaRPr lang="en-ZA" dirty="0"/>
          </a:p>
          <a:p>
            <a:pPr marL="0" indent="0">
              <a:buNone/>
            </a:pPr>
            <a:endParaRPr lang="en-ZA" dirty="0" smtClean="0"/>
          </a:p>
        </p:txBody>
      </p:sp>
      <p:graphicFrame>
        <p:nvGraphicFramePr>
          <p:cNvPr id="7" name="Table 6"/>
          <p:cNvGraphicFramePr>
            <a:graphicFrameLocks noGrp="1"/>
          </p:cNvGraphicFramePr>
          <p:nvPr>
            <p:extLst>
              <p:ext uri="{D42A27DB-BD31-4B8C-83A1-F6EECF244321}">
                <p14:modId xmlns:p14="http://schemas.microsoft.com/office/powerpoint/2010/main" xmlns="" val="3174673187"/>
              </p:ext>
            </p:extLst>
          </p:nvPr>
        </p:nvGraphicFramePr>
        <p:xfrm>
          <a:off x="554183" y="838200"/>
          <a:ext cx="8381999" cy="4699905"/>
        </p:xfrm>
        <a:graphic>
          <a:graphicData uri="http://schemas.openxmlformats.org/drawingml/2006/table">
            <a:tbl>
              <a:tblPr firstRow="1" firstCol="1" bandRow="1">
                <a:tableStyleId>{5C22544A-7EE6-4342-B048-85BDC9FD1C3A}</a:tableStyleId>
              </a:tblPr>
              <a:tblGrid>
                <a:gridCol w="2666999">
                  <a:extLst>
                    <a:ext uri="{9D8B030D-6E8A-4147-A177-3AD203B41FA5}">
                      <a16:colId xmlns:a16="http://schemas.microsoft.com/office/drawing/2014/main" xmlns="" val="2493687773"/>
                    </a:ext>
                  </a:extLst>
                </a:gridCol>
                <a:gridCol w="2144889">
                  <a:extLst>
                    <a:ext uri="{9D8B030D-6E8A-4147-A177-3AD203B41FA5}">
                      <a16:colId xmlns:a16="http://schemas.microsoft.com/office/drawing/2014/main" xmlns="" val="2073495903"/>
                    </a:ext>
                  </a:extLst>
                </a:gridCol>
                <a:gridCol w="2259802">
                  <a:extLst>
                    <a:ext uri="{9D8B030D-6E8A-4147-A177-3AD203B41FA5}">
                      <a16:colId xmlns:a16="http://schemas.microsoft.com/office/drawing/2014/main" xmlns="" val="1878850405"/>
                    </a:ext>
                  </a:extLst>
                </a:gridCol>
                <a:gridCol w="1310309">
                  <a:extLst>
                    <a:ext uri="{9D8B030D-6E8A-4147-A177-3AD203B41FA5}">
                      <a16:colId xmlns:a16="http://schemas.microsoft.com/office/drawing/2014/main" xmlns="" val="3486226094"/>
                    </a:ext>
                  </a:extLst>
                </a:gridCol>
              </a:tblGrid>
              <a:tr h="980222">
                <a:tc>
                  <a:txBody>
                    <a:bodyPr/>
                    <a:lstStyle/>
                    <a:p>
                      <a:pPr>
                        <a:lnSpc>
                          <a:spcPts val="1300"/>
                        </a:lnSpc>
                        <a:spcAft>
                          <a:spcPts val="0"/>
                        </a:spcAft>
                      </a:pPr>
                      <a:r>
                        <a:rPr lang="en-ZA" sz="1800" dirty="0">
                          <a:solidFill>
                            <a:schemeClr val="tx1"/>
                          </a:solidFill>
                          <a:effectLst/>
                        </a:rPr>
                        <a:t>Description</a:t>
                      </a:r>
                    </a:p>
                    <a:p>
                      <a:pPr>
                        <a:lnSpc>
                          <a:spcPts val="1300"/>
                        </a:lnSpc>
                        <a:spcAft>
                          <a:spcPts val="0"/>
                        </a:spcAft>
                      </a:pPr>
                      <a:r>
                        <a:rPr lang="en-ZA" sz="1800" dirty="0">
                          <a:solidFill>
                            <a:schemeClr val="tx1"/>
                          </a:solidFill>
                          <a:effectLst/>
                        </a:rPr>
                        <a:t> </a:t>
                      </a:r>
                    </a:p>
                    <a:p>
                      <a:pPr>
                        <a:lnSpc>
                          <a:spcPts val="1300"/>
                        </a:lnSpc>
                        <a:spcAft>
                          <a:spcPts val="0"/>
                        </a:spcAft>
                      </a:pPr>
                      <a:r>
                        <a:rPr lang="en-ZA" sz="1800" dirty="0">
                          <a:solidFill>
                            <a:schemeClr val="tx1"/>
                          </a:solidFill>
                          <a:effectLst/>
                        </a:rPr>
                        <a:t>R </a:t>
                      </a:r>
                      <a:endParaRPr lang="en-ZA" sz="18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ts val="1300"/>
                        </a:lnSpc>
                        <a:spcAft>
                          <a:spcPts val="0"/>
                        </a:spcAft>
                      </a:pPr>
                      <a:r>
                        <a:rPr lang="en-ZA" sz="1800" dirty="0">
                          <a:solidFill>
                            <a:schemeClr val="tx1"/>
                          </a:solidFill>
                          <a:effectLst/>
                        </a:rPr>
                        <a:t> </a:t>
                      </a:r>
                    </a:p>
                    <a:p>
                      <a:pPr algn="ctr">
                        <a:lnSpc>
                          <a:spcPts val="1300"/>
                        </a:lnSpc>
                        <a:spcAft>
                          <a:spcPts val="0"/>
                        </a:spcAft>
                      </a:pPr>
                      <a:endParaRPr lang="en-ZA" sz="1800" dirty="0" smtClean="0">
                        <a:solidFill>
                          <a:schemeClr val="tx1"/>
                        </a:solidFill>
                        <a:effectLst/>
                      </a:endParaRPr>
                    </a:p>
                    <a:p>
                      <a:pPr algn="ctr">
                        <a:lnSpc>
                          <a:spcPts val="1300"/>
                        </a:lnSpc>
                        <a:spcAft>
                          <a:spcPts val="0"/>
                        </a:spcAft>
                      </a:pPr>
                      <a:endParaRPr lang="en-ZA" sz="1800" dirty="0" smtClean="0">
                        <a:solidFill>
                          <a:schemeClr val="tx1"/>
                        </a:solidFill>
                        <a:effectLst/>
                      </a:endParaRPr>
                    </a:p>
                    <a:p>
                      <a:pPr algn="ctr">
                        <a:lnSpc>
                          <a:spcPts val="1300"/>
                        </a:lnSpc>
                        <a:spcAft>
                          <a:spcPts val="0"/>
                        </a:spcAft>
                      </a:pPr>
                      <a:endParaRPr lang="en-ZA" sz="1800" dirty="0" smtClean="0">
                        <a:solidFill>
                          <a:schemeClr val="tx1"/>
                        </a:solidFill>
                        <a:effectLst/>
                      </a:endParaRPr>
                    </a:p>
                    <a:p>
                      <a:pPr algn="ctr">
                        <a:lnSpc>
                          <a:spcPts val="1300"/>
                        </a:lnSpc>
                        <a:spcAft>
                          <a:spcPts val="0"/>
                        </a:spcAft>
                      </a:pPr>
                      <a:endParaRPr lang="en-ZA" sz="1800" dirty="0" smtClean="0">
                        <a:solidFill>
                          <a:schemeClr val="tx1"/>
                        </a:solidFill>
                        <a:effectLst/>
                      </a:endParaRPr>
                    </a:p>
                    <a:p>
                      <a:pPr algn="ctr">
                        <a:lnSpc>
                          <a:spcPts val="1300"/>
                        </a:lnSpc>
                        <a:spcAft>
                          <a:spcPts val="0"/>
                        </a:spcAft>
                      </a:pPr>
                      <a:r>
                        <a:rPr lang="en-ZA" sz="1800" dirty="0" smtClean="0">
                          <a:solidFill>
                            <a:schemeClr val="tx1"/>
                          </a:solidFill>
                          <a:effectLst/>
                        </a:rPr>
                        <a:t>Budget</a:t>
                      </a:r>
                      <a:endParaRPr lang="en-ZA" sz="18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ts val="1300"/>
                        </a:lnSpc>
                        <a:spcAft>
                          <a:spcPts val="0"/>
                        </a:spcAft>
                      </a:pPr>
                      <a:r>
                        <a:rPr lang="en-ZA" sz="1800" dirty="0" smtClean="0">
                          <a:solidFill>
                            <a:schemeClr val="tx1"/>
                          </a:solidFill>
                          <a:effectLst/>
                        </a:rPr>
                        <a:t>YTD</a:t>
                      </a:r>
                    </a:p>
                    <a:p>
                      <a:pPr algn="ctr">
                        <a:lnSpc>
                          <a:spcPts val="1300"/>
                        </a:lnSpc>
                        <a:spcAft>
                          <a:spcPts val="0"/>
                        </a:spcAft>
                      </a:pPr>
                      <a:r>
                        <a:rPr lang="en-US" sz="1800" dirty="0" smtClean="0">
                          <a:solidFill>
                            <a:schemeClr val="tx1"/>
                          </a:solidFill>
                          <a:effectLst/>
                        </a:rPr>
                        <a:t>Receipts</a:t>
                      </a:r>
                      <a:endParaRPr lang="en-ZA" sz="1800" dirty="0">
                        <a:solidFill>
                          <a:schemeClr val="tx1"/>
                        </a:solidFill>
                        <a:effectLst/>
                      </a:endParaRPr>
                    </a:p>
                    <a:p>
                      <a:pPr algn="ctr">
                        <a:lnSpc>
                          <a:spcPts val="1300"/>
                        </a:lnSpc>
                        <a:spcAft>
                          <a:spcPts val="0"/>
                        </a:spcAft>
                      </a:pPr>
                      <a:r>
                        <a:rPr lang="en-ZA" sz="1800" dirty="0">
                          <a:solidFill>
                            <a:schemeClr val="tx1"/>
                          </a:solidFill>
                          <a:effectLst/>
                        </a:rPr>
                        <a:t>30 June 2020</a:t>
                      </a:r>
                      <a:endParaRPr lang="en-ZA" sz="18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ts val="1300"/>
                        </a:lnSpc>
                        <a:spcAft>
                          <a:spcPts val="0"/>
                        </a:spcAft>
                      </a:pPr>
                      <a:r>
                        <a:rPr lang="en-ZA" sz="1800" dirty="0">
                          <a:solidFill>
                            <a:schemeClr val="tx1"/>
                          </a:solidFill>
                          <a:effectLst/>
                        </a:rPr>
                        <a:t> </a:t>
                      </a:r>
                    </a:p>
                    <a:p>
                      <a:pPr algn="ctr">
                        <a:lnSpc>
                          <a:spcPts val="1300"/>
                        </a:lnSpc>
                        <a:spcAft>
                          <a:spcPts val="0"/>
                        </a:spcAft>
                      </a:pPr>
                      <a:endParaRPr lang="en-ZA" sz="1800" dirty="0" smtClean="0">
                        <a:solidFill>
                          <a:schemeClr val="tx1"/>
                        </a:solidFill>
                        <a:effectLst/>
                      </a:endParaRPr>
                    </a:p>
                    <a:p>
                      <a:pPr algn="ctr">
                        <a:lnSpc>
                          <a:spcPts val="1300"/>
                        </a:lnSpc>
                        <a:spcAft>
                          <a:spcPts val="0"/>
                        </a:spcAft>
                      </a:pPr>
                      <a:endParaRPr lang="en-ZA" sz="1800" dirty="0" smtClean="0">
                        <a:solidFill>
                          <a:schemeClr val="tx1"/>
                        </a:solidFill>
                        <a:effectLst/>
                      </a:endParaRPr>
                    </a:p>
                    <a:p>
                      <a:pPr algn="ctr">
                        <a:lnSpc>
                          <a:spcPts val="1300"/>
                        </a:lnSpc>
                        <a:spcAft>
                          <a:spcPts val="0"/>
                        </a:spcAft>
                      </a:pPr>
                      <a:r>
                        <a:rPr lang="en-ZA" sz="1800" dirty="0" smtClean="0">
                          <a:solidFill>
                            <a:schemeClr val="tx1"/>
                          </a:solidFill>
                          <a:effectLst/>
                        </a:rPr>
                        <a:t>Percentage </a:t>
                      </a:r>
                      <a:r>
                        <a:rPr lang="en-ZA" sz="1800" dirty="0">
                          <a:solidFill>
                            <a:schemeClr val="tx1"/>
                          </a:solidFill>
                          <a:effectLst/>
                        </a:rPr>
                        <a:t>receipt</a:t>
                      </a:r>
                    </a:p>
                    <a:p>
                      <a:pPr algn="ctr">
                        <a:lnSpc>
                          <a:spcPts val="1300"/>
                        </a:lnSpc>
                        <a:spcAft>
                          <a:spcPts val="0"/>
                        </a:spcAft>
                      </a:pPr>
                      <a:r>
                        <a:rPr lang="en-ZA" sz="1800" dirty="0">
                          <a:solidFill>
                            <a:schemeClr val="tx1"/>
                          </a:solidFill>
                          <a:effectLst/>
                        </a:rPr>
                        <a:t>Actual %</a:t>
                      </a:r>
                      <a:endParaRPr lang="en-ZA" sz="18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2991011037"/>
                  </a:ext>
                </a:extLst>
              </a:tr>
              <a:tr h="291352">
                <a:tc>
                  <a:txBody>
                    <a:bodyPr/>
                    <a:lstStyle/>
                    <a:p>
                      <a:pPr>
                        <a:lnSpc>
                          <a:spcPct val="115000"/>
                        </a:lnSpc>
                      </a:pPr>
                      <a:endParaRPr lang="en-ZA" sz="1600">
                        <a:solidFill>
                          <a:schemeClr val="tx1"/>
                        </a:solidFill>
                        <a:effectLst/>
                        <a:latin typeface="Century Gothic" panose="020B0502020202020204" pitchFamily="34" charset="0"/>
                      </a:endParaRPr>
                    </a:p>
                  </a:txBody>
                  <a:tcPr marL="68580" marR="68580" marT="0" marB="0" anchor="b"/>
                </a:tc>
                <a:tc>
                  <a:txBody>
                    <a:bodyPr/>
                    <a:lstStyle/>
                    <a:p>
                      <a:pPr>
                        <a:lnSpc>
                          <a:spcPts val="1300"/>
                        </a:lnSpc>
                        <a:spcAft>
                          <a:spcPts val="0"/>
                        </a:spcAft>
                      </a:pPr>
                      <a:r>
                        <a:rPr lang="en-ZA" sz="1600" dirty="0">
                          <a:solidFill>
                            <a:schemeClr val="tx1"/>
                          </a:solidFill>
                          <a:effectLst/>
                        </a:rPr>
                        <a:t> </a:t>
                      </a:r>
                      <a:endParaRPr lang="en-ZA"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ts val="1300"/>
                        </a:lnSpc>
                        <a:spcAft>
                          <a:spcPts val="0"/>
                        </a:spcAft>
                      </a:pPr>
                      <a:r>
                        <a:rPr lang="en-ZA" sz="1600" dirty="0">
                          <a:solidFill>
                            <a:schemeClr val="tx1"/>
                          </a:solidFill>
                          <a:effectLst/>
                        </a:rPr>
                        <a:t> </a:t>
                      </a:r>
                      <a:endParaRPr lang="en-ZA"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nSpc>
                          <a:spcPts val="1300"/>
                        </a:lnSpc>
                        <a:spcAft>
                          <a:spcPts val="0"/>
                        </a:spcAft>
                      </a:pPr>
                      <a:r>
                        <a:rPr lang="en-ZA" sz="1600">
                          <a:solidFill>
                            <a:schemeClr val="tx1"/>
                          </a:solidFill>
                          <a:effectLst/>
                        </a:rPr>
                        <a:t> </a:t>
                      </a:r>
                      <a:endParaRPr lang="en-ZA"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1574025212"/>
                  </a:ext>
                </a:extLst>
              </a:tr>
              <a:tr h="222759">
                <a:tc>
                  <a:txBody>
                    <a:bodyPr/>
                    <a:lstStyle/>
                    <a:p>
                      <a:pPr>
                        <a:lnSpc>
                          <a:spcPts val="1300"/>
                        </a:lnSpc>
                        <a:spcAft>
                          <a:spcPts val="0"/>
                        </a:spcAft>
                      </a:pPr>
                      <a:r>
                        <a:rPr lang="en-ZA" sz="1600">
                          <a:solidFill>
                            <a:schemeClr val="tx1"/>
                          </a:solidFill>
                          <a:effectLst/>
                        </a:rPr>
                        <a:t>Revenue By Source</a:t>
                      </a:r>
                      <a:endParaRPr lang="en-ZA"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nSpc>
                          <a:spcPts val="1300"/>
                        </a:lnSpc>
                        <a:spcAft>
                          <a:spcPts val="0"/>
                        </a:spcAft>
                      </a:pPr>
                      <a:r>
                        <a:rPr lang="en-ZA" sz="1600">
                          <a:solidFill>
                            <a:schemeClr val="tx1"/>
                          </a:solidFill>
                          <a:effectLst/>
                        </a:rPr>
                        <a:t> </a:t>
                      </a:r>
                      <a:endParaRPr lang="en-ZA"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ts val="1300"/>
                        </a:lnSpc>
                        <a:spcAft>
                          <a:spcPts val="0"/>
                        </a:spcAft>
                      </a:pPr>
                      <a:r>
                        <a:rPr lang="en-ZA" sz="1600" dirty="0">
                          <a:solidFill>
                            <a:schemeClr val="tx1"/>
                          </a:solidFill>
                          <a:effectLst/>
                        </a:rPr>
                        <a:t> </a:t>
                      </a:r>
                      <a:endParaRPr lang="en-ZA"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nSpc>
                          <a:spcPts val="1300"/>
                        </a:lnSpc>
                        <a:spcAft>
                          <a:spcPts val="0"/>
                        </a:spcAft>
                      </a:pPr>
                      <a:r>
                        <a:rPr lang="en-ZA" sz="1600" dirty="0">
                          <a:solidFill>
                            <a:schemeClr val="tx1"/>
                          </a:solidFill>
                          <a:effectLst/>
                        </a:rPr>
                        <a:t> </a:t>
                      </a:r>
                      <a:endParaRPr lang="en-ZA"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251487021"/>
                  </a:ext>
                </a:extLst>
              </a:tr>
              <a:tr h="394949">
                <a:tc>
                  <a:txBody>
                    <a:bodyPr/>
                    <a:lstStyle/>
                    <a:p>
                      <a:pPr>
                        <a:lnSpc>
                          <a:spcPts val="1300"/>
                        </a:lnSpc>
                        <a:spcAft>
                          <a:spcPts val="0"/>
                        </a:spcAft>
                      </a:pPr>
                      <a:r>
                        <a:rPr lang="en-ZA" sz="1600">
                          <a:solidFill>
                            <a:schemeClr val="tx1"/>
                          </a:solidFill>
                          <a:effectLst/>
                        </a:rPr>
                        <a:t>Service charges - water revenue</a:t>
                      </a:r>
                      <a:endParaRPr lang="en-ZA"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ts val="1300"/>
                        </a:lnSpc>
                        <a:spcAft>
                          <a:spcPts val="0"/>
                        </a:spcAft>
                      </a:pPr>
                      <a:r>
                        <a:rPr lang="en-ZA" sz="1600">
                          <a:solidFill>
                            <a:schemeClr val="tx1"/>
                          </a:solidFill>
                          <a:effectLst/>
                        </a:rPr>
                        <a:t>             157 238 604 </a:t>
                      </a:r>
                      <a:endParaRPr lang="en-ZA"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ts val="1300"/>
                        </a:lnSpc>
                        <a:spcAft>
                          <a:spcPts val="0"/>
                        </a:spcAft>
                      </a:pPr>
                      <a:r>
                        <a:rPr lang="en-ZA" sz="1600">
                          <a:solidFill>
                            <a:schemeClr val="tx1"/>
                          </a:solidFill>
                          <a:effectLst/>
                        </a:rPr>
                        <a:t>0</a:t>
                      </a:r>
                      <a:endParaRPr lang="en-ZA"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ts val="1300"/>
                        </a:lnSpc>
                        <a:spcAft>
                          <a:spcPts val="0"/>
                        </a:spcAft>
                      </a:pPr>
                      <a:r>
                        <a:rPr lang="en-ZA" sz="1600" dirty="0">
                          <a:solidFill>
                            <a:schemeClr val="tx1"/>
                          </a:solidFill>
                          <a:effectLst/>
                        </a:rPr>
                        <a:t> </a:t>
                      </a:r>
                    </a:p>
                    <a:p>
                      <a:pPr algn="ctr">
                        <a:lnSpc>
                          <a:spcPts val="1300"/>
                        </a:lnSpc>
                        <a:spcAft>
                          <a:spcPts val="0"/>
                        </a:spcAft>
                      </a:pPr>
                      <a:r>
                        <a:rPr lang="en-ZA" sz="1600" dirty="0">
                          <a:solidFill>
                            <a:schemeClr val="tx1"/>
                          </a:solidFill>
                          <a:effectLst/>
                        </a:rPr>
                        <a:t>0</a:t>
                      </a:r>
                      <a:endParaRPr lang="en-ZA"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2182126838"/>
                  </a:ext>
                </a:extLst>
              </a:tr>
              <a:tr h="394949">
                <a:tc>
                  <a:txBody>
                    <a:bodyPr/>
                    <a:lstStyle/>
                    <a:p>
                      <a:pPr>
                        <a:lnSpc>
                          <a:spcPts val="1300"/>
                        </a:lnSpc>
                        <a:spcAft>
                          <a:spcPts val="0"/>
                        </a:spcAft>
                      </a:pPr>
                      <a:r>
                        <a:rPr lang="en-ZA" sz="1600">
                          <a:solidFill>
                            <a:schemeClr val="tx1"/>
                          </a:solidFill>
                          <a:effectLst/>
                        </a:rPr>
                        <a:t>Service charges - sanitation revenue</a:t>
                      </a:r>
                      <a:endParaRPr lang="en-ZA"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ts val="1300"/>
                        </a:lnSpc>
                        <a:spcAft>
                          <a:spcPts val="0"/>
                        </a:spcAft>
                      </a:pPr>
                      <a:r>
                        <a:rPr lang="en-ZA" sz="1600">
                          <a:solidFill>
                            <a:schemeClr val="tx1"/>
                          </a:solidFill>
                          <a:effectLst/>
                        </a:rPr>
                        <a:t>                30 400 000 </a:t>
                      </a:r>
                      <a:endParaRPr lang="en-ZA"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ts val="1300"/>
                        </a:lnSpc>
                        <a:spcAft>
                          <a:spcPts val="0"/>
                        </a:spcAft>
                      </a:pPr>
                      <a:r>
                        <a:rPr lang="en-ZA" sz="1600" dirty="0">
                          <a:solidFill>
                            <a:schemeClr val="tx1"/>
                          </a:solidFill>
                          <a:effectLst/>
                        </a:rPr>
                        <a:t> 0</a:t>
                      </a:r>
                      <a:endParaRPr lang="en-ZA"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ts val="1300"/>
                        </a:lnSpc>
                        <a:spcAft>
                          <a:spcPts val="0"/>
                        </a:spcAft>
                      </a:pPr>
                      <a:r>
                        <a:rPr lang="en-ZA" sz="1600" dirty="0">
                          <a:solidFill>
                            <a:schemeClr val="tx1"/>
                          </a:solidFill>
                          <a:effectLst/>
                        </a:rPr>
                        <a:t> </a:t>
                      </a:r>
                    </a:p>
                    <a:p>
                      <a:pPr algn="ctr">
                        <a:lnSpc>
                          <a:spcPts val="1300"/>
                        </a:lnSpc>
                        <a:spcAft>
                          <a:spcPts val="0"/>
                        </a:spcAft>
                      </a:pPr>
                      <a:r>
                        <a:rPr lang="en-ZA" sz="1600" dirty="0">
                          <a:solidFill>
                            <a:schemeClr val="tx1"/>
                          </a:solidFill>
                          <a:effectLst/>
                        </a:rPr>
                        <a:t>0</a:t>
                      </a:r>
                      <a:endParaRPr lang="en-ZA"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1126254879"/>
                  </a:ext>
                </a:extLst>
              </a:tr>
              <a:tr h="394949">
                <a:tc>
                  <a:txBody>
                    <a:bodyPr/>
                    <a:lstStyle/>
                    <a:p>
                      <a:pPr>
                        <a:lnSpc>
                          <a:spcPts val="1300"/>
                        </a:lnSpc>
                        <a:spcAft>
                          <a:spcPts val="0"/>
                        </a:spcAft>
                      </a:pPr>
                      <a:r>
                        <a:rPr lang="en-ZA" sz="1600" dirty="0">
                          <a:solidFill>
                            <a:schemeClr val="tx1"/>
                          </a:solidFill>
                          <a:effectLst/>
                        </a:rPr>
                        <a:t>Interest earned - external investments</a:t>
                      </a:r>
                      <a:endParaRPr lang="en-ZA"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ts val="1300"/>
                        </a:lnSpc>
                        <a:spcAft>
                          <a:spcPts val="0"/>
                        </a:spcAft>
                      </a:pPr>
                      <a:r>
                        <a:rPr lang="en-ZA" sz="1600">
                          <a:solidFill>
                            <a:schemeClr val="tx1"/>
                          </a:solidFill>
                          <a:effectLst/>
                        </a:rPr>
                        <a:t>                13 000 000</a:t>
                      </a:r>
                      <a:endParaRPr lang="en-ZA"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ts val="1300"/>
                        </a:lnSpc>
                        <a:spcAft>
                          <a:spcPts val="0"/>
                        </a:spcAft>
                      </a:pPr>
                      <a:r>
                        <a:rPr lang="en-ZA" sz="1600">
                          <a:solidFill>
                            <a:schemeClr val="tx1"/>
                          </a:solidFill>
                          <a:effectLst/>
                        </a:rPr>
                        <a:t>15 258 280</a:t>
                      </a:r>
                      <a:endParaRPr lang="en-ZA"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ts val="1300"/>
                        </a:lnSpc>
                        <a:spcAft>
                          <a:spcPts val="0"/>
                        </a:spcAft>
                      </a:pPr>
                      <a:r>
                        <a:rPr lang="en-ZA" sz="1600" dirty="0">
                          <a:solidFill>
                            <a:schemeClr val="tx1"/>
                          </a:solidFill>
                          <a:effectLst/>
                        </a:rPr>
                        <a:t> </a:t>
                      </a:r>
                    </a:p>
                    <a:p>
                      <a:pPr algn="ctr">
                        <a:lnSpc>
                          <a:spcPts val="1300"/>
                        </a:lnSpc>
                        <a:spcAft>
                          <a:spcPts val="0"/>
                        </a:spcAft>
                      </a:pPr>
                      <a:r>
                        <a:rPr lang="en-ZA" sz="1600" dirty="0">
                          <a:solidFill>
                            <a:schemeClr val="tx1"/>
                          </a:solidFill>
                          <a:effectLst/>
                        </a:rPr>
                        <a:t>117%</a:t>
                      </a:r>
                      <a:endParaRPr lang="en-ZA"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3518514766"/>
                  </a:ext>
                </a:extLst>
              </a:tr>
              <a:tr h="394949">
                <a:tc>
                  <a:txBody>
                    <a:bodyPr/>
                    <a:lstStyle/>
                    <a:p>
                      <a:pPr>
                        <a:lnSpc>
                          <a:spcPts val="1300"/>
                        </a:lnSpc>
                        <a:spcAft>
                          <a:spcPts val="0"/>
                        </a:spcAft>
                      </a:pPr>
                      <a:r>
                        <a:rPr lang="en-ZA" sz="1600" dirty="0">
                          <a:solidFill>
                            <a:schemeClr val="tx1"/>
                          </a:solidFill>
                          <a:effectLst/>
                        </a:rPr>
                        <a:t>Interest earned - outstanding debtors</a:t>
                      </a:r>
                      <a:endParaRPr lang="en-ZA"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ts val="1300"/>
                        </a:lnSpc>
                        <a:spcAft>
                          <a:spcPts val="0"/>
                        </a:spcAft>
                      </a:pPr>
                      <a:r>
                        <a:rPr lang="en-ZA" sz="1600">
                          <a:solidFill>
                            <a:schemeClr val="tx1"/>
                          </a:solidFill>
                          <a:effectLst/>
                        </a:rPr>
                        <a:t>                38 791 007</a:t>
                      </a:r>
                      <a:endParaRPr lang="en-ZA"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ts val="1300"/>
                        </a:lnSpc>
                        <a:spcAft>
                          <a:spcPts val="0"/>
                        </a:spcAft>
                      </a:pPr>
                      <a:r>
                        <a:rPr lang="en-ZA" sz="1600">
                          <a:solidFill>
                            <a:schemeClr val="tx1"/>
                          </a:solidFill>
                          <a:effectLst/>
                        </a:rPr>
                        <a:t>0 </a:t>
                      </a:r>
                      <a:endParaRPr lang="en-ZA"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ts val="1300"/>
                        </a:lnSpc>
                        <a:spcAft>
                          <a:spcPts val="0"/>
                        </a:spcAft>
                      </a:pPr>
                      <a:r>
                        <a:rPr lang="en-ZA" sz="1600" dirty="0">
                          <a:solidFill>
                            <a:schemeClr val="tx1"/>
                          </a:solidFill>
                          <a:effectLst/>
                        </a:rPr>
                        <a:t> </a:t>
                      </a:r>
                    </a:p>
                    <a:p>
                      <a:pPr algn="ctr">
                        <a:lnSpc>
                          <a:spcPts val="1300"/>
                        </a:lnSpc>
                        <a:spcAft>
                          <a:spcPts val="0"/>
                        </a:spcAft>
                      </a:pPr>
                      <a:r>
                        <a:rPr lang="en-ZA" sz="1600" dirty="0">
                          <a:solidFill>
                            <a:schemeClr val="tx1"/>
                          </a:solidFill>
                          <a:effectLst/>
                        </a:rPr>
                        <a:t>0</a:t>
                      </a:r>
                      <a:endParaRPr lang="en-ZA"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3192262694"/>
                  </a:ext>
                </a:extLst>
              </a:tr>
              <a:tr h="394949">
                <a:tc>
                  <a:txBody>
                    <a:bodyPr/>
                    <a:lstStyle/>
                    <a:p>
                      <a:pPr>
                        <a:lnSpc>
                          <a:spcPts val="1300"/>
                        </a:lnSpc>
                        <a:spcAft>
                          <a:spcPts val="0"/>
                        </a:spcAft>
                      </a:pPr>
                      <a:r>
                        <a:rPr lang="en-ZA" sz="1600">
                          <a:solidFill>
                            <a:schemeClr val="tx1"/>
                          </a:solidFill>
                          <a:effectLst/>
                        </a:rPr>
                        <a:t>Transfers and subsidies</a:t>
                      </a:r>
                      <a:endParaRPr lang="en-ZA"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ts val="1300"/>
                        </a:lnSpc>
                        <a:spcAft>
                          <a:spcPts val="0"/>
                        </a:spcAft>
                      </a:pPr>
                      <a:r>
                        <a:rPr lang="en-ZA" sz="1600">
                          <a:solidFill>
                            <a:schemeClr val="tx1"/>
                          </a:solidFill>
                          <a:effectLst/>
                        </a:rPr>
                        <a:t>             927 543 000</a:t>
                      </a:r>
                      <a:endParaRPr lang="en-ZA"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ts val="1300"/>
                        </a:lnSpc>
                        <a:spcAft>
                          <a:spcPts val="0"/>
                        </a:spcAft>
                      </a:pPr>
                      <a:r>
                        <a:rPr lang="en-ZA" sz="1600">
                          <a:solidFill>
                            <a:schemeClr val="tx1"/>
                          </a:solidFill>
                          <a:effectLst/>
                        </a:rPr>
                        <a:t> 858 147 000</a:t>
                      </a:r>
                      <a:endParaRPr lang="en-ZA"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ts val="1300"/>
                        </a:lnSpc>
                        <a:spcAft>
                          <a:spcPts val="0"/>
                        </a:spcAft>
                      </a:pPr>
                      <a:r>
                        <a:rPr lang="en-ZA" sz="1600" dirty="0">
                          <a:solidFill>
                            <a:schemeClr val="tx1"/>
                          </a:solidFill>
                          <a:effectLst/>
                        </a:rPr>
                        <a:t> </a:t>
                      </a:r>
                    </a:p>
                    <a:p>
                      <a:pPr algn="ctr">
                        <a:lnSpc>
                          <a:spcPts val="1300"/>
                        </a:lnSpc>
                        <a:spcAft>
                          <a:spcPts val="0"/>
                        </a:spcAft>
                      </a:pPr>
                      <a:r>
                        <a:rPr lang="en-ZA" sz="1600" dirty="0">
                          <a:solidFill>
                            <a:schemeClr val="tx1"/>
                          </a:solidFill>
                          <a:effectLst/>
                        </a:rPr>
                        <a:t>93%</a:t>
                      </a:r>
                      <a:endParaRPr lang="en-ZA"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2960966658"/>
                  </a:ext>
                </a:extLst>
              </a:tr>
              <a:tr h="394949">
                <a:tc>
                  <a:txBody>
                    <a:bodyPr/>
                    <a:lstStyle/>
                    <a:p>
                      <a:pPr>
                        <a:lnSpc>
                          <a:spcPts val="1300"/>
                        </a:lnSpc>
                        <a:spcAft>
                          <a:spcPts val="0"/>
                        </a:spcAft>
                      </a:pPr>
                      <a:r>
                        <a:rPr lang="en-ZA" sz="1600">
                          <a:solidFill>
                            <a:schemeClr val="tx1"/>
                          </a:solidFill>
                          <a:effectLst/>
                        </a:rPr>
                        <a:t>Other revenue</a:t>
                      </a:r>
                      <a:endParaRPr lang="en-ZA"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ts val="1300"/>
                        </a:lnSpc>
                        <a:spcAft>
                          <a:spcPts val="0"/>
                        </a:spcAft>
                      </a:pPr>
                      <a:r>
                        <a:rPr lang="en-ZA" sz="1600">
                          <a:solidFill>
                            <a:schemeClr val="tx1"/>
                          </a:solidFill>
                          <a:effectLst/>
                        </a:rPr>
                        <a:t>                  3 940 000 </a:t>
                      </a:r>
                      <a:endParaRPr lang="en-ZA"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ts val="1300"/>
                        </a:lnSpc>
                        <a:spcAft>
                          <a:spcPts val="0"/>
                        </a:spcAft>
                      </a:pPr>
                      <a:r>
                        <a:rPr lang="en-ZA" sz="1600">
                          <a:solidFill>
                            <a:schemeClr val="tx1"/>
                          </a:solidFill>
                          <a:effectLst/>
                        </a:rPr>
                        <a:t>473 295</a:t>
                      </a:r>
                      <a:endParaRPr lang="en-ZA"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ts val="1300"/>
                        </a:lnSpc>
                        <a:spcAft>
                          <a:spcPts val="0"/>
                        </a:spcAft>
                      </a:pPr>
                      <a:endParaRPr lang="en-ZA" sz="1600" dirty="0" smtClean="0">
                        <a:solidFill>
                          <a:schemeClr val="tx1"/>
                        </a:solidFill>
                        <a:effectLst/>
                      </a:endParaRPr>
                    </a:p>
                    <a:p>
                      <a:pPr algn="ctr">
                        <a:lnSpc>
                          <a:spcPts val="1300"/>
                        </a:lnSpc>
                        <a:spcAft>
                          <a:spcPts val="0"/>
                        </a:spcAft>
                      </a:pPr>
                      <a:r>
                        <a:rPr lang="en-ZA" sz="1600" dirty="0" smtClean="0">
                          <a:solidFill>
                            <a:schemeClr val="tx1"/>
                          </a:solidFill>
                          <a:effectLst/>
                        </a:rPr>
                        <a:t>12</a:t>
                      </a:r>
                      <a:r>
                        <a:rPr lang="en-ZA" sz="1600" dirty="0">
                          <a:solidFill>
                            <a:schemeClr val="tx1"/>
                          </a:solidFill>
                          <a:effectLst/>
                        </a:rPr>
                        <a:t>%</a:t>
                      </a:r>
                      <a:endParaRPr lang="en-ZA"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820831185"/>
                  </a:ext>
                </a:extLst>
              </a:tr>
              <a:tr h="784178">
                <a:tc>
                  <a:txBody>
                    <a:bodyPr/>
                    <a:lstStyle/>
                    <a:p>
                      <a:pPr>
                        <a:lnSpc>
                          <a:spcPts val="1300"/>
                        </a:lnSpc>
                        <a:spcAft>
                          <a:spcPts val="0"/>
                        </a:spcAft>
                      </a:pPr>
                      <a:r>
                        <a:rPr lang="en-ZA" sz="1600" dirty="0">
                          <a:solidFill>
                            <a:schemeClr val="tx1"/>
                          </a:solidFill>
                          <a:effectLst/>
                        </a:rPr>
                        <a:t>Total Revenue (excluding capital transfers and contributions)</a:t>
                      </a:r>
                      <a:endParaRPr lang="en-ZA"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ts val="1300"/>
                        </a:lnSpc>
                        <a:spcAft>
                          <a:spcPts val="0"/>
                        </a:spcAft>
                      </a:pPr>
                      <a:r>
                        <a:rPr lang="en-ZA" sz="1800" b="1">
                          <a:solidFill>
                            <a:schemeClr val="tx1"/>
                          </a:solidFill>
                          <a:effectLst/>
                        </a:rPr>
                        <a:t>          1 170 913 611</a:t>
                      </a:r>
                      <a:endParaRPr lang="en-ZA" sz="1800" b="1">
                        <a:solidFill>
                          <a:schemeClr val="tx1"/>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ts val="1300"/>
                        </a:lnSpc>
                        <a:spcAft>
                          <a:spcPts val="0"/>
                        </a:spcAft>
                      </a:pPr>
                      <a:r>
                        <a:rPr lang="en-ZA" sz="1800" b="1">
                          <a:solidFill>
                            <a:schemeClr val="tx1"/>
                          </a:solidFill>
                          <a:effectLst/>
                        </a:rPr>
                        <a:t>873 878 575</a:t>
                      </a:r>
                      <a:endParaRPr lang="en-ZA" sz="1800" b="1">
                        <a:solidFill>
                          <a:schemeClr val="tx1"/>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ts val="1300"/>
                        </a:lnSpc>
                        <a:spcAft>
                          <a:spcPts val="0"/>
                        </a:spcAft>
                      </a:pPr>
                      <a:r>
                        <a:rPr lang="en-ZA" sz="1800" b="1" dirty="0">
                          <a:solidFill>
                            <a:schemeClr val="tx1"/>
                          </a:solidFill>
                          <a:effectLst/>
                        </a:rPr>
                        <a:t> </a:t>
                      </a:r>
                    </a:p>
                    <a:p>
                      <a:pPr algn="ctr">
                        <a:lnSpc>
                          <a:spcPts val="1300"/>
                        </a:lnSpc>
                        <a:spcAft>
                          <a:spcPts val="0"/>
                        </a:spcAft>
                      </a:pPr>
                      <a:r>
                        <a:rPr lang="en-ZA" sz="1800" b="1" dirty="0">
                          <a:solidFill>
                            <a:schemeClr val="tx1"/>
                          </a:solidFill>
                          <a:effectLst/>
                        </a:rPr>
                        <a:t> </a:t>
                      </a:r>
                    </a:p>
                    <a:p>
                      <a:pPr algn="ctr">
                        <a:lnSpc>
                          <a:spcPts val="1300"/>
                        </a:lnSpc>
                        <a:spcAft>
                          <a:spcPts val="0"/>
                        </a:spcAft>
                      </a:pPr>
                      <a:endParaRPr lang="en-ZA" sz="1800" b="1" dirty="0" smtClean="0">
                        <a:solidFill>
                          <a:schemeClr val="tx1"/>
                        </a:solidFill>
                        <a:effectLst/>
                      </a:endParaRPr>
                    </a:p>
                    <a:p>
                      <a:pPr algn="ctr">
                        <a:lnSpc>
                          <a:spcPts val="1300"/>
                        </a:lnSpc>
                        <a:spcAft>
                          <a:spcPts val="0"/>
                        </a:spcAft>
                      </a:pPr>
                      <a:endParaRPr lang="en-ZA" sz="1800" b="1" dirty="0" smtClean="0">
                        <a:solidFill>
                          <a:schemeClr val="tx1"/>
                        </a:solidFill>
                        <a:effectLst/>
                      </a:endParaRPr>
                    </a:p>
                    <a:p>
                      <a:pPr algn="ctr">
                        <a:lnSpc>
                          <a:spcPts val="1300"/>
                        </a:lnSpc>
                        <a:spcAft>
                          <a:spcPts val="0"/>
                        </a:spcAft>
                      </a:pPr>
                      <a:r>
                        <a:rPr lang="en-ZA" sz="1800" b="1" dirty="0" smtClean="0">
                          <a:solidFill>
                            <a:schemeClr val="tx1"/>
                          </a:solidFill>
                          <a:effectLst/>
                        </a:rPr>
                        <a:t>74</a:t>
                      </a:r>
                      <a:r>
                        <a:rPr lang="en-ZA" sz="1800" b="1" dirty="0">
                          <a:solidFill>
                            <a:schemeClr val="tx1"/>
                          </a:solidFill>
                          <a:effectLst/>
                        </a:rPr>
                        <a:t>%</a:t>
                      </a:r>
                      <a:endParaRPr lang="en-ZA" sz="18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2132766694"/>
                  </a:ext>
                </a:extLst>
              </a:tr>
            </a:tbl>
          </a:graphicData>
        </a:graphic>
      </p:graphicFrame>
      <p:sp>
        <p:nvSpPr>
          <p:cNvPr id="5" name="Title 1"/>
          <p:cNvSpPr txBox="1">
            <a:spLocks/>
          </p:cNvSpPr>
          <p:nvPr/>
        </p:nvSpPr>
        <p:spPr>
          <a:xfrm>
            <a:off x="762000" y="5538105"/>
            <a:ext cx="8153400" cy="1015190"/>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ZA" sz="1400" b="1" dirty="0">
                <a:solidFill>
                  <a:schemeClr val="tx1"/>
                </a:solidFill>
                <a:latin typeface="Arial" panose="020B0604020202020204" pitchFamily="34" charset="0"/>
                <a:ea typeface="Calibri" panose="020F0502020204030204" pitchFamily="34" charset="0"/>
              </a:rPr>
              <a:t>Note: The Local Municipalities are not transferring the revenue received on water and sewer as per the signed SLA’s </a:t>
            </a:r>
            <a:r>
              <a:rPr lang="en-ZA" sz="1400" b="1" dirty="0" smtClean="0">
                <a:solidFill>
                  <a:schemeClr val="tx1"/>
                </a:solidFill>
                <a:latin typeface="Arial" panose="020B0604020202020204" pitchFamily="34" charset="0"/>
                <a:ea typeface="Calibri" panose="020F0502020204030204" pitchFamily="34" charset="0"/>
              </a:rPr>
              <a:t>citing </a:t>
            </a:r>
            <a:r>
              <a:rPr lang="en-ZA" sz="1400" b="1" dirty="0">
                <a:solidFill>
                  <a:schemeClr val="tx1"/>
                </a:solidFill>
                <a:latin typeface="Arial" panose="020B0604020202020204" pitchFamily="34" charset="0"/>
                <a:ea typeface="Calibri" panose="020F0502020204030204" pitchFamily="34" charset="0"/>
              </a:rPr>
              <a:t>shortcomings in terms of the running the function hence there's nothing reflected on the receipt column. </a:t>
            </a:r>
            <a:endParaRPr lang="en-ZA" sz="1400" dirty="0">
              <a:solidFill>
                <a:schemeClr val="tx1"/>
              </a:solidFill>
            </a:endParaRPr>
          </a:p>
        </p:txBody>
      </p:sp>
    </p:spTree>
    <p:extLst>
      <p:ext uri="{BB962C8B-B14F-4D97-AF65-F5344CB8AC3E}">
        <p14:creationId xmlns:p14="http://schemas.microsoft.com/office/powerpoint/2010/main" xmlns="" val="22675532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8" descr="Image result for anc logo"/>
          <p:cNvSpPr>
            <a:spLocks noGrp="1" noChangeAspect="1" noChangeArrowheads="1"/>
          </p:cNvSpPr>
          <p:nvPr>
            <p:ph type="ctrTitle"/>
          </p:nvPr>
        </p:nvSpPr>
        <p:spPr bwMode="auto">
          <a:xfrm>
            <a:off x="381002" y="381000"/>
            <a:ext cx="8000997" cy="1120659"/>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51435" tIns="25718" rIns="51435" bIns="25718" numCol="1" rtlCol="0" anchor="t" anchorCtr="0" compatLnSpc="1">
            <a:prstTxWarp prst="textNoShape">
              <a:avLst/>
            </a:prstTxWarp>
            <a:normAutofit fontScale="90000"/>
          </a:bodyPr>
          <a:lstStyle/>
          <a:p>
            <a:r>
              <a:rPr lang="en-ZA" altLang="en-US" sz="3100" b="1" dirty="0">
                <a:solidFill>
                  <a:srgbClr val="000000"/>
                </a:solidFill>
                <a:latin typeface="Arial Rounded MT Bold" panose="020F0704030504030204" pitchFamily="34" charset="0"/>
              </a:rPr>
              <a:t>Components of Mopani District Municipality and </a:t>
            </a:r>
            <a:r>
              <a:rPr lang="en-ZA" altLang="en-US" sz="3100" b="1" dirty="0" smtClean="0">
                <a:solidFill>
                  <a:srgbClr val="000000"/>
                </a:solidFill>
                <a:latin typeface="Arial Rounded MT Bold" panose="020F0704030504030204" pitchFamily="34" charset="0"/>
              </a:rPr>
              <a:t/>
            </a:r>
            <a:br>
              <a:rPr lang="en-ZA" altLang="en-US" sz="3100" b="1" dirty="0" smtClean="0">
                <a:solidFill>
                  <a:srgbClr val="000000"/>
                </a:solidFill>
                <a:latin typeface="Arial Rounded MT Bold" panose="020F0704030504030204" pitchFamily="34" charset="0"/>
              </a:rPr>
            </a:br>
            <a:r>
              <a:rPr lang="en-ZA" altLang="en-US" sz="3100" b="1" dirty="0" smtClean="0">
                <a:solidFill>
                  <a:srgbClr val="000000"/>
                </a:solidFill>
                <a:latin typeface="Arial Rounded MT Bold" panose="020F0704030504030204" pitchFamily="34" charset="0"/>
              </a:rPr>
              <a:t>population </a:t>
            </a:r>
            <a:r>
              <a:rPr lang="en-ZA" altLang="en-US" sz="3100" b="1" dirty="0">
                <a:solidFill>
                  <a:srgbClr val="000000"/>
                </a:solidFill>
                <a:latin typeface="Arial Rounded MT Bold" panose="020F0704030504030204" pitchFamily="34" charset="0"/>
              </a:rPr>
              <a:t>trends</a:t>
            </a:r>
            <a:r>
              <a:rPr lang="en-ZA" sz="2400" dirty="0">
                <a:solidFill>
                  <a:srgbClr val="7030A0"/>
                </a:solidFill>
                <a:latin typeface="Andalus" panose="02020603050405020304" pitchFamily="18" charset="-78"/>
                <a:cs typeface="Andalus" panose="02020603050405020304" pitchFamily="18" charset="-78"/>
              </a:rPr>
              <a:t/>
            </a:r>
            <a:br>
              <a:rPr lang="en-ZA" sz="2400" dirty="0">
                <a:solidFill>
                  <a:srgbClr val="7030A0"/>
                </a:solidFill>
                <a:latin typeface="Andalus" panose="02020603050405020304" pitchFamily="18" charset="-78"/>
                <a:cs typeface="Andalus" panose="02020603050405020304" pitchFamily="18" charset="-78"/>
              </a:rPr>
            </a:br>
            <a:r>
              <a:rPr lang="en-ZA" dirty="0"/>
              <a:t>	 			 </a:t>
            </a:r>
            <a:endParaRPr lang="en-ZA" sz="1744" b="1" dirty="0">
              <a:latin typeface="Andalus" panose="02020603050405020304" pitchFamily="18" charset="-78"/>
              <a:cs typeface="Andalus" panose="02020603050405020304" pitchFamily="18" charset="-78"/>
            </a:endParaRPr>
          </a:p>
        </p:txBody>
      </p:sp>
      <p:sp>
        <p:nvSpPr>
          <p:cNvPr id="3" name="Subtitle 2"/>
          <p:cNvSpPr>
            <a:spLocks noGrp="1"/>
          </p:cNvSpPr>
          <p:nvPr>
            <p:ph type="subTitle" idx="1"/>
          </p:nvPr>
        </p:nvSpPr>
        <p:spPr>
          <a:xfrm>
            <a:off x="1596444" y="2571977"/>
            <a:ext cx="6785556" cy="2709041"/>
          </a:xfrm>
        </p:spPr>
        <p:txBody>
          <a:bodyPr>
            <a:normAutofit/>
          </a:bodyPr>
          <a:lstStyle/>
          <a:p>
            <a:pPr algn="l"/>
            <a:r>
              <a:rPr lang="en-ZA" sz="3938" b="1" dirty="0">
                <a:latin typeface="Andalus" panose="02020603050405020304" pitchFamily="18" charset="-78"/>
                <a:cs typeface="Andalus" panose="02020603050405020304" pitchFamily="18" charset="-78"/>
              </a:rPr>
              <a:t>		</a:t>
            </a:r>
          </a:p>
        </p:txBody>
      </p:sp>
      <p:sp>
        <p:nvSpPr>
          <p:cNvPr id="10" name="Slide Number Placeholder 9"/>
          <p:cNvSpPr>
            <a:spLocks noGrp="1"/>
          </p:cNvSpPr>
          <p:nvPr>
            <p:ph type="sldNum" sz="quarter" idx="12"/>
          </p:nvPr>
        </p:nvSpPr>
        <p:spPr/>
        <p:txBody>
          <a:bodyPr/>
          <a:lstStyle/>
          <a:p>
            <a:pPr defTabSz="685800">
              <a:defRPr/>
            </a:pPr>
            <a:fld id="{C81439FF-EE02-4968-970F-C1F7429D0F2C}" type="slidenum">
              <a:rPr lang="en-ZA" sz="900">
                <a:solidFill>
                  <a:prstClr val="black">
                    <a:tint val="75000"/>
                  </a:prstClr>
                </a:solidFill>
                <a:latin typeface="Calibri" panose="020F0502020204030204"/>
              </a:rPr>
              <a:pPr defTabSz="685800">
                <a:defRPr/>
              </a:pPr>
              <a:t>4</a:t>
            </a:fld>
            <a:endParaRPr lang="en-ZA" sz="900">
              <a:solidFill>
                <a:prstClr val="black">
                  <a:tint val="75000"/>
                </a:prstClr>
              </a:solidFill>
              <a:latin typeface="Calibri" panose="020F0502020204030204"/>
            </a:endParaRPr>
          </a:p>
        </p:txBody>
      </p:sp>
      <p:graphicFrame>
        <p:nvGraphicFramePr>
          <p:cNvPr id="2" name="Table 1"/>
          <p:cNvGraphicFramePr>
            <a:graphicFrameLocks noGrp="1"/>
          </p:cNvGraphicFramePr>
          <p:nvPr>
            <p:extLst>
              <p:ext uri="{D42A27DB-BD31-4B8C-83A1-F6EECF244321}">
                <p14:modId xmlns:p14="http://schemas.microsoft.com/office/powerpoint/2010/main" xmlns="" val="2361891290"/>
              </p:ext>
            </p:extLst>
          </p:nvPr>
        </p:nvGraphicFramePr>
        <p:xfrm>
          <a:off x="609600" y="1676401"/>
          <a:ext cx="8801101" cy="4384559"/>
        </p:xfrm>
        <a:graphic>
          <a:graphicData uri="http://schemas.openxmlformats.org/drawingml/2006/table">
            <a:tbl>
              <a:tblPr firstRow="1" firstCol="1" bandRow="1"/>
              <a:tblGrid>
                <a:gridCol w="2035628">
                  <a:extLst>
                    <a:ext uri="{9D8B030D-6E8A-4147-A177-3AD203B41FA5}">
                      <a16:colId xmlns:a16="http://schemas.microsoft.com/office/drawing/2014/main" xmlns="" val="20000"/>
                    </a:ext>
                  </a:extLst>
                </a:gridCol>
                <a:gridCol w="1117598">
                  <a:extLst>
                    <a:ext uri="{9D8B030D-6E8A-4147-A177-3AD203B41FA5}">
                      <a16:colId xmlns:a16="http://schemas.microsoft.com/office/drawing/2014/main" xmlns="" val="20001"/>
                    </a:ext>
                  </a:extLst>
                </a:gridCol>
                <a:gridCol w="1117601">
                  <a:extLst>
                    <a:ext uri="{9D8B030D-6E8A-4147-A177-3AD203B41FA5}">
                      <a16:colId xmlns:a16="http://schemas.microsoft.com/office/drawing/2014/main" xmlns="" val="20002"/>
                    </a:ext>
                  </a:extLst>
                </a:gridCol>
                <a:gridCol w="1147537">
                  <a:extLst>
                    <a:ext uri="{9D8B030D-6E8A-4147-A177-3AD203B41FA5}">
                      <a16:colId xmlns:a16="http://schemas.microsoft.com/office/drawing/2014/main" xmlns="" val="20003"/>
                    </a:ext>
                  </a:extLst>
                </a:gridCol>
                <a:gridCol w="1127578">
                  <a:extLst>
                    <a:ext uri="{9D8B030D-6E8A-4147-A177-3AD203B41FA5}">
                      <a16:colId xmlns:a16="http://schemas.microsoft.com/office/drawing/2014/main" xmlns="" val="20004"/>
                    </a:ext>
                  </a:extLst>
                </a:gridCol>
                <a:gridCol w="2255159">
                  <a:extLst>
                    <a:ext uri="{9D8B030D-6E8A-4147-A177-3AD203B41FA5}">
                      <a16:colId xmlns:a16="http://schemas.microsoft.com/office/drawing/2014/main" xmlns="" val="20005"/>
                    </a:ext>
                  </a:extLst>
                </a:gridCol>
              </a:tblGrid>
              <a:tr h="272815">
                <a:tc rowSpan="3">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endParaRPr lang="en-ZA" sz="1100" b="1" dirty="0">
                        <a:solidFill>
                          <a:schemeClr val="tx1"/>
                        </a:solidFill>
                        <a:effectLst/>
                        <a:latin typeface="Arial Rounded MT Bold" panose="020F0704030504030204" pitchFamily="34" charset="0"/>
                      </a:endParaRPr>
                    </a:p>
                    <a:p>
                      <a:pPr>
                        <a:lnSpc>
                          <a:spcPct val="107000"/>
                        </a:lnSpc>
                        <a:spcAft>
                          <a:spcPts val="0"/>
                        </a:spcAft>
                      </a:pPr>
                      <a:r>
                        <a:rPr lang="en-ZA" sz="1200" b="1" dirty="0">
                          <a:solidFill>
                            <a:schemeClr val="tx1"/>
                          </a:solidFill>
                          <a:effectLst/>
                          <a:latin typeface="Arial Rounded MT Bold" panose="020F0704030504030204" pitchFamily="34" charset="0"/>
                        </a:rPr>
                        <a:t>MUNICIPALITY</a:t>
                      </a:r>
                      <a:endParaRPr lang="en-ZA" sz="1200" b="1" dirty="0">
                        <a:solidFill>
                          <a:schemeClr val="tx1"/>
                        </a:solidFill>
                        <a:effectLst/>
                        <a:latin typeface="Arial Rounded MT Bold" panose="020F0704030504030204" pitchFamily="34" charset="0"/>
                        <a:ea typeface="Calibri"/>
                        <a:cs typeface="Times New Roman"/>
                      </a:endParaRPr>
                    </a:p>
                  </a:txBody>
                  <a:tcPr marL="38576" marR="38576" marT="0" marB="0">
                    <a:lnL w="12700" cmpd="sng">
                      <a:solidFill>
                        <a:srgbClr val="000000"/>
                      </a:solidFill>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lumMod val="90000"/>
                      </a:srgbClr>
                    </a:solidFill>
                  </a:tcPr>
                </a:tc>
                <a:tc row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1" i="0" u="none" strike="noStrike" cap="none" normalizeH="0" baseline="0" dirty="0">
                        <a:ln>
                          <a:noFill/>
                        </a:ln>
                        <a:solidFill>
                          <a:schemeClr val="tx1"/>
                        </a:solidFill>
                        <a:effectLst/>
                        <a:latin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Arial" pitchFamily="34" charset="0"/>
                        </a:rPr>
                        <a:t>Extent (km²)</a:t>
                      </a:r>
                    </a:p>
                  </a:txBody>
                  <a:tcPr marL="38576" marR="38576" marT="0" marB="0">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lumMod val="90000"/>
                      </a:srgbClr>
                    </a:solidFill>
                  </a:tcPr>
                </a:tc>
                <a:tc gridSpan="4">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7000"/>
                        </a:lnSpc>
                        <a:spcAft>
                          <a:spcPts val="0"/>
                        </a:spcAft>
                      </a:pPr>
                      <a:r>
                        <a:rPr lang="en-ZA" sz="1200" b="1" dirty="0">
                          <a:solidFill>
                            <a:schemeClr val="tx1"/>
                          </a:solidFill>
                          <a:effectLst/>
                          <a:latin typeface="Arial Rounded MT Bold" panose="020F0704030504030204" pitchFamily="34" charset="0"/>
                        </a:rPr>
                        <a:t>TOTAL POPULATION</a:t>
                      </a:r>
                      <a:endParaRPr lang="en-ZA" sz="1200" b="1" dirty="0">
                        <a:solidFill>
                          <a:schemeClr val="tx1"/>
                        </a:solidFill>
                        <a:effectLst/>
                        <a:latin typeface="Arial Rounded MT Bold" panose="020F0704030504030204" pitchFamily="34" charset="0"/>
                        <a:ea typeface="Calibri"/>
                        <a:cs typeface="Times New Roman"/>
                      </a:endParaRPr>
                    </a:p>
                  </a:txBody>
                  <a:tcPr marL="38576" marR="38576" marT="0" marB="0">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BBE0E3">
                        <a:lumMod val="90000"/>
                      </a:srgbClr>
                    </a:solidFill>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295172">
                <a:tc vMerge="1">
                  <a:txBody>
                    <a:bodyPr/>
                    <a:lstStyle/>
                    <a:p>
                      <a:endParaRPr lang="en-ZA"/>
                    </a:p>
                  </a:txBody>
                  <a:tcPr/>
                </a:tc>
                <a:tc vMerge="1">
                  <a:txBody>
                    <a:bodyPr/>
                    <a:lstStyle/>
                    <a:p>
                      <a:pPr algn="ctr">
                        <a:lnSpc>
                          <a:spcPct val="107000"/>
                        </a:lnSpc>
                        <a:spcAft>
                          <a:spcPts val="0"/>
                        </a:spcAft>
                      </a:pPr>
                      <a:endParaRPr lang="en-ZA" sz="1800" b="1" dirty="0">
                        <a:solidFill>
                          <a:schemeClr val="tx1"/>
                        </a:solidFill>
                        <a:effectLst/>
                        <a:latin typeface="Arial Rounded MT Bold" panose="020F0704030504030204" pitchFamily="34" charset="0"/>
                        <a:ea typeface="Calibri"/>
                        <a:cs typeface="Times New Roman"/>
                      </a:endParaRPr>
                    </a:p>
                  </a:txBody>
                  <a:tcPr marL="51434" marR="51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lumMod val="90000"/>
                      </a:srgbClr>
                    </a:solidFill>
                  </a:tcPr>
                </a:tc>
                <a:tc gridSpan="3">
                  <a:txBody>
                    <a:bodyPr/>
                    <a:lstStyle/>
                    <a:p>
                      <a:pPr algn="ctr">
                        <a:lnSpc>
                          <a:spcPct val="107000"/>
                        </a:lnSpc>
                        <a:spcAft>
                          <a:spcPts val="0"/>
                        </a:spcAft>
                      </a:pPr>
                      <a:r>
                        <a:rPr lang="en-ZA" sz="1400" b="1" dirty="0">
                          <a:solidFill>
                            <a:schemeClr val="tx1"/>
                          </a:solidFill>
                          <a:effectLst/>
                          <a:latin typeface="Arial Rounded MT Bold" panose="020F0704030504030204" pitchFamily="34" charset="0"/>
                          <a:ea typeface="Calibri"/>
                          <a:cs typeface="Times New Roman"/>
                        </a:rPr>
                        <a:t>Census</a:t>
                      </a:r>
                    </a:p>
                  </a:txBody>
                  <a:tcPr marL="38576" marR="3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lumMod val="90000"/>
                      </a:srgbClr>
                    </a:solidFill>
                  </a:tcPr>
                </a:tc>
                <a:tc hMerge="1">
                  <a:txBody>
                    <a:bodyPr/>
                    <a:lstStyle/>
                    <a:p>
                      <a:pPr algn="ctr">
                        <a:lnSpc>
                          <a:spcPct val="107000"/>
                        </a:lnSpc>
                        <a:spcAft>
                          <a:spcPts val="0"/>
                        </a:spcAft>
                      </a:pPr>
                      <a:endParaRPr lang="en-ZA" sz="2400" b="1" dirty="0">
                        <a:solidFill>
                          <a:schemeClr val="tx1"/>
                        </a:solidFill>
                        <a:effectLst/>
                        <a:latin typeface="Arial Rounded MT Bold" panose="020F0704030504030204" pitchFamily="34" charset="0"/>
                        <a:ea typeface="Calibri"/>
                        <a:cs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lumMod val="90000"/>
                      </a:srgbClr>
                    </a:solidFill>
                  </a:tcPr>
                </a:tc>
                <a:tc hMerge="1">
                  <a:txBody>
                    <a:bodyPr/>
                    <a:lstStyle/>
                    <a:p>
                      <a:pPr algn="ctr">
                        <a:lnSpc>
                          <a:spcPct val="107000"/>
                        </a:lnSpc>
                        <a:spcAft>
                          <a:spcPts val="0"/>
                        </a:spcAft>
                      </a:pPr>
                      <a:endParaRPr lang="en-ZA" sz="1800" b="1" dirty="0">
                        <a:solidFill>
                          <a:schemeClr val="tx1"/>
                        </a:solidFill>
                        <a:effectLst/>
                        <a:latin typeface="Arial Rounded MT Bold" panose="020F0704030504030204" pitchFamily="34" charset="0"/>
                        <a:ea typeface="Calibri"/>
                        <a:cs typeface="Times New Roman"/>
                      </a:endParaRPr>
                    </a:p>
                  </a:txBody>
                  <a:tcPr marL="51434" marR="51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lumMod val="90000"/>
                      </a:srgbClr>
                    </a:solidFill>
                  </a:tcPr>
                </a:tc>
                <a:tc rowSpan="2">
                  <a:txBody>
                    <a:bodyPr/>
                    <a:lstStyle/>
                    <a:p>
                      <a:pPr algn="ctr">
                        <a:lnSpc>
                          <a:spcPct val="107000"/>
                        </a:lnSpc>
                        <a:spcAft>
                          <a:spcPts val="0"/>
                        </a:spcAft>
                      </a:pPr>
                      <a:endParaRPr lang="en-ZA" sz="600" b="1" dirty="0">
                        <a:solidFill>
                          <a:schemeClr val="tx1"/>
                        </a:solidFill>
                        <a:effectLst/>
                        <a:latin typeface="Arial Rounded MT Bold" panose="020F0704030504030204" pitchFamily="34" charset="0"/>
                        <a:ea typeface="Calibri"/>
                        <a:cs typeface="Times New Roman"/>
                      </a:endParaRPr>
                    </a:p>
                    <a:p>
                      <a:pPr algn="ctr">
                        <a:lnSpc>
                          <a:spcPct val="107000"/>
                        </a:lnSpc>
                        <a:spcAft>
                          <a:spcPts val="0"/>
                        </a:spcAft>
                      </a:pPr>
                      <a:r>
                        <a:rPr lang="en-ZA" sz="1400" b="1" dirty="0">
                          <a:solidFill>
                            <a:schemeClr val="tx1"/>
                          </a:solidFill>
                          <a:effectLst/>
                          <a:latin typeface="Arial Rounded MT Bold" panose="020F0704030504030204" pitchFamily="34" charset="0"/>
                          <a:ea typeface="Calibri"/>
                          <a:cs typeface="Times New Roman"/>
                        </a:rPr>
                        <a:t>Community survey </a:t>
                      </a:r>
                      <a:r>
                        <a:rPr lang="en-ZA" sz="1400" b="1" kern="1200" dirty="0">
                          <a:solidFill>
                            <a:schemeClr val="tx1"/>
                          </a:solidFill>
                          <a:effectLst/>
                          <a:latin typeface="Arial Rounded MT Bold" panose="020F0704030504030204" pitchFamily="34" charset="0"/>
                          <a:ea typeface="Calibri"/>
                          <a:cs typeface="Times New Roman"/>
                        </a:rPr>
                        <a:t>2016 </a:t>
                      </a:r>
                    </a:p>
                  </a:txBody>
                  <a:tcPr marL="38576" marR="3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lumMod val="90000"/>
                      </a:srgbClr>
                    </a:solidFill>
                  </a:tcPr>
                </a:tc>
                <a:extLst>
                  <a:ext uri="{0D108BD9-81ED-4DB2-BD59-A6C34878D82A}">
                    <a16:rowId xmlns:a16="http://schemas.microsoft.com/office/drawing/2014/main" xmlns="" val="10001"/>
                  </a:ext>
                </a:extLst>
              </a:tr>
              <a:tr h="350235">
                <a:tc vMerge="1">
                  <a:txBody>
                    <a:bodyPr/>
                    <a:lstStyle/>
                    <a:p>
                      <a:endParaRPr lang="en-ZA"/>
                    </a:p>
                  </a:txBody>
                  <a:tcPr/>
                </a:tc>
                <a:tc vMerge="1">
                  <a:txBody>
                    <a:bodyPr/>
                    <a:lstStyle/>
                    <a:p>
                      <a:pPr algn="ctr">
                        <a:lnSpc>
                          <a:spcPct val="107000"/>
                        </a:lnSpc>
                        <a:spcAft>
                          <a:spcPts val="0"/>
                        </a:spcAft>
                      </a:pPr>
                      <a:endParaRPr lang="en-ZA" sz="1800" b="1" dirty="0">
                        <a:solidFill>
                          <a:schemeClr val="tx1"/>
                        </a:solidFill>
                        <a:effectLst/>
                        <a:latin typeface="Arial Rounded MT Bold" panose="020F0704030504030204" pitchFamily="34" charset="0"/>
                        <a:ea typeface="Calibri"/>
                        <a:cs typeface="Times New Roman"/>
                      </a:endParaRPr>
                    </a:p>
                  </a:txBody>
                  <a:tcPr marL="51434" marR="51434" marT="0" marB="0">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lumMod val="90000"/>
                      </a:srgbClr>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7000"/>
                        </a:lnSpc>
                        <a:spcAft>
                          <a:spcPts val="0"/>
                        </a:spcAft>
                      </a:pPr>
                      <a:r>
                        <a:rPr lang="en-ZA" sz="1400" b="1" kern="1200" dirty="0">
                          <a:solidFill>
                            <a:schemeClr val="tx1"/>
                          </a:solidFill>
                          <a:effectLst/>
                          <a:latin typeface="Arial Rounded MT Bold" panose="020F0704030504030204" pitchFamily="34" charset="0"/>
                          <a:ea typeface="Calibri"/>
                          <a:cs typeface="Times New Roman"/>
                        </a:rPr>
                        <a:t>2001</a:t>
                      </a:r>
                    </a:p>
                  </a:txBody>
                  <a:tcPr marL="38576" marR="38576" marT="0" marB="0">
                    <a:lnL w="12700" cmpd="sng">
                      <a:solidFill>
                        <a:srgbClr val="000000"/>
                      </a:solidFill>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lumMod val="90000"/>
                      </a:srgbClr>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7000"/>
                        </a:lnSpc>
                        <a:spcAft>
                          <a:spcPts val="0"/>
                        </a:spcAft>
                      </a:pPr>
                      <a:r>
                        <a:rPr lang="en-ZA" sz="1400" b="1" kern="1200" dirty="0">
                          <a:solidFill>
                            <a:schemeClr val="tx1"/>
                          </a:solidFill>
                          <a:effectLst/>
                          <a:latin typeface="Arial Rounded MT Bold" panose="020F0704030504030204" pitchFamily="34" charset="0"/>
                          <a:ea typeface="Calibri"/>
                          <a:cs typeface="Times New Roman"/>
                        </a:rPr>
                        <a:t>2011</a:t>
                      </a:r>
                    </a:p>
                  </a:txBody>
                  <a:tcPr marL="38576" marR="38576" marT="0" marB="0">
                    <a:lnL w="12700" cmpd="sng">
                      <a:solidFill>
                        <a:srgbClr val="000000"/>
                      </a:solidFill>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lumMod val="90000"/>
                      </a:srgbClr>
                    </a:solidFill>
                  </a:tcPr>
                </a:tc>
                <a:tc>
                  <a:txBody>
                    <a:bodyPr/>
                    <a:lstStyle/>
                    <a:p>
                      <a:pPr algn="ctr">
                        <a:lnSpc>
                          <a:spcPct val="107000"/>
                        </a:lnSpc>
                        <a:spcAft>
                          <a:spcPts val="0"/>
                        </a:spcAft>
                      </a:pPr>
                      <a:r>
                        <a:rPr lang="en-ZA" sz="1400" b="1" dirty="0">
                          <a:solidFill>
                            <a:schemeClr val="tx1"/>
                          </a:solidFill>
                          <a:effectLst/>
                          <a:latin typeface="Arial Rounded MT Bold" panose="020F0704030504030204" pitchFamily="34" charset="0"/>
                          <a:ea typeface="Calibri"/>
                          <a:cs typeface="Times New Roman"/>
                        </a:rPr>
                        <a:t>Growth</a:t>
                      </a:r>
                    </a:p>
                  </a:txBody>
                  <a:tcPr marL="38576" marR="38576" marT="0" marB="0">
                    <a:lnL w="12700" cap="flat" cmpd="sng" algn="ctr">
                      <a:solidFill>
                        <a:srgbClr val="000000"/>
                      </a:solidFill>
                      <a:prstDash val="solid"/>
                      <a:round/>
                      <a:headEnd type="none" w="med" len="med"/>
                      <a:tailEnd type="none" w="med" len="med"/>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lumMod val="90000"/>
                      </a:srgbClr>
                    </a:solidFill>
                  </a:tcPr>
                </a:tc>
                <a:tc vMerge="1">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7000"/>
                        </a:lnSpc>
                        <a:spcAft>
                          <a:spcPts val="0"/>
                        </a:spcAft>
                      </a:pPr>
                      <a:endParaRPr lang="en-ZA" sz="1800" b="1" dirty="0">
                        <a:solidFill>
                          <a:schemeClr val="tx1"/>
                        </a:solidFill>
                        <a:effectLst/>
                        <a:latin typeface="Arial Rounded MT Bold" panose="020F0704030504030204" pitchFamily="34" charset="0"/>
                        <a:ea typeface="Calibri"/>
                        <a:cs typeface="Times New Roman"/>
                      </a:endParaRPr>
                    </a:p>
                  </a:txBody>
                  <a:tcPr marL="51434" marR="51434" marT="0" marB="0">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BBE0E3">
                        <a:lumMod val="90000"/>
                      </a:srgbClr>
                    </a:solidFill>
                  </a:tcPr>
                </a:tc>
                <a:extLst>
                  <a:ext uri="{0D108BD9-81ED-4DB2-BD59-A6C34878D82A}">
                    <a16:rowId xmlns:a16="http://schemas.microsoft.com/office/drawing/2014/main" xmlns="" val="10002"/>
                  </a:ext>
                </a:extLst>
              </a:tr>
              <a:tr h="324070">
                <a:tc>
                  <a:txBody>
                    <a:bodyPr/>
                    <a:lstStyle/>
                    <a:p>
                      <a:pPr marL="0" algn="ctr" defTabSz="914400" rtl="0" eaLnBrk="1" latinLnBrk="0" hangingPunct="1">
                        <a:lnSpc>
                          <a:spcPct val="107000"/>
                        </a:lnSpc>
                        <a:spcAft>
                          <a:spcPts val="0"/>
                        </a:spcAft>
                      </a:pPr>
                      <a:r>
                        <a:rPr lang="en-GB" sz="1200" kern="1200" dirty="0">
                          <a:solidFill>
                            <a:schemeClr val="tx1"/>
                          </a:solidFill>
                          <a:effectLst/>
                          <a:latin typeface="Arial Rounded MT Bold" panose="020F0704030504030204" pitchFamily="34" charset="0"/>
                          <a:ea typeface="Calibri"/>
                          <a:cs typeface="Times New Roman"/>
                        </a:rPr>
                        <a:t>Greater Giyani</a:t>
                      </a:r>
                      <a:endParaRPr lang="en-ZA" sz="1200" kern="1200" dirty="0">
                        <a:solidFill>
                          <a:schemeClr val="tx1"/>
                        </a:solidFill>
                        <a:effectLst/>
                        <a:latin typeface="Arial Rounded MT Bold" panose="020F0704030504030204" pitchFamily="34" charset="0"/>
                        <a:ea typeface="Calibri"/>
                        <a:cs typeface="Times New Roman"/>
                      </a:endParaRPr>
                    </a:p>
                  </a:txBody>
                  <a:tcPr marL="38576" marR="38576" marT="0" marB="0">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en-ZA" sz="1200" kern="1200" dirty="0">
                          <a:solidFill>
                            <a:schemeClr val="tx1"/>
                          </a:solidFill>
                          <a:effectLst/>
                          <a:latin typeface="Arial Rounded MT Bold" panose="020F0704030504030204" pitchFamily="34" charset="0"/>
                          <a:ea typeface="Calibri"/>
                          <a:cs typeface="Times New Roman"/>
                        </a:rPr>
                        <a:t>4171,6</a:t>
                      </a:r>
                    </a:p>
                  </a:txBody>
                  <a:tcPr marL="38576" marR="3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en-GB" sz="1200" kern="1200" dirty="0">
                          <a:solidFill>
                            <a:schemeClr val="tx1"/>
                          </a:solidFill>
                          <a:effectLst/>
                          <a:latin typeface="Arial Rounded MT Bold" panose="020F0704030504030204" pitchFamily="34" charset="0"/>
                          <a:ea typeface="Calibri"/>
                          <a:cs typeface="Times New Roman"/>
                        </a:rPr>
                        <a:t>239289</a:t>
                      </a:r>
                      <a:endParaRPr lang="en-ZA" sz="1200" kern="1200" dirty="0">
                        <a:solidFill>
                          <a:schemeClr val="tx1"/>
                        </a:solidFill>
                        <a:effectLst/>
                        <a:latin typeface="Arial Rounded MT Bold" panose="020F0704030504030204" pitchFamily="34" charset="0"/>
                        <a:ea typeface="Calibri"/>
                        <a:cs typeface="Times New Roman"/>
                      </a:endParaRPr>
                    </a:p>
                  </a:txBody>
                  <a:tcPr marL="38576" marR="38576" marT="0" marB="0">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en-GB" sz="1200" kern="1200" dirty="0">
                          <a:solidFill>
                            <a:schemeClr val="tx1"/>
                          </a:solidFill>
                          <a:effectLst/>
                          <a:latin typeface="Arial Rounded MT Bold" panose="020F0704030504030204" pitchFamily="34" charset="0"/>
                          <a:ea typeface="Calibri"/>
                          <a:cs typeface="Times New Roman"/>
                        </a:rPr>
                        <a:t>244 218</a:t>
                      </a:r>
                      <a:endParaRPr lang="en-ZA" sz="1200" kern="1200" dirty="0">
                        <a:solidFill>
                          <a:schemeClr val="tx1"/>
                        </a:solidFill>
                        <a:effectLst/>
                        <a:latin typeface="Arial Rounded MT Bold" panose="020F0704030504030204" pitchFamily="34" charset="0"/>
                        <a:ea typeface="Calibri"/>
                        <a:cs typeface="Times New Roman"/>
                      </a:endParaRPr>
                    </a:p>
                  </a:txBody>
                  <a:tcPr marL="38576" marR="38576" marT="0" marB="0">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en-ZA" sz="1200" kern="1200" dirty="0">
                          <a:solidFill>
                            <a:schemeClr val="tx1"/>
                          </a:solidFill>
                          <a:effectLst/>
                          <a:latin typeface="Arial Rounded MT Bold" panose="020F0704030504030204" pitchFamily="34" charset="0"/>
                          <a:ea typeface="Calibri"/>
                          <a:cs typeface="Times New Roman"/>
                        </a:rPr>
                        <a:t>+2,06%</a:t>
                      </a:r>
                    </a:p>
                  </a:txBody>
                  <a:tcPr marL="38576" marR="38576" marT="0" marB="0">
                    <a:lnL w="12700" cap="flat" cmpd="sng" algn="ctr">
                      <a:solidFill>
                        <a:srgbClr val="000000"/>
                      </a:solidFill>
                      <a:prstDash val="solid"/>
                      <a:round/>
                      <a:headEnd type="none" w="med" len="med"/>
                      <a:tailEnd type="none" w="med" len="med"/>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7000"/>
                        </a:lnSpc>
                        <a:spcAft>
                          <a:spcPts val="0"/>
                        </a:spcAft>
                      </a:pPr>
                      <a:r>
                        <a:rPr lang="en-ZA" sz="1200" dirty="0">
                          <a:solidFill>
                            <a:schemeClr val="tx1"/>
                          </a:solidFill>
                          <a:effectLst/>
                          <a:latin typeface="Arial Rounded MT Bold" panose="020F0704030504030204" pitchFamily="34" charset="0"/>
                          <a:ea typeface="Calibri"/>
                          <a:cs typeface="Times New Roman"/>
                        </a:rPr>
                        <a:t>256 127</a:t>
                      </a:r>
                    </a:p>
                  </a:txBody>
                  <a:tcPr marL="38576" marR="38576" marT="0" marB="0">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324070">
                <a:tc>
                  <a:txBody>
                    <a:bodyPr/>
                    <a:lstStyle/>
                    <a:p>
                      <a:pPr marL="0" algn="ctr" defTabSz="914400" rtl="0" eaLnBrk="1" latinLnBrk="0" hangingPunct="1">
                        <a:lnSpc>
                          <a:spcPct val="107000"/>
                        </a:lnSpc>
                        <a:spcAft>
                          <a:spcPts val="0"/>
                        </a:spcAft>
                      </a:pPr>
                      <a:r>
                        <a:rPr lang="en-GB" sz="1200" kern="1200" dirty="0">
                          <a:solidFill>
                            <a:schemeClr val="tx1"/>
                          </a:solidFill>
                          <a:effectLst/>
                          <a:latin typeface="Arial Rounded MT Bold" panose="020F0704030504030204" pitchFamily="34" charset="0"/>
                          <a:ea typeface="Calibri"/>
                          <a:cs typeface="Times New Roman"/>
                        </a:rPr>
                        <a:t>Greater </a:t>
                      </a:r>
                      <a:r>
                        <a:rPr lang="en-GB" sz="1200" kern="1200" dirty="0" err="1">
                          <a:solidFill>
                            <a:schemeClr val="tx1"/>
                          </a:solidFill>
                          <a:effectLst/>
                          <a:latin typeface="Arial Rounded MT Bold" panose="020F0704030504030204" pitchFamily="34" charset="0"/>
                          <a:ea typeface="Calibri"/>
                          <a:cs typeface="Times New Roman"/>
                        </a:rPr>
                        <a:t>Letaba</a:t>
                      </a:r>
                      <a:endParaRPr lang="en-ZA" sz="1200" kern="1200" dirty="0">
                        <a:solidFill>
                          <a:schemeClr val="tx1"/>
                        </a:solidFill>
                        <a:effectLst/>
                        <a:latin typeface="Arial Rounded MT Bold" panose="020F0704030504030204" pitchFamily="34" charset="0"/>
                        <a:ea typeface="Calibri"/>
                        <a:cs typeface="Times New Roman"/>
                      </a:endParaRPr>
                    </a:p>
                  </a:txBody>
                  <a:tcPr marL="38576" marR="38576" marT="0" marB="0">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en-ZA" sz="1200" kern="1200" dirty="0">
                          <a:solidFill>
                            <a:schemeClr val="tx1"/>
                          </a:solidFill>
                          <a:effectLst/>
                          <a:latin typeface="Arial Rounded MT Bold" panose="020F0704030504030204" pitchFamily="34" charset="0"/>
                          <a:ea typeface="Calibri"/>
                          <a:cs typeface="Times New Roman"/>
                        </a:rPr>
                        <a:t>1891</a:t>
                      </a:r>
                    </a:p>
                  </a:txBody>
                  <a:tcPr marL="38576" marR="3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en-GB" sz="1200" kern="1200" dirty="0">
                          <a:solidFill>
                            <a:schemeClr val="tx1"/>
                          </a:solidFill>
                          <a:effectLst/>
                          <a:latin typeface="Arial Rounded MT Bold" panose="020F0704030504030204" pitchFamily="34" charset="0"/>
                          <a:ea typeface="Calibri"/>
                          <a:cs typeface="Times New Roman"/>
                        </a:rPr>
                        <a:t>220103</a:t>
                      </a:r>
                      <a:endParaRPr lang="en-ZA" sz="1200" kern="1200" dirty="0">
                        <a:solidFill>
                          <a:schemeClr val="tx1"/>
                        </a:solidFill>
                        <a:effectLst/>
                        <a:latin typeface="Arial Rounded MT Bold" panose="020F0704030504030204" pitchFamily="34" charset="0"/>
                        <a:ea typeface="Calibri"/>
                        <a:cs typeface="Times New Roman"/>
                      </a:endParaRPr>
                    </a:p>
                  </a:txBody>
                  <a:tcPr marL="38576" marR="38576" marT="0" marB="0">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en-GB" sz="1200" kern="1200" dirty="0">
                          <a:solidFill>
                            <a:schemeClr val="tx1"/>
                          </a:solidFill>
                          <a:effectLst/>
                          <a:latin typeface="Arial Rounded MT Bold" panose="020F0704030504030204" pitchFamily="34" charset="0"/>
                          <a:ea typeface="Calibri"/>
                          <a:cs typeface="Times New Roman"/>
                        </a:rPr>
                        <a:t>212 701</a:t>
                      </a:r>
                      <a:endParaRPr lang="en-ZA" sz="1200" kern="1200" dirty="0">
                        <a:solidFill>
                          <a:schemeClr val="tx1"/>
                        </a:solidFill>
                        <a:effectLst/>
                        <a:latin typeface="Arial Rounded MT Bold" panose="020F0704030504030204" pitchFamily="34" charset="0"/>
                        <a:ea typeface="Calibri"/>
                        <a:cs typeface="Times New Roman"/>
                      </a:endParaRPr>
                    </a:p>
                  </a:txBody>
                  <a:tcPr marL="38576" marR="38576" marT="0" marB="0">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en-ZA" sz="1200" kern="1200" dirty="0">
                          <a:solidFill>
                            <a:schemeClr val="tx1"/>
                          </a:solidFill>
                          <a:effectLst/>
                          <a:latin typeface="Arial Rounded MT Bold" panose="020F0704030504030204" pitchFamily="34" charset="0"/>
                          <a:ea typeface="Calibri"/>
                          <a:cs typeface="Times New Roman"/>
                        </a:rPr>
                        <a:t>-3,4%</a:t>
                      </a:r>
                    </a:p>
                  </a:txBody>
                  <a:tcPr marL="38576" marR="38576" marT="0" marB="0">
                    <a:lnL w="12700" cap="flat" cmpd="sng" algn="ctr">
                      <a:solidFill>
                        <a:srgbClr val="000000"/>
                      </a:solidFill>
                      <a:prstDash val="solid"/>
                      <a:round/>
                      <a:headEnd type="none" w="med" len="med"/>
                      <a:tailEnd type="none" w="med" len="med"/>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7000"/>
                        </a:lnSpc>
                        <a:spcAft>
                          <a:spcPts val="0"/>
                        </a:spcAft>
                      </a:pPr>
                      <a:r>
                        <a:rPr lang="en-ZA" sz="1200" dirty="0">
                          <a:solidFill>
                            <a:schemeClr val="tx1"/>
                          </a:solidFill>
                          <a:effectLst/>
                          <a:latin typeface="Arial Rounded MT Bold" panose="020F0704030504030204" pitchFamily="34" charset="0"/>
                          <a:ea typeface="Calibri"/>
                          <a:cs typeface="Times New Roman"/>
                        </a:rPr>
                        <a:t>218 030</a:t>
                      </a:r>
                    </a:p>
                  </a:txBody>
                  <a:tcPr marL="38576" marR="38576" marT="0" marB="0">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406340">
                <a:tc>
                  <a:txBody>
                    <a:bodyPr/>
                    <a:lstStyle/>
                    <a:p>
                      <a:pPr marL="0" algn="ctr" defTabSz="914400" rtl="0" eaLnBrk="1" latinLnBrk="0" hangingPunct="1">
                        <a:lnSpc>
                          <a:spcPct val="107000"/>
                        </a:lnSpc>
                        <a:spcAft>
                          <a:spcPts val="0"/>
                        </a:spcAft>
                      </a:pPr>
                      <a:r>
                        <a:rPr lang="en-GB" sz="1200" kern="1200" dirty="0">
                          <a:solidFill>
                            <a:schemeClr val="tx1"/>
                          </a:solidFill>
                          <a:effectLst/>
                          <a:latin typeface="Arial Rounded MT Bold" panose="020F0704030504030204" pitchFamily="34" charset="0"/>
                          <a:ea typeface="Calibri"/>
                          <a:cs typeface="Times New Roman"/>
                        </a:rPr>
                        <a:t>Greater Tzaneen</a:t>
                      </a:r>
                      <a:endParaRPr lang="en-ZA" sz="1200" kern="1200" dirty="0">
                        <a:solidFill>
                          <a:schemeClr val="tx1"/>
                        </a:solidFill>
                        <a:effectLst/>
                        <a:latin typeface="Arial Rounded MT Bold" panose="020F0704030504030204" pitchFamily="34" charset="0"/>
                        <a:ea typeface="Calibri"/>
                        <a:cs typeface="Times New Roman"/>
                      </a:endParaRPr>
                    </a:p>
                  </a:txBody>
                  <a:tcPr marL="38576" marR="38576" marT="0" marB="0">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en-ZA" sz="1200" kern="1200" dirty="0">
                          <a:solidFill>
                            <a:schemeClr val="tx1"/>
                          </a:solidFill>
                          <a:effectLst/>
                          <a:latin typeface="Arial Rounded MT Bold" panose="020F0704030504030204" pitchFamily="34" charset="0"/>
                          <a:ea typeface="Calibri"/>
                          <a:cs typeface="Times New Roman"/>
                        </a:rPr>
                        <a:t>3240</a:t>
                      </a:r>
                    </a:p>
                  </a:txBody>
                  <a:tcPr marL="38576" marR="3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en-GB" sz="1200" kern="1200" dirty="0">
                          <a:solidFill>
                            <a:schemeClr val="tx1"/>
                          </a:solidFill>
                          <a:effectLst/>
                          <a:latin typeface="Arial Rounded MT Bold" panose="020F0704030504030204" pitchFamily="34" charset="0"/>
                          <a:ea typeface="Calibri"/>
                          <a:cs typeface="Times New Roman"/>
                        </a:rPr>
                        <a:t>375586</a:t>
                      </a:r>
                      <a:endParaRPr lang="en-ZA" sz="1200" kern="1200" dirty="0">
                        <a:solidFill>
                          <a:schemeClr val="tx1"/>
                        </a:solidFill>
                        <a:effectLst/>
                        <a:latin typeface="Arial Rounded MT Bold" panose="020F0704030504030204" pitchFamily="34" charset="0"/>
                        <a:ea typeface="Calibri"/>
                        <a:cs typeface="Times New Roman"/>
                      </a:endParaRPr>
                    </a:p>
                  </a:txBody>
                  <a:tcPr marL="38576" marR="38576" marT="0" marB="0">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en-GB" sz="1200" kern="1200" dirty="0">
                          <a:solidFill>
                            <a:schemeClr val="tx1"/>
                          </a:solidFill>
                          <a:effectLst/>
                          <a:latin typeface="Arial Rounded MT Bold" panose="020F0704030504030204" pitchFamily="34" charset="0"/>
                          <a:ea typeface="Calibri"/>
                          <a:cs typeface="Times New Roman"/>
                        </a:rPr>
                        <a:t>390 098</a:t>
                      </a:r>
                      <a:endParaRPr lang="en-ZA" sz="1200" kern="1200" dirty="0">
                        <a:solidFill>
                          <a:schemeClr val="tx1"/>
                        </a:solidFill>
                        <a:effectLst/>
                        <a:latin typeface="Arial Rounded MT Bold" panose="020F0704030504030204" pitchFamily="34" charset="0"/>
                        <a:ea typeface="Calibri"/>
                        <a:cs typeface="Times New Roman"/>
                      </a:endParaRPr>
                    </a:p>
                  </a:txBody>
                  <a:tcPr marL="38576" marR="38576" marT="0" marB="0">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en-ZA" sz="1200" kern="1200" dirty="0">
                          <a:solidFill>
                            <a:schemeClr val="tx1"/>
                          </a:solidFill>
                          <a:effectLst/>
                          <a:latin typeface="Arial Rounded MT Bold" panose="020F0704030504030204" pitchFamily="34" charset="0"/>
                          <a:ea typeface="Calibri"/>
                          <a:cs typeface="Times New Roman"/>
                        </a:rPr>
                        <a:t>+3.9%</a:t>
                      </a:r>
                    </a:p>
                  </a:txBody>
                  <a:tcPr marL="38576" marR="38576" marT="0" marB="0">
                    <a:lnL w="12700" cap="flat" cmpd="sng" algn="ctr">
                      <a:solidFill>
                        <a:srgbClr val="000000"/>
                      </a:solidFill>
                      <a:prstDash val="solid"/>
                      <a:round/>
                      <a:headEnd type="none" w="med" len="med"/>
                      <a:tailEnd type="none" w="med" len="med"/>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7000"/>
                        </a:lnSpc>
                        <a:spcAft>
                          <a:spcPts val="0"/>
                        </a:spcAft>
                      </a:pPr>
                      <a:r>
                        <a:rPr lang="en-ZA" sz="1200" dirty="0">
                          <a:solidFill>
                            <a:schemeClr val="tx1"/>
                          </a:solidFill>
                          <a:effectLst/>
                          <a:latin typeface="Arial Rounded MT Bold" panose="020F0704030504030204" pitchFamily="34" charset="0"/>
                          <a:ea typeface="Calibri"/>
                          <a:cs typeface="Times New Roman"/>
                        </a:rPr>
                        <a:t>416 488</a:t>
                      </a:r>
                    </a:p>
                  </a:txBody>
                  <a:tcPr marL="38576" marR="38576" marT="0" marB="0">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r h="324070">
                <a:tc>
                  <a:txBody>
                    <a:bodyPr/>
                    <a:lstStyle/>
                    <a:p>
                      <a:pPr marL="0" algn="ctr" defTabSz="914400" rtl="0" eaLnBrk="1" latinLnBrk="0" hangingPunct="1">
                        <a:lnSpc>
                          <a:spcPct val="107000"/>
                        </a:lnSpc>
                        <a:spcAft>
                          <a:spcPts val="0"/>
                        </a:spcAft>
                      </a:pPr>
                      <a:r>
                        <a:rPr lang="en-GB" sz="1200" kern="1200" dirty="0">
                          <a:solidFill>
                            <a:schemeClr val="tx1"/>
                          </a:solidFill>
                          <a:effectLst/>
                          <a:latin typeface="Arial Rounded MT Bold" panose="020F0704030504030204" pitchFamily="34" charset="0"/>
                          <a:ea typeface="Calibri"/>
                          <a:cs typeface="Times New Roman"/>
                        </a:rPr>
                        <a:t>Ba-Phalaborwa</a:t>
                      </a:r>
                      <a:endParaRPr lang="en-ZA" sz="1200" kern="1200" dirty="0">
                        <a:solidFill>
                          <a:schemeClr val="tx1"/>
                        </a:solidFill>
                        <a:effectLst/>
                        <a:latin typeface="Arial Rounded MT Bold" panose="020F0704030504030204" pitchFamily="34" charset="0"/>
                        <a:ea typeface="Calibri"/>
                        <a:cs typeface="Times New Roman"/>
                      </a:endParaRPr>
                    </a:p>
                  </a:txBody>
                  <a:tcPr marL="38576" marR="38576" marT="0" marB="0">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en-ZA" sz="1200" kern="1200" dirty="0">
                          <a:solidFill>
                            <a:schemeClr val="tx1"/>
                          </a:solidFill>
                          <a:effectLst/>
                          <a:latin typeface="Arial Rounded MT Bold" panose="020F0704030504030204" pitchFamily="34" charset="0"/>
                          <a:ea typeface="Calibri"/>
                          <a:cs typeface="Times New Roman"/>
                        </a:rPr>
                        <a:t>7461,6</a:t>
                      </a:r>
                    </a:p>
                  </a:txBody>
                  <a:tcPr marL="38576" marR="3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en-GB" sz="1200" kern="1200" dirty="0">
                          <a:solidFill>
                            <a:schemeClr val="tx1"/>
                          </a:solidFill>
                          <a:effectLst/>
                          <a:latin typeface="Arial Rounded MT Bold" panose="020F0704030504030204" pitchFamily="34" charset="0"/>
                          <a:ea typeface="Calibri"/>
                          <a:cs typeface="Times New Roman"/>
                        </a:rPr>
                        <a:t>131088</a:t>
                      </a:r>
                      <a:endParaRPr lang="en-ZA" sz="1200" kern="1200" dirty="0">
                        <a:solidFill>
                          <a:schemeClr val="tx1"/>
                        </a:solidFill>
                        <a:effectLst/>
                        <a:latin typeface="Arial Rounded MT Bold" panose="020F0704030504030204" pitchFamily="34" charset="0"/>
                        <a:ea typeface="Calibri"/>
                        <a:cs typeface="Times New Roman"/>
                      </a:endParaRPr>
                    </a:p>
                  </a:txBody>
                  <a:tcPr marL="38576" marR="38576" marT="0" marB="0">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en-GB" sz="1200" kern="1200" dirty="0">
                          <a:solidFill>
                            <a:schemeClr val="tx1"/>
                          </a:solidFill>
                          <a:effectLst/>
                          <a:latin typeface="Arial Rounded MT Bold" panose="020F0704030504030204" pitchFamily="34" charset="0"/>
                          <a:ea typeface="Calibri"/>
                          <a:cs typeface="Times New Roman"/>
                        </a:rPr>
                        <a:t>150 635</a:t>
                      </a:r>
                      <a:endParaRPr lang="en-ZA" sz="1200" kern="1200" dirty="0">
                        <a:solidFill>
                          <a:schemeClr val="tx1"/>
                        </a:solidFill>
                        <a:effectLst/>
                        <a:latin typeface="Arial Rounded MT Bold" panose="020F0704030504030204" pitchFamily="34" charset="0"/>
                        <a:ea typeface="Calibri"/>
                        <a:cs typeface="Times New Roman"/>
                      </a:endParaRPr>
                    </a:p>
                  </a:txBody>
                  <a:tcPr marL="38576" marR="38576" marT="0" marB="0">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en-ZA" sz="1200" kern="1200" dirty="0">
                          <a:solidFill>
                            <a:schemeClr val="tx1"/>
                          </a:solidFill>
                          <a:effectLst/>
                          <a:latin typeface="Arial Rounded MT Bold" panose="020F0704030504030204" pitchFamily="34" charset="0"/>
                          <a:ea typeface="Calibri"/>
                          <a:cs typeface="Times New Roman"/>
                        </a:rPr>
                        <a:t>+14,9%</a:t>
                      </a:r>
                    </a:p>
                  </a:txBody>
                  <a:tcPr marL="38576" marR="38576" marT="0" marB="0">
                    <a:lnL w="12700" cap="flat" cmpd="sng" algn="ctr">
                      <a:solidFill>
                        <a:srgbClr val="000000"/>
                      </a:solidFill>
                      <a:prstDash val="solid"/>
                      <a:round/>
                      <a:headEnd type="none" w="med" len="med"/>
                      <a:tailEnd type="none" w="med" len="med"/>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7000"/>
                        </a:lnSpc>
                        <a:spcAft>
                          <a:spcPts val="0"/>
                        </a:spcAft>
                      </a:pPr>
                      <a:r>
                        <a:rPr lang="en-ZA" sz="1200" dirty="0">
                          <a:solidFill>
                            <a:schemeClr val="tx1"/>
                          </a:solidFill>
                          <a:effectLst/>
                          <a:latin typeface="Arial Rounded MT Bold" panose="020F0704030504030204" pitchFamily="34" charset="0"/>
                          <a:ea typeface="Calibri"/>
                          <a:cs typeface="Times New Roman"/>
                        </a:rPr>
                        <a:t>168 937</a:t>
                      </a:r>
                    </a:p>
                  </a:txBody>
                  <a:tcPr marL="38576" marR="38576" marT="0" marB="0">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xmlns="" val="10006"/>
                  </a:ext>
                </a:extLst>
              </a:tr>
              <a:tr h="365677">
                <a:tc>
                  <a:txBody>
                    <a:bodyPr/>
                    <a:lstStyle/>
                    <a:p>
                      <a:pPr marL="0" algn="ctr" defTabSz="914400" rtl="0" eaLnBrk="1" latinLnBrk="0" hangingPunct="1">
                        <a:lnSpc>
                          <a:spcPct val="107000"/>
                        </a:lnSpc>
                        <a:spcAft>
                          <a:spcPts val="0"/>
                        </a:spcAft>
                      </a:pPr>
                      <a:r>
                        <a:rPr lang="en-GB" sz="1200" kern="1200" dirty="0">
                          <a:solidFill>
                            <a:schemeClr val="tx1"/>
                          </a:solidFill>
                          <a:effectLst/>
                          <a:latin typeface="Arial Rounded MT Bold" panose="020F0704030504030204" pitchFamily="34" charset="0"/>
                          <a:ea typeface="Calibri"/>
                          <a:cs typeface="Times New Roman"/>
                        </a:rPr>
                        <a:t>Maruleng</a:t>
                      </a:r>
                      <a:endParaRPr lang="en-ZA" sz="1200" kern="1200" dirty="0">
                        <a:solidFill>
                          <a:schemeClr val="tx1"/>
                        </a:solidFill>
                        <a:effectLst/>
                        <a:latin typeface="Arial Rounded MT Bold" panose="020F0704030504030204" pitchFamily="34" charset="0"/>
                        <a:ea typeface="Calibri"/>
                        <a:cs typeface="Times New Roman"/>
                      </a:endParaRPr>
                    </a:p>
                  </a:txBody>
                  <a:tcPr marL="38576" marR="38576" marT="0" marB="0">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en-ZA" sz="1200" kern="1200" dirty="0">
                          <a:solidFill>
                            <a:schemeClr val="tx1"/>
                          </a:solidFill>
                          <a:effectLst/>
                          <a:latin typeface="Arial Rounded MT Bold" panose="020F0704030504030204" pitchFamily="34" charset="0"/>
                          <a:ea typeface="Calibri"/>
                          <a:cs typeface="Times New Roman"/>
                        </a:rPr>
                        <a:t>3247</a:t>
                      </a:r>
                    </a:p>
                  </a:txBody>
                  <a:tcPr marL="38576" marR="3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en-GB" sz="1200" kern="1200" dirty="0">
                          <a:solidFill>
                            <a:schemeClr val="tx1"/>
                          </a:solidFill>
                          <a:effectLst/>
                          <a:latin typeface="Arial Rounded MT Bold" panose="020F0704030504030204" pitchFamily="34" charset="0"/>
                          <a:ea typeface="Calibri"/>
                          <a:cs typeface="Times New Roman"/>
                        </a:rPr>
                        <a:t>94382</a:t>
                      </a:r>
                      <a:endParaRPr lang="en-ZA" sz="1200" kern="1200" dirty="0">
                        <a:solidFill>
                          <a:schemeClr val="tx1"/>
                        </a:solidFill>
                        <a:effectLst/>
                        <a:latin typeface="Arial Rounded MT Bold" panose="020F0704030504030204" pitchFamily="34" charset="0"/>
                        <a:ea typeface="Calibri"/>
                        <a:cs typeface="Times New Roman"/>
                      </a:endParaRPr>
                    </a:p>
                  </a:txBody>
                  <a:tcPr marL="38576" marR="38576" marT="0" marB="0">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en-GB" sz="1200" kern="1200" dirty="0">
                          <a:solidFill>
                            <a:schemeClr val="tx1"/>
                          </a:solidFill>
                          <a:effectLst/>
                          <a:latin typeface="Arial Rounded MT Bold" panose="020F0704030504030204" pitchFamily="34" charset="0"/>
                          <a:ea typeface="Calibri"/>
                          <a:cs typeface="Times New Roman"/>
                        </a:rPr>
                        <a:t>94 855</a:t>
                      </a:r>
                      <a:endParaRPr lang="en-ZA" sz="1200" kern="1200" dirty="0">
                        <a:solidFill>
                          <a:schemeClr val="tx1"/>
                        </a:solidFill>
                        <a:effectLst/>
                        <a:latin typeface="Arial Rounded MT Bold" panose="020F0704030504030204" pitchFamily="34" charset="0"/>
                        <a:ea typeface="Calibri"/>
                        <a:cs typeface="Times New Roman"/>
                      </a:endParaRPr>
                    </a:p>
                  </a:txBody>
                  <a:tcPr marL="38576" marR="38576" marT="0" marB="0">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en-ZA" sz="1200" kern="1200" dirty="0">
                          <a:solidFill>
                            <a:schemeClr val="tx1"/>
                          </a:solidFill>
                          <a:effectLst/>
                          <a:latin typeface="Arial Rounded MT Bold" panose="020F0704030504030204" pitchFamily="34" charset="0"/>
                          <a:ea typeface="Calibri"/>
                          <a:cs typeface="Times New Roman"/>
                        </a:rPr>
                        <a:t>+0,5%</a:t>
                      </a:r>
                    </a:p>
                  </a:txBody>
                  <a:tcPr marL="38576" marR="38576" marT="0" marB="0">
                    <a:lnL w="12700" cap="flat" cmpd="sng" algn="ctr">
                      <a:solidFill>
                        <a:srgbClr val="000000"/>
                      </a:solidFill>
                      <a:prstDash val="solid"/>
                      <a:round/>
                      <a:headEnd type="none" w="med" len="med"/>
                      <a:tailEnd type="none" w="med" len="med"/>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7000"/>
                        </a:lnSpc>
                        <a:spcAft>
                          <a:spcPts val="0"/>
                        </a:spcAft>
                      </a:pPr>
                      <a:r>
                        <a:rPr lang="en-ZA" sz="1200" dirty="0">
                          <a:solidFill>
                            <a:schemeClr val="tx1"/>
                          </a:solidFill>
                          <a:effectLst/>
                          <a:latin typeface="Arial Rounded MT Bold" panose="020F0704030504030204" pitchFamily="34" charset="0"/>
                          <a:ea typeface="Calibri"/>
                          <a:cs typeface="Times New Roman"/>
                        </a:rPr>
                        <a:t>99 605</a:t>
                      </a:r>
                    </a:p>
                  </a:txBody>
                  <a:tcPr marL="38576" marR="38576" marT="0" marB="0">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xmlns="" val="10007"/>
                  </a:ext>
                </a:extLst>
              </a:tr>
              <a:tr h="524791">
                <a:tc>
                  <a:txBody>
                    <a:bodyPr/>
                    <a:lstStyle/>
                    <a:p>
                      <a:pPr marL="0" algn="ctr" defTabSz="914400" rtl="0" eaLnBrk="1" latinLnBrk="0" hangingPunct="1">
                        <a:lnSpc>
                          <a:spcPct val="107000"/>
                        </a:lnSpc>
                        <a:spcAft>
                          <a:spcPts val="0"/>
                        </a:spcAft>
                      </a:pPr>
                      <a:r>
                        <a:rPr lang="en-GB" sz="1200" kern="1200" dirty="0">
                          <a:solidFill>
                            <a:schemeClr val="tx1"/>
                          </a:solidFill>
                          <a:effectLst/>
                          <a:latin typeface="Arial Rounded MT Bold" panose="020F0704030504030204" pitchFamily="34" charset="0"/>
                          <a:ea typeface="Calibri"/>
                          <a:cs typeface="Times New Roman"/>
                        </a:rPr>
                        <a:t>DMA (Kruger Nat park)</a:t>
                      </a:r>
                      <a:endParaRPr lang="en-ZA" sz="1200" kern="1200" dirty="0">
                        <a:solidFill>
                          <a:schemeClr val="tx1"/>
                        </a:solidFill>
                        <a:effectLst/>
                        <a:latin typeface="Arial Rounded MT Bold" panose="020F0704030504030204" pitchFamily="34" charset="0"/>
                        <a:ea typeface="Calibri"/>
                        <a:cs typeface="Times New Roman"/>
                      </a:endParaRPr>
                    </a:p>
                  </a:txBody>
                  <a:tcPr marL="38576" marR="38576" marT="0" marB="0">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en-US" sz="1200" kern="1200" dirty="0" smtClean="0">
                          <a:solidFill>
                            <a:schemeClr val="tx1"/>
                          </a:solidFill>
                          <a:effectLst/>
                          <a:latin typeface="Arial Rounded MT Bold" panose="020F0704030504030204" pitchFamily="34" charset="0"/>
                          <a:ea typeface="Calibri"/>
                          <a:cs typeface="Times New Roman"/>
                        </a:rPr>
                        <a:t>-</a:t>
                      </a:r>
                      <a:endParaRPr lang="en-ZA" sz="1200" kern="1200" dirty="0">
                        <a:solidFill>
                          <a:schemeClr val="tx1"/>
                        </a:solidFill>
                        <a:effectLst/>
                        <a:latin typeface="Arial Rounded MT Bold" panose="020F0704030504030204" pitchFamily="34" charset="0"/>
                        <a:ea typeface="Calibri"/>
                        <a:cs typeface="Times New Roman"/>
                      </a:endParaRPr>
                    </a:p>
                  </a:txBody>
                  <a:tcPr marL="38576" marR="3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en-GB" sz="1200" kern="1200" dirty="0">
                          <a:solidFill>
                            <a:schemeClr val="tx1"/>
                          </a:solidFill>
                          <a:effectLst/>
                          <a:latin typeface="Arial Rounded MT Bold" panose="020F0704030504030204" pitchFamily="34" charset="0"/>
                          <a:ea typeface="Calibri"/>
                          <a:cs typeface="Times New Roman"/>
                        </a:rPr>
                        <a:t>   997</a:t>
                      </a:r>
                      <a:endParaRPr lang="en-ZA" sz="1200" kern="1200" dirty="0">
                        <a:solidFill>
                          <a:schemeClr val="tx1"/>
                        </a:solidFill>
                        <a:effectLst/>
                        <a:latin typeface="Arial Rounded MT Bold" panose="020F0704030504030204" pitchFamily="34" charset="0"/>
                        <a:ea typeface="Calibri"/>
                        <a:cs typeface="Times New Roman"/>
                      </a:endParaRPr>
                    </a:p>
                  </a:txBody>
                  <a:tcPr marL="38576" marR="38576" marT="0" marB="0">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en-GB" sz="1200" kern="1200" dirty="0" smtClean="0">
                          <a:solidFill>
                            <a:schemeClr val="tx1"/>
                          </a:solidFill>
                          <a:effectLst/>
                          <a:latin typeface="Arial Rounded MT Bold" panose="020F0704030504030204" pitchFamily="34" charset="0"/>
                          <a:ea typeface="Calibri"/>
                          <a:cs typeface="Times New Roman"/>
                        </a:rPr>
                        <a:t>-</a:t>
                      </a:r>
                      <a:r>
                        <a:rPr lang="en-GB" sz="1200" kern="1200" dirty="0">
                          <a:solidFill>
                            <a:schemeClr val="tx1"/>
                          </a:solidFill>
                          <a:effectLst/>
                          <a:latin typeface="Arial Rounded MT Bold" panose="020F0704030504030204" pitchFamily="34" charset="0"/>
                          <a:ea typeface="Calibri"/>
                          <a:cs typeface="Times New Roman"/>
                        </a:rPr>
                        <a:t> </a:t>
                      </a:r>
                      <a:endParaRPr lang="en-ZA" sz="1200" kern="1200" dirty="0">
                        <a:solidFill>
                          <a:schemeClr val="tx1"/>
                        </a:solidFill>
                        <a:effectLst/>
                        <a:latin typeface="Arial Rounded MT Bold" panose="020F0704030504030204" pitchFamily="34" charset="0"/>
                        <a:ea typeface="Calibri"/>
                        <a:cs typeface="Times New Roman"/>
                      </a:endParaRPr>
                    </a:p>
                  </a:txBody>
                  <a:tcPr marL="38576" marR="38576" marT="0" marB="0">
                    <a:lnL w="12700" cmpd="sng">
                      <a:solidFill>
                        <a:srgbClr val="000000"/>
                      </a:solidFill>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en-US" sz="1200" kern="1200" dirty="0" smtClean="0">
                          <a:solidFill>
                            <a:schemeClr val="tx1"/>
                          </a:solidFill>
                          <a:effectLst/>
                          <a:latin typeface="Arial Rounded MT Bold" panose="020F0704030504030204" pitchFamily="34" charset="0"/>
                          <a:ea typeface="Calibri"/>
                          <a:cs typeface="Times New Roman"/>
                        </a:rPr>
                        <a:t>-</a:t>
                      </a:r>
                      <a:endParaRPr lang="en-ZA" sz="1200" kern="1200" dirty="0">
                        <a:solidFill>
                          <a:schemeClr val="tx1"/>
                        </a:solidFill>
                        <a:effectLst/>
                        <a:latin typeface="Arial Rounded MT Bold" panose="020F0704030504030204" pitchFamily="34" charset="0"/>
                        <a:ea typeface="Calibri"/>
                        <a:cs typeface="Times New Roman"/>
                      </a:endParaRPr>
                    </a:p>
                  </a:txBody>
                  <a:tcPr marL="38576" marR="38576" marT="0" marB="0">
                    <a:lnL w="12700" cap="flat" cmpd="sng" algn="ctr">
                      <a:solidFill>
                        <a:srgbClr val="000000"/>
                      </a:solidFill>
                      <a:prstDash val="solid"/>
                      <a:round/>
                      <a:headEnd type="none" w="med" len="med"/>
                      <a:tailEnd type="none" w="med" len="med"/>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7000"/>
                        </a:lnSpc>
                        <a:spcAft>
                          <a:spcPts val="0"/>
                        </a:spcAft>
                      </a:pPr>
                      <a:r>
                        <a:rPr lang="en-US" sz="1200" dirty="0" smtClean="0">
                          <a:solidFill>
                            <a:schemeClr val="tx1"/>
                          </a:solidFill>
                          <a:effectLst/>
                          <a:latin typeface="Arial Rounded MT Bold" panose="020F0704030504030204" pitchFamily="34" charset="0"/>
                          <a:ea typeface="Calibri"/>
                          <a:cs typeface="Times New Roman"/>
                        </a:rPr>
                        <a:t>-</a:t>
                      </a:r>
                      <a:endParaRPr lang="en-ZA" sz="1200" dirty="0">
                        <a:solidFill>
                          <a:schemeClr val="tx1"/>
                        </a:solidFill>
                        <a:effectLst/>
                        <a:latin typeface="Arial Rounded MT Bold" panose="020F0704030504030204" pitchFamily="34" charset="0"/>
                        <a:ea typeface="Calibri"/>
                        <a:cs typeface="Times New Roman"/>
                      </a:endParaRPr>
                    </a:p>
                  </a:txBody>
                  <a:tcPr marL="38576" marR="38576" marT="0" marB="0">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8"/>
                  </a:ext>
                </a:extLst>
              </a:tr>
              <a:tr h="455650">
                <a:tc>
                  <a:txBody>
                    <a:bodyPr/>
                    <a:lstStyle/>
                    <a:p>
                      <a:pPr marL="0" algn="ctr" defTabSz="914400" rtl="0" eaLnBrk="1" latinLnBrk="0" hangingPunct="1">
                        <a:lnSpc>
                          <a:spcPct val="107000"/>
                        </a:lnSpc>
                        <a:spcAft>
                          <a:spcPts val="0"/>
                        </a:spcAft>
                      </a:pPr>
                      <a:r>
                        <a:rPr lang="en-ZA" sz="1200" kern="1200" dirty="0">
                          <a:solidFill>
                            <a:schemeClr val="tx1"/>
                          </a:solidFill>
                          <a:effectLst/>
                          <a:latin typeface="Arial Rounded MT Bold" panose="020F0704030504030204" pitchFamily="34" charset="0"/>
                          <a:ea typeface="Calibri"/>
                          <a:cs typeface="Times New Roman"/>
                        </a:rPr>
                        <a:t>Mopani</a:t>
                      </a:r>
                    </a:p>
                  </a:txBody>
                  <a:tcPr marL="38576" marR="38576" marT="0" marB="0">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kumimoji="0" lang="en-US" sz="1200" b="1" i="0" u="none" strike="noStrike" cap="none" normalizeH="0" baseline="0" dirty="0">
                          <a:ln>
                            <a:noFill/>
                          </a:ln>
                          <a:solidFill>
                            <a:schemeClr val="tx1"/>
                          </a:solidFill>
                          <a:effectLst/>
                          <a:latin typeface="Arial" pitchFamily="34" charset="0"/>
                        </a:rPr>
                        <a:t>20 </a:t>
                      </a:r>
                      <a:r>
                        <a:rPr kumimoji="0" lang="en-US" sz="1200" b="1" i="0" u="none" strike="noStrike" cap="none" normalizeH="0" baseline="0" dirty="0" smtClean="0">
                          <a:ln>
                            <a:noFill/>
                          </a:ln>
                          <a:solidFill>
                            <a:schemeClr val="tx1"/>
                          </a:solidFill>
                          <a:effectLst/>
                          <a:latin typeface="Arial" pitchFamily="34" charset="0"/>
                        </a:rPr>
                        <a:t>011</a:t>
                      </a:r>
                      <a:endParaRPr lang="en-ZA" sz="1200" kern="1200" dirty="0">
                        <a:solidFill>
                          <a:schemeClr val="tx1"/>
                        </a:solidFill>
                        <a:effectLst/>
                        <a:latin typeface="Arial Rounded MT Bold" panose="020F0704030504030204" pitchFamily="34" charset="0"/>
                        <a:ea typeface="Calibri"/>
                        <a:cs typeface="Times New Roman"/>
                      </a:endParaRPr>
                    </a:p>
                  </a:txBody>
                  <a:tcPr marL="38576" marR="3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en-ZA" sz="1200" kern="1200" dirty="0">
                          <a:solidFill>
                            <a:schemeClr val="tx1"/>
                          </a:solidFill>
                          <a:effectLst/>
                          <a:latin typeface="Arial Rounded MT Bold" panose="020F0704030504030204" pitchFamily="34" charset="0"/>
                          <a:ea typeface="Calibri"/>
                          <a:cs typeface="Times New Roman"/>
                        </a:rPr>
                        <a:t>1 061 445</a:t>
                      </a:r>
                    </a:p>
                  </a:txBody>
                  <a:tcPr marL="38576" marR="3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en-ZA" sz="1200" kern="1200" dirty="0">
                          <a:solidFill>
                            <a:schemeClr val="tx1"/>
                          </a:solidFill>
                          <a:effectLst/>
                          <a:latin typeface="Arial Rounded MT Bold" panose="020F0704030504030204" pitchFamily="34" charset="0"/>
                          <a:ea typeface="Calibri"/>
                          <a:cs typeface="Times New Roman"/>
                        </a:rPr>
                        <a:t>1 092 507</a:t>
                      </a:r>
                    </a:p>
                  </a:txBody>
                  <a:tcPr marL="38576" marR="3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en-ZA" sz="1200" kern="1200" dirty="0">
                          <a:solidFill>
                            <a:schemeClr val="tx1"/>
                          </a:solidFill>
                          <a:effectLst/>
                          <a:latin typeface="Arial Rounded MT Bold" panose="020F0704030504030204" pitchFamily="34" charset="0"/>
                          <a:ea typeface="Calibri"/>
                          <a:cs typeface="Times New Roman"/>
                        </a:rPr>
                        <a:t>+2,9%</a:t>
                      </a:r>
                    </a:p>
                  </a:txBody>
                  <a:tcPr marL="38576" marR="3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en-ZA" sz="1200" dirty="0">
                          <a:solidFill>
                            <a:schemeClr val="tx1"/>
                          </a:solidFill>
                          <a:effectLst/>
                          <a:latin typeface="Arial Rounded MT Bold" panose="020F0704030504030204" pitchFamily="34" charset="0"/>
                          <a:ea typeface="Calibri"/>
                          <a:cs typeface="Times New Roman"/>
                        </a:rPr>
                        <a:t>1159 185</a:t>
                      </a:r>
                    </a:p>
                  </a:txBody>
                  <a:tcPr marL="38576" marR="3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9"/>
                  </a:ext>
                </a:extLst>
              </a:tr>
              <a:tr h="350255">
                <a:tc gridSpan="2">
                  <a:txBody>
                    <a:bodyPr/>
                    <a:lstStyle/>
                    <a:p>
                      <a:pPr marL="0" algn="ctr" defTabSz="914400" rtl="0" eaLnBrk="1" latinLnBrk="0" hangingPunct="1">
                        <a:lnSpc>
                          <a:spcPct val="107000"/>
                        </a:lnSpc>
                        <a:spcAft>
                          <a:spcPts val="0"/>
                        </a:spcAft>
                      </a:pPr>
                      <a:r>
                        <a:rPr lang="en-ZA" sz="1200" kern="1200" dirty="0">
                          <a:solidFill>
                            <a:schemeClr val="tx1"/>
                          </a:solidFill>
                          <a:effectLst/>
                          <a:latin typeface="Arial Rounded MT Bold" panose="020F0704030504030204" pitchFamily="34" charset="0"/>
                          <a:ea typeface="Calibri"/>
                          <a:cs typeface="Times New Roman"/>
                        </a:rPr>
                        <a:t>5% Farm residents</a:t>
                      </a:r>
                    </a:p>
                  </a:txBody>
                  <a:tcPr marL="38576" marR="38576" marT="0" marB="0">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algn="ctr" defTabSz="914400" rtl="0" eaLnBrk="1" latinLnBrk="0" hangingPunct="1">
                        <a:lnSpc>
                          <a:spcPct val="107000"/>
                        </a:lnSpc>
                        <a:spcAft>
                          <a:spcPts val="0"/>
                        </a:spcAft>
                      </a:pPr>
                      <a:endParaRPr lang="en-ZA" sz="1400" kern="1200" dirty="0">
                        <a:solidFill>
                          <a:schemeClr val="tx1"/>
                        </a:solidFill>
                        <a:effectLst/>
                        <a:latin typeface="Arial Rounded MT Bold" panose="020F0704030504030204" pitchFamily="34" charset="0"/>
                        <a:ea typeface="Calibri"/>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noFill/>
                  </a:tcPr>
                </a:tc>
                <a:tc gridSpan="2">
                  <a:txBody>
                    <a:bodyPr/>
                    <a:lstStyle/>
                    <a:p>
                      <a:pPr marL="0" algn="ctr" defTabSz="914400" rtl="0" eaLnBrk="1" latinLnBrk="0" hangingPunct="1">
                        <a:lnSpc>
                          <a:spcPct val="107000"/>
                        </a:lnSpc>
                        <a:spcAft>
                          <a:spcPts val="0"/>
                        </a:spcAft>
                      </a:pPr>
                      <a:r>
                        <a:rPr lang="en-ZA" sz="1200" kern="1200" dirty="0">
                          <a:solidFill>
                            <a:schemeClr val="tx1"/>
                          </a:solidFill>
                          <a:effectLst/>
                          <a:latin typeface="Arial Rounded MT Bold" panose="020F0704030504030204" pitchFamily="34" charset="0"/>
                          <a:ea typeface="Calibri"/>
                          <a:cs typeface="Times New Roman"/>
                        </a:rPr>
                        <a:t>81% Rural</a:t>
                      </a:r>
                    </a:p>
                  </a:txBody>
                  <a:tcPr marL="38576" marR="3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algn="ctr" defTabSz="914400" rtl="0" eaLnBrk="1" latinLnBrk="0" hangingPunct="1">
                        <a:lnSpc>
                          <a:spcPct val="107000"/>
                        </a:lnSpc>
                        <a:spcAft>
                          <a:spcPts val="0"/>
                        </a:spcAft>
                      </a:pPr>
                      <a:endParaRPr lang="en-ZA" sz="1400" kern="1200" dirty="0">
                        <a:solidFill>
                          <a:schemeClr val="tx1"/>
                        </a:solidFill>
                        <a:effectLst/>
                        <a:latin typeface="Arial Rounded MT Bold" panose="020F0704030504030204" pitchFamily="34" charset="0"/>
                        <a:ea typeface="Calibri"/>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gridSpan="2">
                  <a:txBody>
                    <a:bodyPr/>
                    <a:lstStyle/>
                    <a:p>
                      <a:pPr marL="0" algn="ctr" defTabSz="914400" rtl="0" eaLnBrk="1" latinLnBrk="0" hangingPunct="1">
                        <a:lnSpc>
                          <a:spcPct val="107000"/>
                        </a:lnSpc>
                        <a:spcAft>
                          <a:spcPts val="0"/>
                        </a:spcAft>
                      </a:pPr>
                      <a:r>
                        <a:rPr lang="en-ZA" sz="1200" kern="1200" dirty="0">
                          <a:solidFill>
                            <a:schemeClr val="tx1"/>
                          </a:solidFill>
                          <a:effectLst/>
                          <a:latin typeface="Arial Rounded MT Bold" panose="020F0704030504030204" pitchFamily="34" charset="0"/>
                          <a:ea typeface="Calibri"/>
                          <a:cs typeface="Times New Roman"/>
                        </a:rPr>
                        <a:t>14% Urban</a:t>
                      </a:r>
                    </a:p>
                  </a:txBody>
                  <a:tcPr marL="38576" marR="3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lnSpc>
                          <a:spcPct val="107000"/>
                        </a:lnSpc>
                        <a:spcAft>
                          <a:spcPts val="0"/>
                        </a:spcAft>
                      </a:pPr>
                      <a:endParaRPr lang="en-ZA" sz="1400" dirty="0">
                        <a:solidFill>
                          <a:schemeClr val="tx1"/>
                        </a:solidFill>
                        <a:effectLst/>
                        <a:latin typeface="Arial Rounded MT Bold" panose="020F0704030504030204" pitchFamily="34" charset="0"/>
                        <a:ea typeface="Calibri"/>
                        <a:cs typeface="Times New Roman"/>
                      </a:endParaRPr>
                    </a:p>
                  </a:txBody>
                  <a:tcPr marL="51434" marR="51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xmlns="" val="10010"/>
                  </a:ext>
                </a:extLst>
              </a:tr>
              <a:tr h="350255">
                <a:tc gridSpan="6">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200" b="1" i="0" u="none" strike="noStrike" cap="none" normalizeH="0" baseline="0" dirty="0" smtClean="0">
                        <a:ln>
                          <a:noFill/>
                        </a:ln>
                        <a:solidFill>
                          <a:schemeClr val="tx1"/>
                        </a:solidFill>
                        <a:effectLst/>
                        <a:latin typeface="Arial" pitchFamily="34"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200" b="1" i="0" u="none" strike="noStrike" cap="none" normalizeH="0" baseline="0" dirty="0" smtClean="0">
                          <a:ln>
                            <a:noFill/>
                          </a:ln>
                          <a:solidFill>
                            <a:schemeClr val="tx1"/>
                          </a:solidFill>
                          <a:effectLst/>
                          <a:latin typeface="Arial" pitchFamily="34" charset="0"/>
                        </a:rPr>
                        <a:t>NB</a:t>
                      </a:r>
                      <a:r>
                        <a:rPr kumimoji="0" lang="en-US" sz="1200" b="1" i="0" u="none" strike="noStrike" cap="none" normalizeH="0" baseline="0" dirty="0">
                          <a:ln>
                            <a:noFill/>
                          </a:ln>
                          <a:solidFill>
                            <a:schemeClr val="tx1"/>
                          </a:solidFill>
                          <a:effectLst/>
                          <a:latin typeface="Arial" pitchFamily="34" charset="0"/>
                        </a:rPr>
                        <a:t>: Kruger National park is part of BPM &amp; GGM since 2011</a:t>
                      </a:r>
                    </a:p>
                  </a:txBody>
                  <a:tcPr marL="38576" marR="38576" marT="0" marB="0">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ZA"/>
                    </a:p>
                  </a:txBody>
                  <a:tcPr/>
                </a:tc>
                <a:tc hMerge="1">
                  <a:txBody>
                    <a:bodyPr/>
                    <a:lstStyle/>
                    <a:p>
                      <a:pPr marL="0" algn="ctr" defTabSz="914400" rtl="0" eaLnBrk="1" latinLnBrk="0" hangingPunct="1">
                        <a:lnSpc>
                          <a:spcPct val="107000"/>
                        </a:lnSpc>
                        <a:spcAft>
                          <a:spcPts val="0"/>
                        </a:spcAft>
                      </a:pPr>
                      <a:endParaRPr lang="en-ZA" sz="1400" kern="1200" dirty="0">
                        <a:solidFill>
                          <a:schemeClr val="tx1"/>
                        </a:solidFill>
                        <a:effectLst/>
                        <a:latin typeface="Arial Rounded MT Bold" panose="020F0704030504030204" pitchFamily="34" charset="0"/>
                        <a:ea typeface="Calibri"/>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ZA"/>
                    </a:p>
                  </a:txBody>
                  <a:tcPr/>
                </a:tc>
                <a:tc hMerge="1">
                  <a:txBody>
                    <a:bodyPr/>
                    <a:lstStyle/>
                    <a:p>
                      <a:pPr marL="0" algn="ctr" defTabSz="914400" rtl="0" eaLnBrk="1" latinLnBrk="0" hangingPunct="1">
                        <a:lnSpc>
                          <a:spcPct val="107000"/>
                        </a:lnSpc>
                        <a:spcAft>
                          <a:spcPts val="0"/>
                        </a:spcAft>
                      </a:pPr>
                      <a:endParaRPr lang="en-ZA" sz="1400" kern="1200" dirty="0">
                        <a:solidFill>
                          <a:schemeClr val="tx1"/>
                        </a:solidFill>
                        <a:effectLst/>
                        <a:latin typeface="Arial Rounded MT Bold" panose="020F0704030504030204" pitchFamily="34" charset="0"/>
                        <a:ea typeface="Calibri"/>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ZA"/>
                    </a:p>
                  </a:txBody>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xmlns="" val="254828661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2192" y="-76200"/>
            <a:ext cx="6798734" cy="1676400"/>
          </a:xfrm>
        </p:spPr>
        <p:txBody>
          <a:bodyPr>
            <a:normAutofit/>
          </a:bodyPr>
          <a:lstStyle/>
          <a:p>
            <a:pPr algn="ctr"/>
            <a:r>
              <a:rPr lang="en-ZA" b="1" dirty="0" smtClean="0">
                <a:solidFill>
                  <a:schemeClr val="tx1"/>
                </a:solidFill>
                <a:latin typeface="Arial" panose="020B0604020202020204" pitchFamily="34" charset="0"/>
                <a:ea typeface="Calibri" panose="020F0502020204030204" pitchFamily="34" charset="0"/>
              </a:rPr>
              <a:t>Operating Revenue</a:t>
            </a:r>
            <a:endParaRPr lang="en-ZA" dirty="0">
              <a:solidFill>
                <a:schemeClr val="tx1"/>
              </a:solidFill>
            </a:endParaRPr>
          </a:p>
        </p:txBody>
      </p:sp>
      <p:sp>
        <p:nvSpPr>
          <p:cNvPr id="3" name="Content Placeholder 2"/>
          <p:cNvSpPr>
            <a:spLocks noGrp="1"/>
          </p:cNvSpPr>
          <p:nvPr>
            <p:ph idx="1"/>
          </p:nvPr>
        </p:nvSpPr>
        <p:spPr>
          <a:xfrm>
            <a:off x="975359" y="1524000"/>
            <a:ext cx="7772400" cy="4114800"/>
          </a:xfrm>
        </p:spPr>
        <p:txBody>
          <a:bodyPr>
            <a:normAutofit/>
          </a:bodyPr>
          <a:lstStyle/>
          <a:p>
            <a:pPr marL="0" indent="0">
              <a:buNone/>
            </a:pPr>
            <a:endParaRPr lang="en-ZA" dirty="0" smtClean="0"/>
          </a:p>
          <a:p>
            <a:pPr marL="0" indent="0">
              <a:buNone/>
            </a:pPr>
            <a:endParaRPr lang="en-ZA" dirty="0"/>
          </a:p>
          <a:p>
            <a:pPr marL="0" indent="0">
              <a:buNone/>
            </a:pPr>
            <a:endParaRPr lang="en-ZA" dirty="0" smtClean="0"/>
          </a:p>
          <a:p>
            <a:pPr marL="0" indent="0">
              <a:buNone/>
            </a:pPr>
            <a:endParaRPr lang="en-ZA" dirty="0"/>
          </a:p>
          <a:p>
            <a:pPr marL="0" indent="0">
              <a:buNone/>
            </a:pPr>
            <a:endParaRPr lang="en-ZA" dirty="0" smtClean="0"/>
          </a:p>
        </p:txBody>
      </p:sp>
      <p:sp>
        <p:nvSpPr>
          <p:cNvPr id="4" name="Rectangle 3"/>
          <p:cNvSpPr/>
          <p:nvPr/>
        </p:nvSpPr>
        <p:spPr>
          <a:xfrm>
            <a:off x="228600" y="990600"/>
            <a:ext cx="9372599" cy="5493812"/>
          </a:xfrm>
          <a:prstGeom prst="rect">
            <a:avLst/>
          </a:prstGeom>
        </p:spPr>
        <p:txBody>
          <a:bodyPr wrap="square">
            <a:spAutoFit/>
          </a:bodyPr>
          <a:lstStyle/>
          <a:p>
            <a:pPr marL="285750" indent="-285750" algn="just">
              <a:lnSpc>
                <a:spcPct val="150000"/>
              </a:lnSpc>
              <a:buFont typeface="Wingdings" panose="05000000000000000000" pitchFamily="2" charset="2"/>
              <a:buChar char="q"/>
            </a:pPr>
            <a:r>
              <a:rPr lang="en-GB" b="1" dirty="0">
                <a:latin typeface="Arial Narrow" panose="020B0606020202030204" pitchFamily="34" charset="0"/>
                <a:ea typeface="Times New Roman" panose="02020603050405020304" pitchFamily="18" charset="0"/>
              </a:rPr>
              <a:t>Service charges</a:t>
            </a:r>
            <a:r>
              <a:rPr lang="en-GB" dirty="0">
                <a:latin typeface="Arial Narrow" panose="020B0606020202030204" pitchFamily="34" charset="0"/>
                <a:ea typeface="Times New Roman" panose="02020603050405020304" pitchFamily="18" charset="0"/>
              </a:rPr>
              <a:t> – The municipality has appointed LM’s as Water Service Providers on its behalf and has signed reviewed the SLA’s with the aim of strengthening control on the water and sanitation transactions. However, Local Municipalities are not transferring the revenue received from water and sanitation as stipulated in the SLAs.</a:t>
            </a:r>
          </a:p>
          <a:p>
            <a:pPr marL="285750" indent="-285750" algn="just">
              <a:lnSpc>
                <a:spcPct val="150000"/>
              </a:lnSpc>
              <a:buFont typeface="Wingdings" panose="05000000000000000000" pitchFamily="2" charset="2"/>
              <a:buChar char="q"/>
            </a:pPr>
            <a:r>
              <a:rPr lang="en-GB" dirty="0">
                <a:latin typeface="Arial Narrow" panose="020B0606020202030204" pitchFamily="34" charset="0"/>
                <a:ea typeface="Times New Roman" panose="02020603050405020304" pitchFamily="18" charset="0"/>
              </a:rPr>
              <a:t>In addressing the above, the municipality has initiated a project for separation of water and transactions in the Local Municipalities which </a:t>
            </a:r>
            <a:r>
              <a:rPr lang="en-GB" dirty="0" smtClean="0">
                <a:latin typeface="Arial Narrow" panose="020B0606020202030204" pitchFamily="34" charset="0"/>
                <a:ea typeface="Times New Roman" panose="02020603050405020304" pitchFamily="18" charset="0"/>
              </a:rPr>
              <a:t>was </a:t>
            </a:r>
            <a:r>
              <a:rPr lang="en-GB" dirty="0">
                <a:latin typeface="Arial Narrow" panose="020B0606020202030204" pitchFamily="34" charset="0"/>
                <a:ea typeface="Times New Roman" panose="02020603050405020304" pitchFamily="18" charset="0"/>
              </a:rPr>
              <a:t>adopted by Council in July 2020. The project will assist in the processes for take over of the function as the current arrangement is not yielding positive results which affects the municipalities financial position as the function is highly </a:t>
            </a:r>
            <a:r>
              <a:rPr lang="en-GB" dirty="0" smtClean="0">
                <a:latin typeface="Arial Narrow" panose="020B0606020202030204" pitchFamily="34" charset="0"/>
                <a:ea typeface="Times New Roman" panose="02020603050405020304" pitchFamily="18" charset="0"/>
              </a:rPr>
              <a:t>subsidised </a:t>
            </a:r>
            <a:r>
              <a:rPr lang="en-GB" dirty="0">
                <a:latin typeface="Arial Narrow" panose="020B0606020202030204" pitchFamily="34" charset="0"/>
                <a:ea typeface="Times New Roman" panose="02020603050405020304" pitchFamily="18" charset="0"/>
              </a:rPr>
              <a:t>from Equitable Shares. This  was also based on the AGSA recommendations and Provincial Treasury budget assessment. </a:t>
            </a:r>
          </a:p>
          <a:p>
            <a:pPr marL="285750" indent="-285750" algn="just">
              <a:lnSpc>
                <a:spcPct val="150000"/>
              </a:lnSpc>
              <a:buFont typeface="Wingdings" panose="05000000000000000000" pitchFamily="2" charset="2"/>
              <a:buChar char="q"/>
            </a:pPr>
            <a:r>
              <a:rPr lang="en-GB" dirty="0">
                <a:latin typeface="Arial Narrow" panose="020B0606020202030204" pitchFamily="34" charset="0"/>
                <a:ea typeface="Times New Roman" panose="02020603050405020304" pitchFamily="18" charset="0"/>
              </a:rPr>
              <a:t>The municipality has also adopted the </a:t>
            </a:r>
            <a:r>
              <a:rPr lang="en-GB" dirty="0" smtClean="0">
                <a:latin typeface="Arial Narrow" panose="020B0606020202030204" pitchFamily="34" charset="0"/>
                <a:ea typeface="Times New Roman" panose="02020603050405020304" pitchFamily="18" charset="0"/>
              </a:rPr>
              <a:t>Revenue </a:t>
            </a:r>
            <a:r>
              <a:rPr lang="en-GB" dirty="0">
                <a:latin typeface="Arial Narrow" panose="020B0606020202030204" pitchFamily="34" charset="0"/>
                <a:ea typeface="Times New Roman" panose="02020603050405020304" pitchFamily="18" charset="0"/>
              </a:rPr>
              <a:t>enhancement strategy on the 11</a:t>
            </a:r>
            <a:r>
              <a:rPr lang="en-GB" baseline="30000" dirty="0">
                <a:latin typeface="Arial Narrow" panose="020B0606020202030204" pitchFamily="34" charset="0"/>
                <a:ea typeface="Times New Roman" panose="02020603050405020304" pitchFamily="18" charset="0"/>
              </a:rPr>
              <a:t>th</a:t>
            </a:r>
            <a:r>
              <a:rPr lang="en-GB" dirty="0">
                <a:latin typeface="Arial Narrow" panose="020B0606020202030204" pitchFamily="34" charset="0"/>
                <a:ea typeface="Times New Roman" panose="02020603050405020304" pitchFamily="18" charset="0"/>
              </a:rPr>
              <a:t> November 2019 and will be developing the five year financial plan in the 2020-21 financial year</a:t>
            </a:r>
            <a:r>
              <a:rPr lang="en-GB" dirty="0" smtClean="0">
                <a:latin typeface="Arial Narrow" panose="020B0606020202030204" pitchFamily="34" charset="0"/>
                <a:ea typeface="Times New Roman" panose="02020603050405020304" pitchFamily="18" charset="0"/>
              </a:rPr>
              <a:t>.</a:t>
            </a:r>
          </a:p>
          <a:p>
            <a:pPr marL="285750" indent="-285750" algn="just">
              <a:lnSpc>
                <a:spcPct val="150000"/>
              </a:lnSpc>
              <a:buFont typeface="Wingdings" panose="05000000000000000000" pitchFamily="2" charset="2"/>
              <a:buChar char="q"/>
            </a:pPr>
            <a:r>
              <a:rPr lang="en-GB" dirty="0" smtClean="0">
                <a:latin typeface="Arial Narrow" panose="020B0606020202030204" pitchFamily="34" charset="0"/>
                <a:ea typeface="Times New Roman" panose="02020603050405020304" pitchFamily="18" charset="0"/>
              </a:rPr>
              <a:t>As part of implementation of the revenue enhancement strategy, all Councillors pay for municipal services and there's also council resolution to that effect.</a:t>
            </a:r>
            <a:endParaRPr lang="en-ZA"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96904707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7865" y="533401"/>
            <a:ext cx="6798734" cy="1659678"/>
          </a:xfrm>
        </p:spPr>
        <p:txBody>
          <a:bodyPr>
            <a:normAutofit/>
          </a:bodyPr>
          <a:lstStyle/>
          <a:p>
            <a:pPr algn="ctr"/>
            <a:r>
              <a:rPr lang="en-ZA" sz="2400" b="1" dirty="0">
                <a:latin typeface="Arial Narrow" panose="020B0606020202030204" pitchFamily="34" charset="0"/>
                <a:ea typeface="Calibri" panose="020F0502020204030204" pitchFamily="34" charset="0"/>
              </a:rPr>
              <a:t>Revenue billings </a:t>
            </a:r>
            <a:br>
              <a:rPr lang="en-ZA" sz="2400" b="1" dirty="0">
                <a:latin typeface="Arial Narrow" panose="020B0606020202030204" pitchFamily="34" charset="0"/>
                <a:ea typeface="Calibri" panose="020F0502020204030204" pitchFamily="34" charset="0"/>
              </a:rPr>
            </a:br>
            <a:r>
              <a:rPr lang="en-ZA" sz="2400" b="1" dirty="0">
                <a:latin typeface="Arial Narrow" panose="020B0606020202030204" pitchFamily="34" charset="0"/>
                <a:ea typeface="Calibri" panose="020F0502020204030204" pitchFamily="34" charset="0"/>
              </a:rPr>
              <a:t>(Water and Sanitation)</a:t>
            </a:r>
            <a:endParaRPr lang="en-ZA" sz="2400" dirty="0">
              <a:latin typeface="Arial Narrow" panose="020B0606020202030204" pitchFamily="34" charset="0"/>
            </a:endParaRPr>
          </a:p>
        </p:txBody>
      </p:sp>
      <p:sp>
        <p:nvSpPr>
          <p:cNvPr id="3" name="Content Placeholder 2"/>
          <p:cNvSpPr>
            <a:spLocks noGrp="1"/>
          </p:cNvSpPr>
          <p:nvPr>
            <p:ph idx="1"/>
          </p:nvPr>
        </p:nvSpPr>
        <p:spPr>
          <a:xfrm>
            <a:off x="975359" y="1447800"/>
            <a:ext cx="7772400" cy="4114800"/>
          </a:xfrm>
        </p:spPr>
        <p:txBody>
          <a:bodyPr>
            <a:normAutofit/>
          </a:bodyPr>
          <a:lstStyle/>
          <a:p>
            <a:pPr marL="0" indent="0">
              <a:buNone/>
            </a:pPr>
            <a:endParaRPr lang="en-ZA" dirty="0" smtClean="0"/>
          </a:p>
          <a:p>
            <a:pPr marL="0" indent="0">
              <a:buNone/>
            </a:pPr>
            <a:endParaRPr lang="en-ZA" dirty="0"/>
          </a:p>
          <a:p>
            <a:pPr marL="0" indent="0">
              <a:buNone/>
            </a:pPr>
            <a:endParaRPr lang="en-ZA" dirty="0" smtClean="0"/>
          </a:p>
          <a:p>
            <a:pPr marL="0" indent="0">
              <a:buNone/>
            </a:pPr>
            <a:endParaRPr lang="en-ZA" dirty="0"/>
          </a:p>
          <a:p>
            <a:pPr marL="0" indent="0">
              <a:buNone/>
            </a:pPr>
            <a:endParaRPr lang="en-ZA" dirty="0" smtClean="0"/>
          </a:p>
        </p:txBody>
      </p:sp>
      <p:graphicFrame>
        <p:nvGraphicFramePr>
          <p:cNvPr id="5" name="Table 4"/>
          <p:cNvGraphicFramePr>
            <a:graphicFrameLocks noGrp="1"/>
          </p:cNvGraphicFramePr>
          <p:nvPr>
            <p:extLst>
              <p:ext uri="{D42A27DB-BD31-4B8C-83A1-F6EECF244321}">
                <p14:modId xmlns:p14="http://schemas.microsoft.com/office/powerpoint/2010/main" xmlns="" val="709733130"/>
              </p:ext>
            </p:extLst>
          </p:nvPr>
        </p:nvGraphicFramePr>
        <p:xfrm>
          <a:off x="685799" y="2193078"/>
          <a:ext cx="8199117" cy="2683722"/>
        </p:xfrm>
        <a:graphic>
          <a:graphicData uri="http://schemas.openxmlformats.org/drawingml/2006/table">
            <a:tbl>
              <a:tblPr firstRow="1" firstCol="1" bandRow="1">
                <a:tableStyleId>{5C22544A-7EE6-4342-B048-85BDC9FD1C3A}</a:tableStyleId>
              </a:tblPr>
              <a:tblGrid>
                <a:gridCol w="2180195">
                  <a:extLst>
                    <a:ext uri="{9D8B030D-6E8A-4147-A177-3AD203B41FA5}">
                      <a16:colId xmlns:a16="http://schemas.microsoft.com/office/drawing/2014/main" xmlns="" val="3244004280"/>
                    </a:ext>
                  </a:extLst>
                </a:gridCol>
                <a:gridCol w="2192464">
                  <a:extLst>
                    <a:ext uri="{9D8B030D-6E8A-4147-A177-3AD203B41FA5}">
                      <a16:colId xmlns:a16="http://schemas.microsoft.com/office/drawing/2014/main" xmlns="" val="1889370407"/>
                    </a:ext>
                  </a:extLst>
                </a:gridCol>
                <a:gridCol w="1612742">
                  <a:extLst>
                    <a:ext uri="{9D8B030D-6E8A-4147-A177-3AD203B41FA5}">
                      <a16:colId xmlns:a16="http://schemas.microsoft.com/office/drawing/2014/main" xmlns="" val="2770610784"/>
                    </a:ext>
                  </a:extLst>
                </a:gridCol>
                <a:gridCol w="1107619">
                  <a:extLst>
                    <a:ext uri="{9D8B030D-6E8A-4147-A177-3AD203B41FA5}">
                      <a16:colId xmlns:a16="http://schemas.microsoft.com/office/drawing/2014/main" xmlns="" val="4163313674"/>
                    </a:ext>
                  </a:extLst>
                </a:gridCol>
                <a:gridCol w="1106097">
                  <a:extLst>
                    <a:ext uri="{9D8B030D-6E8A-4147-A177-3AD203B41FA5}">
                      <a16:colId xmlns:a16="http://schemas.microsoft.com/office/drawing/2014/main" xmlns="" val="502766069"/>
                    </a:ext>
                  </a:extLst>
                </a:gridCol>
              </a:tblGrid>
              <a:tr h="1144273">
                <a:tc>
                  <a:txBody>
                    <a:bodyPr/>
                    <a:lstStyle/>
                    <a:p>
                      <a:pPr algn="ctr">
                        <a:lnSpc>
                          <a:spcPts val="1300"/>
                        </a:lnSpc>
                        <a:spcAft>
                          <a:spcPts val="0"/>
                        </a:spcAft>
                      </a:pPr>
                      <a:endParaRPr lang="en-GB" sz="2000" dirty="0" smtClean="0">
                        <a:solidFill>
                          <a:schemeClr val="tx1"/>
                        </a:solidFill>
                        <a:effectLst/>
                        <a:latin typeface="Arial Narrow" panose="020B0606020202030204" pitchFamily="34" charset="0"/>
                      </a:endParaRPr>
                    </a:p>
                    <a:p>
                      <a:pPr algn="ctr">
                        <a:lnSpc>
                          <a:spcPts val="1300"/>
                        </a:lnSpc>
                        <a:spcAft>
                          <a:spcPts val="0"/>
                        </a:spcAft>
                      </a:pPr>
                      <a:r>
                        <a:rPr lang="en-GB" sz="2000" dirty="0" smtClean="0">
                          <a:solidFill>
                            <a:schemeClr val="tx1"/>
                          </a:solidFill>
                          <a:effectLst/>
                          <a:latin typeface="Arial Narrow" panose="020B0606020202030204" pitchFamily="34" charset="0"/>
                        </a:rPr>
                        <a:t>Description</a:t>
                      </a:r>
                      <a:endParaRPr lang="en-ZA" sz="2000" dirty="0">
                        <a:solidFill>
                          <a:schemeClr val="tx1"/>
                        </a:solidFill>
                        <a:effectLst/>
                        <a:latin typeface="Arial Narrow" panose="020B0606020202030204" pitchFamily="34" charset="0"/>
                        <a:ea typeface="Times New Roman" panose="02020603050405020304" pitchFamily="18" charset="0"/>
                      </a:endParaRPr>
                    </a:p>
                  </a:txBody>
                  <a:tcPr marL="68580" marR="68580" marT="0" marB="0"/>
                </a:tc>
                <a:tc>
                  <a:txBody>
                    <a:bodyPr/>
                    <a:lstStyle/>
                    <a:p>
                      <a:pPr algn="ctr">
                        <a:lnSpc>
                          <a:spcPts val="1300"/>
                        </a:lnSpc>
                        <a:spcAft>
                          <a:spcPts val="0"/>
                        </a:spcAft>
                      </a:pPr>
                      <a:endParaRPr lang="en-US" sz="2000" dirty="0" smtClean="0">
                        <a:solidFill>
                          <a:schemeClr val="tx1"/>
                        </a:solidFill>
                        <a:effectLst/>
                        <a:latin typeface="Arial Narrow" panose="020B0606020202030204" pitchFamily="34" charset="0"/>
                        <a:ea typeface="Times New Roman" panose="02020603050405020304" pitchFamily="18" charset="0"/>
                      </a:endParaRPr>
                    </a:p>
                    <a:p>
                      <a:pPr algn="ctr">
                        <a:lnSpc>
                          <a:spcPts val="1300"/>
                        </a:lnSpc>
                        <a:spcAft>
                          <a:spcPts val="0"/>
                        </a:spcAft>
                      </a:pPr>
                      <a:r>
                        <a:rPr lang="en-US" sz="2000" dirty="0" smtClean="0">
                          <a:solidFill>
                            <a:schemeClr val="tx1"/>
                          </a:solidFill>
                          <a:effectLst/>
                          <a:latin typeface="Arial Narrow" panose="020B0606020202030204" pitchFamily="34" charset="0"/>
                          <a:ea typeface="Times New Roman" panose="02020603050405020304" pitchFamily="18" charset="0"/>
                        </a:rPr>
                        <a:t>Budget</a:t>
                      </a:r>
                      <a:endParaRPr lang="en-ZA" sz="2000" dirty="0">
                        <a:solidFill>
                          <a:schemeClr val="tx1"/>
                        </a:solidFill>
                        <a:effectLst/>
                        <a:latin typeface="Arial Narrow" panose="020B0606020202030204" pitchFamily="34" charset="0"/>
                        <a:ea typeface="Times New Roman" panose="02020603050405020304" pitchFamily="18" charset="0"/>
                      </a:endParaRPr>
                    </a:p>
                  </a:txBody>
                  <a:tcPr marL="68580" marR="68580" marT="0" marB="0"/>
                </a:tc>
                <a:tc>
                  <a:txBody>
                    <a:bodyPr/>
                    <a:lstStyle/>
                    <a:p>
                      <a:pPr algn="ctr">
                        <a:lnSpc>
                          <a:spcPts val="1300"/>
                        </a:lnSpc>
                        <a:spcAft>
                          <a:spcPts val="0"/>
                        </a:spcAft>
                      </a:pPr>
                      <a:endParaRPr lang="en-GB" sz="2000" dirty="0" smtClean="0">
                        <a:solidFill>
                          <a:schemeClr val="tx1"/>
                        </a:solidFill>
                        <a:effectLst/>
                        <a:latin typeface="Arial Narrow" panose="020B0606020202030204" pitchFamily="34" charset="0"/>
                      </a:endParaRPr>
                    </a:p>
                    <a:p>
                      <a:pPr algn="ctr">
                        <a:lnSpc>
                          <a:spcPts val="1300"/>
                        </a:lnSpc>
                        <a:spcAft>
                          <a:spcPts val="0"/>
                        </a:spcAft>
                      </a:pPr>
                      <a:r>
                        <a:rPr lang="en-GB" sz="2000" dirty="0" smtClean="0">
                          <a:solidFill>
                            <a:schemeClr val="tx1"/>
                          </a:solidFill>
                          <a:effectLst/>
                          <a:latin typeface="Arial Narrow" panose="020B0606020202030204" pitchFamily="34" charset="0"/>
                        </a:rPr>
                        <a:t>YTD </a:t>
                      </a:r>
                      <a:r>
                        <a:rPr lang="en-GB" sz="2000" dirty="0">
                          <a:solidFill>
                            <a:schemeClr val="tx1"/>
                          </a:solidFill>
                          <a:effectLst/>
                          <a:latin typeface="Arial Narrow" panose="020B0606020202030204" pitchFamily="34" charset="0"/>
                        </a:rPr>
                        <a:t>Billing</a:t>
                      </a:r>
                      <a:endParaRPr lang="en-ZA" sz="2000" dirty="0">
                        <a:solidFill>
                          <a:schemeClr val="tx1"/>
                        </a:solidFill>
                        <a:effectLst/>
                        <a:latin typeface="Arial Narrow" panose="020B0606020202030204" pitchFamily="34" charset="0"/>
                      </a:endParaRPr>
                    </a:p>
                    <a:p>
                      <a:pPr algn="ctr">
                        <a:lnSpc>
                          <a:spcPts val="1300"/>
                        </a:lnSpc>
                        <a:spcAft>
                          <a:spcPts val="0"/>
                        </a:spcAft>
                      </a:pPr>
                      <a:endParaRPr lang="en-GB" sz="2000" dirty="0" smtClean="0">
                        <a:solidFill>
                          <a:schemeClr val="tx1"/>
                        </a:solidFill>
                        <a:effectLst/>
                        <a:latin typeface="Arial Narrow" panose="020B0606020202030204" pitchFamily="34" charset="0"/>
                      </a:endParaRPr>
                    </a:p>
                    <a:p>
                      <a:pPr algn="ctr">
                        <a:lnSpc>
                          <a:spcPts val="1300"/>
                        </a:lnSpc>
                        <a:spcAft>
                          <a:spcPts val="0"/>
                        </a:spcAft>
                      </a:pPr>
                      <a:r>
                        <a:rPr lang="en-GB" sz="2000" dirty="0" smtClean="0">
                          <a:solidFill>
                            <a:schemeClr val="tx1"/>
                          </a:solidFill>
                          <a:effectLst/>
                          <a:latin typeface="Arial Narrow" panose="020B0606020202030204" pitchFamily="34" charset="0"/>
                        </a:rPr>
                        <a:t>30 </a:t>
                      </a:r>
                      <a:r>
                        <a:rPr lang="en-GB" sz="2000" dirty="0">
                          <a:solidFill>
                            <a:schemeClr val="tx1"/>
                          </a:solidFill>
                          <a:effectLst/>
                          <a:latin typeface="Arial Narrow" panose="020B0606020202030204" pitchFamily="34" charset="0"/>
                        </a:rPr>
                        <a:t>June 2020</a:t>
                      </a:r>
                      <a:endParaRPr lang="en-ZA" sz="2000" dirty="0">
                        <a:solidFill>
                          <a:schemeClr val="tx1"/>
                        </a:solidFill>
                        <a:effectLst/>
                        <a:latin typeface="Arial Narrow" panose="020B0606020202030204" pitchFamily="34" charset="0"/>
                        <a:ea typeface="Times New Roman" panose="02020603050405020304" pitchFamily="18" charset="0"/>
                      </a:endParaRPr>
                    </a:p>
                  </a:txBody>
                  <a:tcPr marL="68580" marR="68580" marT="0" marB="0"/>
                </a:tc>
                <a:tc>
                  <a:txBody>
                    <a:bodyPr/>
                    <a:lstStyle/>
                    <a:p>
                      <a:pPr algn="ctr">
                        <a:lnSpc>
                          <a:spcPts val="1300"/>
                        </a:lnSpc>
                        <a:spcAft>
                          <a:spcPts val="0"/>
                        </a:spcAft>
                      </a:pPr>
                      <a:endParaRPr lang="en-GB" sz="2000" dirty="0" smtClean="0">
                        <a:solidFill>
                          <a:schemeClr val="tx1"/>
                        </a:solidFill>
                        <a:effectLst/>
                        <a:latin typeface="Arial Narrow" panose="020B0606020202030204" pitchFamily="34" charset="0"/>
                      </a:endParaRPr>
                    </a:p>
                    <a:p>
                      <a:pPr algn="ctr">
                        <a:lnSpc>
                          <a:spcPts val="1300"/>
                        </a:lnSpc>
                        <a:spcAft>
                          <a:spcPts val="0"/>
                        </a:spcAft>
                      </a:pPr>
                      <a:r>
                        <a:rPr lang="en-GB" sz="2000" dirty="0" smtClean="0">
                          <a:solidFill>
                            <a:schemeClr val="tx1"/>
                          </a:solidFill>
                          <a:effectLst/>
                          <a:latin typeface="Arial Narrow" panose="020B0606020202030204" pitchFamily="34" charset="0"/>
                        </a:rPr>
                        <a:t>% </a:t>
                      </a:r>
                      <a:r>
                        <a:rPr lang="en-GB" sz="2000" dirty="0">
                          <a:solidFill>
                            <a:schemeClr val="tx1"/>
                          </a:solidFill>
                          <a:effectLst/>
                          <a:latin typeface="Arial Narrow" panose="020B0606020202030204" pitchFamily="34" charset="0"/>
                        </a:rPr>
                        <a:t>YTD </a:t>
                      </a:r>
                      <a:endParaRPr lang="en-GB" sz="2000" dirty="0" smtClean="0">
                        <a:solidFill>
                          <a:schemeClr val="tx1"/>
                        </a:solidFill>
                        <a:effectLst/>
                        <a:latin typeface="Arial Narrow" panose="020B0606020202030204" pitchFamily="34" charset="0"/>
                      </a:endParaRPr>
                    </a:p>
                    <a:p>
                      <a:pPr algn="ctr">
                        <a:lnSpc>
                          <a:spcPts val="1300"/>
                        </a:lnSpc>
                        <a:spcAft>
                          <a:spcPts val="0"/>
                        </a:spcAft>
                      </a:pPr>
                      <a:endParaRPr lang="en-GB" sz="2000" dirty="0" smtClean="0">
                        <a:solidFill>
                          <a:schemeClr val="tx1"/>
                        </a:solidFill>
                        <a:effectLst/>
                        <a:latin typeface="Arial Narrow" panose="020B0606020202030204" pitchFamily="34" charset="0"/>
                      </a:endParaRPr>
                    </a:p>
                    <a:p>
                      <a:pPr algn="ctr">
                        <a:lnSpc>
                          <a:spcPts val="1300"/>
                        </a:lnSpc>
                        <a:spcAft>
                          <a:spcPts val="0"/>
                        </a:spcAft>
                      </a:pPr>
                      <a:r>
                        <a:rPr lang="en-GB" sz="2000" dirty="0" smtClean="0">
                          <a:solidFill>
                            <a:schemeClr val="tx1"/>
                          </a:solidFill>
                          <a:effectLst/>
                          <a:latin typeface="Arial Narrow" panose="020B0606020202030204" pitchFamily="34" charset="0"/>
                        </a:rPr>
                        <a:t>Billing</a:t>
                      </a:r>
                      <a:endParaRPr lang="en-ZA" sz="2000" dirty="0">
                        <a:solidFill>
                          <a:schemeClr val="tx1"/>
                        </a:solidFill>
                        <a:effectLst/>
                        <a:latin typeface="Arial Narrow" panose="020B0606020202030204" pitchFamily="34" charset="0"/>
                        <a:ea typeface="Times New Roman" panose="02020603050405020304" pitchFamily="18" charset="0"/>
                      </a:endParaRPr>
                    </a:p>
                  </a:txBody>
                  <a:tcPr marL="68580" marR="68580" marT="0" marB="0"/>
                </a:tc>
                <a:tc>
                  <a:txBody>
                    <a:bodyPr/>
                    <a:lstStyle/>
                    <a:p>
                      <a:pPr algn="ctr">
                        <a:lnSpc>
                          <a:spcPts val="1300"/>
                        </a:lnSpc>
                        <a:spcAft>
                          <a:spcPts val="0"/>
                        </a:spcAft>
                      </a:pPr>
                      <a:endParaRPr lang="en-GB" sz="2000" dirty="0" smtClean="0">
                        <a:solidFill>
                          <a:schemeClr val="tx1"/>
                        </a:solidFill>
                        <a:effectLst/>
                        <a:latin typeface="Arial Narrow" panose="020B0606020202030204" pitchFamily="34" charset="0"/>
                      </a:endParaRPr>
                    </a:p>
                    <a:p>
                      <a:pPr algn="ctr">
                        <a:lnSpc>
                          <a:spcPts val="1300"/>
                        </a:lnSpc>
                        <a:spcAft>
                          <a:spcPts val="0"/>
                        </a:spcAft>
                      </a:pPr>
                      <a:r>
                        <a:rPr lang="en-GB" sz="2000" dirty="0" smtClean="0">
                          <a:solidFill>
                            <a:schemeClr val="tx1"/>
                          </a:solidFill>
                          <a:effectLst/>
                          <a:latin typeface="Arial Narrow" panose="020B0606020202030204" pitchFamily="34" charset="0"/>
                        </a:rPr>
                        <a:t>% </a:t>
                      </a:r>
                      <a:r>
                        <a:rPr lang="en-GB" sz="2000" dirty="0">
                          <a:solidFill>
                            <a:schemeClr val="tx1"/>
                          </a:solidFill>
                          <a:effectLst/>
                          <a:latin typeface="Arial Narrow" panose="020B0606020202030204" pitchFamily="34" charset="0"/>
                        </a:rPr>
                        <a:t>YTD </a:t>
                      </a:r>
                      <a:endParaRPr lang="en-GB" sz="2000" dirty="0" smtClean="0">
                        <a:solidFill>
                          <a:schemeClr val="tx1"/>
                        </a:solidFill>
                        <a:effectLst/>
                        <a:latin typeface="Arial Narrow" panose="020B0606020202030204" pitchFamily="34" charset="0"/>
                      </a:endParaRPr>
                    </a:p>
                    <a:p>
                      <a:pPr algn="ctr">
                        <a:lnSpc>
                          <a:spcPts val="1300"/>
                        </a:lnSpc>
                        <a:spcAft>
                          <a:spcPts val="0"/>
                        </a:spcAft>
                      </a:pPr>
                      <a:r>
                        <a:rPr lang="en-GB" sz="2000" dirty="0" smtClean="0">
                          <a:solidFill>
                            <a:schemeClr val="tx1"/>
                          </a:solidFill>
                          <a:effectLst/>
                          <a:latin typeface="Arial Narrow" panose="020B0606020202030204" pitchFamily="34" charset="0"/>
                        </a:rPr>
                        <a:t>Target</a:t>
                      </a:r>
                      <a:endParaRPr lang="en-ZA" sz="2000" dirty="0">
                        <a:solidFill>
                          <a:schemeClr val="tx1"/>
                        </a:solidFill>
                        <a:effectLst/>
                        <a:latin typeface="Arial Narrow" panose="020B0606020202030204" pitchFamily="34" charset="0"/>
                      </a:endParaRPr>
                    </a:p>
                    <a:p>
                      <a:pPr algn="ctr">
                        <a:lnSpc>
                          <a:spcPts val="1300"/>
                        </a:lnSpc>
                        <a:spcAft>
                          <a:spcPts val="0"/>
                        </a:spcAft>
                      </a:pPr>
                      <a:r>
                        <a:rPr lang="en-GB" sz="2000" dirty="0">
                          <a:solidFill>
                            <a:schemeClr val="tx1"/>
                          </a:solidFill>
                          <a:effectLst/>
                          <a:latin typeface="Arial Narrow" panose="020B0606020202030204" pitchFamily="34" charset="0"/>
                        </a:rPr>
                        <a:t>Actual</a:t>
                      </a:r>
                      <a:endParaRPr lang="en-ZA" sz="2000" dirty="0">
                        <a:solidFill>
                          <a:schemeClr val="tx1"/>
                        </a:solidFill>
                        <a:effectLst/>
                        <a:latin typeface="Arial Narrow" panose="020B060602020203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xmlns="" val="3323057096"/>
                  </a:ext>
                </a:extLst>
              </a:tr>
              <a:tr h="432846">
                <a:tc>
                  <a:txBody>
                    <a:bodyPr/>
                    <a:lstStyle/>
                    <a:p>
                      <a:pPr>
                        <a:lnSpc>
                          <a:spcPts val="1300"/>
                        </a:lnSpc>
                        <a:spcAft>
                          <a:spcPts val="0"/>
                        </a:spcAft>
                      </a:pPr>
                      <a:r>
                        <a:rPr lang="en-GB" sz="1600" dirty="0">
                          <a:solidFill>
                            <a:schemeClr val="tx1"/>
                          </a:solidFill>
                          <a:effectLst/>
                          <a:latin typeface="Arial Narrow" panose="020B0606020202030204" pitchFamily="34" charset="0"/>
                        </a:rPr>
                        <a:t>Water</a:t>
                      </a:r>
                      <a:endParaRPr lang="en-ZA" sz="1600" dirty="0">
                        <a:solidFill>
                          <a:schemeClr val="tx1"/>
                        </a:solidFill>
                        <a:effectLst/>
                        <a:latin typeface="Arial Narrow" panose="020B0606020202030204" pitchFamily="34" charset="0"/>
                        <a:ea typeface="Times New Roman" panose="02020603050405020304" pitchFamily="18" charset="0"/>
                      </a:endParaRPr>
                    </a:p>
                  </a:txBody>
                  <a:tcPr marL="68580" marR="68580" marT="0" marB="0" anchor="b"/>
                </a:tc>
                <a:tc>
                  <a:txBody>
                    <a:bodyPr/>
                    <a:lstStyle/>
                    <a:p>
                      <a:pPr algn="r">
                        <a:lnSpc>
                          <a:spcPts val="1300"/>
                        </a:lnSpc>
                        <a:spcAft>
                          <a:spcPts val="0"/>
                        </a:spcAft>
                      </a:pPr>
                      <a:r>
                        <a:rPr lang="en-GB" sz="16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190 311 837</a:t>
                      </a:r>
                      <a:endParaRPr lang="en-ZA" sz="1600" dirty="0">
                        <a:solidFill>
                          <a:schemeClr val="tx1"/>
                        </a:solidFill>
                        <a:effectLst/>
                        <a:latin typeface="Arial Narrow" panose="020B0606020202030204" pitchFamily="34" charset="0"/>
                        <a:ea typeface="Times New Roman" panose="02020603050405020304" pitchFamily="18" charset="0"/>
                      </a:endParaRPr>
                    </a:p>
                  </a:txBody>
                  <a:tcPr marL="68580" marR="68580" marT="0" marB="0" anchor="b"/>
                </a:tc>
                <a:tc>
                  <a:txBody>
                    <a:bodyPr/>
                    <a:lstStyle/>
                    <a:p>
                      <a:pPr algn="r">
                        <a:lnSpc>
                          <a:spcPts val="1300"/>
                        </a:lnSpc>
                        <a:spcAft>
                          <a:spcPts val="0"/>
                        </a:spcAft>
                      </a:pPr>
                      <a:r>
                        <a:rPr lang="en-GB" sz="1600" dirty="0">
                          <a:solidFill>
                            <a:schemeClr val="tx1"/>
                          </a:solidFill>
                          <a:effectLst/>
                          <a:latin typeface="Arial Narrow" panose="020B0606020202030204" pitchFamily="34" charset="0"/>
                        </a:rPr>
                        <a:t>250 122 </a:t>
                      </a:r>
                      <a:r>
                        <a:rPr lang="en-GB" sz="1600" dirty="0" smtClean="0">
                          <a:solidFill>
                            <a:schemeClr val="tx1"/>
                          </a:solidFill>
                          <a:effectLst/>
                          <a:latin typeface="Arial Narrow" panose="020B0606020202030204" pitchFamily="34" charset="0"/>
                        </a:rPr>
                        <a:t>453</a:t>
                      </a:r>
                      <a:endParaRPr lang="en-ZA" sz="1600" dirty="0">
                        <a:solidFill>
                          <a:schemeClr val="tx1"/>
                        </a:solidFill>
                        <a:effectLst/>
                        <a:latin typeface="Arial Narrow" panose="020B0606020202030204" pitchFamily="34" charset="0"/>
                        <a:ea typeface="Times New Roman" panose="02020603050405020304" pitchFamily="18" charset="0"/>
                      </a:endParaRPr>
                    </a:p>
                  </a:txBody>
                  <a:tcPr marL="68580" marR="68580" marT="0" marB="0" anchor="b"/>
                </a:tc>
                <a:tc>
                  <a:txBody>
                    <a:bodyPr/>
                    <a:lstStyle/>
                    <a:p>
                      <a:pPr algn="ctr">
                        <a:lnSpc>
                          <a:spcPts val="1300"/>
                        </a:lnSpc>
                        <a:spcAft>
                          <a:spcPts val="0"/>
                        </a:spcAft>
                      </a:pPr>
                      <a:r>
                        <a:rPr lang="en-GB" sz="1600">
                          <a:solidFill>
                            <a:schemeClr val="tx1"/>
                          </a:solidFill>
                          <a:effectLst/>
                          <a:latin typeface="Arial Narrow" panose="020B0606020202030204" pitchFamily="34" charset="0"/>
                        </a:rPr>
                        <a:t>131.4%</a:t>
                      </a:r>
                      <a:endParaRPr lang="en-ZA" sz="1600">
                        <a:solidFill>
                          <a:schemeClr val="tx1"/>
                        </a:solidFill>
                        <a:effectLst/>
                        <a:latin typeface="Arial Narrow" panose="020B0606020202030204" pitchFamily="34" charset="0"/>
                        <a:ea typeface="Times New Roman" panose="02020603050405020304" pitchFamily="18" charset="0"/>
                      </a:endParaRPr>
                    </a:p>
                  </a:txBody>
                  <a:tcPr marL="68580" marR="68580" marT="0" marB="0" anchor="b"/>
                </a:tc>
                <a:tc>
                  <a:txBody>
                    <a:bodyPr/>
                    <a:lstStyle/>
                    <a:p>
                      <a:pPr algn="r">
                        <a:lnSpc>
                          <a:spcPts val="1300"/>
                        </a:lnSpc>
                        <a:spcAft>
                          <a:spcPts val="0"/>
                        </a:spcAft>
                      </a:pPr>
                      <a:r>
                        <a:rPr lang="en-GB" sz="1600">
                          <a:solidFill>
                            <a:schemeClr val="tx1"/>
                          </a:solidFill>
                          <a:effectLst/>
                          <a:latin typeface="Arial Narrow" panose="020B0606020202030204" pitchFamily="34" charset="0"/>
                        </a:rPr>
                        <a:t>100%</a:t>
                      </a:r>
                      <a:endParaRPr lang="en-ZA" sz="1600">
                        <a:solidFill>
                          <a:schemeClr val="tx1"/>
                        </a:solidFill>
                        <a:effectLst/>
                        <a:latin typeface="Arial Narrow" panose="020B0606020202030204" pitchFamily="34" charset="0"/>
                        <a:ea typeface="Times New Roman" panose="02020603050405020304" pitchFamily="18" charset="0"/>
                      </a:endParaRPr>
                    </a:p>
                  </a:txBody>
                  <a:tcPr marL="68580" marR="68580" marT="0" marB="0" anchor="b"/>
                </a:tc>
                <a:extLst>
                  <a:ext uri="{0D108BD9-81ED-4DB2-BD59-A6C34878D82A}">
                    <a16:rowId xmlns:a16="http://schemas.microsoft.com/office/drawing/2014/main" xmlns="" val="1302502618"/>
                  </a:ext>
                </a:extLst>
              </a:tr>
              <a:tr h="432846">
                <a:tc>
                  <a:txBody>
                    <a:bodyPr/>
                    <a:lstStyle/>
                    <a:p>
                      <a:pPr>
                        <a:lnSpc>
                          <a:spcPts val="1300"/>
                        </a:lnSpc>
                        <a:spcAft>
                          <a:spcPts val="0"/>
                        </a:spcAft>
                      </a:pPr>
                      <a:r>
                        <a:rPr lang="en-GB" sz="1600" dirty="0">
                          <a:solidFill>
                            <a:schemeClr val="tx1"/>
                          </a:solidFill>
                          <a:effectLst/>
                          <a:latin typeface="Arial Narrow" panose="020B0606020202030204" pitchFamily="34" charset="0"/>
                        </a:rPr>
                        <a:t>Sewer</a:t>
                      </a:r>
                      <a:endParaRPr lang="en-ZA" sz="1600" dirty="0">
                        <a:solidFill>
                          <a:schemeClr val="tx1"/>
                        </a:solidFill>
                        <a:effectLst/>
                        <a:latin typeface="Arial Narrow" panose="020B0606020202030204" pitchFamily="34" charset="0"/>
                        <a:ea typeface="Times New Roman" panose="02020603050405020304" pitchFamily="18" charset="0"/>
                      </a:endParaRPr>
                    </a:p>
                  </a:txBody>
                  <a:tcPr marL="68580" marR="68580" marT="0" marB="0" anchor="b"/>
                </a:tc>
                <a:tc>
                  <a:txBody>
                    <a:bodyPr/>
                    <a:lstStyle/>
                    <a:p>
                      <a:pPr algn="r">
                        <a:lnSpc>
                          <a:spcPts val="1300"/>
                        </a:lnSpc>
                        <a:spcAft>
                          <a:spcPts val="0"/>
                        </a:spcAft>
                      </a:pPr>
                      <a:r>
                        <a:rPr lang="en-GB" sz="16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36 118 039</a:t>
                      </a:r>
                      <a:endParaRPr lang="en-ZA" sz="1600" dirty="0">
                        <a:solidFill>
                          <a:schemeClr val="tx1"/>
                        </a:solidFill>
                        <a:effectLst/>
                        <a:latin typeface="Arial Narrow" panose="020B0606020202030204" pitchFamily="34" charset="0"/>
                        <a:ea typeface="Times New Roman" panose="02020603050405020304" pitchFamily="18" charset="0"/>
                      </a:endParaRPr>
                    </a:p>
                  </a:txBody>
                  <a:tcPr marL="68580" marR="68580" marT="0" marB="0" anchor="b"/>
                </a:tc>
                <a:tc>
                  <a:txBody>
                    <a:bodyPr/>
                    <a:lstStyle/>
                    <a:p>
                      <a:pPr algn="r">
                        <a:lnSpc>
                          <a:spcPts val="1300"/>
                        </a:lnSpc>
                        <a:spcAft>
                          <a:spcPts val="0"/>
                        </a:spcAft>
                      </a:pPr>
                      <a:r>
                        <a:rPr lang="en-GB" sz="1600" dirty="0">
                          <a:solidFill>
                            <a:schemeClr val="tx1"/>
                          </a:solidFill>
                          <a:effectLst/>
                          <a:latin typeface="Arial Narrow" panose="020B0606020202030204" pitchFamily="34" charset="0"/>
                        </a:rPr>
                        <a:t>66 912 </a:t>
                      </a:r>
                      <a:r>
                        <a:rPr lang="en-GB" sz="1600" dirty="0" smtClean="0">
                          <a:solidFill>
                            <a:schemeClr val="tx1"/>
                          </a:solidFill>
                          <a:effectLst/>
                          <a:latin typeface="Arial Narrow" panose="020B0606020202030204" pitchFamily="34" charset="0"/>
                        </a:rPr>
                        <a:t>006</a:t>
                      </a:r>
                      <a:endParaRPr lang="en-ZA" sz="1600" dirty="0">
                        <a:solidFill>
                          <a:schemeClr val="tx1"/>
                        </a:solidFill>
                        <a:effectLst/>
                        <a:latin typeface="Arial Narrow" panose="020B0606020202030204" pitchFamily="34" charset="0"/>
                        <a:ea typeface="Times New Roman" panose="02020603050405020304" pitchFamily="18" charset="0"/>
                      </a:endParaRPr>
                    </a:p>
                  </a:txBody>
                  <a:tcPr marL="68580" marR="68580" marT="0" marB="0" anchor="b"/>
                </a:tc>
                <a:tc>
                  <a:txBody>
                    <a:bodyPr/>
                    <a:lstStyle/>
                    <a:p>
                      <a:pPr algn="ctr">
                        <a:lnSpc>
                          <a:spcPts val="1300"/>
                        </a:lnSpc>
                        <a:spcAft>
                          <a:spcPts val="0"/>
                        </a:spcAft>
                      </a:pPr>
                      <a:r>
                        <a:rPr lang="en-GB" sz="1600" dirty="0">
                          <a:solidFill>
                            <a:schemeClr val="tx1"/>
                          </a:solidFill>
                          <a:effectLst/>
                          <a:latin typeface="Arial Narrow" panose="020B0606020202030204" pitchFamily="34" charset="0"/>
                        </a:rPr>
                        <a:t>185.3%</a:t>
                      </a:r>
                      <a:endParaRPr lang="en-ZA" sz="1600" dirty="0">
                        <a:solidFill>
                          <a:schemeClr val="tx1"/>
                        </a:solidFill>
                        <a:effectLst/>
                        <a:latin typeface="Arial Narrow" panose="020B0606020202030204" pitchFamily="34" charset="0"/>
                        <a:ea typeface="Times New Roman" panose="02020603050405020304" pitchFamily="18" charset="0"/>
                      </a:endParaRPr>
                    </a:p>
                  </a:txBody>
                  <a:tcPr marL="68580" marR="68580" marT="0" marB="0" anchor="b"/>
                </a:tc>
                <a:tc>
                  <a:txBody>
                    <a:bodyPr/>
                    <a:lstStyle/>
                    <a:p>
                      <a:pPr algn="r">
                        <a:lnSpc>
                          <a:spcPts val="1300"/>
                        </a:lnSpc>
                        <a:spcAft>
                          <a:spcPts val="0"/>
                        </a:spcAft>
                      </a:pPr>
                      <a:r>
                        <a:rPr lang="en-GB" sz="1600">
                          <a:solidFill>
                            <a:schemeClr val="tx1"/>
                          </a:solidFill>
                          <a:effectLst/>
                          <a:latin typeface="Arial Narrow" panose="020B0606020202030204" pitchFamily="34" charset="0"/>
                        </a:rPr>
                        <a:t>100%</a:t>
                      </a:r>
                      <a:endParaRPr lang="en-ZA" sz="1600">
                        <a:solidFill>
                          <a:schemeClr val="tx1"/>
                        </a:solidFill>
                        <a:effectLst/>
                        <a:latin typeface="Arial Narrow" panose="020B0606020202030204" pitchFamily="34" charset="0"/>
                        <a:ea typeface="Times New Roman" panose="02020603050405020304" pitchFamily="18" charset="0"/>
                      </a:endParaRPr>
                    </a:p>
                  </a:txBody>
                  <a:tcPr marL="68580" marR="68580" marT="0" marB="0" anchor="b"/>
                </a:tc>
                <a:extLst>
                  <a:ext uri="{0D108BD9-81ED-4DB2-BD59-A6C34878D82A}">
                    <a16:rowId xmlns:a16="http://schemas.microsoft.com/office/drawing/2014/main" xmlns="" val="1190733785"/>
                  </a:ext>
                </a:extLst>
              </a:tr>
              <a:tr h="673757">
                <a:tc>
                  <a:txBody>
                    <a:bodyPr/>
                    <a:lstStyle/>
                    <a:p>
                      <a:pPr>
                        <a:lnSpc>
                          <a:spcPts val="1300"/>
                        </a:lnSpc>
                        <a:spcAft>
                          <a:spcPts val="0"/>
                        </a:spcAft>
                      </a:pPr>
                      <a:r>
                        <a:rPr lang="en-GB" sz="1800" dirty="0" smtClean="0">
                          <a:solidFill>
                            <a:schemeClr val="tx1"/>
                          </a:solidFill>
                          <a:effectLst/>
                          <a:latin typeface="Arial Narrow" panose="020B0606020202030204" pitchFamily="34" charset="0"/>
                        </a:rPr>
                        <a:t>Totals</a:t>
                      </a:r>
                      <a:endParaRPr lang="en-ZA" sz="1800" dirty="0">
                        <a:solidFill>
                          <a:schemeClr val="tx1"/>
                        </a:solidFill>
                        <a:effectLst/>
                        <a:latin typeface="Arial Narrow" panose="020B0606020202030204" pitchFamily="34" charset="0"/>
                        <a:ea typeface="Times New Roman" panose="02020603050405020304" pitchFamily="18" charset="0"/>
                      </a:endParaRPr>
                    </a:p>
                  </a:txBody>
                  <a:tcPr marL="68580" marR="68580" marT="0" marB="0" anchor="b"/>
                </a:tc>
                <a:tc>
                  <a:txBody>
                    <a:bodyPr/>
                    <a:lstStyle/>
                    <a:p>
                      <a:pPr algn="r">
                        <a:lnSpc>
                          <a:spcPts val="1300"/>
                        </a:lnSpc>
                        <a:spcAft>
                          <a:spcPts val="0"/>
                        </a:spcAft>
                      </a:pPr>
                      <a:r>
                        <a:rPr lang="en-ZA" sz="1800" b="1"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226 429 876</a:t>
                      </a:r>
                      <a:endParaRPr lang="en-ZA" sz="1800" dirty="0">
                        <a:solidFill>
                          <a:schemeClr val="tx1"/>
                        </a:solidFill>
                        <a:effectLst/>
                        <a:latin typeface="Arial Narrow" panose="020B0606020202030204" pitchFamily="34" charset="0"/>
                        <a:ea typeface="Times New Roman" panose="02020603050405020304" pitchFamily="18" charset="0"/>
                      </a:endParaRPr>
                    </a:p>
                  </a:txBody>
                  <a:tcPr marL="68580" marR="68580" marT="0" marB="0" anchor="b"/>
                </a:tc>
                <a:tc>
                  <a:txBody>
                    <a:bodyPr/>
                    <a:lstStyle/>
                    <a:p>
                      <a:pPr algn="r">
                        <a:lnSpc>
                          <a:spcPts val="1300"/>
                        </a:lnSpc>
                        <a:spcAft>
                          <a:spcPts val="0"/>
                        </a:spcAft>
                      </a:pPr>
                      <a:r>
                        <a:rPr lang="en-GB" sz="1800" b="1" dirty="0">
                          <a:solidFill>
                            <a:schemeClr val="tx1"/>
                          </a:solidFill>
                          <a:effectLst/>
                          <a:latin typeface="Arial Narrow" panose="020B0606020202030204" pitchFamily="34" charset="0"/>
                        </a:rPr>
                        <a:t>317 034 </a:t>
                      </a:r>
                      <a:r>
                        <a:rPr lang="en-GB" sz="1800" b="1" dirty="0" smtClean="0">
                          <a:solidFill>
                            <a:schemeClr val="tx1"/>
                          </a:solidFill>
                          <a:effectLst/>
                          <a:latin typeface="Arial Narrow" panose="020B0606020202030204" pitchFamily="34" charset="0"/>
                        </a:rPr>
                        <a:t>459</a:t>
                      </a:r>
                      <a:endParaRPr lang="en-ZA" sz="1800" b="1" dirty="0">
                        <a:solidFill>
                          <a:schemeClr val="tx1"/>
                        </a:solidFill>
                        <a:effectLst/>
                        <a:latin typeface="Arial Narrow" panose="020B0606020202030204" pitchFamily="34" charset="0"/>
                        <a:ea typeface="Times New Roman" panose="02020603050405020304" pitchFamily="18" charset="0"/>
                      </a:endParaRPr>
                    </a:p>
                  </a:txBody>
                  <a:tcPr marL="68580" marR="68580" marT="0" marB="0" anchor="b"/>
                </a:tc>
                <a:tc>
                  <a:txBody>
                    <a:bodyPr/>
                    <a:lstStyle/>
                    <a:p>
                      <a:pPr algn="ctr">
                        <a:lnSpc>
                          <a:spcPts val="1300"/>
                        </a:lnSpc>
                        <a:spcAft>
                          <a:spcPts val="0"/>
                        </a:spcAft>
                      </a:pPr>
                      <a:r>
                        <a:rPr lang="en-GB" sz="1800" b="1">
                          <a:solidFill>
                            <a:schemeClr val="tx1"/>
                          </a:solidFill>
                          <a:effectLst/>
                          <a:latin typeface="Arial Narrow" panose="020B0606020202030204" pitchFamily="34" charset="0"/>
                        </a:rPr>
                        <a:t>140.0%</a:t>
                      </a:r>
                      <a:endParaRPr lang="en-ZA" sz="1800" b="1">
                        <a:solidFill>
                          <a:schemeClr val="tx1"/>
                        </a:solidFill>
                        <a:effectLst/>
                        <a:latin typeface="Arial Narrow" panose="020B0606020202030204" pitchFamily="34" charset="0"/>
                        <a:ea typeface="Times New Roman" panose="02020603050405020304" pitchFamily="18" charset="0"/>
                      </a:endParaRPr>
                    </a:p>
                  </a:txBody>
                  <a:tcPr marL="68580" marR="68580" marT="0" marB="0" anchor="b"/>
                </a:tc>
                <a:tc>
                  <a:txBody>
                    <a:bodyPr/>
                    <a:lstStyle/>
                    <a:p>
                      <a:pPr algn="r">
                        <a:lnSpc>
                          <a:spcPts val="1300"/>
                        </a:lnSpc>
                        <a:spcAft>
                          <a:spcPts val="0"/>
                        </a:spcAft>
                      </a:pPr>
                      <a:r>
                        <a:rPr lang="en-GB" sz="1800" b="1" dirty="0">
                          <a:solidFill>
                            <a:schemeClr val="tx1"/>
                          </a:solidFill>
                          <a:effectLst/>
                          <a:latin typeface="Arial Narrow" panose="020B0606020202030204" pitchFamily="34" charset="0"/>
                        </a:rPr>
                        <a:t> </a:t>
                      </a:r>
                      <a:endParaRPr lang="en-ZA" sz="1800" b="1" dirty="0">
                        <a:solidFill>
                          <a:schemeClr val="tx1"/>
                        </a:solidFill>
                        <a:effectLst/>
                        <a:latin typeface="Arial Narrow" panose="020B0606020202030204" pitchFamily="34" charset="0"/>
                      </a:endParaRPr>
                    </a:p>
                    <a:p>
                      <a:pPr algn="r">
                        <a:lnSpc>
                          <a:spcPts val="1300"/>
                        </a:lnSpc>
                        <a:spcAft>
                          <a:spcPts val="0"/>
                        </a:spcAft>
                      </a:pPr>
                      <a:r>
                        <a:rPr lang="en-GB" sz="1800" b="1" dirty="0">
                          <a:solidFill>
                            <a:schemeClr val="tx1"/>
                          </a:solidFill>
                          <a:effectLst/>
                          <a:latin typeface="Arial Narrow" panose="020B0606020202030204" pitchFamily="34" charset="0"/>
                        </a:rPr>
                        <a:t>100%</a:t>
                      </a:r>
                      <a:endParaRPr lang="en-ZA" sz="1800" b="1" dirty="0">
                        <a:solidFill>
                          <a:schemeClr val="tx1"/>
                        </a:solidFill>
                        <a:effectLst/>
                        <a:latin typeface="Arial Narrow" panose="020B0606020202030204" pitchFamily="34" charset="0"/>
                        <a:ea typeface="Times New Roman" panose="02020603050405020304" pitchFamily="18" charset="0"/>
                      </a:endParaRPr>
                    </a:p>
                  </a:txBody>
                  <a:tcPr marL="68580" marR="68580" marT="0" marB="0" anchor="b"/>
                </a:tc>
                <a:extLst>
                  <a:ext uri="{0D108BD9-81ED-4DB2-BD59-A6C34878D82A}">
                    <a16:rowId xmlns:a16="http://schemas.microsoft.com/office/drawing/2014/main" xmlns="" val="1990411730"/>
                  </a:ext>
                </a:extLst>
              </a:tr>
            </a:tbl>
          </a:graphicData>
        </a:graphic>
      </p:graphicFrame>
      <p:sp>
        <p:nvSpPr>
          <p:cNvPr id="6" name="Title 1"/>
          <p:cNvSpPr txBox="1">
            <a:spLocks/>
          </p:cNvSpPr>
          <p:nvPr/>
        </p:nvSpPr>
        <p:spPr>
          <a:xfrm>
            <a:off x="838201" y="5046345"/>
            <a:ext cx="8077200" cy="1303867"/>
          </a:xfrm>
          <a:prstGeom prst="rect">
            <a:avLst/>
          </a:prstGeom>
          <a:effectLst/>
        </p:spPr>
        <p:txBody>
          <a:bodyPr vert="horz" lIns="91440" tIns="45720" rIns="91440" bIns="45720" rtlCol="0" anchor="ctr">
            <a:normAutofit fontScale="97500"/>
          </a:bodyPr>
          <a:lst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600" b="1" dirty="0">
                <a:latin typeface="Arial Narrow" panose="020B0606020202030204" pitchFamily="34" charset="0"/>
              </a:rPr>
              <a:t>* </a:t>
            </a:r>
            <a:r>
              <a:rPr lang="en-US" sz="1600" b="1" i="1" dirty="0">
                <a:latin typeface="Arial Narrow" panose="020B0606020202030204" pitchFamily="34" charset="0"/>
              </a:rPr>
              <a:t>The information relates to work performed in the Local Municipalities as per the singed WSA/WSP agreements on behalf of the district and is reported in the AFS of Mopani District Municipality.</a:t>
            </a:r>
            <a:endParaRPr lang="en-ZA" sz="1600" b="1" i="1" dirty="0">
              <a:latin typeface="Arial Narrow" panose="020B0606020202030204" pitchFamily="34" charset="0"/>
            </a:endParaRPr>
          </a:p>
        </p:txBody>
      </p:sp>
    </p:spTree>
    <p:extLst>
      <p:ext uri="{BB962C8B-B14F-4D97-AF65-F5344CB8AC3E}">
        <p14:creationId xmlns:p14="http://schemas.microsoft.com/office/powerpoint/2010/main" xmlns="" val="119342116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5360" y="1"/>
            <a:ext cx="7787641" cy="1295400"/>
          </a:xfrm>
        </p:spPr>
        <p:txBody>
          <a:bodyPr>
            <a:normAutofit fontScale="90000"/>
          </a:bodyPr>
          <a:lstStyle/>
          <a:p>
            <a:pPr algn="ctr"/>
            <a:r>
              <a:rPr lang="en-ZA" sz="2800" b="1" dirty="0">
                <a:latin typeface="Arial Narrow" panose="020B0606020202030204" pitchFamily="34" charset="0"/>
                <a:ea typeface="Calibri" panose="020F0502020204030204" pitchFamily="34" charset="0"/>
              </a:rPr>
              <a:t/>
            </a:r>
            <a:br>
              <a:rPr lang="en-ZA" sz="2800" b="1" dirty="0">
                <a:latin typeface="Arial Narrow" panose="020B0606020202030204" pitchFamily="34" charset="0"/>
                <a:ea typeface="Calibri" panose="020F0502020204030204" pitchFamily="34" charset="0"/>
              </a:rPr>
            </a:br>
            <a:r>
              <a:rPr lang="en-ZA" sz="2800" b="1" dirty="0">
                <a:latin typeface="Arial Narrow" panose="020B0606020202030204" pitchFamily="34" charset="0"/>
                <a:ea typeface="Calibri" panose="020F0502020204030204" pitchFamily="34" charset="0"/>
              </a:rPr>
              <a:t>Revenue Collection                </a:t>
            </a:r>
            <a:br>
              <a:rPr lang="en-ZA" sz="2800" b="1" dirty="0">
                <a:latin typeface="Arial Narrow" panose="020B0606020202030204" pitchFamily="34" charset="0"/>
                <a:ea typeface="Calibri" panose="020F0502020204030204" pitchFamily="34" charset="0"/>
              </a:rPr>
            </a:br>
            <a:r>
              <a:rPr lang="en-ZA" sz="2800" b="1" dirty="0">
                <a:latin typeface="Arial Narrow" panose="020B0606020202030204" pitchFamily="34" charset="0"/>
                <a:ea typeface="Calibri" panose="020F0502020204030204" pitchFamily="34" charset="0"/>
              </a:rPr>
              <a:t> (Water and Sanitation)</a:t>
            </a:r>
            <a:r>
              <a:rPr lang="en-ZA" sz="2800" b="1" dirty="0">
                <a:solidFill>
                  <a:schemeClr val="bg1"/>
                </a:solidFill>
                <a:latin typeface="Arial Narrow" panose="020B0606020202030204" pitchFamily="34" charset="0"/>
                <a:ea typeface="Calibri" panose="020F0502020204030204" pitchFamily="34" charset="0"/>
              </a:rPr>
              <a:t/>
            </a:r>
            <a:br>
              <a:rPr lang="en-ZA" sz="2800" b="1" dirty="0">
                <a:solidFill>
                  <a:schemeClr val="bg1"/>
                </a:solidFill>
                <a:latin typeface="Arial Narrow" panose="020B0606020202030204" pitchFamily="34" charset="0"/>
                <a:ea typeface="Calibri" panose="020F0502020204030204" pitchFamily="34" charset="0"/>
              </a:rPr>
            </a:br>
            <a:endParaRPr lang="en-ZA" dirty="0">
              <a:solidFill>
                <a:schemeClr val="bg1"/>
              </a:solidFill>
              <a:latin typeface="Arial Narrow" panose="020B0606020202030204" pitchFamily="34" charset="0"/>
            </a:endParaRPr>
          </a:p>
        </p:txBody>
      </p:sp>
      <p:sp>
        <p:nvSpPr>
          <p:cNvPr id="3" name="Content Placeholder 2"/>
          <p:cNvSpPr>
            <a:spLocks noGrp="1"/>
          </p:cNvSpPr>
          <p:nvPr>
            <p:ph idx="1"/>
          </p:nvPr>
        </p:nvSpPr>
        <p:spPr>
          <a:xfrm>
            <a:off x="990600" y="1524000"/>
            <a:ext cx="7772400" cy="5257800"/>
          </a:xfrm>
        </p:spPr>
        <p:txBody>
          <a:bodyPr>
            <a:normAutofit/>
          </a:bodyPr>
          <a:lstStyle/>
          <a:p>
            <a:pPr marL="0" indent="0">
              <a:buNone/>
            </a:pPr>
            <a:endParaRPr lang="en-ZA" dirty="0" smtClean="0"/>
          </a:p>
          <a:p>
            <a:pPr marL="0" indent="0">
              <a:buNone/>
            </a:pPr>
            <a:endParaRPr lang="en-ZA" dirty="0"/>
          </a:p>
          <a:p>
            <a:pPr marL="0" indent="0">
              <a:buNone/>
            </a:pPr>
            <a:endParaRPr lang="en-ZA" dirty="0" smtClean="0"/>
          </a:p>
          <a:p>
            <a:pPr marL="0" indent="0">
              <a:buNone/>
            </a:pPr>
            <a:endParaRPr lang="en-ZA" dirty="0"/>
          </a:p>
          <a:p>
            <a:endParaRPr lang="en-ZA" b="1" dirty="0" smtClean="0"/>
          </a:p>
          <a:p>
            <a:pPr marL="0" indent="0">
              <a:buNone/>
            </a:pPr>
            <a:endParaRPr lang="en-ZA" b="1" dirty="0" smtClean="0"/>
          </a:p>
          <a:p>
            <a:pPr marL="0" indent="0">
              <a:buNone/>
            </a:pPr>
            <a:endParaRPr lang="en-ZA" b="1" dirty="0"/>
          </a:p>
          <a:p>
            <a:pPr marL="0" indent="0">
              <a:buNone/>
            </a:pPr>
            <a:endParaRPr lang="en-ZA" sz="4300" b="1" dirty="0"/>
          </a:p>
          <a:p>
            <a:pPr marL="0" indent="0">
              <a:buNone/>
            </a:pPr>
            <a:endParaRPr lang="en-ZA" sz="6400" b="1" dirty="0"/>
          </a:p>
          <a:p>
            <a:pPr marL="0" indent="0">
              <a:buNone/>
            </a:pPr>
            <a:endParaRPr lang="en-ZA" sz="6400" dirty="0">
              <a:latin typeface="Arial Narrow" panose="020B0606020202030204" pitchFamily="34" charset="0"/>
            </a:endParaRPr>
          </a:p>
          <a:p>
            <a:pPr marL="0" indent="0">
              <a:buNone/>
            </a:pPr>
            <a:endParaRPr lang="en-ZA" dirty="0" smtClean="0"/>
          </a:p>
        </p:txBody>
      </p:sp>
      <p:graphicFrame>
        <p:nvGraphicFramePr>
          <p:cNvPr id="4" name="Table 3"/>
          <p:cNvGraphicFramePr>
            <a:graphicFrameLocks noGrp="1"/>
          </p:cNvGraphicFramePr>
          <p:nvPr>
            <p:extLst>
              <p:ext uri="{D42A27DB-BD31-4B8C-83A1-F6EECF244321}">
                <p14:modId xmlns:p14="http://schemas.microsoft.com/office/powerpoint/2010/main" xmlns="" val="2649391899"/>
              </p:ext>
            </p:extLst>
          </p:nvPr>
        </p:nvGraphicFramePr>
        <p:xfrm>
          <a:off x="762002" y="1905001"/>
          <a:ext cx="8305798" cy="3141343"/>
        </p:xfrm>
        <a:graphic>
          <a:graphicData uri="http://schemas.openxmlformats.org/drawingml/2006/table">
            <a:tbl>
              <a:tblPr firstRow="1" firstCol="1" bandRow="1">
                <a:tableStyleId>{5C22544A-7EE6-4342-B048-85BDC9FD1C3A}</a:tableStyleId>
              </a:tblPr>
              <a:tblGrid>
                <a:gridCol w="2311808">
                  <a:extLst>
                    <a:ext uri="{9D8B030D-6E8A-4147-A177-3AD203B41FA5}">
                      <a16:colId xmlns:a16="http://schemas.microsoft.com/office/drawing/2014/main" xmlns="" val="620665431"/>
                    </a:ext>
                  </a:extLst>
                </a:gridCol>
                <a:gridCol w="1986808">
                  <a:extLst>
                    <a:ext uri="{9D8B030D-6E8A-4147-A177-3AD203B41FA5}">
                      <a16:colId xmlns:a16="http://schemas.microsoft.com/office/drawing/2014/main" xmlns="" val="3207924872"/>
                    </a:ext>
                  </a:extLst>
                </a:gridCol>
                <a:gridCol w="1620845">
                  <a:extLst>
                    <a:ext uri="{9D8B030D-6E8A-4147-A177-3AD203B41FA5}">
                      <a16:colId xmlns:a16="http://schemas.microsoft.com/office/drawing/2014/main" xmlns="" val="3578753607"/>
                    </a:ext>
                  </a:extLst>
                </a:gridCol>
                <a:gridCol w="1116406">
                  <a:extLst>
                    <a:ext uri="{9D8B030D-6E8A-4147-A177-3AD203B41FA5}">
                      <a16:colId xmlns:a16="http://schemas.microsoft.com/office/drawing/2014/main" xmlns="" val="3877732444"/>
                    </a:ext>
                  </a:extLst>
                </a:gridCol>
                <a:gridCol w="1269931">
                  <a:extLst>
                    <a:ext uri="{9D8B030D-6E8A-4147-A177-3AD203B41FA5}">
                      <a16:colId xmlns:a16="http://schemas.microsoft.com/office/drawing/2014/main" xmlns="" val="2588772803"/>
                    </a:ext>
                  </a:extLst>
                </a:gridCol>
              </a:tblGrid>
              <a:tr h="1256536">
                <a:tc>
                  <a:txBody>
                    <a:bodyPr/>
                    <a:lstStyle/>
                    <a:p>
                      <a:pPr algn="ctr">
                        <a:lnSpc>
                          <a:spcPts val="1300"/>
                        </a:lnSpc>
                        <a:spcAft>
                          <a:spcPts val="0"/>
                        </a:spcAft>
                      </a:pPr>
                      <a:endParaRPr lang="en-GB" sz="1800" dirty="0" smtClean="0">
                        <a:solidFill>
                          <a:schemeClr val="tx1"/>
                        </a:solidFill>
                        <a:effectLst/>
                        <a:latin typeface="Arial Narrow" panose="020B0606020202030204" pitchFamily="34" charset="0"/>
                      </a:endParaRPr>
                    </a:p>
                    <a:p>
                      <a:pPr algn="ctr">
                        <a:lnSpc>
                          <a:spcPts val="1300"/>
                        </a:lnSpc>
                        <a:spcAft>
                          <a:spcPts val="0"/>
                        </a:spcAft>
                      </a:pPr>
                      <a:r>
                        <a:rPr lang="en-GB" sz="1800" dirty="0" smtClean="0">
                          <a:solidFill>
                            <a:schemeClr val="tx1"/>
                          </a:solidFill>
                          <a:effectLst/>
                          <a:latin typeface="Arial Narrow" panose="020B0606020202030204" pitchFamily="34" charset="0"/>
                        </a:rPr>
                        <a:t>Description</a:t>
                      </a:r>
                      <a:endParaRPr lang="en-ZA" sz="1800" dirty="0">
                        <a:solidFill>
                          <a:schemeClr val="tx1"/>
                        </a:solidFill>
                        <a:effectLst/>
                        <a:latin typeface="Arial Narrow" panose="020B0606020202030204" pitchFamily="34" charset="0"/>
                        <a:ea typeface="Times New Roman" panose="02020603050405020304" pitchFamily="18" charset="0"/>
                      </a:endParaRPr>
                    </a:p>
                  </a:txBody>
                  <a:tcPr marL="68580" marR="68580" marT="0" marB="0"/>
                </a:tc>
                <a:tc>
                  <a:txBody>
                    <a:bodyPr/>
                    <a:lstStyle/>
                    <a:p>
                      <a:pPr algn="ctr">
                        <a:lnSpc>
                          <a:spcPts val="1300"/>
                        </a:lnSpc>
                        <a:spcAft>
                          <a:spcPts val="0"/>
                        </a:spcAft>
                      </a:pPr>
                      <a:endParaRPr lang="en-US" sz="2000" dirty="0" smtClean="0">
                        <a:solidFill>
                          <a:schemeClr val="tx1"/>
                        </a:solidFill>
                        <a:effectLst/>
                        <a:latin typeface="Arial Narrow" panose="020B0606020202030204" pitchFamily="34" charset="0"/>
                        <a:ea typeface="Times New Roman" panose="02020603050405020304" pitchFamily="18" charset="0"/>
                      </a:endParaRPr>
                    </a:p>
                    <a:p>
                      <a:pPr algn="ctr">
                        <a:lnSpc>
                          <a:spcPts val="1300"/>
                        </a:lnSpc>
                        <a:spcAft>
                          <a:spcPts val="0"/>
                        </a:spcAft>
                      </a:pPr>
                      <a:r>
                        <a:rPr lang="en-US" sz="2000" dirty="0" smtClean="0">
                          <a:solidFill>
                            <a:schemeClr val="tx1"/>
                          </a:solidFill>
                          <a:effectLst/>
                          <a:latin typeface="Arial Narrow" panose="020B0606020202030204" pitchFamily="34" charset="0"/>
                          <a:ea typeface="Times New Roman" panose="02020603050405020304" pitchFamily="18" charset="0"/>
                        </a:rPr>
                        <a:t>Budget</a:t>
                      </a:r>
                      <a:endParaRPr lang="en-ZA" sz="2000" dirty="0">
                        <a:solidFill>
                          <a:schemeClr val="tx1"/>
                        </a:solidFill>
                        <a:effectLst/>
                        <a:latin typeface="Arial Narrow" panose="020B0606020202030204" pitchFamily="34" charset="0"/>
                        <a:ea typeface="Times New Roman" panose="02020603050405020304" pitchFamily="18" charset="0"/>
                      </a:endParaRPr>
                    </a:p>
                  </a:txBody>
                  <a:tcPr marL="68580" marR="68580" marT="0" marB="0"/>
                </a:tc>
                <a:tc>
                  <a:txBody>
                    <a:bodyPr/>
                    <a:lstStyle/>
                    <a:p>
                      <a:pPr algn="ctr">
                        <a:lnSpc>
                          <a:spcPts val="1300"/>
                        </a:lnSpc>
                        <a:spcAft>
                          <a:spcPts val="0"/>
                        </a:spcAft>
                      </a:pPr>
                      <a:endParaRPr lang="en-GB" sz="1800" dirty="0" smtClean="0">
                        <a:solidFill>
                          <a:schemeClr val="tx1"/>
                        </a:solidFill>
                        <a:effectLst/>
                        <a:latin typeface="Arial Narrow" panose="020B0606020202030204" pitchFamily="34" charset="0"/>
                      </a:endParaRPr>
                    </a:p>
                    <a:p>
                      <a:pPr algn="ctr">
                        <a:lnSpc>
                          <a:spcPts val="1300"/>
                        </a:lnSpc>
                        <a:spcAft>
                          <a:spcPts val="0"/>
                        </a:spcAft>
                      </a:pPr>
                      <a:r>
                        <a:rPr lang="en-GB" sz="1800" dirty="0" smtClean="0">
                          <a:solidFill>
                            <a:schemeClr val="tx1"/>
                          </a:solidFill>
                          <a:effectLst/>
                          <a:latin typeface="Arial Narrow" panose="020B0606020202030204" pitchFamily="34" charset="0"/>
                        </a:rPr>
                        <a:t>YTD </a:t>
                      </a:r>
                      <a:r>
                        <a:rPr lang="en-GB" sz="1800" dirty="0">
                          <a:solidFill>
                            <a:schemeClr val="tx1"/>
                          </a:solidFill>
                          <a:effectLst/>
                          <a:latin typeface="Arial Narrow" panose="020B0606020202030204" pitchFamily="34" charset="0"/>
                        </a:rPr>
                        <a:t>receipt</a:t>
                      </a:r>
                      <a:endParaRPr lang="en-ZA" sz="1800" dirty="0">
                        <a:solidFill>
                          <a:schemeClr val="tx1"/>
                        </a:solidFill>
                        <a:effectLst/>
                        <a:latin typeface="Arial Narrow" panose="020B0606020202030204" pitchFamily="34" charset="0"/>
                      </a:endParaRPr>
                    </a:p>
                    <a:p>
                      <a:pPr algn="ctr">
                        <a:lnSpc>
                          <a:spcPts val="1300"/>
                        </a:lnSpc>
                        <a:spcAft>
                          <a:spcPts val="0"/>
                        </a:spcAft>
                      </a:pPr>
                      <a:r>
                        <a:rPr lang="en-GB" sz="1800" dirty="0">
                          <a:solidFill>
                            <a:schemeClr val="tx1"/>
                          </a:solidFill>
                          <a:effectLst/>
                          <a:latin typeface="Arial Narrow" panose="020B0606020202030204" pitchFamily="34" charset="0"/>
                        </a:rPr>
                        <a:t>30 June 2020</a:t>
                      </a:r>
                      <a:endParaRPr lang="en-ZA" sz="1800" dirty="0">
                        <a:solidFill>
                          <a:schemeClr val="tx1"/>
                        </a:solidFill>
                        <a:effectLst/>
                        <a:latin typeface="Arial Narrow" panose="020B0606020202030204" pitchFamily="34" charset="0"/>
                        <a:ea typeface="Times New Roman" panose="02020603050405020304" pitchFamily="18" charset="0"/>
                      </a:endParaRPr>
                    </a:p>
                  </a:txBody>
                  <a:tcPr marL="68580" marR="68580" marT="0" marB="0"/>
                </a:tc>
                <a:tc>
                  <a:txBody>
                    <a:bodyPr/>
                    <a:lstStyle/>
                    <a:p>
                      <a:pPr algn="ctr">
                        <a:lnSpc>
                          <a:spcPts val="1300"/>
                        </a:lnSpc>
                        <a:spcAft>
                          <a:spcPts val="0"/>
                        </a:spcAft>
                      </a:pPr>
                      <a:endParaRPr lang="en-GB" sz="1800" dirty="0" smtClean="0">
                        <a:solidFill>
                          <a:schemeClr val="tx1"/>
                        </a:solidFill>
                        <a:effectLst/>
                        <a:latin typeface="Arial Narrow" panose="020B0606020202030204" pitchFamily="34" charset="0"/>
                      </a:endParaRPr>
                    </a:p>
                    <a:p>
                      <a:pPr algn="ctr">
                        <a:lnSpc>
                          <a:spcPts val="1300"/>
                        </a:lnSpc>
                        <a:spcAft>
                          <a:spcPts val="0"/>
                        </a:spcAft>
                      </a:pPr>
                      <a:r>
                        <a:rPr lang="en-GB" sz="1800" dirty="0" smtClean="0">
                          <a:solidFill>
                            <a:schemeClr val="tx1"/>
                          </a:solidFill>
                          <a:effectLst/>
                          <a:latin typeface="Arial Narrow" panose="020B0606020202030204" pitchFamily="34" charset="0"/>
                        </a:rPr>
                        <a:t>%</a:t>
                      </a:r>
                      <a:r>
                        <a:rPr lang="en-GB" sz="1800" dirty="0">
                          <a:solidFill>
                            <a:schemeClr val="tx1"/>
                          </a:solidFill>
                          <a:effectLst/>
                          <a:latin typeface="Arial Narrow" panose="020B0606020202030204" pitchFamily="34" charset="0"/>
                        </a:rPr>
                        <a:t>YTD Receipt Per Billing</a:t>
                      </a:r>
                      <a:endParaRPr lang="en-ZA" sz="1800" dirty="0">
                        <a:solidFill>
                          <a:schemeClr val="tx1"/>
                        </a:solidFill>
                        <a:effectLst/>
                        <a:latin typeface="Arial Narrow" panose="020B0606020202030204" pitchFamily="34" charset="0"/>
                        <a:ea typeface="Times New Roman" panose="02020603050405020304" pitchFamily="18" charset="0"/>
                      </a:endParaRPr>
                    </a:p>
                  </a:txBody>
                  <a:tcPr marL="68580" marR="68580" marT="0" marB="0"/>
                </a:tc>
                <a:tc>
                  <a:txBody>
                    <a:bodyPr/>
                    <a:lstStyle/>
                    <a:p>
                      <a:pPr algn="ctr">
                        <a:lnSpc>
                          <a:spcPts val="1300"/>
                        </a:lnSpc>
                        <a:spcAft>
                          <a:spcPts val="0"/>
                        </a:spcAft>
                      </a:pPr>
                      <a:endParaRPr lang="en-GB" sz="1800" dirty="0" smtClean="0">
                        <a:solidFill>
                          <a:schemeClr val="tx1"/>
                        </a:solidFill>
                        <a:effectLst/>
                        <a:latin typeface="Arial Narrow" panose="020B0606020202030204" pitchFamily="34" charset="0"/>
                      </a:endParaRPr>
                    </a:p>
                    <a:p>
                      <a:pPr algn="ctr">
                        <a:lnSpc>
                          <a:spcPts val="1300"/>
                        </a:lnSpc>
                        <a:spcAft>
                          <a:spcPts val="0"/>
                        </a:spcAft>
                      </a:pPr>
                      <a:r>
                        <a:rPr lang="en-GB" sz="1800" dirty="0" smtClean="0">
                          <a:solidFill>
                            <a:schemeClr val="tx1"/>
                          </a:solidFill>
                          <a:effectLst/>
                          <a:latin typeface="Arial Narrow" panose="020B0606020202030204" pitchFamily="34" charset="0"/>
                        </a:rPr>
                        <a:t>% </a:t>
                      </a:r>
                      <a:r>
                        <a:rPr lang="en-GB" sz="1800" dirty="0">
                          <a:solidFill>
                            <a:schemeClr val="tx1"/>
                          </a:solidFill>
                          <a:effectLst/>
                          <a:latin typeface="Arial Narrow" panose="020B0606020202030204" pitchFamily="34" charset="0"/>
                        </a:rPr>
                        <a:t>YTD Receipt Per Budget</a:t>
                      </a:r>
                      <a:endParaRPr lang="en-ZA" sz="1800" dirty="0">
                        <a:solidFill>
                          <a:schemeClr val="tx1"/>
                        </a:solidFill>
                        <a:effectLst/>
                        <a:latin typeface="Arial Narrow" panose="020B0606020202030204" pitchFamily="34" charset="0"/>
                      </a:endParaRPr>
                    </a:p>
                    <a:p>
                      <a:pPr algn="ctr">
                        <a:lnSpc>
                          <a:spcPts val="1300"/>
                        </a:lnSpc>
                        <a:spcAft>
                          <a:spcPts val="0"/>
                        </a:spcAft>
                      </a:pPr>
                      <a:r>
                        <a:rPr lang="en-GB" sz="1800" dirty="0">
                          <a:solidFill>
                            <a:schemeClr val="tx1"/>
                          </a:solidFill>
                          <a:effectLst/>
                          <a:latin typeface="Arial Narrow" panose="020B0606020202030204" pitchFamily="34" charset="0"/>
                        </a:rPr>
                        <a:t>Actual</a:t>
                      </a:r>
                      <a:endParaRPr lang="en-ZA" sz="1800" dirty="0">
                        <a:solidFill>
                          <a:schemeClr val="tx1"/>
                        </a:solidFill>
                        <a:effectLst/>
                        <a:latin typeface="Arial Narrow" panose="020B060602020203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xmlns="" val="2988323077"/>
                  </a:ext>
                </a:extLst>
              </a:tr>
              <a:tr h="628269">
                <a:tc>
                  <a:txBody>
                    <a:bodyPr/>
                    <a:lstStyle/>
                    <a:p>
                      <a:pPr>
                        <a:lnSpc>
                          <a:spcPts val="1300"/>
                        </a:lnSpc>
                        <a:spcAft>
                          <a:spcPts val="0"/>
                        </a:spcAft>
                      </a:pPr>
                      <a:r>
                        <a:rPr lang="en-GB" sz="1800" dirty="0">
                          <a:solidFill>
                            <a:schemeClr val="tx1"/>
                          </a:solidFill>
                          <a:effectLst/>
                          <a:latin typeface="Arial Narrow" panose="020B0606020202030204" pitchFamily="34" charset="0"/>
                        </a:rPr>
                        <a:t>Water</a:t>
                      </a:r>
                      <a:endParaRPr lang="en-ZA" sz="1800" dirty="0">
                        <a:solidFill>
                          <a:schemeClr val="tx1"/>
                        </a:solidFill>
                        <a:effectLst/>
                        <a:latin typeface="Arial Narrow" panose="020B0606020202030204" pitchFamily="34" charset="0"/>
                        <a:ea typeface="Times New Roman" panose="02020603050405020304" pitchFamily="18" charset="0"/>
                      </a:endParaRPr>
                    </a:p>
                  </a:txBody>
                  <a:tcPr marL="68580" marR="68580" marT="0" marB="0" anchor="b"/>
                </a:tc>
                <a:tc>
                  <a:txBody>
                    <a:bodyPr/>
                    <a:lstStyle/>
                    <a:p>
                      <a:pPr algn="r">
                        <a:lnSpc>
                          <a:spcPts val="1300"/>
                        </a:lnSpc>
                        <a:spcAft>
                          <a:spcPts val="0"/>
                        </a:spcAft>
                      </a:pPr>
                      <a:r>
                        <a:rPr lang="en-GB" sz="16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190 311 837</a:t>
                      </a:r>
                      <a:endParaRPr lang="en-ZA" sz="1600" dirty="0">
                        <a:solidFill>
                          <a:schemeClr val="tx1"/>
                        </a:solidFill>
                        <a:effectLst/>
                        <a:latin typeface="Arial Narrow" panose="020B0606020202030204" pitchFamily="34" charset="0"/>
                        <a:ea typeface="Times New Roman" panose="02020603050405020304" pitchFamily="18" charset="0"/>
                      </a:endParaRPr>
                    </a:p>
                  </a:txBody>
                  <a:tcPr marL="68580" marR="68580" marT="0" marB="0" anchor="b"/>
                </a:tc>
                <a:tc>
                  <a:txBody>
                    <a:bodyPr/>
                    <a:lstStyle/>
                    <a:p>
                      <a:pPr algn="ctr">
                        <a:lnSpc>
                          <a:spcPts val="1300"/>
                        </a:lnSpc>
                        <a:spcAft>
                          <a:spcPts val="0"/>
                        </a:spcAft>
                      </a:pPr>
                      <a:r>
                        <a:rPr lang="en-GB" sz="1800" dirty="0" smtClean="0">
                          <a:solidFill>
                            <a:schemeClr val="tx1"/>
                          </a:solidFill>
                          <a:effectLst/>
                          <a:latin typeface="Arial Narrow" panose="020B0606020202030204" pitchFamily="34" charset="0"/>
                        </a:rPr>
                        <a:t>92</a:t>
                      </a:r>
                      <a:r>
                        <a:rPr lang="en-GB" sz="1800" baseline="0" dirty="0" smtClean="0">
                          <a:solidFill>
                            <a:schemeClr val="tx1"/>
                          </a:solidFill>
                          <a:effectLst/>
                          <a:latin typeface="Arial Narrow" panose="020B0606020202030204" pitchFamily="34" charset="0"/>
                        </a:rPr>
                        <a:t> 757 079</a:t>
                      </a:r>
                      <a:endParaRPr lang="en-ZA" sz="1800" dirty="0">
                        <a:solidFill>
                          <a:schemeClr val="tx1"/>
                        </a:solidFill>
                        <a:effectLst/>
                        <a:latin typeface="Arial Narrow" panose="020B0606020202030204" pitchFamily="34" charset="0"/>
                        <a:ea typeface="Times New Roman" panose="02020603050405020304" pitchFamily="18" charset="0"/>
                      </a:endParaRPr>
                    </a:p>
                  </a:txBody>
                  <a:tcPr marL="68580" marR="68580" marT="0" marB="0" anchor="b"/>
                </a:tc>
                <a:tc>
                  <a:txBody>
                    <a:bodyPr/>
                    <a:lstStyle/>
                    <a:p>
                      <a:pPr algn="ctr">
                        <a:lnSpc>
                          <a:spcPts val="1300"/>
                        </a:lnSpc>
                        <a:spcAft>
                          <a:spcPts val="0"/>
                        </a:spcAft>
                      </a:pPr>
                      <a:r>
                        <a:rPr lang="en-US" sz="1800" dirty="0" smtClean="0">
                          <a:solidFill>
                            <a:schemeClr val="tx1"/>
                          </a:solidFill>
                          <a:effectLst/>
                          <a:latin typeface="Arial Narrow" panose="020B0606020202030204" pitchFamily="34" charset="0"/>
                          <a:ea typeface="Times New Roman" panose="02020603050405020304" pitchFamily="18" charset="0"/>
                        </a:rPr>
                        <a:t>37,08%</a:t>
                      </a:r>
                      <a:endParaRPr lang="en-ZA" sz="1800" dirty="0">
                        <a:solidFill>
                          <a:schemeClr val="tx1"/>
                        </a:solidFill>
                        <a:effectLst/>
                        <a:latin typeface="Arial Narrow" panose="020B0606020202030204" pitchFamily="34" charset="0"/>
                        <a:ea typeface="Times New Roman" panose="02020603050405020304" pitchFamily="18" charset="0"/>
                      </a:endParaRPr>
                    </a:p>
                  </a:txBody>
                  <a:tcPr marL="68580" marR="68580" marT="0" marB="0" anchor="b"/>
                </a:tc>
                <a:tc>
                  <a:txBody>
                    <a:bodyPr/>
                    <a:lstStyle/>
                    <a:p>
                      <a:pPr algn="r">
                        <a:lnSpc>
                          <a:spcPts val="1300"/>
                        </a:lnSpc>
                        <a:spcAft>
                          <a:spcPts val="0"/>
                        </a:spcAft>
                      </a:pPr>
                      <a:r>
                        <a:rPr lang="en-US" sz="1800" dirty="0" smtClean="0">
                          <a:solidFill>
                            <a:schemeClr val="tx1"/>
                          </a:solidFill>
                          <a:effectLst/>
                          <a:latin typeface="Arial Narrow" panose="020B0606020202030204" pitchFamily="34" charset="0"/>
                          <a:ea typeface="Times New Roman" panose="02020603050405020304" pitchFamily="18" charset="0"/>
                        </a:rPr>
                        <a:t>48,74%</a:t>
                      </a:r>
                      <a:endParaRPr lang="en-ZA" sz="1800" dirty="0">
                        <a:solidFill>
                          <a:schemeClr val="tx1"/>
                        </a:solidFill>
                        <a:effectLst/>
                        <a:latin typeface="Arial Narrow" panose="020B0606020202030204" pitchFamily="34" charset="0"/>
                        <a:ea typeface="Times New Roman" panose="02020603050405020304" pitchFamily="18" charset="0"/>
                      </a:endParaRPr>
                    </a:p>
                  </a:txBody>
                  <a:tcPr marL="68580" marR="68580" marT="0" marB="0" anchor="b"/>
                </a:tc>
                <a:extLst>
                  <a:ext uri="{0D108BD9-81ED-4DB2-BD59-A6C34878D82A}">
                    <a16:rowId xmlns:a16="http://schemas.microsoft.com/office/drawing/2014/main" xmlns="" val="2462587937"/>
                  </a:ext>
                </a:extLst>
              </a:tr>
              <a:tr h="628269">
                <a:tc>
                  <a:txBody>
                    <a:bodyPr/>
                    <a:lstStyle/>
                    <a:p>
                      <a:pPr>
                        <a:lnSpc>
                          <a:spcPts val="1300"/>
                        </a:lnSpc>
                        <a:spcAft>
                          <a:spcPts val="0"/>
                        </a:spcAft>
                      </a:pPr>
                      <a:r>
                        <a:rPr lang="en-GB" sz="1800" dirty="0">
                          <a:solidFill>
                            <a:schemeClr val="tx1"/>
                          </a:solidFill>
                          <a:effectLst/>
                          <a:latin typeface="Arial Narrow" panose="020B0606020202030204" pitchFamily="34" charset="0"/>
                        </a:rPr>
                        <a:t>Sewer</a:t>
                      </a:r>
                      <a:endParaRPr lang="en-ZA" sz="1800" dirty="0">
                        <a:solidFill>
                          <a:schemeClr val="tx1"/>
                        </a:solidFill>
                        <a:effectLst/>
                        <a:latin typeface="Arial Narrow" panose="020B0606020202030204" pitchFamily="34" charset="0"/>
                        <a:ea typeface="Times New Roman" panose="02020603050405020304" pitchFamily="18" charset="0"/>
                      </a:endParaRPr>
                    </a:p>
                  </a:txBody>
                  <a:tcPr marL="68580" marR="68580" marT="0" marB="0" anchor="b"/>
                </a:tc>
                <a:tc>
                  <a:txBody>
                    <a:bodyPr/>
                    <a:lstStyle/>
                    <a:p>
                      <a:pPr algn="r">
                        <a:lnSpc>
                          <a:spcPts val="1300"/>
                        </a:lnSpc>
                        <a:spcAft>
                          <a:spcPts val="0"/>
                        </a:spcAft>
                      </a:pPr>
                      <a:r>
                        <a:rPr lang="en-GB" sz="16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36 118 039</a:t>
                      </a:r>
                      <a:endParaRPr lang="en-ZA" sz="1600" dirty="0">
                        <a:solidFill>
                          <a:schemeClr val="tx1"/>
                        </a:solidFill>
                        <a:effectLst/>
                        <a:latin typeface="Arial Narrow" panose="020B0606020202030204" pitchFamily="34" charset="0"/>
                        <a:ea typeface="Times New Roman" panose="02020603050405020304" pitchFamily="18" charset="0"/>
                      </a:endParaRPr>
                    </a:p>
                  </a:txBody>
                  <a:tcPr marL="68580" marR="68580" marT="0" marB="0" anchor="b"/>
                </a:tc>
                <a:tc>
                  <a:txBody>
                    <a:bodyPr/>
                    <a:lstStyle/>
                    <a:p>
                      <a:pPr algn="ctr">
                        <a:lnSpc>
                          <a:spcPts val="1300"/>
                        </a:lnSpc>
                        <a:spcAft>
                          <a:spcPts val="0"/>
                        </a:spcAft>
                      </a:pPr>
                      <a:r>
                        <a:rPr lang="en-GB" sz="1800" dirty="0">
                          <a:solidFill>
                            <a:schemeClr val="tx1"/>
                          </a:solidFill>
                          <a:effectLst/>
                          <a:latin typeface="Arial Narrow" panose="020B0606020202030204" pitchFamily="34" charset="0"/>
                        </a:rPr>
                        <a:t>15 </a:t>
                      </a:r>
                      <a:r>
                        <a:rPr lang="en-GB" sz="1800" dirty="0" smtClean="0">
                          <a:solidFill>
                            <a:schemeClr val="tx1"/>
                          </a:solidFill>
                          <a:effectLst/>
                          <a:latin typeface="Arial Narrow" panose="020B0606020202030204" pitchFamily="34" charset="0"/>
                        </a:rPr>
                        <a:t>473</a:t>
                      </a:r>
                      <a:r>
                        <a:rPr lang="en-GB" sz="1800" baseline="0" dirty="0" smtClean="0">
                          <a:solidFill>
                            <a:schemeClr val="tx1"/>
                          </a:solidFill>
                          <a:effectLst/>
                          <a:latin typeface="Arial Narrow" panose="020B0606020202030204" pitchFamily="34" charset="0"/>
                        </a:rPr>
                        <a:t> 495</a:t>
                      </a:r>
                      <a:endParaRPr lang="en-ZA" sz="1800" dirty="0">
                        <a:solidFill>
                          <a:schemeClr val="tx1"/>
                        </a:solidFill>
                        <a:effectLst/>
                        <a:latin typeface="Arial Narrow" panose="020B0606020202030204" pitchFamily="34" charset="0"/>
                        <a:ea typeface="Times New Roman" panose="02020603050405020304" pitchFamily="18" charset="0"/>
                      </a:endParaRPr>
                    </a:p>
                  </a:txBody>
                  <a:tcPr marL="68580" marR="68580" marT="0" marB="0" anchor="b"/>
                </a:tc>
                <a:tc>
                  <a:txBody>
                    <a:bodyPr/>
                    <a:lstStyle/>
                    <a:p>
                      <a:pPr algn="ctr">
                        <a:lnSpc>
                          <a:spcPts val="1300"/>
                        </a:lnSpc>
                        <a:spcAft>
                          <a:spcPts val="0"/>
                        </a:spcAft>
                      </a:pPr>
                      <a:r>
                        <a:rPr lang="en-US" sz="1800" dirty="0" smtClean="0">
                          <a:solidFill>
                            <a:schemeClr val="tx1"/>
                          </a:solidFill>
                          <a:effectLst/>
                          <a:latin typeface="Arial Narrow" panose="020B0606020202030204" pitchFamily="34" charset="0"/>
                          <a:ea typeface="Times New Roman" panose="02020603050405020304" pitchFamily="18" charset="0"/>
                        </a:rPr>
                        <a:t>23,13%</a:t>
                      </a:r>
                      <a:endParaRPr lang="en-ZA" sz="1800" dirty="0">
                        <a:solidFill>
                          <a:schemeClr val="tx1"/>
                        </a:solidFill>
                        <a:effectLst/>
                        <a:latin typeface="Arial Narrow" panose="020B0606020202030204" pitchFamily="34" charset="0"/>
                        <a:ea typeface="Times New Roman" panose="02020603050405020304" pitchFamily="18" charset="0"/>
                      </a:endParaRPr>
                    </a:p>
                  </a:txBody>
                  <a:tcPr marL="68580" marR="68580" marT="0" marB="0" anchor="b"/>
                </a:tc>
                <a:tc>
                  <a:txBody>
                    <a:bodyPr/>
                    <a:lstStyle/>
                    <a:p>
                      <a:pPr algn="r">
                        <a:lnSpc>
                          <a:spcPts val="1300"/>
                        </a:lnSpc>
                        <a:spcAft>
                          <a:spcPts val="0"/>
                        </a:spcAft>
                      </a:pPr>
                      <a:r>
                        <a:rPr lang="en-US" sz="1800" dirty="0" smtClean="0">
                          <a:solidFill>
                            <a:schemeClr val="tx1"/>
                          </a:solidFill>
                          <a:effectLst/>
                          <a:latin typeface="Arial Narrow" panose="020B0606020202030204" pitchFamily="34" charset="0"/>
                          <a:ea typeface="Times New Roman" panose="02020603050405020304" pitchFamily="18" charset="0"/>
                        </a:rPr>
                        <a:t>42,84%</a:t>
                      </a:r>
                      <a:endParaRPr lang="en-ZA" sz="1800" dirty="0">
                        <a:solidFill>
                          <a:schemeClr val="tx1"/>
                        </a:solidFill>
                        <a:effectLst/>
                        <a:latin typeface="Arial Narrow" panose="020B0606020202030204" pitchFamily="34" charset="0"/>
                        <a:ea typeface="Times New Roman" panose="02020603050405020304" pitchFamily="18" charset="0"/>
                      </a:endParaRPr>
                    </a:p>
                  </a:txBody>
                  <a:tcPr marL="68580" marR="68580" marT="0" marB="0" anchor="b"/>
                </a:tc>
                <a:extLst>
                  <a:ext uri="{0D108BD9-81ED-4DB2-BD59-A6C34878D82A}">
                    <a16:rowId xmlns:a16="http://schemas.microsoft.com/office/drawing/2014/main" xmlns="" val="3763607525"/>
                  </a:ext>
                </a:extLst>
              </a:tr>
              <a:tr h="628269">
                <a:tc>
                  <a:txBody>
                    <a:bodyPr/>
                    <a:lstStyle/>
                    <a:p>
                      <a:pPr>
                        <a:lnSpc>
                          <a:spcPts val="1300"/>
                        </a:lnSpc>
                        <a:spcAft>
                          <a:spcPts val="0"/>
                        </a:spcAft>
                      </a:pPr>
                      <a:r>
                        <a:rPr lang="en-ZA" sz="1800" dirty="0">
                          <a:solidFill>
                            <a:schemeClr val="tx1"/>
                          </a:solidFill>
                          <a:effectLst/>
                          <a:latin typeface="Arial Narrow" panose="020B0606020202030204" pitchFamily="34" charset="0"/>
                        </a:rPr>
                        <a:t>TOTAL</a:t>
                      </a:r>
                      <a:endParaRPr lang="en-ZA" sz="1800" dirty="0">
                        <a:solidFill>
                          <a:schemeClr val="tx1"/>
                        </a:solidFill>
                        <a:effectLst/>
                        <a:latin typeface="Arial Narrow" panose="020B0606020202030204" pitchFamily="34" charset="0"/>
                        <a:ea typeface="Times New Roman" panose="02020603050405020304" pitchFamily="18" charset="0"/>
                      </a:endParaRPr>
                    </a:p>
                  </a:txBody>
                  <a:tcPr marL="68580" marR="68580" marT="0" marB="0" anchor="b"/>
                </a:tc>
                <a:tc>
                  <a:txBody>
                    <a:bodyPr/>
                    <a:lstStyle/>
                    <a:p>
                      <a:pPr algn="r">
                        <a:lnSpc>
                          <a:spcPts val="1300"/>
                        </a:lnSpc>
                        <a:spcAft>
                          <a:spcPts val="0"/>
                        </a:spcAft>
                      </a:pPr>
                      <a:r>
                        <a:rPr lang="en-ZA" sz="1800" b="1"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226 429 876</a:t>
                      </a:r>
                      <a:endParaRPr lang="en-ZA" sz="1800" b="1" dirty="0">
                        <a:solidFill>
                          <a:schemeClr val="tx1"/>
                        </a:solidFill>
                        <a:effectLst/>
                        <a:latin typeface="Arial Narrow" panose="020B0606020202030204" pitchFamily="34" charset="0"/>
                        <a:ea typeface="Times New Roman" panose="02020603050405020304" pitchFamily="18" charset="0"/>
                      </a:endParaRPr>
                    </a:p>
                  </a:txBody>
                  <a:tcPr marL="68580" marR="68580" marT="0" marB="0" anchor="b"/>
                </a:tc>
                <a:tc>
                  <a:txBody>
                    <a:bodyPr/>
                    <a:lstStyle/>
                    <a:p>
                      <a:pPr algn="ctr">
                        <a:lnSpc>
                          <a:spcPts val="1300"/>
                        </a:lnSpc>
                        <a:spcAft>
                          <a:spcPts val="0"/>
                        </a:spcAft>
                      </a:pPr>
                      <a:r>
                        <a:rPr lang="en-US" sz="1800" b="1" dirty="0" smtClean="0">
                          <a:solidFill>
                            <a:schemeClr val="tx1"/>
                          </a:solidFill>
                          <a:effectLst/>
                          <a:latin typeface="Arial Narrow" panose="020B0606020202030204" pitchFamily="34" charset="0"/>
                          <a:ea typeface="+mn-ea"/>
                        </a:rPr>
                        <a:t>108</a:t>
                      </a:r>
                      <a:r>
                        <a:rPr lang="en-US" sz="1800" b="1" baseline="0" dirty="0" smtClean="0">
                          <a:solidFill>
                            <a:schemeClr val="tx1"/>
                          </a:solidFill>
                          <a:effectLst/>
                          <a:latin typeface="Arial Narrow" panose="020B0606020202030204" pitchFamily="34" charset="0"/>
                          <a:ea typeface="+mn-ea"/>
                        </a:rPr>
                        <a:t> 230 574</a:t>
                      </a:r>
                      <a:endParaRPr lang="en-ZA" sz="1800" b="1" dirty="0">
                        <a:solidFill>
                          <a:schemeClr val="tx1"/>
                        </a:solidFill>
                        <a:effectLst/>
                        <a:latin typeface="Arial Narrow" panose="020B0606020202030204" pitchFamily="34" charset="0"/>
                        <a:ea typeface="Times New Roman" panose="02020603050405020304" pitchFamily="18" charset="0"/>
                      </a:endParaRPr>
                    </a:p>
                  </a:txBody>
                  <a:tcPr marL="68580" marR="68580" marT="0" marB="0" anchor="b"/>
                </a:tc>
                <a:tc>
                  <a:txBody>
                    <a:bodyPr/>
                    <a:lstStyle/>
                    <a:p>
                      <a:pPr algn="ctr">
                        <a:lnSpc>
                          <a:spcPts val="1300"/>
                        </a:lnSpc>
                        <a:spcAft>
                          <a:spcPts val="0"/>
                        </a:spcAft>
                      </a:pPr>
                      <a:r>
                        <a:rPr lang="en-US" sz="1800" b="1" dirty="0" smtClean="0">
                          <a:solidFill>
                            <a:schemeClr val="tx1"/>
                          </a:solidFill>
                          <a:effectLst/>
                          <a:latin typeface="Arial Narrow" panose="020B0606020202030204" pitchFamily="34" charset="0"/>
                          <a:ea typeface="Times New Roman" panose="02020603050405020304" pitchFamily="18" charset="0"/>
                        </a:rPr>
                        <a:t>34,14%</a:t>
                      </a:r>
                      <a:endParaRPr lang="en-ZA" sz="1800" b="1" dirty="0">
                        <a:solidFill>
                          <a:schemeClr val="tx1"/>
                        </a:solidFill>
                        <a:effectLst/>
                        <a:latin typeface="Arial Narrow" panose="020B0606020202030204" pitchFamily="34" charset="0"/>
                        <a:ea typeface="Times New Roman" panose="02020603050405020304" pitchFamily="18" charset="0"/>
                      </a:endParaRPr>
                    </a:p>
                  </a:txBody>
                  <a:tcPr marL="68580" marR="68580" marT="0" marB="0" anchor="b"/>
                </a:tc>
                <a:tc>
                  <a:txBody>
                    <a:bodyPr/>
                    <a:lstStyle/>
                    <a:p>
                      <a:pPr algn="r">
                        <a:lnSpc>
                          <a:spcPts val="1300"/>
                        </a:lnSpc>
                        <a:spcAft>
                          <a:spcPts val="0"/>
                        </a:spcAft>
                      </a:pPr>
                      <a:r>
                        <a:rPr lang="en-US" sz="1800" b="1" dirty="0" smtClean="0">
                          <a:solidFill>
                            <a:schemeClr val="tx1"/>
                          </a:solidFill>
                          <a:effectLst/>
                          <a:latin typeface="Arial Narrow" panose="020B0606020202030204" pitchFamily="34" charset="0"/>
                          <a:ea typeface="Times New Roman" panose="02020603050405020304" pitchFamily="18" charset="0"/>
                        </a:rPr>
                        <a:t>47,80%</a:t>
                      </a:r>
                      <a:endParaRPr lang="en-ZA" sz="1800" b="1" dirty="0">
                        <a:solidFill>
                          <a:schemeClr val="tx1"/>
                        </a:solidFill>
                        <a:effectLst/>
                        <a:latin typeface="Arial Narrow" panose="020B0606020202030204" pitchFamily="34" charset="0"/>
                        <a:ea typeface="Times New Roman" panose="02020603050405020304" pitchFamily="18" charset="0"/>
                      </a:endParaRPr>
                    </a:p>
                  </a:txBody>
                  <a:tcPr marL="68580" marR="68580" marT="0" marB="0" anchor="b"/>
                </a:tc>
                <a:extLst>
                  <a:ext uri="{0D108BD9-81ED-4DB2-BD59-A6C34878D82A}">
                    <a16:rowId xmlns:a16="http://schemas.microsoft.com/office/drawing/2014/main" xmlns="" val="464660072"/>
                  </a:ext>
                </a:extLst>
              </a:tr>
            </a:tbl>
          </a:graphicData>
        </a:graphic>
      </p:graphicFrame>
      <p:sp>
        <p:nvSpPr>
          <p:cNvPr id="6" name="Title 1"/>
          <p:cNvSpPr txBox="1">
            <a:spLocks/>
          </p:cNvSpPr>
          <p:nvPr/>
        </p:nvSpPr>
        <p:spPr>
          <a:xfrm>
            <a:off x="762002" y="5046345"/>
            <a:ext cx="8153399" cy="1303867"/>
          </a:xfrm>
          <a:prstGeom prst="rect">
            <a:avLst/>
          </a:prstGeom>
          <a:effectLst/>
        </p:spPr>
        <p:txBody>
          <a:bodyPr vert="horz" lIns="91440" tIns="45720" rIns="91440" bIns="45720" rtlCol="0" anchor="ctr">
            <a:normAutofit fontScale="97500"/>
          </a:bodyPr>
          <a:lst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600" b="1" dirty="0" smtClean="0">
                <a:latin typeface="Arial Narrow" panose="020B0606020202030204" pitchFamily="34" charset="0"/>
              </a:rPr>
              <a:t>* </a:t>
            </a:r>
            <a:r>
              <a:rPr lang="en-US" sz="1600" b="1" i="1" dirty="0" smtClean="0">
                <a:latin typeface="Arial Narrow" panose="020B0606020202030204" pitchFamily="34" charset="0"/>
              </a:rPr>
              <a:t>The </a:t>
            </a:r>
            <a:r>
              <a:rPr lang="en-US" sz="1600" b="1" i="1" dirty="0">
                <a:latin typeface="Arial Narrow" panose="020B0606020202030204" pitchFamily="34" charset="0"/>
              </a:rPr>
              <a:t>information relates to work performed in the Local Municipalities as per the singed WSA/WSP agreements on behalf of the district and is reported in the AFS of Mopani District Municipality</a:t>
            </a:r>
            <a:r>
              <a:rPr lang="en-US" sz="1600" b="1" i="1" dirty="0" smtClean="0">
                <a:latin typeface="Arial Narrow" panose="020B0606020202030204" pitchFamily="34" charset="0"/>
              </a:rPr>
              <a:t>. The revenue is not transferred to the District.</a:t>
            </a:r>
          </a:p>
          <a:p>
            <a:endParaRPr lang="en-ZA" sz="1600" b="1" i="1" dirty="0">
              <a:latin typeface="Arial Narrow" panose="020B0606020202030204" pitchFamily="34" charset="0"/>
            </a:endParaRPr>
          </a:p>
        </p:txBody>
      </p:sp>
    </p:spTree>
    <p:extLst>
      <p:ext uri="{BB962C8B-B14F-4D97-AF65-F5344CB8AC3E}">
        <p14:creationId xmlns:p14="http://schemas.microsoft.com/office/powerpoint/2010/main" xmlns="" val="120964694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7"/>
          <p:cNvSpPr>
            <a:spLocks noGrp="1"/>
          </p:cNvSpPr>
          <p:nvPr>
            <p:ph type="title"/>
          </p:nvPr>
        </p:nvSpPr>
        <p:spPr>
          <a:xfrm>
            <a:off x="893619" y="190503"/>
            <a:ext cx="8021782" cy="838200"/>
          </a:xfrm>
          <a:solidFill>
            <a:schemeClr val="tx2">
              <a:lumMod val="20000"/>
              <a:lumOff val="80000"/>
            </a:schemeClr>
          </a:solidFill>
        </p:spPr>
        <p:txBody>
          <a:bodyPr>
            <a:noAutofit/>
          </a:bodyPr>
          <a:lstStyle/>
          <a:p>
            <a:pPr algn="ctr" eaLnBrk="1" hangingPunct="1"/>
            <a:r>
              <a:rPr lang="en-US" altLang="en-US" sz="2400" b="1" dirty="0" smtClean="0">
                <a:latin typeface="Arial Narrow" panose="020B0606020202030204" pitchFamily="34" charset="0"/>
                <a:cs typeface="Arial" panose="020B0604020202020204" pitchFamily="34" charset="0"/>
              </a:rPr>
              <a:t>Revenue Collections – Per Local Municipality</a:t>
            </a:r>
            <a:endParaRPr lang="en-US" altLang="en-US" sz="2400" b="1" dirty="0">
              <a:latin typeface="Arial Narrow" panose="020B060602020203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704291914"/>
              </p:ext>
            </p:extLst>
          </p:nvPr>
        </p:nvGraphicFramePr>
        <p:xfrm>
          <a:off x="685800" y="994067"/>
          <a:ext cx="8686801" cy="4343394"/>
        </p:xfrm>
        <a:graphic>
          <a:graphicData uri="http://schemas.openxmlformats.org/drawingml/2006/table">
            <a:tbl>
              <a:tblPr firstRow="1" firstCol="1" bandRow="1">
                <a:tableStyleId>{5C22544A-7EE6-4342-B048-85BDC9FD1C3A}</a:tableStyleId>
              </a:tblPr>
              <a:tblGrid>
                <a:gridCol w="2547967">
                  <a:extLst>
                    <a:ext uri="{9D8B030D-6E8A-4147-A177-3AD203B41FA5}">
                      <a16:colId xmlns:a16="http://schemas.microsoft.com/office/drawing/2014/main" xmlns="" val="3495929723"/>
                    </a:ext>
                  </a:extLst>
                </a:gridCol>
                <a:gridCol w="2147602">
                  <a:extLst>
                    <a:ext uri="{9D8B030D-6E8A-4147-A177-3AD203B41FA5}">
                      <a16:colId xmlns:a16="http://schemas.microsoft.com/office/drawing/2014/main" xmlns="" val="356823150"/>
                    </a:ext>
                  </a:extLst>
                </a:gridCol>
                <a:gridCol w="1995616">
                  <a:extLst>
                    <a:ext uri="{9D8B030D-6E8A-4147-A177-3AD203B41FA5}">
                      <a16:colId xmlns:a16="http://schemas.microsoft.com/office/drawing/2014/main" xmlns="" val="4033375780"/>
                    </a:ext>
                  </a:extLst>
                </a:gridCol>
                <a:gridCol w="1995616">
                  <a:extLst>
                    <a:ext uri="{9D8B030D-6E8A-4147-A177-3AD203B41FA5}">
                      <a16:colId xmlns:a16="http://schemas.microsoft.com/office/drawing/2014/main" xmlns="" val="1672070157"/>
                    </a:ext>
                  </a:extLst>
                </a:gridCol>
              </a:tblGrid>
              <a:tr h="844230">
                <a:tc>
                  <a:txBody>
                    <a:bodyPr/>
                    <a:lstStyle/>
                    <a:p>
                      <a:pPr algn="ctr">
                        <a:lnSpc>
                          <a:spcPct val="115000"/>
                        </a:lnSpc>
                        <a:spcAft>
                          <a:spcPts val="0"/>
                        </a:spcAft>
                      </a:pPr>
                      <a:r>
                        <a:rPr lang="en-ZA" sz="1600" b="1" dirty="0">
                          <a:solidFill>
                            <a:schemeClr val="tx1"/>
                          </a:solidFill>
                          <a:effectLst/>
                          <a:latin typeface="Arial Narrow" panose="020B0606020202030204" pitchFamily="34" charset="0"/>
                        </a:rPr>
                        <a:t>Municipality</a:t>
                      </a:r>
                      <a:endParaRPr lang="en-ZA" sz="16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algn="ctr">
                        <a:lnSpc>
                          <a:spcPct val="115000"/>
                        </a:lnSpc>
                        <a:spcAft>
                          <a:spcPts val="1000"/>
                        </a:spcAft>
                      </a:pPr>
                      <a:endParaRPr lang="en-US" sz="1600" b="1"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US" sz="1600" b="1"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Water</a:t>
                      </a:r>
                      <a:endParaRPr lang="en-ZA" sz="16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15000"/>
                        </a:lnSpc>
                        <a:spcAft>
                          <a:spcPts val="1000"/>
                        </a:spcAft>
                      </a:pPr>
                      <a:endParaRPr lang="en-US" sz="1600" b="1"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US" sz="1600" b="1"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Sewer</a:t>
                      </a:r>
                      <a:endParaRPr lang="en-ZA" sz="16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15000"/>
                        </a:lnSpc>
                        <a:spcAft>
                          <a:spcPts val="1000"/>
                        </a:spcAft>
                      </a:pPr>
                      <a:endParaRPr lang="en-US" sz="1600" b="1"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US" sz="1600" b="1"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Total</a:t>
                      </a:r>
                      <a:endParaRPr lang="en-ZA" sz="16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4152633270"/>
                  </a:ext>
                </a:extLst>
              </a:tr>
              <a:tr h="583194">
                <a:tc>
                  <a:txBody>
                    <a:bodyPr/>
                    <a:lstStyle/>
                    <a:p>
                      <a:pPr>
                        <a:lnSpc>
                          <a:spcPct val="115000"/>
                        </a:lnSpc>
                        <a:spcAft>
                          <a:spcPts val="0"/>
                        </a:spcAft>
                      </a:pPr>
                      <a:r>
                        <a:rPr lang="en-US" sz="1600" b="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Ba –Phalaborwa</a:t>
                      </a:r>
                      <a:r>
                        <a:rPr lang="en-US" sz="1600" b="0" baseline="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n-ZA" sz="16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algn="ctr">
                        <a:lnSpc>
                          <a:spcPct val="115000"/>
                        </a:lnSpc>
                        <a:spcAft>
                          <a:spcPts val="0"/>
                        </a:spcAft>
                      </a:pPr>
                      <a:r>
                        <a:rPr lang="en-US" sz="16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66 317 299</a:t>
                      </a:r>
                      <a:endParaRPr lang="en-ZA" sz="1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algn="ctr">
                        <a:lnSpc>
                          <a:spcPct val="115000"/>
                        </a:lnSpc>
                        <a:spcAft>
                          <a:spcPts val="0"/>
                        </a:spcAft>
                      </a:pPr>
                      <a:r>
                        <a:rPr lang="en-US" sz="16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8 618 604</a:t>
                      </a:r>
                      <a:endParaRPr lang="en-ZA" sz="1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algn="ctr">
                        <a:lnSpc>
                          <a:spcPct val="115000"/>
                        </a:lnSpc>
                        <a:spcAft>
                          <a:spcPts val="0"/>
                        </a:spcAft>
                      </a:pPr>
                      <a:r>
                        <a:rPr lang="en-US" sz="16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74 935 903</a:t>
                      </a:r>
                      <a:endParaRPr lang="en-ZA" sz="1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b"/>
                </a:tc>
                <a:extLst>
                  <a:ext uri="{0D108BD9-81ED-4DB2-BD59-A6C34878D82A}">
                    <a16:rowId xmlns:a16="http://schemas.microsoft.com/office/drawing/2014/main" xmlns="" val="525437414"/>
                  </a:ext>
                </a:extLst>
              </a:tr>
              <a:tr h="583194">
                <a:tc>
                  <a:txBody>
                    <a:bodyPr/>
                    <a:lstStyle/>
                    <a:p>
                      <a:pPr>
                        <a:lnSpc>
                          <a:spcPct val="115000"/>
                        </a:lnSpc>
                        <a:spcAft>
                          <a:spcPts val="0"/>
                        </a:spcAft>
                      </a:pPr>
                      <a:r>
                        <a:rPr lang="en-US" sz="1600" b="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Greater</a:t>
                      </a:r>
                      <a:r>
                        <a:rPr lang="en-US" sz="1600" b="0" baseline="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Giyani</a:t>
                      </a:r>
                      <a:endParaRPr lang="en-ZA" sz="16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algn="ctr">
                        <a:lnSpc>
                          <a:spcPct val="115000"/>
                        </a:lnSpc>
                        <a:spcAft>
                          <a:spcPts val="0"/>
                        </a:spcAft>
                      </a:pPr>
                      <a:r>
                        <a:rPr lang="en-US" sz="16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3 975 645</a:t>
                      </a:r>
                      <a:endParaRPr lang="en-ZA" sz="1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algn="ctr">
                        <a:lnSpc>
                          <a:spcPct val="115000"/>
                        </a:lnSpc>
                        <a:spcAft>
                          <a:spcPts val="0"/>
                        </a:spcAft>
                      </a:pPr>
                      <a:r>
                        <a:rPr lang="en-US" sz="16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510 372</a:t>
                      </a:r>
                      <a:endParaRPr lang="en-ZA" sz="1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algn="ctr">
                        <a:lnSpc>
                          <a:spcPct val="115000"/>
                        </a:lnSpc>
                        <a:spcAft>
                          <a:spcPts val="0"/>
                        </a:spcAft>
                      </a:pPr>
                      <a:r>
                        <a:rPr lang="en-US" sz="16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4 486 017</a:t>
                      </a:r>
                      <a:endParaRPr lang="en-ZA" sz="1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b"/>
                </a:tc>
                <a:extLst>
                  <a:ext uri="{0D108BD9-81ED-4DB2-BD59-A6C34878D82A}">
                    <a16:rowId xmlns:a16="http://schemas.microsoft.com/office/drawing/2014/main" xmlns="" val="1487363596"/>
                  </a:ext>
                </a:extLst>
              </a:tr>
              <a:tr h="583194">
                <a:tc>
                  <a:txBody>
                    <a:bodyPr/>
                    <a:lstStyle/>
                    <a:p>
                      <a:pPr>
                        <a:lnSpc>
                          <a:spcPct val="115000"/>
                        </a:lnSpc>
                        <a:spcAft>
                          <a:spcPts val="0"/>
                        </a:spcAft>
                      </a:pPr>
                      <a:r>
                        <a:rPr lang="en-US" sz="1600" b="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Greater</a:t>
                      </a:r>
                      <a:r>
                        <a:rPr lang="en-US" sz="1600" b="0" baseline="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Letaba</a:t>
                      </a:r>
                      <a:endParaRPr lang="en-ZA" sz="16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algn="ctr">
                        <a:lnSpc>
                          <a:spcPct val="115000"/>
                        </a:lnSpc>
                        <a:spcAft>
                          <a:spcPts val="0"/>
                        </a:spcAft>
                      </a:pPr>
                      <a:r>
                        <a:rPr lang="en-US" sz="16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692 201,37</a:t>
                      </a:r>
                      <a:endParaRPr lang="en-ZA" sz="1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algn="ctr">
                        <a:lnSpc>
                          <a:spcPct val="115000"/>
                        </a:lnSpc>
                        <a:spcAft>
                          <a:spcPts val="0"/>
                        </a:spcAft>
                      </a:pPr>
                      <a:r>
                        <a:rPr lang="en-US" sz="16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263 990</a:t>
                      </a:r>
                      <a:endParaRPr lang="en-ZA" sz="1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algn="ctr">
                        <a:lnSpc>
                          <a:spcPct val="115000"/>
                        </a:lnSpc>
                        <a:spcAft>
                          <a:spcPts val="0"/>
                        </a:spcAft>
                      </a:pPr>
                      <a:r>
                        <a:rPr lang="en-US" sz="16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956 191</a:t>
                      </a:r>
                      <a:endParaRPr lang="en-ZA" sz="1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b"/>
                </a:tc>
                <a:extLst>
                  <a:ext uri="{0D108BD9-81ED-4DB2-BD59-A6C34878D82A}">
                    <a16:rowId xmlns:a16="http://schemas.microsoft.com/office/drawing/2014/main" xmlns="" val="3936230279"/>
                  </a:ext>
                </a:extLst>
              </a:tr>
              <a:tr h="583194">
                <a:tc>
                  <a:txBody>
                    <a:bodyPr/>
                    <a:lstStyle/>
                    <a:p>
                      <a:pPr>
                        <a:lnSpc>
                          <a:spcPct val="115000"/>
                        </a:lnSpc>
                        <a:spcAft>
                          <a:spcPts val="0"/>
                        </a:spcAft>
                      </a:pPr>
                      <a:r>
                        <a:rPr lang="en-US" sz="1600" b="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Greater</a:t>
                      </a:r>
                      <a:r>
                        <a:rPr lang="en-US" sz="1600" b="0" baseline="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Tzaneen</a:t>
                      </a:r>
                      <a:endParaRPr lang="en-ZA" sz="16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algn="ctr">
                        <a:lnSpc>
                          <a:spcPct val="115000"/>
                        </a:lnSpc>
                        <a:spcAft>
                          <a:spcPts val="0"/>
                        </a:spcAft>
                      </a:pPr>
                      <a:r>
                        <a:rPr lang="en-US" sz="16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19 696 059</a:t>
                      </a:r>
                      <a:endParaRPr lang="en-ZA" sz="1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algn="ctr">
                        <a:lnSpc>
                          <a:spcPct val="115000"/>
                        </a:lnSpc>
                        <a:spcAft>
                          <a:spcPts val="0"/>
                        </a:spcAft>
                      </a:pPr>
                      <a:r>
                        <a:rPr lang="en-US" sz="16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5 863 819</a:t>
                      </a:r>
                      <a:endParaRPr lang="en-ZA" sz="1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algn="ctr">
                        <a:lnSpc>
                          <a:spcPct val="115000"/>
                        </a:lnSpc>
                        <a:spcAft>
                          <a:spcPts val="0"/>
                        </a:spcAft>
                      </a:pPr>
                      <a:r>
                        <a:rPr lang="en-US" sz="16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25 559 878</a:t>
                      </a:r>
                      <a:endParaRPr lang="en-ZA" sz="1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b"/>
                </a:tc>
                <a:extLst>
                  <a:ext uri="{0D108BD9-81ED-4DB2-BD59-A6C34878D82A}">
                    <a16:rowId xmlns:a16="http://schemas.microsoft.com/office/drawing/2014/main" xmlns="" val="2962773899"/>
                  </a:ext>
                </a:extLst>
              </a:tr>
              <a:tr h="583194">
                <a:tc>
                  <a:txBody>
                    <a:bodyPr/>
                    <a:lstStyle/>
                    <a:p>
                      <a:pPr>
                        <a:lnSpc>
                          <a:spcPct val="115000"/>
                        </a:lnSpc>
                        <a:spcAft>
                          <a:spcPts val="0"/>
                        </a:spcAft>
                      </a:pPr>
                      <a:r>
                        <a:rPr lang="en-US" sz="1600" b="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Maruleng</a:t>
                      </a:r>
                      <a:r>
                        <a:rPr lang="en-US" sz="1600" b="0" baseline="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n-ZA" sz="16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algn="ctr">
                        <a:lnSpc>
                          <a:spcPct val="115000"/>
                        </a:lnSpc>
                        <a:spcAft>
                          <a:spcPts val="0"/>
                        </a:spcAft>
                      </a:pPr>
                      <a:r>
                        <a:rPr lang="en-US" sz="16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2 075 873</a:t>
                      </a:r>
                      <a:endParaRPr lang="en-ZA" sz="1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algn="ctr">
                        <a:lnSpc>
                          <a:spcPct val="115000"/>
                        </a:lnSpc>
                        <a:spcAft>
                          <a:spcPts val="0"/>
                        </a:spcAft>
                      </a:pPr>
                      <a:r>
                        <a:rPr lang="en-US" sz="16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216 708</a:t>
                      </a:r>
                      <a:endParaRPr lang="en-ZA" sz="1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algn="ctr">
                        <a:lnSpc>
                          <a:spcPct val="115000"/>
                        </a:lnSpc>
                        <a:spcAft>
                          <a:spcPts val="0"/>
                        </a:spcAft>
                      </a:pPr>
                      <a:r>
                        <a:rPr lang="en-US" sz="16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2 292 581</a:t>
                      </a:r>
                      <a:endParaRPr lang="en-ZA" sz="1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b"/>
                </a:tc>
                <a:extLst>
                  <a:ext uri="{0D108BD9-81ED-4DB2-BD59-A6C34878D82A}">
                    <a16:rowId xmlns:a16="http://schemas.microsoft.com/office/drawing/2014/main" xmlns="" val="3771785523"/>
                  </a:ext>
                </a:extLst>
              </a:tr>
              <a:tr h="583194">
                <a:tc>
                  <a:txBody>
                    <a:bodyPr/>
                    <a:lstStyle/>
                    <a:p>
                      <a:pPr>
                        <a:lnSpc>
                          <a:spcPct val="115000"/>
                        </a:lnSpc>
                        <a:spcAft>
                          <a:spcPts val="0"/>
                        </a:spcAft>
                      </a:pPr>
                      <a:r>
                        <a:rPr lang="en-ZA" sz="1600" b="1" dirty="0">
                          <a:solidFill>
                            <a:schemeClr val="tx1"/>
                          </a:solidFill>
                          <a:effectLst/>
                          <a:latin typeface="Arial Narrow" panose="020B0606020202030204" pitchFamily="34" charset="0"/>
                        </a:rPr>
                        <a:t>Total</a:t>
                      </a:r>
                      <a:endParaRPr lang="en-ZA" sz="16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algn="ctr">
                        <a:lnSpc>
                          <a:spcPct val="115000"/>
                        </a:lnSpc>
                        <a:spcAft>
                          <a:spcPts val="0"/>
                        </a:spcAft>
                      </a:pPr>
                      <a:r>
                        <a:rPr lang="en-US" sz="1600" b="1"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92 757 079</a:t>
                      </a:r>
                      <a:endParaRPr lang="en-ZA" sz="16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algn="ctr">
                        <a:lnSpc>
                          <a:spcPct val="115000"/>
                        </a:lnSpc>
                        <a:spcAft>
                          <a:spcPts val="0"/>
                        </a:spcAft>
                      </a:pPr>
                      <a:r>
                        <a:rPr lang="en-US" sz="1600" b="1"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15 473 495</a:t>
                      </a:r>
                      <a:endParaRPr lang="en-ZA" sz="16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algn="ctr">
                        <a:lnSpc>
                          <a:spcPct val="115000"/>
                        </a:lnSpc>
                        <a:spcAft>
                          <a:spcPts val="0"/>
                        </a:spcAft>
                      </a:pPr>
                      <a:r>
                        <a:rPr lang="en-US" sz="1600" b="1"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108 230 574</a:t>
                      </a:r>
                      <a:endParaRPr lang="en-ZA" sz="16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b"/>
                </a:tc>
                <a:extLst>
                  <a:ext uri="{0D108BD9-81ED-4DB2-BD59-A6C34878D82A}">
                    <a16:rowId xmlns:a16="http://schemas.microsoft.com/office/drawing/2014/main" xmlns="" val="2356026792"/>
                  </a:ext>
                </a:extLst>
              </a:tr>
            </a:tbl>
          </a:graphicData>
        </a:graphic>
      </p:graphicFrame>
      <p:sp>
        <p:nvSpPr>
          <p:cNvPr id="5" name="Title 1"/>
          <p:cNvSpPr txBox="1">
            <a:spLocks/>
          </p:cNvSpPr>
          <p:nvPr/>
        </p:nvSpPr>
        <p:spPr>
          <a:xfrm>
            <a:off x="304800" y="5337461"/>
            <a:ext cx="8610601" cy="1291939"/>
          </a:xfrm>
          <a:prstGeom prst="rect">
            <a:avLst/>
          </a:prstGeom>
          <a:effectLst/>
        </p:spPr>
        <p:txBody>
          <a:bodyPr vert="horz" lIns="91440" tIns="45720" rIns="91440" bIns="45720" rtlCol="0" anchor="ctr">
            <a:normAutofit fontScale="97500"/>
          </a:bodyPr>
          <a:lst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600" b="1" dirty="0">
                <a:latin typeface="Arial Narrow" panose="020B0606020202030204" pitchFamily="34" charset="0"/>
              </a:rPr>
              <a:t>** </a:t>
            </a:r>
            <a:r>
              <a:rPr lang="en-US" sz="1600" b="1" i="1" dirty="0">
                <a:latin typeface="Arial Narrow" panose="020B0606020202030204" pitchFamily="34" charset="0"/>
              </a:rPr>
              <a:t>The information relates to work performed in the Local Municipalities as per the singed WSA/WSP agreements on behalf of the district and is reported in the AFS of Mopani District Municipality. The revenue is not transferred to the District.</a:t>
            </a:r>
          </a:p>
        </p:txBody>
      </p:sp>
    </p:spTree>
    <p:extLst>
      <p:ext uri="{BB962C8B-B14F-4D97-AF65-F5344CB8AC3E}">
        <p14:creationId xmlns:p14="http://schemas.microsoft.com/office/powerpoint/2010/main" xmlns="" val="14364656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457200"/>
            <a:ext cx="7787641" cy="1295400"/>
          </a:xfrm>
        </p:spPr>
        <p:txBody>
          <a:bodyPr>
            <a:normAutofit/>
          </a:bodyPr>
          <a:lstStyle/>
          <a:p>
            <a:pPr algn="ctr"/>
            <a:r>
              <a:rPr lang="en-ZA" sz="2800" b="1" dirty="0">
                <a:solidFill>
                  <a:schemeClr val="bg1"/>
                </a:solidFill>
                <a:latin typeface="Arial Narrow" panose="020B0606020202030204" pitchFamily="34" charset="0"/>
                <a:ea typeface="Calibri" panose="020F0502020204030204" pitchFamily="34" charset="0"/>
              </a:rPr>
              <a:t/>
            </a:r>
            <a:br>
              <a:rPr lang="en-ZA" sz="2800" b="1" dirty="0">
                <a:solidFill>
                  <a:schemeClr val="bg1"/>
                </a:solidFill>
                <a:latin typeface="Arial Narrow" panose="020B0606020202030204" pitchFamily="34" charset="0"/>
                <a:ea typeface="Calibri" panose="020F0502020204030204" pitchFamily="34" charset="0"/>
              </a:rPr>
            </a:br>
            <a:r>
              <a:rPr lang="en-ZA" sz="2800" b="1" dirty="0">
                <a:latin typeface="Arial Narrow" panose="020B0606020202030204" pitchFamily="34" charset="0"/>
                <a:ea typeface="Calibri" panose="020F0502020204030204" pitchFamily="34" charset="0"/>
              </a:rPr>
              <a:t>Bank Balances 30 June 2020</a:t>
            </a:r>
            <a:endParaRPr lang="en-ZA" dirty="0">
              <a:solidFill>
                <a:schemeClr val="tx1"/>
              </a:solidFill>
              <a:latin typeface="Arial Narrow" panose="020B060602020203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xmlns="" val="3431088801"/>
              </p:ext>
            </p:extLst>
          </p:nvPr>
        </p:nvGraphicFramePr>
        <p:xfrm>
          <a:off x="609600" y="838200"/>
          <a:ext cx="8915400" cy="5334000"/>
        </p:xfrm>
        <a:graphic>
          <a:graphicData uri="http://schemas.openxmlformats.org/drawingml/2006/table">
            <a:tbl>
              <a:tblPr firstRow="1" firstCol="1" bandRow="1">
                <a:tableStyleId>{5C22544A-7EE6-4342-B048-85BDC9FD1C3A}</a:tableStyleId>
              </a:tblPr>
              <a:tblGrid>
                <a:gridCol w="2489951">
                  <a:extLst>
                    <a:ext uri="{9D8B030D-6E8A-4147-A177-3AD203B41FA5}">
                      <a16:colId xmlns:a16="http://schemas.microsoft.com/office/drawing/2014/main" xmlns="" val="3012844867"/>
                    </a:ext>
                  </a:extLst>
                </a:gridCol>
                <a:gridCol w="4335555">
                  <a:extLst>
                    <a:ext uri="{9D8B030D-6E8A-4147-A177-3AD203B41FA5}">
                      <a16:colId xmlns:a16="http://schemas.microsoft.com/office/drawing/2014/main" xmlns="" val="132490981"/>
                    </a:ext>
                  </a:extLst>
                </a:gridCol>
                <a:gridCol w="2089894">
                  <a:extLst>
                    <a:ext uri="{9D8B030D-6E8A-4147-A177-3AD203B41FA5}">
                      <a16:colId xmlns:a16="http://schemas.microsoft.com/office/drawing/2014/main" xmlns="" val="4293539574"/>
                    </a:ext>
                  </a:extLst>
                </a:gridCol>
              </a:tblGrid>
              <a:tr h="889000">
                <a:tc>
                  <a:txBody>
                    <a:bodyPr/>
                    <a:lstStyle/>
                    <a:p>
                      <a:pPr algn="ctr">
                        <a:lnSpc>
                          <a:spcPts val="1300"/>
                        </a:lnSpc>
                        <a:spcAft>
                          <a:spcPts val="0"/>
                        </a:spcAft>
                      </a:pPr>
                      <a:r>
                        <a:rPr lang="en-GB" sz="1600">
                          <a:solidFill>
                            <a:schemeClr val="tx1"/>
                          </a:solidFill>
                          <a:effectLst/>
                          <a:latin typeface="Arial Narrow" panose="020B0606020202030204" pitchFamily="34" charset="0"/>
                        </a:rPr>
                        <a:t>Institution Name</a:t>
                      </a:r>
                      <a:endParaRPr lang="en-ZA" sz="1600">
                        <a:solidFill>
                          <a:schemeClr val="tx1"/>
                        </a:solidFill>
                        <a:effectLst/>
                        <a:latin typeface="Arial Narrow" panose="020B0606020202030204" pitchFamily="34" charset="0"/>
                        <a:ea typeface="Times New Roman" panose="02020603050405020304" pitchFamily="18" charset="0"/>
                      </a:endParaRPr>
                    </a:p>
                  </a:txBody>
                  <a:tcPr marL="68580" marR="68580" marT="0" marB="0" anchor="ctr"/>
                </a:tc>
                <a:tc>
                  <a:txBody>
                    <a:bodyPr/>
                    <a:lstStyle/>
                    <a:p>
                      <a:pPr algn="ctr">
                        <a:lnSpc>
                          <a:spcPts val="1300"/>
                        </a:lnSpc>
                        <a:spcAft>
                          <a:spcPts val="0"/>
                        </a:spcAft>
                      </a:pPr>
                      <a:r>
                        <a:rPr lang="en-GB" sz="1600" dirty="0" smtClean="0">
                          <a:solidFill>
                            <a:schemeClr val="tx1"/>
                          </a:solidFill>
                          <a:effectLst/>
                          <a:latin typeface="Arial Narrow" panose="020B0606020202030204" pitchFamily="34" charset="0"/>
                        </a:rPr>
                        <a:t>Account</a:t>
                      </a:r>
                      <a:r>
                        <a:rPr lang="en-GB" sz="1600" baseline="0" dirty="0" smtClean="0">
                          <a:solidFill>
                            <a:schemeClr val="tx1"/>
                          </a:solidFill>
                          <a:effectLst/>
                          <a:latin typeface="Arial Narrow" panose="020B0606020202030204" pitchFamily="34" charset="0"/>
                        </a:rPr>
                        <a:t> </a:t>
                      </a:r>
                      <a:r>
                        <a:rPr lang="en-GB" sz="1600" dirty="0" smtClean="0">
                          <a:solidFill>
                            <a:schemeClr val="tx1"/>
                          </a:solidFill>
                          <a:effectLst/>
                          <a:latin typeface="Arial Narrow" panose="020B0606020202030204" pitchFamily="34" charset="0"/>
                        </a:rPr>
                        <a:t> </a:t>
                      </a:r>
                      <a:r>
                        <a:rPr lang="en-GB" sz="1600" dirty="0">
                          <a:solidFill>
                            <a:schemeClr val="tx1"/>
                          </a:solidFill>
                          <a:effectLst/>
                          <a:latin typeface="Arial Narrow" panose="020B0606020202030204" pitchFamily="34" charset="0"/>
                        </a:rPr>
                        <a:t>Type</a:t>
                      </a:r>
                      <a:endParaRPr lang="en-ZA" sz="1600" dirty="0">
                        <a:solidFill>
                          <a:schemeClr val="tx1"/>
                        </a:solidFill>
                        <a:effectLst/>
                        <a:latin typeface="Arial Narrow" panose="020B0606020202030204" pitchFamily="34" charset="0"/>
                        <a:ea typeface="Times New Roman" panose="02020603050405020304" pitchFamily="18" charset="0"/>
                      </a:endParaRPr>
                    </a:p>
                  </a:txBody>
                  <a:tcPr marL="68580" marR="68580" marT="0" marB="0" anchor="ctr"/>
                </a:tc>
                <a:tc>
                  <a:txBody>
                    <a:bodyPr/>
                    <a:lstStyle/>
                    <a:p>
                      <a:pPr algn="ctr">
                        <a:lnSpc>
                          <a:spcPts val="1300"/>
                        </a:lnSpc>
                        <a:spcAft>
                          <a:spcPts val="0"/>
                        </a:spcAft>
                      </a:pPr>
                      <a:r>
                        <a:rPr lang="en-GB" sz="1600" dirty="0">
                          <a:solidFill>
                            <a:schemeClr val="tx1"/>
                          </a:solidFill>
                          <a:effectLst/>
                          <a:latin typeface="Arial Narrow" panose="020B0606020202030204" pitchFamily="34" charset="0"/>
                        </a:rPr>
                        <a:t>Amount</a:t>
                      </a:r>
                      <a:endParaRPr lang="en-ZA" sz="1600" dirty="0">
                        <a:solidFill>
                          <a:schemeClr val="tx1"/>
                        </a:solidFill>
                        <a:effectLst/>
                        <a:latin typeface="Arial Narrow" panose="020B0606020202030204" pitchFamily="34"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3083928265"/>
                  </a:ext>
                </a:extLst>
              </a:tr>
              <a:tr h="889000">
                <a:tc>
                  <a:txBody>
                    <a:bodyPr/>
                    <a:lstStyle/>
                    <a:p>
                      <a:pPr>
                        <a:lnSpc>
                          <a:spcPts val="1300"/>
                        </a:lnSpc>
                        <a:spcAft>
                          <a:spcPts val="0"/>
                        </a:spcAft>
                      </a:pPr>
                      <a:r>
                        <a:rPr lang="en-US" sz="1600" dirty="0" smtClean="0">
                          <a:solidFill>
                            <a:schemeClr val="tx1"/>
                          </a:solidFill>
                          <a:effectLst/>
                          <a:latin typeface="Arial Narrow" panose="020B0606020202030204" pitchFamily="34" charset="0"/>
                          <a:ea typeface="Times New Roman" panose="02020603050405020304" pitchFamily="18" charset="0"/>
                        </a:rPr>
                        <a:t>ABSA</a:t>
                      </a:r>
                      <a:endParaRPr lang="en-ZA" sz="1600" dirty="0">
                        <a:solidFill>
                          <a:schemeClr val="tx1"/>
                        </a:solidFill>
                        <a:effectLst/>
                        <a:latin typeface="Arial Narrow" panose="020B0606020202030204" pitchFamily="34" charset="0"/>
                        <a:ea typeface="Times New Roman" panose="02020603050405020304" pitchFamily="18" charset="0"/>
                      </a:endParaRPr>
                    </a:p>
                  </a:txBody>
                  <a:tcPr marL="68580" marR="68580" marT="0" marB="0" anchor="ctr"/>
                </a:tc>
                <a:tc>
                  <a:txBody>
                    <a:bodyPr/>
                    <a:lstStyle/>
                    <a:p>
                      <a:pPr>
                        <a:lnSpc>
                          <a:spcPts val="1300"/>
                        </a:lnSpc>
                        <a:spcAft>
                          <a:spcPts val="0"/>
                        </a:spcAft>
                      </a:pPr>
                      <a:r>
                        <a:rPr lang="en-US" sz="1600" dirty="0" smtClean="0">
                          <a:solidFill>
                            <a:schemeClr val="tx1"/>
                          </a:solidFill>
                          <a:effectLst/>
                          <a:latin typeface="Arial Narrow" panose="020B0606020202030204" pitchFamily="34" charset="0"/>
                          <a:ea typeface="Times New Roman" panose="02020603050405020304" pitchFamily="18" charset="0"/>
                        </a:rPr>
                        <a:t>Primary</a:t>
                      </a:r>
                      <a:r>
                        <a:rPr lang="en-US" sz="1600" baseline="0" dirty="0" smtClean="0">
                          <a:solidFill>
                            <a:schemeClr val="tx1"/>
                          </a:solidFill>
                          <a:effectLst/>
                          <a:latin typeface="Arial Narrow" panose="020B0606020202030204" pitchFamily="34" charset="0"/>
                          <a:ea typeface="Times New Roman" panose="02020603050405020304" pitchFamily="18" charset="0"/>
                        </a:rPr>
                        <a:t> Account (405 277 1364)</a:t>
                      </a:r>
                      <a:endParaRPr lang="en-ZA" sz="1600" dirty="0">
                        <a:solidFill>
                          <a:schemeClr val="tx1"/>
                        </a:solidFill>
                        <a:effectLst/>
                        <a:latin typeface="Arial Narrow" panose="020B0606020202030204" pitchFamily="34" charset="0"/>
                        <a:ea typeface="Times New Roman" panose="02020603050405020304" pitchFamily="18" charset="0"/>
                      </a:endParaRPr>
                    </a:p>
                  </a:txBody>
                  <a:tcPr marL="68580" marR="68580" marT="0" marB="0" anchor="ctr"/>
                </a:tc>
                <a:tc>
                  <a:txBody>
                    <a:bodyPr/>
                    <a:lstStyle/>
                    <a:p>
                      <a:pPr algn="r">
                        <a:lnSpc>
                          <a:spcPts val="1300"/>
                        </a:lnSpc>
                        <a:spcAft>
                          <a:spcPts val="0"/>
                        </a:spcAft>
                      </a:pPr>
                      <a:r>
                        <a:rPr lang="en-ZA" sz="1800" b="0" kern="1200" dirty="0" smtClean="0">
                          <a:solidFill>
                            <a:schemeClr val="tx1"/>
                          </a:solidFill>
                          <a:effectLst/>
                          <a:latin typeface="Arial Narrow" panose="020B0606020202030204" pitchFamily="34" charset="0"/>
                          <a:ea typeface="+mn-ea"/>
                          <a:cs typeface="+mn-cs"/>
                        </a:rPr>
                        <a:t>R7 850 964.33</a:t>
                      </a:r>
                      <a:endParaRPr lang="en-ZA" sz="1600" b="0" dirty="0">
                        <a:solidFill>
                          <a:schemeClr val="tx1"/>
                        </a:solidFill>
                        <a:effectLst/>
                        <a:latin typeface="Arial Narrow" panose="020B0606020202030204" pitchFamily="34"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3884455142"/>
                  </a:ext>
                </a:extLst>
              </a:tr>
              <a:tr h="889000">
                <a:tc>
                  <a:txBody>
                    <a:bodyPr/>
                    <a:lstStyle/>
                    <a:p>
                      <a:pPr>
                        <a:lnSpc>
                          <a:spcPts val="1300"/>
                        </a:lnSpc>
                        <a:spcAft>
                          <a:spcPts val="0"/>
                        </a:spcAft>
                      </a:pPr>
                      <a:r>
                        <a:rPr lang="en-GB" sz="1600" dirty="0">
                          <a:solidFill>
                            <a:schemeClr val="tx1"/>
                          </a:solidFill>
                          <a:effectLst/>
                          <a:latin typeface="Arial Narrow" panose="020B0606020202030204" pitchFamily="34" charset="0"/>
                        </a:rPr>
                        <a:t>ABSA</a:t>
                      </a:r>
                      <a:endParaRPr lang="en-ZA" sz="1600" dirty="0">
                        <a:solidFill>
                          <a:schemeClr val="tx1"/>
                        </a:solidFill>
                        <a:effectLst/>
                        <a:latin typeface="Arial Narrow" panose="020B0606020202030204" pitchFamily="34" charset="0"/>
                        <a:ea typeface="Times New Roman" panose="02020603050405020304" pitchFamily="18" charset="0"/>
                      </a:endParaRPr>
                    </a:p>
                  </a:txBody>
                  <a:tcPr marL="68580" marR="68580" marT="0" marB="0" anchor="ctr"/>
                </a:tc>
                <a:tc>
                  <a:txBody>
                    <a:bodyPr/>
                    <a:lstStyle/>
                    <a:p>
                      <a:pPr>
                        <a:lnSpc>
                          <a:spcPts val="1300"/>
                        </a:lnSpc>
                        <a:spcAft>
                          <a:spcPts val="0"/>
                        </a:spcAft>
                      </a:pPr>
                      <a:r>
                        <a:rPr lang="en-GB" sz="1600" dirty="0">
                          <a:solidFill>
                            <a:schemeClr val="tx1"/>
                          </a:solidFill>
                          <a:effectLst/>
                          <a:latin typeface="Arial Narrow" panose="020B0606020202030204" pitchFamily="34" charset="0"/>
                        </a:rPr>
                        <a:t>Call Account( 408 091 1613)</a:t>
                      </a:r>
                      <a:endParaRPr lang="en-ZA" sz="1600" dirty="0">
                        <a:solidFill>
                          <a:schemeClr val="tx1"/>
                        </a:solidFill>
                        <a:effectLst/>
                        <a:latin typeface="Arial Narrow" panose="020B0606020202030204" pitchFamily="34" charset="0"/>
                        <a:ea typeface="Times New Roman" panose="02020603050405020304" pitchFamily="18" charset="0"/>
                      </a:endParaRPr>
                    </a:p>
                  </a:txBody>
                  <a:tcPr marL="68580" marR="68580" marT="0" marB="0" anchor="ctr"/>
                </a:tc>
                <a:tc>
                  <a:txBody>
                    <a:bodyPr/>
                    <a:lstStyle/>
                    <a:p>
                      <a:pPr algn="r">
                        <a:lnSpc>
                          <a:spcPts val="1300"/>
                        </a:lnSpc>
                        <a:spcAft>
                          <a:spcPts val="0"/>
                        </a:spcAft>
                      </a:pPr>
                      <a:r>
                        <a:rPr lang="en-GB" sz="1600" dirty="0">
                          <a:solidFill>
                            <a:schemeClr val="tx1"/>
                          </a:solidFill>
                          <a:effectLst/>
                          <a:latin typeface="Arial Narrow" panose="020B0606020202030204" pitchFamily="34" charset="0"/>
                        </a:rPr>
                        <a:t>R65 090 650.78</a:t>
                      </a:r>
                      <a:endParaRPr lang="en-ZA" sz="1600" dirty="0">
                        <a:solidFill>
                          <a:schemeClr val="tx1"/>
                        </a:solidFill>
                        <a:effectLst/>
                        <a:latin typeface="Arial Narrow" panose="020B0606020202030204" pitchFamily="34"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2856825031"/>
                  </a:ext>
                </a:extLst>
              </a:tr>
              <a:tr h="889000">
                <a:tc>
                  <a:txBody>
                    <a:bodyPr/>
                    <a:lstStyle/>
                    <a:p>
                      <a:pPr>
                        <a:lnSpc>
                          <a:spcPts val="1300"/>
                        </a:lnSpc>
                        <a:spcAft>
                          <a:spcPts val="0"/>
                        </a:spcAft>
                      </a:pPr>
                      <a:r>
                        <a:rPr lang="en-GB" sz="1600" dirty="0">
                          <a:solidFill>
                            <a:schemeClr val="tx1"/>
                          </a:solidFill>
                          <a:effectLst/>
                          <a:latin typeface="Arial Narrow" panose="020B0606020202030204" pitchFamily="34" charset="0"/>
                        </a:rPr>
                        <a:t>ABSA</a:t>
                      </a:r>
                      <a:endParaRPr lang="en-ZA" sz="1600" dirty="0">
                        <a:solidFill>
                          <a:schemeClr val="tx1"/>
                        </a:solidFill>
                        <a:effectLst/>
                        <a:latin typeface="Arial Narrow" panose="020B0606020202030204" pitchFamily="34" charset="0"/>
                        <a:ea typeface="Times New Roman" panose="02020603050405020304" pitchFamily="18" charset="0"/>
                      </a:endParaRPr>
                    </a:p>
                  </a:txBody>
                  <a:tcPr marL="68580" marR="68580" marT="0" marB="0" anchor="ctr"/>
                </a:tc>
                <a:tc>
                  <a:txBody>
                    <a:bodyPr/>
                    <a:lstStyle/>
                    <a:p>
                      <a:pPr>
                        <a:lnSpc>
                          <a:spcPts val="1300"/>
                        </a:lnSpc>
                        <a:spcAft>
                          <a:spcPts val="0"/>
                        </a:spcAft>
                      </a:pPr>
                      <a:r>
                        <a:rPr lang="en-GB" sz="1600" dirty="0">
                          <a:solidFill>
                            <a:schemeClr val="tx1"/>
                          </a:solidFill>
                          <a:effectLst/>
                          <a:latin typeface="Arial Narrow" panose="020B0606020202030204" pitchFamily="34" charset="0"/>
                        </a:rPr>
                        <a:t>Call Account( 408 091 1671)</a:t>
                      </a:r>
                      <a:endParaRPr lang="en-ZA" sz="1600" dirty="0">
                        <a:solidFill>
                          <a:schemeClr val="tx1"/>
                        </a:solidFill>
                        <a:effectLst/>
                        <a:latin typeface="Arial Narrow" panose="020B0606020202030204" pitchFamily="34" charset="0"/>
                        <a:ea typeface="Times New Roman" panose="02020603050405020304" pitchFamily="18" charset="0"/>
                      </a:endParaRPr>
                    </a:p>
                  </a:txBody>
                  <a:tcPr marL="68580" marR="68580" marT="0" marB="0" anchor="ctr"/>
                </a:tc>
                <a:tc>
                  <a:txBody>
                    <a:bodyPr/>
                    <a:lstStyle/>
                    <a:p>
                      <a:pPr algn="r">
                        <a:lnSpc>
                          <a:spcPts val="1300"/>
                        </a:lnSpc>
                        <a:spcAft>
                          <a:spcPts val="0"/>
                        </a:spcAft>
                      </a:pPr>
                      <a:r>
                        <a:rPr lang="en-GB" sz="1600">
                          <a:solidFill>
                            <a:schemeClr val="tx1"/>
                          </a:solidFill>
                          <a:effectLst/>
                          <a:latin typeface="Arial Narrow" panose="020B0606020202030204" pitchFamily="34" charset="0"/>
                        </a:rPr>
                        <a:t>R40 684 580.27</a:t>
                      </a:r>
                      <a:endParaRPr lang="en-ZA" sz="1600">
                        <a:solidFill>
                          <a:schemeClr val="tx1"/>
                        </a:solidFill>
                        <a:effectLst/>
                        <a:latin typeface="Arial Narrow" panose="020B0606020202030204" pitchFamily="34"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2894410337"/>
                  </a:ext>
                </a:extLst>
              </a:tr>
              <a:tr h="889000">
                <a:tc>
                  <a:txBody>
                    <a:bodyPr/>
                    <a:lstStyle/>
                    <a:p>
                      <a:pPr>
                        <a:lnSpc>
                          <a:spcPts val="1300"/>
                        </a:lnSpc>
                        <a:spcAft>
                          <a:spcPts val="0"/>
                        </a:spcAft>
                      </a:pPr>
                      <a:r>
                        <a:rPr lang="en-GB" sz="1600" dirty="0">
                          <a:solidFill>
                            <a:schemeClr val="tx1"/>
                          </a:solidFill>
                          <a:effectLst/>
                          <a:latin typeface="Arial Narrow" panose="020B0606020202030204" pitchFamily="34" charset="0"/>
                        </a:rPr>
                        <a:t>ABSA</a:t>
                      </a:r>
                      <a:endParaRPr lang="en-ZA" sz="1600" dirty="0">
                        <a:solidFill>
                          <a:schemeClr val="tx1"/>
                        </a:solidFill>
                        <a:effectLst/>
                        <a:latin typeface="Arial Narrow" panose="020B0606020202030204" pitchFamily="34" charset="0"/>
                        <a:ea typeface="Times New Roman" panose="02020603050405020304" pitchFamily="18" charset="0"/>
                      </a:endParaRPr>
                    </a:p>
                  </a:txBody>
                  <a:tcPr marL="68580" marR="68580" marT="0" marB="0" anchor="ctr"/>
                </a:tc>
                <a:tc>
                  <a:txBody>
                    <a:bodyPr/>
                    <a:lstStyle/>
                    <a:p>
                      <a:pPr>
                        <a:lnSpc>
                          <a:spcPts val="1300"/>
                        </a:lnSpc>
                        <a:spcAft>
                          <a:spcPts val="0"/>
                        </a:spcAft>
                      </a:pPr>
                      <a:r>
                        <a:rPr lang="en-GB" sz="1600" dirty="0" smtClean="0">
                          <a:solidFill>
                            <a:schemeClr val="tx1"/>
                          </a:solidFill>
                          <a:effectLst/>
                          <a:latin typeface="Arial Narrow" panose="020B0606020202030204" pitchFamily="34" charset="0"/>
                        </a:rPr>
                        <a:t>Investment account</a:t>
                      </a:r>
                      <a:r>
                        <a:rPr lang="en-GB" sz="1600" baseline="0" dirty="0" smtClean="0">
                          <a:solidFill>
                            <a:schemeClr val="tx1"/>
                          </a:solidFill>
                          <a:effectLst/>
                          <a:latin typeface="Arial Narrow" panose="020B0606020202030204" pitchFamily="34" charset="0"/>
                        </a:rPr>
                        <a:t> (93 5597 9404)</a:t>
                      </a:r>
                      <a:endParaRPr lang="en-ZA" sz="1600" dirty="0">
                        <a:solidFill>
                          <a:schemeClr val="tx1"/>
                        </a:solidFill>
                        <a:effectLst/>
                        <a:latin typeface="Arial Narrow" panose="020B0606020202030204" pitchFamily="34" charset="0"/>
                        <a:ea typeface="Times New Roman" panose="02020603050405020304" pitchFamily="18" charset="0"/>
                      </a:endParaRPr>
                    </a:p>
                  </a:txBody>
                  <a:tcPr marL="68580" marR="68580" marT="0" marB="0" anchor="ctr"/>
                </a:tc>
                <a:tc>
                  <a:txBody>
                    <a:bodyPr/>
                    <a:lstStyle/>
                    <a:p>
                      <a:pPr algn="r">
                        <a:lnSpc>
                          <a:spcPts val="1300"/>
                        </a:lnSpc>
                        <a:spcAft>
                          <a:spcPts val="0"/>
                        </a:spcAft>
                      </a:pPr>
                      <a:r>
                        <a:rPr lang="en-GB" sz="1600">
                          <a:solidFill>
                            <a:schemeClr val="tx1"/>
                          </a:solidFill>
                          <a:effectLst/>
                          <a:latin typeface="Arial Narrow" panose="020B0606020202030204" pitchFamily="34" charset="0"/>
                        </a:rPr>
                        <a:t>R103 143 929.41</a:t>
                      </a:r>
                      <a:endParaRPr lang="en-ZA" sz="1600">
                        <a:solidFill>
                          <a:schemeClr val="tx1"/>
                        </a:solidFill>
                        <a:effectLst/>
                        <a:latin typeface="Arial Narrow" panose="020B0606020202030204" pitchFamily="34"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846795666"/>
                  </a:ext>
                </a:extLst>
              </a:tr>
              <a:tr h="889000">
                <a:tc>
                  <a:txBody>
                    <a:bodyPr/>
                    <a:lstStyle/>
                    <a:p>
                      <a:pPr>
                        <a:lnSpc>
                          <a:spcPts val="1300"/>
                        </a:lnSpc>
                        <a:spcAft>
                          <a:spcPts val="0"/>
                        </a:spcAft>
                      </a:pPr>
                      <a:r>
                        <a:rPr lang="en-GB" sz="1600" b="1" dirty="0">
                          <a:solidFill>
                            <a:schemeClr val="tx1"/>
                          </a:solidFill>
                          <a:effectLst/>
                          <a:latin typeface="Arial Narrow" panose="020B0606020202030204" pitchFamily="34" charset="0"/>
                        </a:rPr>
                        <a:t>Total</a:t>
                      </a:r>
                      <a:endParaRPr lang="en-ZA" sz="1600" b="1" dirty="0">
                        <a:solidFill>
                          <a:schemeClr val="tx1"/>
                        </a:solidFill>
                        <a:effectLst/>
                        <a:latin typeface="Arial Narrow" panose="020B0606020202030204" pitchFamily="34" charset="0"/>
                        <a:ea typeface="Times New Roman" panose="02020603050405020304" pitchFamily="18" charset="0"/>
                      </a:endParaRPr>
                    </a:p>
                  </a:txBody>
                  <a:tcPr marL="68580" marR="68580" marT="0" marB="0" anchor="ctr"/>
                </a:tc>
                <a:tc>
                  <a:txBody>
                    <a:bodyPr/>
                    <a:lstStyle/>
                    <a:p>
                      <a:pPr>
                        <a:lnSpc>
                          <a:spcPts val="1300"/>
                        </a:lnSpc>
                        <a:spcAft>
                          <a:spcPts val="0"/>
                        </a:spcAft>
                      </a:pPr>
                      <a:r>
                        <a:rPr lang="en-GB" sz="1600" b="1">
                          <a:solidFill>
                            <a:schemeClr val="tx1"/>
                          </a:solidFill>
                          <a:effectLst/>
                          <a:latin typeface="Arial Narrow" panose="020B0606020202030204" pitchFamily="34" charset="0"/>
                        </a:rPr>
                        <a:t> </a:t>
                      </a:r>
                      <a:endParaRPr lang="en-ZA" sz="1600" b="1">
                        <a:solidFill>
                          <a:schemeClr val="tx1"/>
                        </a:solidFill>
                        <a:effectLst/>
                        <a:latin typeface="Arial Narrow" panose="020B0606020202030204" pitchFamily="34" charset="0"/>
                        <a:ea typeface="Times New Roman" panose="02020603050405020304" pitchFamily="18" charset="0"/>
                      </a:endParaRPr>
                    </a:p>
                  </a:txBody>
                  <a:tcPr marL="68580" marR="68580" marT="0" marB="0" anchor="ctr"/>
                </a:tc>
                <a:tc>
                  <a:txBody>
                    <a:bodyPr/>
                    <a:lstStyle/>
                    <a:p>
                      <a:pPr algn="r">
                        <a:lnSpc>
                          <a:spcPts val="1300"/>
                        </a:lnSpc>
                        <a:spcAft>
                          <a:spcPts val="0"/>
                        </a:spcAft>
                      </a:pPr>
                      <a:r>
                        <a:rPr lang="en-GB" sz="1600" b="1" dirty="0" smtClean="0">
                          <a:solidFill>
                            <a:schemeClr val="tx1"/>
                          </a:solidFill>
                          <a:effectLst/>
                          <a:latin typeface="Arial Narrow" panose="020B0606020202030204" pitchFamily="34" charset="0"/>
                        </a:rPr>
                        <a:t>R216</a:t>
                      </a:r>
                      <a:r>
                        <a:rPr lang="en-GB" sz="1600" b="1" baseline="0" dirty="0" smtClean="0">
                          <a:solidFill>
                            <a:schemeClr val="tx1"/>
                          </a:solidFill>
                          <a:effectLst/>
                          <a:latin typeface="Arial Narrow" panose="020B0606020202030204" pitchFamily="34" charset="0"/>
                        </a:rPr>
                        <a:t> 770 124,79</a:t>
                      </a:r>
                      <a:endParaRPr lang="en-ZA" sz="1600" b="1" dirty="0">
                        <a:solidFill>
                          <a:schemeClr val="tx1"/>
                        </a:solidFill>
                        <a:effectLst/>
                        <a:latin typeface="Arial Narrow" panose="020B0606020202030204" pitchFamily="34"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1728297469"/>
                  </a:ext>
                </a:extLst>
              </a:tr>
            </a:tbl>
          </a:graphicData>
        </a:graphic>
      </p:graphicFrame>
    </p:spTree>
    <p:extLst>
      <p:ext uri="{BB962C8B-B14F-4D97-AF65-F5344CB8AC3E}">
        <p14:creationId xmlns:p14="http://schemas.microsoft.com/office/powerpoint/2010/main" xmlns="" val="352340701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457200"/>
            <a:ext cx="7787641" cy="1295400"/>
          </a:xfrm>
        </p:spPr>
        <p:txBody>
          <a:bodyPr>
            <a:normAutofit/>
          </a:bodyPr>
          <a:lstStyle/>
          <a:p>
            <a:pPr algn="ctr"/>
            <a:r>
              <a:rPr lang="en-ZA" sz="2800" b="1" dirty="0">
                <a:solidFill>
                  <a:schemeClr val="bg1"/>
                </a:solidFill>
                <a:latin typeface="Arial Narrow" panose="020B0606020202030204" pitchFamily="34" charset="0"/>
                <a:ea typeface="Calibri" panose="020F0502020204030204" pitchFamily="34" charset="0"/>
              </a:rPr>
              <a:t/>
            </a:r>
            <a:br>
              <a:rPr lang="en-ZA" sz="2800" b="1" dirty="0">
                <a:solidFill>
                  <a:schemeClr val="bg1"/>
                </a:solidFill>
                <a:latin typeface="Arial Narrow" panose="020B0606020202030204" pitchFamily="34" charset="0"/>
                <a:ea typeface="Calibri" panose="020F0502020204030204" pitchFamily="34" charset="0"/>
              </a:rPr>
            </a:br>
            <a:r>
              <a:rPr lang="en-ZA" sz="2800" b="1" dirty="0" smtClean="0">
                <a:latin typeface="Arial Narrow" panose="020B0606020202030204" pitchFamily="34" charset="0"/>
                <a:ea typeface="Calibri" panose="020F0502020204030204" pitchFamily="34" charset="0"/>
              </a:rPr>
              <a:t>Creditors</a:t>
            </a:r>
            <a:endParaRPr lang="en-ZA" dirty="0">
              <a:solidFill>
                <a:schemeClr val="tx1"/>
              </a:solidFill>
              <a:latin typeface="Arial Narrow" panose="020B060602020203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1234758521"/>
              </p:ext>
            </p:extLst>
          </p:nvPr>
        </p:nvGraphicFramePr>
        <p:xfrm>
          <a:off x="350522" y="685801"/>
          <a:ext cx="9250678" cy="3030045"/>
        </p:xfrm>
        <a:graphic>
          <a:graphicData uri="http://schemas.openxmlformats.org/drawingml/2006/table">
            <a:tbl>
              <a:tblPr firstRow="1" firstCol="1" bandRow="1">
                <a:tableStyleId>{5C22544A-7EE6-4342-B048-85BDC9FD1C3A}</a:tableStyleId>
              </a:tblPr>
              <a:tblGrid>
                <a:gridCol w="2961367">
                  <a:extLst>
                    <a:ext uri="{9D8B030D-6E8A-4147-A177-3AD203B41FA5}">
                      <a16:colId xmlns:a16="http://schemas.microsoft.com/office/drawing/2014/main" xmlns="" val="2365728089"/>
                    </a:ext>
                  </a:extLst>
                </a:gridCol>
                <a:gridCol w="3626965">
                  <a:extLst>
                    <a:ext uri="{9D8B030D-6E8A-4147-A177-3AD203B41FA5}">
                      <a16:colId xmlns:a16="http://schemas.microsoft.com/office/drawing/2014/main" xmlns="" val="3141965514"/>
                    </a:ext>
                  </a:extLst>
                </a:gridCol>
                <a:gridCol w="2662346">
                  <a:extLst>
                    <a:ext uri="{9D8B030D-6E8A-4147-A177-3AD203B41FA5}">
                      <a16:colId xmlns:a16="http://schemas.microsoft.com/office/drawing/2014/main" xmlns="" val="26291167"/>
                    </a:ext>
                  </a:extLst>
                </a:gridCol>
              </a:tblGrid>
              <a:tr h="380999">
                <a:tc>
                  <a:txBody>
                    <a:bodyPr/>
                    <a:lstStyle/>
                    <a:p>
                      <a:pPr algn="ctr">
                        <a:lnSpc>
                          <a:spcPts val="1300"/>
                        </a:lnSpc>
                        <a:spcAft>
                          <a:spcPts val="0"/>
                        </a:spcAft>
                      </a:pPr>
                      <a:r>
                        <a:rPr lang="en-GB" sz="1600" dirty="0">
                          <a:effectLst/>
                          <a:latin typeface="+mn-lt"/>
                        </a:rPr>
                        <a:t>Creditor </a:t>
                      </a:r>
                      <a:endParaRPr lang="en-ZA" sz="1600" dirty="0">
                        <a:effectLst/>
                        <a:latin typeface="+mn-lt"/>
                        <a:ea typeface="Times New Roman" panose="02020603050405020304" pitchFamily="18" charset="0"/>
                      </a:endParaRPr>
                    </a:p>
                  </a:txBody>
                  <a:tcPr marL="9525" marR="9525" marT="9525" marB="0" anchor="b"/>
                </a:tc>
                <a:tc>
                  <a:txBody>
                    <a:bodyPr/>
                    <a:lstStyle/>
                    <a:p>
                      <a:pPr algn="ctr">
                        <a:lnSpc>
                          <a:spcPts val="1300"/>
                        </a:lnSpc>
                        <a:spcAft>
                          <a:spcPts val="0"/>
                        </a:spcAft>
                      </a:pPr>
                      <a:r>
                        <a:rPr lang="en-GB" sz="1600" dirty="0">
                          <a:effectLst/>
                          <a:latin typeface="+mn-lt"/>
                        </a:rPr>
                        <a:t> </a:t>
                      </a:r>
                      <a:r>
                        <a:rPr lang="en-GB" sz="1600" dirty="0" smtClean="0">
                          <a:effectLst/>
                          <a:latin typeface="+mn-lt"/>
                        </a:rPr>
                        <a:t>Details</a:t>
                      </a:r>
                      <a:endParaRPr lang="en-ZA" sz="1600" dirty="0">
                        <a:effectLst/>
                        <a:latin typeface="+mn-lt"/>
                        <a:ea typeface="Times New Roman" panose="02020603050405020304" pitchFamily="18" charset="0"/>
                      </a:endParaRPr>
                    </a:p>
                  </a:txBody>
                  <a:tcPr marL="9525" marR="9525" marT="9525" marB="0" anchor="b"/>
                </a:tc>
                <a:tc>
                  <a:txBody>
                    <a:bodyPr/>
                    <a:lstStyle/>
                    <a:p>
                      <a:pPr algn="ctr">
                        <a:lnSpc>
                          <a:spcPts val="1300"/>
                        </a:lnSpc>
                        <a:spcAft>
                          <a:spcPts val="0"/>
                        </a:spcAft>
                      </a:pPr>
                      <a:r>
                        <a:rPr lang="en-GB" sz="1600">
                          <a:effectLst/>
                          <a:latin typeface="+mn-lt"/>
                        </a:rPr>
                        <a:t> Balance as at 30 June 2020</a:t>
                      </a:r>
                      <a:endParaRPr lang="en-ZA" sz="1600">
                        <a:effectLst/>
                        <a:latin typeface="+mn-lt"/>
                        <a:ea typeface="Times New Roman" panose="02020603050405020304" pitchFamily="18" charset="0"/>
                      </a:endParaRPr>
                    </a:p>
                  </a:txBody>
                  <a:tcPr marL="9525" marR="9525" marT="9525" marB="0" anchor="b"/>
                </a:tc>
                <a:extLst>
                  <a:ext uri="{0D108BD9-81ED-4DB2-BD59-A6C34878D82A}">
                    <a16:rowId xmlns:a16="http://schemas.microsoft.com/office/drawing/2014/main" xmlns="" val="1996547304"/>
                  </a:ext>
                </a:extLst>
              </a:tr>
              <a:tr h="422014">
                <a:tc>
                  <a:txBody>
                    <a:bodyPr/>
                    <a:lstStyle/>
                    <a:p>
                      <a:pPr algn="ctr">
                        <a:lnSpc>
                          <a:spcPts val="1300"/>
                        </a:lnSpc>
                        <a:spcAft>
                          <a:spcPts val="0"/>
                        </a:spcAft>
                      </a:pPr>
                      <a:r>
                        <a:rPr lang="en-GB" sz="1600">
                          <a:effectLst/>
                          <a:latin typeface="+mn-lt"/>
                        </a:rPr>
                        <a:t> Department of Water and Sanitation </a:t>
                      </a:r>
                      <a:endParaRPr lang="en-ZA" sz="1600">
                        <a:effectLst/>
                        <a:latin typeface="+mn-lt"/>
                        <a:ea typeface="Times New Roman" panose="02020603050405020304" pitchFamily="18" charset="0"/>
                      </a:endParaRPr>
                    </a:p>
                  </a:txBody>
                  <a:tcPr marL="9525" marR="9525" marT="9525" marB="0" anchor="b"/>
                </a:tc>
                <a:tc>
                  <a:txBody>
                    <a:bodyPr/>
                    <a:lstStyle/>
                    <a:p>
                      <a:pPr algn="ctr">
                        <a:lnSpc>
                          <a:spcPts val="1300"/>
                        </a:lnSpc>
                        <a:spcAft>
                          <a:spcPts val="0"/>
                        </a:spcAft>
                      </a:pPr>
                      <a:r>
                        <a:rPr lang="en-GB" sz="1600" dirty="0">
                          <a:effectLst/>
                          <a:latin typeface="+mn-lt"/>
                        </a:rPr>
                        <a:t> Extraction of raw water </a:t>
                      </a:r>
                      <a:endParaRPr lang="en-ZA" sz="1600" dirty="0">
                        <a:effectLst/>
                        <a:latin typeface="+mn-lt"/>
                        <a:ea typeface="Times New Roman" panose="02020603050405020304" pitchFamily="18" charset="0"/>
                      </a:endParaRPr>
                    </a:p>
                  </a:txBody>
                  <a:tcPr marL="9525" marR="9525" marT="9525" marB="0" anchor="b"/>
                </a:tc>
                <a:tc>
                  <a:txBody>
                    <a:bodyPr/>
                    <a:lstStyle/>
                    <a:p>
                      <a:pPr algn="ctr">
                        <a:lnSpc>
                          <a:spcPts val="1300"/>
                        </a:lnSpc>
                        <a:spcAft>
                          <a:spcPts val="0"/>
                        </a:spcAft>
                      </a:pPr>
                      <a:r>
                        <a:rPr lang="en-US" sz="1600" dirty="0" smtClean="0">
                          <a:effectLst/>
                          <a:latin typeface="+mn-lt"/>
                          <a:ea typeface="Times New Roman" panose="02020603050405020304" pitchFamily="18" charset="0"/>
                        </a:rPr>
                        <a:t>426 724 911</a:t>
                      </a:r>
                      <a:endParaRPr lang="en-ZA" sz="1600" dirty="0">
                        <a:effectLst/>
                        <a:latin typeface="+mn-lt"/>
                        <a:ea typeface="Times New Roman" panose="02020603050405020304" pitchFamily="18" charset="0"/>
                      </a:endParaRPr>
                    </a:p>
                  </a:txBody>
                  <a:tcPr marL="9525" marR="9525" marT="9525" marB="0" anchor="b"/>
                </a:tc>
                <a:extLst>
                  <a:ext uri="{0D108BD9-81ED-4DB2-BD59-A6C34878D82A}">
                    <a16:rowId xmlns:a16="http://schemas.microsoft.com/office/drawing/2014/main" xmlns="" val="3814920939"/>
                  </a:ext>
                </a:extLst>
              </a:tr>
              <a:tr h="358909">
                <a:tc>
                  <a:txBody>
                    <a:bodyPr/>
                    <a:lstStyle/>
                    <a:p>
                      <a:pPr algn="ctr">
                        <a:lnSpc>
                          <a:spcPts val="1300"/>
                        </a:lnSpc>
                        <a:spcAft>
                          <a:spcPts val="0"/>
                        </a:spcAft>
                      </a:pPr>
                      <a:r>
                        <a:rPr lang="en-GB" sz="1600">
                          <a:effectLst/>
                          <a:latin typeface="+mn-lt"/>
                        </a:rPr>
                        <a:t> Lepelle Northern Water </a:t>
                      </a:r>
                      <a:endParaRPr lang="en-ZA" sz="1600">
                        <a:effectLst/>
                        <a:latin typeface="+mn-lt"/>
                        <a:ea typeface="Times New Roman" panose="02020603050405020304" pitchFamily="18" charset="0"/>
                      </a:endParaRPr>
                    </a:p>
                  </a:txBody>
                  <a:tcPr marL="9525" marR="9525" marT="9525" marB="0" anchor="b"/>
                </a:tc>
                <a:tc>
                  <a:txBody>
                    <a:bodyPr/>
                    <a:lstStyle/>
                    <a:p>
                      <a:pPr algn="ctr">
                        <a:lnSpc>
                          <a:spcPts val="1300"/>
                        </a:lnSpc>
                        <a:spcAft>
                          <a:spcPts val="0"/>
                        </a:spcAft>
                      </a:pPr>
                      <a:r>
                        <a:rPr lang="en-GB" sz="1600" dirty="0">
                          <a:effectLst/>
                          <a:latin typeface="+mn-lt"/>
                        </a:rPr>
                        <a:t> Bulk Purchases of Water </a:t>
                      </a:r>
                      <a:endParaRPr lang="en-ZA" sz="1600" dirty="0">
                        <a:effectLst/>
                        <a:latin typeface="+mn-lt"/>
                        <a:ea typeface="Times New Roman" panose="02020603050405020304" pitchFamily="18" charset="0"/>
                      </a:endParaRPr>
                    </a:p>
                  </a:txBody>
                  <a:tcPr marL="9525" marR="9525" marT="9525" marB="0" anchor="b"/>
                </a:tc>
                <a:tc>
                  <a:txBody>
                    <a:bodyPr/>
                    <a:lstStyle/>
                    <a:p>
                      <a:pPr algn="ctr">
                        <a:lnSpc>
                          <a:spcPts val="1300"/>
                        </a:lnSpc>
                        <a:spcAft>
                          <a:spcPts val="0"/>
                        </a:spcAft>
                      </a:pPr>
                      <a:r>
                        <a:rPr lang="en-US" sz="1600" dirty="0" smtClean="0">
                          <a:effectLst/>
                          <a:latin typeface="+mn-lt"/>
                          <a:ea typeface="Times New Roman" panose="02020603050405020304" pitchFamily="18" charset="0"/>
                        </a:rPr>
                        <a:t>584 115 382</a:t>
                      </a:r>
                      <a:endParaRPr lang="en-ZA" sz="1600" dirty="0">
                        <a:effectLst/>
                        <a:latin typeface="+mn-lt"/>
                        <a:ea typeface="Times New Roman" panose="02020603050405020304" pitchFamily="18" charset="0"/>
                      </a:endParaRPr>
                    </a:p>
                  </a:txBody>
                  <a:tcPr marL="9525" marR="9525" marT="9525" marB="0" anchor="b"/>
                </a:tc>
                <a:extLst>
                  <a:ext uri="{0D108BD9-81ED-4DB2-BD59-A6C34878D82A}">
                    <a16:rowId xmlns:a16="http://schemas.microsoft.com/office/drawing/2014/main" xmlns="" val="3147033231"/>
                  </a:ext>
                </a:extLst>
              </a:tr>
              <a:tr h="325779">
                <a:tc>
                  <a:txBody>
                    <a:bodyPr/>
                    <a:lstStyle/>
                    <a:p>
                      <a:pPr algn="ctr">
                        <a:lnSpc>
                          <a:spcPts val="1300"/>
                        </a:lnSpc>
                        <a:spcAft>
                          <a:spcPts val="0"/>
                        </a:spcAft>
                      </a:pPr>
                      <a:r>
                        <a:rPr lang="en-GB" sz="1600">
                          <a:effectLst/>
                          <a:latin typeface="+mn-lt"/>
                        </a:rPr>
                        <a:t> Greater Tzaneen Municipality </a:t>
                      </a:r>
                      <a:endParaRPr lang="en-ZA" sz="1600">
                        <a:effectLst/>
                        <a:latin typeface="+mn-lt"/>
                        <a:ea typeface="Times New Roman" panose="02020603050405020304" pitchFamily="18" charset="0"/>
                      </a:endParaRPr>
                    </a:p>
                  </a:txBody>
                  <a:tcPr marL="9525" marR="9525" marT="9525" marB="0" anchor="b"/>
                </a:tc>
                <a:tc>
                  <a:txBody>
                    <a:bodyPr/>
                    <a:lstStyle/>
                    <a:p>
                      <a:pPr algn="ctr">
                        <a:lnSpc>
                          <a:spcPts val="1300"/>
                        </a:lnSpc>
                        <a:spcAft>
                          <a:spcPts val="0"/>
                        </a:spcAft>
                      </a:pPr>
                      <a:r>
                        <a:rPr lang="en-GB" sz="1600">
                          <a:effectLst/>
                          <a:latin typeface="+mn-lt"/>
                        </a:rPr>
                        <a:t> Water and sanitation provisioning </a:t>
                      </a:r>
                      <a:endParaRPr lang="en-ZA" sz="1600">
                        <a:effectLst/>
                        <a:latin typeface="+mn-lt"/>
                        <a:ea typeface="Times New Roman" panose="02020603050405020304" pitchFamily="18" charset="0"/>
                      </a:endParaRPr>
                    </a:p>
                  </a:txBody>
                  <a:tcPr marL="9525" marR="9525" marT="9525" marB="0" anchor="b"/>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endParaRPr lang="en-US" sz="1600" kern="1200" dirty="0" smtClean="0">
                        <a:solidFill>
                          <a:schemeClr val="tx1"/>
                        </a:solidFill>
                        <a:effectLst/>
                        <a:latin typeface="+mn-lt"/>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lang="en-US" sz="1600" kern="1200" dirty="0" smtClean="0">
                          <a:solidFill>
                            <a:schemeClr val="tx1"/>
                          </a:solidFill>
                          <a:effectLst/>
                          <a:latin typeface="+mn-lt"/>
                          <a:ea typeface="Calibri" panose="020F0502020204030204" pitchFamily="34" charset="0"/>
                          <a:cs typeface="Times New Roman" panose="02020603050405020304" pitchFamily="18" charset="0"/>
                        </a:rPr>
                        <a:t>237 639</a:t>
                      </a:r>
                      <a:r>
                        <a:rPr lang="en-US" sz="1600" kern="1200" baseline="0" dirty="0" smtClean="0">
                          <a:solidFill>
                            <a:schemeClr val="tx1"/>
                          </a:solidFill>
                          <a:effectLst/>
                          <a:latin typeface="+mn-lt"/>
                          <a:ea typeface="Calibri" panose="020F0502020204030204" pitchFamily="34" charset="0"/>
                          <a:cs typeface="Times New Roman" panose="02020603050405020304" pitchFamily="18" charset="0"/>
                        </a:rPr>
                        <a:t> 641</a:t>
                      </a:r>
                      <a:endParaRPr lang="en-ZA" sz="1600" dirty="0">
                        <a:effectLst/>
                        <a:latin typeface="+mn-lt"/>
                        <a:ea typeface="Times New Roman" panose="02020603050405020304" pitchFamily="18" charset="0"/>
                      </a:endParaRPr>
                    </a:p>
                  </a:txBody>
                  <a:tcPr marL="9525" marR="9525" marT="9525" marB="0" anchor="b"/>
                </a:tc>
                <a:extLst>
                  <a:ext uri="{0D108BD9-81ED-4DB2-BD59-A6C34878D82A}">
                    <a16:rowId xmlns:a16="http://schemas.microsoft.com/office/drawing/2014/main" xmlns="" val="1977633692"/>
                  </a:ext>
                </a:extLst>
              </a:tr>
              <a:tr h="354175">
                <a:tc>
                  <a:txBody>
                    <a:bodyPr/>
                    <a:lstStyle/>
                    <a:p>
                      <a:pPr algn="ctr">
                        <a:lnSpc>
                          <a:spcPts val="1300"/>
                        </a:lnSpc>
                        <a:spcAft>
                          <a:spcPts val="0"/>
                        </a:spcAft>
                      </a:pPr>
                      <a:r>
                        <a:rPr lang="en-GB" sz="1600">
                          <a:effectLst/>
                          <a:latin typeface="+mn-lt"/>
                        </a:rPr>
                        <a:t> Maruleng Local Municipality </a:t>
                      </a:r>
                      <a:endParaRPr lang="en-ZA" sz="1600">
                        <a:effectLst/>
                        <a:latin typeface="+mn-lt"/>
                        <a:ea typeface="Times New Roman" panose="02020603050405020304" pitchFamily="18" charset="0"/>
                      </a:endParaRPr>
                    </a:p>
                  </a:txBody>
                  <a:tcPr marL="9525" marR="9525" marT="9525" marB="0" anchor="b"/>
                </a:tc>
                <a:tc>
                  <a:txBody>
                    <a:bodyPr/>
                    <a:lstStyle/>
                    <a:p>
                      <a:pPr algn="ctr">
                        <a:lnSpc>
                          <a:spcPts val="1300"/>
                        </a:lnSpc>
                        <a:spcAft>
                          <a:spcPts val="0"/>
                        </a:spcAft>
                      </a:pPr>
                      <a:r>
                        <a:rPr lang="en-GB" sz="1600">
                          <a:effectLst/>
                          <a:latin typeface="+mn-lt"/>
                        </a:rPr>
                        <a:t> Water and sanitation provisioning </a:t>
                      </a:r>
                      <a:endParaRPr lang="en-ZA" sz="1600">
                        <a:effectLst/>
                        <a:latin typeface="+mn-lt"/>
                        <a:ea typeface="Times New Roman" panose="02020603050405020304" pitchFamily="18" charset="0"/>
                      </a:endParaRPr>
                    </a:p>
                  </a:txBody>
                  <a:tcPr marL="9525" marR="9525" marT="9525" marB="0" anchor="b"/>
                </a:tc>
                <a:tc>
                  <a:txBody>
                    <a:bodyPr/>
                    <a:lstStyle/>
                    <a:p>
                      <a:pPr algn="ctr">
                        <a:lnSpc>
                          <a:spcPct val="115000"/>
                        </a:lnSpc>
                        <a:spcAft>
                          <a:spcPts val="0"/>
                        </a:spcAft>
                      </a:pPr>
                      <a:r>
                        <a:rPr lang="en-US" sz="1600" kern="1200" dirty="0" smtClean="0">
                          <a:solidFill>
                            <a:schemeClr val="tx1"/>
                          </a:solidFill>
                          <a:effectLst/>
                          <a:latin typeface="+mn-lt"/>
                          <a:ea typeface="Calibri" panose="020F0502020204030204" pitchFamily="34" charset="0"/>
                          <a:cs typeface="Times New Roman" panose="02020603050405020304" pitchFamily="18" charset="0"/>
                        </a:rPr>
                        <a:t>25 729 185</a:t>
                      </a:r>
                      <a:endParaRPr lang="en-ZA" sz="1600" kern="1200" dirty="0">
                        <a:solidFill>
                          <a:schemeClr val="tx1"/>
                        </a:solidFill>
                        <a:effectLst/>
                        <a:latin typeface="+mn-lt"/>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xmlns="" val="1633723124"/>
                  </a:ext>
                </a:extLst>
              </a:tr>
              <a:tr h="392828">
                <a:tc>
                  <a:txBody>
                    <a:bodyPr/>
                    <a:lstStyle/>
                    <a:p>
                      <a:pPr algn="ctr">
                        <a:lnSpc>
                          <a:spcPts val="1300"/>
                        </a:lnSpc>
                        <a:spcAft>
                          <a:spcPts val="0"/>
                        </a:spcAft>
                      </a:pPr>
                      <a:r>
                        <a:rPr lang="en-GB" sz="1600">
                          <a:effectLst/>
                          <a:latin typeface="+mn-lt"/>
                        </a:rPr>
                        <a:t> Greater Letaba Municipality </a:t>
                      </a:r>
                      <a:endParaRPr lang="en-ZA" sz="1600">
                        <a:effectLst/>
                        <a:latin typeface="+mn-lt"/>
                        <a:ea typeface="Times New Roman" panose="02020603050405020304" pitchFamily="18" charset="0"/>
                      </a:endParaRPr>
                    </a:p>
                  </a:txBody>
                  <a:tcPr marL="9525" marR="9525" marT="9525" marB="0" anchor="b"/>
                </a:tc>
                <a:tc>
                  <a:txBody>
                    <a:bodyPr/>
                    <a:lstStyle/>
                    <a:p>
                      <a:pPr algn="ctr">
                        <a:lnSpc>
                          <a:spcPts val="1300"/>
                        </a:lnSpc>
                        <a:spcAft>
                          <a:spcPts val="0"/>
                        </a:spcAft>
                      </a:pPr>
                      <a:r>
                        <a:rPr lang="en-GB" sz="1600" dirty="0">
                          <a:effectLst/>
                          <a:latin typeface="+mn-lt"/>
                        </a:rPr>
                        <a:t> Water and sanitation provisioning </a:t>
                      </a:r>
                      <a:endParaRPr lang="en-ZA" sz="1600" dirty="0">
                        <a:effectLst/>
                        <a:latin typeface="+mn-lt"/>
                        <a:ea typeface="Times New Roman" panose="02020603050405020304" pitchFamily="18" charset="0"/>
                      </a:endParaRPr>
                    </a:p>
                  </a:txBody>
                  <a:tcPr marL="9525" marR="9525" marT="9525" marB="0" anchor="b"/>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endParaRPr lang="en-US" sz="1600" kern="1200" dirty="0" smtClean="0">
                        <a:solidFill>
                          <a:schemeClr val="tx1"/>
                        </a:solidFill>
                        <a:effectLst/>
                        <a:latin typeface="+mn-lt"/>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lang="en-US" sz="1600" kern="1200" dirty="0" smtClean="0">
                          <a:solidFill>
                            <a:schemeClr val="tx1"/>
                          </a:solidFill>
                          <a:effectLst/>
                          <a:latin typeface="+mn-lt"/>
                          <a:ea typeface="Calibri" panose="020F0502020204030204" pitchFamily="34" charset="0"/>
                          <a:cs typeface="Times New Roman" panose="02020603050405020304" pitchFamily="18" charset="0"/>
                        </a:rPr>
                        <a:t>82 211 468</a:t>
                      </a:r>
                      <a:endParaRPr lang="en-ZA" sz="1600" dirty="0">
                        <a:effectLst/>
                        <a:latin typeface="+mn-lt"/>
                        <a:ea typeface="Times New Roman" panose="02020603050405020304" pitchFamily="18" charset="0"/>
                      </a:endParaRPr>
                    </a:p>
                  </a:txBody>
                  <a:tcPr marL="9525" marR="9525" marT="9525" marB="0" anchor="b"/>
                </a:tc>
                <a:extLst>
                  <a:ext uri="{0D108BD9-81ED-4DB2-BD59-A6C34878D82A}">
                    <a16:rowId xmlns:a16="http://schemas.microsoft.com/office/drawing/2014/main" xmlns="" val="2397515792"/>
                  </a:ext>
                </a:extLst>
              </a:tr>
              <a:tr h="421224">
                <a:tc>
                  <a:txBody>
                    <a:bodyPr/>
                    <a:lstStyle/>
                    <a:p>
                      <a:pPr algn="ctr">
                        <a:lnSpc>
                          <a:spcPts val="1300"/>
                        </a:lnSpc>
                        <a:spcAft>
                          <a:spcPts val="0"/>
                        </a:spcAft>
                      </a:pPr>
                      <a:r>
                        <a:rPr lang="en-GB" sz="1600" dirty="0">
                          <a:effectLst/>
                          <a:latin typeface="+mn-lt"/>
                        </a:rPr>
                        <a:t> Greater Giyani Municipality </a:t>
                      </a:r>
                      <a:endParaRPr lang="en-ZA" sz="1600" dirty="0">
                        <a:effectLst/>
                        <a:latin typeface="+mn-lt"/>
                        <a:ea typeface="Times New Roman" panose="02020603050405020304" pitchFamily="18" charset="0"/>
                      </a:endParaRPr>
                    </a:p>
                  </a:txBody>
                  <a:tcPr marL="9525" marR="9525" marT="9525" marB="0" anchor="b"/>
                </a:tc>
                <a:tc>
                  <a:txBody>
                    <a:bodyPr/>
                    <a:lstStyle/>
                    <a:p>
                      <a:pPr algn="ctr">
                        <a:lnSpc>
                          <a:spcPts val="1300"/>
                        </a:lnSpc>
                        <a:spcAft>
                          <a:spcPts val="0"/>
                        </a:spcAft>
                      </a:pPr>
                      <a:r>
                        <a:rPr lang="en-GB" sz="1600" dirty="0">
                          <a:effectLst/>
                          <a:latin typeface="+mn-lt"/>
                        </a:rPr>
                        <a:t> Water and sanitation provisioning</a:t>
                      </a:r>
                      <a:endParaRPr lang="en-ZA" sz="1600" dirty="0">
                        <a:effectLst/>
                        <a:latin typeface="+mn-lt"/>
                        <a:ea typeface="Times New Roman" panose="02020603050405020304" pitchFamily="18" charset="0"/>
                      </a:endParaRPr>
                    </a:p>
                  </a:txBody>
                  <a:tcPr marL="9525" marR="9525" marT="9525" marB="0" anchor="b"/>
                </a:tc>
                <a:tc>
                  <a:txBody>
                    <a:bodyPr/>
                    <a:lstStyle/>
                    <a:p>
                      <a:pPr algn="ctr">
                        <a:lnSpc>
                          <a:spcPct val="115000"/>
                        </a:lnSpc>
                        <a:spcAft>
                          <a:spcPts val="0"/>
                        </a:spcAft>
                      </a:pPr>
                      <a:r>
                        <a:rPr lang="en-US" sz="1600" kern="1200" dirty="0" smtClean="0">
                          <a:solidFill>
                            <a:schemeClr val="tx1"/>
                          </a:solidFill>
                          <a:effectLst/>
                          <a:latin typeface="+mn-lt"/>
                          <a:ea typeface="Calibri" panose="020F0502020204030204" pitchFamily="34" charset="0"/>
                          <a:cs typeface="Times New Roman" panose="02020603050405020304" pitchFamily="18" charset="0"/>
                        </a:rPr>
                        <a:t>19 048 144</a:t>
                      </a:r>
                      <a:endParaRPr lang="en-ZA" sz="1600" kern="1200" dirty="0">
                        <a:solidFill>
                          <a:schemeClr val="tx1"/>
                        </a:solidFill>
                        <a:effectLst/>
                        <a:latin typeface="+mn-lt"/>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xmlns="" val="2919455339"/>
                  </a:ext>
                </a:extLst>
              </a:tr>
              <a:tr h="360171">
                <a:tc>
                  <a:txBody>
                    <a:bodyPr/>
                    <a:lstStyle/>
                    <a:p>
                      <a:pPr algn="ctr">
                        <a:lnSpc>
                          <a:spcPts val="1300"/>
                        </a:lnSpc>
                        <a:spcAft>
                          <a:spcPts val="0"/>
                        </a:spcAft>
                      </a:pPr>
                      <a:r>
                        <a:rPr lang="en-GB" sz="1600" b="1" dirty="0">
                          <a:solidFill>
                            <a:schemeClr val="tx1"/>
                          </a:solidFill>
                          <a:effectLst/>
                          <a:latin typeface="+mn-lt"/>
                        </a:rPr>
                        <a:t> TOTAL </a:t>
                      </a:r>
                      <a:endParaRPr lang="en-ZA" sz="1600" b="1" dirty="0">
                        <a:solidFill>
                          <a:schemeClr val="tx1"/>
                        </a:solidFill>
                        <a:effectLst/>
                        <a:latin typeface="+mn-lt"/>
                        <a:ea typeface="Times New Roman" panose="02020603050405020304" pitchFamily="18" charset="0"/>
                      </a:endParaRPr>
                    </a:p>
                  </a:txBody>
                  <a:tcPr marL="9525" marR="9525" marT="9525" marB="0" anchor="b"/>
                </a:tc>
                <a:tc>
                  <a:txBody>
                    <a:bodyPr/>
                    <a:lstStyle/>
                    <a:p>
                      <a:pPr>
                        <a:lnSpc>
                          <a:spcPct val="115000"/>
                        </a:lnSpc>
                      </a:pPr>
                      <a:endParaRPr lang="en-ZA" sz="1600" b="1" dirty="0">
                        <a:effectLst/>
                        <a:latin typeface="+mn-lt"/>
                      </a:endParaRPr>
                    </a:p>
                  </a:txBody>
                  <a:tcPr marL="9525" marR="9525" marT="9525" marB="0" anchor="b"/>
                </a:tc>
                <a:tc>
                  <a:txBody>
                    <a:bodyPr/>
                    <a:lstStyle/>
                    <a:p>
                      <a:pPr algn="ctr">
                        <a:lnSpc>
                          <a:spcPts val="1300"/>
                        </a:lnSpc>
                        <a:spcAft>
                          <a:spcPts val="0"/>
                        </a:spcAft>
                      </a:pPr>
                      <a:r>
                        <a:rPr lang="en-US" sz="1600" b="1" dirty="0" smtClean="0">
                          <a:effectLst/>
                          <a:latin typeface="+mn-lt"/>
                          <a:ea typeface="Times New Roman" panose="02020603050405020304" pitchFamily="18" charset="0"/>
                        </a:rPr>
                        <a:t>1 375 468 731</a:t>
                      </a:r>
                      <a:endParaRPr lang="en-ZA" sz="1600" b="1" dirty="0">
                        <a:effectLst/>
                        <a:latin typeface="+mn-lt"/>
                        <a:ea typeface="Times New Roman" panose="02020603050405020304" pitchFamily="18" charset="0"/>
                      </a:endParaRPr>
                    </a:p>
                  </a:txBody>
                  <a:tcPr marL="9525" marR="9525" marT="9525" marB="0" anchor="b"/>
                </a:tc>
                <a:extLst>
                  <a:ext uri="{0D108BD9-81ED-4DB2-BD59-A6C34878D82A}">
                    <a16:rowId xmlns:a16="http://schemas.microsoft.com/office/drawing/2014/main" xmlns="" val="2416821422"/>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xmlns="" val="461272286"/>
              </p:ext>
            </p:extLst>
          </p:nvPr>
        </p:nvGraphicFramePr>
        <p:xfrm>
          <a:off x="350521" y="4567206"/>
          <a:ext cx="9250678" cy="1406474"/>
        </p:xfrm>
        <a:graphic>
          <a:graphicData uri="http://schemas.openxmlformats.org/drawingml/2006/table">
            <a:tbl>
              <a:tblPr firstRow="1" firstCol="1" bandRow="1">
                <a:tableStyleId>{5C22544A-7EE6-4342-B048-85BDC9FD1C3A}</a:tableStyleId>
              </a:tblPr>
              <a:tblGrid>
                <a:gridCol w="2462531">
                  <a:extLst>
                    <a:ext uri="{9D8B030D-6E8A-4147-A177-3AD203B41FA5}">
                      <a16:colId xmlns:a16="http://schemas.microsoft.com/office/drawing/2014/main" xmlns="" val="1677435307"/>
                    </a:ext>
                  </a:extLst>
                </a:gridCol>
                <a:gridCol w="4125802">
                  <a:extLst>
                    <a:ext uri="{9D8B030D-6E8A-4147-A177-3AD203B41FA5}">
                      <a16:colId xmlns:a16="http://schemas.microsoft.com/office/drawing/2014/main" xmlns="" val="137742824"/>
                    </a:ext>
                  </a:extLst>
                </a:gridCol>
                <a:gridCol w="2662345">
                  <a:extLst>
                    <a:ext uri="{9D8B030D-6E8A-4147-A177-3AD203B41FA5}">
                      <a16:colId xmlns:a16="http://schemas.microsoft.com/office/drawing/2014/main" xmlns="" val="2839706374"/>
                    </a:ext>
                  </a:extLst>
                </a:gridCol>
              </a:tblGrid>
              <a:tr h="792132">
                <a:tc>
                  <a:txBody>
                    <a:bodyPr/>
                    <a:lstStyle/>
                    <a:p>
                      <a:pPr algn="ctr">
                        <a:lnSpc>
                          <a:spcPts val="1300"/>
                        </a:lnSpc>
                        <a:spcAft>
                          <a:spcPts val="0"/>
                        </a:spcAft>
                      </a:pPr>
                      <a:r>
                        <a:rPr lang="en-GB" sz="1600" dirty="0">
                          <a:effectLst/>
                          <a:latin typeface="+mn-lt"/>
                        </a:rPr>
                        <a:t>Creditor </a:t>
                      </a:r>
                      <a:endParaRPr lang="en-ZA" sz="1600" dirty="0">
                        <a:effectLst/>
                        <a:latin typeface="+mn-lt"/>
                        <a:ea typeface="Times New Roman" panose="02020603050405020304" pitchFamily="18" charset="0"/>
                      </a:endParaRPr>
                    </a:p>
                  </a:txBody>
                  <a:tcPr marL="9525" marR="9525" marT="9525" marB="0" anchor="b"/>
                </a:tc>
                <a:tc>
                  <a:txBody>
                    <a:bodyPr/>
                    <a:lstStyle/>
                    <a:p>
                      <a:pPr algn="ctr">
                        <a:lnSpc>
                          <a:spcPts val="1300"/>
                        </a:lnSpc>
                        <a:spcAft>
                          <a:spcPts val="0"/>
                        </a:spcAft>
                      </a:pPr>
                      <a:r>
                        <a:rPr lang="en-GB" sz="1600" dirty="0">
                          <a:effectLst/>
                          <a:latin typeface="+mn-lt"/>
                        </a:rPr>
                        <a:t> </a:t>
                      </a:r>
                      <a:r>
                        <a:rPr lang="en-GB" sz="1600" dirty="0" smtClean="0">
                          <a:effectLst/>
                          <a:latin typeface="+mn-lt"/>
                        </a:rPr>
                        <a:t>Details</a:t>
                      </a:r>
                      <a:endParaRPr lang="en-ZA" sz="1600" dirty="0">
                        <a:effectLst/>
                        <a:latin typeface="+mn-lt"/>
                        <a:ea typeface="Times New Roman" panose="02020603050405020304" pitchFamily="18" charset="0"/>
                      </a:endParaRPr>
                    </a:p>
                  </a:txBody>
                  <a:tcPr marL="9525" marR="9525" marT="9525" marB="0" anchor="b"/>
                </a:tc>
                <a:tc>
                  <a:txBody>
                    <a:bodyPr/>
                    <a:lstStyle/>
                    <a:p>
                      <a:pPr algn="ctr">
                        <a:lnSpc>
                          <a:spcPts val="1300"/>
                        </a:lnSpc>
                        <a:spcAft>
                          <a:spcPts val="0"/>
                        </a:spcAft>
                      </a:pPr>
                      <a:r>
                        <a:rPr lang="en-GB" sz="1600" dirty="0">
                          <a:effectLst/>
                          <a:latin typeface="+mn-lt"/>
                        </a:rPr>
                        <a:t> Balance as at 30 June 2020</a:t>
                      </a:r>
                      <a:endParaRPr lang="en-ZA" sz="1600" dirty="0">
                        <a:effectLst/>
                        <a:latin typeface="+mn-lt"/>
                        <a:ea typeface="Times New Roman" panose="02020603050405020304" pitchFamily="18" charset="0"/>
                      </a:endParaRPr>
                    </a:p>
                  </a:txBody>
                  <a:tcPr marL="9525" marR="9525" marT="9525" marB="0" anchor="b"/>
                </a:tc>
                <a:extLst>
                  <a:ext uri="{0D108BD9-81ED-4DB2-BD59-A6C34878D82A}">
                    <a16:rowId xmlns:a16="http://schemas.microsoft.com/office/drawing/2014/main" xmlns="" val="274272195"/>
                  </a:ext>
                </a:extLst>
              </a:tr>
              <a:tr h="307171">
                <a:tc>
                  <a:txBody>
                    <a:bodyPr/>
                    <a:lstStyle/>
                    <a:p>
                      <a:pPr algn="ctr">
                        <a:lnSpc>
                          <a:spcPts val="1300"/>
                        </a:lnSpc>
                        <a:spcAft>
                          <a:spcPts val="0"/>
                        </a:spcAft>
                      </a:pPr>
                      <a:r>
                        <a:rPr lang="en-GB" sz="1600" dirty="0">
                          <a:effectLst/>
                          <a:latin typeface="+mn-lt"/>
                        </a:rPr>
                        <a:t> </a:t>
                      </a:r>
                      <a:r>
                        <a:rPr lang="en-GB" sz="1600" dirty="0" smtClean="0">
                          <a:effectLst/>
                          <a:latin typeface="+mn-lt"/>
                        </a:rPr>
                        <a:t>Contingent </a:t>
                      </a:r>
                      <a:r>
                        <a:rPr lang="en-GB" sz="1600" dirty="0">
                          <a:effectLst/>
                          <a:latin typeface="+mn-lt"/>
                        </a:rPr>
                        <a:t>liabilities </a:t>
                      </a:r>
                      <a:endParaRPr lang="en-ZA" sz="1600" dirty="0">
                        <a:effectLst/>
                        <a:latin typeface="+mn-lt"/>
                        <a:ea typeface="Times New Roman" panose="02020603050405020304" pitchFamily="18" charset="0"/>
                      </a:endParaRPr>
                    </a:p>
                  </a:txBody>
                  <a:tcPr marL="9525" marR="9525" marT="9525" marB="0" anchor="b"/>
                </a:tc>
                <a:tc>
                  <a:txBody>
                    <a:bodyPr/>
                    <a:lstStyle/>
                    <a:p>
                      <a:pPr algn="ctr">
                        <a:lnSpc>
                          <a:spcPts val="1300"/>
                        </a:lnSpc>
                        <a:spcAft>
                          <a:spcPts val="0"/>
                        </a:spcAft>
                      </a:pPr>
                      <a:r>
                        <a:rPr lang="en-GB" sz="1600" dirty="0">
                          <a:effectLst/>
                          <a:latin typeface="+mn-lt"/>
                        </a:rPr>
                        <a:t> Various claims </a:t>
                      </a:r>
                      <a:r>
                        <a:rPr lang="en-GB" sz="1600" dirty="0" smtClean="0">
                          <a:effectLst/>
                          <a:latin typeface="+mn-lt"/>
                        </a:rPr>
                        <a:t>instituted</a:t>
                      </a:r>
                      <a:r>
                        <a:rPr lang="en-GB" sz="1600" baseline="0" dirty="0" smtClean="0">
                          <a:effectLst/>
                          <a:latin typeface="+mn-lt"/>
                        </a:rPr>
                        <a:t> against the municipality</a:t>
                      </a:r>
                      <a:endParaRPr lang="en-ZA" sz="1600" dirty="0">
                        <a:effectLst/>
                        <a:latin typeface="+mn-lt"/>
                        <a:ea typeface="Times New Roman" panose="02020603050405020304" pitchFamily="18" charset="0"/>
                      </a:endParaRPr>
                    </a:p>
                  </a:txBody>
                  <a:tcPr marL="9525" marR="9525" marT="9525" marB="0" anchor="b"/>
                </a:tc>
                <a:tc>
                  <a:txBody>
                    <a:bodyPr/>
                    <a:lstStyle/>
                    <a:p>
                      <a:pPr algn="ctr">
                        <a:lnSpc>
                          <a:spcPts val="1300"/>
                        </a:lnSpc>
                        <a:spcAft>
                          <a:spcPts val="0"/>
                        </a:spcAft>
                      </a:pPr>
                      <a:r>
                        <a:rPr lang="en-US" sz="1600" dirty="0" smtClean="0">
                          <a:effectLst/>
                          <a:latin typeface="+mn-lt"/>
                          <a:ea typeface="Times New Roman" panose="02020603050405020304" pitchFamily="18" charset="0"/>
                        </a:rPr>
                        <a:t>384 760 695</a:t>
                      </a:r>
                      <a:endParaRPr lang="en-ZA" sz="1600" dirty="0">
                        <a:effectLst/>
                        <a:latin typeface="+mn-lt"/>
                        <a:ea typeface="Times New Roman" panose="02020603050405020304" pitchFamily="18" charset="0"/>
                      </a:endParaRPr>
                    </a:p>
                  </a:txBody>
                  <a:tcPr marL="9525" marR="9525" marT="9525" marB="0" anchor="b"/>
                </a:tc>
                <a:extLst>
                  <a:ext uri="{0D108BD9-81ED-4DB2-BD59-A6C34878D82A}">
                    <a16:rowId xmlns:a16="http://schemas.microsoft.com/office/drawing/2014/main" xmlns="" val="3863257738"/>
                  </a:ext>
                </a:extLst>
              </a:tr>
              <a:tr h="307171">
                <a:tc>
                  <a:txBody>
                    <a:bodyPr/>
                    <a:lstStyle/>
                    <a:p>
                      <a:pPr algn="ctr">
                        <a:lnSpc>
                          <a:spcPts val="1300"/>
                        </a:lnSpc>
                        <a:spcAft>
                          <a:spcPts val="0"/>
                        </a:spcAft>
                      </a:pPr>
                      <a:r>
                        <a:rPr lang="en-US" sz="1600" dirty="0" smtClean="0">
                          <a:effectLst/>
                          <a:latin typeface="+mn-lt"/>
                          <a:ea typeface="Times New Roman" panose="02020603050405020304" pitchFamily="18" charset="0"/>
                        </a:rPr>
                        <a:t>Contingent assets</a:t>
                      </a:r>
                      <a:endParaRPr lang="en-ZA" sz="1600" dirty="0">
                        <a:effectLst/>
                        <a:latin typeface="+mn-lt"/>
                        <a:ea typeface="Times New Roman" panose="02020603050405020304" pitchFamily="18" charset="0"/>
                      </a:endParaRPr>
                    </a:p>
                  </a:txBody>
                  <a:tcPr marL="9525" marR="9525" marT="9525" marB="0" anchor="b"/>
                </a:tc>
                <a:tc>
                  <a:txBody>
                    <a:bodyPr/>
                    <a:lstStyle/>
                    <a:p>
                      <a:pPr algn="ctr">
                        <a:lnSpc>
                          <a:spcPts val="1300"/>
                        </a:lnSpc>
                        <a:spcAft>
                          <a:spcPts val="0"/>
                        </a:spcAft>
                      </a:pPr>
                      <a:r>
                        <a:rPr lang="en-US" sz="1600" dirty="0" smtClean="0">
                          <a:effectLst/>
                          <a:latin typeface="+mn-lt"/>
                          <a:ea typeface="Times New Roman" panose="02020603050405020304" pitchFamily="18" charset="0"/>
                        </a:rPr>
                        <a:t>Various claims instituted against service providers</a:t>
                      </a:r>
                      <a:endParaRPr lang="en-ZA" sz="1600" dirty="0">
                        <a:effectLst/>
                        <a:latin typeface="+mn-lt"/>
                        <a:ea typeface="Times New Roman" panose="02020603050405020304" pitchFamily="18" charset="0"/>
                      </a:endParaRPr>
                    </a:p>
                  </a:txBody>
                  <a:tcPr marL="9525" marR="9525" marT="9525" marB="0" anchor="b"/>
                </a:tc>
                <a:tc>
                  <a:txBody>
                    <a:bodyPr/>
                    <a:lstStyle/>
                    <a:p>
                      <a:pPr algn="ctr">
                        <a:lnSpc>
                          <a:spcPts val="1300"/>
                        </a:lnSpc>
                        <a:spcAft>
                          <a:spcPts val="0"/>
                        </a:spcAft>
                      </a:pPr>
                      <a:r>
                        <a:rPr lang="en-US" sz="1600" dirty="0" smtClean="0">
                          <a:effectLst/>
                          <a:latin typeface="+mn-lt"/>
                          <a:ea typeface="Times New Roman" panose="02020603050405020304" pitchFamily="18" charset="0"/>
                        </a:rPr>
                        <a:t>109 654 546</a:t>
                      </a:r>
                      <a:endParaRPr lang="en-ZA" sz="1600" dirty="0">
                        <a:effectLst/>
                        <a:latin typeface="+mn-lt"/>
                        <a:ea typeface="Times New Roman" panose="02020603050405020304" pitchFamily="18" charset="0"/>
                      </a:endParaRPr>
                    </a:p>
                  </a:txBody>
                  <a:tcPr marL="9525" marR="9525" marT="9525" marB="0" anchor="b"/>
                </a:tc>
                <a:extLst>
                  <a:ext uri="{0D108BD9-81ED-4DB2-BD59-A6C34878D82A}">
                    <a16:rowId xmlns:a16="http://schemas.microsoft.com/office/drawing/2014/main" xmlns="" val="2357641101"/>
                  </a:ext>
                </a:extLst>
              </a:tr>
            </a:tbl>
          </a:graphicData>
        </a:graphic>
      </p:graphicFrame>
      <p:sp>
        <p:nvSpPr>
          <p:cNvPr id="5" name="Rectangle 1"/>
          <p:cNvSpPr>
            <a:spLocks noChangeArrowheads="1"/>
          </p:cNvSpPr>
          <p:nvPr/>
        </p:nvSpPr>
        <p:spPr bwMode="auto">
          <a:xfrm>
            <a:off x="350521" y="4030830"/>
            <a:ext cx="1973617" cy="61555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1" i="0" u="sng" strike="noStrike" cap="none" normalizeH="0" baseline="0" dirty="0" smtClean="0">
                <a:ln>
                  <a:noFill/>
                </a:ln>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Litigations and Claims</a:t>
            </a:r>
            <a:endParaRPr kumimoji="0" lang="en-ZA" altLang="en-US"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231608641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Creditors (</a:t>
            </a:r>
            <a:r>
              <a:rPr lang="en-US" dirty="0" err="1" smtClean="0"/>
              <a:t>cont</a:t>
            </a:r>
            <a:r>
              <a:rPr lang="en-US" dirty="0" smtClean="0"/>
              <a:t>)</a:t>
            </a:r>
            <a:endParaRPr lang="en-ZA" dirty="0"/>
          </a:p>
        </p:txBody>
      </p:sp>
      <p:sp>
        <p:nvSpPr>
          <p:cNvPr id="3" name="Content Placeholder 2"/>
          <p:cNvSpPr>
            <a:spLocks noGrp="1"/>
          </p:cNvSpPr>
          <p:nvPr>
            <p:ph idx="1"/>
          </p:nvPr>
        </p:nvSpPr>
        <p:spPr>
          <a:xfrm>
            <a:off x="495300" y="1143000"/>
            <a:ext cx="8915400" cy="4983165"/>
          </a:xfrm>
        </p:spPr>
        <p:txBody>
          <a:bodyPr>
            <a:normAutofit fontScale="25000" lnSpcReduction="20000"/>
          </a:bodyPr>
          <a:lstStyle/>
          <a:p>
            <a:pPr eaLnBrk="0" fontAlgn="base" hangingPunct="0">
              <a:spcBef>
                <a:spcPct val="0"/>
              </a:spcBef>
              <a:spcAft>
                <a:spcPct val="0"/>
              </a:spcAft>
            </a:pPr>
            <a:r>
              <a:rPr lang="en-US" altLang="en-US" sz="6400" b="1" u="sng" dirty="0" err="1">
                <a:latin typeface="Arial Narrow" panose="020B0606020202030204" pitchFamily="34" charset="0"/>
                <a:ea typeface="Times New Roman" panose="02020603050405020304" pitchFamily="18" charset="0"/>
                <a:cs typeface="Arial" panose="020B0604020202020204" pitchFamily="34" charset="0"/>
              </a:rPr>
              <a:t>Lepelle</a:t>
            </a:r>
            <a:r>
              <a:rPr lang="en-US" altLang="en-US" sz="6400" b="1" u="sng" dirty="0">
                <a:latin typeface="Arial Narrow" panose="020B0606020202030204" pitchFamily="34" charset="0"/>
                <a:ea typeface="Times New Roman" panose="02020603050405020304" pitchFamily="18" charset="0"/>
                <a:cs typeface="Arial" panose="020B0604020202020204" pitchFamily="34" charset="0"/>
              </a:rPr>
              <a:t> Northern Water</a:t>
            </a:r>
          </a:p>
          <a:p>
            <a:pPr algn="just" eaLnBrk="0" fontAlgn="base" hangingPunct="0">
              <a:spcBef>
                <a:spcPct val="0"/>
              </a:spcBef>
              <a:spcAft>
                <a:spcPct val="0"/>
              </a:spcAft>
            </a:pPr>
            <a:r>
              <a:rPr lang="en-US" altLang="en-US" sz="6400" dirty="0">
                <a:latin typeface="Arial Narrow" panose="020B0606020202030204" pitchFamily="34" charset="0"/>
                <a:cs typeface="Arial" panose="020B0604020202020204" pitchFamily="34" charset="0"/>
              </a:rPr>
              <a:t>The municipality has signed payment agreement with </a:t>
            </a:r>
            <a:r>
              <a:rPr lang="en-US" altLang="en-US" sz="6400" dirty="0" err="1">
                <a:latin typeface="Arial Narrow" panose="020B0606020202030204" pitchFamily="34" charset="0"/>
                <a:cs typeface="Arial" panose="020B0604020202020204" pitchFamily="34" charset="0"/>
              </a:rPr>
              <a:t>Lepelle</a:t>
            </a:r>
            <a:r>
              <a:rPr lang="en-US" altLang="en-US" sz="6400" dirty="0">
                <a:latin typeface="Arial Narrow" panose="020B0606020202030204" pitchFamily="34" charset="0"/>
                <a:cs typeface="Arial" panose="020B0604020202020204" pitchFamily="34" charset="0"/>
              </a:rPr>
              <a:t> Northern Water in 2015 and the agreement was reviewed in 2017. Both the  reviewed agreements were not sustainable for the municipality and did not make any impact in the reduction of the debt . The municipality had engagements with the water board in July 2020 and August 2020 in coming up with a sustainable agreement that will assist both the water board and the municipality. Discussions are at an advance stage and the water board is currently looking at providing the municipality with discounts on the historic debt and also waiving interests and collection costs.  This will assist the municipality in repaying the debt in a short term. </a:t>
            </a:r>
          </a:p>
          <a:p>
            <a:pPr algn="just" eaLnBrk="0" fontAlgn="base" hangingPunct="0">
              <a:spcBef>
                <a:spcPct val="0"/>
              </a:spcBef>
              <a:spcAft>
                <a:spcPct val="0"/>
              </a:spcAft>
            </a:pPr>
            <a:endParaRPr lang="en-US" altLang="en-US" sz="6400" dirty="0">
              <a:latin typeface="Arial Narrow" panose="020B0606020202030204" pitchFamily="34" charset="0"/>
              <a:cs typeface="Arial" panose="020B0604020202020204" pitchFamily="34" charset="0"/>
            </a:endParaRPr>
          </a:p>
          <a:p>
            <a:pPr algn="just" eaLnBrk="0" fontAlgn="base" hangingPunct="0">
              <a:spcBef>
                <a:spcPct val="0"/>
              </a:spcBef>
              <a:spcAft>
                <a:spcPct val="0"/>
              </a:spcAft>
            </a:pPr>
            <a:r>
              <a:rPr lang="en-US" altLang="en-US" sz="6400" b="1" u="sng" dirty="0">
                <a:latin typeface="Arial Narrow" panose="020B0606020202030204" pitchFamily="34" charset="0"/>
                <a:ea typeface="Times New Roman" panose="02020603050405020304" pitchFamily="18" charset="0"/>
                <a:cs typeface="Arial" panose="020B0604020202020204" pitchFamily="34" charset="0"/>
              </a:rPr>
              <a:t>Department of Water Affairs</a:t>
            </a:r>
          </a:p>
          <a:p>
            <a:pPr algn="just" eaLnBrk="0" fontAlgn="base" hangingPunct="0">
              <a:spcBef>
                <a:spcPct val="0"/>
              </a:spcBef>
              <a:spcAft>
                <a:spcPct val="0"/>
              </a:spcAft>
            </a:pPr>
            <a:r>
              <a:rPr lang="en-US" altLang="en-US" sz="6400" dirty="0">
                <a:latin typeface="Arial Narrow" panose="020B0606020202030204" pitchFamily="34" charset="0"/>
                <a:ea typeface="Times New Roman" panose="02020603050405020304" pitchFamily="18" charset="0"/>
                <a:cs typeface="Arial" panose="020B0604020202020204" pitchFamily="34" charset="0"/>
              </a:rPr>
              <a:t>The municipality is currently having engagements with DWS and currently reconsolidating a proposal to service the historic debt also taking into account financing the current account. </a:t>
            </a:r>
            <a:endParaRPr lang="en-US" altLang="en-US" sz="6400" b="1" u="sng" dirty="0">
              <a:latin typeface="Arial Narrow" panose="020B0606020202030204" pitchFamily="34" charset="0"/>
              <a:ea typeface="Times New Roman" panose="02020603050405020304" pitchFamily="18" charset="0"/>
              <a:cs typeface="Arial" panose="020B0604020202020204" pitchFamily="34" charset="0"/>
            </a:endParaRPr>
          </a:p>
          <a:p>
            <a:pPr algn="just" eaLnBrk="0" fontAlgn="base" hangingPunct="0">
              <a:spcBef>
                <a:spcPct val="0"/>
              </a:spcBef>
              <a:spcAft>
                <a:spcPct val="0"/>
              </a:spcAft>
            </a:pPr>
            <a:endParaRPr lang="en-US" altLang="en-US" sz="6400" b="1" u="sng" dirty="0">
              <a:latin typeface="Arial Narrow" panose="020B0606020202030204" pitchFamily="34" charset="0"/>
              <a:ea typeface="Times New Roman" panose="02020603050405020304" pitchFamily="18" charset="0"/>
              <a:cs typeface="Arial" panose="020B0604020202020204" pitchFamily="34" charset="0"/>
            </a:endParaRPr>
          </a:p>
          <a:p>
            <a:pPr algn="just" eaLnBrk="0" fontAlgn="base" hangingPunct="0">
              <a:spcBef>
                <a:spcPct val="0"/>
              </a:spcBef>
              <a:spcAft>
                <a:spcPct val="0"/>
              </a:spcAft>
            </a:pPr>
            <a:r>
              <a:rPr lang="en-US" altLang="en-US" sz="6400" b="1" u="sng" dirty="0">
                <a:latin typeface="Arial Narrow" panose="020B0606020202030204" pitchFamily="34" charset="0"/>
                <a:ea typeface="Times New Roman" panose="02020603050405020304" pitchFamily="18" charset="0"/>
                <a:cs typeface="Arial" panose="020B0604020202020204" pitchFamily="34" charset="0"/>
              </a:rPr>
              <a:t>Local Municipalities</a:t>
            </a:r>
          </a:p>
          <a:p>
            <a:pPr algn="just" eaLnBrk="0" fontAlgn="base" hangingPunct="0">
              <a:spcBef>
                <a:spcPct val="0"/>
              </a:spcBef>
              <a:spcAft>
                <a:spcPct val="0"/>
              </a:spcAft>
            </a:pPr>
            <a:r>
              <a:rPr lang="en-US" altLang="en-US" sz="6400" dirty="0">
                <a:latin typeface="Arial Narrow" panose="020B0606020202030204" pitchFamily="34" charset="0"/>
                <a:ea typeface="Times New Roman" panose="02020603050405020304" pitchFamily="18" charset="0"/>
                <a:cs typeface="Arial" panose="020B0604020202020204" pitchFamily="34" charset="0"/>
              </a:rPr>
              <a:t>The municipality has made proposals to the Local Municipalities on servicing debts arising from water provisioning as per the signed WSP/WSA agreements. The repayments have been budgeted for in the 2020-2021 financial year and will also be serviced over MTREF period.  </a:t>
            </a:r>
          </a:p>
          <a:p>
            <a:pPr algn="just" eaLnBrk="0" fontAlgn="base" hangingPunct="0">
              <a:spcBef>
                <a:spcPct val="0"/>
              </a:spcBef>
              <a:spcAft>
                <a:spcPct val="0"/>
              </a:spcAft>
            </a:pPr>
            <a:endParaRPr lang="en-US" altLang="en-US" sz="6400" b="1" u="sng" dirty="0">
              <a:latin typeface="Arial Narrow" panose="020B0606020202030204" pitchFamily="34" charset="0"/>
              <a:ea typeface="Times New Roman" panose="02020603050405020304" pitchFamily="18" charset="0"/>
              <a:cs typeface="Arial" panose="020B0604020202020204" pitchFamily="34" charset="0"/>
            </a:endParaRPr>
          </a:p>
          <a:p>
            <a:pPr algn="just" eaLnBrk="0" fontAlgn="base" hangingPunct="0">
              <a:spcBef>
                <a:spcPct val="0"/>
              </a:spcBef>
              <a:spcAft>
                <a:spcPct val="0"/>
              </a:spcAft>
            </a:pPr>
            <a:r>
              <a:rPr lang="en-US" altLang="en-US" sz="6400" b="1" u="sng" dirty="0">
                <a:latin typeface="Arial Narrow" panose="020B0606020202030204" pitchFamily="34" charset="0"/>
                <a:ea typeface="Times New Roman" panose="02020603050405020304" pitchFamily="18" charset="0"/>
                <a:cs typeface="Arial" panose="020B0604020202020204" pitchFamily="34" charset="0"/>
              </a:rPr>
              <a:t>Contingent liabilities and Assets</a:t>
            </a:r>
          </a:p>
          <a:p>
            <a:pPr algn="just" eaLnBrk="0" fontAlgn="base" hangingPunct="0">
              <a:spcBef>
                <a:spcPct val="0"/>
              </a:spcBef>
              <a:spcAft>
                <a:spcPct val="0"/>
              </a:spcAft>
            </a:pPr>
            <a:r>
              <a:rPr lang="en-US" altLang="en-US" sz="6400" dirty="0">
                <a:latin typeface="Arial Narrow" panose="020B0606020202030204" pitchFamily="34" charset="0"/>
                <a:cs typeface="Arial" panose="020B0604020202020204" pitchFamily="34" charset="0"/>
              </a:rPr>
              <a:t>The contingent liabilities amount has increased from R348 641 238,63 in the 2018/19 to R384 760 694 in the 2019/20 due to new claims against the municipality. DWS claim alone amounts to R176 645 917,12. If this matter resolved, the contingent liability amount will decrease drastically. </a:t>
            </a:r>
          </a:p>
          <a:p>
            <a:pPr algn="just" eaLnBrk="0" fontAlgn="base" hangingPunct="0">
              <a:spcBef>
                <a:spcPct val="0"/>
              </a:spcBef>
              <a:spcAft>
                <a:spcPct val="0"/>
              </a:spcAft>
            </a:pPr>
            <a:r>
              <a:rPr lang="en-US" altLang="en-US" sz="6400" dirty="0">
                <a:latin typeface="Arial Narrow" panose="020B0606020202030204" pitchFamily="34" charset="0"/>
                <a:cs typeface="Arial" panose="020B0604020202020204" pitchFamily="34" charset="0"/>
              </a:rPr>
              <a:t>However the municipality has also instituted new claims against service providers amounting to R91 619 050,27 which is an increase from R18 035 495,84 in 2018/19 financial year  to R109 654 546,11 in the 2019/20.</a:t>
            </a:r>
            <a:endParaRPr lang="en-ZA" altLang="en-US" sz="6400" dirty="0">
              <a:latin typeface="Arial Narrow" panose="020B0606020202030204" pitchFamily="34" charset="0"/>
              <a:cs typeface="Arial" panose="020B0604020202020204" pitchFamily="34" charset="0"/>
            </a:endParaRPr>
          </a:p>
          <a:p>
            <a:endParaRPr lang="en-ZA" dirty="0"/>
          </a:p>
        </p:txBody>
      </p:sp>
    </p:spTree>
    <p:extLst>
      <p:ext uri="{BB962C8B-B14F-4D97-AF65-F5344CB8AC3E}">
        <p14:creationId xmlns:p14="http://schemas.microsoft.com/office/powerpoint/2010/main" xmlns="" val="217865698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699615835"/>
              </p:ext>
            </p:extLst>
          </p:nvPr>
        </p:nvGraphicFramePr>
        <p:xfrm>
          <a:off x="619125" y="1295401"/>
          <a:ext cx="8915400" cy="4569179"/>
        </p:xfrm>
        <a:graphic>
          <a:graphicData uri="http://schemas.openxmlformats.org/drawingml/2006/table">
            <a:tbl>
              <a:tblPr firstRow="1" firstCol="1" bandRow="1">
                <a:tableStyleId>{5C22544A-7EE6-4342-B048-85BDC9FD1C3A}</a:tableStyleId>
              </a:tblPr>
              <a:tblGrid>
                <a:gridCol w="1795463">
                  <a:extLst>
                    <a:ext uri="{9D8B030D-6E8A-4147-A177-3AD203B41FA5}">
                      <a16:colId xmlns:a16="http://schemas.microsoft.com/office/drawing/2014/main" xmlns="" val="3495929723"/>
                    </a:ext>
                  </a:extLst>
                </a:gridCol>
                <a:gridCol w="1637479">
                  <a:extLst>
                    <a:ext uri="{9D8B030D-6E8A-4147-A177-3AD203B41FA5}">
                      <a16:colId xmlns:a16="http://schemas.microsoft.com/office/drawing/2014/main" xmlns="" val="356823150"/>
                    </a:ext>
                  </a:extLst>
                </a:gridCol>
                <a:gridCol w="1537138">
                  <a:extLst>
                    <a:ext uri="{9D8B030D-6E8A-4147-A177-3AD203B41FA5}">
                      <a16:colId xmlns:a16="http://schemas.microsoft.com/office/drawing/2014/main" xmlns="" val="4066006406"/>
                    </a:ext>
                  </a:extLst>
                </a:gridCol>
                <a:gridCol w="2426545">
                  <a:extLst>
                    <a:ext uri="{9D8B030D-6E8A-4147-A177-3AD203B41FA5}">
                      <a16:colId xmlns:a16="http://schemas.microsoft.com/office/drawing/2014/main" xmlns="" val="221847771"/>
                    </a:ext>
                  </a:extLst>
                </a:gridCol>
                <a:gridCol w="1518775">
                  <a:extLst>
                    <a:ext uri="{9D8B030D-6E8A-4147-A177-3AD203B41FA5}">
                      <a16:colId xmlns:a16="http://schemas.microsoft.com/office/drawing/2014/main" xmlns="" val="3006944290"/>
                    </a:ext>
                  </a:extLst>
                </a:gridCol>
              </a:tblGrid>
              <a:tr h="1178435">
                <a:tc>
                  <a:txBody>
                    <a:bodyPr/>
                    <a:lstStyle/>
                    <a:p>
                      <a:pPr algn="ctr">
                        <a:lnSpc>
                          <a:spcPct val="115000"/>
                        </a:lnSpc>
                        <a:spcAft>
                          <a:spcPts val="0"/>
                        </a:spcAft>
                      </a:pPr>
                      <a:r>
                        <a:rPr lang="en-ZA" sz="1800" b="1" dirty="0">
                          <a:solidFill>
                            <a:schemeClr val="tx1"/>
                          </a:solidFill>
                          <a:effectLst/>
                        </a:rPr>
                        <a:t>Municipality</a:t>
                      </a:r>
                      <a:endParaRPr lang="en-ZA"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nchor="b"/>
                </a:tc>
                <a:tc>
                  <a:txBody>
                    <a:bodyPr/>
                    <a:lstStyle/>
                    <a:p>
                      <a:pPr algn="ctr">
                        <a:lnSpc>
                          <a:spcPct val="115000"/>
                        </a:lnSpc>
                        <a:spcAft>
                          <a:spcPts val="1000"/>
                        </a:spcAft>
                      </a:pPr>
                      <a:r>
                        <a:rPr lang="en-US" sz="1800" b="1" dirty="0" smtClean="0">
                          <a:solidFill>
                            <a:schemeClr val="tx1"/>
                          </a:solidFill>
                          <a:effectLst/>
                          <a:latin typeface="+mj-lt"/>
                          <a:ea typeface="Calibri" panose="020F0502020204030204" pitchFamily="34" charset="0"/>
                          <a:cs typeface="Times New Roman" panose="02020603050405020304" pitchFamily="18" charset="0"/>
                        </a:rPr>
                        <a:t>Principal</a:t>
                      </a:r>
                      <a:r>
                        <a:rPr lang="en-US" sz="1800" b="1" baseline="0" dirty="0" smtClean="0">
                          <a:solidFill>
                            <a:schemeClr val="tx1"/>
                          </a:solidFill>
                          <a:effectLst/>
                          <a:latin typeface="+mj-lt"/>
                          <a:ea typeface="Calibri" panose="020F0502020204030204" pitchFamily="34" charset="0"/>
                          <a:cs typeface="Times New Roman" panose="02020603050405020304" pitchFamily="18" charset="0"/>
                        </a:rPr>
                        <a:t> Debt</a:t>
                      </a:r>
                      <a:endParaRPr lang="en-US" sz="1800" b="1" dirty="0" smtClean="0">
                        <a:solidFill>
                          <a:schemeClr val="tx1"/>
                        </a:solidFill>
                        <a:effectLst/>
                        <a:latin typeface="+mj-lt"/>
                        <a:ea typeface="Calibri" panose="020F0502020204030204" pitchFamily="34" charset="0"/>
                        <a:cs typeface="Times New Roman" panose="02020603050405020304" pitchFamily="18" charset="0"/>
                      </a:endParaRPr>
                    </a:p>
                    <a:p>
                      <a:pPr algn="ctr">
                        <a:lnSpc>
                          <a:spcPct val="115000"/>
                        </a:lnSpc>
                        <a:spcAft>
                          <a:spcPts val="1000"/>
                        </a:spcAft>
                      </a:pPr>
                      <a:r>
                        <a:rPr lang="en-US" sz="1800" b="1" dirty="0" smtClean="0">
                          <a:solidFill>
                            <a:schemeClr val="tx1"/>
                          </a:solidFill>
                          <a:effectLst/>
                          <a:latin typeface="+mj-lt"/>
                          <a:ea typeface="Calibri" panose="020F0502020204030204" pitchFamily="34" charset="0"/>
                          <a:cs typeface="Times New Roman" panose="02020603050405020304" pitchFamily="18" charset="0"/>
                        </a:rPr>
                        <a:t>30 June 2019</a:t>
                      </a:r>
                    </a:p>
                    <a:p>
                      <a:pPr algn="ctr">
                        <a:lnSpc>
                          <a:spcPct val="115000"/>
                        </a:lnSpc>
                        <a:spcAft>
                          <a:spcPts val="1000"/>
                        </a:spcAft>
                      </a:pPr>
                      <a:r>
                        <a:rPr lang="en-US" sz="1800" b="1" dirty="0" smtClean="0">
                          <a:solidFill>
                            <a:schemeClr val="tx1"/>
                          </a:solidFill>
                          <a:effectLst/>
                          <a:latin typeface="+mj-lt"/>
                          <a:ea typeface="Calibri" panose="020F0502020204030204" pitchFamily="34" charset="0"/>
                          <a:cs typeface="Times New Roman" panose="02020603050405020304" pitchFamily="18" charset="0"/>
                        </a:rPr>
                        <a:t>Audited</a:t>
                      </a:r>
                      <a:r>
                        <a:rPr lang="en-US" sz="1800" b="1" baseline="0" dirty="0" smtClean="0">
                          <a:solidFill>
                            <a:schemeClr val="tx1"/>
                          </a:solidFill>
                          <a:effectLst/>
                          <a:latin typeface="+mj-lt"/>
                          <a:ea typeface="Calibri" panose="020F0502020204030204" pitchFamily="34" charset="0"/>
                          <a:cs typeface="Times New Roman" panose="02020603050405020304" pitchFamily="18" charset="0"/>
                        </a:rPr>
                        <a:t> AFS</a:t>
                      </a:r>
                      <a:endParaRPr lang="en-ZA" sz="1800" b="1" dirty="0">
                        <a:solidFill>
                          <a:schemeClr val="tx1"/>
                        </a:solidFill>
                        <a:effectLst/>
                        <a:latin typeface="+mj-lt"/>
                        <a:ea typeface="Calibri" panose="020F0502020204030204" pitchFamily="34" charset="0"/>
                        <a:cs typeface="Times New Roman" panose="02020603050405020304" pitchFamily="18" charset="0"/>
                      </a:endParaRPr>
                    </a:p>
                  </a:txBody>
                  <a:tcPr marL="55721" marR="55721" marT="0" marB="0"/>
                </a:tc>
                <a:tc>
                  <a:txBody>
                    <a:bodyPr/>
                    <a:lstStyle/>
                    <a:p>
                      <a:pPr algn="ctr">
                        <a:lnSpc>
                          <a:spcPct val="115000"/>
                        </a:lnSpc>
                        <a:spcAft>
                          <a:spcPts val="1000"/>
                        </a:spcAft>
                      </a:pPr>
                      <a:r>
                        <a:rPr lang="en-ZA" sz="1800" b="1" dirty="0">
                          <a:solidFill>
                            <a:schemeClr val="tx1"/>
                          </a:solidFill>
                          <a:effectLst/>
                        </a:rPr>
                        <a:t>Budget Year 2020/21</a:t>
                      </a:r>
                      <a:endParaRPr lang="en-ZA"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a:txBody>
                    <a:bodyPr/>
                    <a:lstStyle/>
                    <a:p>
                      <a:pPr algn="ctr">
                        <a:lnSpc>
                          <a:spcPct val="115000"/>
                        </a:lnSpc>
                        <a:spcAft>
                          <a:spcPts val="1000"/>
                        </a:spcAft>
                      </a:pPr>
                      <a:r>
                        <a:rPr lang="en-ZA" sz="1800" b="1" dirty="0">
                          <a:solidFill>
                            <a:schemeClr val="tx1"/>
                          </a:solidFill>
                          <a:effectLst/>
                        </a:rPr>
                        <a:t>Budget Year +1 </a:t>
                      </a:r>
                      <a:endParaRPr lang="en-ZA" sz="1800" b="1" dirty="0" smtClean="0">
                        <a:solidFill>
                          <a:schemeClr val="tx1"/>
                        </a:solidFill>
                        <a:effectLst/>
                      </a:endParaRPr>
                    </a:p>
                    <a:p>
                      <a:pPr algn="ctr">
                        <a:lnSpc>
                          <a:spcPct val="115000"/>
                        </a:lnSpc>
                        <a:spcAft>
                          <a:spcPts val="1000"/>
                        </a:spcAft>
                      </a:pPr>
                      <a:r>
                        <a:rPr lang="en-ZA" sz="1800" b="1" dirty="0" smtClean="0">
                          <a:solidFill>
                            <a:schemeClr val="tx1"/>
                          </a:solidFill>
                          <a:effectLst/>
                        </a:rPr>
                        <a:t>2021/22</a:t>
                      </a:r>
                      <a:endParaRPr lang="en-ZA"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a:txBody>
                    <a:bodyPr/>
                    <a:lstStyle/>
                    <a:p>
                      <a:pPr algn="ctr">
                        <a:lnSpc>
                          <a:spcPct val="115000"/>
                        </a:lnSpc>
                        <a:spcAft>
                          <a:spcPts val="1000"/>
                        </a:spcAft>
                      </a:pPr>
                      <a:r>
                        <a:rPr lang="en-ZA" sz="1800" b="1" dirty="0">
                          <a:solidFill>
                            <a:schemeClr val="tx1"/>
                          </a:solidFill>
                          <a:effectLst/>
                        </a:rPr>
                        <a:t>Budget Year +2 2022/23</a:t>
                      </a:r>
                      <a:endParaRPr lang="en-ZA"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extLst>
                  <a:ext uri="{0D108BD9-81ED-4DB2-BD59-A6C34878D82A}">
                    <a16:rowId xmlns:a16="http://schemas.microsoft.com/office/drawing/2014/main" xmlns="" val="4152633270"/>
                  </a:ext>
                </a:extLst>
              </a:tr>
              <a:tr h="673755">
                <a:tc>
                  <a:txBody>
                    <a:bodyPr/>
                    <a:lstStyle/>
                    <a:p>
                      <a:pPr>
                        <a:lnSpc>
                          <a:spcPct val="115000"/>
                        </a:lnSpc>
                        <a:spcAft>
                          <a:spcPts val="0"/>
                        </a:spcAft>
                      </a:pPr>
                      <a:r>
                        <a:rPr lang="en-ZA" sz="1800" b="0" dirty="0" smtClean="0">
                          <a:solidFill>
                            <a:schemeClr val="tx1"/>
                          </a:solidFill>
                          <a:effectLst/>
                        </a:rPr>
                        <a:t>GTM</a:t>
                      </a:r>
                      <a:endParaRPr lang="en-ZA"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nchor="b"/>
                </a:tc>
                <a:tc>
                  <a:txBody>
                    <a:bodyPr/>
                    <a:lstStyle/>
                    <a:p>
                      <a:pPr algn="ctr">
                        <a:lnSpc>
                          <a:spcPct val="115000"/>
                        </a:lnSpc>
                        <a:spcAft>
                          <a:spcPts val="0"/>
                        </a:spcAft>
                      </a:pPr>
                      <a:r>
                        <a:rPr lang="en-US" sz="1800" dirty="0" smtClean="0">
                          <a:solidFill>
                            <a:schemeClr val="tx1"/>
                          </a:solidFill>
                          <a:effectLst/>
                          <a:latin typeface="+mj-lt"/>
                          <a:ea typeface="Calibri" panose="020F0502020204030204" pitchFamily="34" charset="0"/>
                          <a:cs typeface="Times New Roman" panose="02020603050405020304" pitchFamily="18" charset="0"/>
                        </a:rPr>
                        <a:t>237 639</a:t>
                      </a:r>
                      <a:r>
                        <a:rPr lang="en-US" sz="1800" baseline="0" dirty="0" smtClean="0">
                          <a:solidFill>
                            <a:schemeClr val="tx1"/>
                          </a:solidFill>
                          <a:effectLst/>
                          <a:latin typeface="+mj-lt"/>
                          <a:ea typeface="Calibri" panose="020F0502020204030204" pitchFamily="34" charset="0"/>
                          <a:cs typeface="Times New Roman" panose="02020603050405020304" pitchFamily="18" charset="0"/>
                        </a:rPr>
                        <a:t> 641</a:t>
                      </a:r>
                      <a:endParaRPr lang="en-ZA" sz="1800" dirty="0">
                        <a:solidFill>
                          <a:schemeClr val="tx1"/>
                        </a:solidFill>
                        <a:effectLst/>
                        <a:latin typeface="+mj-lt"/>
                        <a:ea typeface="Calibri" panose="020F0502020204030204" pitchFamily="34" charset="0"/>
                        <a:cs typeface="Times New Roman" panose="02020603050405020304" pitchFamily="18" charset="0"/>
                      </a:endParaRPr>
                    </a:p>
                  </a:txBody>
                  <a:tcPr marL="55721" marR="55721" marT="0" marB="0" anchor="b"/>
                </a:tc>
                <a:tc>
                  <a:txBody>
                    <a:bodyPr/>
                    <a:lstStyle/>
                    <a:p>
                      <a:pPr algn="ctr">
                        <a:lnSpc>
                          <a:spcPct val="115000"/>
                        </a:lnSpc>
                        <a:spcAft>
                          <a:spcPts val="0"/>
                        </a:spcAft>
                      </a:pPr>
                      <a:r>
                        <a:rPr lang="en-ZA" sz="1800" dirty="0">
                          <a:solidFill>
                            <a:schemeClr val="tx1"/>
                          </a:solidFill>
                          <a:effectLst/>
                        </a:rPr>
                        <a:t>18 000 000</a:t>
                      </a:r>
                      <a:endPar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nchor="b"/>
                </a:tc>
                <a:tc>
                  <a:txBody>
                    <a:bodyPr/>
                    <a:lstStyle/>
                    <a:p>
                      <a:pPr algn="ctr">
                        <a:lnSpc>
                          <a:spcPct val="115000"/>
                        </a:lnSpc>
                        <a:spcAft>
                          <a:spcPts val="0"/>
                        </a:spcAft>
                      </a:pPr>
                      <a:r>
                        <a:rPr lang="en-ZA" sz="1800" dirty="0">
                          <a:solidFill>
                            <a:schemeClr val="tx1"/>
                          </a:solidFill>
                          <a:effectLst/>
                        </a:rPr>
                        <a:t>48 500 000</a:t>
                      </a:r>
                      <a:endPar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nchor="b"/>
                </a:tc>
                <a:tc>
                  <a:txBody>
                    <a:bodyPr/>
                    <a:lstStyle/>
                    <a:p>
                      <a:pPr algn="ctr">
                        <a:lnSpc>
                          <a:spcPct val="115000"/>
                        </a:lnSpc>
                        <a:spcAft>
                          <a:spcPts val="0"/>
                        </a:spcAft>
                      </a:pPr>
                      <a:r>
                        <a:rPr lang="en-ZA" sz="1800" dirty="0">
                          <a:solidFill>
                            <a:schemeClr val="tx1"/>
                          </a:solidFill>
                          <a:effectLst/>
                        </a:rPr>
                        <a:t>60 500 000</a:t>
                      </a:r>
                      <a:endPar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nchor="b"/>
                </a:tc>
                <a:extLst>
                  <a:ext uri="{0D108BD9-81ED-4DB2-BD59-A6C34878D82A}">
                    <a16:rowId xmlns:a16="http://schemas.microsoft.com/office/drawing/2014/main" xmlns="" val="525437414"/>
                  </a:ext>
                </a:extLst>
              </a:tr>
              <a:tr h="673755">
                <a:tc>
                  <a:txBody>
                    <a:bodyPr/>
                    <a:lstStyle/>
                    <a:p>
                      <a:pPr>
                        <a:lnSpc>
                          <a:spcPct val="115000"/>
                        </a:lnSpc>
                        <a:spcAft>
                          <a:spcPts val="0"/>
                        </a:spcAft>
                      </a:pPr>
                      <a:r>
                        <a:rPr lang="en-ZA" sz="1800" b="0" dirty="0" smtClean="0">
                          <a:solidFill>
                            <a:schemeClr val="tx1"/>
                          </a:solidFill>
                          <a:effectLst/>
                        </a:rPr>
                        <a:t>GLM</a:t>
                      </a:r>
                      <a:endParaRPr lang="en-ZA"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nchor="b"/>
                </a:tc>
                <a:tc>
                  <a:txBody>
                    <a:bodyPr/>
                    <a:lstStyle/>
                    <a:p>
                      <a:pPr algn="ctr">
                        <a:lnSpc>
                          <a:spcPct val="115000"/>
                        </a:lnSpc>
                        <a:spcAft>
                          <a:spcPts val="0"/>
                        </a:spcAft>
                      </a:pPr>
                      <a:r>
                        <a:rPr lang="en-US" sz="1800" dirty="0" smtClean="0">
                          <a:solidFill>
                            <a:schemeClr val="tx1"/>
                          </a:solidFill>
                          <a:effectLst/>
                          <a:latin typeface="+mj-lt"/>
                          <a:ea typeface="Calibri" panose="020F0502020204030204" pitchFamily="34" charset="0"/>
                          <a:cs typeface="Times New Roman" panose="02020603050405020304" pitchFamily="18" charset="0"/>
                        </a:rPr>
                        <a:t>82 211 468</a:t>
                      </a:r>
                      <a:endParaRPr lang="en-ZA" sz="1800" dirty="0">
                        <a:solidFill>
                          <a:schemeClr val="tx1"/>
                        </a:solidFill>
                        <a:effectLst/>
                        <a:latin typeface="+mj-lt"/>
                        <a:ea typeface="Calibri" panose="020F0502020204030204" pitchFamily="34" charset="0"/>
                        <a:cs typeface="Times New Roman" panose="02020603050405020304" pitchFamily="18" charset="0"/>
                      </a:endParaRPr>
                    </a:p>
                  </a:txBody>
                  <a:tcPr marL="55721" marR="55721" marT="0" marB="0" anchor="b"/>
                </a:tc>
                <a:tc>
                  <a:txBody>
                    <a:bodyPr/>
                    <a:lstStyle/>
                    <a:p>
                      <a:pPr algn="ctr">
                        <a:lnSpc>
                          <a:spcPct val="115000"/>
                        </a:lnSpc>
                        <a:spcAft>
                          <a:spcPts val="0"/>
                        </a:spcAft>
                      </a:pPr>
                      <a:r>
                        <a:rPr lang="en-ZA" sz="1800" dirty="0">
                          <a:solidFill>
                            <a:schemeClr val="tx1"/>
                          </a:solidFill>
                          <a:effectLst/>
                        </a:rPr>
                        <a:t>12 000 000</a:t>
                      </a:r>
                      <a:endPar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nchor="b"/>
                </a:tc>
                <a:tc>
                  <a:txBody>
                    <a:bodyPr/>
                    <a:lstStyle/>
                    <a:p>
                      <a:pPr algn="ctr">
                        <a:lnSpc>
                          <a:spcPct val="115000"/>
                        </a:lnSpc>
                        <a:spcAft>
                          <a:spcPts val="0"/>
                        </a:spcAft>
                      </a:pPr>
                      <a:r>
                        <a:rPr lang="en-ZA" sz="1800" dirty="0">
                          <a:solidFill>
                            <a:schemeClr val="tx1"/>
                          </a:solidFill>
                          <a:effectLst/>
                        </a:rPr>
                        <a:t>30 000 000</a:t>
                      </a:r>
                      <a:endPar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nchor="b"/>
                </a:tc>
                <a:tc>
                  <a:txBody>
                    <a:bodyPr/>
                    <a:lstStyle/>
                    <a:p>
                      <a:pPr algn="ctr">
                        <a:lnSpc>
                          <a:spcPct val="115000"/>
                        </a:lnSpc>
                        <a:spcAft>
                          <a:spcPts val="0"/>
                        </a:spcAft>
                      </a:pPr>
                      <a:r>
                        <a:rPr lang="en-ZA" sz="1800" dirty="0">
                          <a:solidFill>
                            <a:schemeClr val="tx1"/>
                          </a:solidFill>
                          <a:effectLst/>
                        </a:rPr>
                        <a:t>40 211 468</a:t>
                      </a:r>
                      <a:endPar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nchor="b"/>
                </a:tc>
                <a:extLst>
                  <a:ext uri="{0D108BD9-81ED-4DB2-BD59-A6C34878D82A}">
                    <a16:rowId xmlns:a16="http://schemas.microsoft.com/office/drawing/2014/main" xmlns="" val="1487363596"/>
                  </a:ext>
                </a:extLst>
              </a:tr>
              <a:tr h="673755">
                <a:tc>
                  <a:txBody>
                    <a:bodyPr/>
                    <a:lstStyle/>
                    <a:p>
                      <a:pPr>
                        <a:lnSpc>
                          <a:spcPct val="115000"/>
                        </a:lnSpc>
                        <a:spcAft>
                          <a:spcPts val="0"/>
                        </a:spcAft>
                      </a:pPr>
                      <a:r>
                        <a:rPr lang="en-ZA" sz="1800" b="0" dirty="0" smtClean="0">
                          <a:solidFill>
                            <a:schemeClr val="tx1"/>
                          </a:solidFill>
                          <a:effectLst/>
                        </a:rPr>
                        <a:t>MLM</a:t>
                      </a:r>
                      <a:endParaRPr lang="en-ZA"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nchor="b"/>
                </a:tc>
                <a:tc>
                  <a:txBody>
                    <a:bodyPr/>
                    <a:lstStyle/>
                    <a:p>
                      <a:pPr algn="ctr">
                        <a:lnSpc>
                          <a:spcPct val="115000"/>
                        </a:lnSpc>
                        <a:spcAft>
                          <a:spcPts val="0"/>
                        </a:spcAft>
                      </a:pPr>
                      <a:r>
                        <a:rPr lang="en-US" sz="1800" dirty="0" smtClean="0">
                          <a:solidFill>
                            <a:schemeClr val="tx1"/>
                          </a:solidFill>
                          <a:effectLst/>
                          <a:latin typeface="+mj-lt"/>
                          <a:ea typeface="Calibri" panose="020F0502020204030204" pitchFamily="34" charset="0"/>
                          <a:cs typeface="Times New Roman" panose="02020603050405020304" pitchFamily="18" charset="0"/>
                        </a:rPr>
                        <a:t>25 729 185</a:t>
                      </a:r>
                      <a:endParaRPr lang="en-ZA" sz="1800" dirty="0">
                        <a:solidFill>
                          <a:schemeClr val="tx1"/>
                        </a:solidFill>
                        <a:effectLst/>
                        <a:latin typeface="+mj-lt"/>
                        <a:ea typeface="Calibri" panose="020F0502020204030204" pitchFamily="34" charset="0"/>
                        <a:cs typeface="Times New Roman" panose="02020603050405020304" pitchFamily="18" charset="0"/>
                      </a:endParaRPr>
                    </a:p>
                  </a:txBody>
                  <a:tcPr marL="55721" marR="55721" marT="0" marB="0" anchor="b"/>
                </a:tc>
                <a:tc>
                  <a:txBody>
                    <a:bodyPr/>
                    <a:lstStyle/>
                    <a:p>
                      <a:pPr algn="ctr">
                        <a:lnSpc>
                          <a:spcPct val="115000"/>
                        </a:lnSpc>
                        <a:spcAft>
                          <a:spcPts val="0"/>
                        </a:spcAft>
                      </a:pPr>
                      <a:r>
                        <a:rPr lang="en-ZA" sz="1800">
                          <a:solidFill>
                            <a:schemeClr val="tx1"/>
                          </a:solidFill>
                          <a:effectLst/>
                        </a:rPr>
                        <a:t>10 000 000</a:t>
                      </a:r>
                      <a:endParaRPr lang="en-ZA"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nchor="b"/>
                </a:tc>
                <a:tc>
                  <a:txBody>
                    <a:bodyPr/>
                    <a:lstStyle/>
                    <a:p>
                      <a:pPr algn="ctr">
                        <a:lnSpc>
                          <a:spcPct val="115000"/>
                        </a:lnSpc>
                        <a:spcAft>
                          <a:spcPts val="0"/>
                        </a:spcAft>
                      </a:pPr>
                      <a:r>
                        <a:rPr lang="en-ZA" sz="1800" dirty="0">
                          <a:solidFill>
                            <a:schemeClr val="tx1"/>
                          </a:solidFill>
                          <a:effectLst/>
                        </a:rPr>
                        <a:t>15 729 185</a:t>
                      </a:r>
                      <a:endPar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nchor="b"/>
                </a:tc>
                <a:tc>
                  <a:txBody>
                    <a:bodyPr/>
                    <a:lstStyle/>
                    <a:p>
                      <a:pPr algn="ctr">
                        <a:lnSpc>
                          <a:spcPct val="115000"/>
                        </a:lnSpc>
                        <a:spcAft>
                          <a:spcPts val="0"/>
                        </a:spcAft>
                      </a:pPr>
                      <a:r>
                        <a:rPr lang="en-ZA" sz="1800" dirty="0">
                          <a:solidFill>
                            <a:schemeClr val="tx1"/>
                          </a:solidFill>
                          <a:effectLst/>
                        </a:rPr>
                        <a:t>-</a:t>
                      </a:r>
                      <a:endPar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nchor="b"/>
                </a:tc>
                <a:extLst>
                  <a:ext uri="{0D108BD9-81ED-4DB2-BD59-A6C34878D82A}">
                    <a16:rowId xmlns:a16="http://schemas.microsoft.com/office/drawing/2014/main" xmlns="" val="3936230279"/>
                  </a:ext>
                </a:extLst>
              </a:tr>
              <a:tr h="673755">
                <a:tc>
                  <a:txBody>
                    <a:bodyPr/>
                    <a:lstStyle/>
                    <a:p>
                      <a:pPr>
                        <a:lnSpc>
                          <a:spcPct val="115000"/>
                        </a:lnSpc>
                        <a:spcAft>
                          <a:spcPts val="0"/>
                        </a:spcAft>
                      </a:pPr>
                      <a:r>
                        <a:rPr lang="en-ZA" sz="1800" b="0" dirty="0" smtClean="0">
                          <a:solidFill>
                            <a:schemeClr val="tx1"/>
                          </a:solidFill>
                          <a:effectLst/>
                        </a:rPr>
                        <a:t>GGM</a:t>
                      </a:r>
                      <a:endParaRPr lang="en-ZA"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nchor="b"/>
                </a:tc>
                <a:tc>
                  <a:txBody>
                    <a:bodyPr/>
                    <a:lstStyle/>
                    <a:p>
                      <a:pPr algn="ctr">
                        <a:lnSpc>
                          <a:spcPct val="115000"/>
                        </a:lnSpc>
                        <a:spcAft>
                          <a:spcPts val="0"/>
                        </a:spcAft>
                      </a:pPr>
                      <a:r>
                        <a:rPr lang="en-US" sz="1800" dirty="0" smtClean="0">
                          <a:solidFill>
                            <a:schemeClr val="tx1"/>
                          </a:solidFill>
                          <a:effectLst/>
                          <a:latin typeface="+mj-lt"/>
                          <a:ea typeface="Calibri" panose="020F0502020204030204" pitchFamily="34" charset="0"/>
                          <a:cs typeface="Times New Roman" panose="02020603050405020304" pitchFamily="18" charset="0"/>
                        </a:rPr>
                        <a:t>19 048 144</a:t>
                      </a:r>
                      <a:endParaRPr lang="en-ZA" sz="1800" dirty="0">
                        <a:solidFill>
                          <a:schemeClr val="tx1"/>
                        </a:solidFill>
                        <a:effectLst/>
                        <a:latin typeface="+mj-lt"/>
                        <a:ea typeface="Calibri" panose="020F0502020204030204" pitchFamily="34" charset="0"/>
                        <a:cs typeface="Times New Roman" panose="02020603050405020304" pitchFamily="18" charset="0"/>
                      </a:endParaRPr>
                    </a:p>
                  </a:txBody>
                  <a:tcPr marL="55721" marR="55721" marT="0" marB="0" anchor="b"/>
                </a:tc>
                <a:tc>
                  <a:txBody>
                    <a:bodyPr/>
                    <a:lstStyle/>
                    <a:p>
                      <a:pPr algn="ctr">
                        <a:lnSpc>
                          <a:spcPct val="115000"/>
                        </a:lnSpc>
                        <a:spcAft>
                          <a:spcPts val="0"/>
                        </a:spcAft>
                      </a:pPr>
                      <a:r>
                        <a:rPr lang="en-ZA" sz="1800" dirty="0">
                          <a:solidFill>
                            <a:schemeClr val="tx1"/>
                          </a:solidFill>
                          <a:effectLst/>
                        </a:rPr>
                        <a:t>10 000 000</a:t>
                      </a:r>
                      <a:endPar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nchor="b"/>
                </a:tc>
                <a:tc>
                  <a:txBody>
                    <a:bodyPr/>
                    <a:lstStyle/>
                    <a:p>
                      <a:pPr algn="ctr">
                        <a:lnSpc>
                          <a:spcPct val="115000"/>
                        </a:lnSpc>
                        <a:spcAft>
                          <a:spcPts val="0"/>
                        </a:spcAft>
                      </a:pPr>
                      <a:r>
                        <a:rPr lang="en-ZA" sz="1800" dirty="0">
                          <a:solidFill>
                            <a:schemeClr val="tx1"/>
                          </a:solidFill>
                          <a:effectLst/>
                        </a:rPr>
                        <a:t>9 048 144</a:t>
                      </a:r>
                      <a:endPar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nchor="b"/>
                </a:tc>
                <a:tc>
                  <a:txBody>
                    <a:bodyPr/>
                    <a:lstStyle/>
                    <a:p>
                      <a:pPr algn="ctr">
                        <a:lnSpc>
                          <a:spcPct val="115000"/>
                        </a:lnSpc>
                        <a:spcAft>
                          <a:spcPts val="0"/>
                        </a:spcAft>
                      </a:pPr>
                      <a:r>
                        <a:rPr lang="en-ZA" sz="1800" dirty="0">
                          <a:solidFill>
                            <a:schemeClr val="tx1"/>
                          </a:solidFill>
                          <a:effectLst/>
                        </a:rPr>
                        <a:t>-</a:t>
                      </a:r>
                      <a:endPar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nchor="b"/>
                </a:tc>
                <a:extLst>
                  <a:ext uri="{0D108BD9-81ED-4DB2-BD59-A6C34878D82A}">
                    <a16:rowId xmlns:a16="http://schemas.microsoft.com/office/drawing/2014/main" xmlns="" val="3771785523"/>
                  </a:ext>
                </a:extLst>
              </a:tr>
              <a:tr h="673755">
                <a:tc>
                  <a:txBody>
                    <a:bodyPr/>
                    <a:lstStyle/>
                    <a:p>
                      <a:pPr>
                        <a:lnSpc>
                          <a:spcPct val="115000"/>
                        </a:lnSpc>
                        <a:spcAft>
                          <a:spcPts val="0"/>
                        </a:spcAft>
                      </a:pPr>
                      <a:r>
                        <a:rPr lang="en-ZA" sz="1800" b="1" dirty="0">
                          <a:solidFill>
                            <a:schemeClr val="tx1"/>
                          </a:solidFill>
                          <a:effectLst/>
                        </a:rPr>
                        <a:t>Total</a:t>
                      </a:r>
                      <a:endParaRPr lang="en-ZA"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nchor="b"/>
                </a:tc>
                <a:tc>
                  <a:txBody>
                    <a:bodyPr/>
                    <a:lstStyle/>
                    <a:p>
                      <a:pPr algn="ctr">
                        <a:lnSpc>
                          <a:spcPct val="115000"/>
                        </a:lnSpc>
                        <a:spcAft>
                          <a:spcPts val="0"/>
                        </a:spcAft>
                      </a:pPr>
                      <a:r>
                        <a:rPr lang="en-US" sz="1800" b="1" dirty="0" smtClean="0">
                          <a:solidFill>
                            <a:schemeClr val="tx1"/>
                          </a:solidFill>
                          <a:effectLst/>
                          <a:latin typeface="Garamond" panose="02020404030301010803" pitchFamily="18" charset="0"/>
                          <a:ea typeface="Calibri" panose="020F0502020204030204" pitchFamily="34" charset="0"/>
                          <a:cs typeface="Times New Roman" panose="02020603050405020304" pitchFamily="18" charset="0"/>
                        </a:rPr>
                        <a:t>364 628 438</a:t>
                      </a:r>
                      <a:endParaRPr lang="en-ZA" sz="1800" b="1" dirty="0">
                        <a:solidFill>
                          <a:schemeClr val="tx1"/>
                        </a:solidFill>
                        <a:effectLst/>
                        <a:latin typeface="Garamond" panose="02020404030301010803" pitchFamily="18" charset="0"/>
                        <a:ea typeface="Calibri" panose="020F0502020204030204" pitchFamily="34" charset="0"/>
                        <a:cs typeface="Times New Roman" panose="02020603050405020304" pitchFamily="18" charset="0"/>
                      </a:endParaRPr>
                    </a:p>
                  </a:txBody>
                  <a:tcPr marL="55721" marR="55721" marT="0" marB="0" anchor="b"/>
                </a:tc>
                <a:tc>
                  <a:txBody>
                    <a:bodyPr/>
                    <a:lstStyle/>
                    <a:p>
                      <a:pPr algn="ctr">
                        <a:lnSpc>
                          <a:spcPct val="115000"/>
                        </a:lnSpc>
                        <a:spcAft>
                          <a:spcPts val="0"/>
                        </a:spcAft>
                      </a:pPr>
                      <a:r>
                        <a:rPr lang="en-ZA" sz="1800" b="1">
                          <a:solidFill>
                            <a:schemeClr val="tx1"/>
                          </a:solidFill>
                          <a:effectLst/>
                        </a:rPr>
                        <a:t>50 000 000</a:t>
                      </a:r>
                      <a:endParaRPr lang="en-ZA" sz="18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nchor="b"/>
                </a:tc>
                <a:tc>
                  <a:txBody>
                    <a:bodyPr/>
                    <a:lstStyle/>
                    <a:p>
                      <a:pPr algn="ctr">
                        <a:lnSpc>
                          <a:spcPct val="115000"/>
                        </a:lnSpc>
                        <a:spcAft>
                          <a:spcPts val="0"/>
                        </a:spcAft>
                      </a:pPr>
                      <a:r>
                        <a:rPr lang="en-ZA" sz="1800" b="1">
                          <a:solidFill>
                            <a:schemeClr val="tx1"/>
                          </a:solidFill>
                          <a:effectLst/>
                        </a:rPr>
                        <a:t>103 277 329</a:t>
                      </a:r>
                      <a:endParaRPr lang="en-ZA" sz="18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nchor="b"/>
                </a:tc>
                <a:tc>
                  <a:txBody>
                    <a:bodyPr/>
                    <a:lstStyle/>
                    <a:p>
                      <a:pPr algn="ctr">
                        <a:lnSpc>
                          <a:spcPct val="115000"/>
                        </a:lnSpc>
                        <a:spcAft>
                          <a:spcPts val="0"/>
                        </a:spcAft>
                      </a:pPr>
                      <a:r>
                        <a:rPr lang="en-ZA" sz="1800" b="1" dirty="0">
                          <a:solidFill>
                            <a:schemeClr val="tx1"/>
                          </a:solidFill>
                          <a:effectLst/>
                        </a:rPr>
                        <a:t>100 711 468</a:t>
                      </a:r>
                      <a:endParaRPr lang="en-ZA"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nchor="b"/>
                </a:tc>
                <a:extLst>
                  <a:ext uri="{0D108BD9-81ED-4DB2-BD59-A6C34878D82A}">
                    <a16:rowId xmlns:a16="http://schemas.microsoft.com/office/drawing/2014/main" xmlns="" val="2356026792"/>
                  </a:ext>
                </a:extLst>
              </a:tr>
            </a:tbl>
          </a:graphicData>
        </a:graphic>
      </p:graphicFrame>
      <p:sp>
        <p:nvSpPr>
          <p:cNvPr id="7" name="Title 7"/>
          <p:cNvSpPr>
            <a:spLocks noGrp="1"/>
          </p:cNvSpPr>
          <p:nvPr>
            <p:ph type="title"/>
          </p:nvPr>
        </p:nvSpPr>
        <p:spPr>
          <a:xfrm>
            <a:off x="619125" y="304800"/>
            <a:ext cx="8690264" cy="613497"/>
          </a:xfrm>
          <a:solidFill>
            <a:schemeClr val="tx2">
              <a:lumMod val="20000"/>
              <a:lumOff val="80000"/>
            </a:schemeClr>
          </a:solidFill>
        </p:spPr>
        <p:txBody>
          <a:bodyPr>
            <a:noAutofit/>
          </a:bodyPr>
          <a:lstStyle/>
          <a:p>
            <a:pPr algn="ctr" eaLnBrk="1" hangingPunct="1"/>
            <a:r>
              <a:rPr lang="en-US" altLang="en-US" sz="2400" b="1" dirty="0" smtClean="0">
                <a:cs typeface="Arial" panose="020B0604020202020204" pitchFamily="34" charset="0"/>
              </a:rPr>
              <a:t>Re-payment of historic debts by </a:t>
            </a:r>
            <a:r>
              <a:rPr lang="en-US" altLang="en-US" sz="2400" b="1" dirty="0">
                <a:cs typeface="Arial" panose="020B0604020202020204" pitchFamily="34" charset="0"/>
              </a:rPr>
              <a:t>Mopani to Local </a:t>
            </a:r>
            <a:r>
              <a:rPr lang="en-US" altLang="en-US" sz="2400" b="1" dirty="0" smtClean="0">
                <a:cs typeface="Arial" panose="020B0604020202020204" pitchFamily="34" charset="0"/>
              </a:rPr>
              <a:t>Municipalities</a:t>
            </a:r>
            <a:br>
              <a:rPr lang="en-US" altLang="en-US" sz="2400" b="1" dirty="0" smtClean="0">
                <a:cs typeface="Arial" panose="020B0604020202020204" pitchFamily="34" charset="0"/>
              </a:rPr>
            </a:br>
            <a:endParaRPr lang="en-US" altLang="en-US" sz="2400" b="1" dirty="0">
              <a:cs typeface="Arial" panose="020B0604020202020204" pitchFamily="34" charset="0"/>
            </a:endParaRPr>
          </a:p>
        </p:txBody>
      </p:sp>
    </p:spTree>
    <p:extLst>
      <p:ext uri="{BB962C8B-B14F-4D97-AF65-F5344CB8AC3E}">
        <p14:creationId xmlns:p14="http://schemas.microsoft.com/office/powerpoint/2010/main" xmlns="" val="415298983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228600" y="4145578"/>
            <a:ext cx="9525000" cy="2031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i="0" strike="noStrike" cap="none" normalizeH="0" dirty="0" smtClean="0">
                <a:ln>
                  <a:noFill/>
                </a:ln>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There was overpayments by the municipality when effecting upper limits for Councilors remunerations in the financial years 2016/17,2017/18 and 2018/19.  This overpayments were due </a:t>
            </a:r>
            <a:r>
              <a:rPr lang="en-US" altLang="en-US" dirty="0" smtClean="0">
                <a:latin typeface="Arial Narrow" panose="020B0606020202030204" pitchFamily="34" charset="0"/>
                <a:ea typeface="Times New Roman" panose="02020603050405020304" pitchFamily="18" charset="0"/>
                <a:cs typeface="Arial" panose="020B0604020202020204" pitchFamily="34" charset="0"/>
              </a:rPr>
              <a:t>technicalities around the gazette on determination of upper limits. </a:t>
            </a:r>
            <a:r>
              <a:rPr kumimoji="0" lang="en-US" altLang="en-US" i="0" strike="noStrike" cap="none" normalizeH="0" dirty="0" smtClean="0">
                <a:ln>
                  <a:noFill/>
                </a:ln>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The matter was referred to oversight committees and subsequently a report was tabled at Council in </a:t>
            </a:r>
            <a:r>
              <a:rPr lang="en-US" altLang="en-US" dirty="0" smtClean="0">
                <a:latin typeface="Arial Narrow" panose="020B0606020202030204" pitchFamily="34" charset="0"/>
                <a:ea typeface="Times New Roman" panose="02020603050405020304" pitchFamily="18" charset="0"/>
                <a:cs typeface="Arial" panose="020B0604020202020204" pitchFamily="34" charset="0"/>
              </a:rPr>
              <a:t>February 2020 </a:t>
            </a:r>
            <a:r>
              <a:rPr kumimoji="0" lang="en-US" altLang="en-US" i="0" strike="noStrike" cap="none" normalizeH="0" dirty="0" smtClean="0">
                <a:ln>
                  <a:noFill/>
                </a:ln>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with recommendation to pay back the money. The affected </a:t>
            </a:r>
            <a:r>
              <a:rPr lang="en-US" altLang="en-US" dirty="0" smtClean="0">
                <a:latin typeface="Arial Narrow" panose="020B0606020202030204" pitchFamily="34" charset="0"/>
                <a:ea typeface="Times New Roman" panose="02020603050405020304" pitchFamily="18" charset="0"/>
                <a:cs typeface="Arial" panose="020B0604020202020204" pitchFamily="34" charset="0"/>
              </a:rPr>
              <a:t>Councilors have since signed repayment agreements and are already paying back the monies. There are also processes unfolding for officials who were involved in the overpayments.</a:t>
            </a:r>
            <a:endParaRPr kumimoji="0" lang="en-US" altLang="en-US" i="0" strike="noStrike" cap="none" normalizeH="0" baseline="0" dirty="0">
              <a:ln>
                <a:noFill/>
              </a:ln>
              <a:solidFill>
                <a:schemeClr val="tx1"/>
              </a:solidFill>
              <a:effectLst/>
              <a:latin typeface="Arial Narrow" panose="020B0606020202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6" name="Title 1"/>
          <p:cNvSpPr txBox="1">
            <a:spLocks/>
          </p:cNvSpPr>
          <p:nvPr/>
        </p:nvSpPr>
        <p:spPr>
          <a:xfrm>
            <a:off x="914400" y="533400"/>
            <a:ext cx="8077200" cy="1168612"/>
          </a:xfrm>
          <a:prstGeom prst="rect">
            <a:avLst/>
          </a:prstGeom>
          <a:effectLst/>
        </p:spPr>
        <p:txBody>
          <a:bodyPr vert="horz" lIns="91440" tIns="45720" rIns="91440" bIns="45720" rtlCol="0" anchor="ctr">
            <a:normAutofit fontScale="97500"/>
          </a:bodyPr>
          <a:lst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800" b="1" dirty="0" smtClean="0">
                <a:latin typeface="Arial Narrow" panose="020B0606020202030204" pitchFamily="34" charset="0"/>
              </a:rPr>
              <a:t>Councilors Debts</a:t>
            </a:r>
            <a:endParaRPr lang="en-ZA" sz="2800" b="1" i="1" dirty="0">
              <a:latin typeface="Arial Narrow" panose="020B0606020202030204" pitchFamily="34" charset="0"/>
            </a:endParaRPr>
          </a:p>
        </p:txBody>
      </p:sp>
      <p:graphicFrame>
        <p:nvGraphicFramePr>
          <p:cNvPr id="7" name="Content Placeholder 3"/>
          <p:cNvGraphicFramePr>
            <a:graphicFrameLocks noGrp="1"/>
          </p:cNvGraphicFramePr>
          <p:nvPr>
            <p:ph idx="1"/>
            <p:extLst>
              <p:ext uri="{D42A27DB-BD31-4B8C-83A1-F6EECF244321}">
                <p14:modId xmlns:p14="http://schemas.microsoft.com/office/powerpoint/2010/main" xmlns="" val="139192380"/>
              </p:ext>
            </p:extLst>
          </p:nvPr>
        </p:nvGraphicFramePr>
        <p:xfrm>
          <a:off x="304798" y="1981200"/>
          <a:ext cx="9220201" cy="1783080"/>
        </p:xfrm>
        <a:graphic>
          <a:graphicData uri="http://schemas.openxmlformats.org/drawingml/2006/table">
            <a:tbl>
              <a:tblPr firstRow="1" firstCol="1" bandRow="1">
                <a:tableStyleId>{5C22544A-7EE6-4342-B048-85BDC9FD1C3A}</a:tableStyleId>
              </a:tblPr>
              <a:tblGrid>
                <a:gridCol w="2199199">
                  <a:extLst>
                    <a:ext uri="{9D8B030D-6E8A-4147-A177-3AD203B41FA5}">
                      <a16:colId xmlns:a16="http://schemas.microsoft.com/office/drawing/2014/main" xmlns="" val="3495929723"/>
                    </a:ext>
                  </a:extLst>
                </a:gridCol>
                <a:gridCol w="1853637">
                  <a:extLst>
                    <a:ext uri="{9D8B030D-6E8A-4147-A177-3AD203B41FA5}">
                      <a16:colId xmlns:a16="http://schemas.microsoft.com/office/drawing/2014/main" xmlns="" val="356823150"/>
                    </a:ext>
                  </a:extLst>
                </a:gridCol>
                <a:gridCol w="1722455">
                  <a:extLst>
                    <a:ext uri="{9D8B030D-6E8A-4147-A177-3AD203B41FA5}">
                      <a16:colId xmlns:a16="http://schemas.microsoft.com/office/drawing/2014/main" xmlns="" val="4033375780"/>
                    </a:ext>
                  </a:extLst>
                </a:gridCol>
                <a:gridCol w="1722455">
                  <a:extLst>
                    <a:ext uri="{9D8B030D-6E8A-4147-A177-3AD203B41FA5}">
                      <a16:colId xmlns:a16="http://schemas.microsoft.com/office/drawing/2014/main" xmlns="" val="1672070157"/>
                    </a:ext>
                  </a:extLst>
                </a:gridCol>
                <a:gridCol w="1722455">
                  <a:extLst>
                    <a:ext uri="{9D8B030D-6E8A-4147-A177-3AD203B41FA5}">
                      <a16:colId xmlns:a16="http://schemas.microsoft.com/office/drawing/2014/main" xmlns="" val="2548271406"/>
                    </a:ext>
                  </a:extLst>
                </a:gridCol>
              </a:tblGrid>
              <a:tr h="1069848">
                <a:tc>
                  <a:txBody>
                    <a:bodyPr/>
                    <a:lstStyle/>
                    <a:p>
                      <a:pPr algn="ctr">
                        <a:lnSpc>
                          <a:spcPct val="115000"/>
                        </a:lnSpc>
                        <a:spcAft>
                          <a:spcPts val="0"/>
                        </a:spcAft>
                      </a:pPr>
                      <a:r>
                        <a:rPr lang="en-US" sz="1800" b="1"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Item</a:t>
                      </a:r>
                    </a:p>
                    <a:p>
                      <a:pPr algn="ctr">
                        <a:lnSpc>
                          <a:spcPct val="115000"/>
                        </a:lnSpc>
                        <a:spcAft>
                          <a:spcPts val="0"/>
                        </a:spcAft>
                      </a:pPr>
                      <a:endParaRPr lang="en-US" sz="1800" b="1"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15000"/>
                        </a:lnSpc>
                        <a:spcAft>
                          <a:spcPts val="0"/>
                        </a:spcAft>
                      </a:pPr>
                      <a:endParaRPr lang="en-ZA" sz="18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algn="ctr">
                        <a:lnSpc>
                          <a:spcPct val="115000"/>
                        </a:lnSpc>
                        <a:spcAft>
                          <a:spcPts val="1000"/>
                        </a:spcAft>
                      </a:pPr>
                      <a:r>
                        <a:rPr lang="en-US" sz="1800" b="1"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2016/17</a:t>
                      </a:r>
                      <a:endParaRPr lang="en-ZA" sz="18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15000"/>
                        </a:lnSpc>
                        <a:spcAft>
                          <a:spcPts val="1000"/>
                        </a:spcAft>
                      </a:pPr>
                      <a:r>
                        <a:rPr lang="en-US" sz="1800" b="1"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2017/18</a:t>
                      </a:r>
                      <a:endParaRPr lang="en-ZA" sz="18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15000"/>
                        </a:lnSpc>
                        <a:spcAft>
                          <a:spcPts val="1000"/>
                        </a:spcAft>
                      </a:pPr>
                      <a:r>
                        <a:rPr lang="en-US" sz="1800" b="1"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2018/19</a:t>
                      </a:r>
                      <a:endParaRPr lang="en-ZA" sz="18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15000"/>
                        </a:lnSpc>
                        <a:spcAft>
                          <a:spcPts val="1000"/>
                        </a:spcAft>
                      </a:pPr>
                      <a:r>
                        <a:rPr lang="en-US" sz="1800" b="1"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Total</a:t>
                      </a:r>
                      <a:endParaRPr lang="en-ZA" sz="18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4152633270"/>
                  </a:ext>
                </a:extLst>
              </a:tr>
              <a:tr h="713232">
                <a:tc>
                  <a:txBody>
                    <a:bodyPr/>
                    <a:lstStyle/>
                    <a:p>
                      <a:pPr>
                        <a:lnSpc>
                          <a:spcPct val="115000"/>
                        </a:lnSpc>
                        <a:spcAft>
                          <a:spcPts val="0"/>
                        </a:spcAft>
                      </a:pPr>
                      <a:r>
                        <a:rPr lang="en-US" sz="1800" b="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Overpayment</a:t>
                      </a:r>
                      <a:endParaRPr lang="en-ZA" sz="18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algn="ctr">
                        <a:lnSpc>
                          <a:spcPct val="115000"/>
                        </a:lnSpc>
                        <a:spcAft>
                          <a:spcPts val="0"/>
                        </a:spcAft>
                      </a:pPr>
                      <a:r>
                        <a:rPr lang="en-US" sz="18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1 444 086,73</a:t>
                      </a:r>
                      <a:endParaRPr lang="en-ZA" sz="18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algn="ctr">
                        <a:lnSpc>
                          <a:spcPct val="115000"/>
                        </a:lnSpc>
                        <a:spcAft>
                          <a:spcPts val="0"/>
                        </a:spcAft>
                      </a:pPr>
                      <a:r>
                        <a:rPr lang="en-US" sz="18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1 398 278,54</a:t>
                      </a:r>
                      <a:endParaRPr lang="en-ZA" sz="18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algn="ctr">
                        <a:lnSpc>
                          <a:spcPct val="115000"/>
                        </a:lnSpc>
                        <a:spcAft>
                          <a:spcPts val="0"/>
                        </a:spcAft>
                      </a:pPr>
                      <a:r>
                        <a:rPr lang="en-US" sz="18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942 698,59</a:t>
                      </a:r>
                      <a:endParaRPr lang="en-ZA" sz="18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algn="ctr">
                        <a:lnSpc>
                          <a:spcPct val="115000"/>
                        </a:lnSpc>
                        <a:spcAft>
                          <a:spcPts val="0"/>
                        </a:spcAft>
                      </a:pPr>
                      <a:endParaRPr lang="en-US" sz="18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US" sz="18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3 785</a:t>
                      </a:r>
                      <a:r>
                        <a:rPr lang="en-US" sz="1800" baseline="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063,86</a:t>
                      </a:r>
                      <a:endParaRPr lang="en-ZA" sz="18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b"/>
                </a:tc>
                <a:extLst>
                  <a:ext uri="{0D108BD9-81ED-4DB2-BD59-A6C34878D82A}">
                    <a16:rowId xmlns:a16="http://schemas.microsoft.com/office/drawing/2014/main" xmlns="" val="525437414"/>
                  </a:ext>
                </a:extLst>
              </a:tr>
            </a:tbl>
          </a:graphicData>
        </a:graphic>
      </p:graphicFrame>
    </p:spTree>
    <p:extLst>
      <p:ext uri="{BB962C8B-B14F-4D97-AF65-F5344CB8AC3E}">
        <p14:creationId xmlns:p14="http://schemas.microsoft.com/office/powerpoint/2010/main" xmlns="" val="326939893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7"/>
          <p:cNvSpPr>
            <a:spLocks noGrp="1"/>
          </p:cNvSpPr>
          <p:nvPr>
            <p:ph type="title"/>
          </p:nvPr>
        </p:nvSpPr>
        <p:spPr>
          <a:xfrm>
            <a:off x="1046019" y="609601"/>
            <a:ext cx="8021782" cy="838200"/>
          </a:xfrm>
          <a:solidFill>
            <a:schemeClr val="tx2">
              <a:lumMod val="20000"/>
              <a:lumOff val="80000"/>
            </a:schemeClr>
          </a:solidFill>
        </p:spPr>
        <p:txBody>
          <a:bodyPr>
            <a:noAutofit/>
          </a:bodyPr>
          <a:lstStyle/>
          <a:p>
            <a:pPr algn="ctr" eaLnBrk="1" hangingPunct="1"/>
            <a:r>
              <a:rPr lang="en-US" altLang="en-US" sz="2400" b="1" dirty="0" smtClean="0">
                <a:latin typeface="Arial Narrow" panose="020B0606020202030204" pitchFamily="34" charset="0"/>
                <a:cs typeface="Arial" panose="020B0604020202020204" pitchFamily="34" charset="0"/>
              </a:rPr>
              <a:t>Revenue Collections – Per Local Municipality</a:t>
            </a:r>
            <a:endParaRPr lang="en-US" altLang="en-US" sz="2400" b="1" dirty="0">
              <a:latin typeface="Arial Narrow" panose="020B060602020203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nvPr>
        </p:nvGraphicFramePr>
        <p:xfrm>
          <a:off x="762000" y="1447804"/>
          <a:ext cx="8686801" cy="4343394"/>
        </p:xfrm>
        <a:graphic>
          <a:graphicData uri="http://schemas.openxmlformats.org/drawingml/2006/table">
            <a:tbl>
              <a:tblPr firstRow="1" firstCol="1" bandRow="1">
                <a:tableStyleId>{5C22544A-7EE6-4342-B048-85BDC9FD1C3A}</a:tableStyleId>
              </a:tblPr>
              <a:tblGrid>
                <a:gridCol w="2547967">
                  <a:extLst>
                    <a:ext uri="{9D8B030D-6E8A-4147-A177-3AD203B41FA5}">
                      <a16:colId xmlns:a16="http://schemas.microsoft.com/office/drawing/2014/main" xmlns="" val="3495929723"/>
                    </a:ext>
                  </a:extLst>
                </a:gridCol>
                <a:gridCol w="2147602">
                  <a:extLst>
                    <a:ext uri="{9D8B030D-6E8A-4147-A177-3AD203B41FA5}">
                      <a16:colId xmlns:a16="http://schemas.microsoft.com/office/drawing/2014/main" xmlns="" val="356823150"/>
                    </a:ext>
                  </a:extLst>
                </a:gridCol>
                <a:gridCol w="1995616">
                  <a:extLst>
                    <a:ext uri="{9D8B030D-6E8A-4147-A177-3AD203B41FA5}">
                      <a16:colId xmlns:a16="http://schemas.microsoft.com/office/drawing/2014/main" xmlns="" val="4033375780"/>
                    </a:ext>
                  </a:extLst>
                </a:gridCol>
                <a:gridCol w="1995616">
                  <a:extLst>
                    <a:ext uri="{9D8B030D-6E8A-4147-A177-3AD203B41FA5}">
                      <a16:colId xmlns:a16="http://schemas.microsoft.com/office/drawing/2014/main" xmlns="" val="1672070157"/>
                    </a:ext>
                  </a:extLst>
                </a:gridCol>
              </a:tblGrid>
              <a:tr h="844230">
                <a:tc>
                  <a:txBody>
                    <a:bodyPr/>
                    <a:lstStyle/>
                    <a:p>
                      <a:pPr algn="ctr">
                        <a:lnSpc>
                          <a:spcPct val="115000"/>
                        </a:lnSpc>
                        <a:spcAft>
                          <a:spcPts val="0"/>
                        </a:spcAft>
                      </a:pPr>
                      <a:r>
                        <a:rPr lang="en-ZA" sz="1600" b="1" dirty="0">
                          <a:solidFill>
                            <a:schemeClr val="tx1"/>
                          </a:solidFill>
                          <a:effectLst/>
                          <a:latin typeface="Arial Narrow" panose="020B0606020202030204" pitchFamily="34" charset="0"/>
                        </a:rPr>
                        <a:t>Municipality</a:t>
                      </a:r>
                      <a:endParaRPr lang="en-ZA" sz="16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algn="ctr">
                        <a:lnSpc>
                          <a:spcPct val="115000"/>
                        </a:lnSpc>
                        <a:spcAft>
                          <a:spcPts val="1000"/>
                        </a:spcAft>
                      </a:pPr>
                      <a:endParaRPr lang="en-US" sz="1600" b="1"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US" sz="1600" b="1"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Water</a:t>
                      </a:r>
                      <a:endParaRPr lang="en-ZA" sz="16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15000"/>
                        </a:lnSpc>
                        <a:spcAft>
                          <a:spcPts val="1000"/>
                        </a:spcAft>
                      </a:pPr>
                      <a:endParaRPr lang="en-US" sz="1600" b="1"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US" sz="1600" b="1"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Sewer</a:t>
                      </a:r>
                      <a:endParaRPr lang="en-ZA" sz="16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15000"/>
                        </a:lnSpc>
                        <a:spcAft>
                          <a:spcPts val="1000"/>
                        </a:spcAft>
                      </a:pPr>
                      <a:endParaRPr lang="en-US" sz="1600" b="1"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US" sz="1600" b="1"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Total</a:t>
                      </a:r>
                      <a:endParaRPr lang="en-ZA" sz="16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4152633270"/>
                  </a:ext>
                </a:extLst>
              </a:tr>
              <a:tr h="583194">
                <a:tc>
                  <a:txBody>
                    <a:bodyPr/>
                    <a:lstStyle/>
                    <a:p>
                      <a:pPr>
                        <a:lnSpc>
                          <a:spcPct val="115000"/>
                        </a:lnSpc>
                        <a:spcAft>
                          <a:spcPts val="0"/>
                        </a:spcAft>
                      </a:pPr>
                      <a:r>
                        <a:rPr lang="en-US" sz="1600" b="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Ba –Phalaborwa</a:t>
                      </a:r>
                      <a:r>
                        <a:rPr lang="en-US" sz="1600" b="0" baseline="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n-ZA" sz="16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algn="ctr">
                        <a:lnSpc>
                          <a:spcPct val="115000"/>
                        </a:lnSpc>
                        <a:spcAft>
                          <a:spcPts val="0"/>
                        </a:spcAft>
                      </a:pPr>
                      <a:r>
                        <a:rPr lang="en-US" sz="16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66 317 299</a:t>
                      </a:r>
                      <a:endParaRPr lang="en-ZA" sz="1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algn="ctr">
                        <a:lnSpc>
                          <a:spcPct val="115000"/>
                        </a:lnSpc>
                        <a:spcAft>
                          <a:spcPts val="0"/>
                        </a:spcAft>
                      </a:pPr>
                      <a:r>
                        <a:rPr lang="en-US" sz="16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8 618 604</a:t>
                      </a:r>
                      <a:endParaRPr lang="en-ZA" sz="1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algn="ctr">
                        <a:lnSpc>
                          <a:spcPct val="115000"/>
                        </a:lnSpc>
                        <a:spcAft>
                          <a:spcPts val="0"/>
                        </a:spcAft>
                      </a:pPr>
                      <a:r>
                        <a:rPr lang="en-US" sz="16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74 935 903</a:t>
                      </a:r>
                      <a:endParaRPr lang="en-ZA" sz="1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b"/>
                </a:tc>
                <a:extLst>
                  <a:ext uri="{0D108BD9-81ED-4DB2-BD59-A6C34878D82A}">
                    <a16:rowId xmlns:a16="http://schemas.microsoft.com/office/drawing/2014/main" xmlns="" val="525437414"/>
                  </a:ext>
                </a:extLst>
              </a:tr>
              <a:tr h="583194">
                <a:tc>
                  <a:txBody>
                    <a:bodyPr/>
                    <a:lstStyle/>
                    <a:p>
                      <a:pPr>
                        <a:lnSpc>
                          <a:spcPct val="115000"/>
                        </a:lnSpc>
                        <a:spcAft>
                          <a:spcPts val="0"/>
                        </a:spcAft>
                      </a:pPr>
                      <a:r>
                        <a:rPr lang="en-US" sz="1600" b="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Greater</a:t>
                      </a:r>
                      <a:r>
                        <a:rPr lang="en-US" sz="1600" b="0" baseline="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Giyani</a:t>
                      </a:r>
                      <a:endParaRPr lang="en-ZA" sz="16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algn="ctr">
                        <a:lnSpc>
                          <a:spcPct val="115000"/>
                        </a:lnSpc>
                        <a:spcAft>
                          <a:spcPts val="0"/>
                        </a:spcAft>
                      </a:pPr>
                      <a:r>
                        <a:rPr lang="en-US" sz="16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3 975 645</a:t>
                      </a:r>
                      <a:endParaRPr lang="en-ZA" sz="1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algn="ctr">
                        <a:lnSpc>
                          <a:spcPct val="115000"/>
                        </a:lnSpc>
                        <a:spcAft>
                          <a:spcPts val="0"/>
                        </a:spcAft>
                      </a:pPr>
                      <a:r>
                        <a:rPr lang="en-US" sz="16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510 372</a:t>
                      </a:r>
                      <a:endParaRPr lang="en-ZA" sz="1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algn="ctr">
                        <a:lnSpc>
                          <a:spcPct val="115000"/>
                        </a:lnSpc>
                        <a:spcAft>
                          <a:spcPts val="0"/>
                        </a:spcAft>
                      </a:pPr>
                      <a:r>
                        <a:rPr lang="en-US" sz="16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4 486 017</a:t>
                      </a:r>
                      <a:endParaRPr lang="en-ZA" sz="1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b"/>
                </a:tc>
                <a:extLst>
                  <a:ext uri="{0D108BD9-81ED-4DB2-BD59-A6C34878D82A}">
                    <a16:rowId xmlns:a16="http://schemas.microsoft.com/office/drawing/2014/main" xmlns="" val="1487363596"/>
                  </a:ext>
                </a:extLst>
              </a:tr>
              <a:tr h="583194">
                <a:tc>
                  <a:txBody>
                    <a:bodyPr/>
                    <a:lstStyle/>
                    <a:p>
                      <a:pPr>
                        <a:lnSpc>
                          <a:spcPct val="115000"/>
                        </a:lnSpc>
                        <a:spcAft>
                          <a:spcPts val="0"/>
                        </a:spcAft>
                      </a:pPr>
                      <a:r>
                        <a:rPr lang="en-US" sz="1600" b="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Greater</a:t>
                      </a:r>
                      <a:r>
                        <a:rPr lang="en-US" sz="1600" b="0" baseline="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Letaba</a:t>
                      </a:r>
                      <a:endParaRPr lang="en-ZA" sz="16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algn="ctr">
                        <a:lnSpc>
                          <a:spcPct val="115000"/>
                        </a:lnSpc>
                        <a:spcAft>
                          <a:spcPts val="0"/>
                        </a:spcAft>
                      </a:pPr>
                      <a:r>
                        <a:rPr lang="en-US" sz="16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692 201,37</a:t>
                      </a:r>
                      <a:endParaRPr lang="en-ZA" sz="1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algn="ctr">
                        <a:lnSpc>
                          <a:spcPct val="115000"/>
                        </a:lnSpc>
                        <a:spcAft>
                          <a:spcPts val="0"/>
                        </a:spcAft>
                      </a:pPr>
                      <a:r>
                        <a:rPr lang="en-US" sz="16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263 990</a:t>
                      </a:r>
                      <a:endParaRPr lang="en-ZA" sz="1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algn="ctr">
                        <a:lnSpc>
                          <a:spcPct val="115000"/>
                        </a:lnSpc>
                        <a:spcAft>
                          <a:spcPts val="0"/>
                        </a:spcAft>
                      </a:pPr>
                      <a:r>
                        <a:rPr lang="en-US" sz="16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956 191</a:t>
                      </a:r>
                      <a:endParaRPr lang="en-ZA" sz="1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b"/>
                </a:tc>
                <a:extLst>
                  <a:ext uri="{0D108BD9-81ED-4DB2-BD59-A6C34878D82A}">
                    <a16:rowId xmlns:a16="http://schemas.microsoft.com/office/drawing/2014/main" xmlns="" val="3936230279"/>
                  </a:ext>
                </a:extLst>
              </a:tr>
              <a:tr h="583194">
                <a:tc>
                  <a:txBody>
                    <a:bodyPr/>
                    <a:lstStyle/>
                    <a:p>
                      <a:pPr>
                        <a:lnSpc>
                          <a:spcPct val="115000"/>
                        </a:lnSpc>
                        <a:spcAft>
                          <a:spcPts val="0"/>
                        </a:spcAft>
                      </a:pPr>
                      <a:r>
                        <a:rPr lang="en-US" sz="1600" b="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Greater</a:t>
                      </a:r>
                      <a:r>
                        <a:rPr lang="en-US" sz="1600" b="0" baseline="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Tzaneen</a:t>
                      </a:r>
                      <a:endParaRPr lang="en-ZA" sz="16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algn="ctr">
                        <a:lnSpc>
                          <a:spcPct val="115000"/>
                        </a:lnSpc>
                        <a:spcAft>
                          <a:spcPts val="0"/>
                        </a:spcAft>
                      </a:pPr>
                      <a:r>
                        <a:rPr lang="en-US" sz="16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19 696 059</a:t>
                      </a:r>
                      <a:endParaRPr lang="en-ZA" sz="1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algn="ctr">
                        <a:lnSpc>
                          <a:spcPct val="115000"/>
                        </a:lnSpc>
                        <a:spcAft>
                          <a:spcPts val="0"/>
                        </a:spcAft>
                      </a:pPr>
                      <a:r>
                        <a:rPr lang="en-US" sz="16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5 863 819</a:t>
                      </a:r>
                      <a:endParaRPr lang="en-ZA" sz="1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algn="ctr">
                        <a:lnSpc>
                          <a:spcPct val="115000"/>
                        </a:lnSpc>
                        <a:spcAft>
                          <a:spcPts val="0"/>
                        </a:spcAft>
                      </a:pPr>
                      <a:r>
                        <a:rPr lang="en-US" sz="16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25 559 878</a:t>
                      </a:r>
                      <a:endParaRPr lang="en-ZA" sz="1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b"/>
                </a:tc>
                <a:extLst>
                  <a:ext uri="{0D108BD9-81ED-4DB2-BD59-A6C34878D82A}">
                    <a16:rowId xmlns:a16="http://schemas.microsoft.com/office/drawing/2014/main" xmlns="" val="2962773899"/>
                  </a:ext>
                </a:extLst>
              </a:tr>
              <a:tr h="583194">
                <a:tc>
                  <a:txBody>
                    <a:bodyPr/>
                    <a:lstStyle/>
                    <a:p>
                      <a:pPr>
                        <a:lnSpc>
                          <a:spcPct val="115000"/>
                        </a:lnSpc>
                        <a:spcAft>
                          <a:spcPts val="0"/>
                        </a:spcAft>
                      </a:pPr>
                      <a:r>
                        <a:rPr lang="en-US" sz="1600" b="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Maruleng</a:t>
                      </a:r>
                      <a:r>
                        <a:rPr lang="en-US" sz="1600" b="0" baseline="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n-ZA" sz="16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algn="ctr">
                        <a:lnSpc>
                          <a:spcPct val="115000"/>
                        </a:lnSpc>
                        <a:spcAft>
                          <a:spcPts val="0"/>
                        </a:spcAft>
                      </a:pPr>
                      <a:r>
                        <a:rPr lang="en-US" sz="16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2 075 873</a:t>
                      </a:r>
                      <a:endParaRPr lang="en-ZA" sz="1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algn="ctr">
                        <a:lnSpc>
                          <a:spcPct val="115000"/>
                        </a:lnSpc>
                        <a:spcAft>
                          <a:spcPts val="0"/>
                        </a:spcAft>
                      </a:pPr>
                      <a:r>
                        <a:rPr lang="en-US" sz="16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216 708</a:t>
                      </a:r>
                      <a:endParaRPr lang="en-ZA" sz="1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algn="ctr">
                        <a:lnSpc>
                          <a:spcPct val="115000"/>
                        </a:lnSpc>
                        <a:spcAft>
                          <a:spcPts val="0"/>
                        </a:spcAft>
                      </a:pPr>
                      <a:r>
                        <a:rPr lang="en-US" sz="16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2 292 581</a:t>
                      </a:r>
                      <a:endParaRPr lang="en-ZA" sz="1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b"/>
                </a:tc>
                <a:extLst>
                  <a:ext uri="{0D108BD9-81ED-4DB2-BD59-A6C34878D82A}">
                    <a16:rowId xmlns:a16="http://schemas.microsoft.com/office/drawing/2014/main" xmlns="" val="3771785523"/>
                  </a:ext>
                </a:extLst>
              </a:tr>
              <a:tr h="583194">
                <a:tc>
                  <a:txBody>
                    <a:bodyPr/>
                    <a:lstStyle/>
                    <a:p>
                      <a:pPr>
                        <a:lnSpc>
                          <a:spcPct val="115000"/>
                        </a:lnSpc>
                        <a:spcAft>
                          <a:spcPts val="0"/>
                        </a:spcAft>
                      </a:pPr>
                      <a:r>
                        <a:rPr lang="en-ZA" sz="1600" b="1" dirty="0">
                          <a:solidFill>
                            <a:schemeClr val="tx1"/>
                          </a:solidFill>
                          <a:effectLst/>
                          <a:latin typeface="Arial Narrow" panose="020B0606020202030204" pitchFamily="34" charset="0"/>
                        </a:rPr>
                        <a:t>Total</a:t>
                      </a:r>
                      <a:endParaRPr lang="en-ZA" sz="16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algn="ctr">
                        <a:lnSpc>
                          <a:spcPct val="115000"/>
                        </a:lnSpc>
                        <a:spcAft>
                          <a:spcPts val="0"/>
                        </a:spcAft>
                      </a:pPr>
                      <a:r>
                        <a:rPr lang="en-US" sz="1600" b="1"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92 757 079</a:t>
                      </a:r>
                      <a:endParaRPr lang="en-ZA" sz="16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algn="ctr">
                        <a:lnSpc>
                          <a:spcPct val="115000"/>
                        </a:lnSpc>
                        <a:spcAft>
                          <a:spcPts val="0"/>
                        </a:spcAft>
                      </a:pPr>
                      <a:r>
                        <a:rPr lang="en-US" sz="1600" b="1"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15 473 495</a:t>
                      </a:r>
                      <a:endParaRPr lang="en-ZA" sz="16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algn="ctr">
                        <a:lnSpc>
                          <a:spcPct val="115000"/>
                        </a:lnSpc>
                        <a:spcAft>
                          <a:spcPts val="0"/>
                        </a:spcAft>
                      </a:pPr>
                      <a:r>
                        <a:rPr lang="en-US" sz="1600" b="1"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108 230 574</a:t>
                      </a:r>
                      <a:endParaRPr lang="en-ZA" sz="16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b"/>
                </a:tc>
                <a:extLst>
                  <a:ext uri="{0D108BD9-81ED-4DB2-BD59-A6C34878D82A}">
                    <a16:rowId xmlns:a16="http://schemas.microsoft.com/office/drawing/2014/main" xmlns="" val="2356026792"/>
                  </a:ext>
                </a:extLst>
              </a:tr>
            </a:tbl>
          </a:graphicData>
        </a:graphic>
      </p:graphicFrame>
      <p:sp>
        <p:nvSpPr>
          <p:cNvPr id="5" name="Title 1"/>
          <p:cNvSpPr txBox="1">
            <a:spLocks/>
          </p:cNvSpPr>
          <p:nvPr/>
        </p:nvSpPr>
        <p:spPr>
          <a:xfrm>
            <a:off x="838201" y="5791200"/>
            <a:ext cx="8077200" cy="559012"/>
          </a:xfrm>
          <a:prstGeom prst="rect">
            <a:avLst/>
          </a:prstGeom>
          <a:effectLst/>
        </p:spPr>
        <p:txBody>
          <a:bodyPr vert="horz" lIns="91440" tIns="45720" rIns="91440" bIns="45720" rtlCol="0" anchor="ctr">
            <a:normAutofit fontScale="97500" lnSpcReduction="10000"/>
          </a:bodyPr>
          <a:lst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600" b="1" dirty="0">
                <a:latin typeface="Arial Narrow" panose="020B0606020202030204" pitchFamily="34" charset="0"/>
              </a:rPr>
              <a:t>* </a:t>
            </a:r>
            <a:r>
              <a:rPr lang="en-US" sz="1600" b="1" i="1" dirty="0">
                <a:latin typeface="Arial Narrow" panose="020B0606020202030204" pitchFamily="34" charset="0"/>
              </a:rPr>
              <a:t>The information relates to work performed in the Local Municipalities as per the singed WSA/WSP agreements on behalf of the district and is reported in the AFS of Mopani District Municipality.</a:t>
            </a:r>
            <a:endParaRPr lang="en-ZA" sz="1600" b="1" i="1" dirty="0">
              <a:latin typeface="Arial Narrow" panose="020B0606020202030204" pitchFamily="34" charset="0"/>
            </a:endParaRPr>
          </a:p>
        </p:txBody>
      </p:sp>
    </p:spTree>
    <p:extLst>
      <p:ext uri="{BB962C8B-B14F-4D97-AF65-F5344CB8AC3E}">
        <p14:creationId xmlns:p14="http://schemas.microsoft.com/office/powerpoint/2010/main" xmlns="" val="22901790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650" y="228599"/>
            <a:ext cx="7886700" cy="609601"/>
          </a:xfrm>
        </p:spPr>
        <p:txBody>
          <a:bodyPr>
            <a:noAutofit/>
          </a:bodyPr>
          <a:lstStyle/>
          <a:p>
            <a:r>
              <a:rPr lang="en-ZA" sz="2800" b="1" dirty="0" smtClean="0"/>
              <a:t>Standing Committee on Public Account (</a:t>
            </a:r>
            <a:r>
              <a:rPr lang="en-ZA" sz="2800" b="1" dirty="0"/>
              <a:t>SCOPA</a:t>
            </a:r>
            <a:r>
              <a:rPr lang="en-ZA" sz="2800" b="1" dirty="0" smtClean="0"/>
              <a:t>)  &amp; COGTA Portfolio appearances</a:t>
            </a:r>
            <a:endParaRPr lang="en-ZA" sz="2800" b="1" dirty="0"/>
          </a:p>
        </p:txBody>
      </p:sp>
      <p:sp>
        <p:nvSpPr>
          <p:cNvPr id="3" name="Content Placeholder 2"/>
          <p:cNvSpPr>
            <a:spLocks noGrp="1"/>
          </p:cNvSpPr>
          <p:nvPr>
            <p:ph idx="1"/>
          </p:nvPr>
        </p:nvSpPr>
        <p:spPr>
          <a:xfrm>
            <a:off x="457200" y="990600"/>
            <a:ext cx="8305800" cy="5181600"/>
          </a:xfrm>
        </p:spPr>
        <p:txBody>
          <a:bodyPr>
            <a:normAutofit fontScale="70000" lnSpcReduction="20000"/>
          </a:bodyPr>
          <a:lstStyle/>
          <a:p>
            <a:pPr algn="just"/>
            <a:r>
              <a:rPr lang="en-ZA" sz="2800" dirty="0"/>
              <a:t>The municipality appeared before SCOPA during 2018/19, and provide detailed reasons for the state of their municipality and presented the turnaround plans to improve the audit outcomes</a:t>
            </a:r>
            <a:r>
              <a:rPr lang="en-ZA" sz="2800" dirty="0" smtClean="0"/>
              <a:t>.</a:t>
            </a:r>
          </a:p>
          <a:p>
            <a:pPr marL="0" indent="0" algn="just">
              <a:buNone/>
            </a:pPr>
            <a:endParaRPr lang="en-ZA" sz="2800" dirty="0" smtClean="0"/>
          </a:p>
          <a:p>
            <a:pPr algn="just"/>
            <a:r>
              <a:rPr lang="en-US" sz="2800" dirty="0" smtClean="0"/>
              <a:t>The municipality also appeared before the COGTA portfolio twice in the 2019/20 financial year.</a:t>
            </a:r>
            <a:endParaRPr lang="en-ZA" sz="2800" dirty="0"/>
          </a:p>
          <a:p>
            <a:pPr algn="just"/>
            <a:endParaRPr lang="en-ZA" sz="2800" dirty="0"/>
          </a:p>
          <a:p>
            <a:pPr algn="just"/>
            <a:r>
              <a:rPr lang="en-ZA" sz="2800" dirty="0"/>
              <a:t>Auditor General in his 2018/19 General report stated that, strong oversight intervention has positive impact.</a:t>
            </a:r>
          </a:p>
          <a:p>
            <a:pPr algn="just"/>
            <a:endParaRPr lang="en-ZA" sz="2800" dirty="0"/>
          </a:p>
          <a:p>
            <a:pPr algn="just"/>
            <a:r>
              <a:rPr lang="en-ZA" sz="2800" dirty="0"/>
              <a:t>AG applauded the municipality for taking the recommendations made by the </a:t>
            </a:r>
            <a:r>
              <a:rPr lang="en-ZA" sz="2800" dirty="0" smtClean="0"/>
              <a:t>SCOPA committee </a:t>
            </a:r>
            <a:r>
              <a:rPr lang="en-ZA" sz="2800" dirty="0"/>
              <a:t>very seriously, that resulted in improved </a:t>
            </a:r>
            <a:r>
              <a:rPr lang="en-ZA" sz="2800" dirty="0" smtClean="0"/>
              <a:t>cooperation </a:t>
            </a:r>
            <a:r>
              <a:rPr lang="en-ZA" sz="2800" dirty="0"/>
              <a:t>between management and auditors, which led to qualified audit opinion after five(05)years of disclaimer/ adverse opinions.</a:t>
            </a:r>
          </a:p>
          <a:p>
            <a:pPr algn="just"/>
            <a:endParaRPr lang="en-ZA" sz="2800" dirty="0"/>
          </a:p>
          <a:p>
            <a:pPr algn="just"/>
            <a:r>
              <a:rPr lang="en-ZA" sz="2800" dirty="0" smtClean="0"/>
              <a:t>The </a:t>
            </a:r>
            <a:r>
              <a:rPr lang="en-ZA" sz="2800" dirty="0"/>
              <a:t>municipality </a:t>
            </a:r>
            <a:r>
              <a:rPr lang="en-ZA" sz="2800" dirty="0" smtClean="0"/>
              <a:t>acknowledge the value of ongoing oversight from parliament as it has resulted in ongoing improvements in the state of the municipality.</a:t>
            </a:r>
            <a:endParaRPr lang="en-ZA" sz="2800" dirty="0"/>
          </a:p>
          <a:p>
            <a:pPr algn="just"/>
            <a:endParaRPr lang="en-ZA" dirty="0" smtClean="0">
              <a:solidFill>
                <a:schemeClr val="tx1"/>
              </a:solidFill>
            </a:endParaRPr>
          </a:p>
          <a:p>
            <a:pPr marL="0" indent="0">
              <a:buNone/>
            </a:pPr>
            <a:endParaRPr lang="en-ZA" dirty="0">
              <a:solidFill>
                <a:schemeClr val="tx1"/>
              </a:solidFill>
            </a:endParaRPr>
          </a:p>
          <a:p>
            <a:pPr marL="0" indent="0">
              <a:buNone/>
            </a:pPr>
            <a:endParaRPr lang="en-ZA" dirty="0"/>
          </a:p>
        </p:txBody>
      </p:sp>
    </p:spTree>
    <p:extLst>
      <p:ext uri="{BB962C8B-B14F-4D97-AF65-F5344CB8AC3E}">
        <p14:creationId xmlns:p14="http://schemas.microsoft.com/office/powerpoint/2010/main" xmlns="" val="401150438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990600"/>
            <a:ext cx="6248400" cy="3810000"/>
          </a:xfrm>
        </p:spPr>
        <p:txBody>
          <a:bodyPr/>
          <a:lstStyle/>
          <a:p>
            <a:pPr algn="ctr"/>
            <a:r>
              <a:rPr lang="en-US" dirty="0" smtClean="0">
                <a:latin typeface="Arial Black" panose="020B0A04020102020204" pitchFamily="34" charset="0"/>
              </a:rPr>
              <a:t/>
            </a:r>
            <a:br>
              <a:rPr lang="en-US" dirty="0" smtClean="0">
                <a:latin typeface="Arial Black" panose="020B0A04020102020204" pitchFamily="34" charset="0"/>
              </a:rPr>
            </a:br>
            <a:r>
              <a:rPr lang="en-US" sz="4000" dirty="0">
                <a:latin typeface="Arial Narrow" panose="020B0606020202030204" pitchFamily="34" charset="0"/>
              </a:rPr>
              <a:t>UNAUTHORIZED, IRREGULAR AND FRUITLESS  EXPENDITURE</a:t>
            </a:r>
          </a:p>
        </p:txBody>
      </p:sp>
    </p:spTree>
    <p:extLst>
      <p:ext uri="{BB962C8B-B14F-4D97-AF65-F5344CB8AC3E}">
        <p14:creationId xmlns:p14="http://schemas.microsoft.com/office/powerpoint/2010/main" xmlns="" val="47279441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8841" y="0"/>
            <a:ext cx="7848600" cy="381000"/>
          </a:xfrm>
          <a:solidFill>
            <a:schemeClr val="tx2">
              <a:lumMod val="20000"/>
              <a:lumOff val="80000"/>
            </a:schemeClr>
          </a:solidFill>
        </p:spPr>
        <p:txBody>
          <a:bodyPr>
            <a:noAutofit/>
          </a:bodyPr>
          <a:lstStyle/>
          <a:p>
            <a:r>
              <a:rPr lang="en-US" sz="3200" b="1" dirty="0" smtClean="0">
                <a:latin typeface="Arial Narrow" panose="020B0606020202030204" pitchFamily="34" charset="0"/>
                <a:cs typeface="Arial" panose="020B0604020202020204" pitchFamily="34" charset="0"/>
              </a:rPr>
              <a:t>UIFW Breakdown </a:t>
            </a:r>
            <a:endParaRPr lang="en-US" sz="3200" b="1" dirty="0">
              <a:latin typeface="Arial Narrow" panose="020B060602020203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70FDE807-4BDD-4B17-9EAE-40C2E267EAE7}" type="slidenum">
              <a:rPr lang="en-US" smtClean="0"/>
              <a:pPr/>
              <a:t>51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xmlns="" val="2754991516"/>
              </p:ext>
            </p:extLst>
          </p:nvPr>
        </p:nvGraphicFramePr>
        <p:xfrm>
          <a:off x="0" y="380996"/>
          <a:ext cx="9906000" cy="6110484"/>
        </p:xfrm>
        <a:graphic>
          <a:graphicData uri="http://schemas.openxmlformats.org/drawingml/2006/table">
            <a:tbl>
              <a:tblPr>
                <a:tableStyleId>{5C22544A-7EE6-4342-B048-85BDC9FD1C3A}</a:tableStyleId>
              </a:tblPr>
              <a:tblGrid>
                <a:gridCol w="1651000">
                  <a:extLst>
                    <a:ext uri="{9D8B030D-6E8A-4147-A177-3AD203B41FA5}">
                      <a16:colId xmlns:a16="http://schemas.microsoft.com/office/drawing/2014/main" xmlns="" val="1487701083"/>
                    </a:ext>
                  </a:extLst>
                </a:gridCol>
                <a:gridCol w="1651000">
                  <a:extLst>
                    <a:ext uri="{9D8B030D-6E8A-4147-A177-3AD203B41FA5}">
                      <a16:colId xmlns:a16="http://schemas.microsoft.com/office/drawing/2014/main" xmlns="" val="804408838"/>
                    </a:ext>
                  </a:extLst>
                </a:gridCol>
                <a:gridCol w="1651000">
                  <a:extLst>
                    <a:ext uri="{9D8B030D-6E8A-4147-A177-3AD203B41FA5}">
                      <a16:colId xmlns:a16="http://schemas.microsoft.com/office/drawing/2014/main" xmlns="" val="3010071108"/>
                    </a:ext>
                  </a:extLst>
                </a:gridCol>
                <a:gridCol w="1651000">
                  <a:extLst>
                    <a:ext uri="{9D8B030D-6E8A-4147-A177-3AD203B41FA5}">
                      <a16:colId xmlns:a16="http://schemas.microsoft.com/office/drawing/2014/main" xmlns="" val="2294481335"/>
                    </a:ext>
                  </a:extLst>
                </a:gridCol>
                <a:gridCol w="1651000">
                  <a:extLst>
                    <a:ext uri="{9D8B030D-6E8A-4147-A177-3AD203B41FA5}">
                      <a16:colId xmlns:a16="http://schemas.microsoft.com/office/drawing/2014/main" xmlns="" val="3763228150"/>
                    </a:ext>
                  </a:extLst>
                </a:gridCol>
                <a:gridCol w="1651000">
                  <a:extLst>
                    <a:ext uri="{9D8B030D-6E8A-4147-A177-3AD203B41FA5}">
                      <a16:colId xmlns:a16="http://schemas.microsoft.com/office/drawing/2014/main" xmlns="" val="1841003299"/>
                    </a:ext>
                  </a:extLst>
                </a:gridCol>
              </a:tblGrid>
              <a:tr h="248474">
                <a:tc gridSpan="6">
                  <a:txBody>
                    <a:bodyPr/>
                    <a:lstStyle/>
                    <a:p>
                      <a:pPr algn="ctr" fontAlgn="b"/>
                      <a:r>
                        <a:rPr lang="en-ZA" sz="1600" b="1" u="none" strike="noStrike" dirty="0">
                          <a:effectLst/>
                        </a:rPr>
                        <a:t>2016/2017 FINANCIAL YEAR</a:t>
                      </a:r>
                      <a:endParaRPr lang="en-ZA" sz="1600" b="1" i="0" u="none" strike="noStrike" dirty="0">
                        <a:solidFill>
                          <a:srgbClr val="000000"/>
                        </a:solidFill>
                        <a:effectLst/>
                        <a:latin typeface="Arial" panose="020B0604020202020204" pitchFamily="34" charset="0"/>
                      </a:endParaRPr>
                    </a:p>
                  </a:txBody>
                  <a:tcPr marL="8588" marR="8588" marT="8588" marB="0" anchor="b"/>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3163276135"/>
                  </a:ext>
                </a:extLst>
              </a:tr>
              <a:tr h="732101">
                <a:tc>
                  <a:txBody>
                    <a:bodyPr/>
                    <a:lstStyle/>
                    <a:p>
                      <a:pPr algn="ctr" fontAlgn="b"/>
                      <a:r>
                        <a:rPr lang="en-ZA" sz="1400" b="1" u="none" strike="noStrike">
                          <a:effectLst/>
                        </a:rPr>
                        <a:t>Description</a:t>
                      </a:r>
                      <a:endParaRPr lang="en-ZA" sz="1400" b="1" i="0" u="none" strike="noStrike">
                        <a:solidFill>
                          <a:srgbClr val="000000"/>
                        </a:solidFill>
                        <a:effectLst/>
                        <a:latin typeface="Arial" panose="020B0604020202020204" pitchFamily="34" charset="0"/>
                      </a:endParaRPr>
                    </a:p>
                  </a:txBody>
                  <a:tcPr marL="8588" marR="8588" marT="8588" marB="0" anchor="b"/>
                </a:tc>
                <a:tc>
                  <a:txBody>
                    <a:bodyPr/>
                    <a:lstStyle/>
                    <a:p>
                      <a:pPr algn="ctr" fontAlgn="b"/>
                      <a:r>
                        <a:rPr lang="en-ZA" sz="1400" b="1" u="none" strike="noStrike">
                          <a:effectLst/>
                        </a:rPr>
                        <a:t> Opening balance </a:t>
                      </a:r>
                      <a:endParaRPr lang="en-ZA" sz="1400" b="1" i="0" u="none" strike="noStrike">
                        <a:solidFill>
                          <a:srgbClr val="000000"/>
                        </a:solidFill>
                        <a:effectLst/>
                        <a:latin typeface="Arial" panose="020B0604020202020204" pitchFamily="34" charset="0"/>
                      </a:endParaRPr>
                    </a:p>
                  </a:txBody>
                  <a:tcPr marL="8588" marR="8588" marT="8588" marB="0" anchor="b"/>
                </a:tc>
                <a:tc>
                  <a:txBody>
                    <a:bodyPr/>
                    <a:lstStyle/>
                    <a:p>
                      <a:pPr algn="ctr" fontAlgn="b"/>
                      <a:r>
                        <a:rPr lang="en-US" sz="1400" b="1" u="none" strike="noStrike" dirty="0">
                          <a:effectLst/>
                        </a:rPr>
                        <a:t> Movement in the year from previous year contracts pre 2016 </a:t>
                      </a:r>
                      <a:endParaRPr lang="en-US" sz="1400" b="1" i="0" u="none" strike="noStrike" dirty="0">
                        <a:solidFill>
                          <a:srgbClr val="000000"/>
                        </a:solidFill>
                        <a:effectLst/>
                        <a:latin typeface="Arial" panose="020B0604020202020204" pitchFamily="34" charset="0"/>
                      </a:endParaRPr>
                    </a:p>
                  </a:txBody>
                  <a:tcPr marL="8588" marR="8588" marT="8588" marB="0" anchor="b"/>
                </a:tc>
                <a:tc>
                  <a:txBody>
                    <a:bodyPr/>
                    <a:lstStyle/>
                    <a:p>
                      <a:pPr algn="ctr" fontAlgn="b"/>
                      <a:r>
                        <a:rPr lang="en-US" sz="1400" b="1" u="none" strike="noStrike" dirty="0">
                          <a:effectLst/>
                        </a:rPr>
                        <a:t> New expenditure from current year activities </a:t>
                      </a:r>
                      <a:endParaRPr lang="en-US" sz="1400" b="1" i="0" u="none" strike="noStrike" dirty="0">
                        <a:solidFill>
                          <a:srgbClr val="000000"/>
                        </a:solidFill>
                        <a:effectLst/>
                        <a:latin typeface="Arial" panose="020B0604020202020204" pitchFamily="34" charset="0"/>
                      </a:endParaRPr>
                    </a:p>
                  </a:txBody>
                  <a:tcPr marL="8588" marR="8588" marT="8588" marB="0" anchor="b"/>
                </a:tc>
                <a:tc>
                  <a:txBody>
                    <a:bodyPr/>
                    <a:lstStyle/>
                    <a:p>
                      <a:pPr algn="ctr" fontAlgn="b"/>
                      <a:r>
                        <a:rPr lang="en-ZA" sz="1400" b="1" u="none" strike="noStrike" dirty="0">
                          <a:effectLst/>
                        </a:rPr>
                        <a:t> </a:t>
                      </a:r>
                      <a:r>
                        <a:rPr lang="en-ZA" sz="1400" b="1" u="none" strike="noStrike" dirty="0" smtClean="0">
                          <a:effectLst/>
                        </a:rPr>
                        <a:t>Investigated by MPAC</a:t>
                      </a:r>
                      <a:endParaRPr lang="en-ZA" sz="1400" b="1" i="0" u="none" strike="noStrike" dirty="0">
                        <a:solidFill>
                          <a:srgbClr val="000000"/>
                        </a:solidFill>
                        <a:effectLst/>
                        <a:latin typeface="Arial" panose="020B0604020202020204" pitchFamily="34" charset="0"/>
                      </a:endParaRPr>
                    </a:p>
                  </a:txBody>
                  <a:tcPr marL="8588" marR="8588" marT="8588" marB="0" anchor="b"/>
                </a:tc>
                <a:tc>
                  <a:txBody>
                    <a:bodyPr/>
                    <a:lstStyle/>
                    <a:p>
                      <a:pPr algn="ctr" fontAlgn="b"/>
                      <a:r>
                        <a:rPr lang="en-ZA" sz="1400" b="1" u="none" strike="noStrike" dirty="0">
                          <a:effectLst/>
                        </a:rPr>
                        <a:t> Closing balance </a:t>
                      </a:r>
                      <a:endParaRPr lang="en-ZA" sz="1400" b="1" i="0" u="none" strike="noStrike" dirty="0">
                        <a:solidFill>
                          <a:srgbClr val="000000"/>
                        </a:solidFill>
                        <a:effectLst/>
                        <a:latin typeface="Arial" panose="020B0604020202020204" pitchFamily="34" charset="0"/>
                      </a:endParaRPr>
                    </a:p>
                  </a:txBody>
                  <a:tcPr marL="8588" marR="8588" marT="8588" marB="0" anchor="b"/>
                </a:tc>
                <a:extLst>
                  <a:ext uri="{0D108BD9-81ED-4DB2-BD59-A6C34878D82A}">
                    <a16:rowId xmlns:a16="http://schemas.microsoft.com/office/drawing/2014/main" xmlns="" val="557341745"/>
                  </a:ext>
                </a:extLst>
              </a:tr>
              <a:tr h="251556">
                <a:tc>
                  <a:txBody>
                    <a:bodyPr/>
                    <a:lstStyle/>
                    <a:p>
                      <a:pPr algn="l" fontAlgn="b"/>
                      <a:r>
                        <a:rPr lang="en-ZA" sz="1400" b="1" u="none" strike="noStrike" dirty="0">
                          <a:effectLst/>
                        </a:rPr>
                        <a:t>Irregular</a:t>
                      </a:r>
                      <a:endParaRPr lang="en-ZA" sz="1400" b="1" i="0" u="none" strike="noStrike" dirty="0">
                        <a:solidFill>
                          <a:srgbClr val="000000"/>
                        </a:solidFill>
                        <a:effectLst/>
                        <a:latin typeface="Arial" panose="020B0604020202020204" pitchFamily="34" charset="0"/>
                      </a:endParaRPr>
                    </a:p>
                  </a:txBody>
                  <a:tcPr marL="8588" marR="8588" marT="8588" marB="0" anchor="b"/>
                </a:tc>
                <a:tc>
                  <a:txBody>
                    <a:bodyPr/>
                    <a:lstStyle/>
                    <a:p>
                      <a:pPr algn="l" fontAlgn="b"/>
                      <a:r>
                        <a:rPr lang="en-ZA" sz="1400" u="none" strike="noStrike">
                          <a:effectLst/>
                        </a:rPr>
                        <a:t>           223 327 744,00 </a:t>
                      </a:r>
                      <a:endParaRPr lang="en-ZA" sz="1400" b="0" i="0" u="none" strike="noStrike">
                        <a:solidFill>
                          <a:srgbClr val="000000"/>
                        </a:solidFill>
                        <a:effectLst/>
                        <a:latin typeface="Arial" panose="020B0604020202020204" pitchFamily="34" charset="0"/>
                      </a:endParaRPr>
                    </a:p>
                  </a:txBody>
                  <a:tcPr marL="8588" marR="8588" marT="8588" marB="0" anchor="b"/>
                </a:tc>
                <a:tc>
                  <a:txBody>
                    <a:bodyPr/>
                    <a:lstStyle/>
                    <a:p>
                      <a:pPr algn="l" fontAlgn="b"/>
                      <a:r>
                        <a:rPr lang="en-ZA" sz="1400" u="none" strike="noStrike">
                          <a:effectLst/>
                        </a:rPr>
                        <a:t> </a:t>
                      </a:r>
                      <a:endParaRPr lang="en-ZA" sz="1400" b="0" i="0" u="none" strike="noStrike">
                        <a:solidFill>
                          <a:srgbClr val="000000"/>
                        </a:solidFill>
                        <a:effectLst/>
                        <a:latin typeface="Arial" panose="020B0604020202020204" pitchFamily="34" charset="0"/>
                      </a:endParaRPr>
                    </a:p>
                  </a:txBody>
                  <a:tcPr marL="8588" marR="8588" marT="8588" marB="0" anchor="b"/>
                </a:tc>
                <a:tc>
                  <a:txBody>
                    <a:bodyPr/>
                    <a:lstStyle/>
                    <a:p>
                      <a:pPr algn="l" fontAlgn="b"/>
                      <a:r>
                        <a:rPr lang="en-ZA" sz="1400" u="none" strike="noStrike">
                          <a:effectLst/>
                        </a:rPr>
                        <a:t>           191 447 589,49 </a:t>
                      </a:r>
                      <a:endParaRPr lang="en-ZA" sz="1400" b="0" i="0" u="none" strike="noStrike">
                        <a:solidFill>
                          <a:srgbClr val="000000"/>
                        </a:solidFill>
                        <a:effectLst/>
                        <a:latin typeface="Arial" panose="020B0604020202020204" pitchFamily="34" charset="0"/>
                      </a:endParaRPr>
                    </a:p>
                  </a:txBody>
                  <a:tcPr marL="8588" marR="8588" marT="8588" marB="0" anchor="b"/>
                </a:tc>
                <a:tc>
                  <a:txBody>
                    <a:bodyPr/>
                    <a:lstStyle/>
                    <a:p>
                      <a:pPr algn="ctr" fontAlgn="b"/>
                      <a:r>
                        <a:rPr lang="en-US" sz="1400" b="0" i="0" u="none" strike="noStrike" dirty="0" smtClean="0">
                          <a:solidFill>
                            <a:srgbClr val="000000"/>
                          </a:solidFill>
                          <a:effectLst/>
                          <a:latin typeface="Arial" panose="020B0604020202020204" pitchFamily="34" charset="0"/>
                        </a:rPr>
                        <a:t>-</a:t>
                      </a:r>
                      <a:endParaRPr lang="en-ZA" sz="1400" b="0" i="0" u="none" strike="noStrike" dirty="0">
                        <a:solidFill>
                          <a:srgbClr val="000000"/>
                        </a:solidFill>
                        <a:effectLst/>
                        <a:latin typeface="Arial" panose="020B0604020202020204" pitchFamily="34" charset="0"/>
                      </a:endParaRPr>
                    </a:p>
                  </a:txBody>
                  <a:tcPr marL="8588" marR="8588" marT="8588" marB="0" anchor="b"/>
                </a:tc>
                <a:tc>
                  <a:txBody>
                    <a:bodyPr/>
                    <a:lstStyle/>
                    <a:p>
                      <a:pPr algn="l" fontAlgn="b"/>
                      <a:r>
                        <a:rPr lang="en-ZA" sz="1400" b="1" u="none" strike="noStrike" dirty="0">
                          <a:effectLst/>
                        </a:rPr>
                        <a:t>           414 775 333,49 </a:t>
                      </a:r>
                      <a:endParaRPr lang="en-ZA" sz="1400" b="1" i="0" u="none" strike="noStrike" dirty="0">
                        <a:solidFill>
                          <a:srgbClr val="000000"/>
                        </a:solidFill>
                        <a:effectLst/>
                        <a:latin typeface="Arial" panose="020B0604020202020204" pitchFamily="34" charset="0"/>
                      </a:endParaRPr>
                    </a:p>
                  </a:txBody>
                  <a:tcPr marL="8588" marR="8588" marT="8588" marB="0" anchor="b"/>
                </a:tc>
                <a:extLst>
                  <a:ext uri="{0D108BD9-81ED-4DB2-BD59-A6C34878D82A}">
                    <a16:rowId xmlns:a16="http://schemas.microsoft.com/office/drawing/2014/main" xmlns="" val="3991160266"/>
                  </a:ext>
                </a:extLst>
              </a:tr>
              <a:tr h="251556">
                <a:tc>
                  <a:txBody>
                    <a:bodyPr/>
                    <a:lstStyle/>
                    <a:p>
                      <a:pPr algn="l" fontAlgn="b"/>
                      <a:r>
                        <a:rPr lang="en-ZA" sz="1400" b="1" u="none" strike="noStrike" dirty="0">
                          <a:effectLst/>
                        </a:rPr>
                        <a:t>Unauthorised</a:t>
                      </a:r>
                      <a:endParaRPr lang="en-ZA" sz="1400" b="1" i="0" u="none" strike="noStrike" dirty="0">
                        <a:solidFill>
                          <a:srgbClr val="000000"/>
                        </a:solidFill>
                        <a:effectLst/>
                        <a:latin typeface="Arial" panose="020B0604020202020204" pitchFamily="34" charset="0"/>
                      </a:endParaRPr>
                    </a:p>
                  </a:txBody>
                  <a:tcPr marL="8588" marR="8588" marT="8588" marB="0" anchor="b"/>
                </a:tc>
                <a:tc>
                  <a:txBody>
                    <a:bodyPr/>
                    <a:lstStyle/>
                    <a:p>
                      <a:pPr algn="l" fontAlgn="b"/>
                      <a:r>
                        <a:rPr lang="en-ZA" sz="1400" u="none" strike="noStrike">
                          <a:effectLst/>
                        </a:rPr>
                        <a:t>           169 214 083,23 </a:t>
                      </a:r>
                      <a:endParaRPr lang="en-ZA" sz="1400" b="0" i="0" u="none" strike="noStrike">
                        <a:solidFill>
                          <a:srgbClr val="000000"/>
                        </a:solidFill>
                        <a:effectLst/>
                        <a:latin typeface="Arial" panose="020B0604020202020204" pitchFamily="34" charset="0"/>
                      </a:endParaRPr>
                    </a:p>
                  </a:txBody>
                  <a:tcPr marL="8588" marR="8588" marT="8588" marB="0" anchor="b"/>
                </a:tc>
                <a:tc>
                  <a:txBody>
                    <a:bodyPr/>
                    <a:lstStyle/>
                    <a:p>
                      <a:pPr algn="l" fontAlgn="b"/>
                      <a:r>
                        <a:rPr lang="en-ZA" sz="1400" u="none" strike="noStrike">
                          <a:effectLst/>
                        </a:rPr>
                        <a:t> </a:t>
                      </a:r>
                      <a:endParaRPr lang="en-ZA" sz="1400" b="0" i="0" u="none" strike="noStrike">
                        <a:solidFill>
                          <a:srgbClr val="000000"/>
                        </a:solidFill>
                        <a:effectLst/>
                        <a:latin typeface="Arial" panose="020B0604020202020204" pitchFamily="34" charset="0"/>
                      </a:endParaRPr>
                    </a:p>
                  </a:txBody>
                  <a:tcPr marL="8588" marR="8588" marT="8588" marB="0" anchor="b"/>
                </a:tc>
                <a:tc>
                  <a:txBody>
                    <a:bodyPr/>
                    <a:lstStyle/>
                    <a:p>
                      <a:pPr algn="l" fontAlgn="b"/>
                      <a:r>
                        <a:rPr lang="en-ZA" sz="1400" u="none" strike="noStrike">
                          <a:effectLst/>
                        </a:rPr>
                        <a:t>           106 009 167,57 </a:t>
                      </a:r>
                      <a:endParaRPr lang="en-ZA" sz="1400" b="0" i="0" u="none" strike="noStrike">
                        <a:solidFill>
                          <a:srgbClr val="000000"/>
                        </a:solidFill>
                        <a:effectLst/>
                        <a:latin typeface="Arial" panose="020B0604020202020204" pitchFamily="34" charset="0"/>
                      </a:endParaRPr>
                    </a:p>
                  </a:txBody>
                  <a:tcPr marL="8588" marR="8588" marT="8588" marB="0" anchor="b"/>
                </a:tc>
                <a:tc>
                  <a:txBody>
                    <a:bodyPr/>
                    <a:lstStyle/>
                    <a:p>
                      <a:pPr algn="ctr" fontAlgn="b"/>
                      <a:r>
                        <a:rPr lang="en-US" sz="1400" b="0" i="0" u="none" strike="noStrike" dirty="0" smtClean="0">
                          <a:solidFill>
                            <a:srgbClr val="000000"/>
                          </a:solidFill>
                          <a:effectLst/>
                          <a:latin typeface="Arial" panose="020B0604020202020204" pitchFamily="34" charset="0"/>
                        </a:rPr>
                        <a:t>-</a:t>
                      </a:r>
                      <a:endParaRPr lang="en-ZA" sz="1400" b="0" i="0" u="none" strike="noStrike" dirty="0">
                        <a:solidFill>
                          <a:srgbClr val="000000"/>
                        </a:solidFill>
                        <a:effectLst/>
                        <a:latin typeface="Arial" panose="020B0604020202020204" pitchFamily="34" charset="0"/>
                      </a:endParaRPr>
                    </a:p>
                  </a:txBody>
                  <a:tcPr marL="8588" marR="8588" marT="8588" marB="0" anchor="b"/>
                </a:tc>
                <a:tc>
                  <a:txBody>
                    <a:bodyPr/>
                    <a:lstStyle/>
                    <a:p>
                      <a:pPr algn="l" fontAlgn="b"/>
                      <a:r>
                        <a:rPr lang="en-ZA" sz="1400" b="1" u="none" strike="noStrike" dirty="0">
                          <a:effectLst/>
                        </a:rPr>
                        <a:t>           275 223 250,80 </a:t>
                      </a:r>
                      <a:endParaRPr lang="en-ZA" sz="1400" b="1" i="0" u="none" strike="noStrike" dirty="0">
                        <a:solidFill>
                          <a:srgbClr val="000000"/>
                        </a:solidFill>
                        <a:effectLst/>
                        <a:latin typeface="Arial" panose="020B0604020202020204" pitchFamily="34" charset="0"/>
                      </a:endParaRPr>
                    </a:p>
                  </a:txBody>
                  <a:tcPr marL="8588" marR="8588" marT="8588" marB="0" anchor="b"/>
                </a:tc>
                <a:extLst>
                  <a:ext uri="{0D108BD9-81ED-4DB2-BD59-A6C34878D82A}">
                    <a16:rowId xmlns:a16="http://schemas.microsoft.com/office/drawing/2014/main" xmlns="" val="2025607746"/>
                  </a:ext>
                </a:extLst>
              </a:tr>
              <a:tr h="251556">
                <a:tc>
                  <a:txBody>
                    <a:bodyPr/>
                    <a:lstStyle/>
                    <a:p>
                      <a:pPr algn="l" fontAlgn="b"/>
                      <a:r>
                        <a:rPr lang="en-ZA" sz="1400" b="1" u="none" strike="noStrike" dirty="0">
                          <a:effectLst/>
                        </a:rPr>
                        <a:t>Fruitless and wasteful</a:t>
                      </a:r>
                      <a:endParaRPr lang="en-ZA" sz="1400" b="1" i="0" u="none" strike="noStrike" dirty="0">
                        <a:solidFill>
                          <a:srgbClr val="000000"/>
                        </a:solidFill>
                        <a:effectLst/>
                        <a:latin typeface="Arial" panose="020B0604020202020204" pitchFamily="34" charset="0"/>
                      </a:endParaRPr>
                    </a:p>
                  </a:txBody>
                  <a:tcPr marL="8588" marR="8588" marT="8588" marB="0" anchor="b"/>
                </a:tc>
                <a:tc>
                  <a:txBody>
                    <a:bodyPr/>
                    <a:lstStyle/>
                    <a:p>
                      <a:pPr algn="l" fontAlgn="b"/>
                      <a:r>
                        <a:rPr lang="en-ZA" sz="1400" u="none" strike="noStrike" dirty="0">
                          <a:effectLst/>
                        </a:rPr>
                        <a:t>           165 834 770,59 </a:t>
                      </a:r>
                      <a:endParaRPr lang="en-ZA" sz="1400" b="0" i="0" u="none" strike="noStrike" dirty="0">
                        <a:solidFill>
                          <a:srgbClr val="000000"/>
                        </a:solidFill>
                        <a:effectLst/>
                        <a:latin typeface="Arial" panose="020B0604020202020204" pitchFamily="34" charset="0"/>
                      </a:endParaRPr>
                    </a:p>
                  </a:txBody>
                  <a:tcPr marL="8588" marR="8588" marT="8588" marB="0" anchor="b"/>
                </a:tc>
                <a:tc>
                  <a:txBody>
                    <a:bodyPr/>
                    <a:lstStyle/>
                    <a:p>
                      <a:pPr algn="l" fontAlgn="b"/>
                      <a:r>
                        <a:rPr lang="en-ZA" sz="1400" u="none" strike="noStrike">
                          <a:effectLst/>
                        </a:rPr>
                        <a:t> </a:t>
                      </a:r>
                      <a:endParaRPr lang="en-ZA" sz="1400" b="0" i="0" u="none" strike="noStrike">
                        <a:solidFill>
                          <a:srgbClr val="000000"/>
                        </a:solidFill>
                        <a:effectLst/>
                        <a:latin typeface="Arial" panose="020B0604020202020204" pitchFamily="34" charset="0"/>
                      </a:endParaRPr>
                    </a:p>
                  </a:txBody>
                  <a:tcPr marL="8588" marR="8588" marT="8588" marB="0" anchor="b"/>
                </a:tc>
                <a:tc>
                  <a:txBody>
                    <a:bodyPr/>
                    <a:lstStyle/>
                    <a:p>
                      <a:pPr algn="l" fontAlgn="b"/>
                      <a:r>
                        <a:rPr lang="en-ZA" sz="1400" u="none" strike="noStrike" dirty="0">
                          <a:effectLst/>
                        </a:rPr>
                        <a:t>                  181 207,37 </a:t>
                      </a:r>
                      <a:endParaRPr lang="en-ZA" sz="1400" b="0" i="0" u="none" strike="noStrike" dirty="0">
                        <a:solidFill>
                          <a:srgbClr val="000000"/>
                        </a:solidFill>
                        <a:effectLst/>
                        <a:latin typeface="Arial" panose="020B0604020202020204" pitchFamily="34" charset="0"/>
                      </a:endParaRPr>
                    </a:p>
                  </a:txBody>
                  <a:tcPr marL="8588" marR="8588" marT="8588" marB="0" anchor="b"/>
                </a:tc>
                <a:tc>
                  <a:txBody>
                    <a:bodyPr/>
                    <a:lstStyle/>
                    <a:p>
                      <a:pPr algn="ctr" fontAlgn="b"/>
                      <a:r>
                        <a:rPr lang="en-US" sz="1400" u="none" strike="noStrike" dirty="0" smtClean="0">
                          <a:effectLst/>
                          <a:latin typeface="+mn-lt"/>
                        </a:rPr>
                        <a:t>-</a:t>
                      </a:r>
                      <a:endParaRPr lang="en-ZA" sz="1400" u="none" strike="noStrike" dirty="0" smtClean="0">
                        <a:effectLst/>
                        <a:latin typeface="+mn-lt"/>
                      </a:endParaRPr>
                    </a:p>
                  </a:txBody>
                  <a:tcPr marL="8588" marR="8588" marT="8588" marB="0" anchor="b"/>
                </a:tc>
                <a:tc>
                  <a:txBody>
                    <a:bodyPr/>
                    <a:lstStyle/>
                    <a:p>
                      <a:pPr algn="l" fontAlgn="b"/>
                      <a:r>
                        <a:rPr lang="en-ZA" sz="1400" b="1" u="none" strike="noStrike" dirty="0">
                          <a:effectLst/>
                        </a:rPr>
                        <a:t>           166 015 977,96 </a:t>
                      </a:r>
                      <a:endParaRPr lang="en-ZA" sz="1400" b="1" i="0" u="none" strike="noStrike" dirty="0">
                        <a:solidFill>
                          <a:srgbClr val="000000"/>
                        </a:solidFill>
                        <a:effectLst/>
                        <a:latin typeface="Arial" panose="020B0604020202020204" pitchFamily="34" charset="0"/>
                      </a:endParaRPr>
                    </a:p>
                  </a:txBody>
                  <a:tcPr marL="8588" marR="8588" marT="8588" marB="0" anchor="b"/>
                </a:tc>
                <a:extLst>
                  <a:ext uri="{0D108BD9-81ED-4DB2-BD59-A6C34878D82A}">
                    <a16:rowId xmlns:a16="http://schemas.microsoft.com/office/drawing/2014/main" xmlns="" val="2501424192"/>
                  </a:ext>
                </a:extLst>
              </a:tr>
              <a:tr h="251556">
                <a:tc>
                  <a:txBody>
                    <a:bodyPr/>
                    <a:lstStyle/>
                    <a:p>
                      <a:pPr algn="l" fontAlgn="b"/>
                      <a:endParaRPr lang="en-ZA" sz="1400" b="0" i="0" u="none" strike="noStrike">
                        <a:solidFill>
                          <a:srgbClr val="000000"/>
                        </a:solidFill>
                        <a:effectLst/>
                        <a:latin typeface="Arial" panose="020B0604020202020204" pitchFamily="34" charset="0"/>
                      </a:endParaRPr>
                    </a:p>
                  </a:txBody>
                  <a:tcPr marL="8588" marR="8588" marT="8588" marB="0" anchor="b"/>
                </a:tc>
                <a:tc>
                  <a:txBody>
                    <a:bodyPr/>
                    <a:lstStyle/>
                    <a:p>
                      <a:pPr algn="l" fontAlgn="b"/>
                      <a:endParaRPr lang="en-ZA" sz="1400" b="0" i="0" u="none" strike="noStrike">
                        <a:solidFill>
                          <a:srgbClr val="000000"/>
                        </a:solidFill>
                        <a:effectLst/>
                        <a:latin typeface="Arial" panose="020B0604020202020204" pitchFamily="34" charset="0"/>
                      </a:endParaRPr>
                    </a:p>
                  </a:txBody>
                  <a:tcPr marL="8588" marR="8588" marT="8588" marB="0" anchor="b"/>
                </a:tc>
                <a:tc>
                  <a:txBody>
                    <a:bodyPr/>
                    <a:lstStyle/>
                    <a:p>
                      <a:pPr algn="l" fontAlgn="b"/>
                      <a:endParaRPr lang="en-ZA" sz="1400" b="0" i="0" u="none" strike="noStrike">
                        <a:solidFill>
                          <a:srgbClr val="000000"/>
                        </a:solidFill>
                        <a:effectLst/>
                        <a:latin typeface="Arial" panose="020B0604020202020204" pitchFamily="34" charset="0"/>
                      </a:endParaRPr>
                    </a:p>
                  </a:txBody>
                  <a:tcPr marL="8588" marR="8588" marT="8588" marB="0" anchor="b"/>
                </a:tc>
                <a:tc>
                  <a:txBody>
                    <a:bodyPr/>
                    <a:lstStyle/>
                    <a:p>
                      <a:pPr algn="l" fontAlgn="b"/>
                      <a:endParaRPr lang="en-ZA" sz="1400" b="0" i="0" u="none" strike="noStrike">
                        <a:solidFill>
                          <a:srgbClr val="000000"/>
                        </a:solidFill>
                        <a:effectLst/>
                        <a:latin typeface="Arial" panose="020B0604020202020204" pitchFamily="34" charset="0"/>
                      </a:endParaRPr>
                    </a:p>
                  </a:txBody>
                  <a:tcPr marL="8588" marR="8588" marT="8588" marB="0" anchor="b"/>
                </a:tc>
                <a:tc>
                  <a:txBody>
                    <a:bodyPr/>
                    <a:lstStyle/>
                    <a:p>
                      <a:pPr algn="l" fontAlgn="b"/>
                      <a:endParaRPr lang="en-ZA" sz="1400" b="0" i="0" u="none" strike="noStrike" dirty="0">
                        <a:solidFill>
                          <a:srgbClr val="000000"/>
                        </a:solidFill>
                        <a:effectLst/>
                        <a:latin typeface="Arial" panose="020B0604020202020204" pitchFamily="34" charset="0"/>
                      </a:endParaRPr>
                    </a:p>
                  </a:txBody>
                  <a:tcPr marL="8588" marR="8588" marT="8588" marB="0" anchor="b"/>
                </a:tc>
                <a:tc>
                  <a:txBody>
                    <a:bodyPr/>
                    <a:lstStyle/>
                    <a:p>
                      <a:pPr algn="l" fontAlgn="b"/>
                      <a:endParaRPr lang="en-ZA" sz="1400" b="1" i="0" u="none" strike="noStrike" dirty="0">
                        <a:solidFill>
                          <a:srgbClr val="000000"/>
                        </a:solidFill>
                        <a:effectLst/>
                        <a:latin typeface="Arial" panose="020B0604020202020204" pitchFamily="34" charset="0"/>
                      </a:endParaRPr>
                    </a:p>
                  </a:txBody>
                  <a:tcPr marL="8588" marR="8588" marT="8588" marB="0" anchor="b"/>
                </a:tc>
                <a:extLst>
                  <a:ext uri="{0D108BD9-81ED-4DB2-BD59-A6C34878D82A}">
                    <a16:rowId xmlns:a16="http://schemas.microsoft.com/office/drawing/2014/main" xmlns="" val="478509975"/>
                  </a:ext>
                </a:extLst>
              </a:tr>
              <a:tr h="251556">
                <a:tc gridSpan="6">
                  <a:txBody>
                    <a:bodyPr/>
                    <a:lstStyle/>
                    <a:p>
                      <a:pPr algn="ctr" fontAlgn="b"/>
                      <a:r>
                        <a:rPr lang="en-ZA" sz="1600" b="1" u="none" strike="noStrike" dirty="0">
                          <a:effectLst/>
                        </a:rPr>
                        <a:t>2017/2018 FINANCIAL YEAR</a:t>
                      </a:r>
                      <a:endParaRPr lang="en-ZA" sz="1600" b="1" i="0" u="none" strike="noStrike" dirty="0">
                        <a:solidFill>
                          <a:srgbClr val="000000"/>
                        </a:solidFill>
                        <a:effectLst/>
                        <a:latin typeface="Arial" panose="020B0604020202020204" pitchFamily="34" charset="0"/>
                      </a:endParaRPr>
                    </a:p>
                  </a:txBody>
                  <a:tcPr marL="8588" marR="8588" marT="8588" marB="0" anchor="b"/>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754819988"/>
                  </a:ext>
                </a:extLst>
              </a:tr>
              <a:tr h="732101">
                <a:tc>
                  <a:txBody>
                    <a:bodyPr/>
                    <a:lstStyle/>
                    <a:p>
                      <a:pPr algn="ctr" fontAlgn="b"/>
                      <a:r>
                        <a:rPr lang="en-ZA" sz="1400" b="1" u="none" strike="noStrike" dirty="0">
                          <a:effectLst/>
                        </a:rPr>
                        <a:t>Description</a:t>
                      </a:r>
                      <a:endParaRPr lang="en-ZA" sz="1400" b="1" i="0" u="none" strike="noStrike" dirty="0">
                        <a:solidFill>
                          <a:srgbClr val="000000"/>
                        </a:solidFill>
                        <a:effectLst/>
                        <a:latin typeface="Arial" panose="020B0604020202020204" pitchFamily="34" charset="0"/>
                      </a:endParaRPr>
                    </a:p>
                  </a:txBody>
                  <a:tcPr marL="8588" marR="8588" marT="8588" marB="0" anchor="b"/>
                </a:tc>
                <a:tc>
                  <a:txBody>
                    <a:bodyPr/>
                    <a:lstStyle/>
                    <a:p>
                      <a:pPr algn="ctr" fontAlgn="b"/>
                      <a:r>
                        <a:rPr lang="en-ZA" sz="1400" b="1" u="none" strike="noStrike" dirty="0">
                          <a:effectLst/>
                        </a:rPr>
                        <a:t> Opening balance </a:t>
                      </a:r>
                      <a:endParaRPr lang="en-ZA" sz="1400" b="1" i="0" u="none" strike="noStrike" dirty="0">
                        <a:solidFill>
                          <a:srgbClr val="000000"/>
                        </a:solidFill>
                        <a:effectLst/>
                        <a:latin typeface="Arial" panose="020B0604020202020204" pitchFamily="34" charset="0"/>
                      </a:endParaRPr>
                    </a:p>
                  </a:txBody>
                  <a:tcPr marL="8588" marR="8588" marT="8588" marB="0" anchor="b"/>
                </a:tc>
                <a:tc>
                  <a:txBody>
                    <a:bodyPr/>
                    <a:lstStyle/>
                    <a:p>
                      <a:pPr algn="ctr" fontAlgn="b"/>
                      <a:r>
                        <a:rPr lang="en-US" sz="1400" b="1" u="none" strike="noStrike" dirty="0">
                          <a:effectLst/>
                        </a:rPr>
                        <a:t> Movement in the year from previous year contracts pre 2016 </a:t>
                      </a:r>
                      <a:endParaRPr lang="en-US" sz="1400" b="1" i="0" u="none" strike="noStrike" dirty="0">
                        <a:solidFill>
                          <a:srgbClr val="000000"/>
                        </a:solidFill>
                        <a:effectLst/>
                        <a:latin typeface="Arial" panose="020B0604020202020204" pitchFamily="34" charset="0"/>
                      </a:endParaRPr>
                    </a:p>
                  </a:txBody>
                  <a:tcPr marL="8588" marR="8588" marT="8588" marB="0" anchor="b"/>
                </a:tc>
                <a:tc>
                  <a:txBody>
                    <a:bodyPr/>
                    <a:lstStyle/>
                    <a:p>
                      <a:pPr algn="ctr" fontAlgn="b"/>
                      <a:r>
                        <a:rPr lang="en-US" sz="1400" b="1" u="none" strike="noStrike" dirty="0">
                          <a:effectLst/>
                        </a:rPr>
                        <a:t> New expenditure from current year activities </a:t>
                      </a:r>
                      <a:endParaRPr lang="en-US" sz="1400" b="1" i="0" u="none" strike="noStrike" dirty="0">
                        <a:solidFill>
                          <a:srgbClr val="000000"/>
                        </a:solidFill>
                        <a:effectLst/>
                        <a:latin typeface="Arial" panose="020B0604020202020204" pitchFamily="34" charset="0"/>
                      </a:endParaRPr>
                    </a:p>
                  </a:txBody>
                  <a:tcPr marL="8588" marR="8588" marT="8588" marB="0" anchor="b"/>
                </a:tc>
                <a:tc>
                  <a:txBody>
                    <a:bodyPr/>
                    <a:lstStyle/>
                    <a:p>
                      <a:pPr algn="ctr" fontAlgn="b"/>
                      <a:r>
                        <a:rPr lang="en-ZA" sz="1400" b="1" u="none" strike="noStrike" dirty="0">
                          <a:effectLst/>
                        </a:rPr>
                        <a:t> </a:t>
                      </a:r>
                      <a:r>
                        <a:rPr lang="en-ZA" sz="1400" b="1" u="none" strike="noStrike" dirty="0" smtClean="0">
                          <a:effectLst/>
                        </a:rPr>
                        <a:t>Investigated by MPAC</a:t>
                      </a:r>
                      <a:endParaRPr lang="en-ZA" sz="1400" b="1" i="0" u="none" strike="noStrike" dirty="0">
                        <a:solidFill>
                          <a:srgbClr val="000000"/>
                        </a:solidFill>
                        <a:effectLst/>
                        <a:latin typeface="Arial" panose="020B0604020202020204" pitchFamily="34" charset="0"/>
                      </a:endParaRPr>
                    </a:p>
                  </a:txBody>
                  <a:tcPr marL="8588" marR="8588" marT="8588" marB="0" anchor="b"/>
                </a:tc>
                <a:tc>
                  <a:txBody>
                    <a:bodyPr/>
                    <a:lstStyle/>
                    <a:p>
                      <a:pPr algn="ctr" fontAlgn="b"/>
                      <a:r>
                        <a:rPr lang="en-ZA" sz="1400" b="1" u="none" strike="noStrike" dirty="0">
                          <a:effectLst/>
                        </a:rPr>
                        <a:t> Closing balance </a:t>
                      </a:r>
                      <a:endParaRPr lang="en-ZA" sz="1400" b="1" i="0" u="none" strike="noStrike" dirty="0">
                        <a:solidFill>
                          <a:srgbClr val="000000"/>
                        </a:solidFill>
                        <a:effectLst/>
                        <a:latin typeface="Arial" panose="020B0604020202020204" pitchFamily="34" charset="0"/>
                      </a:endParaRPr>
                    </a:p>
                  </a:txBody>
                  <a:tcPr marL="8588" marR="8588" marT="8588" marB="0" anchor="b"/>
                </a:tc>
                <a:extLst>
                  <a:ext uri="{0D108BD9-81ED-4DB2-BD59-A6C34878D82A}">
                    <a16:rowId xmlns:a16="http://schemas.microsoft.com/office/drawing/2014/main" xmlns="" val="786436832"/>
                  </a:ext>
                </a:extLst>
              </a:tr>
              <a:tr h="251556">
                <a:tc>
                  <a:txBody>
                    <a:bodyPr/>
                    <a:lstStyle/>
                    <a:p>
                      <a:pPr algn="l" fontAlgn="b"/>
                      <a:r>
                        <a:rPr lang="en-ZA" sz="1400" b="1" u="none" strike="noStrike" dirty="0">
                          <a:effectLst/>
                        </a:rPr>
                        <a:t>Irregular</a:t>
                      </a:r>
                      <a:endParaRPr lang="en-ZA" sz="1400" b="1" i="0" u="none" strike="noStrike" dirty="0">
                        <a:solidFill>
                          <a:srgbClr val="000000"/>
                        </a:solidFill>
                        <a:effectLst/>
                        <a:latin typeface="Arial" panose="020B0604020202020204" pitchFamily="34" charset="0"/>
                      </a:endParaRPr>
                    </a:p>
                  </a:txBody>
                  <a:tcPr marL="8588" marR="8588" marT="8588" marB="0" anchor="b"/>
                </a:tc>
                <a:tc>
                  <a:txBody>
                    <a:bodyPr/>
                    <a:lstStyle/>
                    <a:p>
                      <a:pPr algn="l" fontAlgn="b"/>
                      <a:r>
                        <a:rPr lang="en-ZA" sz="1400" u="none" strike="noStrike">
                          <a:effectLst/>
                        </a:rPr>
                        <a:t>           414 775 333,49 </a:t>
                      </a:r>
                      <a:endParaRPr lang="en-ZA" sz="1400" b="0" i="0" u="none" strike="noStrike">
                        <a:solidFill>
                          <a:srgbClr val="000000"/>
                        </a:solidFill>
                        <a:effectLst/>
                        <a:latin typeface="Arial" panose="020B0604020202020204" pitchFamily="34" charset="0"/>
                      </a:endParaRPr>
                    </a:p>
                  </a:txBody>
                  <a:tcPr marL="8588" marR="8588" marT="8588" marB="0" anchor="b"/>
                </a:tc>
                <a:tc>
                  <a:txBody>
                    <a:bodyPr/>
                    <a:lstStyle/>
                    <a:p>
                      <a:pPr algn="l" fontAlgn="b"/>
                      <a:r>
                        <a:rPr lang="en-ZA" sz="1400" u="none" strike="noStrike">
                          <a:effectLst/>
                        </a:rPr>
                        <a:t>             82 987 931,64 </a:t>
                      </a:r>
                      <a:endParaRPr lang="en-ZA" sz="1400" b="0" i="0" u="none" strike="noStrike">
                        <a:solidFill>
                          <a:srgbClr val="000000"/>
                        </a:solidFill>
                        <a:effectLst/>
                        <a:latin typeface="Arial" panose="020B0604020202020204" pitchFamily="34" charset="0"/>
                      </a:endParaRPr>
                    </a:p>
                  </a:txBody>
                  <a:tcPr marL="8588" marR="8588" marT="8588" marB="0" anchor="b"/>
                </a:tc>
                <a:tc>
                  <a:txBody>
                    <a:bodyPr/>
                    <a:lstStyle/>
                    <a:p>
                      <a:pPr algn="l" fontAlgn="b"/>
                      <a:r>
                        <a:rPr lang="en-ZA" sz="1400" u="none" strike="noStrike">
                          <a:effectLst/>
                        </a:rPr>
                        <a:t>           256 723 987,65 </a:t>
                      </a:r>
                      <a:endParaRPr lang="en-ZA" sz="1400" b="0" i="0" u="none" strike="noStrike">
                        <a:solidFill>
                          <a:srgbClr val="000000"/>
                        </a:solidFill>
                        <a:effectLst/>
                        <a:latin typeface="Arial" panose="020B0604020202020204" pitchFamily="34" charset="0"/>
                      </a:endParaRPr>
                    </a:p>
                  </a:txBody>
                  <a:tcPr marL="8588" marR="8588" marT="8588" marB="0" anchor="b"/>
                </a:tc>
                <a:tc>
                  <a:txBody>
                    <a:bodyPr/>
                    <a:lstStyle/>
                    <a:p>
                      <a:pPr algn="ctr" fontAlgn="b"/>
                      <a:r>
                        <a:rPr lang="en-ZA" sz="1400" u="none" strike="noStrike" dirty="0">
                          <a:effectLst/>
                        </a:rPr>
                        <a:t> </a:t>
                      </a:r>
                      <a:r>
                        <a:rPr lang="en-ZA" sz="1400" u="none" strike="noStrike" dirty="0" smtClean="0">
                          <a:effectLst/>
                        </a:rPr>
                        <a:t>28 295 627</a:t>
                      </a:r>
                      <a:endParaRPr lang="en-ZA" sz="1400" b="0" i="0" u="none" strike="noStrike" dirty="0">
                        <a:solidFill>
                          <a:srgbClr val="000000"/>
                        </a:solidFill>
                        <a:effectLst/>
                        <a:latin typeface="Arial" panose="020B0604020202020204" pitchFamily="34" charset="0"/>
                      </a:endParaRPr>
                    </a:p>
                  </a:txBody>
                  <a:tcPr marL="8588" marR="8588" marT="8588" marB="0" anchor="b"/>
                </a:tc>
                <a:tc>
                  <a:txBody>
                    <a:bodyPr/>
                    <a:lstStyle/>
                    <a:p>
                      <a:pPr algn="l" fontAlgn="b"/>
                      <a:r>
                        <a:rPr lang="en-ZA" sz="1400" b="1" u="none" strike="noStrike" dirty="0">
                          <a:effectLst/>
                        </a:rPr>
                        <a:t>           754 487 252,78 </a:t>
                      </a:r>
                      <a:endParaRPr lang="en-ZA" sz="1400" b="1" i="0" u="none" strike="noStrike" dirty="0">
                        <a:solidFill>
                          <a:srgbClr val="000000"/>
                        </a:solidFill>
                        <a:effectLst/>
                        <a:latin typeface="Arial" panose="020B0604020202020204" pitchFamily="34" charset="0"/>
                      </a:endParaRPr>
                    </a:p>
                  </a:txBody>
                  <a:tcPr marL="8588" marR="8588" marT="8588" marB="0" anchor="b"/>
                </a:tc>
                <a:extLst>
                  <a:ext uri="{0D108BD9-81ED-4DB2-BD59-A6C34878D82A}">
                    <a16:rowId xmlns:a16="http://schemas.microsoft.com/office/drawing/2014/main" xmlns="" val="1800218484"/>
                  </a:ext>
                </a:extLst>
              </a:tr>
              <a:tr h="251556">
                <a:tc>
                  <a:txBody>
                    <a:bodyPr/>
                    <a:lstStyle/>
                    <a:p>
                      <a:pPr algn="l" fontAlgn="b"/>
                      <a:r>
                        <a:rPr lang="en-ZA" sz="1400" b="1" u="none" strike="noStrike" dirty="0">
                          <a:effectLst/>
                        </a:rPr>
                        <a:t>Unauthorised</a:t>
                      </a:r>
                      <a:endParaRPr lang="en-ZA" sz="1400" b="1" i="0" u="none" strike="noStrike" dirty="0">
                        <a:solidFill>
                          <a:srgbClr val="000000"/>
                        </a:solidFill>
                        <a:effectLst/>
                        <a:latin typeface="Arial" panose="020B0604020202020204" pitchFamily="34" charset="0"/>
                      </a:endParaRPr>
                    </a:p>
                  </a:txBody>
                  <a:tcPr marL="8588" marR="8588" marT="8588" marB="0" anchor="b"/>
                </a:tc>
                <a:tc>
                  <a:txBody>
                    <a:bodyPr/>
                    <a:lstStyle/>
                    <a:p>
                      <a:pPr algn="l" fontAlgn="b"/>
                      <a:r>
                        <a:rPr lang="en-ZA" sz="1400" u="none" strike="noStrike">
                          <a:effectLst/>
                        </a:rPr>
                        <a:t>           275 223 250,80 </a:t>
                      </a:r>
                      <a:endParaRPr lang="en-ZA" sz="1400" b="0" i="0" u="none" strike="noStrike">
                        <a:solidFill>
                          <a:srgbClr val="000000"/>
                        </a:solidFill>
                        <a:effectLst/>
                        <a:latin typeface="Arial" panose="020B0604020202020204" pitchFamily="34" charset="0"/>
                      </a:endParaRPr>
                    </a:p>
                  </a:txBody>
                  <a:tcPr marL="8588" marR="8588" marT="8588" marB="0" anchor="b"/>
                </a:tc>
                <a:tc>
                  <a:txBody>
                    <a:bodyPr/>
                    <a:lstStyle/>
                    <a:p>
                      <a:pPr algn="l" fontAlgn="b"/>
                      <a:r>
                        <a:rPr lang="en-ZA" sz="1400" u="none" strike="noStrike">
                          <a:effectLst/>
                        </a:rPr>
                        <a:t> </a:t>
                      </a:r>
                      <a:endParaRPr lang="en-ZA" sz="1400" b="0" i="0" u="none" strike="noStrike">
                        <a:solidFill>
                          <a:srgbClr val="000000"/>
                        </a:solidFill>
                        <a:effectLst/>
                        <a:latin typeface="Arial" panose="020B0604020202020204" pitchFamily="34" charset="0"/>
                      </a:endParaRPr>
                    </a:p>
                  </a:txBody>
                  <a:tcPr marL="8588" marR="8588" marT="8588" marB="0" anchor="b"/>
                </a:tc>
                <a:tc>
                  <a:txBody>
                    <a:bodyPr/>
                    <a:lstStyle/>
                    <a:p>
                      <a:pPr algn="l" fontAlgn="b"/>
                      <a:r>
                        <a:rPr lang="en-ZA" sz="1400" u="none" strike="noStrike">
                          <a:effectLst/>
                        </a:rPr>
                        <a:t>           201 778 215,75 </a:t>
                      </a:r>
                      <a:endParaRPr lang="en-ZA" sz="1400" b="0" i="0" u="none" strike="noStrike">
                        <a:solidFill>
                          <a:srgbClr val="000000"/>
                        </a:solidFill>
                        <a:effectLst/>
                        <a:latin typeface="Arial" panose="020B0604020202020204" pitchFamily="34" charset="0"/>
                      </a:endParaRPr>
                    </a:p>
                  </a:txBody>
                  <a:tcPr marL="8588" marR="8588" marT="8588" marB="0" anchor="b"/>
                </a:tc>
                <a:tc>
                  <a:txBody>
                    <a:bodyPr/>
                    <a:lstStyle/>
                    <a:p>
                      <a:pPr algn="ctr" fontAlgn="b"/>
                      <a:r>
                        <a:rPr lang="en-ZA" sz="1400" u="none" strike="noStrike" dirty="0">
                          <a:effectLst/>
                        </a:rPr>
                        <a:t> </a:t>
                      </a:r>
                      <a:r>
                        <a:rPr lang="en-ZA" sz="1400" u="none" strike="noStrike" dirty="0" smtClean="0">
                          <a:effectLst/>
                        </a:rPr>
                        <a:t>169 214 083</a:t>
                      </a:r>
                      <a:endParaRPr lang="en-ZA" sz="1400" b="0" i="0" u="none" strike="noStrike" dirty="0">
                        <a:solidFill>
                          <a:srgbClr val="000000"/>
                        </a:solidFill>
                        <a:effectLst/>
                        <a:latin typeface="Arial" panose="020B0604020202020204" pitchFamily="34" charset="0"/>
                      </a:endParaRPr>
                    </a:p>
                  </a:txBody>
                  <a:tcPr marL="8588" marR="8588" marT="8588" marB="0" anchor="b"/>
                </a:tc>
                <a:tc>
                  <a:txBody>
                    <a:bodyPr/>
                    <a:lstStyle/>
                    <a:p>
                      <a:pPr algn="l" fontAlgn="b"/>
                      <a:r>
                        <a:rPr lang="en-ZA" sz="1400" b="1" u="none" strike="noStrike" dirty="0">
                          <a:effectLst/>
                        </a:rPr>
                        <a:t>           477 001 466,55 </a:t>
                      </a:r>
                      <a:endParaRPr lang="en-ZA" sz="1400" b="1" i="0" u="none" strike="noStrike" dirty="0">
                        <a:solidFill>
                          <a:srgbClr val="000000"/>
                        </a:solidFill>
                        <a:effectLst/>
                        <a:latin typeface="Arial" panose="020B0604020202020204" pitchFamily="34" charset="0"/>
                      </a:endParaRPr>
                    </a:p>
                  </a:txBody>
                  <a:tcPr marL="8588" marR="8588" marT="8588" marB="0" anchor="b"/>
                </a:tc>
                <a:extLst>
                  <a:ext uri="{0D108BD9-81ED-4DB2-BD59-A6C34878D82A}">
                    <a16:rowId xmlns:a16="http://schemas.microsoft.com/office/drawing/2014/main" xmlns="" val="2895644480"/>
                  </a:ext>
                </a:extLst>
              </a:tr>
              <a:tr h="251556">
                <a:tc>
                  <a:txBody>
                    <a:bodyPr/>
                    <a:lstStyle/>
                    <a:p>
                      <a:pPr algn="l" fontAlgn="b"/>
                      <a:r>
                        <a:rPr lang="en-ZA" sz="1400" b="1" u="none" strike="noStrike" dirty="0">
                          <a:effectLst/>
                        </a:rPr>
                        <a:t>Fruitless and wasteful</a:t>
                      </a:r>
                      <a:endParaRPr lang="en-ZA" sz="1400" b="1" i="0" u="none" strike="noStrike" dirty="0">
                        <a:solidFill>
                          <a:srgbClr val="000000"/>
                        </a:solidFill>
                        <a:effectLst/>
                        <a:latin typeface="Arial" panose="020B0604020202020204" pitchFamily="34" charset="0"/>
                      </a:endParaRPr>
                    </a:p>
                  </a:txBody>
                  <a:tcPr marL="8588" marR="8588" marT="8588" marB="0" anchor="b"/>
                </a:tc>
                <a:tc>
                  <a:txBody>
                    <a:bodyPr/>
                    <a:lstStyle/>
                    <a:p>
                      <a:pPr algn="l" fontAlgn="b"/>
                      <a:r>
                        <a:rPr lang="en-ZA" sz="1400" u="none" strike="noStrike">
                          <a:effectLst/>
                        </a:rPr>
                        <a:t>           166 015 977,96 </a:t>
                      </a:r>
                      <a:endParaRPr lang="en-ZA" sz="1400" b="0" i="0" u="none" strike="noStrike">
                        <a:solidFill>
                          <a:srgbClr val="000000"/>
                        </a:solidFill>
                        <a:effectLst/>
                        <a:latin typeface="Arial" panose="020B0604020202020204" pitchFamily="34" charset="0"/>
                      </a:endParaRPr>
                    </a:p>
                  </a:txBody>
                  <a:tcPr marL="8588" marR="8588" marT="8588" marB="0" anchor="b"/>
                </a:tc>
                <a:tc>
                  <a:txBody>
                    <a:bodyPr/>
                    <a:lstStyle/>
                    <a:p>
                      <a:pPr algn="l" fontAlgn="b"/>
                      <a:r>
                        <a:rPr lang="en-ZA" sz="1400" u="none" strike="noStrike" dirty="0">
                          <a:effectLst/>
                        </a:rPr>
                        <a:t> </a:t>
                      </a:r>
                      <a:endParaRPr lang="en-ZA" sz="1400" b="0" i="0" u="none" strike="noStrike" dirty="0">
                        <a:solidFill>
                          <a:srgbClr val="000000"/>
                        </a:solidFill>
                        <a:effectLst/>
                        <a:latin typeface="Arial" panose="020B0604020202020204" pitchFamily="34" charset="0"/>
                      </a:endParaRPr>
                    </a:p>
                  </a:txBody>
                  <a:tcPr marL="8588" marR="8588" marT="8588" marB="0" anchor="b"/>
                </a:tc>
                <a:tc>
                  <a:txBody>
                    <a:bodyPr/>
                    <a:lstStyle/>
                    <a:p>
                      <a:pPr algn="l" fontAlgn="b"/>
                      <a:r>
                        <a:rPr lang="en-ZA" sz="1400" u="none" strike="noStrike">
                          <a:effectLst/>
                        </a:rPr>
                        <a:t>             46 724 242,27 </a:t>
                      </a:r>
                      <a:endParaRPr lang="en-ZA" sz="1400" b="0" i="0" u="none" strike="noStrike">
                        <a:solidFill>
                          <a:srgbClr val="000000"/>
                        </a:solidFill>
                        <a:effectLst/>
                        <a:latin typeface="Arial" panose="020B0604020202020204" pitchFamily="34" charset="0"/>
                      </a:endParaRPr>
                    </a:p>
                  </a:txBody>
                  <a:tcPr marL="8588" marR="8588" marT="8588" marB="0" anchor="b"/>
                </a:tc>
                <a:tc>
                  <a:txBody>
                    <a:bodyPr/>
                    <a:lstStyle/>
                    <a:p>
                      <a:pPr algn="ctr" fontAlgn="b"/>
                      <a:r>
                        <a:rPr lang="en-ZA" sz="1400" u="none" strike="noStrike" dirty="0">
                          <a:effectLst/>
                        </a:rPr>
                        <a:t> </a:t>
                      </a:r>
                      <a:r>
                        <a:rPr lang="en-ZA" sz="1400" u="none" strike="noStrike" dirty="0" smtClean="0">
                          <a:effectLst/>
                        </a:rPr>
                        <a:t>164 096 480</a:t>
                      </a:r>
                      <a:endParaRPr lang="en-ZA" sz="1400" b="0" i="0" u="none" strike="noStrike" dirty="0">
                        <a:solidFill>
                          <a:srgbClr val="000000"/>
                        </a:solidFill>
                        <a:effectLst/>
                        <a:latin typeface="Arial" panose="020B0604020202020204" pitchFamily="34" charset="0"/>
                      </a:endParaRPr>
                    </a:p>
                  </a:txBody>
                  <a:tcPr marL="8588" marR="8588" marT="8588" marB="0" anchor="b"/>
                </a:tc>
                <a:tc>
                  <a:txBody>
                    <a:bodyPr/>
                    <a:lstStyle/>
                    <a:p>
                      <a:pPr algn="l" fontAlgn="b"/>
                      <a:r>
                        <a:rPr lang="en-ZA" sz="1400" b="1" u="none" strike="noStrike" dirty="0">
                          <a:effectLst/>
                        </a:rPr>
                        <a:t>           212 740 220,23 </a:t>
                      </a:r>
                      <a:endParaRPr lang="en-ZA" sz="1400" b="1" i="0" u="none" strike="noStrike" dirty="0">
                        <a:solidFill>
                          <a:srgbClr val="000000"/>
                        </a:solidFill>
                        <a:effectLst/>
                        <a:latin typeface="Arial" panose="020B0604020202020204" pitchFamily="34" charset="0"/>
                      </a:endParaRPr>
                    </a:p>
                  </a:txBody>
                  <a:tcPr marL="8588" marR="8588" marT="8588" marB="0" anchor="b"/>
                </a:tc>
                <a:extLst>
                  <a:ext uri="{0D108BD9-81ED-4DB2-BD59-A6C34878D82A}">
                    <a16:rowId xmlns:a16="http://schemas.microsoft.com/office/drawing/2014/main" xmlns="" val="786140250"/>
                  </a:ext>
                </a:extLst>
              </a:tr>
              <a:tr h="251556">
                <a:tc>
                  <a:txBody>
                    <a:bodyPr/>
                    <a:lstStyle/>
                    <a:p>
                      <a:pPr algn="l" fontAlgn="b"/>
                      <a:endParaRPr lang="en-ZA" sz="1400" b="0" i="0" u="none" strike="noStrike" dirty="0">
                        <a:solidFill>
                          <a:srgbClr val="000000"/>
                        </a:solidFill>
                        <a:effectLst/>
                        <a:latin typeface="Arial" panose="020B0604020202020204" pitchFamily="34" charset="0"/>
                      </a:endParaRPr>
                    </a:p>
                  </a:txBody>
                  <a:tcPr marL="8588" marR="8588" marT="8588" marB="0" anchor="b"/>
                </a:tc>
                <a:tc>
                  <a:txBody>
                    <a:bodyPr/>
                    <a:lstStyle/>
                    <a:p>
                      <a:pPr algn="l" fontAlgn="b"/>
                      <a:endParaRPr lang="en-ZA" sz="1400" b="0" i="0" u="none" strike="noStrike">
                        <a:solidFill>
                          <a:srgbClr val="000000"/>
                        </a:solidFill>
                        <a:effectLst/>
                        <a:latin typeface="Arial" panose="020B0604020202020204" pitchFamily="34" charset="0"/>
                      </a:endParaRPr>
                    </a:p>
                  </a:txBody>
                  <a:tcPr marL="8588" marR="8588" marT="8588" marB="0" anchor="b"/>
                </a:tc>
                <a:tc>
                  <a:txBody>
                    <a:bodyPr/>
                    <a:lstStyle/>
                    <a:p>
                      <a:pPr algn="l" fontAlgn="b"/>
                      <a:endParaRPr lang="en-ZA" sz="1400" b="0" i="0" u="none" strike="noStrike">
                        <a:solidFill>
                          <a:srgbClr val="000000"/>
                        </a:solidFill>
                        <a:effectLst/>
                        <a:latin typeface="Arial" panose="020B0604020202020204" pitchFamily="34" charset="0"/>
                      </a:endParaRPr>
                    </a:p>
                  </a:txBody>
                  <a:tcPr marL="8588" marR="8588" marT="8588" marB="0" anchor="b"/>
                </a:tc>
                <a:tc>
                  <a:txBody>
                    <a:bodyPr/>
                    <a:lstStyle/>
                    <a:p>
                      <a:pPr algn="l" fontAlgn="b"/>
                      <a:endParaRPr lang="en-ZA" sz="1400" b="0" i="0" u="none" strike="noStrike">
                        <a:solidFill>
                          <a:srgbClr val="000000"/>
                        </a:solidFill>
                        <a:effectLst/>
                        <a:latin typeface="Arial" panose="020B0604020202020204" pitchFamily="34" charset="0"/>
                      </a:endParaRPr>
                    </a:p>
                  </a:txBody>
                  <a:tcPr marL="8588" marR="8588" marT="8588" marB="0" anchor="b"/>
                </a:tc>
                <a:tc>
                  <a:txBody>
                    <a:bodyPr/>
                    <a:lstStyle/>
                    <a:p>
                      <a:pPr algn="l" fontAlgn="b"/>
                      <a:endParaRPr lang="en-ZA" sz="1400" b="0" i="0" u="none" strike="noStrike" dirty="0">
                        <a:solidFill>
                          <a:srgbClr val="000000"/>
                        </a:solidFill>
                        <a:effectLst/>
                        <a:latin typeface="Arial" panose="020B0604020202020204" pitchFamily="34" charset="0"/>
                      </a:endParaRPr>
                    </a:p>
                  </a:txBody>
                  <a:tcPr marL="8588" marR="8588" marT="8588" marB="0" anchor="b"/>
                </a:tc>
                <a:tc>
                  <a:txBody>
                    <a:bodyPr/>
                    <a:lstStyle/>
                    <a:p>
                      <a:pPr algn="l" fontAlgn="b"/>
                      <a:endParaRPr lang="en-ZA" sz="1400" b="1" i="0" u="none" strike="noStrike">
                        <a:solidFill>
                          <a:srgbClr val="000000"/>
                        </a:solidFill>
                        <a:effectLst/>
                        <a:latin typeface="Arial" panose="020B0604020202020204" pitchFamily="34" charset="0"/>
                      </a:endParaRPr>
                    </a:p>
                  </a:txBody>
                  <a:tcPr marL="8588" marR="8588" marT="8588" marB="0" anchor="b"/>
                </a:tc>
                <a:extLst>
                  <a:ext uri="{0D108BD9-81ED-4DB2-BD59-A6C34878D82A}">
                    <a16:rowId xmlns:a16="http://schemas.microsoft.com/office/drawing/2014/main" xmlns="" val="1421986382"/>
                  </a:ext>
                </a:extLst>
              </a:tr>
              <a:tr h="251556">
                <a:tc gridSpan="6">
                  <a:txBody>
                    <a:bodyPr/>
                    <a:lstStyle/>
                    <a:p>
                      <a:pPr algn="ctr" fontAlgn="b"/>
                      <a:r>
                        <a:rPr lang="en-ZA" sz="1600" b="1" u="none" strike="noStrike" dirty="0">
                          <a:effectLst/>
                        </a:rPr>
                        <a:t>2018/2019 FINANCIAL YEAR</a:t>
                      </a:r>
                      <a:endParaRPr lang="en-ZA" sz="1600" b="1" i="0" u="none" strike="noStrike" dirty="0">
                        <a:solidFill>
                          <a:srgbClr val="000000"/>
                        </a:solidFill>
                        <a:effectLst/>
                        <a:latin typeface="Arial" panose="020B0604020202020204" pitchFamily="34" charset="0"/>
                      </a:endParaRPr>
                    </a:p>
                  </a:txBody>
                  <a:tcPr marL="8588" marR="8588" marT="8588" marB="0" anchor="b"/>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3890807056"/>
                  </a:ext>
                </a:extLst>
              </a:tr>
              <a:tr h="732101">
                <a:tc>
                  <a:txBody>
                    <a:bodyPr/>
                    <a:lstStyle/>
                    <a:p>
                      <a:pPr algn="ctr" fontAlgn="b"/>
                      <a:r>
                        <a:rPr lang="en-ZA" sz="1400" b="1" u="none" strike="noStrike">
                          <a:effectLst/>
                        </a:rPr>
                        <a:t>Description</a:t>
                      </a:r>
                      <a:endParaRPr lang="en-ZA" sz="1400" b="1" i="0" u="none" strike="noStrike">
                        <a:solidFill>
                          <a:srgbClr val="000000"/>
                        </a:solidFill>
                        <a:effectLst/>
                        <a:latin typeface="Arial" panose="020B0604020202020204" pitchFamily="34" charset="0"/>
                      </a:endParaRPr>
                    </a:p>
                  </a:txBody>
                  <a:tcPr marL="8588" marR="8588" marT="8588" marB="0" anchor="b"/>
                </a:tc>
                <a:tc>
                  <a:txBody>
                    <a:bodyPr/>
                    <a:lstStyle/>
                    <a:p>
                      <a:pPr algn="ctr" fontAlgn="b"/>
                      <a:r>
                        <a:rPr lang="en-ZA" sz="1400" b="1" u="none" strike="noStrike">
                          <a:effectLst/>
                        </a:rPr>
                        <a:t> Opening balance </a:t>
                      </a:r>
                      <a:endParaRPr lang="en-ZA" sz="1400" b="1" i="0" u="none" strike="noStrike">
                        <a:solidFill>
                          <a:srgbClr val="000000"/>
                        </a:solidFill>
                        <a:effectLst/>
                        <a:latin typeface="Arial" panose="020B0604020202020204" pitchFamily="34" charset="0"/>
                      </a:endParaRPr>
                    </a:p>
                  </a:txBody>
                  <a:tcPr marL="8588" marR="8588" marT="8588" marB="0" anchor="b"/>
                </a:tc>
                <a:tc>
                  <a:txBody>
                    <a:bodyPr/>
                    <a:lstStyle/>
                    <a:p>
                      <a:pPr algn="ctr" fontAlgn="b"/>
                      <a:r>
                        <a:rPr lang="en-US" sz="1400" b="1" u="none" strike="noStrike" dirty="0">
                          <a:effectLst/>
                        </a:rPr>
                        <a:t> Movement in the year from previous year contracts pre 2016 </a:t>
                      </a:r>
                      <a:endParaRPr lang="en-US" sz="1400" b="1" i="0" u="none" strike="noStrike" dirty="0">
                        <a:solidFill>
                          <a:srgbClr val="000000"/>
                        </a:solidFill>
                        <a:effectLst/>
                        <a:latin typeface="Arial" panose="020B0604020202020204" pitchFamily="34" charset="0"/>
                      </a:endParaRPr>
                    </a:p>
                  </a:txBody>
                  <a:tcPr marL="8588" marR="8588" marT="8588" marB="0" anchor="b"/>
                </a:tc>
                <a:tc>
                  <a:txBody>
                    <a:bodyPr/>
                    <a:lstStyle/>
                    <a:p>
                      <a:pPr algn="ctr" fontAlgn="b"/>
                      <a:r>
                        <a:rPr lang="en-US" sz="1400" b="1" u="none" strike="noStrike" dirty="0">
                          <a:effectLst/>
                        </a:rPr>
                        <a:t> New expenditure from current year activities </a:t>
                      </a:r>
                      <a:endParaRPr lang="en-US" sz="1400" b="1" i="0" u="none" strike="noStrike" dirty="0">
                        <a:solidFill>
                          <a:srgbClr val="000000"/>
                        </a:solidFill>
                        <a:effectLst/>
                        <a:latin typeface="Arial" panose="020B0604020202020204" pitchFamily="34" charset="0"/>
                      </a:endParaRPr>
                    </a:p>
                  </a:txBody>
                  <a:tcPr marL="8588" marR="8588" marT="8588" marB="0" anchor="b"/>
                </a:tc>
                <a:tc>
                  <a:txBody>
                    <a:bodyPr/>
                    <a:lstStyle/>
                    <a:p>
                      <a:pPr algn="ctr" fontAlgn="b"/>
                      <a:r>
                        <a:rPr lang="en-ZA" sz="1400" b="1" u="none" strike="noStrike" dirty="0">
                          <a:effectLst/>
                        </a:rPr>
                        <a:t> </a:t>
                      </a:r>
                      <a:r>
                        <a:rPr lang="en-ZA" sz="1400" b="1" u="none" strike="noStrike" dirty="0" smtClean="0">
                          <a:effectLst/>
                        </a:rPr>
                        <a:t>Investigated by MPAC</a:t>
                      </a:r>
                      <a:endParaRPr lang="en-ZA" sz="1400" b="1" i="0" u="none" strike="noStrike" dirty="0">
                        <a:solidFill>
                          <a:srgbClr val="000000"/>
                        </a:solidFill>
                        <a:effectLst/>
                        <a:latin typeface="Arial" panose="020B0604020202020204" pitchFamily="34" charset="0"/>
                      </a:endParaRPr>
                    </a:p>
                  </a:txBody>
                  <a:tcPr marL="8588" marR="8588" marT="8588" marB="0" anchor="b"/>
                </a:tc>
                <a:tc>
                  <a:txBody>
                    <a:bodyPr/>
                    <a:lstStyle/>
                    <a:p>
                      <a:pPr algn="ctr" fontAlgn="b"/>
                      <a:r>
                        <a:rPr lang="en-ZA" sz="1400" b="1" u="none" strike="noStrike" dirty="0">
                          <a:effectLst/>
                        </a:rPr>
                        <a:t> Closing balance </a:t>
                      </a:r>
                      <a:endParaRPr lang="en-ZA" sz="1400" b="1" i="0" u="none" strike="noStrike" dirty="0">
                        <a:solidFill>
                          <a:srgbClr val="000000"/>
                        </a:solidFill>
                        <a:effectLst/>
                        <a:latin typeface="Arial" panose="020B0604020202020204" pitchFamily="34" charset="0"/>
                      </a:endParaRPr>
                    </a:p>
                  </a:txBody>
                  <a:tcPr marL="8588" marR="8588" marT="8588" marB="0" anchor="b"/>
                </a:tc>
                <a:extLst>
                  <a:ext uri="{0D108BD9-81ED-4DB2-BD59-A6C34878D82A}">
                    <a16:rowId xmlns:a16="http://schemas.microsoft.com/office/drawing/2014/main" xmlns="" val="1042932168"/>
                  </a:ext>
                </a:extLst>
              </a:tr>
              <a:tr h="251556">
                <a:tc>
                  <a:txBody>
                    <a:bodyPr/>
                    <a:lstStyle/>
                    <a:p>
                      <a:pPr algn="l" fontAlgn="b"/>
                      <a:r>
                        <a:rPr lang="en-ZA" sz="1400" b="1" u="none" strike="noStrike" dirty="0">
                          <a:effectLst/>
                        </a:rPr>
                        <a:t>Irregular</a:t>
                      </a:r>
                      <a:endParaRPr lang="en-ZA" sz="1400" b="1" i="0" u="none" strike="noStrike" dirty="0">
                        <a:solidFill>
                          <a:srgbClr val="000000"/>
                        </a:solidFill>
                        <a:effectLst/>
                        <a:latin typeface="Arial" panose="020B0604020202020204" pitchFamily="34" charset="0"/>
                      </a:endParaRPr>
                    </a:p>
                  </a:txBody>
                  <a:tcPr marL="8588" marR="8588" marT="8588" marB="0" anchor="b"/>
                </a:tc>
                <a:tc>
                  <a:txBody>
                    <a:bodyPr/>
                    <a:lstStyle/>
                    <a:p>
                      <a:pPr algn="l" fontAlgn="b"/>
                      <a:r>
                        <a:rPr lang="en-ZA" sz="1400" u="none" strike="noStrike">
                          <a:effectLst/>
                        </a:rPr>
                        <a:t>           754 487 252,78 </a:t>
                      </a:r>
                      <a:endParaRPr lang="en-ZA" sz="1400" b="0" i="0" u="none" strike="noStrike">
                        <a:solidFill>
                          <a:srgbClr val="000000"/>
                        </a:solidFill>
                        <a:effectLst/>
                        <a:latin typeface="Arial" panose="020B0604020202020204" pitchFamily="34" charset="0"/>
                      </a:endParaRPr>
                    </a:p>
                  </a:txBody>
                  <a:tcPr marL="8588" marR="8588" marT="8588" marB="0" anchor="b"/>
                </a:tc>
                <a:tc>
                  <a:txBody>
                    <a:bodyPr/>
                    <a:lstStyle/>
                    <a:p>
                      <a:pPr algn="l" fontAlgn="b"/>
                      <a:r>
                        <a:rPr lang="en-ZA" sz="1400" u="none" strike="noStrike">
                          <a:effectLst/>
                        </a:rPr>
                        <a:t>             64 146 417,75 </a:t>
                      </a:r>
                      <a:endParaRPr lang="en-ZA" sz="1400" b="0" i="0" u="none" strike="noStrike">
                        <a:solidFill>
                          <a:srgbClr val="000000"/>
                        </a:solidFill>
                        <a:effectLst/>
                        <a:latin typeface="Arial" panose="020B0604020202020204" pitchFamily="34" charset="0"/>
                      </a:endParaRPr>
                    </a:p>
                  </a:txBody>
                  <a:tcPr marL="8588" marR="8588" marT="8588" marB="0" anchor="b"/>
                </a:tc>
                <a:tc>
                  <a:txBody>
                    <a:bodyPr/>
                    <a:lstStyle/>
                    <a:p>
                      <a:pPr algn="l" fontAlgn="b"/>
                      <a:r>
                        <a:rPr lang="en-ZA" sz="1400" u="none" strike="noStrike">
                          <a:effectLst/>
                        </a:rPr>
                        <a:t>             54 411 846,85 </a:t>
                      </a:r>
                      <a:endParaRPr lang="en-ZA" sz="1400" b="0" i="0" u="none" strike="noStrike">
                        <a:solidFill>
                          <a:srgbClr val="000000"/>
                        </a:solidFill>
                        <a:effectLst/>
                        <a:latin typeface="Arial" panose="020B0604020202020204" pitchFamily="34" charset="0"/>
                      </a:endParaRPr>
                    </a:p>
                  </a:txBody>
                  <a:tcPr marL="8588" marR="8588" marT="8588" marB="0" anchor="b"/>
                </a:tc>
                <a:tc>
                  <a:txBody>
                    <a:bodyPr/>
                    <a:lstStyle/>
                    <a:p>
                      <a:pPr algn="ctr" fontAlgn="b"/>
                      <a:r>
                        <a:rPr lang="en-ZA" sz="1400" u="none" strike="noStrike" dirty="0">
                          <a:effectLst/>
                        </a:rPr>
                        <a:t> </a:t>
                      </a:r>
                      <a:r>
                        <a:rPr lang="en-ZA" sz="1400" u="none" strike="noStrike" dirty="0" smtClean="0">
                          <a:effectLst/>
                        </a:rPr>
                        <a:t>In</a:t>
                      </a:r>
                      <a:r>
                        <a:rPr lang="en-ZA" sz="1400" u="none" strike="noStrike" baseline="0" dirty="0" smtClean="0">
                          <a:effectLst/>
                        </a:rPr>
                        <a:t> progress</a:t>
                      </a:r>
                      <a:endParaRPr lang="en-ZA" sz="1400" b="0" i="0" u="none" strike="noStrike" dirty="0">
                        <a:solidFill>
                          <a:srgbClr val="000000"/>
                        </a:solidFill>
                        <a:effectLst/>
                        <a:latin typeface="Arial" panose="020B0604020202020204" pitchFamily="34" charset="0"/>
                      </a:endParaRPr>
                    </a:p>
                  </a:txBody>
                  <a:tcPr marL="8588" marR="8588" marT="8588" marB="0" anchor="b"/>
                </a:tc>
                <a:tc>
                  <a:txBody>
                    <a:bodyPr/>
                    <a:lstStyle/>
                    <a:p>
                      <a:pPr algn="l" fontAlgn="b"/>
                      <a:r>
                        <a:rPr lang="en-ZA" sz="1400" b="1" u="none" strike="noStrike" dirty="0">
                          <a:effectLst/>
                        </a:rPr>
                        <a:t>           873 045 517,38 </a:t>
                      </a:r>
                      <a:endParaRPr lang="en-ZA" sz="1400" b="1" i="0" u="none" strike="noStrike" dirty="0">
                        <a:solidFill>
                          <a:srgbClr val="000000"/>
                        </a:solidFill>
                        <a:effectLst/>
                        <a:latin typeface="Arial" panose="020B0604020202020204" pitchFamily="34" charset="0"/>
                      </a:endParaRPr>
                    </a:p>
                  </a:txBody>
                  <a:tcPr marL="8588" marR="8588" marT="8588" marB="0" anchor="b"/>
                </a:tc>
                <a:extLst>
                  <a:ext uri="{0D108BD9-81ED-4DB2-BD59-A6C34878D82A}">
                    <a16:rowId xmlns:a16="http://schemas.microsoft.com/office/drawing/2014/main" xmlns="" val="703721377"/>
                  </a:ext>
                </a:extLst>
              </a:tr>
              <a:tr h="251556">
                <a:tc>
                  <a:txBody>
                    <a:bodyPr/>
                    <a:lstStyle/>
                    <a:p>
                      <a:pPr algn="l" fontAlgn="b"/>
                      <a:r>
                        <a:rPr lang="en-ZA" sz="1400" b="1" u="none" strike="noStrike" dirty="0">
                          <a:effectLst/>
                        </a:rPr>
                        <a:t>Unauthorised</a:t>
                      </a:r>
                      <a:endParaRPr lang="en-ZA" sz="1400" b="1" i="0" u="none" strike="noStrike" dirty="0">
                        <a:solidFill>
                          <a:srgbClr val="000000"/>
                        </a:solidFill>
                        <a:effectLst/>
                        <a:latin typeface="Arial" panose="020B0604020202020204" pitchFamily="34" charset="0"/>
                      </a:endParaRPr>
                    </a:p>
                  </a:txBody>
                  <a:tcPr marL="8588" marR="8588" marT="8588" marB="0" anchor="b"/>
                </a:tc>
                <a:tc>
                  <a:txBody>
                    <a:bodyPr/>
                    <a:lstStyle/>
                    <a:p>
                      <a:pPr algn="l" fontAlgn="b"/>
                      <a:r>
                        <a:rPr lang="en-ZA" sz="1400" u="none" strike="noStrike">
                          <a:effectLst/>
                        </a:rPr>
                        <a:t>           477 001 466,55 </a:t>
                      </a:r>
                      <a:endParaRPr lang="en-ZA" sz="1400" b="0" i="0" u="none" strike="noStrike">
                        <a:solidFill>
                          <a:srgbClr val="000000"/>
                        </a:solidFill>
                        <a:effectLst/>
                        <a:latin typeface="Arial" panose="020B0604020202020204" pitchFamily="34" charset="0"/>
                      </a:endParaRPr>
                    </a:p>
                  </a:txBody>
                  <a:tcPr marL="8588" marR="8588" marT="8588" marB="0" anchor="b"/>
                </a:tc>
                <a:tc>
                  <a:txBody>
                    <a:bodyPr/>
                    <a:lstStyle/>
                    <a:p>
                      <a:pPr algn="l" fontAlgn="b"/>
                      <a:r>
                        <a:rPr lang="en-ZA" sz="1400" u="none" strike="noStrike">
                          <a:effectLst/>
                        </a:rPr>
                        <a:t> </a:t>
                      </a:r>
                      <a:endParaRPr lang="en-ZA" sz="1400" b="0" i="0" u="none" strike="noStrike">
                        <a:solidFill>
                          <a:srgbClr val="000000"/>
                        </a:solidFill>
                        <a:effectLst/>
                        <a:latin typeface="Arial" panose="020B0604020202020204" pitchFamily="34" charset="0"/>
                      </a:endParaRPr>
                    </a:p>
                  </a:txBody>
                  <a:tcPr marL="8588" marR="8588" marT="8588" marB="0" anchor="b"/>
                </a:tc>
                <a:tc>
                  <a:txBody>
                    <a:bodyPr/>
                    <a:lstStyle/>
                    <a:p>
                      <a:pPr algn="l" fontAlgn="b"/>
                      <a:r>
                        <a:rPr lang="en-ZA" sz="1400" u="none" strike="noStrike">
                          <a:effectLst/>
                        </a:rPr>
                        <a:t>           135 986 237,45 </a:t>
                      </a:r>
                      <a:endParaRPr lang="en-ZA" sz="1400" b="0" i="0" u="none" strike="noStrike">
                        <a:solidFill>
                          <a:srgbClr val="000000"/>
                        </a:solidFill>
                        <a:effectLst/>
                        <a:latin typeface="Arial" panose="020B0604020202020204" pitchFamily="34" charset="0"/>
                      </a:endParaRPr>
                    </a:p>
                  </a:txBody>
                  <a:tcPr marL="8588" marR="8588" marT="8588" marB="0" anchor="b"/>
                </a:tc>
                <a:tc>
                  <a:txBody>
                    <a:bodyPr/>
                    <a:lstStyle/>
                    <a:p>
                      <a:pPr algn="ctr" fontAlgn="b"/>
                      <a:r>
                        <a:rPr lang="en-ZA" sz="1400" u="none" strike="noStrike" dirty="0">
                          <a:effectLst/>
                        </a:rPr>
                        <a:t> </a:t>
                      </a:r>
                      <a:r>
                        <a:rPr lang="en-ZA" sz="1400" u="none" strike="noStrike" dirty="0" smtClean="0">
                          <a:effectLst/>
                        </a:rPr>
                        <a:t>In</a:t>
                      </a:r>
                      <a:r>
                        <a:rPr lang="en-ZA" sz="1400" u="none" strike="noStrike" baseline="0" dirty="0" smtClean="0">
                          <a:effectLst/>
                        </a:rPr>
                        <a:t> progress</a:t>
                      </a:r>
                      <a:endParaRPr lang="en-ZA" sz="1400" b="0" i="0" u="none" strike="noStrike" dirty="0">
                        <a:solidFill>
                          <a:srgbClr val="000000"/>
                        </a:solidFill>
                        <a:effectLst/>
                        <a:latin typeface="Arial" panose="020B0604020202020204" pitchFamily="34" charset="0"/>
                      </a:endParaRPr>
                    </a:p>
                  </a:txBody>
                  <a:tcPr marL="8588" marR="8588" marT="8588" marB="0" anchor="b"/>
                </a:tc>
                <a:tc>
                  <a:txBody>
                    <a:bodyPr/>
                    <a:lstStyle/>
                    <a:p>
                      <a:pPr algn="l" fontAlgn="b"/>
                      <a:r>
                        <a:rPr lang="en-ZA" sz="1400" b="1" u="none" strike="noStrike" dirty="0">
                          <a:effectLst/>
                        </a:rPr>
                        <a:t>           612 987 704,00 </a:t>
                      </a:r>
                      <a:endParaRPr lang="en-ZA" sz="1400" b="1" i="0" u="none" strike="noStrike" dirty="0">
                        <a:solidFill>
                          <a:srgbClr val="000000"/>
                        </a:solidFill>
                        <a:effectLst/>
                        <a:latin typeface="Arial" panose="020B0604020202020204" pitchFamily="34" charset="0"/>
                      </a:endParaRPr>
                    </a:p>
                  </a:txBody>
                  <a:tcPr marL="8588" marR="8588" marT="8588" marB="0" anchor="b"/>
                </a:tc>
                <a:extLst>
                  <a:ext uri="{0D108BD9-81ED-4DB2-BD59-A6C34878D82A}">
                    <a16:rowId xmlns:a16="http://schemas.microsoft.com/office/drawing/2014/main" xmlns="" val="428094903"/>
                  </a:ext>
                </a:extLst>
              </a:tr>
              <a:tr h="251556">
                <a:tc>
                  <a:txBody>
                    <a:bodyPr/>
                    <a:lstStyle/>
                    <a:p>
                      <a:pPr algn="l" fontAlgn="b"/>
                      <a:r>
                        <a:rPr lang="en-ZA" sz="1400" b="1" u="none" strike="noStrike" dirty="0">
                          <a:effectLst/>
                        </a:rPr>
                        <a:t>Fruitless and wasteful</a:t>
                      </a:r>
                      <a:endParaRPr lang="en-ZA" sz="1400" b="1" i="0" u="none" strike="noStrike" dirty="0">
                        <a:solidFill>
                          <a:srgbClr val="000000"/>
                        </a:solidFill>
                        <a:effectLst/>
                        <a:latin typeface="Arial" panose="020B0604020202020204" pitchFamily="34" charset="0"/>
                      </a:endParaRPr>
                    </a:p>
                  </a:txBody>
                  <a:tcPr marL="8588" marR="8588" marT="8588" marB="0" anchor="b"/>
                </a:tc>
                <a:tc>
                  <a:txBody>
                    <a:bodyPr/>
                    <a:lstStyle/>
                    <a:p>
                      <a:pPr algn="l" fontAlgn="b"/>
                      <a:r>
                        <a:rPr lang="en-ZA" sz="1400" u="none" strike="noStrike">
                          <a:effectLst/>
                        </a:rPr>
                        <a:t>           212 740 220,23 </a:t>
                      </a:r>
                      <a:endParaRPr lang="en-ZA" sz="1400" b="0" i="0" u="none" strike="noStrike">
                        <a:solidFill>
                          <a:srgbClr val="000000"/>
                        </a:solidFill>
                        <a:effectLst/>
                        <a:latin typeface="Arial" panose="020B0604020202020204" pitchFamily="34" charset="0"/>
                      </a:endParaRPr>
                    </a:p>
                  </a:txBody>
                  <a:tcPr marL="8588" marR="8588" marT="8588" marB="0" anchor="b"/>
                </a:tc>
                <a:tc>
                  <a:txBody>
                    <a:bodyPr/>
                    <a:lstStyle/>
                    <a:p>
                      <a:pPr algn="l" fontAlgn="b"/>
                      <a:r>
                        <a:rPr lang="en-ZA" sz="1400" u="none" strike="noStrike">
                          <a:effectLst/>
                        </a:rPr>
                        <a:t> </a:t>
                      </a:r>
                      <a:endParaRPr lang="en-ZA" sz="1400" b="0" i="0" u="none" strike="noStrike">
                        <a:solidFill>
                          <a:srgbClr val="000000"/>
                        </a:solidFill>
                        <a:effectLst/>
                        <a:latin typeface="Arial" panose="020B0604020202020204" pitchFamily="34" charset="0"/>
                      </a:endParaRPr>
                    </a:p>
                  </a:txBody>
                  <a:tcPr marL="8588" marR="8588" marT="8588" marB="0" anchor="b"/>
                </a:tc>
                <a:tc>
                  <a:txBody>
                    <a:bodyPr/>
                    <a:lstStyle/>
                    <a:p>
                      <a:pPr algn="l" fontAlgn="b"/>
                      <a:r>
                        <a:rPr lang="en-ZA" sz="1400" u="none" strike="noStrike">
                          <a:effectLst/>
                        </a:rPr>
                        <a:t>             82 964 306,51 </a:t>
                      </a:r>
                      <a:endParaRPr lang="en-ZA" sz="1400" b="0" i="0" u="none" strike="noStrike">
                        <a:solidFill>
                          <a:srgbClr val="000000"/>
                        </a:solidFill>
                        <a:effectLst/>
                        <a:latin typeface="Arial" panose="020B0604020202020204" pitchFamily="34" charset="0"/>
                      </a:endParaRPr>
                    </a:p>
                  </a:txBody>
                  <a:tcPr marL="8588" marR="8588" marT="8588" marB="0" anchor="b"/>
                </a:tc>
                <a:tc>
                  <a:txBody>
                    <a:bodyPr/>
                    <a:lstStyle/>
                    <a:p>
                      <a:pPr algn="ctr" fontAlgn="b"/>
                      <a:r>
                        <a:rPr lang="en-ZA" sz="1400" u="none" strike="noStrike" dirty="0">
                          <a:effectLst/>
                        </a:rPr>
                        <a:t> </a:t>
                      </a:r>
                      <a:r>
                        <a:rPr lang="en-ZA" sz="1400" u="none" strike="noStrike" dirty="0" smtClean="0">
                          <a:effectLst/>
                        </a:rPr>
                        <a:t>In</a:t>
                      </a:r>
                      <a:r>
                        <a:rPr lang="en-ZA" sz="1400" u="none" strike="noStrike" baseline="0" dirty="0" smtClean="0">
                          <a:effectLst/>
                        </a:rPr>
                        <a:t> progress</a:t>
                      </a:r>
                      <a:endParaRPr lang="en-ZA" sz="1400" b="0" i="0" u="none" strike="noStrike" dirty="0">
                        <a:solidFill>
                          <a:srgbClr val="000000"/>
                        </a:solidFill>
                        <a:effectLst/>
                        <a:latin typeface="Arial" panose="020B0604020202020204" pitchFamily="34" charset="0"/>
                      </a:endParaRPr>
                    </a:p>
                  </a:txBody>
                  <a:tcPr marL="8588" marR="8588" marT="8588" marB="0" anchor="b"/>
                </a:tc>
                <a:tc>
                  <a:txBody>
                    <a:bodyPr/>
                    <a:lstStyle/>
                    <a:p>
                      <a:pPr algn="l" fontAlgn="b"/>
                      <a:r>
                        <a:rPr lang="en-ZA" sz="1400" b="1" u="none" strike="noStrike" dirty="0">
                          <a:effectLst/>
                        </a:rPr>
                        <a:t>           295 704 526,74 </a:t>
                      </a:r>
                      <a:endParaRPr lang="en-ZA" sz="1400" b="1" i="0" u="none" strike="noStrike" dirty="0">
                        <a:solidFill>
                          <a:srgbClr val="000000"/>
                        </a:solidFill>
                        <a:effectLst/>
                        <a:latin typeface="Arial" panose="020B0604020202020204" pitchFamily="34" charset="0"/>
                      </a:endParaRPr>
                    </a:p>
                  </a:txBody>
                  <a:tcPr marL="8588" marR="8588" marT="8588" marB="0" anchor="b"/>
                </a:tc>
                <a:extLst>
                  <a:ext uri="{0D108BD9-81ED-4DB2-BD59-A6C34878D82A}">
                    <a16:rowId xmlns:a16="http://schemas.microsoft.com/office/drawing/2014/main" xmlns="" val="3073874405"/>
                  </a:ext>
                </a:extLst>
              </a:tr>
            </a:tbl>
          </a:graphicData>
        </a:graphic>
      </p:graphicFrame>
    </p:spTree>
    <p:extLst>
      <p:ext uri="{BB962C8B-B14F-4D97-AF65-F5344CB8AC3E}">
        <p14:creationId xmlns:p14="http://schemas.microsoft.com/office/powerpoint/2010/main" xmlns="" val="153699257"/>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b="1" dirty="0" smtClean="0">
                <a:solidFill>
                  <a:schemeClr val="tx1"/>
                </a:solidFill>
                <a:latin typeface="Arial Narrow" panose="020B0606020202030204" pitchFamily="34" charset="0"/>
              </a:rPr>
              <a:t>UIFW Consequence Management </a:t>
            </a:r>
            <a:endParaRPr lang="en-ZA" b="1" dirty="0">
              <a:solidFill>
                <a:schemeClr val="tx1"/>
              </a:solidFill>
              <a:latin typeface="Arial Narrow" panose="020B0606020202030204" pitchFamily="34" charset="0"/>
            </a:endParaRPr>
          </a:p>
        </p:txBody>
      </p:sp>
      <p:sp>
        <p:nvSpPr>
          <p:cNvPr id="3" name="Content Placeholder 2"/>
          <p:cNvSpPr>
            <a:spLocks noGrp="1"/>
          </p:cNvSpPr>
          <p:nvPr>
            <p:ph idx="1"/>
          </p:nvPr>
        </p:nvSpPr>
        <p:spPr>
          <a:xfrm>
            <a:off x="609600" y="1524001"/>
            <a:ext cx="8991600" cy="4648199"/>
          </a:xfrm>
        </p:spPr>
        <p:txBody>
          <a:bodyPr>
            <a:normAutofit fontScale="92500" lnSpcReduction="10000"/>
          </a:bodyPr>
          <a:lstStyle/>
          <a:p>
            <a:endParaRPr lang="en-ZA" dirty="0" smtClean="0">
              <a:solidFill>
                <a:schemeClr val="tx1"/>
              </a:solidFill>
            </a:endParaRPr>
          </a:p>
          <a:p>
            <a:pPr algn="just"/>
            <a:r>
              <a:rPr lang="en-US" dirty="0" smtClean="0">
                <a:solidFill>
                  <a:schemeClr val="tx1"/>
                </a:solidFill>
                <a:latin typeface="Arial Narrow" panose="020B0606020202030204" pitchFamily="34" charset="0"/>
              </a:rPr>
              <a:t>MPAC investigated UIFW on the 2017/18 audit report and tabled a report in October 2019 at Council.</a:t>
            </a:r>
          </a:p>
          <a:p>
            <a:pPr algn="just"/>
            <a:r>
              <a:rPr lang="en-ZA" dirty="0" smtClean="0">
                <a:latin typeface="Arial Narrow" panose="020B0606020202030204" pitchFamily="34" charset="0"/>
              </a:rPr>
              <a:t>Based on the recommendation by MPAC investigations, the</a:t>
            </a:r>
            <a:r>
              <a:rPr lang="en-ZA" dirty="0" smtClean="0">
                <a:solidFill>
                  <a:schemeClr val="tx1"/>
                </a:solidFill>
                <a:latin typeface="Arial Narrow" panose="020B0606020202030204" pitchFamily="34" charset="0"/>
              </a:rPr>
              <a:t> Municipal Manager appointed an external audit firm to conduct investigations on UIFW expenditure in October 2019 and during the investigations officials implicated were subsequently suspended and disciplinary action instituted.</a:t>
            </a:r>
          </a:p>
          <a:p>
            <a:pPr algn="just"/>
            <a:r>
              <a:rPr lang="en-ZA" dirty="0" smtClean="0">
                <a:solidFill>
                  <a:schemeClr val="tx1"/>
                </a:solidFill>
                <a:latin typeface="Arial Narrow" panose="020B0606020202030204" pitchFamily="34" charset="0"/>
              </a:rPr>
              <a:t>A final investigation report was tabled at Council in July 2020 for further recommendations.</a:t>
            </a:r>
          </a:p>
          <a:p>
            <a:pPr marL="0" indent="0">
              <a:buNone/>
            </a:pPr>
            <a:endParaRPr lang="en-ZA" dirty="0"/>
          </a:p>
        </p:txBody>
      </p:sp>
    </p:spTree>
    <p:extLst>
      <p:ext uri="{BB962C8B-B14F-4D97-AF65-F5344CB8AC3E}">
        <p14:creationId xmlns:p14="http://schemas.microsoft.com/office/powerpoint/2010/main" xmlns="" val="87627302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7761" y="45430"/>
            <a:ext cx="7429499" cy="1478570"/>
          </a:xfrm>
        </p:spPr>
        <p:txBody>
          <a:bodyPr>
            <a:normAutofit/>
          </a:bodyPr>
          <a:lstStyle/>
          <a:p>
            <a:pPr algn="ctr"/>
            <a:r>
              <a:rPr lang="en-ZA" b="1" dirty="0" smtClean="0">
                <a:solidFill>
                  <a:schemeClr val="tx1"/>
                </a:solidFill>
                <a:latin typeface="Arial Narrow" panose="020B0606020202030204" pitchFamily="34" charset="0"/>
              </a:rPr>
              <a:t>UIF Consequence Management </a:t>
            </a:r>
            <a:endParaRPr lang="en-ZA" b="1" dirty="0">
              <a:solidFill>
                <a:schemeClr val="tx1"/>
              </a:solidFill>
              <a:latin typeface="Arial Narrow" panose="020B060602020203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3487218987"/>
              </p:ext>
            </p:extLst>
          </p:nvPr>
        </p:nvGraphicFramePr>
        <p:xfrm>
          <a:off x="152400" y="1227669"/>
          <a:ext cx="9753600" cy="5084397"/>
        </p:xfrm>
        <a:graphic>
          <a:graphicData uri="http://schemas.openxmlformats.org/drawingml/2006/table">
            <a:tbl>
              <a:tblPr firstRow="1" bandRow="1">
                <a:tableStyleId>{5C22544A-7EE6-4342-B048-85BDC9FD1C3A}</a:tableStyleId>
              </a:tblPr>
              <a:tblGrid>
                <a:gridCol w="1950720">
                  <a:extLst>
                    <a:ext uri="{9D8B030D-6E8A-4147-A177-3AD203B41FA5}">
                      <a16:colId xmlns:a16="http://schemas.microsoft.com/office/drawing/2014/main" xmlns="" val="2306335863"/>
                    </a:ext>
                  </a:extLst>
                </a:gridCol>
                <a:gridCol w="1950720">
                  <a:extLst>
                    <a:ext uri="{9D8B030D-6E8A-4147-A177-3AD203B41FA5}">
                      <a16:colId xmlns:a16="http://schemas.microsoft.com/office/drawing/2014/main" xmlns="" val="1986038625"/>
                    </a:ext>
                  </a:extLst>
                </a:gridCol>
                <a:gridCol w="1950720">
                  <a:extLst>
                    <a:ext uri="{9D8B030D-6E8A-4147-A177-3AD203B41FA5}">
                      <a16:colId xmlns:a16="http://schemas.microsoft.com/office/drawing/2014/main" xmlns="" val="957371351"/>
                    </a:ext>
                  </a:extLst>
                </a:gridCol>
                <a:gridCol w="1950720">
                  <a:extLst>
                    <a:ext uri="{9D8B030D-6E8A-4147-A177-3AD203B41FA5}">
                      <a16:colId xmlns:a16="http://schemas.microsoft.com/office/drawing/2014/main" xmlns="" val="3900265771"/>
                    </a:ext>
                  </a:extLst>
                </a:gridCol>
                <a:gridCol w="1950720">
                  <a:extLst>
                    <a:ext uri="{9D8B030D-6E8A-4147-A177-3AD203B41FA5}">
                      <a16:colId xmlns:a16="http://schemas.microsoft.com/office/drawing/2014/main" xmlns="" val="3064674185"/>
                    </a:ext>
                  </a:extLst>
                </a:gridCol>
              </a:tblGrid>
              <a:tr h="466472">
                <a:tc>
                  <a:txBody>
                    <a:bodyPr/>
                    <a:lstStyle/>
                    <a:p>
                      <a:r>
                        <a:rPr lang="en-US" dirty="0" smtClean="0">
                          <a:solidFill>
                            <a:schemeClr val="tx1"/>
                          </a:solidFill>
                        </a:rPr>
                        <a:t>Name</a:t>
                      </a:r>
                      <a:endParaRPr lang="en-ZA" dirty="0">
                        <a:solidFill>
                          <a:schemeClr val="tx1"/>
                        </a:solidFill>
                      </a:endParaRPr>
                    </a:p>
                  </a:txBody>
                  <a:tcPr/>
                </a:tc>
                <a:tc>
                  <a:txBody>
                    <a:bodyPr/>
                    <a:lstStyle/>
                    <a:p>
                      <a:r>
                        <a:rPr lang="en-US" dirty="0" smtClean="0">
                          <a:solidFill>
                            <a:schemeClr val="tx1"/>
                          </a:solidFill>
                        </a:rPr>
                        <a:t>Position</a:t>
                      </a:r>
                      <a:endParaRPr lang="en-ZA" dirty="0">
                        <a:solidFill>
                          <a:schemeClr val="tx1"/>
                        </a:solidFill>
                      </a:endParaRPr>
                    </a:p>
                  </a:txBody>
                  <a:tcPr/>
                </a:tc>
                <a:tc>
                  <a:txBody>
                    <a:bodyPr/>
                    <a:lstStyle/>
                    <a:p>
                      <a:r>
                        <a:rPr lang="en-US" dirty="0" smtClean="0">
                          <a:solidFill>
                            <a:schemeClr val="tx1"/>
                          </a:solidFill>
                        </a:rPr>
                        <a:t>Misconduct</a:t>
                      </a:r>
                      <a:endParaRPr lang="en-ZA" dirty="0">
                        <a:solidFill>
                          <a:schemeClr val="tx1"/>
                        </a:solidFill>
                      </a:endParaRPr>
                    </a:p>
                  </a:txBody>
                  <a:tcPr/>
                </a:tc>
                <a:tc>
                  <a:txBody>
                    <a:bodyPr/>
                    <a:lstStyle/>
                    <a:p>
                      <a:r>
                        <a:rPr lang="en-US" dirty="0" smtClean="0">
                          <a:solidFill>
                            <a:schemeClr val="tx1"/>
                          </a:solidFill>
                        </a:rPr>
                        <a:t>Status</a:t>
                      </a:r>
                      <a:endParaRPr lang="en-ZA" dirty="0">
                        <a:solidFill>
                          <a:schemeClr val="tx1"/>
                        </a:solidFill>
                      </a:endParaRPr>
                    </a:p>
                  </a:txBody>
                  <a:tcPr/>
                </a:tc>
                <a:tc>
                  <a:txBody>
                    <a:bodyPr/>
                    <a:lstStyle/>
                    <a:p>
                      <a:r>
                        <a:rPr lang="en-US" dirty="0" smtClean="0">
                          <a:solidFill>
                            <a:schemeClr val="tx1"/>
                          </a:solidFill>
                        </a:rPr>
                        <a:t>Outcome</a:t>
                      </a:r>
                      <a:endParaRPr lang="en-ZA" dirty="0">
                        <a:solidFill>
                          <a:schemeClr val="tx1"/>
                        </a:solidFill>
                      </a:endParaRPr>
                    </a:p>
                  </a:txBody>
                  <a:tcPr/>
                </a:tc>
                <a:extLst>
                  <a:ext uri="{0D108BD9-81ED-4DB2-BD59-A6C34878D82A}">
                    <a16:rowId xmlns:a16="http://schemas.microsoft.com/office/drawing/2014/main" xmlns="" val="1382626301"/>
                  </a:ext>
                </a:extLst>
              </a:tr>
              <a:tr h="679087">
                <a:tc>
                  <a:txBody>
                    <a:bodyPr/>
                    <a:lstStyle/>
                    <a:p>
                      <a:r>
                        <a:rPr lang="en-US" dirty="0" smtClean="0"/>
                        <a:t>Mashao</a:t>
                      </a:r>
                      <a:r>
                        <a:rPr lang="en-US" baseline="0" dirty="0" smtClean="0"/>
                        <a:t> L</a:t>
                      </a:r>
                      <a:endParaRPr lang="en-ZA" dirty="0"/>
                    </a:p>
                  </a:txBody>
                  <a:tcPr/>
                </a:tc>
                <a:tc>
                  <a:txBody>
                    <a:bodyPr/>
                    <a:lstStyle/>
                    <a:p>
                      <a:r>
                        <a:rPr lang="en-US" dirty="0" smtClean="0"/>
                        <a:t>Deputy CFO</a:t>
                      </a:r>
                      <a:endParaRPr lang="en-ZA" dirty="0"/>
                    </a:p>
                  </a:txBody>
                  <a:tcPr/>
                </a:tc>
                <a:tc>
                  <a:txBody>
                    <a:bodyPr/>
                    <a:lstStyle/>
                    <a:p>
                      <a:r>
                        <a:rPr lang="en-US" dirty="0" smtClean="0"/>
                        <a:t>Gross</a:t>
                      </a:r>
                      <a:r>
                        <a:rPr lang="en-US" baseline="0" dirty="0" smtClean="0"/>
                        <a:t> Dishonesty</a:t>
                      </a:r>
                    </a:p>
                    <a:p>
                      <a:r>
                        <a:rPr lang="en-US" baseline="0" dirty="0" smtClean="0"/>
                        <a:t>Gross Negligence</a:t>
                      </a:r>
                      <a:endParaRPr lang="en-ZA" dirty="0"/>
                    </a:p>
                  </a:txBody>
                  <a:tcPr/>
                </a:tc>
                <a:tc>
                  <a:txBody>
                    <a:bodyPr/>
                    <a:lstStyle/>
                    <a:p>
                      <a:r>
                        <a:rPr lang="en-US" dirty="0" smtClean="0"/>
                        <a:t>Finalized</a:t>
                      </a:r>
                      <a:endParaRPr lang="en-ZA" dirty="0"/>
                    </a:p>
                  </a:txBody>
                  <a:tcPr/>
                </a:tc>
                <a:tc>
                  <a:txBody>
                    <a:bodyPr/>
                    <a:lstStyle/>
                    <a:p>
                      <a:r>
                        <a:rPr lang="en-US" dirty="0" smtClean="0"/>
                        <a:t>Dismissal</a:t>
                      </a:r>
                      <a:endParaRPr lang="en-ZA" dirty="0"/>
                    </a:p>
                  </a:txBody>
                  <a:tcPr/>
                </a:tc>
                <a:extLst>
                  <a:ext uri="{0D108BD9-81ED-4DB2-BD59-A6C34878D82A}">
                    <a16:rowId xmlns:a16="http://schemas.microsoft.com/office/drawing/2014/main" xmlns="" val="2799088998"/>
                  </a:ext>
                </a:extLst>
              </a:tr>
              <a:tr h="2694775">
                <a:tc>
                  <a:txBody>
                    <a:bodyPr/>
                    <a:lstStyle/>
                    <a:p>
                      <a:r>
                        <a:rPr lang="en-US" dirty="0" smtClean="0"/>
                        <a:t>Mahumani TT</a:t>
                      </a:r>
                      <a:endParaRPr lang="en-ZA" dirty="0"/>
                    </a:p>
                  </a:txBody>
                  <a:tcPr/>
                </a:tc>
                <a:tc>
                  <a:txBody>
                    <a:bodyPr/>
                    <a:lstStyle/>
                    <a:p>
                      <a:r>
                        <a:rPr lang="en-US" dirty="0" smtClean="0"/>
                        <a:t>Deputy</a:t>
                      </a:r>
                      <a:r>
                        <a:rPr lang="en-US" baseline="0" dirty="0" smtClean="0"/>
                        <a:t> Manager Expenditure </a:t>
                      </a:r>
                      <a:endParaRPr lang="en-ZA" dirty="0"/>
                    </a:p>
                  </a:txBody>
                  <a:tcPr/>
                </a:tc>
                <a:tc>
                  <a:txBody>
                    <a:bodyPr/>
                    <a:lstStyle/>
                    <a:p>
                      <a:r>
                        <a:rPr lang="en-US" dirty="0" smtClean="0"/>
                        <a:t>Gross</a:t>
                      </a:r>
                      <a:r>
                        <a:rPr lang="en-US" baseline="0" dirty="0" smtClean="0"/>
                        <a:t> Dishonesty</a:t>
                      </a:r>
                    </a:p>
                    <a:p>
                      <a:r>
                        <a:rPr lang="en-US" baseline="0" dirty="0" smtClean="0"/>
                        <a:t>Gross Negligence</a:t>
                      </a:r>
                      <a:endParaRPr lang="en-ZA" dirty="0" smtClean="0"/>
                    </a:p>
                    <a:p>
                      <a:endParaRPr lang="en-ZA" dirty="0"/>
                    </a:p>
                  </a:txBody>
                  <a:tcPr/>
                </a:tc>
                <a:tc>
                  <a:txBody>
                    <a:bodyPr/>
                    <a:lstStyle/>
                    <a:p>
                      <a:r>
                        <a:rPr lang="en-US" dirty="0" smtClean="0"/>
                        <a:t>Finalized</a:t>
                      </a:r>
                      <a:endParaRPr lang="en-ZA"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dirty="0" smtClean="0"/>
                        <a:t>Settlement</a:t>
                      </a:r>
                      <a:r>
                        <a:rPr lang="en-US" baseline="0" dirty="0" smtClean="0"/>
                        <a:t> agreement reached, </a:t>
                      </a:r>
                      <a:r>
                        <a:rPr lang="en-US" baseline="0" dirty="0" smtClean="0">
                          <a:solidFill>
                            <a:schemeClr val="tx1"/>
                          </a:solidFill>
                        </a:rPr>
                        <a:t>which the employer accepted on lesser terms in order to save the Municipality from Legal Costs.</a:t>
                      </a:r>
                      <a:endParaRPr lang="en-ZA" dirty="0" smtClean="0">
                        <a:solidFill>
                          <a:schemeClr val="tx1"/>
                        </a:solidFill>
                      </a:endParaRPr>
                    </a:p>
                    <a:p>
                      <a:endParaRPr lang="en-ZA" dirty="0"/>
                    </a:p>
                  </a:txBody>
                  <a:tcPr/>
                </a:tc>
                <a:extLst>
                  <a:ext uri="{0D108BD9-81ED-4DB2-BD59-A6C34878D82A}">
                    <a16:rowId xmlns:a16="http://schemas.microsoft.com/office/drawing/2014/main" xmlns="" val="3453146769"/>
                  </a:ext>
                </a:extLst>
              </a:tr>
              <a:tr h="1104198">
                <a:tc>
                  <a:txBody>
                    <a:bodyPr/>
                    <a:lstStyle/>
                    <a:p>
                      <a:r>
                        <a:rPr lang="en-US" dirty="0" smtClean="0"/>
                        <a:t>Hlayisi O</a:t>
                      </a:r>
                      <a:endParaRPr lang="en-ZA" dirty="0"/>
                    </a:p>
                  </a:txBody>
                  <a:tcPr/>
                </a:tc>
                <a:tc>
                  <a:txBody>
                    <a:bodyPr/>
                    <a:lstStyle/>
                    <a:p>
                      <a:r>
                        <a:rPr lang="en-US" dirty="0" smtClean="0"/>
                        <a:t>Deputy</a:t>
                      </a:r>
                      <a:r>
                        <a:rPr lang="en-US" baseline="0" dirty="0" smtClean="0"/>
                        <a:t> Manager SCM</a:t>
                      </a:r>
                      <a:endParaRPr lang="en-ZA" dirty="0"/>
                    </a:p>
                  </a:txBody>
                  <a:tcPr/>
                </a:tc>
                <a:tc>
                  <a:txBody>
                    <a:bodyPr/>
                    <a:lstStyle/>
                    <a:p>
                      <a:r>
                        <a:rPr lang="en-US" dirty="0" smtClean="0"/>
                        <a:t>Gross</a:t>
                      </a:r>
                      <a:r>
                        <a:rPr lang="en-US" baseline="0" dirty="0" smtClean="0"/>
                        <a:t> Dishonesty</a:t>
                      </a:r>
                    </a:p>
                    <a:p>
                      <a:r>
                        <a:rPr lang="en-US" baseline="0" dirty="0" smtClean="0"/>
                        <a:t>Gross Negligence</a:t>
                      </a:r>
                      <a:endParaRPr lang="en-ZA" dirty="0" smtClean="0"/>
                    </a:p>
                    <a:p>
                      <a:endParaRPr lang="en-ZA" dirty="0"/>
                    </a:p>
                  </a:txBody>
                  <a:tcPr/>
                </a:tc>
                <a:tc>
                  <a:txBody>
                    <a:bodyPr/>
                    <a:lstStyle/>
                    <a:p>
                      <a:r>
                        <a:rPr lang="en-US" dirty="0" smtClean="0"/>
                        <a:t>In</a:t>
                      </a:r>
                      <a:r>
                        <a:rPr lang="en-US" baseline="0" dirty="0" smtClean="0"/>
                        <a:t> progress</a:t>
                      </a:r>
                    </a:p>
                    <a:p>
                      <a:endParaRPr lang="en-ZA" dirty="0"/>
                    </a:p>
                  </a:txBody>
                  <a:tcPr/>
                </a:tc>
                <a:tc>
                  <a:txBody>
                    <a:bodyPr/>
                    <a:lstStyle/>
                    <a:p>
                      <a:r>
                        <a:rPr lang="en-US" dirty="0" smtClean="0"/>
                        <a:t>On-going</a:t>
                      </a:r>
                      <a:endParaRPr lang="en-ZA" dirty="0"/>
                    </a:p>
                  </a:txBody>
                  <a:tcPr/>
                </a:tc>
                <a:extLst>
                  <a:ext uri="{0D108BD9-81ED-4DB2-BD59-A6C34878D82A}">
                    <a16:rowId xmlns:a16="http://schemas.microsoft.com/office/drawing/2014/main" xmlns="" val="879620073"/>
                  </a:ext>
                </a:extLst>
              </a:tr>
            </a:tbl>
          </a:graphicData>
        </a:graphic>
      </p:graphicFrame>
    </p:spTree>
    <p:extLst>
      <p:ext uri="{BB962C8B-B14F-4D97-AF65-F5344CB8AC3E}">
        <p14:creationId xmlns:p14="http://schemas.microsoft.com/office/powerpoint/2010/main" xmlns="" val="6549904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7761" y="45430"/>
            <a:ext cx="7429499" cy="1478570"/>
          </a:xfrm>
        </p:spPr>
        <p:txBody>
          <a:bodyPr>
            <a:normAutofit/>
          </a:bodyPr>
          <a:lstStyle/>
          <a:p>
            <a:pPr algn="ctr"/>
            <a:r>
              <a:rPr lang="en-ZA" b="1" dirty="0" smtClean="0">
                <a:solidFill>
                  <a:schemeClr val="tx1"/>
                </a:solidFill>
                <a:latin typeface="Arial Narrow" panose="020B0606020202030204" pitchFamily="34" charset="0"/>
              </a:rPr>
              <a:t>Consequence Management </a:t>
            </a:r>
            <a:endParaRPr lang="en-ZA" b="1" dirty="0">
              <a:solidFill>
                <a:schemeClr val="tx1"/>
              </a:solidFill>
              <a:latin typeface="Arial Narrow" panose="020B060602020203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2984724641"/>
              </p:ext>
            </p:extLst>
          </p:nvPr>
        </p:nvGraphicFramePr>
        <p:xfrm>
          <a:off x="152400" y="1227668"/>
          <a:ext cx="9753600" cy="2201332"/>
        </p:xfrm>
        <a:graphic>
          <a:graphicData uri="http://schemas.openxmlformats.org/drawingml/2006/table">
            <a:tbl>
              <a:tblPr firstRow="1" bandRow="1">
                <a:tableStyleId>{5C22544A-7EE6-4342-B048-85BDC9FD1C3A}</a:tableStyleId>
              </a:tblPr>
              <a:tblGrid>
                <a:gridCol w="1950720">
                  <a:extLst>
                    <a:ext uri="{9D8B030D-6E8A-4147-A177-3AD203B41FA5}">
                      <a16:colId xmlns:a16="http://schemas.microsoft.com/office/drawing/2014/main" xmlns="" val="2306335863"/>
                    </a:ext>
                  </a:extLst>
                </a:gridCol>
                <a:gridCol w="1950720">
                  <a:extLst>
                    <a:ext uri="{9D8B030D-6E8A-4147-A177-3AD203B41FA5}">
                      <a16:colId xmlns:a16="http://schemas.microsoft.com/office/drawing/2014/main" xmlns="" val="1986038625"/>
                    </a:ext>
                  </a:extLst>
                </a:gridCol>
                <a:gridCol w="1950720">
                  <a:extLst>
                    <a:ext uri="{9D8B030D-6E8A-4147-A177-3AD203B41FA5}">
                      <a16:colId xmlns:a16="http://schemas.microsoft.com/office/drawing/2014/main" xmlns="" val="957371351"/>
                    </a:ext>
                  </a:extLst>
                </a:gridCol>
                <a:gridCol w="1950720">
                  <a:extLst>
                    <a:ext uri="{9D8B030D-6E8A-4147-A177-3AD203B41FA5}">
                      <a16:colId xmlns:a16="http://schemas.microsoft.com/office/drawing/2014/main" xmlns="" val="3900265771"/>
                    </a:ext>
                  </a:extLst>
                </a:gridCol>
                <a:gridCol w="1950720">
                  <a:extLst>
                    <a:ext uri="{9D8B030D-6E8A-4147-A177-3AD203B41FA5}">
                      <a16:colId xmlns:a16="http://schemas.microsoft.com/office/drawing/2014/main" xmlns="" val="3064674185"/>
                    </a:ext>
                  </a:extLst>
                </a:gridCol>
              </a:tblGrid>
              <a:tr h="753032">
                <a:tc>
                  <a:txBody>
                    <a:bodyPr/>
                    <a:lstStyle/>
                    <a:p>
                      <a:r>
                        <a:rPr lang="en-US" dirty="0" smtClean="0">
                          <a:solidFill>
                            <a:schemeClr val="tx1"/>
                          </a:solidFill>
                        </a:rPr>
                        <a:t>Name</a:t>
                      </a:r>
                      <a:endParaRPr lang="en-ZA" dirty="0">
                        <a:solidFill>
                          <a:schemeClr val="tx1"/>
                        </a:solidFill>
                      </a:endParaRPr>
                    </a:p>
                  </a:txBody>
                  <a:tcPr/>
                </a:tc>
                <a:tc>
                  <a:txBody>
                    <a:bodyPr/>
                    <a:lstStyle/>
                    <a:p>
                      <a:r>
                        <a:rPr lang="en-US" dirty="0" smtClean="0">
                          <a:solidFill>
                            <a:schemeClr val="tx1"/>
                          </a:solidFill>
                        </a:rPr>
                        <a:t>Position</a:t>
                      </a:r>
                      <a:endParaRPr lang="en-ZA" dirty="0">
                        <a:solidFill>
                          <a:schemeClr val="tx1"/>
                        </a:solidFill>
                      </a:endParaRPr>
                    </a:p>
                  </a:txBody>
                  <a:tcPr/>
                </a:tc>
                <a:tc>
                  <a:txBody>
                    <a:bodyPr/>
                    <a:lstStyle/>
                    <a:p>
                      <a:r>
                        <a:rPr lang="en-US" dirty="0" smtClean="0">
                          <a:solidFill>
                            <a:schemeClr val="tx1"/>
                          </a:solidFill>
                        </a:rPr>
                        <a:t>Misconduct</a:t>
                      </a:r>
                      <a:endParaRPr lang="en-ZA" dirty="0">
                        <a:solidFill>
                          <a:schemeClr val="tx1"/>
                        </a:solidFill>
                      </a:endParaRPr>
                    </a:p>
                  </a:txBody>
                  <a:tcPr/>
                </a:tc>
                <a:tc>
                  <a:txBody>
                    <a:bodyPr/>
                    <a:lstStyle/>
                    <a:p>
                      <a:r>
                        <a:rPr lang="en-US" dirty="0" smtClean="0">
                          <a:solidFill>
                            <a:schemeClr val="tx1"/>
                          </a:solidFill>
                        </a:rPr>
                        <a:t>Status</a:t>
                      </a:r>
                      <a:endParaRPr lang="en-ZA" dirty="0">
                        <a:solidFill>
                          <a:schemeClr val="tx1"/>
                        </a:solidFill>
                      </a:endParaRPr>
                    </a:p>
                  </a:txBody>
                  <a:tcPr/>
                </a:tc>
                <a:tc>
                  <a:txBody>
                    <a:bodyPr/>
                    <a:lstStyle/>
                    <a:p>
                      <a:r>
                        <a:rPr lang="en-US" dirty="0" smtClean="0">
                          <a:solidFill>
                            <a:schemeClr val="tx1"/>
                          </a:solidFill>
                        </a:rPr>
                        <a:t>Outcome</a:t>
                      </a:r>
                      <a:endParaRPr lang="en-ZA" dirty="0">
                        <a:solidFill>
                          <a:schemeClr val="tx1"/>
                        </a:solidFill>
                      </a:endParaRPr>
                    </a:p>
                  </a:txBody>
                  <a:tcPr/>
                </a:tc>
                <a:extLst>
                  <a:ext uri="{0D108BD9-81ED-4DB2-BD59-A6C34878D82A}">
                    <a16:rowId xmlns:a16="http://schemas.microsoft.com/office/drawing/2014/main" xmlns="" val="1382626301"/>
                  </a:ext>
                </a:extLst>
              </a:tr>
              <a:tr h="1448300">
                <a:tc>
                  <a:txBody>
                    <a:bodyPr/>
                    <a:lstStyle/>
                    <a:p>
                      <a:r>
                        <a:rPr lang="en-US" dirty="0" smtClean="0"/>
                        <a:t>Mabunda</a:t>
                      </a:r>
                      <a:r>
                        <a:rPr lang="en-US" baseline="0" dirty="0" smtClean="0"/>
                        <a:t> V</a:t>
                      </a:r>
                      <a:endParaRPr lang="en-ZA" dirty="0"/>
                    </a:p>
                  </a:txBody>
                  <a:tcPr/>
                </a:tc>
                <a:tc>
                  <a:txBody>
                    <a:bodyPr/>
                    <a:lstStyle/>
                    <a:p>
                      <a:r>
                        <a:rPr lang="en-US" dirty="0" smtClean="0"/>
                        <a:t>PMU Manager</a:t>
                      </a:r>
                      <a:endParaRPr lang="en-ZA" dirty="0"/>
                    </a:p>
                  </a:txBody>
                  <a:tcPr/>
                </a:tc>
                <a:tc>
                  <a:txBody>
                    <a:bodyPr/>
                    <a:lstStyle/>
                    <a:p>
                      <a:r>
                        <a:rPr lang="en-US" dirty="0" smtClean="0"/>
                        <a:t>Gross</a:t>
                      </a:r>
                      <a:r>
                        <a:rPr lang="en-US" baseline="0" dirty="0" smtClean="0"/>
                        <a:t> dereliction of judies Gross Negligence</a:t>
                      </a:r>
                      <a:endParaRPr lang="en-ZA" dirty="0"/>
                    </a:p>
                  </a:txBody>
                  <a:tcPr/>
                </a:tc>
                <a:tc>
                  <a:txBody>
                    <a:bodyPr/>
                    <a:lstStyle/>
                    <a:p>
                      <a:r>
                        <a:rPr lang="en-US" dirty="0" smtClean="0"/>
                        <a:t>Arbitration</a:t>
                      </a:r>
                      <a:endParaRPr lang="en-ZA" dirty="0"/>
                    </a:p>
                  </a:txBody>
                  <a:tcPr/>
                </a:tc>
                <a:tc>
                  <a:txBody>
                    <a:bodyPr/>
                    <a:lstStyle/>
                    <a:p>
                      <a:r>
                        <a:rPr lang="en-US" dirty="0" smtClean="0"/>
                        <a:t>On-going</a:t>
                      </a:r>
                      <a:endParaRPr lang="en-ZA" dirty="0"/>
                    </a:p>
                  </a:txBody>
                  <a:tcPr/>
                </a:tc>
                <a:extLst>
                  <a:ext uri="{0D108BD9-81ED-4DB2-BD59-A6C34878D82A}">
                    <a16:rowId xmlns:a16="http://schemas.microsoft.com/office/drawing/2014/main" xmlns="" val="2097234018"/>
                  </a:ext>
                </a:extLst>
              </a:tr>
            </a:tbl>
          </a:graphicData>
        </a:graphic>
      </p:graphicFrame>
    </p:spTree>
    <p:extLst>
      <p:ext uri="{BB962C8B-B14F-4D97-AF65-F5344CB8AC3E}">
        <p14:creationId xmlns:p14="http://schemas.microsoft.com/office/powerpoint/2010/main" xmlns="" val="57536211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1828800"/>
            <a:ext cx="5630600" cy="2226738"/>
          </a:xfrm>
        </p:spPr>
        <p:txBody>
          <a:bodyPr>
            <a:normAutofit fontScale="90000"/>
          </a:bodyPr>
          <a:lstStyle/>
          <a:p>
            <a:pPr algn="ctr"/>
            <a:r>
              <a:rPr lang="en-US" dirty="0" smtClean="0">
                <a:latin typeface="Arial Black" panose="020B0A04020102020204" pitchFamily="34" charset="0"/>
              </a:rPr>
              <a:t/>
            </a:r>
            <a:br>
              <a:rPr lang="en-US" dirty="0" smtClean="0">
                <a:latin typeface="Arial Black" panose="020B0A04020102020204" pitchFamily="34" charset="0"/>
              </a:rPr>
            </a:br>
            <a:r>
              <a:rPr lang="en-US" dirty="0">
                <a:solidFill>
                  <a:schemeClr val="tx1"/>
                </a:solidFill>
                <a:latin typeface="Arial Black" panose="020B0A04020102020204" pitchFamily="34" charset="0"/>
              </a:rPr>
              <a:t/>
            </a:r>
            <a:br>
              <a:rPr lang="en-US" dirty="0">
                <a:solidFill>
                  <a:schemeClr val="tx1"/>
                </a:solidFill>
                <a:latin typeface="Arial Black" panose="020B0A04020102020204" pitchFamily="34" charset="0"/>
              </a:rPr>
            </a:br>
            <a:r>
              <a:rPr lang="en-US" dirty="0" smtClean="0">
                <a:latin typeface="Arial Narrow" panose="020B0606020202030204" pitchFamily="34" charset="0"/>
              </a:rPr>
              <a:t>EXTERNAL INVESTIGATIONS</a:t>
            </a:r>
            <a:endParaRPr lang="en-US" dirty="0">
              <a:latin typeface="Arial Narrow" panose="020B0606020202030204" pitchFamily="34" charset="0"/>
            </a:endParaRPr>
          </a:p>
        </p:txBody>
      </p:sp>
    </p:spTree>
    <p:extLst>
      <p:ext uri="{BB962C8B-B14F-4D97-AF65-F5344CB8AC3E}">
        <p14:creationId xmlns:p14="http://schemas.microsoft.com/office/powerpoint/2010/main" xmlns="" val="340697489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7761" y="45430"/>
            <a:ext cx="7429499" cy="1478570"/>
          </a:xfrm>
        </p:spPr>
        <p:txBody>
          <a:bodyPr>
            <a:normAutofit/>
          </a:bodyPr>
          <a:lstStyle/>
          <a:p>
            <a:pPr algn="ctr"/>
            <a:r>
              <a:rPr lang="en-US" b="1" dirty="0" smtClean="0">
                <a:latin typeface="Arial Narrow" panose="020B0606020202030204" pitchFamily="34" charset="0"/>
              </a:rPr>
              <a:t>Public Protector</a:t>
            </a:r>
            <a:endParaRPr lang="en-ZA" b="1" dirty="0">
              <a:solidFill>
                <a:schemeClr val="tx1"/>
              </a:solidFill>
              <a:latin typeface="Arial Narrow" panose="020B0606020202030204" pitchFamily="34" charset="0"/>
            </a:endParaRPr>
          </a:p>
        </p:txBody>
      </p:sp>
      <p:sp>
        <p:nvSpPr>
          <p:cNvPr id="4" name="Title 1"/>
          <p:cNvSpPr txBox="1">
            <a:spLocks/>
          </p:cNvSpPr>
          <p:nvPr/>
        </p:nvSpPr>
        <p:spPr>
          <a:xfrm>
            <a:off x="387824" y="1524000"/>
            <a:ext cx="8908576" cy="3657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2800" dirty="0" smtClean="0">
                <a:latin typeface="Arial Narrow" panose="020B0606020202030204" pitchFamily="34" charset="0"/>
              </a:rPr>
              <a:t>The public protector investigated allegations of improper appointments and issued a report with remedial action in January 2020. The report was tabled at Council in February 2020. </a:t>
            </a:r>
          </a:p>
          <a:p>
            <a:pPr algn="just"/>
            <a:endParaRPr lang="en-US" sz="2800" dirty="0">
              <a:latin typeface="Arial Narrow" panose="020B0606020202030204" pitchFamily="34" charset="0"/>
            </a:endParaRPr>
          </a:p>
          <a:p>
            <a:pPr algn="just"/>
            <a:r>
              <a:rPr lang="en-US" sz="2800" dirty="0" smtClean="0">
                <a:latin typeface="Arial Narrow" panose="020B0606020202030204" pitchFamily="34" charset="0"/>
              </a:rPr>
              <a:t>The municipality has complied with the remedial actions since legal action was instituted in the high court for review of the said appointments.  The matter is pending in court. </a:t>
            </a:r>
            <a:endParaRPr lang="en-ZA" sz="2800" dirty="0">
              <a:latin typeface="Arial Narrow" panose="020B0606020202030204" pitchFamily="34" charset="0"/>
            </a:endParaRPr>
          </a:p>
        </p:txBody>
      </p:sp>
    </p:spTree>
    <p:extLst>
      <p:ext uri="{BB962C8B-B14F-4D97-AF65-F5344CB8AC3E}">
        <p14:creationId xmlns:p14="http://schemas.microsoft.com/office/powerpoint/2010/main" xmlns="" val="349498944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7761" y="45430"/>
            <a:ext cx="7429499" cy="1478570"/>
          </a:xfrm>
        </p:spPr>
        <p:txBody>
          <a:bodyPr>
            <a:normAutofit/>
          </a:bodyPr>
          <a:lstStyle/>
          <a:p>
            <a:pPr algn="ctr"/>
            <a:r>
              <a:rPr lang="en-US" b="1" dirty="0" smtClean="0">
                <a:latin typeface="Arial Narrow" panose="020B0606020202030204" pitchFamily="34" charset="0"/>
              </a:rPr>
              <a:t>Special Investigating Unit</a:t>
            </a:r>
            <a:endParaRPr lang="en-ZA" b="1" dirty="0">
              <a:solidFill>
                <a:schemeClr val="tx1"/>
              </a:solidFill>
              <a:latin typeface="Arial Narrow" panose="020B0606020202030204" pitchFamily="34" charset="0"/>
            </a:endParaRPr>
          </a:p>
        </p:txBody>
      </p:sp>
      <p:sp>
        <p:nvSpPr>
          <p:cNvPr id="3" name="Title 1"/>
          <p:cNvSpPr txBox="1">
            <a:spLocks/>
          </p:cNvSpPr>
          <p:nvPr/>
        </p:nvSpPr>
        <p:spPr>
          <a:xfrm>
            <a:off x="228600" y="2895600"/>
            <a:ext cx="9677400" cy="1676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lnSpc>
                <a:spcPct val="150000"/>
              </a:lnSpc>
            </a:pPr>
            <a:r>
              <a:rPr lang="en-US" sz="1800" dirty="0" smtClean="0">
                <a:latin typeface="Arial Narrow" panose="020B0606020202030204" pitchFamily="34" charset="0"/>
              </a:rPr>
              <a:t>The Special Investigating unit in terms of proclamation 7 of 2017, is currently in the process of investigating allegations against the municipality in terms of procurement of  goods and services and construction </a:t>
            </a:r>
            <a:r>
              <a:rPr lang="en-US" sz="1800" dirty="0">
                <a:latin typeface="Arial Narrow" panose="020B0606020202030204" pitchFamily="34" charset="0"/>
              </a:rPr>
              <a:t>or commissioning </a:t>
            </a:r>
            <a:r>
              <a:rPr lang="en-US" sz="1800" dirty="0" smtClean="0">
                <a:latin typeface="Arial Narrow" panose="020B0606020202030204" pitchFamily="34" charset="0"/>
              </a:rPr>
              <a:t>of Ventilated </a:t>
            </a:r>
            <a:r>
              <a:rPr lang="en-US" sz="1800" dirty="0">
                <a:latin typeface="Arial Narrow" panose="020B0606020202030204" pitchFamily="34" charset="0"/>
              </a:rPr>
              <a:t>Improved Pit toilets (hereinafter referred to as “VIP toilets”), which goods</a:t>
            </a:r>
            <a:r>
              <a:rPr lang="en-US" sz="1800" dirty="0" smtClean="0">
                <a:latin typeface="Arial Narrow" panose="020B0606020202030204" pitchFamily="34" charset="0"/>
              </a:rPr>
              <a:t>, works </a:t>
            </a:r>
            <a:r>
              <a:rPr lang="en-US" sz="1800" dirty="0">
                <a:latin typeface="Arial Narrow" panose="020B0606020202030204" pitchFamily="34" charset="0"/>
              </a:rPr>
              <a:t>or services were procured in terms of the Greater Giyani Municipality </a:t>
            </a:r>
            <a:r>
              <a:rPr lang="en-US" sz="1800" dirty="0" smtClean="0">
                <a:latin typeface="Arial Narrow" panose="020B0606020202030204" pitchFamily="34" charset="0"/>
              </a:rPr>
              <a:t>– MDM 2014-004 </a:t>
            </a:r>
            <a:r>
              <a:rPr lang="en-US" sz="1800" dirty="0">
                <a:latin typeface="Arial Narrow" panose="020B0606020202030204" pitchFamily="34" charset="0"/>
              </a:rPr>
              <a:t>Tender and the Greater Tzaneen Municipality or the greater area of </a:t>
            </a:r>
            <a:r>
              <a:rPr lang="en-US" sz="1800" dirty="0" smtClean="0">
                <a:latin typeface="Arial Narrow" panose="020B0606020202030204" pitchFamily="34" charset="0"/>
              </a:rPr>
              <a:t>the Tzaneen </a:t>
            </a:r>
            <a:r>
              <a:rPr lang="en-US" sz="1800" dirty="0">
                <a:latin typeface="Arial Narrow" panose="020B0606020202030204" pitchFamily="34" charset="0"/>
              </a:rPr>
              <a:t>Municipality - MDM 2014-005 </a:t>
            </a:r>
            <a:r>
              <a:rPr lang="en-US" sz="1800" dirty="0" smtClean="0">
                <a:latin typeface="Arial Narrow" panose="020B0606020202030204" pitchFamily="34" charset="0"/>
              </a:rPr>
              <a:t>Tender.</a:t>
            </a:r>
          </a:p>
          <a:p>
            <a:pPr algn="just">
              <a:lnSpc>
                <a:spcPct val="150000"/>
              </a:lnSpc>
            </a:pPr>
            <a:endParaRPr lang="en-ZA" sz="1800" dirty="0" smtClean="0">
              <a:latin typeface="Arial Narrow" panose="020B0606020202030204" pitchFamily="34" charset="0"/>
            </a:endParaRPr>
          </a:p>
          <a:p>
            <a:pPr algn="just">
              <a:lnSpc>
                <a:spcPct val="150000"/>
              </a:lnSpc>
            </a:pPr>
            <a:r>
              <a:rPr lang="en-US" sz="1800" dirty="0" smtClean="0">
                <a:latin typeface="Arial Narrow" panose="020B0606020202030204" pitchFamily="34" charset="0"/>
              </a:rPr>
              <a:t>There's also an amendment on the proclamation 7 of 2017 issued in 2018  to investigate the construction, installation, repair, refurbishment, maintenance or removal of boreholes within the area of Mopani District Municipality and relevant local municipalities that fall within the area of the District Municipality. Both investigations are still in progress.</a:t>
            </a:r>
          </a:p>
        </p:txBody>
      </p:sp>
      <p:sp>
        <p:nvSpPr>
          <p:cNvPr id="4" name="Title 1"/>
          <p:cNvSpPr txBox="1">
            <a:spLocks/>
          </p:cNvSpPr>
          <p:nvPr/>
        </p:nvSpPr>
        <p:spPr>
          <a:xfrm>
            <a:off x="3810" y="4572000"/>
            <a:ext cx="9677400" cy="2286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50000"/>
              </a:lnSpc>
            </a:pPr>
            <a:endParaRPr lang="en-ZA" sz="1800" dirty="0">
              <a:latin typeface="Arial Narrow" panose="020B0606020202030204" pitchFamily="34" charset="0"/>
            </a:endParaRPr>
          </a:p>
        </p:txBody>
      </p:sp>
    </p:spTree>
    <p:extLst>
      <p:ext uri="{BB962C8B-B14F-4D97-AF65-F5344CB8AC3E}">
        <p14:creationId xmlns:p14="http://schemas.microsoft.com/office/powerpoint/2010/main" xmlns="" val="194436967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1200" y="1811864"/>
            <a:ext cx="5943600" cy="1515533"/>
          </a:xfrm>
        </p:spPr>
        <p:txBody>
          <a:bodyPr>
            <a:normAutofit/>
          </a:bodyPr>
          <a:lstStyle/>
          <a:p>
            <a:pPr algn="ctr"/>
            <a:r>
              <a:rPr lang="en-US" dirty="0" smtClean="0">
                <a:solidFill>
                  <a:schemeClr val="tx1"/>
                </a:solidFill>
                <a:latin typeface="Arial Narrow" panose="020B0606020202030204" pitchFamily="34" charset="0"/>
              </a:rPr>
              <a:t>INSTITUTIONAL CAPACITY</a:t>
            </a:r>
            <a:endParaRPr lang="en-US"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xmlns="" val="70600898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1"/>
          <p:cNvSpPr txBox="1">
            <a:spLocks noGrp="1"/>
          </p:cNvSpPr>
          <p:nvPr>
            <p:ph type="title"/>
          </p:nvPr>
        </p:nvSpPr>
        <p:spPr>
          <a:xfrm>
            <a:off x="609600" y="76200"/>
            <a:ext cx="8382000" cy="1143000"/>
          </a:xfrm>
          <a:prstGeom prst="rect">
            <a:avLst/>
          </a:prstGeom>
          <a:noFill/>
          <a:ln>
            <a:noFill/>
          </a:ln>
        </p:spPr>
        <p:txBody>
          <a:bodyPr spcFirstLastPara="1" vert="horz" wrap="square" lIns="91425" tIns="45700" rIns="91425" bIns="45700" rtlCol="0" anchor="ctr" anchorCtr="0">
            <a:noAutofit/>
          </a:bodyPr>
          <a:lstStyle/>
          <a:p>
            <a:pPr>
              <a:spcBef>
                <a:spcPts val="0"/>
              </a:spcBef>
            </a:pPr>
            <a:r>
              <a:rPr lang="en-ZA" b="1" dirty="0" smtClean="0">
                <a:solidFill>
                  <a:schemeClr val="tx1"/>
                </a:solidFill>
              </a:rPr>
              <a:t>INSTITUTIONAL CAPACITY (High level posts) 30 June 2020</a:t>
            </a:r>
            <a:endParaRPr b="1" dirty="0">
              <a:solidFill>
                <a:schemeClr val="tx1"/>
              </a:solidFill>
            </a:endParaRPr>
          </a:p>
        </p:txBody>
      </p:sp>
      <p:graphicFrame>
        <p:nvGraphicFramePr>
          <p:cNvPr id="139" name="Google Shape;139;p21"/>
          <p:cNvGraphicFramePr/>
          <p:nvPr>
            <p:extLst>
              <p:ext uri="{D42A27DB-BD31-4B8C-83A1-F6EECF244321}">
                <p14:modId xmlns:p14="http://schemas.microsoft.com/office/powerpoint/2010/main" xmlns="" val="2722363126"/>
              </p:ext>
            </p:extLst>
          </p:nvPr>
        </p:nvGraphicFramePr>
        <p:xfrm>
          <a:off x="76200" y="1865530"/>
          <a:ext cx="9601201" cy="4899446"/>
        </p:xfrm>
        <a:graphic>
          <a:graphicData uri="http://schemas.openxmlformats.org/drawingml/2006/table">
            <a:tbl>
              <a:tblPr>
                <a:noFill/>
              </a:tblPr>
              <a:tblGrid>
                <a:gridCol w="8382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838200">
                  <a:extLst>
                    <a:ext uri="{9D8B030D-6E8A-4147-A177-3AD203B41FA5}">
                      <a16:colId xmlns:a16="http://schemas.microsoft.com/office/drawing/2014/main" xmlns="" val="20002"/>
                    </a:ext>
                  </a:extLst>
                </a:gridCol>
                <a:gridCol w="718416">
                  <a:extLst>
                    <a:ext uri="{9D8B030D-6E8A-4147-A177-3AD203B41FA5}">
                      <a16:colId xmlns:a16="http://schemas.microsoft.com/office/drawing/2014/main" xmlns="" val="162082263"/>
                    </a:ext>
                  </a:extLst>
                </a:gridCol>
                <a:gridCol w="1221331">
                  <a:extLst>
                    <a:ext uri="{9D8B030D-6E8A-4147-A177-3AD203B41FA5}">
                      <a16:colId xmlns:a16="http://schemas.microsoft.com/office/drawing/2014/main" xmlns="" val="20003"/>
                    </a:ext>
                  </a:extLst>
                </a:gridCol>
                <a:gridCol w="1291454">
                  <a:extLst>
                    <a:ext uri="{9D8B030D-6E8A-4147-A177-3AD203B41FA5}">
                      <a16:colId xmlns:a16="http://schemas.microsoft.com/office/drawing/2014/main" xmlns="" val="1675927927"/>
                    </a:ext>
                  </a:extLst>
                </a:gridCol>
                <a:gridCol w="1121492">
                  <a:extLst>
                    <a:ext uri="{9D8B030D-6E8A-4147-A177-3AD203B41FA5}">
                      <a16:colId xmlns:a16="http://schemas.microsoft.com/office/drawing/2014/main" xmlns="" val="2467565787"/>
                    </a:ext>
                  </a:extLst>
                </a:gridCol>
                <a:gridCol w="1356951">
                  <a:extLst>
                    <a:ext uri="{9D8B030D-6E8A-4147-A177-3AD203B41FA5}">
                      <a16:colId xmlns:a16="http://schemas.microsoft.com/office/drawing/2014/main" xmlns="" val="2928265257"/>
                    </a:ext>
                  </a:extLst>
                </a:gridCol>
                <a:gridCol w="1453157">
                  <a:extLst>
                    <a:ext uri="{9D8B030D-6E8A-4147-A177-3AD203B41FA5}">
                      <a16:colId xmlns:a16="http://schemas.microsoft.com/office/drawing/2014/main" xmlns="" val="796224940"/>
                    </a:ext>
                  </a:extLst>
                </a:gridCol>
              </a:tblGrid>
              <a:tr h="1205489">
                <a:tc>
                  <a:txBody>
                    <a:bodyPr/>
                    <a:lstStyle/>
                    <a:p>
                      <a:pPr marL="0" lvl="0" indent="0" algn="l" rtl="0">
                        <a:spcBef>
                          <a:spcPts val="0"/>
                        </a:spcBef>
                        <a:spcAft>
                          <a:spcPts val="0"/>
                        </a:spcAft>
                        <a:buNone/>
                      </a:pPr>
                      <a:r>
                        <a:rPr lang="en-ZA" sz="1400" b="1" dirty="0">
                          <a:solidFill>
                            <a:schemeClr val="tx1"/>
                          </a:solidFill>
                        </a:rPr>
                        <a:t>POSITION</a:t>
                      </a:r>
                      <a:endParaRPr sz="1400" b="1" dirty="0">
                        <a:solidFill>
                          <a:schemeClr val="tx1"/>
                        </a:solidFill>
                      </a:endParaRPr>
                    </a:p>
                  </a:txBody>
                  <a:tcPr marL="91425" marR="91425" marT="91425" marB="91425">
                    <a:lnB w="1267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ZA" sz="1400" b="1" dirty="0">
                          <a:solidFill>
                            <a:schemeClr val="tx1"/>
                          </a:solidFill>
                        </a:rPr>
                        <a:t>STATUS</a:t>
                      </a:r>
                      <a:endParaRPr sz="1400" b="1" dirty="0">
                        <a:solidFill>
                          <a:schemeClr val="tx1"/>
                        </a:solidFill>
                      </a:endParaRPr>
                    </a:p>
                  </a:txBody>
                  <a:tcPr marL="91425" marR="91425" marT="91425" marB="91425">
                    <a:lnB w="1267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ZA" sz="1400" b="1" dirty="0" smtClean="0">
                          <a:solidFill>
                            <a:schemeClr val="tx1"/>
                          </a:solidFill>
                        </a:rPr>
                        <a:t>NAME</a:t>
                      </a:r>
                      <a:r>
                        <a:rPr lang="en-ZA" sz="1400" b="1" baseline="0" dirty="0" smtClean="0">
                          <a:solidFill>
                            <a:schemeClr val="tx1"/>
                          </a:solidFill>
                        </a:rPr>
                        <a:t> OF OFFICIAL</a:t>
                      </a:r>
                      <a:endParaRPr sz="1400" b="1" dirty="0">
                        <a:solidFill>
                          <a:schemeClr val="tx1"/>
                        </a:solidFill>
                      </a:endParaRPr>
                    </a:p>
                  </a:txBody>
                  <a:tcPr marL="91425" marR="91425" marT="91425" marB="91425">
                    <a:lnB w="1267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US" sz="1400" b="1" dirty="0" smtClean="0">
                          <a:solidFill>
                            <a:schemeClr val="tx1"/>
                          </a:solidFill>
                        </a:rPr>
                        <a:t>GENDER</a:t>
                      </a:r>
                      <a:endParaRPr sz="1400" b="1" dirty="0">
                        <a:solidFill>
                          <a:schemeClr val="tx1"/>
                        </a:solidFill>
                      </a:endParaRPr>
                    </a:p>
                  </a:txBody>
                  <a:tcPr marL="91425" marR="91425" marT="91425" marB="91425">
                    <a:lnB w="12675" cap="flat" cmpd="sng" algn="ctr">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ZA" sz="1400" b="1" dirty="0">
                          <a:solidFill>
                            <a:schemeClr val="tx1"/>
                          </a:solidFill>
                        </a:rPr>
                        <a:t>REASON FOR VACANCY AND </a:t>
                      </a:r>
                      <a:r>
                        <a:rPr lang="en-ZA" sz="1400" b="1" dirty="0" smtClean="0">
                          <a:solidFill>
                            <a:schemeClr val="tx1"/>
                          </a:solidFill>
                        </a:rPr>
                        <a:t>MEASURES</a:t>
                      </a:r>
                      <a:endParaRPr sz="1400" b="1" dirty="0">
                        <a:solidFill>
                          <a:schemeClr val="tx1"/>
                        </a:solidFill>
                      </a:endParaRPr>
                    </a:p>
                  </a:txBody>
                  <a:tcPr marL="91425" marR="91425" marT="91425" marB="91425">
                    <a:lnB w="1267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ZA" sz="1400" b="1" dirty="0" smtClean="0">
                          <a:solidFill>
                            <a:schemeClr val="tx1"/>
                          </a:solidFill>
                        </a:rPr>
                        <a:t>HIGHEST</a:t>
                      </a:r>
                      <a:r>
                        <a:rPr lang="en-ZA" sz="1400" b="1" baseline="0" dirty="0" smtClean="0">
                          <a:solidFill>
                            <a:schemeClr val="tx1"/>
                          </a:solidFill>
                        </a:rPr>
                        <a:t> QUALIFICATION</a:t>
                      </a:r>
                      <a:endParaRPr sz="1400" b="1" dirty="0">
                        <a:solidFill>
                          <a:schemeClr val="tx1"/>
                        </a:solidFill>
                      </a:endParaRPr>
                    </a:p>
                  </a:txBody>
                  <a:tcPr marL="91425" marR="91425" marT="91425" marB="91425">
                    <a:lnB w="12675" cap="flat" cmpd="sng" algn="ctr">
                      <a:solidFill>
                        <a:srgbClr val="000000"/>
                      </a:solidFill>
                      <a:prstDash val="solid"/>
                      <a:round/>
                      <a:headEnd type="none" w="sm" len="sm"/>
                      <a:tailEnd type="none" w="sm" len="sm"/>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PROFESSIONAL BODY</a:t>
                      </a:r>
                    </a:p>
                    <a:p>
                      <a:pPr marL="0" lvl="0" indent="0" algn="l" rtl="0">
                        <a:spcBef>
                          <a:spcPts val="0"/>
                        </a:spcBef>
                        <a:spcAft>
                          <a:spcPts val="0"/>
                        </a:spcAft>
                        <a:buNone/>
                      </a:pPr>
                      <a:endParaRPr sz="1400" b="1" dirty="0">
                        <a:solidFill>
                          <a:schemeClr val="tx1"/>
                        </a:solidFill>
                      </a:endParaRPr>
                    </a:p>
                  </a:txBody>
                  <a:tcPr marL="91425" marR="91425" marT="91425" marB="91425">
                    <a:lnB w="12675" cap="flat" cmpd="sng" algn="ctr">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ZA" sz="1400" b="1" dirty="0" smtClean="0">
                          <a:solidFill>
                            <a:schemeClr val="tx1"/>
                          </a:solidFill>
                        </a:rPr>
                        <a:t>YEARS</a:t>
                      </a:r>
                      <a:r>
                        <a:rPr lang="en-ZA" sz="1400" b="1" baseline="0" dirty="0" smtClean="0">
                          <a:solidFill>
                            <a:schemeClr val="tx1"/>
                          </a:solidFill>
                        </a:rPr>
                        <a:t> OF EXPERIENCE</a:t>
                      </a:r>
                      <a:endParaRPr sz="1400" b="1" dirty="0">
                        <a:solidFill>
                          <a:schemeClr val="tx1"/>
                        </a:solidFill>
                      </a:endParaRPr>
                    </a:p>
                  </a:txBody>
                  <a:tcPr marL="91425" marR="91425" marT="91425" marB="91425">
                    <a:lnB w="12675" cap="flat" cmpd="sng" algn="ctr">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ZA" sz="1400" b="1" dirty="0" smtClean="0">
                          <a:solidFill>
                            <a:schemeClr val="tx1"/>
                          </a:solidFill>
                        </a:rPr>
                        <a:t>COMMENCEMENT</a:t>
                      </a:r>
                      <a:r>
                        <a:rPr lang="en-ZA" sz="1400" b="1" baseline="0" dirty="0" smtClean="0">
                          <a:solidFill>
                            <a:schemeClr val="tx1"/>
                          </a:solidFill>
                        </a:rPr>
                        <a:t> DATES</a:t>
                      </a:r>
                      <a:endParaRPr sz="1400" b="1" dirty="0">
                        <a:solidFill>
                          <a:schemeClr val="tx1"/>
                        </a:solidFill>
                      </a:endParaRPr>
                    </a:p>
                  </a:txBody>
                  <a:tcPr marL="91425" marR="91425" marT="91425" marB="91425">
                    <a:lnB w="12675" cap="flat" cmpd="sng" algn="ctr">
                      <a:solidFill>
                        <a:srgbClr val="000000"/>
                      </a:solidFill>
                      <a:prstDash val="solid"/>
                      <a:round/>
                      <a:headEnd type="none" w="sm" len="sm"/>
                      <a:tailEnd type="none" w="sm" len="sm"/>
                    </a:lnB>
                  </a:tcPr>
                </a:tc>
                <a:extLst>
                  <a:ext uri="{0D108BD9-81ED-4DB2-BD59-A6C34878D82A}">
                    <a16:rowId xmlns:a16="http://schemas.microsoft.com/office/drawing/2014/main" xmlns="" val="10000"/>
                  </a:ext>
                </a:extLst>
              </a:tr>
              <a:tr h="1119981">
                <a:tc>
                  <a:txBody>
                    <a:bodyPr/>
                    <a:lstStyle/>
                    <a:p>
                      <a:pPr marL="0" lvl="0" indent="0" algn="l" rtl="0">
                        <a:lnSpc>
                          <a:spcPct val="115000"/>
                        </a:lnSpc>
                        <a:spcBef>
                          <a:spcPts val="0"/>
                        </a:spcBef>
                        <a:spcAft>
                          <a:spcPts val="0"/>
                        </a:spcAft>
                        <a:buNone/>
                      </a:pPr>
                      <a:r>
                        <a:rPr lang="en-ZA" sz="1400" b="0" dirty="0">
                          <a:solidFill>
                            <a:schemeClr val="tx1"/>
                          </a:solidFill>
                          <a:latin typeface="Calibri"/>
                          <a:ea typeface="Calibri"/>
                          <a:cs typeface="Calibri"/>
                          <a:sym typeface="Calibri"/>
                        </a:rPr>
                        <a:t>Municipal Manager</a:t>
                      </a:r>
                      <a:endParaRPr sz="1400" b="0" dirty="0">
                        <a:solidFill>
                          <a:schemeClr val="tx1"/>
                        </a:solidFill>
                        <a:latin typeface="Calibri"/>
                        <a:ea typeface="Calibri"/>
                        <a:cs typeface="Calibri"/>
                        <a:sym typeface="Calibri"/>
                      </a:endParaRPr>
                    </a:p>
                  </a:txBody>
                  <a:tcPr marL="68575" marR="68575" marT="91425" marB="91425">
                    <a:lnL w="12675" cap="flat" cmpd="sng">
                      <a:solidFill>
                        <a:srgbClr val="000000"/>
                      </a:solidFill>
                      <a:prstDash val="solid"/>
                      <a:round/>
                      <a:headEnd type="none" w="sm" len="sm"/>
                      <a:tailEnd type="none" w="sm" len="sm"/>
                    </a:lnL>
                    <a:lnR w="12675" cap="flat" cmpd="sng">
                      <a:solidFill>
                        <a:srgbClr val="000000"/>
                      </a:solidFill>
                      <a:prstDash val="solid"/>
                      <a:round/>
                      <a:headEnd type="none" w="sm" len="sm"/>
                      <a:tailEnd type="none" w="sm" len="sm"/>
                    </a:lnR>
                    <a:lnT w="12675" cap="flat" cmpd="sng">
                      <a:solidFill>
                        <a:srgbClr val="000000"/>
                      </a:solidFill>
                      <a:prstDash val="solid"/>
                      <a:round/>
                      <a:headEnd type="none" w="sm" len="sm"/>
                      <a:tailEnd type="none" w="sm" len="sm"/>
                    </a:lnT>
                    <a:lnB w="1267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ZA" sz="1400" dirty="0">
                          <a:solidFill>
                            <a:schemeClr val="tx1"/>
                          </a:solidFill>
                          <a:latin typeface="Calibri"/>
                          <a:ea typeface="Calibri"/>
                          <a:cs typeface="Calibri"/>
                          <a:sym typeface="Calibri"/>
                        </a:rPr>
                        <a:t>Filled</a:t>
                      </a:r>
                      <a:endParaRPr sz="1400" dirty="0">
                        <a:solidFill>
                          <a:schemeClr val="tx1"/>
                        </a:solidFill>
                        <a:latin typeface="Calibri"/>
                        <a:ea typeface="Calibri"/>
                        <a:cs typeface="Calibri"/>
                        <a:sym typeface="Calibri"/>
                      </a:endParaRPr>
                    </a:p>
                  </a:txBody>
                  <a:tcPr marL="68575" marR="68575" marT="91425" marB="91425">
                    <a:lnL w="12675" cap="flat" cmpd="sng">
                      <a:solidFill>
                        <a:srgbClr val="000000"/>
                      </a:solidFill>
                      <a:prstDash val="solid"/>
                      <a:round/>
                      <a:headEnd type="none" w="sm" len="sm"/>
                      <a:tailEnd type="none" w="sm" len="sm"/>
                    </a:lnL>
                    <a:lnR w="12675" cap="flat" cmpd="sng">
                      <a:solidFill>
                        <a:srgbClr val="000000"/>
                      </a:solidFill>
                      <a:prstDash val="solid"/>
                      <a:round/>
                      <a:headEnd type="none" w="sm" len="sm"/>
                      <a:tailEnd type="none" w="sm" len="sm"/>
                    </a:lnR>
                    <a:lnT w="12675" cap="flat" cmpd="sng">
                      <a:solidFill>
                        <a:srgbClr val="000000"/>
                      </a:solidFill>
                      <a:prstDash val="solid"/>
                      <a:round/>
                      <a:headEnd type="none" w="sm" len="sm"/>
                      <a:tailEnd type="none" w="sm" len="sm"/>
                    </a:lnT>
                    <a:lnB w="1267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US" sz="1400" dirty="0" smtClean="0">
                          <a:solidFill>
                            <a:schemeClr val="tx1"/>
                          </a:solidFill>
                          <a:latin typeface="Calibri"/>
                          <a:ea typeface="Calibri"/>
                          <a:cs typeface="Calibri"/>
                          <a:sym typeface="Calibri"/>
                        </a:rPr>
                        <a:t>Kgatla Q.</a:t>
                      </a:r>
                      <a:endParaRPr sz="1400" dirty="0">
                        <a:solidFill>
                          <a:schemeClr val="tx1"/>
                        </a:solidFill>
                        <a:latin typeface="Calibri"/>
                        <a:ea typeface="Calibri"/>
                        <a:cs typeface="Calibri"/>
                        <a:sym typeface="Calibri"/>
                      </a:endParaRPr>
                    </a:p>
                  </a:txBody>
                  <a:tcPr marL="68575" marR="68575" marT="91425" marB="91425">
                    <a:lnL w="12675" cap="flat" cmpd="sng">
                      <a:solidFill>
                        <a:srgbClr val="000000"/>
                      </a:solidFill>
                      <a:prstDash val="solid"/>
                      <a:round/>
                      <a:headEnd type="none" w="sm" len="sm"/>
                      <a:tailEnd type="none" w="sm" len="sm"/>
                    </a:lnL>
                    <a:lnR w="12675" cap="flat" cmpd="sng">
                      <a:solidFill>
                        <a:srgbClr val="000000"/>
                      </a:solidFill>
                      <a:prstDash val="solid"/>
                      <a:round/>
                      <a:headEnd type="none" w="sm" len="sm"/>
                      <a:tailEnd type="none" w="sm" len="sm"/>
                    </a:lnR>
                    <a:lnT w="12675" cap="flat" cmpd="sng">
                      <a:solidFill>
                        <a:srgbClr val="000000"/>
                      </a:solidFill>
                      <a:prstDash val="solid"/>
                      <a:round/>
                      <a:headEnd type="none" w="sm" len="sm"/>
                      <a:tailEnd type="none" w="sm" len="sm"/>
                    </a:lnT>
                    <a:lnB w="1267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US" sz="1400" dirty="0" smtClean="0">
                          <a:solidFill>
                            <a:schemeClr val="tx1"/>
                          </a:solidFill>
                          <a:latin typeface="Calibri"/>
                          <a:ea typeface="Calibri"/>
                          <a:cs typeface="Calibri"/>
                          <a:sym typeface="Calibri"/>
                        </a:rPr>
                        <a:t>Male </a:t>
                      </a:r>
                      <a:endParaRPr sz="1400" dirty="0">
                        <a:solidFill>
                          <a:schemeClr val="tx1"/>
                        </a:solidFill>
                        <a:latin typeface="Calibri"/>
                        <a:ea typeface="Calibri"/>
                        <a:cs typeface="Calibri"/>
                        <a:sym typeface="Calibri"/>
                      </a:endParaRPr>
                    </a:p>
                  </a:txBody>
                  <a:tcPr marL="68575" marR="68575" marT="91425" marB="91425">
                    <a:lnL w="12675" cap="flat" cmpd="sng" algn="ctr">
                      <a:solidFill>
                        <a:srgbClr val="000000"/>
                      </a:solidFill>
                      <a:prstDash val="solid"/>
                      <a:round/>
                      <a:headEnd type="none" w="sm" len="sm"/>
                      <a:tailEnd type="none" w="sm" len="sm"/>
                    </a:lnL>
                    <a:lnR w="12675" cap="flat" cmpd="sng">
                      <a:solidFill>
                        <a:srgbClr val="000000"/>
                      </a:solidFill>
                      <a:prstDash val="solid"/>
                      <a:round/>
                      <a:headEnd type="none" w="sm" len="sm"/>
                      <a:tailEnd type="none" w="sm" len="sm"/>
                    </a:lnR>
                    <a:lnT w="12675" cap="flat" cmpd="sng" algn="ctr">
                      <a:solidFill>
                        <a:srgbClr val="000000"/>
                      </a:solidFill>
                      <a:prstDash val="solid"/>
                      <a:round/>
                      <a:headEnd type="none" w="sm" len="sm"/>
                      <a:tailEnd type="none" w="sm" len="sm"/>
                    </a:lnT>
                    <a:lnB w="12675" cap="flat" cmpd="sng" algn="ctr">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US" sz="1400" dirty="0" smtClean="0">
                          <a:solidFill>
                            <a:schemeClr val="tx1"/>
                          </a:solidFill>
                          <a:latin typeface="Calibri"/>
                          <a:ea typeface="Calibri"/>
                          <a:cs typeface="Calibri"/>
                          <a:sym typeface="Calibri"/>
                        </a:rPr>
                        <a:t>None</a:t>
                      </a:r>
                      <a:endParaRPr sz="1400" dirty="0">
                        <a:solidFill>
                          <a:schemeClr val="tx1"/>
                        </a:solidFill>
                        <a:latin typeface="Calibri"/>
                        <a:ea typeface="Calibri"/>
                        <a:cs typeface="Calibri"/>
                        <a:sym typeface="Calibri"/>
                      </a:endParaRPr>
                    </a:p>
                  </a:txBody>
                  <a:tcPr marL="68575" marR="68575" marT="91425" marB="91425">
                    <a:lnL w="12675" cap="flat" cmpd="sng">
                      <a:solidFill>
                        <a:srgbClr val="000000"/>
                      </a:solidFill>
                      <a:prstDash val="solid"/>
                      <a:round/>
                      <a:headEnd type="none" w="sm" len="sm"/>
                      <a:tailEnd type="none" w="sm" len="sm"/>
                    </a:lnL>
                    <a:lnR w="12675" cap="flat" cmpd="sng" algn="ctr">
                      <a:solidFill>
                        <a:srgbClr val="000000"/>
                      </a:solidFill>
                      <a:prstDash val="solid"/>
                      <a:round/>
                      <a:headEnd type="none" w="sm" len="sm"/>
                      <a:tailEnd type="none" w="sm" len="sm"/>
                    </a:lnR>
                    <a:lnT w="12675" cap="flat" cmpd="sng">
                      <a:solidFill>
                        <a:srgbClr val="000000"/>
                      </a:solidFill>
                      <a:prstDash val="solid"/>
                      <a:round/>
                      <a:headEnd type="none" w="sm" len="sm"/>
                      <a:tailEnd type="none" w="sm" len="sm"/>
                    </a:lnT>
                    <a:lnB w="1267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US" sz="1400" baseline="0" dirty="0" smtClean="0">
                          <a:solidFill>
                            <a:schemeClr val="tx1"/>
                          </a:solidFill>
                          <a:latin typeface="Calibri"/>
                          <a:ea typeface="Calibri"/>
                          <a:cs typeface="Calibri"/>
                          <a:sym typeface="Calibri"/>
                        </a:rPr>
                        <a:t>Chartered Accountant</a:t>
                      </a:r>
                    </a:p>
                    <a:p>
                      <a:pPr marL="0" marR="0" lvl="0" indent="0" algn="l" defTabSz="914400" rtl="0" eaLnBrk="1" fontAlgn="auto" latinLnBrk="0" hangingPunct="1">
                        <a:lnSpc>
                          <a:spcPct val="115000"/>
                        </a:lnSpc>
                        <a:spcBef>
                          <a:spcPts val="0"/>
                        </a:spcBef>
                        <a:spcAft>
                          <a:spcPts val="0"/>
                        </a:spcAft>
                        <a:buClrTx/>
                        <a:buSzTx/>
                        <a:buFontTx/>
                        <a:buNone/>
                        <a:tabLst/>
                        <a:defRPr/>
                      </a:pPr>
                      <a:r>
                        <a:rPr lang="en-ZA" sz="1200" b="1" kern="1200" dirty="0" smtClean="0">
                          <a:solidFill>
                            <a:schemeClr val="tx1"/>
                          </a:solidFill>
                          <a:effectLst/>
                          <a:latin typeface="+mn-lt"/>
                          <a:ea typeface="Calibri" panose="020F0502020204030204" pitchFamily="34" charset="0"/>
                          <a:cs typeface="Times New Roman" panose="02020603050405020304" pitchFamily="18" charset="0"/>
                        </a:rPr>
                        <a:t>B COMPT. (HONS), CTA</a:t>
                      </a:r>
                      <a:endParaRPr lang="en-US" sz="1400" baseline="0" dirty="0" smtClean="0">
                        <a:solidFill>
                          <a:schemeClr val="tx1"/>
                        </a:solidFill>
                        <a:latin typeface="Calibri"/>
                        <a:ea typeface="Calibri"/>
                        <a:cs typeface="Calibri"/>
                        <a:sym typeface="Calibri"/>
                      </a:endParaRPr>
                    </a:p>
                  </a:txBody>
                  <a:tcPr marL="68575" marR="68575" marT="91425" marB="91425">
                    <a:lnL w="12675" cap="flat" cmpd="sng">
                      <a:solidFill>
                        <a:srgbClr val="000000"/>
                      </a:solidFill>
                      <a:prstDash val="solid"/>
                      <a:round/>
                      <a:headEnd type="none" w="sm" len="sm"/>
                      <a:tailEnd type="none" w="sm" len="sm"/>
                    </a:lnL>
                    <a:lnR w="12675" cap="flat" cmpd="sng" algn="ctr">
                      <a:solidFill>
                        <a:srgbClr val="000000"/>
                      </a:solidFill>
                      <a:prstDash val="solid"/>
                      <a:round/>
                      <a:headEnd type="none" w="sm" len="sm"/>
                      <a:tailEnd type="none" w="sm" len="sm"/>
                    </a:lnR>
                    <a:lnT w="12675" cap="flat" cmpd="sng" algn="ctr">
                      <a:solidFill>
                        <a:srgbClr val="000000"/>
                      </a:solidFill>
                      <a:prstDash val="solid"/>
                      <a:round/>
                      <a:headEnd type="none" w="sm" len="sm"/>
                      <a:tailEnd type="none" w="sm" len="sm"/>
                    </a:lnT>
                    <a:lnB w="12675" cap="flat" cmpd="sng" algn="ctr">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US" sz="1400" baseline="0" dirty="0" smtClean="0">
                          <a:solidFill>
                            <a:schemeClr val="tx1"/>
                          </a:solidFill>
                          <a:latin typeface="Calibri"/>
                          <a:ea typeface="Calibri"/>
                          <a:cs typeface="Calibri"/>
                          <a:sym typeface="Calibri"/>
                        </a:rPr>
                        <a:t>SAICA</a:t>
                      </a:r>
                    </a:p>
                  </a:txBody>
                  <a:tcPr marL="68575" marR="68575" marT="91425" marB="91425">
                    <a:lnL w="12675" cap="flat" cmpd="sng" algn="ctr">
                      <a:solidFill>
                        <a:srgbClr val="000000"/>
                      </a:solidFill>
                      <a:prstDash val="solid"/>
                      <a:round/>
                      <a:headEnd type="none" w="sm" len="sm"/>
                      <a:tailEnd type="none" w="sm" len="sm"/>
                    </a:lnL>
                    <a:lnR w="12675" cap="flat" cmpd="sng" algn="ctr">
                      <a:solidFill>
                        <a:srgbClr val="000000"/>
                      </a:solidFill>
                      <a:prstDash val="solid"/>
                      <a:round/>
                      <a:headEnd type="none" w="sm" len="sm"/>
                      <a:tailEnd type="none" w="sm" len="sm"/>
                    </a:lnR>
                    <a:lnT w="12675" cap="flat" cmpd="sng" algn="ctr">
                      <a:solidFill>
                        <a:srgbClr val="000000"/>
                      </a:solidFill>
                      <a:prstDash val="solid"/>
                      <a:round/>
                      <a:headEnd type="none" w="sm" len="sm"/>
                      <a:tailEnd type="none" w="sm" len="sm"/>
                    </a:lnT>
                    <a:lnB w="12675" cap="flat" cmpd="sng" algn="ctr">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US" sz="1400" dirty="0" smtClean="0">
                          <a:solidFill>
                            <a:schemeClr val="tx1"/>
                          </a:solidFill>
                          <a:latin typeface="Calibri"/>
                          <a:ea typeface="Calibri"/>
                          <a:cs typeface="Calibri"/>
                          <a:sym typeface="Calibri"/>
                        </a:rPr>
                        <a:t>12 years</a:t>
                      </a:r>
                      <a:endParaRPr sz="1400" dirty="0">
                        <a:solidFill>
                          <a:schemeClr val="tx1"/>
                        </a:solidFill>
                        <a:latin typeface="Calibri"/>
                        <a:ea typeface="Calibri"/>
                        <a:cs typeface="Calibri"/>
                        <a:sym typeface="Calibri"/>
                      </a:endParaRPr>
                    </a:p>
                  </a:txBody>
                  <a:tcPr marL="68575" marR="68575" marT="91425" marB="91425">
                    <a:lnL w="12675" cap="flat" cmpd="sng">
                      <a:solidFill>
                        <a:srgbClr val="000000"/>
                      </a:solidFill>
                      <a:prstDash val="solid"/>
                      <a:round/>
                      <a:headEnd type="none" w="sm" len="sm"/>
                      <a:tailEnd type="none" w="sm" len="sm"/>
                    </a:lnL>
                    <a:lnR w="12675" cap="flat" cmpd="sng" algn="ctr">
                      <a:solidFill>
                        <a:srgbClr val="000000"/>
                      </a:solidFill>
                      <a:prstDash val="solid"/>
                      <a:round/>
                      <a:headEnd type="none" w="sm" len="sm"/>
                      <a:tailEnd type="none" w="sm" len="sm"/>
                    </a:lnR>
                    <a:lnT w="12675" cap="flat" cmpd="sng" algn="ctr">
                      <a:solidFill>
                        <a:srgbClr val="000000"/>
                      </a:solidFill>
                      <a:prstDash val="solid"/>
                      <a:round/>
                      <a:headEnd type="none" w="sm" len="sm"/>
                      <a:tailEnd type="none" w="sm" len="sm"/>
                    </a:lnT>
                    <a:lnB w="12675" cap="flat" cmpd="sng" algn="ctr">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US" sz="1400" dirty="0" smtClean="0">
                          <a:solidFill>
                            <a:schemeClr val="tx1"/>
                          </a:solidFill>
                          <a:latin typeface="Calibri"/>
                          <a:ea typeface="Calibri"/>
                          <a:cs typeface="Calibri"/>
                          <a:sym typeface="Calibri"/>
                        </a:rPr>
                        <a:t>06/02/2020</a:t>
                      </a:r>
                      <a:endParaRPr sz="1400" dirty="0">
                        <a:solidFill>
                          <a:schemeClr val="tx1"/>
                        </a:solidFill>
                        <a:latin typeface="Calibri"/>
                        <a:ea typeface="Calibri"/>
                        <a:cs typeface="Calibri"/>
                        <a:sym typeface="Calibri"/>
                      </a:endParaRPr>
                    </a:p>
                  </a:txBody>
                  <a:tcPr marL="68575" marR="68575" marT="91425" marB="91425">
                    <a:lnL w="12675" cap="flat" cmpd="sng">
                      <a:solidFill>
                        <a:srgbClr val="000000"/>
                      </a:solidFill>
                      <a:prstDash val="solid"/>
                      <a:round/>
                      <a:headEnd type="none" w="sm" len="sm"/>
                      <a:tailEnd type="none" w="sm" len="sm"/>
                    </a:lnL>
                    <a:lnR w="12675" cap="flat" cmpd="sng">
                      <a:solidFill>
                        <a:srgbClr val="000000"/>
                      </a:solidFill>
                      <a:prstDash val="solid"/>
                      <a:round/>
                      <a:headEnd type="none" w="sm" len="sm"/>
                      <a:tailEnd type="none" w="sm" len="sm"/>
                    </a:lnR>
                    <a:lnT w="12675" cap="flat" cmpd="sng" algn="ctr">
                      <a:solidFill>
                        <a:srgbClr val="000000"/>
                      </a:solidFill>
                      <a:prstDash val="solid"/>
                      <a:round/>
                      <a:headEnd type="none" w="sm" len="sm"/>
                      <a:tailEnd type="none" w="sm" len="sm"/>
                    </a:lnT>
                    <a:lnB w="12675" cap="flat" cmpd="sng" algn="ctr">
                      <a:solidFill>
                        <a:srgbClr val="000000"/>
                      </a:solidFill>
                      <a:prstDash val="solid"/>
                      <a:round/>
                      <a:headEnd type="none" w="sm" len="sm"/>
                      <a:tailEnd type="none" w="sm" len="sm"/>
                    </a:lnB>
                  </a:tcPr>
                </a:tc>
                <a:extLst>
                  <a:ext uri="{0D108BD9-81ED-4DB2-BD59-A6C34878D82A}">
                    <a16:rowId xmlns:a16="http://schemas.microsoft.com/office/drawing/2014/main" xmlns="" val="10001"/>
                  </a:ext>
                </a:extLst>
              </a:tr>
              <a:tr h="1359855">
                <a:tc>
                  <a:txBody>
                    <a:bodyPr/>
                    <a:lstStyle/>
                    <a:p>
                      <a:pPr marL="0" lvl="0" indent="0" algn="l" rtl="0">
                        <a:lnSpc>
                          <a:spcPct val="115000"/>
                        </a:lnSpc>
                        <a:spcBef>
                          <a:spcPts val="0"/>
                        </a:spcBef>
                        <a:spcAft>
                          <a:spcPts val="0"/>
                        </a:spcAft>
                        <a:buNone/>
                      </a:pPr>
                      <a:r>
                        <a:rPr lang="en-ZA" sz="1400" b="0" dirty="0">
                          <a:solidFill>
                            <a:schemeClr val="tx1"/>
                          </a:solidFill>
                          <a:latin typeface="Calibri"/>
                          <a:ea typeface="Calibri"/>
                          <a:cs typeface="Calibri"/>
                          <a:sym typeface="Calibri"/>
                        </a:rPr>
                        <a:t>Chief Financial Officer</a:t>
                      </a:r>
                      <a:endParaRPr sz="1400" b="0" dirty="0">
                        <a:solidFill>
                          <a:schemeClr val="tx1"/>
                        </a:solidFill>
                        <a:latin typeface="Calibri"/>
                        <a:ea typeface="Calibri"/>
                        <a:cs typeface="Calibri"/>
                        <a:sym typeface="Calibri"/>
                      </a:endParaRPr>
                    </a:p>
                  </a:txBody>
                  <a:tcPr marL="68575" marR="68575" marT="91425" marB="91425">
                    <a:lnL w="12675" cap="flat" cmpd="sng">
                      <a:solidFill>
                        <a:srgbClr val="000000"/>
                      </a:solidFill>
                      <a:prstDash val="solid"/>
                      <a:round/>
                      <a:headEnd type="none" w="sm" len="sm"/>
                      <a:tailEnd type="none" w="sm" len="sm"/>
                    </a:lnL>
                    <a:lnR w="12675" cap="flat" cmpd="sng">
                      <a:solidFill>
                        <a:srgbClr val="000000"/>
                      </a:solidFill>
                      <a:prstDash val="solid"/>
                      <a:round/>
                      <a:headEnd type="none" w="sm" len="sm"/>
                      <a:tailEnd type="none" w="sm" len="sm"/>
                    </a:lnR>
                    <a:lnT w="12675" cap="flat" cmpd="sng">
                      <a:solidFill>
                        <a:srgbClr val="000000"/>
                      </a:solidFill>
                      <a:prstDash val="solid"/>
                      <a:round/>
                      <a:headEnd type="none" w="sm" len="sm"/>
                      <a:tailEnd type="none" w="sm" len="sm"/>
                    </a:lnT>
                    <a:lnB w="1267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US" sz="1400" dirty="0" smtClean="0">
                          <a:solidFill>
                            <a:schemeClr val="tx1"/>
                          </a:solidFill>
                          <a:latin typeface="Calibri"/>
                          <a:ea typeface="Calibri"/>
                          <a:cs typeface="Calibri"/>
                          <a:sym typeface="Calibri"/>
                        </a:rPr>
                        <a:t>Vacant -</a:t>
                      </a:r>
                    </a:p>
                    <a:p>
                      <a:pPr marL="0" lvl="0" indent="0" algn="l" rtl="0">
                        <a:lnSpc>
                          <a:spcPct val="115000"/>
                        </a:lnSpc>
                        <a:spcBef>
                          <a:spcPts val="0"/>
                        </a:spcBef>
                        <a:spcAft>
                          <a:spcPts val="0"/>
                        </a:spcAft>
                        <a:buNone/>
                      </a:pPr>
                      <a:r>
                        <a:rPr lang="en-US" sz="1400" dirty="0" smtClean="0">
                          <a:solidFill>
                            <a:schemeClr val="tx1"/>
                          </a:solidFill>
                          <a:latin typeface="Calibri"/>
                          <a:ea typeface="Calibri"/>
                          <a:cs typeface="Calibri"/>
                          <a:sym typeface="Calibri"/>
                        </a:rPr>
                        <a:t>Acting Appointed</a:t>
                      </a:r>
                      <a:endParaRPr sz="1400" dirty="0">
                        <a:solidFill>
                          <a:schemeClr val="tx1"/>
                        </a:solidFill>
                        <a:latin typeface="Calibri"/>
                        <a:ea typeface="Calibri"/>
                        <a:cs typeface="Calibri"/>
                        <a:sym typeface="Calibri"/>
                      </a:endParaRPr>
                    </a:p>
                  </a:txBody>
                  <a:tcPr marL="68575" marR="68575" marT="91425" marB="91425">
                    <a:lnL w="12675" cap="flat" cmpd="sng">
                      <a:solidFill>
                        <a:srgbClr val="000000"/>
                      </a:solidFill>
                      <a:prstDash val="solid"/>
                      <a:round/>
                      <a:headEnd type="none" w="sm" len="sm"/>
                      <a:tailEnd type="none" w="sm" len="sm"/>
                    </a:lnL>
                    <a:lnR w="12675" cap="flat" cmpd="sng">
                      <a:solidFill>
                        <a:srgbClr val="000000"/>
                      </a:solidFill>
                      <a:prstDash val="solid"/>
                      <a:round/>
                      <a:headEnd type="none" w="sm" len="sm"/>
                      <a:tailEnd type="none" w="sm" len="sm"/>
                    </a:lnR>
                    <a:lnT w="12675" cap="flat" cmpd="sng">
                      <a:solidFill>
                        <a:srgbClr val="000000"/>
                      </a:solidFill>
                      <a:prstDash val="solid"/>
                      <a:round/>
                      <a:headEnd type="none" w="sm" len="sm"/>
                      <a:tailEnd type="none" w="sm" len="sm"/>
                    </a:lnT>
                    <a:lnB w="1267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US" sz="1400" dirty="0" smtClean="0">
                          <a:solidFill>
                            <a:schemeClr val="tx1"/>
                          </a:solidFill>
                          <a:latin typeface="Calibri"/>
                          <a:ea typeface="Calibri"/>
                          <a:cs typeface="Calibri"/>
                          <a:sym typeface="Calibri"/>
                        </a:rPr>
                        <a:t>Mangena</a:t>
                      </a:r>
                      <a:r>
                        <a:rPr lang="en-US" sz="1400" baseline="0" dirty="0" smtClean="0">
                          <a:solidFill>
                            <a:schemeClr val="tx1"/>
                          </a:solidFill>
                          <a:latin typeface="Calibri"/>
                          <a:ea typeface="Calibri"/>
                          <a:cs typeface="Calibri"/>
                          <a:sym typeface="Calibri"/>
                        </a:rPr>
                        <a:t> S.</a:t>
                      </a:r>
                      <a:endParaRPr sz="1400" dirty="0">
                        <a:solidFill>
                          <a:schemeClr val="tx1"/>
                        </a:solidFill>
                        <a:latin typeface="Calibri"/>
                        <a:ea typeface="Calibri"/>
                        <a:cs typeface="Calibri"/>
                        <a:sym typeface="Calibri"/>
                      </a:endParaRPr>
                    </a:p>
                  </a:txBody>
                  <a:tcPr marL="68575" marR="68575" marT="91425" marB="91425">
                    <a:lnL w="12675" cap="flat" cmpd="sng">
                      <a:solidFill>
                        <a:srgbClr val="000000"/>
                      </a:solidFill>
                      <a:prstDash val="solid"/>
                      <a:round/>
                      <a:headEnd type="none" w="sm" len="sm"/>
                      <a:tailEnd type="none" w="sm" len="sm"/>
                    </a:lnL>
                    <a:lnR w="12675" cap="flat" cmpd="sng">
                      <a:solidFill>
                        <a:srgbClr val="000000"/>
                      </a:solidFill>
                      <a:prstDash val="solid"/>
                      <a:round/>
                      <a:headEnd type="none" w="sm" len="sm"/>
                      <a:tailEnd type="none" w="sm" len="sm"/>
                    </a:lnR>
                    <a:lnT w="12675" cap="flat" cmpd="sng">
                      <a:solidFill>
                        <a:srgbClr val="000000"/>
                      </a:solidFill>
                      <a:prstDash val="solid"/>
                      <a:round/>
                      <a:headEnd type="none" w="sm" len="sm"/>
                      <a:tailEnd type="none" w="sm" len="sm"/>
                    </a:lnT>
                    <a:lnB w="1267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US" sz="1400" dirty="0" smtClean="0">
                          <a:solidFill>
                            <a:schemeClr val="tx1"/>
                          </a:solidFill>
                          <a:latin typeface="Calibri"/>
                          <a:ea typeface="Calibri"/>
                          <a:cs typeface="Calibri"/>
                          <a:sym typeface="Calibri"/>
                        </a:rPr>
                        <a:t>Male</a:t>
                      </a:r>
                      <a:endParaRPr sz="1400" dirty="0">
                        <a:solidFill>
                          <a:schemeClr val="tx1"/>
                        </a:solidFill>
                        <a:latin typeface="Calibri"/>
                        <a:ea typeface="Calibri"/>
                        <a:cs typeface="Calibri"/>
                        <a:sym typeface="Calibri"/>
                      </a:endParaRPr>
                    </a:p>
                  </a:txBody>
                  <a:tcPr marL="68575" marR="68575" marT="91425" marB="91425">
                    <a:lnL w="12675" cap="flat" cmpd="sng" algn="ctr">
                      <a:solidFill>
                        <a:srgbClr val="000000"/>
                      </a:solidFill>
                      <a:prstDash val="solid"/>
                      <a:round/>
                      <a:headEnd type="none" w="sm" len="sm"/>
                      <a:tailEnd type="none" w="sm" len="sm"/>
                    </a:lnL>
                    <a:lnR w="12675" cap="flat" cmpd="sng">
                      <a:solidFill>
                        <a:srgbClr val="000000"/>
                      </a:solidFill>
                      <a:prstDash val="solid"/>
                      <a:round/>
                      <a:headEnd type="none" w="sm" len="sm"/>
                      <a:tailEnd type="none" w="sm" len="sm"/>
                    </a:lnR>
                    <a:lnT w="12675" cap="flat" cmpd="sng" algn="ctr">
                      <a:solidFill>
                        <a:srgbClr val="000000"/>
                      </a:solidFill>
                      <a:prstDash val="solid"/>
                      <a:round/>
                      <a:headEnd type="none" w="sm" len="sm"/>
                      <a:tailEnd type="none" w="sm" len="sm"/>
                    </a:lnT>
                    <a:lnB w="12675" cap="flat" cmpd="sng" algn="ctr">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US" sz="1400" dirty="0" smtClean="0">
                          <a:solidFill>
                            <a:schemeClr val="tx1"/>
                          </a:solidFill>
                          <a:latin typeface="Calibri"/>
                          <a:ea typeface="Calibri"/>
                          <a:cs typeface="Calibri"/>
                          <a:sym typeface="Calibri"/>
                        </a:rPr>
                        <a:t>Vacant since February 2020</a:t>
                      </a:r>
                    </a:p>
                    <a:p>
                      <a:pPr marL="0" lvl="0" indent="0" algn="l" rtl="0">
                        <a:lnSpc>
                          <a:spcPct val="115000"/>
                        </a:lnSpc>
                        <a:spcBef>
                          <a:spcPts val="0"/>
                        </a:spcBef>
                        <a:spcAft>
                          <a:spcPts val="0"/>
                        </a:spcAft>
                        <a:buNone/>
                      </a:pPr>
                      <a:endParaRPr lang="en-US" sz="1400" dirty="0" smtClean="0">
                        <a:solidFill>
                          <a:schemeClr val="tx1"/>
                        </a:solidFill>
                        <a:latin typeface="Calibri"/>
                        <a:ea typeface="Calibri"/>
                        <a:cs typeface="Calibri"/>
                        <a:sym typeface="Calibri"/>
                      </a:endParaRPr>
                    </a:p>
                    <a:p>
                      <a:pPr marL="0" lvl="0" indent="0" algn="l" rtl="0">
                        <a:lnSpc>
                          <a:spcPct val="115000"/>
                        </a:lnSpc>
                        <a:spcBef>
                          <a:spcPts val="0"/>
                        </a:spcBef>
                        <a:spcAft>
                          <a:spcPts val="0"/>
                        </a:spcAft>
                        <a:buNone/>
                      </a:pPr>
                      <a:r>
                        <a:rPr lang="en-US" sz="1400" dirty="0" smtClean="0">
                          <a:solidFill>
                            <a:schemeClr val="tx1"/>
                          </a:solidFill>
                          <a:latin typeface="Calibri"/>
                          <a:ea typeface="Calibri"/>
                          <a:cs typeface="Calibri"/>
                          <a:sym typeface="Calibri"/>
                        </a:rPr>
                        <a:t>Awaiting</a:t>
                      </a:r>
                      <a:r>
                        <a:rPr lang="en-US" sz="1400" baseline="0" dirty="0" smtClean="0">
                          <a:solidFill>
                            <a:schemeClr val="tx1"/>
                          </a:solidFill>
                          <a:latin typeface="Calibri"/>
                          <a:ea typeface="Calibri"/>
                          <a:cs typeface="Calibri"/>
                          <a:sym typeface="Calibri"/>
                        </a:rPr>
                        <a:t> Interviews</a:t>
                      </a:r>
                      <a:endParaRPr sz="1400" dirty="0">
                        <a:solidFill>
                          <a:schemeClr val="tx1"/>
                        </a:solidFill>
                        <a:latin typeface="Calibri"/>
                        <a:ea typeface="Calibri"/>
                        <a:cs typeface="Calibri"/>
                        <a:sym typeface="Calibri"/>
                      </a:endParaRPr>
                    </a:p>
                  </a:txBody>
                  <a:tcPr marL="68575" marR="68575" marT="91425" marB="91425">
                    <a:lnL w="12675" cap="flat" cmpd="sng">
                      <a:solidFill>
                        <a:srgbClr val="000000"/>
                      </a:solidFill>
                      <a:prstDash val="solid"/>
                      <a:round/>
                      <a:headEnd type="none" w="sm" len="sm"/>
                      <a:tailEnd type="none" w="sm" len="sm"/>
                    </a:lnL>
                    <a:lnR w="12675" cap="flat" cmpd="sng" algn="ctr">
                      <a:solidFill>
                        <a:srgbClr val="000000"/>
                      </a:solidFill>
                      <a:prstDash val="solid"/>
                      <a:round/>
                      <a:headEnd type="none" w="sm" len="sm"/>
                      <a:tailEnd type="none" w="sm" len="sm"/>
                    </a:lnR>
                    <a:lnT w="12675" cap="flat" cmpd="sng">
                      <a:solidFill>
                        <a:srgbClr val="000000"/>
                      </a:solidFill>
                      <a:prstDash val="solid"/>
                      <a:round/>
                      <a:headEnd type="none" w="sm" len="sm"/>
                      <a:tailEnd type="none" w="sm" len="sm"/>
                    </a:lnT>
                    <a:lnB w="12675" cap="flat" cmpd="sng">
                      <a:solidFill>
                        <a:srgbClr val="000000"/>
                      </a:solidFill>
                      <a:prstDash val="solid"/>
                      <a:round/>
                      <a:headEnd type="none" w="sm" len="sm"/>
                      <a:tailEnd type="none" w="sm" len="sm"/>
                    </a:lnB>
                  </a:tcPr>
                </a:tc>
                <a:tc>
                  <a:txBody>
                    <a:bodyPr/>
                    <a:lstStyle/>
                    <a:p>
                      <a:pPr marL="0" marR="0" lvl="0" indent="0" algn="l" defTabSz="914400" rtl="0" eaLnBrk="1" fontAlgn="auto" latinLnBrk="0" hangingPunct="1">
                        <a:lnSpc>
                          <a:spcPct val="115000"/>
                        </a:lnSpc>
                        <a:spcBef>
                          <a:spcPts val="0"/>
                        </a:spcBef>
                        <a:spcAft>
                          <a:spcPts val="0"/>
                        </a:spcAft>
                        <a:buClr>
                          <a:srgbClr val="000000"/>
                        </a:buClr>
                        <a:buSzTx/>
                        <a:buFont typeface="Arial"/>
                        <a:buNone/>
                        <a:tabLst/>
                        <a:defRPr/>
                      </a:pPr>
                      <a:r>
                        <a:rPr kumimoji="0" lang="en-US" sz="1400" b="0" i="0" u="none" strike="noStrike" kern="0" cap="none" spc="0" normalizeH="0" baseline="0" noProof="0" dirty="0" smtClean="0">
                          <a:ln>
                            <a:noFill/>
                          </a:ln>
                          <a:solidFill>
                            <a:schemeClr val="tx1"/>
                          </a:solidFill>
                          <a:effectLst/>
                          <a:uLnTx/>
                          <a:uFillTx/>
                          <a:latin typeface="Calibri"/>
                          <a:ea typeface="Calibri"/>
                          <a:cs typeface="Calibri"/>
                          <a:sym typeface="Calibri"/>
                        </a:rPr>
                        <a:t>PGDBM</a:t>
                      </a:r>
                    </a:p>
                    <a:p>
                      <a:pPr marL="0" marR="0" lvl="0" indent="0" algn="l" defTabSz="914400" rtl="0" eaLnBrk="1" fontAlgn="auto" latinLnBrk="0" hangingPunct="1">
                        <a:lnSpc>
                          <a:spcPct val="115000"/>
                        </a:lnSpc>
                        <a:spcBef>
                          <a:spcPts val="0"/>
                        </a:spcBef>
                        <a:spcAft>
                          <a:spcPts val="0"/>
                        </a:spcAft>
                        <a:buClr>
                          <a:srgbClr val="000000"/>
                        </a:buClr>
                        <a:buSzTx/>
                        <a:buFont typeface="Arial"/>
                        <a:buNone/>
                        <a:tabLst/>
                        <a:defRPr/>
                      </a:pPr>
                      <a:r>
                        <a:rPr kumimoji="0" lang="en-US" sz="1400" b="0" i="0" u="none" strike="noStrike" kern="0" cap="none" spc="0" normalizeH="0" baseline="0" noProof="0" dirty="0" smtClean="0">
                          <a:ln>
                            <a:noFill/>
                          </a:ln>
                          <a:solidFill>
                            <a:schemeClr val="tx1"/>
                          </a:solidFill>
                          <a:effectLst/>
                          <a:uLnTx/>
                          <a:uFillTx/>
                          <a:latin typeface="Calibri"/>
                          <a:ea typeface="Calibri"/>
                          <a:cs typeface="Calibri"/>
                          <a:sym typeface="Calibri"/>
                        </a:rPr>
                        <a:t>BCom</a:t>
                      </a:r>
                      <a:endParaRPr kumimoji="0" lang="en-ZA" sz="1400" b="0" i="0" u="none" strike="noStrike" kern="0" cap="none" spc="0" normalizeH="0" baseline="0" noProof="0" dirty="0" smtClean="0">
                        <a:ln>
                          <a:noFill/>
                        </a:ln>
                        <a:solidFill>
                          <a:schemeClr val="tx1"/>
                        </a:solidFill>
                        <a:effectLst/>
                        <a:uLnTx/>
                        <a:uFillTx/>
                        <a:latin typeface="Calibri"/>
                        <a:ea typeface="Calibri"/>
                        <a:cs typeface="Calibri"/>
                        <a:sym typeface="Calibri"/>
                      </a:endParaRPr>
                    </a:p>
                  </a:txBody>
                  <a:tcPr marL="68575" marR="68575" marT="91425" marB="91425">
                    <a:lnL w="12675" cap="flat" cmpd="sng">
                      <a:solidFill>
                        <a:srgbClr val="000000"/>
                      </a:solidFill>
                      <a:prstDash val="solid"/>
                      <a:round/>
                      <a:headEnd type="none" w="sm" len="sm"/>
                      <a:tailEnd type="none" w="sm" len="sm"/>
                    </a:lnL>
                    <a:lnR w="12675" cap="flat" cmpd="sng" algn="ctr">
                      <a:solidFill>
                        <a:srgbClr val="000000"/>
                      </a:solidFill>
                      <a:prstDash val="solid"/>
                      <a:round/>
                      <a:headEnd type="none" w="sm" len="sm"/>
                      <a:tailEnd type="none" w="sm" len="sm"/>
                    </a:lnR>
                    <a:lnT w="12675" cap="flat" cmpd="sng" algn="ctr">
                      <a:solidFill>
                        <a:srgbClr val="000000"/>
                      </a:solidFill>
                      <a:prstDash val="solid"/>
                      <a:round/>
                      <a:headEnd type="none" w="sm" len="sm"/>
                      <a:tailEnd type="none" w="sm" len="sm"/>
                    </a:lnT>
                    <a:lnB w="12675" cap="flat" cmpd="sng" algn="ctr">
                      <a:solidFill>
                        <a:srgbClr val="000000"/>
                      </a:solidFill>
                      <a:prstDash val="solid"/>
                      <a:round/>
                      <a:headEnd type="none" w="sm" len="sm"/>
                      <a:tailEnd type="none" w="sm" len="sm"/>
                    </a:lnB>
                  </a:tcPr>
                </a:tc>
                <a:tc>
                  <a:txBody>
                    <a:bodyPr/>
                    <a:lstStyle/>
                    <a:p>
                      <a:pPr marL="0" marR="0" lvl="0" indent="0" algn="l" defTabSz="914400" rtl="0" eaLnBrk="1" fontAlgn="auto" latinLnBrk="0" hangingPunct="1">
                        <a:lnSpc>
                          <a:spcPct val="115000"/>
                        </a:lnSpc>
                        <a:spcBef>
                          <a:spcPts val="0"/>
                        </a:spcBef>
                        <a:spcAft>
                          <a:spcPts val="0"/>
                        </a:spcAft>
                        <a:buClr>
                          <a:srgbClr val="000000"/>
                        </a:buClr>
                        <a:buSzTx/>
                        <a:buFont typeface="Arial"/>
                        <a:buNone/>
                        <a:tabLst/>
                        <a:defRPr/>
                      </a:pPr>
                      <a:r>
                        <a:rPr kumimoji="0" lang="en-US" sz="1400" b="0" i="0" u="none" strike="noStrike" kern="0" cap="none" spc="0" normalizeH="0" baseline="0" noProof="0" dirty="0" smtClean="0">
                          <a:ln>
                            <a:noFill/>
                          </a:ln>
                          <a:solidFill>
                            <a:schemeClr val="tx1"/>
                          </a:solidFill>
                          <a:effectLst/>
                          <a:uLnTx/>
                          <a:uFillTx/>
                          <a:latin typeface="Calibri"/>
                          <a:ea typeface="Calibri"/>
                          <a:cs typeface="Calibri"/>
                          <a:sym typeface="Calibri"/>
                        </a:rPr>
                        <a:t>None</a:t>
                      </a:r>
                      <a:endParaRPr kumimoji="0" lang="en-ZA" sz="1400" b="0" i="0" u="none" strike="noStrike" kern="0" cap="none" spc="0" normalizeH="0" baseline="0" noProof="0" dirty="0" smtClean="0">
                        <a:ln>
                          <a:noFill/>
                        </a:ln>
                        <a:solidFill>
                          <a:schemeClr val="tx1"/>
                        </a:solidFill>
                        <a:effectLst/>
                        <a:uLnTx/>
                        <a:uFillTx/>
                        <a:latin typeface="Calibri"/>
                        <a:ea typeface="Calibri"/>
                        <a:cs typeface="Calibri"/>
                        <a:sym typeface="Calibri"/>
                      </a:endParaRPr>
                    </a:p>
                  </a:txBody>
                  <a:tcPr marL="68575" marR="68575" marT="91425" marB="91425">
                    <a:lnL w="12675" cap="flat" cmpd="sng" algn="ctr">
                      <a:solidFill>
                        <a:srgbClr val="000000"/>
                      </a:solidFill>
                      <a:prstDash val="solid"/>
                      <a:round/>
                      <a:headEnd type="none" w="sm" len="sm"/>
                      <a:tailEnd type="none" w="sm" len="sm"/>
                    </a:lnL>
                    <a:lnR w="12675" cap="flat" cmpd="sng" algn="ctr">
                      <a:solidFill>
                        <a:srgbClr val="000000"/>
                      </a:solidFill>
                      <a:prstDash val="solid"/>
                      <a:round/>
                      <a:headEnd type="none" w="sm" len="sm"/>
                      <a:tailEnd type="none" w="sm" len="sm"/>
                    </a:lnR>
                    <a:lnT w="12675" cap="flat" cmpd="sng" algn="ctr">
                      <a:solidFill>
                        <a:srgbClr val="000000"/>
                      </a:solidFill>
                      <a:prstDash val="solid"/>
                      <a:round/>
                      <a:headEnd type="none" w="sm" len="sm"/>
                      <a:tailEnd type="none" w="sm" len="sm"/>
                    </a:lnT>
                    <a:lnB w="12675" cap="flat" cmpd="sng" algn="ctr">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US" sz="1400" dirty="0" smtClean="0">
                          <a:solidFill>
                            <a:schemeClr val="tx1"/>
                          </a:solidFill>
                          <a:latin typeface="Calibri"/>
                          <a:ea typeface="Calibri"/>
                          <a:cs typeface="Calibri"/>
                          <a:sym typeface="Calibri"/>
                        </a:rPr>
                        <a:t>14 years</a:t>
                      </a:r>
                      <a:endParaRPr sz="1400" dirty="0">
                        <a:solidFill>
                          <a:schemeClr val="tx1"/>
                        </a:solidFill>
                        <a:latin typeface="Calibri"/>
                        <a:ea typeface="Calibri"/>
                        <a:cs typeface="Calibri"/>
                        <a:sym typeface="Calibri"/>
                      </a:endParaRPr>
                    </a:p>
                  </a:txBody>
                  <a:tcPr marL="68575" marR="68575" marT="91425" marB="91425">
                    <a:lnL w="12675" cap="flat" cmpd="sng">
                      <a:solidFill>
                        <a:srgbClr val="000000"/>
                      </a:solidFill>
                      <a:prstDash val="solid"/>
                      <a:round/>
                      <a:headEnd type="none" w="sm" len="sm"/>
                      <a:tailEnd type="none" w="sm" len="sm"/>
                    </a:lnL>
                    <a:lnR w="12675" cap="flat" cmpd="sng" algn="ctr">
                      <a:solidFill>
                        <a:srgbClr val="000000"/>
                      </a:solidFill>
                      <a:prstDash val="solid"/>
                      <a:round/>
                      <a:headEnd type="none" w="sm" len="sm"/>
                      <a:tailEnd type="none" w="sm" len="sm"/>
                    </a:lnR>
                    <a:lnT w="12675" cap="flat" cmpd="sng" algn="ctr">
                      <a:solidFill>
                        <a:srgbClr val="000000"/>
                      </a:solidFill>
                      <a:prstDash val="solid"/>
                      <a:round/>
                      <a:headEnd type="none" w="sm" len="sm"/>
                      <a:tailEnd type="none" w="sm" len="sm"/>
                    </a:lnT>
                    <a:lnB w="12675" cap="flat" cmpd="sng" algn="ctr">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US" sz="1400" dirty="0" smtClean="0">
                          <a:solidFill>
                            <a:schemeClr val="tx1"/>
                          </a:solidFill>
                          <a:latin typeface="Calibri"/>
                          <a:ea typeface="Calibri"/>
                          <a:cs typeface="Calibri"/>
                          <a:sym typeface="Calibri"/>
                        </a:rPr>
                        <a:t>07/02/2020</a:t>
                      </a:r>
                      <a:endParaRPr sz="1400" dirty="0">
                        <a:solidFill>
                          <a:schemeClr val="tx1"/>
                        </a:solidFill>
                        <a:latin typeface="Calibri"/>
                        <a:ea typeface="Calibri"/>
                        <a:cs typeface="Calibri"/>
                        <a:sym typeface="Calibri"/>
                      </a:endParaRPr>
                    </a:p>
                  </a:txBody>
                  <a:tcPr marL="68575" marR="68575" marT="91425" marB="91425">
                    <a:lnL w="12675" cap="flat" cmpd="sng">
                      <a:solidFill>
                        <a:srgbClr val="000000"/>
                      </a:solidFill>
                      <a:prstDash val="solid"/>
                      <a:round/>
                      <a:headEnd type="none" w="sm" len="sm"/>
                      <a:tailEnd type="none" w="sm" len="sm"/>
                    </a:lnL>
                    <a:lnR w="12675" cap="flat" cmpd="sng">
                      <a:solidFill>
                        <a:srgbClr val="000000"/>
                      </a:solidFill>
                      <a:prstDash val="solid"/>
                      <a:round/>
                      <a:headEnd type="none" w="sm" len="sm"/>
                      <a:tailEnd type="none" w="sm" len="sm"/>
                    </a:lnR>
                    <a:lnT w="12675" cap="flat" cmpd="sng" algn="ctr">
                      <a:solidFill>
                        <a:srgbClr val="000000"/>
                      </a:solidFill>
                      <a:prstDash val="solid"/>
                      <a:round/>
                      <a:headEnd type="none" w="sm" len="sm"/>
                      <a:tailEnd type="none" w="sm" len="sm"/>
                    </a:lnT>
                    <a:lnB w="12675" cap="flat" cmpd="sng" algn="ctr">
                      <a:solidFill>
                        <a:srgbClr val="000000"/>
                      </a:solidFill>
                      <a:prstDash val="solid"/>
                      <a:round/>
                      <a:headEnd type="none" w="sm" len="sm"/>
                      <a:tailEnd type="none" w="sm" len="sm"/>
                    </a:lnB>
                  </a:tcPr>
                </a:tc>
                <a:extLst>
                  <a:ext uri="{0D108BD9-81ED-4DB2-BD59-A6C34878D82A}">
                    <a16:rowId xmlns:a16="http://schemas.microsoft.com/office/drawing/2014/main" xmlns="" val="10002"/>
                  </a:ext>
                </a:extLst>
              </a:tr>
              <a:tr h="1091551">
                <a:tc>
                  <a:txBody>
                    <a:bodyPr/>
                    <a:lstStyle/>
                    <a:p>
                      <a:pPr marL="0" lvl="0" indent="0" algn="l" rtl="0">
                        <a:lnSpc>
                          <a:spcPct val="115000"/>
                        </a:lnSpc>
                        <a:spcBef>
                          <a:spcPts val="0"/>
                        </a:spcBef>
                        <a:spcAft>
                          <a:spcPts val="0"/>
                        </a:spcAft>
                        <a:buNone/>
                      </a:pPr>
                      <a:r>
                        <a:rPr lang="en-ZA" sz="1400" b="1" dirty="0">
                          <a:solidFill>
                            <a:schemeClr val="tx1"/>
                          </a:solidFill>
                          <a:latin typeface="Calibri"/>
                          <a:ea typeface="Calibri"/>
                          <a:cs typeface="Calibri"/>
                          <a:sym typeface="Calibri"/>
                        </a:rPr>
                        <a:t>Director</a:t>
                      </a:r>
                      <a:r>
                        <a:rPr lang="en-ZA" sz="1400" dirty="0">
                          <a:solidFill>
                            <a:schemeClr val="tx1"/>
                          </a:solidFill>
                          <a:latin typeface="Calibri"/>
                          <a:ea typeface="Calibri"/>
                          <a:cs typeface="Calibri"/>
                          <a:sym typeface="Calibri"/>
                        </a:rPr>
                        <a:t>: Corporate </a:t>
                      </a:r>
                      <a:r>
                        <a:rPr lang="en-ZA" sz="1400" dirty="0" smtClean="0">
                          <a:solidFill>
                            <a:schemeClr val="tx1"/>
                          </a:solidFill>
                          <a:latin typeface="Calibri"/>
                          <a:ea typeface="Calibri"/>
                          <a:cs typeface="Calibri"/>
                          <a:sym typeface="Calibri"/>
                        </a:rPr>
                        <a:t>Services</a:t>
                      </a:r>
                      <a:endParaRPr sz="1400" dirty="0">
                        <a:solidFill>
                          <a:schemeClr val="tx1"/>
                        </a:solidFill>
                        <a:latin typeface="Calibri"/>
                        <a:ea typeface="Calibri"/>
                        <a:cs typeface="Calibri"/>
                        <a:sym typeface="Calibri"/>
                      </a:endParaRPr>
                    </a:p>
                  </a:txBody>
                  <a:tcPr marL="68575" marR="68575" marT="91425" marB="91425">
                    <a:lnL w="12675" cap="flat" cmpd="sng">
                      <a:solidFill>
                        <a:srgbClr val="000000"/>
                      </a:solidFill>
                      <a:prstDash val="solid"/>
                      <a:round/>
                      <a:headEnd type="none" w="sm" len="sm"/>
                      <a:tailEnd type="none" w="sm" len="sm"/>
                    </a:lnL>
                    <a:lnR w="12675" cap="flat" cmpd="sng">
                      <a:solidFill>
                        <a:srgbClr val="000000"/>
                      </a:solidFill>
                      <a:prstDash val="solid"/>
                      <a:round/>
                      <a:headEnd type="none" w="sm" len="sm"/>
                      <a:tailEnd type="none" w="sm" len="sm"/>
                    </a:lnR>
                    <a:lnT w="12675" cap="flat" cmpd="sng">
                      <a:solidFill>
                        <a:srgbClr val="000000"/>
                      </a:solidFill>
                      <a:prstDash val="solid"/>
                      <a:round/>
                      <a:headEnd type="none" w="sm" len="sm"/>
                      <a:tailEnd type="none" w="sm" len="sm"/>
                    </a:lnT>
                    <a:lnB w="1267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ZA" sz="1400" dirty="0">
                          <a:solidFill>
                            <a:schemeClr val="tx1"/>
                          </a:solidFill>
                          <a:latin typeface="Calibri"/>
                          <a:ea typeface="Calibri"/>
                          <a:cs typeface="Calibri"/>
                          <a:sym typeface="Calibri"/>
                        </a:rPr>
                        <a:t>Filled</a:t>
                      </a:r>
                      <a:endParaRPr sz="1400" dirty="0">
                        <a:solidFill>
                          <a:schemeClr val="tx1"/>
                        </a:solidFill>
                        <a:latin typeface="Calibri"/>
                        <a:ea typeface="Calibri"/>
                        <a:cs typeface="Calibri"/>
                        <a:sym typeface="Calibri"/>
                      </a:endParaRPr>
                    </a:p>
                  </a:txBody>
                  <a:tcPr marL="68575" marR="68575" marT="91425" marB="91425">
                    <a:lnL w="12675" cap="flat" cmpd="sng">
                      <a:solidFill>
                        <a:srgbClr val="000000"/>
                      </a:solidFill>
                      <a:prstDash val="solid"/>
                      <a:round/>
                      <a:headEnd type="none" w="sm" len="sm"/>
                      <a:tailEnd type="none" w="sm" len="sm"/>
                    </a:lnL>
                    <a:lnR w="12675" cap="flat" cmpd="sng">
                      <a:solidFill>
                        <a:srgbClr val="000000"/>
                      </a:solidFill>
                      <a:prstDash val="solid"/>
                      <a:round/>
                      <a:headEnd type="none" w="sm" len="sm"/>
                      <a:tailEnd type="none" w="sm" len="sm"/>
                    </a:lnR>
                    <a:lnT w="12675" cap="flat" cmpd="sng">
                      <a:solidFill>
                        <a:srgbClr val="000000"/>
                      </a:solidFill>
                      <a:prstDash val="solid"/>
                      <a:round/>
                      <a:headEnd type="none" w="sm" len="sm"/>
                      <a:tailEnd type="none" w="sm" len="sm"/>
                    </a:lnT>
                    <a:lnB w="1267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US" sz="1400" dirty="0" smtClean="0">
                          <a:solidFill>
                            <a:schemeClr val="tx1"/>
                          </a:solidFill>
                          <a:latin typeface="Calibri"/>
                          <a:ea typeface="Calibri"/>
                          <a:cs typeface="Calibri"/>
                          <a:sym typeface="Calibri"/>
                        </a:rPr>
                        <a:t>Lebepe Ngwako Geoffrey</a:t>
                      </a:r>
                      <a:endParaRPr sz="1400" dirty="0">
                        <a:solidFill>
                          <a:schemeClr val="tx1"/>
                        </a:solidFill>
                        <a:latin typeface="Calibri"/>
                        <a:ea typeface="Calibri"/>
                        <a:cs typeface="Calibri"/>
                        <a:sym typeface="Calibri"/>
                      </a:endParaRPr>
                    </a:p>
                  </a:txBody>
                  <a:tcPr marL="68575" marR="68575" marT="91425" marB="91425">
                    <a:lnL w="12675" cap="flat" cmpd="sng">
                      <a:solidFill>
                        <a:srgbClr val="000000"/>
                      </a:solidFill>
                      <a:prstDash val="solid"/>
                      <a:round/>
                      <a:headEnd type="none" w="sm" len="sm"/>
                      <a:tailEnd type="none" w="sm" len="sm"/>
                    </a:lnL>
                    <a:lnR w="12675" cap="flat" cmpd="sng">
                      <a:solidFill>
                        <a:srgbClr val="000000"/>
                      </a:solidFill>
                      <a:prstDash val="solid"/>
                      <a:round/>
                      <a:headEnd type="none" w="sm" len="sm"/>
                      <a:tailEnd type="none" w="sm" len="sm"/>
                    </a:lnR>
                    <a:lnT w="12675" cap="flat" cmpd="sng">
                      <a:solidFill>
                        <a:srgbClr val="000000"/>
                      </a:solidFill>
                      <a:prstDash val="solid"/>
                      <a:round/>
                      <a:headEnd type="none" w="sm" len="sm"/>
                      <a:tailEnd type="none" w="sm" len="sm"/>
                    </a:lnT>
                    <a:lnB w="1267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US" sz="1400" dirty="0" smtClean="0">
                          <a:solidFill>
                            <a:schemeClr val="tx1"/>
                          </a:solidFill>
                          <a:latin typeface="Calibri"/>
                          <a:ea typeface="Calibri"/>
                          <a:cs typeface="Calibri"/>
                          <a:sym typeface="Calibri"/>
                        </a:rPr>
                        <a:t>Male</a:t>
                      </a:r>
                      <a:endParaRPr sz="1400" dirty="0">
                        <a:solidFill>
                          <a:schemeClr val="tx1"/>
                        </a:solidFill>
                        <a:latin typeface="Calibri"/>
                        <a:ea typeface="Calibri"/>
                        <a:cs typeface="Calibri"/>
                        <a:sym typeface="Calibri"/>
                      </a:endParaRPr>
                    </a:p>
                  </a:txBody>
                  <a:tcPr marL="68575" marR="68575" marT="91425" marB="91425">
                    <a:lnL w="12675" cap="flat" cmpd="sng" algn="ctr">
                      <a:solidFill>
                        <a:srgbClr val="000000"/>
                      </a:solidFill>
                      <a:prstDash val="solid"/>
                      <a:round/>
                      <a:headEnd type="none" w="sm" len="sm"/>
                      <a:tailEnd type="none" w="sm" len="sm"/>
                    </a:lnL>
                    <a:lnR w="12675" cap="flat" cmpd="sng">
                      <a:solidFill>
                        <a:srgbClr val="000000"/>
                      </a:solidFill>
                      <a:prstDash val="solid"/>
                      <a:round/>
                      <a:headEnd type="none" w="sm" len="sm"/>
                      <a:tailEnd type="none" w="sm" len="sm"/>
                    </a:lnR>
                    <a:lnT w="12675" cap="flat" cmpd="sng" algn="ctr">
                      <a:solidFill>
                        <a:srgbClr val="000000"/>
                      </a:solidFill>
                      <a:prstDash val="solid"/>
                      <a:round/>
                      <a:headEnd type="none" w="sm" len="sm"/>
                      <a:tailEnd type="none" w="sm" len="sm"/>
                    </a:lnT>
                    <a:lnB w="1267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US" sz="1400" dirty="0" smtClean="0">
                          <a:solidFill>
                            <a:schemeClr val="tx1"/>
                          </a:solidFill>
                          <a:latin typeface="Calibri"/>
                          <a:ea typeface="Calibri"/>
                          <a:cs typeface="Calibri"/>
                          <a:sym typeface="Calibri"/>
                        </a:rPr>
                        <a:t>None</a:t>
                      </a:r>
                      <a:endParaRPr sz="1400" dirty="0">
                        <a:solidFill>
                          <a:schemeClr val="tx1"/>
                        </a:solidFill>
                        <a:latin typeface="Calibri"/>
                        <a:ea typeface="Calibri"/>
                        <a:cs typeface="Calibri"/>
                        <a:sym typeface="Calibri"/>
                      </a:endParaRPr>
                    </a:p>
                  </a:txBody>
                  <a:tcPr marL="68575" marR="68575" marT="91425" marB="91425">
                    <a:lnL w="12675" cap="flat" cmpd="sng">
                      <a:solidFill>
                        <a:srgbClr val="000000"/>
                      </a:solidFill>
                      <a:prstDash val="solid"/>
                      <a:round/>
                      <a:headEnd type="none" w="sm" len="sm"/>
                      <a:tailEnd type="none" w="sm" len="sm"/>
                    </a:lnL>
                    <a:lnR w="12675" cap="flat" cmpd="sng" algn="ctr">
                      <a:solidFill>
                        <a:srgbClr val="000000"/>
                      </a:solidFill>
                      <a:prstDash val="solid"/>
                      <a:round/>
                      <a:headEnd type="none" w="sm" len="sm"/>
                      <a:tailEnd type="none" w="sm" len="sm"/>
                    </a:lnR>
                    <a:lnT w="12675" cap="flat" cmpd="sng">
                      <a:solidFill>
                        <a:srgbClr val="000000"/>
                      </a:solidFill>
                      <a:prstDash val="solid"/>
                      <a:round/>
                      <a:headEnd type="none" w="sm" len="sm"/>
                      <a:tailEnd type="none" w="sm" len="sm"/>
                    </a:lnT>
                    <a:lnB w="12675" cap="flat" cmpd="sng">
                      <a:solidFill>
                        <a:srgbClr val="000000"/>
                      </a:solidFill>
                      <a:prstDash val="solid"/>
                      <a:round/>
                      <a:headEnd type="none" w="sm" len="sm"/>
                      <a:tailEnd type="none" w="sm" len="sm"/>
                    </a:lnB>
                  </a:tcPr>
                </a:tc>
                <a:tc>
                  <a:txBody>
                    <a:bodyPr/>
                    <a:lstStyle/>
                    <a:p>
                      <a:pPr marL="0" marR="0" lvl="0" indent="0" algn="l" defTabSz="914400" rtl="0" eaLnBrk="1" fontAlgn="auto" latinLnBrk="0" hangingPunct="1">
                        <a:lnSpc>
                          <a:spcPct val="115000"/>
                        </a:lnSpc>
                        <a:spcBef>
                          <a:spcPts val="0"/>
                        </a:spcBef>
                        <a:spcAft>
                          <a:spcPts val="0"/>
                        </a:spcAft>
                        <a:buClr>
                          <a:srgbClr val="000000"/>
                        </a:buClr>
                        <a:buSzTx/>
                        <a:buFont typeface="Arial"/>
                        <a:buNone/>
                        <a:tabLst/>
                        <a:defRPr/>
                      </a:pPr>
                      <a:r>
                        <a:rPr kumimoji="0" lang="en-US" sz="1400" b="0" i="0" u="none" strike="noStrike" kern="0" cap="none" spc="0" normalizeH="0" baseline="0" noProof="0" dirty="0" smtClean="0">
                          <a:ln>
                            <a:noFill/>
                          </a:ln>
                          <a:solidFill>
                            <a:schemeClr val="tx1"/>
                          </a:solidFill>
                          <a:effectLst/>
                          <a:uLnTx/>
                          <a:uFillTx/>
                          <a:latin typeface="Calibri"/>
                          <a:ea typeface="Calibri"/>
                          <a:cs typeface="Calibri"/>
                          <a:sym typeface="Calibri"/>
                        </a:rPr>
                        <a:t>BA</a:t>
                      </a:r>
                    </a:p>
                    <a:p>
                      <a:pPr marL="0" marR="0" lvl="0" indent="0" algn="l" defTabSz="914400" rtl="0" eaLnBrk="1" fontAlgn="auto" latinLnBrk="0" hangingPunct="1">
                        <a:lnSpc>
                          <a:spcPct val="115000"/>
                        </a:lnSpc>
                        <a:spcBef>
                          <a:spcPts val="0"/>
                        </a:spcBef>
                        <a:spcAft>
                          <a:spcPts val="0"/>
                        </a:spcAft>
                        <a:buClr>
                          <a:srgbClr val="000000"/>
                        </a:buClr>
                        <a:buSzTx/>
                        <a:buFont typeface="Arial"/>
                        <a:buNone/>
                        <a:tabLst/>
                        <a:defRPr/>
                      </a:pPr>
                      <a:r>
                        <a:rPr kumimoji="0" lang="en-US" sz="1400" b="0" i="0" u="none" strike="noStrike" kern="0" cap="none" spc="0" normalizeH="0" baseline="0" noProof="0" dirty="0" smtClean="0">
                          <a:ln>
                            <a:noFill/>
                          </a:ln>
                          <a:solidFill>
                            <a:schemeClr val="tx1"/>
                          </a:solidFill>
                          <a:effectLst/>
                          <a:uLnTx/>
                          <a:uFillTx/>
                          <a:latin typeface="Calibri"/>
                          <a:ea typeface="Calibri"/>
                          <a:cs typeface="Calibri"/>
                          <a:sym typeface="Calibri"/>
                        </a:rPr>
                        <a:t>HED</a:t>
                      </a:r>
                    </a:p>
                  </a:txBody>
                  <a:tcPr marL="68575" marR="68575" marT="91425" marB="91425">
                    <a:lnL w="12675" cap="flat" cmpd="sng">
                      <a:solidFill>
                        <a:srgbClr val="000000"/>
                      </a:solidFill>
                      <a:prstDash val="solid"/>
                      <a:round/>
                      <a:headEnd type="none" w="sm" len="sm"/>
                      <a:tailEnd type="none" w="sm" len="sm"/>
                    </a:lnL>
                    <a:lnR w="12675" cap="flat" cmpd="sng" algn="ctr">
                      <a:solidFill>
                        <a:srgbClr val="000000"/>
                      </a:solidFill>
                      <a:prstDash val="solid"/>
                      <a:round/>
                      <a:headEnd type="none" w="sm" len="sm"/>
                      <a:tailEnd type="none" w="sm" len="sm"/>
                    </a:lnR>
                    <a:lnT w="12675" cap="flat" cmpd="sng" algn="ctr">
                      <a:solidFill>
                        <a:srgbClr val="000000"/>
                      </a:solidFill>
                      <a:prstDash val="solid"/>
                      <a:round/>
                      <a:headEnd type="none" w="sm" len="sm"/>
                      <a:tailEnd type="none" w="sm" len="sm"/>
                    </a:lnT>
                    <a:lnB w="12675" cap="flat" cmpd="sng" algn="ctr">
                      <a:solidFill>
                        <a:srgbClr val="000000"/>
                      </a:solidFill>
                      <a:prstDash val="solid"/>
                      <a:round/>
                      <a:headEnd type="none" w="sm" len="sm"/>
                      <a:tailEnd type="none" w="sm" len="sm"/>
                    </a:lnB>
                  </a:tcPr>
                </a:tc>
                <a:tc>
                  <a:txBody>
                    <a:bodyPr/>
                    <a:lstStyle/>
                    <a:p>
                      <a:pPr marL="0" marR="0" lvl="0" indent="0" algn="l" defTabSz="914400" rtl="0" eaLnBrk="1" fontAlgn="auto" latinLnBrk="0" hangingPunct="1">
                        <a:lnSpc>
                          <a:spcPct val="115000"/>
                        </a:lnSpc>
                        <a:spcBef>
                          <a:spcPts val="0"/>
                        </a:spcBef>
                        <a:spcAft>
                          <a:spcPts val="0"/>
                        </a:spcAft>
                        <a:buClr>
                          <a:srgbClr val="000000"/>
                        </a:buClr>
                        <a:buSzTx/>
                        <a:buFont typeface="Arial"/>
                        <a:buNone/>
                        <a:tabLst/>
                        <a:defRPr/>
                      </a:pPr>
                      <a:r>
                        <a:rPr kumimoji="0" lang="en-US" sz="1400" b="0" i="0" u="none" strike="noStrike" kern="0" cap="none" spc="0" normalizeH="0" baseline="0" noProof="0" dirty="0" smtClean="0">
                          <a:ln>
                            <a:noFill/>
                          </a:ln>
                          <a:solidFill>
                            <a:schemeClr val="tx1"/>
                          </a:solidFill>
                          <a:effectLst/>
                          <a:uLnTx/>
                          <a:uFillTx/>
                          <a:latin typeface="Calibri"/>
                          <a:ea typeface="Calibri"/>
                          <a:cs typeface="Calibri"/>
                          <a:sym typeface="Calibri"/>
                        </a:rPr>
                        <a:t>IMPSA</a:t>
                      </a:r>
                    </a:p>
                  </a:txBody>
                  <a:tcPr marL="68575" marR="68575" marT="91425" marB="91425">
                    <a:lnL w="12675" cap="flat" cmpd="sng" algn="ctr">
                      <a:solidFill>
                        <a:srgbClr val="000000"/>
                      </a:solidFill>
                      <a:prstDash val="solid"/>
                      <a:round/>
                      <a:headEnd type="none" w="sm" len="sm"/>
                      <a:tailEnd type="none" w="sm" len="sm"/>
                    </a:lnL>
                    <a:lnR w="12675" cap="flat" cmpd="sng" algn="ctr">
                      <a:solidFill>
                        <a:srgbClr val="000000"/>
                      </a:solidFill>
                      <a:prstDash val="solid"/>
                      <a:round/>
                      <a:headEnd type="none" w="sm" len="sm"/>
                      <a:tailEnd type="none" w="sm" len="sm"/>
                    </a:lnR>
                    <a:lnT w="12675" cap="flat" cmpd="sng" algn="ctr">
                      <a:solidFill>
                        <a:srgbClr val="000000"/>
                      </a:solidFill>
                      <a:prstDash val="solid"/>
                      <a:round/>
                      <a:headEnd type="none" w="sm" len="sm"/>
                      <a:tailEnd type="none" w="sm" len="sm"/>
                    </a:lnT>
                    <a:lnB w="12675" cap="flat" cmpd="sng" algn="ctr">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US" sz="1400" dirty="0" smtClean="0">
                          <a:solidFill>
                            <a:schemeClr val="tx1"/>
                          </a:solidFill>
                          <a:latin typeface="Calibri"/>
                          <a:ea typeface="Calibri"/>
                          <a:cs typeface="Calibri"/>
                          <a:sym typeface="Calibri"/>
                        </a:rPr>
                        <a:t>28 years</a:t>
                      </a:r>
                      <a:endParaRPr sz="1400" dirty="0">
                        <a:solidFill>
                          <a:schemeClr val="tx1"/>
                        </a:solidFill>
                        <a:latin typeface="Calibri"/>
                        <a:ea typeface="Calibri"/>
                        <a:cs typeface="Calibri"/>
                        <a:sym typeface="Calibri"/>
                      </a:endParaRPr>
                    </a:p>
                  </a:txBody>
                  <a:tcPr marL="68575" marR="68575" marT="91425" marB="91425">
                    <a:lnL w="12675" cap="flat" cmpd="sng">
                      <a:solidFill>
                        <a:srgbClr val="000000"/>
                      </a:solidFill>
                      <a:prstDash val="solid"/>
                      <a:round/>
                      <a:headEnd type="none" w="sm" len="sm"/>
                      <a:tailEnd type="none" w="sm" len="sm"/>
                    </a:lnL>
                    <a:lnR w="12675" cap="flat" cmpd="sng" algn="ctr">
                      <a:solidFill>
                        <a:srgbClr val="000000"/>
                      </a:solidFill>
                      <a:prstDash val="solid"/>
                      <a:round/>
                      <a:headEnd type="none" w="sm" len="sm"/>
                      <a:tailEnd type="none" w="sm" len="sm"/>
                    </a:lnR>
                    <a:lnT w="12675" cap="flat" cmpd="sng" algn="ctr">
                      <a:solidFill>
                        <a:srgbClr val="000000"/>
                      </a:solidFill>
                      <a:prstDash val="solid"/>
                      <a:round/>
                      <a:headEnd type="none" w="sm" len="sm"/>
                      <a:tailEnd type="none" w="sm" len="sm"/>
                    </a:lnT>
                    <a:lnB w="12675" cap="flat" cmpd="sng" algn="ctr">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US" sz="1400" dirty="0" smtClean="0">
                          <a:solidFill>
                            <a:schemeClr val="tx1"/>
                          </a:solidFill>
                          <a:latin typeface="Calibri"/>
                          <a:ea typeface="Calibri"/>
                          <a:cs typeface="Calibri"/>
                          <a:sym typeface="Calibri"/>
                        </a:rPr>
                        <a:t>01/04//2018</a:t>
                      </a:r>
                      <a:endParaRPr sz="1400" dirty="0">
                        <a:solidFill>
                          <a:schemeClr val="tx1"/>
                        </a:solidFill>
                        <a:latin typeface="Calibri"/>
                        <a:ea typeface="Calibri"/>
                        <a:cs typeface="Calibri"/>
                        <a:sym typeface="Calibri"/>
                      </a:endParaRPr>
                    </a:p>
                  </a:txBody>
                  <a:tcPr marL="68575" marR="68575" marT="91425" marB="91425">
                    <a:lnL w="12675" cap="flat" cmpd="sng">
                      <a:solidFill>
                        <a:srgbClr val="000000"/>
                      </a:solidFill>
                      <a:prstDash val="solid"/>
                      <a:round/>
                      <a:headEnd type="none" w="sm" len="sm"/>
                      <a:tailEnd type="none" w="sm" len="sm"/>
                    </a:lnL>
                    <a:lnR w="12675" cap="flat" cmpd="sng">
                      <a:solidFill>
                        <a:srgbClr val="000000"/>
                      </a:solidFill>
                      <a:prstDash val="solid"/>
                      <a:round/>
                      <a:headEnd type="none" w="sm" len="sm"/>
                      <a:tailEnd type="none" w="sm" len="sm"/>
                    </a:lnR>
                    <a:lnT w="12675" cap="flat" cmpd="sng" algn="ctr">
                      <a:solidFill>
                        <a:srgbClr val="000000"/>
                      </a:solidFill>
                      <a:prstDash val="solid"/>
                      <a:round/>
                      <a:headEnd type="none" w="sm" len="sm"/>
                      <a:tailEnd type="none" w="sm" len="sm"/>
                    </a:lnT>
                    <a:lnB w="12675" cap="flat" cmpd="sng" algn="ctr">
                      <a:solidFill>
                        <a:srgbClr val="000000"/>
                      </a:solidFill>
                      <a:prstDash val="solid"/>
                      <a:round/>
                      <a:headEnd type="none" w="sm" len="sm"/>
                      <a:tailEnd type="none" w="sm" len="sm"/>
                    </a:lnB>
                  </a:tcPr>
                </a:tc>
                <a:extLst>
                  <a:ext uri="{0D108BD9-81ED-4DB2-BD59-A6C34878D82A}">
                    <a16:rowId xmlns:a16="http://schemas.microsoft.com/office/drawing/2014/main" xmlns="" val="10003"/>
                  </a:ext>
                </a:extLst>
              </a:tr>
            </a:tbl>
          </a:graphicData>
        </a:graphic>
      </p:graphicFrame>
      <p:sp>
        <p:nvSpPr>
          <p:cNvPr id="6" name="Rectangle 5"/>
          <p:cNvSpPr/>
          <p:nvPr/>
        </p:nvSpPr>
        <p:spPr>
          <a:xfrm>
            <a:off x="762000" y="1219201"/>
            <a:ext cx="8610600" cy="646331"/>
          </a:xfrm>
          <a:prstGeom prst="rect">
            <a:avLst/>
          </a:prstGeom>
        </p:spPr>
        <p:txBody>
          <a:bodyPr wrap="square">
            <a:spAutoFit/>
          </a:bodyPr>
          <a:lstStyle/>
          <a:p>
            <a:pPr marL="342900">
              <a:spcBef>
                <a:spcPts val="560"/>
              </a:spcBef>
            </a:pPr>
            <a:r>
              <a:rPr lang="en-ZA" b="1" u="sng" dirty="0"/>
              <a:t>Overview of key vacancies, relevant qualifications, minimum competency and performance agreements</a:t>
            </a:r>
          </a:p>
        </p:txBody>
      </p:sp>
    </p:spTree>
    <p:extLst>
      <p:ext uri="{BB962C8B-B14F-4D97-AF65-F5344CB8AC3E}">
        <p14:creationId xmlns:p14="http://schemas.microsoft.com/office/powerpoint/2010/main" xmlns="" val="4262152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9067800" cy="1026969"/>
          </a:xfrm>
        </p:spPr>
        <p:txBody>
          <a:bodyPr>
            <a:normAutofit fontScale="90000"/>
          </a:bodyPr>
          <a:lstStyle/>
          <a:p>
            <a:pPr algn="ctr"/>
            <a:r>
              <a:rPr lang="en-ZA" sz="2000" b="1" dirty="0"/>
              <a:t/>
            </a:r>
            <a:br>
              <a:rPr lang="en-ZA" sz="2000" b="1" dirty="0"/>
            </a:br>
            <a:r>
              <a:rPr lang="en-ZA" sz="2800" b="1" dirty="0"/>
              <a:t>FIVE (05)MAJOR CONCERNS RAISED IN </a:t>
            </a:r>
            <a:r>
              <a:rPr lang="en-ZA" sz="2800" b="1" dirty="0" smtClean="0"/>
              <a:t>AG - </a:t>
            </a:r>
            <a:r>
              <a:rPr lang="en-ZA" sz="2800" b="1" dirty="0"/>
              <a:t>GENERAL REPORT</a:t>
            </a:r>
          </a:p>
        </p:txBody>
      </p:sp>
      <p:sp>
        <p:nvSpPr>
          <p:cNvPr id="3" name="Content Placeholder 2"/>
          <p:cNvSpPr>
            <a:spLocks noGrp="1"/>
          </p:cNvSpPr>
          <p:nvPr>
            <p:ph idx="1"/>
          </p:nvPr>
        </p:nvSpPr>
        <p:spPr>
          <a:xfrm>
            <a:off x="1009650" y="1893960"/>
            <a:ext cx="7886700" cy="3898973"/>
          </a:xfrm>
        </p:spPr>
        <p:txBody>
          <a:bodyPr>
            <a:normAutofit/>
          </a:bodyPr>
          <a:lstStyle/>
          <a:p>
            <a:pPr marL="0" indent="0" algn="just">
              <a:buNone/>
            </a:pPr>
            <a:endParaRPr lang="en-ZA" sz="1800" dirty="0"/>
          </a:p>
          <a:p>
            <a:pPr algn="just"/>
            <a:endParaRPr lang="en-ZA" dirty="0" smtClean="0"/>
          </a:p>
          <a:p>
            <a:pPr marL="0" indent="0">
              <a:buNone/>
            </a:pPr>
            <a:endParaRPr lang="en-ZA" dirty="0"/>
          </a:p>
          <a:p>
            <a:pPr marL="0" indent="0">
              <a:buNone/>
            </a:pPr>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xmlns="" val="2237523634"/>
              </p:ext>
            </p:extLst>
          </p:nvPr>
        </p:nvGraphicFramePr>
        <p:xfrm>
          <a:off x="76200" y="685801"/>
          <a:ext cx="9753600" cy="5852160"/>
        </p:xfrm>
        <a:graphic>
          <a:graphicData uri="http://schemas.openxmlformats.org/drawingml/2006/table">
            <a:tbl>
              <a:tblPr firstRow="1" bandRow="1">
                <a:tableStyleId>{5C22544A-7EE6-4342-B048-85BDC9FD1C3A}</a:tableStyleId>
              </a:tblPr>
              <a:tblGrid>
                <a:gridCol w="416820">
                  <a:extLst>
                    <a:ext uri="{9D8B030D-6E8A-4147-A177-3AD203B41FA5}">
                      <a16:colId xmlns:a16="http://schemas.microsoft.com/office/drawing/2014/main" xmlns="" val="1824227905"/>
                    </a:ext>
                  </a:extLst>
                </a:gridCol>
                <a:gridCol w="2402580">
                  <a:extLst>
                    <a:ext uri="{9D8B030D-6E8A-4147-A177-3AD203B41FA5}">
                      <a16:colId xmlns:a16="http://schemas.microsoft.com/office/drawing/2014/main" xmlns="" val="1551332815"/>
                    </a:ext>
                  </a:extLst>
                </a:gridCol>
                <a:gridCol w="4343400">
                  <a:extLst>
                    <a:ext uri="{9D8B030D-6E8A-4147-A177-3AD203B41FA5}">
                      <a16:colId xmlns:a16="http://schemas.microsoft.com/office/drawing/2014/main" xmlns="" val="4098451148"/>
                    </a:ext>
                  </a:extLst>
                </a:gridCol>
                <a:gridCol w="2590800">
                  <a:extLst>
                    <a:ext uri="{9D8B030D-6E8A-4147-A177-3AD203B41FA5}">
                      <a16:colId xmlns:a16="http://schemas.microsoft.com/office/drawing/2014/main" xmlns="" val="3709387180"/>
                    </a:ext>
                  </a:extLst>
                </a:gridCol>
              </a:tblGrid>
              <a:tr h="292894">
                <a:tc>
                  <a:txBody>
                    <a:bodyPr/>
                    <a:lstStyle/>
                    <a:p>
                      <a:pPr algn="ctr"/>
                      <a:r>
                        <a:rPr lang="en-ZA" sz="1600" dirty="0" smtClean="0">
                          <a:solidFill>
                            <a:schemeClr val="tx1"/>
                          </a:solidFill>
                        </a:rPr>
                        <a:t>No</a:t>
                      </a:r>
                      <a:endParaRPr lang="en-ZA" sz="1600" dirty="0">
                        <a:solidFill>
                          <a:schemeClr val="tx1"/>
                        </a:solidFill>
                      </a:endParaRPr>
                    </a:p>
                  </a:txBody>
                  <a:tcPr marL="68580" marR="68580" marT="34290" marB="34290"/>
                </a:tc>
                <a:tc>
                  <a:txBody>
                    <a:bodyPr/>
                    <a:lstStyle/>
                    <a:p>
                      <a:pPr algn="ctr"/>
                      <a:r>
                        <a:rPr lang="en-ZA" sz="1600" dirty="0" smtClean="0">
                          <a:solidFill>
                            <a:schemeClr val="tx1"/>
                          </a:solidFill>
                        </a:rPr>
                        <a:t>Description</a:t>
                      </a:r>
                      <a:endParaRPr lang="en-ZA" sz="1600" dirty="0">
                        <a:solidFill>
                          <a:schemeClr val="tx1"/>
                        </a:solidFill>
                      </a:endParaRPr>
                    </a:p>
                  </a:txBody>
                  <a:tcPr marL="68580" marR="68580" marT="34290" marB="34290"/>
                </a:tc>
                <a:tc>
                  <a:txBody>
                    <a:bodyPr/>
                    <a:lstStyle/>
                    <a:p>
                      <a:pPr algn="ctr"/>
                      <a:r>
                        <a:rPr lang="en-ZA" sz="1600" dirty="0" smtClean="0">
                          <a:solidFill>
                            <a:schemeClr val="tx1"/>
                          </a:solidFill>
                        </a:rPr>
                        <a:t>Action</a:t>
                      </a:r>
                      <a:endParaRPr lang="en-ZA" sz="1600" dirty="0">
                        <a:solidFill>
                          <a:schemeClr val="tx1"/>
                        </a:solidFill>
                      </a:endParaRPr>
                    </a:p>
                  </a:txBody>
                  <a:tcPr marL="68580" marR="68580" marT="34290" marB="34290"/>
                </a:tc>
                <a:tc>
                  <a:txBody>
                    <a:bodyPr/>
                    <a:lstStyle/>
                    <a:p>
                      <a:pPr algn="ctr"/>
                      <a:r>
                        <a:rPr lang="en-ZA" sz="1600" dirty="0" smtClean="0">
                          <a:solidFill>
                            <a:schemeClr val="tx1"/>
                          </a:solidFill>
                        </a:rPr>
                        <a:t>Progress</a:t>
                      </a:r>
                      <a:endParaRPr lang="en-ZA" sz="1600" dirty="0">
                        <a:solidFill>
                          <a:schemeClr val="tx1"/>
                        </a:solidFill>
                      </a:endParaRPr>
                    </a:p>
                  </a:txBody>
                  <a:tcPr marL="68580" marR="68580" marT="34290" marB="34290"/>
                </a:tc>
                <a:extLst>
                  <a:ext uri="{0D108BD9-81ED-4DB2-BD59-A6C34878D82A}">
                    <a16:rowId xmlns:a16="http://schemas.microsoft.com/office/drawing/2014/main" xmlns="" val="652726405"/>
                  </a:ext>
                </a:extLst>
              </a:tr>
              <a:tr h="1864518">
                <a:tc>
                  <a:txBody>
                    <a:bodyPr/>
                    <a:lstStyle/>
                    <a:p>
                      <a:r>
                        <a:rPr lang="en-ZA" sz="1400" dirty="0" smtClean="0"/>
                        <a:t>1.</a:t>
                      </a:r>
                      <a:endParaRPr lang="en-ZA" sz="1400" dirty="0"/>
                    </a:p>
                  </a:txBody>
                  <a:tcPr marL="68580" marR="68580" marT="34290" marB="34290"/>
                </a:tc>
                <a:tc>
                  <a:txBody>
                    <a:bodyPr/>
                    <a:lstStyle/>
                    <a:p>
                      <a:pPr algn="just"/>
                      <a:r>
                        <a:rPr lang="en-ZA" sz="1400" dirty="0" smtClean="0"/>
                        <a:t>Lack of ownership by municipal officials on areas</a:t>
                      </a:r>
                      <a:r>
                        <a:rPr lang="en-ZA" sz="1400" baseline="0" dirty="0" smtClean="0"/>
                        <a:t>  where consultants were appointed, as officials could not provide information or explanation when audit findings were raised.</a:t>
                      </a:r>
                      <a:endParaRPr lang="en-ZA" sz="1400" dirty="0"/>
                    </a:p>
                  </a:txBody>
                  <a:tcPr marL="68580" marR="68580" marT="34290" marB="34290"/>
                </a:tc>
                <a:tc>
                  <a:txBody>
                    <a:bodyPr/>
                    <a:lstStyle/>
                    <a:p>
                      <a:pPr algn="just"/>
                      <a:r>
                        <a:rPr lang="en-US" sz="1400" dirty="0" smtClean="0"/>
                        <a:t>Officials are paired</a:t>
                      </a:r>
                      <a:r>
                        <a:rPr lang="en-US" sz="1400" baseline="0" dirty="0" smtClean="0"/>
                        <a:t> with consultants assisting in the preparation of AFS. </a:t>
                      </a:r>
                    </a:p>
                    <a:p>
                      <a:pPr algn="just"/>
                      <a:endParaRPr lang="en-US" sz="1400" baseline="0" dirty="0" smtClean="0"/>
                    </a:p>
                    <a:p>
                      <a:pPr algn="just"/>
                      <a:r>
                        <a:rPr lang="en-US" sz="1400" baseline="0" dirty="0" smtClean="0"/>
                        <a:t>The municipality developed a consultancy reduction plan.  A GAP analysis is performed prior to appointment of consultants.</a:t>
                      </a:r>
                    </a:p>
                    <a:p>
                      <a:pPr algn="just"/>
                      <a:endParaRPr lang="en-US" sz="1400" baseline="0" dirty="0" smtClean="0"/>
                    </a:p>
                    <a:p>
                      <a:pPr algn="just"/>
                      <a:r>
                        <a:rPr lang="en-US" sz="1400" baseline="0" dirty="0" smtClean="0"/>
                        <a:t>There's continuous training provided for Budget and Treasury  officials.</a:t>
                      </a:r>
                      <a:endParaRPr lang="en-ZA" sz="1400" dirty="0"/>
                    </a:p>
                  </a:txBody>
                  <a:tcPr marL="68580" marR="68580" marT="34290" marB="34290"/>
                </a:tc>
                <a:tc>
                  <a:txBody>
                    <a:bodyPr/>
                    <a:lstStyle/>
                    <a:p>
                      <a:pPr algn="just"/>
                      <a:r>
                        <a:rPr lang="en-US" sz="1400" baseline="0" dirty="0" smtClean="0"/>
                        <a:t>Monitoring of progress discussed at AFS technical committees. </a:t>
                      </a:r>
                    </a:p>
                    <a:p>
                      <a:pPr algn="just"/>
                      <a:endParaRPr lang="en-US" sz="1400" baseline="0" dirty="0" smtClean="0"/>
                    </a:p>
                    <a:p>
                      <a:pPr algn="just"/>
                      <a:r>
                        <a:rPr lang="en-US" sz="1400" baseline="0" dirty="0" smtClean="0"/>
                        <a:t>Officials at Budget and Treasury  Office are hands on key activities performed by consultants.</a:t>
                      </a:r>
                    </a:p>
                    <a:p>
                      <a:pPr algn="just"/>
                      <a:endParaRPr lang="en-US" sz="1400" baseline="0" dirty="0" smtClean="0"/>
                    </a:p>
                    <a:p>
                      <a:pPr algn="just"/>
                      <a:r>
                        <a:rPr lang="en-US" sz="1400" baseline="0" dirty="0" smtClean="0"/>
                        <a:t>Skills transferred is monitored during progress meetings.</a:t>
                      </a:r>
                      <a:endParaRPr lang="en-ZA" sz="1400" dirty="0"/>
                    </a:p>
                  </a:txBody>
                  <a:tcPr marL="68580" marR="68580" marT="34290" marB="34290"/>
                </a:tc>
                <a:extLst>
                  <a:ext uri="{0D108BD9-81ED-4DB2-BD59-A6C34878D82A}">
                    <a16:rowId xmlns:a16="http://schemas.microsoft.com/office/drawing/2014/main" xmlns="" val="2285628934"/>
                  </a:ext>
                </a:extLst>
              </a:tr>
              <a:tr h="2064543">
                <a:tc>
                  <a:txBody>
                    <a:bodyPr/>
                    <a:lstStyle/>
                    <a:p>
                      <a:r>
                        <a:rPr lang="en-ZA" sz="1400" dirty="0" smtClean="0"/>
                        <a:t>2.</a:t>
                      </a:r>
                      <a:endParaRPr lang="en-ZA" sz="1400" dirty="0"/>
                    </a:p>
                  </a:txBody>
                  <a:tcPr marL="68580" marR="68580" marT="34290" marB="34290"/>
                </a:tc>
                <a:tc>
                  <a:txBody>
                    <a:bodyPr/>
                    <a:lstStyle/>
                    <a:p>
                      <a:pPr algn="just"/>
                      <a:r>
                        <a:rPr lang="en-ZA" sz="1400" dirty="0" smtClean="0"/>
                        <a:t>Challenges in providing water services, due to drought and ageing infrastructure.</a:t>
                      </a:r>
                      <a:endParaRPr lang="en-ZA" sz="1400" dirty="0"/>
                    </a:p>
                  </a:txBody>
                  <a:tcPr marL="68580" marR="68580" marT="34290" marB="34290"/>
                </a:tc>
                <a:tc>
                  <a:txBody>
                    <a:bodyPr/>
                    <a:lstStyle/>
                    <a:p>
                      <a:pPr algn="just"/>
                      <a:r>
                        <a:rPr lang="en-US" sz="1400" dirty="0" smtClean="0"/>
                        <a:t>The</a:t>
                      </a:r>
                      <a:r>
                        <a:rPr lang="en-US" sz="1400" baseline="0" dirty="0" smtClean="0"/>
                        <a:t> municipality identified boreholes that are drilled and equipped.</a:t>
                      </a:r>
                    </a:p>
                    <a:p>
                      <a:pPr algn="just"/>
                      <a:r>
                        <a:rPr lang="en-US" sz="1400" baseline="0" dirty="0" smtClean="0"/>
                        <a:t>DBSA funding available to assist in the drilling and equipping of boreholes  in the GLM &amp; GGM municipalities. </a:t>
                      </a:r>
                    </a:p>
                    <a:p>
                      <a:pPr algn="just"/>
                      <a:r>
                        <a:rPr lang="en-US" sz="1400" baseline="0" dirty="0" smtClean="0"/>
                        <a:t>In areas where there is no ground water the municipality allocated water tankers for water supply. The delay by Eskom to electrify boreholes has been a challenge but the municipality has opted to do self build in order to supply those boreholes that have water with electrification.</a:t>
                      </a:r>
                      <a:endParaRPr lang="en-ZA" sz="1400" dirty="0"/>
                    </a:p>
                  </a:txBody>
                  <a:tcPr marL="68580" marR="68580" marT="34290" marB="34290"/>
                </a:tc>
                <a:tc>
                  <a:txBody>
                    <a:bodyPr/>
                    <a:lstStyle/>
                    <a:p>
                      <a:pPr algn="just"/>
                      <a:r>
                        <a:rPr lang="en-US" sz="1400" dirty="0" smtClean="0"/>
                        <a:t>On-going</a:t>
                      </a:r>
                      <a:endParaRPr lang="en-ZA" sz="1400" dirty="0"/>
                    </a:p>
                  </a:txBody>
                  <a:tcPr marL="68580" marR="68580" marT="34290" marB="34290"/>
                </a:tc>
                <a:extLst>
                  <a:ext uri="{0D108BD9-81ED-4DB2-BD59-A6C34878D82A}">
                    <a16:rowId xmlns:a16="http://schemas.microsoft.com/office/drawing/2014/main" xmlns="" val="358178106"/>
                  </a:ext>
                </a:extLst>
              </a:tr>
              <a:tr h="1264444">
                <a:tc>
                  <a:txBody>
                    <a:bodyPr/>
                    <a:lstStyle/>
                    <a:p>
                      <a:r>
                        <a:rPr lang="en-ZA" sz="1400" dirty="0" smtClean="0"/>
                        <a:t>3.</a:t>
                      </a:r>
                      <a:endParaRPr lang="en-ZA" sz="1400" dirty="0"/>
                    </a:p>
                  </a:txBody>
                  <a:tcPr marL="68580" marR="68580" marT="34290" marB="34290"/>
                </a:tc>
                <a:tc>
                  <a:txBody>
                    <a:bodyPr/>
                    <a:lstStyle/>
                    <a:p>
                      <a:pPr algn="just"/>
                      <a:r>
                        <a:rPr lang="en-ZA" sz="1400" dirty="0" smtClean="0"/>
                        <a:t>The service level agreement entered into with local municipalities, puts strains on the district’s finances as  local are not paying their dues to the district.</a:t>
                      </a:r>
                    </a:p>
                  </a:txBody>
                  <a:tcPr marL="68580" marR="68580" marT="34290" marB="34290"/>
                </a:tc>
                <a:tc>
                  <a:txBody>
                    <a:bodyPr/>
                    <a:lstStyle/>
                    <a:p>
                      <a:pPr algn="just"/>
                      <a:r>
                        <a:rPr lang="en-US" sz="1400" dirty="0" smtClean="0"/>
                        <a:t>There</a:t>
                      </a:r>
                      <a:r>
                        <a:rPr lang="en-US" sz="1400" baseline="0" dirty="0" smtClean="0"/>
                        <a:t> has been revision of the WSA/WSP SLA’s.  District appointed administrators at the Local Municipality for direct monitoring and control. The district has initiated a project for separation of Sanitation of Water and Sewer transaction in the LM’s which will enable take over processes in the medium - term.</a:t>
                      </a:r>
                      <a:endParaRPr lang="en-ZA" sz="1400" dirty="0"/>
                    </a:p>
                  </a:txBody>
                  <a:tcPr marL="68580" marR="68580" marT="34290" marB="34290"/>
                </a:tc>
                <a:tc>
                  <a:txBody>
                    <a:bodyPr/>
                    <a:lstStyle/>
                    <a:p>
                      <a:pPr algn="just"/>
                      <a:r>
                        <a:rPr lang="en-US" sz="1400" dirty="0" smtClean="0"/>
                        <a:t>Project</a:t>
                      </a:r>
                      <a:r>
                        <a:rPr lang="en-US" sz="1400" baseline="0" dirty="0" smtClean="0"/>
                        <a:t> discussed at CFOs forum and District Managers forum. </a:t>
                      </a:r>
                    </a:p>
                    <a:p>
                      <a:pPr algn="just"/>
                      <a:r>
                        <a:rPr lang="en-US" sz="1400" baseline="0" dirty="0" smtClean="0"/>
                        <a:t>Project plan developed and monitored.</a:t>
                      </a:r>
                      <a:endParaRPr lang="en-ZA" sz="1400" dirty="0"/>
                    </a:p>
                  </a:txBody>
                  <a:tcPr marL="68580" marR="68580" marT="34290" marB="34290"/>
                </a:tc>
                <a:extLst>
                  <a:ext uri="{0D108BD9-81ED-4DB2-BD59-A6C34878D82A}">
                    <a16:rowId xmlns:a16="http://schemas.microsoft.com/office/drawing/2014/main" xmlns="" val="1574169502"/>
                  </a:ext>
                </a:extLst>
              </a:tr>
            </a:tbl>
          </a:graphicData>
        </a:graphic>
      </p:graphicFrame>
    </p:spTree>
    <p:extLst>
      <p:ext uri="{BB962C8B-B14F-4D97-AF65-F5344CB8AC3E}">
        <p14:creationId xmlns:p14="http://schemas.microsoft.com/office/powerpoint/2010/main" xmlns="" val="272414420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2" name="Title 1"/>
          <p:cNvSpPr>
            <a:spLocks noGrp="1"/>
          </p:cNvSpPr>
          <p:nvPr>
            <p:ph type="title"/>
          </p:nvPr>
        </p:nvSpPr>
        <p:spPr>
          <a:xfrm>
            <a:off x="914400" y="152401"/>
            <a:ext cx="8534400" cy="1273663"/>
          </a:xfrm>
        </p:spPr>
        <p:txBody>
          <a:bodyPr>
            <a:normAutofit fontScale="90000"/>
          </a:bodyPr>
          <a:lstStyle/>
          <a:p>
            <a:r>
              <a:rPr lang="en-ZA" b="1" dirty="0" smtClean="0">
                <a:solidFill>
                  <a:schemeClr val="tx1"/>
                </a:solidFill>
              </a:rPr>
              <a:t/>
            </a:r>
            <a:br>
              <a:rPr lang="en-ZA" b="1" dirty="0" smtClean="0">
                <a:solidFill>
                  <a:schemeClr val="tx1"/>
                </a:solidFill>
              </a:rPr>
            </a:br>
            <a:r>
              <a:rPr lang="en-ZA" b="1" dirty="0" smtClean="0">
                <a:solidFill>
                  <a:schemeClr val="tx1"/>
                </a:solidFill>
              </a:rPr>
              <a:t>INSTITUTIONAL </a:t>
            </a:r>
            <a:r>
              <a:rPr lang="en-ZA" b="1" dirty="0">
                <a:solidFill>
                  <a:schemeClr val="tx1"/>
                </a:solidFill>
              </a:rPr>
              <a:t>CAPACITY </a:t>
            </a:r>
            <a:r>
              <a:rPr lang="en-ZA" b="1" dirty="0" smtClean="0">
                <a:solidFill>
                  <a:schemeClr val="tx1"/>
                </a:solidFill>
              </a:rPr>
              <a:t>   </a:t>
            </a:r>
            <a:br>
              <a:rPr lang="en-ZA" b="1" dirty="0" smtClean="0">
                <a:solidFill>
                  <a:schemeClr val="tx1"/>
                </a:solidFill>
              </a:rPr>
            </a:br>
            <a:r>
              <a:rPr lang="en-ZA" b="1" dirty="0" smtClean="0">
                <a:solidFill>
                  <a:schemeClr val="tx1"/>
                </a:solidFill>
              </a:rPr>
              <a:t>(</a:t>
            </a:r>
            <a:r>
              <a:rPr lang="en-ZA" b="1" dirty="0">
                <a:solidFill>
                  <a:schemeClr val="tx1"/>
                </a:solidFill>
              </a:rPr>
              <a:t>High level posts)</a:t>
            </a:r>
            <a:endParaRPr lang="en-ZA" dirty="0">
              <a:solidFill>
                <a:schemeClr val="tx1"/>
              </a:solidFill>
            </a:endParaRPr>
          </a:p>
        </p:txBody>
      </p:sp>
      <p:graphicFrame>
        <p:nvGraphicFramePr>
          <p:cNvPr id="146" name="Google Shape;146;p22"/>
          <p:cNvGraphicFramePr/>
          <p:nvPr>
            <p:extLst>
              <p:ext uri="{D42A27DB-BD31-4B8C-83A1-F6EECF244321}">
                <p14:modId xmlns:p14="http://schemas.microsoft.com/office/powerpoint/2010/main" xmlns="" val="2378975194"/>
              </p:ext>
            </p:extLst>
          </p:nvPr>
        </p:nvGraphicFramePr>
        <p:xfrm>
          <a:off x="76200" y="2174007"/>
          <a:ext cx="9677401" cy="4927008"/>
        </p:xfrm>
        <a:graphic>
          <a:graphicData uri="http://schemas.openxmlformats.org/drawingml/2006/table">
            <a:tbl>
              <a:tblPr>
                <a:noFill/>
              </a:tblPr>
              <a:tblGrid>
                <a:gridCol w="1143000">
                  <a:extLst>
                    <a:ext uri="{9D8B030D-6E8A-4147-A177-3AD203B41FA5}">
                      <a16:colId xmlns:a16="http://schemas.microsoft.com/office/drawing/2014/main" xmlns="" val="20000"/>
                    </a:ext>
                  </a:extLst>
                </a:gridCol>
                <a:gridCol w="640392">
                  <a:extLst>
                    <a:ext uri="{9D8B030D-6E8A-4147-A177-3AD203B41FA5}">
                      <a16:colId xmlns:a16="http://schemas.microsoft.com/office/drawing/2014/main" xmlns="" val="20001"/>
                    </a:ext>
                  </a:extLst>
                </a:gridCol>
                <a:gridCol w="848116">
                  <a:extLst>
                    <a:ext uri="{9D8B030D-6E8A-4147-A177-3AD203B41FA5}">
                      <a16:colId xmlns:a16="http://schemas.microsoft.com/office/drawing/2014/main" xmlns="" val="20002"/>
                    </a:ext>
                  </a:extLst>
                </a:gridCol>
                <a:gridCol w="797492">
                  <a:extLst>
                    <a:ext uri="{9D8B030D-6E8A-4147-A177-3AD203B41FA5}">
                      <a16:colId xmlns:a16="http://schemas.microsoft.com/office/drawing/2014/main" xmlns="" val="1039067028"/>
                    </a:ext>
                  </a:extLst>
                </a:gridCol>
                <a:gridCol w="1676400">
                  <a:extLst>
                    <a:ext uri="{9D8B030D-6E8A-4147-A177-3AD203B41FA5}">
                      <a16:colId xmlns:a16="http://schemas.microsoft.com/office/drawing/2014/main" xmlns="" val="20003"/>
                    </a:ext>
                  </a:extLst>
                </a:gridCol>
                <a:gridCol w="1447800">
                  <a:extLst>
                    <a:ext uri="{9D8B030D-6E8A-4147-A177-3AD203B41FA5}">
                      <a16:colId xmlns:a16="http://schemas.microsoft.com/office/drawing/2014/main" xmlns="" val="2259036153"/>
                    </a:ext>
                  </a:extLst>
                </a:gridCol>
                <a:gridCol w="1066800">
                  <a:extLst>
                    <a:ext uri="{9D8B030D-6E8A-4147-A177-3AD203B41FA5}">
                      <a16:colId xmlns:a16="http://schemas.microsoft.com/office/drawing/2014/main" xmlns="" val="3769567531"/>
                    </a:ext>
                  </a:extLst>
                </a:gridCol>
                <a:gridCol w="990600">
                  <a:extLst>
                    <a:ext uri="{9D8B030D-6E8A-4147-A177-3AD203B41FA5}">
                      <a16:colId xmlns:a16="http://schemas.microsoft.com/office/drawing/2014/main" xmlns="" val="1125668237"/>
                    </a:ext>
                  </a:extLst>
                </a:gridCol>
                <a:gridCol w="1066801">
                  <a:extLst>
                    <a:ext uri="{9D8B030D-6E8A-4147-A177-3AD203B41FA5}">
                      <a16:colId xmlns:a16="http://schemas.microsoft.com/office/drawing/2014/main" xmlns="" val="1601606830"/>
                    </a:ext>
                  </a:extLst>
                </a:gridCol>
              </a:tblGrid>
              <a:tr h="1188726">
                <a:tc>
                  <a:txBody>
                    <a:bodyPr/>
                    <a:lstStyle/>
                    <a:p>
                      <a:pPr marL="0" lvl="0" indent="0" algn="l" rtl="0">
                        <a:spcBef>
                          <a:spcPts val="0"/>
                        </a:spcBef>
                        <a:spcAft>
                          <a:spcPts val="0"/>
                        </a:spcAft>
                        <a:buNone/>
                      </a:pPr>
                      <a:r>
                        <a:rPr lang="en-ZA" sz="1400" b="1" dirty="0">
                          <a:solidFill>
                            <a:schemeClr val="tx1"/>
                          </a:solidFill>
                        </a:rPr>
                        <a:t>POSITION</a:t>
                      </a:r>
                      <a:endParaRPr sz="1400" b="1" dirty="0">
                        <a:solidFill>
                          <a:schemeClr val="tx1"/>
                        </a:solidFill>
                      </a:endParaRPr>
                    </a:p>
                  </a:txBody>
                  <a:tcPr marL="91425" marR="91425" marT="91425" marB="91425">
                    <a:lnB w="12675" cap="flat" cmpd="sng" algn="ctr">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ZA" sz="1400" b="1" dirty="0">
                          <a:solidFill>
                            <a:schemeClr val="tx1"/>
                          </a:solidFill>
                        </a:rPr>
                        <a:t>STATUS</a:t>
                      </a:r>
                      <a:endParaRPr sz="1400" b="1" dirty="0">
                        <a:solidFill>
                          <a:schemeClr val="tx1"/>
                        </a:solidFill>
                      </a:endParaRPr>
                    </a:p>
                  </a:txBody>
                  <a:tcPr marL="91425" marR="91425" marT="91425" marB="91425">
                    <a:lnB w="12675" cap="flat" cmpd="sng" algn="ctr">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ZA" sz="1400" b="1" dirty="0">
                          <a:solidFill>
                            <a:schemeClr val="tx1"/>
                          </a:solidFill>
                        </a:rPr>
                        <a:t>DETAILS</a:t>
                      </a:r>
                      <a:endParaRPr sz="1400" b="1" dirty="0">
                        <a:solidFill>
                          <a:schemeClr val="tx1"/>
                        </a:solidFill>
                      </a:endParaRPr>
                    </a:p>
                  </a:txBody>
                  <a:tcPr marL="91425" marR="91425" marT="91425" marB="91425">
                    <a:lnB w="12675" cap="flat" cmpd="sng" algn="ctr">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US" sz="1400" b="1" dirty="0" smtClean="0">
                          <a:solidFill>
                            <a:schemeClr val="tx1"/>
                          </a:solidFill>
                        </a:rPr>
                        <a:t>GENDER</a:t>
                      </a:r>
                      <a:endParaRPr sz="1400" b="1" dirty="0">
                        <a:solidFill>
                          <a:schemeClr val="tx1"/>
                        </a:solidFill>
                      </a:endParaRPr>
                    </a:p>
                  </a:txBody>
                  <a:tcPr marL="91425" marR="91425" marT="91425" marB="91425">
                    <a:lnB w="12675" cap="flat" cmpd="sng" algn="ctr">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ZA" sz="1400" b="1" dirty="0">
                          <a:solidFill>
                            <a:schemeClr val="tx1"/>
                          </a:solidFill>
                        </a:rPr>
                        <a:t>REASONS FOR VACANCY AND MEASURES </a:t>
                      </a:r>
                      <a:endParaRPr sz="1400" b="1" dirty="0">
                        <a:solidFill>
                          <a:schemeClr val="tx1"/>
                        </a:solidFill>
                      </a:endParaRPr>
                    </a:p>
                  </a:txBody>
                  <a:tcPr marL="91425" marR="91425" marT="91425" marB="91425">
                    <a:lnB w="12675" cap="flat" cmpd="sng" algn="ctr">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ZA" sz="1400" b="1" dirty="0" smtClean="0">
                          <a:solidFill>
                            <a:schemeClr val="tx1"/>
                          </a:solidFill>
                        </a:rPr>
                        <a:t>HIGHEST</a:t>
                      </a:r>
                      <a:r>
                        <a:rPr lang="en-ZA" sz="1400" b="1" baseline="0" dirty="0" smtClean="0">
                          <a:solidFill>
                            <a:schemeClr val="tx1"/>
                          </a:solidFill>
                        </a:rPr>
                        <a:t> QUALIFICATION</a:t>
                      </a:r>
                      <a:endParaRPr sz="1400" b="1" dirty="0">
                        <a:solidFill>
                          <a:schemeClr val="tx1"/>
                        </a:solidFill>
                      </a:endParaRPr>
                    </a:p>
                  </a:txBody>
                  <a:tcPr marL="91425" marR="91425" marT="91425" marB="91425">
                    <a:lnB w="12675" cap="flat" cmpd="sng" algn="ctr">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US" sz="1400" b="1" dirty="0" smtClean="0">
                          <a:solidFill>
                            <a:schemeClr val="tx1"/>
                          </a:solidFill>
                        </a:rPr>
                        <a:t>PROFESSIONAL BODY</a:t>
                      </a:r>
                      <a:endParaRPr sz="1400" b="1" dirty="0">
                        <a:solidFill>
                          <a:schemeClr val="tx1"/>
                        </a:solidFill>
                      </a:endParaRPr>
                    </a:p>
                  </a:txBody>
                  <a:tcPr marL="91425" marR="91425" marT="91425" marB="91425">
                    <a:lnB w="12675" cap="flat" cmpd="sng" algn="ctr">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ZA" sz="1400" b="1" dirty="0" smtClean="0">
                          <a:solidFill>
                            <a:schemeClr val="tx1"/>
                          </a:solidFill>
                        </a:rPr>
                        <a:t>YEARS</a:t>
                      </a:r>
                      <a:r>
                        <a:rPr lang="en-ZA" sz="1400" b="1" baseline="0" dirty="0" smtClean="0">
                          <a:solidFill>
                            <a:schemeClr val="tx1"/>
                          </a:solidFill>
                        </a:rPr>
                        <a:t> OF EXPERINCE</a:t>
                      </a:r>
                      <a:endParaRPr sz="1400" b="1" dirty="0">
                        <a:solidFill>
                          <a:schemeClr val="tx1"/>
                        </a:solidFill>
                      </a:endParaRPr>
                    </a:p>
                  </a:txBody>
                  <a:tcPr marL="91425" marR="91425" marT="91425" marB="91425">
                    <a:lnB w="12675" cap="flat" cmpd="sng" algn="ctr">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ZA" sz="1400" b="1" dirty="0" smtClean="0">
                          <a:solidFill>
                            <a:schemeClr val="tx1"/>
                          </a:solidFill>
                        </a:rPr>
                        <a:t>COMMENCEMENT</a:t>
                      </a:r>
                      <a:r>
                        <a:rPr lang="en-ZA" sz="1400" b="1" baseline="0" dirty="0" smtClean="0">
                          <a:solidFill>
                            <a:schemeClr val="tx1"/>
                          </a:solidFill>
                        </a:rPr>
                        <a:t> DATES</a:t>
                      </a:r>
                      <a:endParaRPr sz="1400" b="1" dirty="0">
                        <a:solidFill>
                          <a:schemeClr val="tx1"/>
                        </a:solidFill>
                      </a:endParaRPr>
                    </a:p>
                  </a:txBody>
                  <a:tcPr marL="91425" marR="91425" marT="91425" marB="91425">
                    <a:lnB w="12675" cap="flat" cmpd="sng" algn="ctr">
                      <a:solidFill>
                        <a:srgbClr val="000000"/>
                      </a:solidFill>
                      <a:prstDash val="solid"/>
                      <a:round/>
                      <a:headEnd type="none" w="sm" len="sm"/>
                      <a:tailEnd type="none" w="sm" len="sm"/>
                    </a:lnB>
                  </a:tcPr>
                </a:tc>
                <a:extLst>
                  <a:ext uri="{0D108BD9-81ED-4DB2-BD59-A6C34878D82A}">
                    <a16:rowId xmlns:a16="http://schemas.microsoft.com/office/drawing/2014/main" xmlns="" val="10000"/>
                  </a:ext>
                </a:extLst>
              </a:tr>
              <a:tr h="791538">
                <a:tc>
                  <a:txBody>
                    <a:bodyPr/>
                    <a:lstStyle/>
                    <a:p>
                      <a:pPr marL="0" lvl="0" indent="0" algn="l" rtl="0">
                        <a:lnSpc>
                          <a:spcPct val="115000"/>
                        </a:lnSpc>
                        <a:spcBef>
                          <a:spcPts val="0"/>
                        </a:spcBef>
                        <a:spcAft>
                          <a:spcPts val="0"/>
                        </a:spcAft>
                        <a:buNone/>
                      </a:pPr>
                      <a:r>
                        <a:rPr lang="en-ZA" sz="1400" b="1" dirty="0">
                          <a:solidFill>
                            <a:schemeClr val="tx1"/>
                          </a:solidFill>
                          <a:latin typeface="Calibri"/>
                          <a:ea typeface="Calibri"/>
                          <a:cs typeface="Calibri"/>
                          <a:sym typeface="Calibri"/>
                        </a:rPr>
                        <a:t>Directo</a:t>
                      </a:r>
                      <a:r>
                        <a:rPr lang="en-ZA" sz="1400" dirty="0">
                          <a:solidFill>
                            <a:schemeClr val="tx1"/>
                          </a:solidFill>
                          <a:latin typeface="Calibri"/>
                          <a:ea typeface="Calibri"/>
                          <a:cs typeface="Calibri"/>
                          <a:sym typeface="Calibri"/>
                        </a:rPr>
                        <a:t>r: </a:t>
                      </a:r>
                      <a:r>
                        <a:rPr lang="en-ZA" sz="1400" dirty="0" smtClean="0">
                          <a:solidFill>
                            <a:schemeClr val="tx1"/>
                          </a:solidFill>
                          <a:latin typeface="Calibri"/>
                          <a:ea typeface="Calibri"/>
                          <a:cs typeface="Calibri"/>
                          <a:sym typeface="Calibri"/>
                        </a:rPr>
                        <a:t>Engineering</a:t>
                      </a:r>
                      <a:r>
                        <a:rPr lang="en-ZA" sz="1400" baseline="0" dirty="0" smtClean="0">
                          <a:solidFill>
                            <a:schemeClr val="tx1"/>
                          </a:solidFill>
                          <a:latin typeface="Calibri"/>
                          <a:ea typeface="Calibri"/>
                          <a:cs typeface="Calibri"/>
                          <a:sym typeface="Calibri"/>
                        </a:rPr>
                        <a:t> Services</a:t>
                      </a:r>
                      <a:endParaRPr sz="1400" dirty="0">
                        <a:solidFill>
                          <a:schemeClr val="tx1"/>
                        </a:solidFill>
                        <a:latin typeface="Calibri"/>
                        <a:ea typeface="Calibri"/>
                        <a:cs typeface="Calibri"/>
                        <a:sym typeface="Calibri"/>
                      </a:endParaRPr>
                    </a:p>
                  </a:txBody>
                  <a:tcPr marL="68575" marR="68575" marT="91425" marB="91425">
                    <a:lnL w="12675" cap="flat" cmpd="sng">
                      <a:solidFill>
                        <a:srgbClr val="000000"/>
                      </a:solidFill>
                      <a:prstDash val="solid"/>
                      <a:round/>
                      <a:headEnd type="none" w="sm" len="sm"/>
                      <a:tailEnd type="none" w="sm" len="sm"/>
                    </a:lnL>
                    <a:lnR w="12675" cap="flat" cmpd="sng">
                      <a:solidFill>
                        <a:srgbClr val="000000"/>
                      </a:solidFill>
                      <a:prstDash val="solid"/>
                      <a:round/>
                      <a:headEnd type="none" w="sm" len="sm"/>
                      <a:tailEnd type="none" w="sm" len="sm"/>
                    </a:lnR>
                    <a:lnT w="12675" cap="flat" cmpd="sng">
                      <a:solidFill>
                        <a:srgbClr val="000000"/>
                      </a:solidFill>
                      <a:prstDash val="solid"/>
                      <a:round/>
                      <a:headEnd type="none" w="sm" len="sm"/>
                      <a:tailEnd type="none" w="sm" len="sm"/>
                    </a:lnT>
                    <a:lnB w="1267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ZA" sz="1400" dirty="0">
                          <a:solidFill>
                            <a:schemeClr val="tx1"/>
                          </a:solidFill>
                          <a:latin typeface="Calibri"/>
                          <a:ea typeface="Calibri"/>
                          <a:cs typeface="Calibri"/>
                          <a:sym typeface="Calibri"/>
                        </a:rPr>
                        <a:t>Filled</a:t>
                      </a:r>
                      <a:endParaRPr sz="1400" dirty="0">
                        <a:solidFill>
                          <a:schemeClr val="tx1"/>
                        </a:solidFill>
                        <a:latin typeface="Calibri"/>
                        <a:ea typeface="Calibri"/>
                        <a:cs typeface="Calibri"/>
                        <a:sym typeface="Calibri"/>
                      </a:endParaRPr>
                    </a:p>
                  </a:txBody>
                  <a:tcPr marL="68575" marR="68575" marT="91425" marB="91425">
                    <a:lnL w="12675" cap="flat" cmpd="sng">
                      <a:solidFill>
                        <a:srgbClr val="000000"/>
                      </a:solidFill>
                      <a:prstDash val="solid"/>
                      <a:round/>
                      <a:headEnd type="none" w="sm" len="sm"/>
                      <a:tailEnd type="none" w="sm" len="sm"/>
                    </a:lnL>
                    <a:lnR w="12675" cap="flat" cmpd="sng">
                      <a:solidFill>
                        <a:srgbClr val="000000"/>
                      </a:solidFill>
                      <a:prstDash val="solid"/>
                      <a:round/>
                      <a:headEnd type="none" w="sm" len="sm"/>
                      <a:tailEnd type="none" w="sm" len="sm"/>
                    </a:lnR>
                    <a:lnT w="12675" cap="flat" cmpd="sng">
                      <a:solidFill>
                        <a:srgbClr val="000000"/>
                      </a:solidFill>
                      <a:prstDash val="solid"/>
                      <a:round/>
                      <a:headEnd type="none" w="sm" len="sm"/>
                      <a:tailEnd type="none" w="sm" len="sm"/>
                    </a:lnT>
                    <a:lnB w="1267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US" sz="1400" dirty="0" smtClean="0">
                          <a:solidFill>
                            <a:schemeClr val="tx1"/>
                          </a:solidFill>
                          <a:latin typeface="Calibri"/>
                          <a:ea typeface="Calibri"/>
                          <a:cs typeface="Calibri"/>
                          <a:sym typeface="Calibri"/>
                        </a:rPr>
                        <a:t>Shilowa</a:t>
                      </a:r>
                      <a:r>
                        <a:rPr lang="en-US" sz="1400" baseline="0" dirty="0" smtClean="0">
                          <a:solidFill>
                            <a:schemeClr val="tx1"/>
                          </a:solidFill>
                          <a:latin typeface="Calibri"/>
                          <a:ea typeface="Calibri"/>
                          <a:cs typeface="Calibri"/>
                          <a:sym typeface="Calibri"/>
                        </a:rPr>
                        <a:t> J.P</a:t>
                      </a:r>
                      <a:endParaRPr sz="1400" dirty="0">
                        <a:solidFill>
                          <a:schemeClr val="tx1"/>
                        </a:solidFill>
                        <a:latin typeface="Calibri"/>
                        <a:ea typeface="Calibri"/>
                        <a:cs typeface="Calibri"/>
                        <a:sym typeface="Calibri"/>
                      </a:endParaRPr>
                    </a:p>
                  </a:txBody>
                  <a:tcPr marL="68575" marR="68575" marT="91425" marB="91425">
                    <a:lnL w="12675" cap="flat" cmpd="sng">
                      <a:solidFill>
                        <a:srgbClr val="000000"/>
                      </a:solidFill>
                      <a:prstDash val="solid"/>
                      <a:round/>
                      <a:headEnd type="none" w="sm" len="sm"/>
                      <a:tailEnd type="none" w="sm" len="sm"/>
                    </a:lnL>
                    <a:lnR w="12675" cap="flat" cmpd="sng">
                      <a:solidFill>
                        <a:srgbClr val="000000"/>
                      </a:solidFill>
                      <a:prstDash val="solid"/>
                      <a:round/>
                      <a:headEnd type="none" w="sm" len="sm"/>
                      <a:tailEnd type="none" w="sm" len="sm"/>
                    </a:lnR>
                    <a:lnT w="12675" cap="flat" cmpd="sng">
                      <a:solidFill>
                        <a:srgbClr val="000000"/>
                      </a:solidFill>
                      <a:prstDash val="solid"/>
                      <a:round/>
                      <a:headEnd type="none" w="sm" len="sm"/>
                      <a:tailEnd type="none" w="sm" len="sm"/>
                    </a:lnT>
                    <a:lnB w="1267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US" sz="1400" dirty="0" smtClean="0">
                          <a:solidFill>
                            <a:schemeClr val="tx1"/>
                          </a:solidFill>
                          <a:latin typeface="Calibri"/>
                          <a:ea typeface="Calibri"/>
                          <a:cs typeface="Calibri"/>
                          <a:sym typeface="Calibri"/>
                        </a:rPr>
                        <a:t>Male</a:t>
                      </a:r>
                      <a:endParaRPr sz="1400" dirty="0">
                        <a:solidFill>
                          <a:schemeClr val="tx1"/>
                        </a:solidFill>
                        <a:latin typeface="Calibri"/>
                        <a:ea typeface="Calibri"/>
                        <a:cs typeface="Calibri"/>
                        <a:sym typeface="Calibri"/>
                      </a:endParaRPr>
                    </a:p>
                  </a:txBody>
                  <a:tcPr marL="68575" marR="68575" marT="91425" marB="91425">
                    <a:lnL w="12675" cap="flat" cmpd="sng" algn="ctr">
                      <a:solidFill>
                        <a:srgbClr val="000000"/>
                      </a:solidFill>
                      <a:prstDash val="solid"/>
                      <a:round/>
                      <a:headEnd type="none" w="sm" len="sm"/>
                      <a:tailEnd type="none" w="sm" len="sm"/>
                    </a:lnL>
                    <a:lnR w="12675" cap="flat" cmpd="sng">
                      <a:solidFill>
                        <a:srgbClr val="000000"/>
                      </a:solidFill>
                      <a:prstDash val="solid"/>
                      <a:round/>
                      <a:headEnd type="none" w="sm" len="sm"/>
                      <a:tailEnd type="none" w="sm" len="sm"/>
                    </a:lnR>
                    <a:lnT w="12675" cap="flat" cmpd="sng" algn="ctr">
                      <a:solidFill>
                        <a:srgbClr val="000000"/>
                      </a:solidFill>
                      <a:prstDash val="solid"/>
                      <a:round/>
                      <a:headEnd type="none" w="sm" len="sm"/>
                      <a:tailEnd type="none" w="sm" len="sm"/>
                    </a:lnT>
                    <a:lnB w="12675" cap="flat" cmpd="sng" algn="ctr">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US" sz="1400" dirty="0" smtClean="0">
                          <a:solidFill>
                            <a:schemeClr val="tx1"/>
                          </a:solidFill>
                          <a:latin typeface="Calibri"/>
                          <a:ea typeface="Calibri"/>
                          <a:cs typeface="Calibri"/>
                          <a:sym typeface="Calibri"/>
                        </a:rPr>
                        <a:t>None</a:t>
                      </a:r>
                      <a:endParaRPr sz="1400" dirty="0">
                        <a:solidFill>
                          <a:schemeClr val="tx1"/>
                        </a:solidFill>
                        <a:latin typeface="Calibri"/>
                        <a:ea typeface="Calibri"/>
                        <a:cs typeface="Calibri"/>
                        <a:sym typeface="Calibri"/>
                      </a:endParaRPr>
                    </a:p>
                  </a:txBody>
                  <a:tcPr marL="68575" marR="68575" marT="91425" marB="91425">
                    <a:lnL w="12675" cap="flat" cmpd="sng">
                      <a:solidFill>
                        <a:srgbClr val="000000"/>
                      </a:solidFill>
                      <a:prstDash val="solid"/>
                      <a:round/>
                      <a:headEnd type="none" w="sm" len="sm"/>
                      <a:tailEnd type="none" w="sm" len="sm"/>
                    </a:lnL>
                    <a:lnR w="12675" cap="flat" cmpd="sng" algn="ctr">
                      <a:solidFill>
                        <a:srgbClr val="000000"/>
                      </a:solidFill>
                      <a:prstDash val="solid"/>
                      <a:round/>
                      <a:headEnd type="none" w="sm" len="sm"/>
                      <a:tailEnd type="none" w="sm" len="sm"/>
                    </a:lnR>
                    <a:lnT w="12675" cap="flat" cmpd="sng">
                      <a:solidFill>
                        <a:srgbClr val="000000"/>
                      </a:solidFill>
                      <a:prstDash val="solid"/>
                      <a:round/>
                      <a:headEnd type="none" w="sm" len="sm"/>
                      <a:tailEnd type="none" w="sm" len="sm"/>
                    </a:lnT>
                    <a:lnB w="12675" cap="flat" cmpd="sng">
                      <a:solidFill>
                        <a:srgbClr val="000000"/>
                      </a:solidFill>
                      <a:prstDash val="solid"/>
                      <a:round/>
                      <a:headEnd type="none" w="sm" len="sm"/>
                      <a:tailEnd type="none" w="sm" len="sm"/>
                    </a:lnB>
                  </a:tcPr>
                </a:tc>
                <a:tc>
                  <a:txBody>
                    <a:bodyPr/>
                    <a:lstStyle/>
                    <a:p>
                      <a:pPr marL="0" marR="0" lvl="0" indent="0" algn="l" defTabSz="914400" rtl="0" eaLnBrk="1" fontAlgn="auto" latinLnBrk="0" hangingPunct="1">
                        <a:lnSpc>
                          <a:spcPct val="115000"/>
                        </a:lnSpc>
                        <a:spcBef>
                          <a:spcPts val="0"/>
                        </a:spcBef>
                        <a:spcAft>
                          <a:spcPts val="0"/>
                        </a:spcAft>
                        <a:buClr>
                          <a:srgbClr val="000000"/>
                        </a:buClr>
                        <a:buSzTx/>
                        <a:buFont typeface="Arial"/>
                        <a:buNone/>
                        <a:tabLst/>
                        <a:defRPr/>
                      </a:pPr>
                      <a:r>
                        <a:rPr kumimoji="0" lang="en-US" sz="1400" b="0" i="0" u="none" strike="noStrike" kern="0" cap="none" spc="0" normalizeH="0" baseline="0" noProof="0" dirty="0" smtClean="0">
                          <a:ln>
                            <a:noFill/>
                          </a:ln>
                          <a:solidFill>
                            <a:schemeClr val="tx1"/>
                          </a:solidFill>
                          <a:effectLst/>
                          <a:uLnTx/>
                          <a:uFillTx/>
                          <a:latin typeface="Calibri"/>
                          <a:ea typeface="Calibri"/>
                          <a:cs typeface="Calibri"/>
                          <a:sym typeface="Calibri"/>
                        </a:rPr>
                        <a:t>BTECH Quality</a:t>
                      </a:r>
                    </a:p>
                    <a:p>
                      <a:pPr marL="0" marR="0" lvl="0" indent="0" algn="l" defTabSz="914400" rtl="0" eaLnBrk="1" fontAlgn="auto" latinLnBrk="0" hangingPunct="1">
                        <a:lnSpc>
                          <a:spcPct val="115000"/>
                        </a:lnSpc>
                        <a:spcBef>
                          <a:spcPts val="0"/>
                        </a:spcBef>
                        <a:spcAft>
                          <a:spcPts val="0"/>
                        </a:spcAft>
                        <a:buClr>
                          <a:srgbClr val="000000"/>
                        </a:buClr>
                        <a:buSzTx/>
                        <a:buFont typeface="Arial"/>
                        <a:buNone/>
                        <a:tabLst/>
                        <a:defRPr/>
                      </a:pPr>
                      <a:r>
                        <a:rPr kumimoji="0" lang="en-US" sz="1400" b="0" i="0" u="none" strike="noStrike" kern="0" cap="none" spc="0" normalizeH="0" baseline="0" noProof="0" dirty="0" smtClean="0">
                          <a:ln>
                            <a:noFill/>
                          </a:ln>
                          <a:solidFill>
                            <a:schemeClr val="tx1"/>
                          </a:solidFill>
                          <a:effectLst/>
                          <a:uLnTx/>
                          <a:uFillTx/>
                          <a:latin typeface="+mn-lt"/>
                          <a:ea typeface="Calibri"/>
                          <a:cs typeface="Calibri"/>
                          <a:sym typeface="Calibri"/>
                        </a:rPr>
                        <a:t>ND-Mechanical </a:t>
                      </a:r>
                      <a:endParaRPr kumimoji="0" lang="en-US" sz="1400" b="0" i="0" u="none" strike="noStrike" kern="0" cap="none" spc="0" normalizeH="0" baseline="0" noProof="0" dirty="0" smtClean="0">
                        <a:ln>
                          <a:noFill/>
                        </a:ln>
                        <a:solidFill>
                          <a:schemeClr val="tx1"/>
                        </a:solidFill>
                        <a:effectLst/>
                        <a:uLnTx/>
                        <a:uFillTx/>
                        <a:latin typeface="Calibri"/>
                        <a:ea typeface="Calibri"/>
                        <a:cs typeface="Calibri"/>
                        <a:sym typeface="Calibri"/>
                      </a:endParaRPr>
                    </a:p>
                  </a:txBody>
                  <a:tcPr marL="68575" marR="68575" marT="91425" marB="91425">
                    <a:lnL w="12675" cap="flat" cmpd="sng" algn="ctr">
                      <a:solidFill>
                        <a:srgbClr val="000000"/>
                      </a:solidFill>
                      <a:prstDash val="solid"/>
                      <a:round/>
                      <a:headEnd type="none" w="sm" len="sm"/>
                      <a:tailEnd type="none" w="sm" len="sm"/>
                    </a:lnL>
                    <a:lnR w="12675" cap="flat" cmpd="sng" algn="ctr">
                      <a:solidFill>
                        <a:srgbClr val="000000"/>
                      </a:solidFill>
                      <a:prstDash val="solid"/>
                      <a:round/>
                      <a:headEnd type="none" w="sm" len="sm"/>
                      <a:tailEnd type="none" w="sm" len="sm"/>
                    </a:lnR>
                    <a:lnT w="12675" cap="flat" cmpd="sng" algn="ctr">
                      <a:solidFill>
                        <a:srgbClr val="000000"/>
                      </a:solidFill>
                      <a:prstDash val="solid"/>
                      <a:round/>
                      <a:headEnd type="none" w="sm" len="sm"/>
                      <a:tailEnd type="none" w="sm" len="sm"/>
                    </a:lnT>
                    <a:lnB w="12675" cap="flat" cmpd="sng" algn="ctr">
                      <a:solidFill>
                        <a:srgbClr val="000000"/>
                      </a:solidFill>
                      <a:prstDash val="solid"/>
                      <a:round/>
                      <a:headEnd type="none" w="sm" len="sm"/>
                      <a:tailEnd type="none" w="sm" len="sm"/>
                    </a:lnB>
                  </a:tcPr>
                </a:tc>
                <a:tc>
                  <a:txBody>
                    <a:bodyPr/>
                    <a:lstStyle/>
                    <a:p>
                      <a:pPr marL="0" marR="0" lvl="0" indent="0" algn="l" defTabSz="914400" rtl="0" eaLnBrk="1" fontAlgn="auto" latinLnBrk="0" hangingPunct="1">
                        <a:lnSpc>
                          <a:spcPct val="115000"/>
                        </a:lnSpc>
                        <a:spcBef>
                          <a:spcPts val="0"/>
                        </a:spcBef>
                        <a:spcAft>
                          <a:spcPts val="0"/>
                        </a:spcAft>
                        <a:buClr>
                          <a:srgbClr val="000000"/>
                        </a:buClr>
                        <a:buSzTx/>
                        <a:buFont typeface="Arial"/>
                        <a:buNone/>
                        <a:tabLst/>
                        <a:defRPr/>
                      </a:pPr>
                      <a:r>
                        <a:rPr kumimoji="0" lang="en-US" sz="1400" b="0" i="0" u="none" strike="noStrike" kern="0" cap="none" spc="0" normalizeH="0" baseline="0" noProof="0" dirty="0" smtClean="0">
                          <a:ln>
                            <a:noFill/>
                          </a:ln>
                          <a:solidFill>
                            <a:schemeClr val="tx1"/>
                          </a:solidFill>
                          <a:effectLst/>
                          <a:uLnTx/>
                          <a:uFillTx/>
                          <a:latin typeface="Calibri"/>
                          <a:ea typeface="Calibri"/>
                          <a:cs typeface="Calibri"/>
                          <a:sym typeface="Calibri"/>
                        </a:rPr>
                        <a:t>SAIMECHE</a:t>
                      </a:r>
                    </a:p>
                    <a:p>
                      <a:pPr marL="0" marR="0" lvl="0" indent="0" algn="l" defTabSz="914400" rtl="0" eaLnBrk="1" fontAlgn="auto" latinLnBrk="0" hangingPunct="1">
                        <a:lnSpc>
                          <a:spcPct val="115000"/>
                        </a:lnSpc>
                        <a:spcBef>
                          <a:spcPts val="0"/>
                        </a:spcBef>
                        <a:spcAft>
                          <a:spcPts val="0"/>
                        </a:spcAft>
                        <a:buClr>
                          <a:srgbClr val="000000"/>
                        </a:buClr>
                        <a:buSzTx/>
                        <a:buFont typeface="Arial"/>
                        <a:buNone/>
                        <a:tabLst/>
                        <a:defRPr/>
                      </a:pPr>
                      <a:r>
                        <a:rPr kumimoji="0" lang="en-US" sz="1400" b="0" i="0" u="none" strike="noStrike" kern="0" cap="none" spc="0" normalizeH="0" baseline="0" noProof="0" dirty="0" smtClean="0">
                          <a:ln>
                            <a:noFill/>
                          </a:ln>
                          <a:solidFill>
                            <a:schemeClr val="tx1"/>
                          </a:solidFill>
                          <a:effectLst/>
                          <a:uLnTx/>
                          <a:uFillTx/>
                          <a:latin typeface="Calibri"/>
                          <a:ea typeface="Calibri"/>
                          <a:cs typeface="Calibri"/>
                          <a:sym typeface="Calibri"/>
                        </a:rPr>
                        <a:t>ICMESA</a:t>
                      </a:r>
                    </a:p>
                    <a:p>
                      <a:pPr marL="0" marR="0" lvl="0" indent="0" algn="l" defTabSz="914400" rtl="0" eaLnBrk="1" fontAlgn="auto" latinLnBrk="0" hangingPunct="1">
                        <a:lnSpc>
                          <a:spcPct val="115000"/>
                        </a:lnSpc>
                        <a:spcBef>
                          <a:spcPts val="0"/>
                        </a:spcBef>
                        <a:spcAft>
                          <a:spcPts val="0"/>
                        </a:spcAft>
                        <a:buClr>
                          <a:srgbClr val="000000"/>
                        </a:buClr>
                        <a:buSzTx/>
                        <a:buFont typeface="Arial"/>
                        <a:buNone/>
                        <a:tabLst/>
                        <a:defRPr/>
                      </a:pPr>
                      <a:endParaRPr kumimoji="0" lang="en-US" sz="1400" b="0" i="0" u="none" strike="noStrike" kern="0" cap="none" spc="0" normalizeH="0" baseline="0" noProof="0" dirty="0" smtClean="0">
                        <a:ln>
                          <a:noFill/>
                        </a:ln>
                        <a:solidFill>
                          <a:schemeClr val="tx1"/>
                        </a:solidFill>
                        <a:effectLst/>
                        <a:uLnTx/>
                        <a:uFillTx/>
                        <a:latin typeface="Calibri"/>
                        <a:ea typeface="Calibri"/>
                        <a:cs typeface="Calibri"/>
                        <a:sym typeface="Calibri"/>
                      </a:endParaRPr>
                    </a:p>
                    <a:p>
                      <a:pPr marL="0" marR="0" lvl="0" indent="0" algn="l" defTabSz="914400" rtl="0" eaLnBrk="1" fontAlgn="auto" latinLnBrk="0" hangingPunct="1">
                        <a:lnSpc>
                          <a:spcPct val="115000"/>
                        </a:lnSpc>
                        <a:spcBef>
                          <a:spcPts val="0"/>
                        </a:spcBef>
                        <a:spcAft>
                          <a:spcPts val="0"/>
                        </a:spcAft>
                        <a:buClr>
                          <a:srgbClr val="000000"/>
                        </a:buClr>
                        <a:buSzTx/>
                        <a:buFont typeface="Arial"/>
                        <a:buNone/>
                        <a:tabLst/>
                        <a:defRPr/>
                      </a:pPr>
                      <a:endParaRPr kumimoji="0" lang="en-US" sz="1400" b="0" i="0" u="none" strike="noStrike" kern="0" cap="none" spc="0" normalizeH="0" baseline="0" noProof="0" dirty="0" smtClean="0">
                        <a:ln>
                          <a:noFill/>
                        </a:ln>
                        <a:solidFill>
                          <a:schemeClr val="tx1"/>
                        </a:solidFill>
                        <a:effectLst/>
                        <a:uLnTx/>
                        <a:uFillTx/>
                        <a:latin typeface="Calibri"/>
                        <a:ea typeface="Calibri"/>
                        <a:cs typeface="Calibri"/>
                        <a:sym typeface="Calibri"/>
                      </a:endParaRPr>
                    </a:p>
                  </a:txBody>
                  <a:tcPr marL="68575" marR="68575" marT="91425" marB="91425">
                    <a:lnL w="12675" cap="flat" cmpd="sng" algn="ctr">
                      <a:solidFill>
                        <a:srgbClr val="000000"/>
                      </a:solidFill>
                      <a:prstDash val="solid"/>
                      <a:round/>
                      <a:headEnd type="none" w="sm" len="sm"/>
                      <a:tailEnd type="none" w="sm" len="sm"/>
                    </a:lnL>
                    <a:lnR w="12675" cap="flat" cmpd="sng" algn="ctr">
                      <a:solidFill>
                        <a:srgbClr val="000000"/>
                      </a:solidFill>
                      <a:prstDash val="solid"/>
                      <a:round/>
                      <a:headEnd type="none" w="sm" len="sm"/>
                      <a:tailEnd type="none" w="sm" len="sm"/>
                    </a:lnR>
                    <a:lnT w="12675" cap="flat" cmpd="sng" algn="ctr">
                      <a:solidFill>
                        <a:srgbClr val="000000"/>
                      </a:solidFill>
                      <a:prstDash val="solid"/>
                      <a:round/>
                      <a:headEnd type="none" w="sm" len="sm"/>
                      <a:tailEnd type="none" w="sm" len="sm"/>
                    </a:lnT>
                    <a:lnB w="12675" cap="flat" cmpd="sng" algn="ctr">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US" sz="1400" dirty="0" smtClean="0">
                          <a:solidFill>
                            <a:schemeClr val="tx1"/>
                          </a:solidFill>
                          <a:latin typeface="Calibri"/>
                          <a:ea typeface="Calibri"/>
                          <a:cs typeface="Calibri"/>
                          <a:sym typeface="Calibri"/>
                        </a:rPr>
                        <a:t>23 years</a:t>
                      </a:r>
                      <a:endParaRPr sz="1400" dirty="0">
                        <a:solidFill>
                          <a:schemeClr val="tx1"/>
                        </a:solidFill>
                        <a:latin typeface="Calibri"/>
                        <a:ea typeface="Calibri"/>
                        <a:cs typeface="Calibri"/>
                        <a:sym typeface="Calibri"/>
                      </a:endParaRPr>
                    </a:p>
                  </a:txBody>
                  <a:tcPr marL="68575" marR="68575" marT="91425" marB="91425">
                    <a:lnL w="12675" cap="flat" cmpd="sng">
                      <a:solidFill>
                        <a:srgbClr val="000000"/>
                      </a:solidFill>
                      <a:prstDash val="solid"/>
                      <a:round/>
                      <a:headEnd type="none" w="sm" len="sm"/>
                      <a:tailEnd type="none" w="sm" len="sm"/>
                    </a:lnL>
                    <a:lnR w="12675" cap="flat" cmpd="sng" algn="ctr">
                      <a:solidFill>
                        <a:srgbClr val="000000"/>
                      </a:solidFill>
                      <a:prstDash val="solid"/>
                      <a:round/>
                      <a:headEnd type="none" w="sm" len="sm"/>
                      <a:tailEnd type="none" w="sm" len="sm"/>
                    </a:lnR>
                    <a:lnT w="12675" cap="flat" cmpd="sng" algn="ctr">
                      <a:solidFill>
                        <a:srgbClr val="000000"/>
                      </a:solidFill>
                      <a:prstDash val="solid"/>
                      <a:round/>
                      <a:headEnd type="none" w="sm" len="sm"/>
                      <a:tailEnd type="none" w="sm" len="sm"/>
                    </a:lnT>
                    <a:lnB w="12675" cap="flat" cmpd="sng" algn="ctr">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US" sz="1400" dirty="0" smtClean="0">
                          <a:solidFill>
                            <a:schemeClr val="tx1"/>
                          </a:solidFill>
                          <a:latin typeface="Calibri"/>
                          <a:ea typeface="Calibri"/>
                          <a:cs typeface="Calibri"/>
                          <a:sym typeface="Calibri"/>
                        </a:rPr>
                        <a:t>24/04/2017</a:t>
                      </a:r>
                      <a:endParaRPr sz="1400" dirty="0">
                        <a:solidFill>
                          <a:schemeClr val="tx1"/>
                        </a:solidFill>
                        <a:latin typeface="Calibri"/>
                        <a:ea typeface="Calibri"/>
                        <a:cs typeface="Calibri"/>
                        <a:sym typeface="Calibri"/>
                      </a:endParaRPr>
                    </a:p>
                  </a:txBody>
                  <a:tcPr marL="68575" marR="68575" marT="91425" marB="91425">
                    <a:lnL w="12675" cap="flat" cmpd="sng">
                      <a:solidFill>
                        <a:srgbClr val="000000"/>
                      </a:solidFill>
                      <a:prstDash val="solid"/>
                      <a:round/>
                      <a:headEnd type="none" w="sm" len="sm"/>
                      <a:tailEnd type="none" w="sm" len="sm"/>
                    </a:lnL>
                    <a:lnR w="12675" cap="flat" cmpd="sng">
                      <a:solidFill>
                        <a:srgbClr val="000000"/>
                      </a:solidFill>
                      <a:prstDash val="solid"/>
                      <a:round/>
                      <a:headEnd type="none" w="sm" len="sm"/>
                      <a:tailEnd type="none" w="sm" len="sm"/>
                    </a:lnR>
                    <a:lnT w="12675" cap="flat" cmpd="sng" algn="ctr">
                      <a:solidFill>
                        <a:srgbClr val="000000"/>
                      </a:solidFill>
                      <a:prstDash val="solid"/>
                      <a:round/>
                      <a:headEnd type="none" w="sm" len="sm"/>
                      <a:tailEnd type="none" w="sm" len="sm"/>
                    </a:lnT>
                    <a:lnB w="12675" cap="flat" cmpd="sng" algn="ctr">
                      <a:solidFill>
                        <a:srgbClr val="000000"/>
                      </a:solidFill>
                      <a:prstDash val="solid"/>
                      <a:round/>
                      <a:headEnd type="none" w="sm" len="sm"/>
                      <a:tailEnd type="none" w="sm" len="sm"/>
                    </a:lnB>
                  </a:tcPr>
                </a:tc>
                <a:extLst>
                  <a:ext uri="{0D108BD9-81ED-4DB2-BD59-A6C34878D82A}">
                    <a16:rowId xmlns:a16="http://schemas.microsoft.com/office/drawing/2014/main" xmlns="" val="10001"/>
                  </a:ext>
                </a:extLst>
              </a:tr>
              <a:tr h="823725">
                <a:tc>
                  <a:txBody>
                    <a:bodyPr/>
                    <a:lstStyle/>
                    <a:p>
                      <a:pPr marL="0" lvl="0" indent="0" algn="l" rtl="0">
                        <a:lnSpc>
                          <a:spcPct val="115000"/>
                        </a:lnSpc>
                        <a:spcBef>
                          <a:spcPts val="0"/>
                        </a:spcBef>
                        <a:spcAft>
                          <a:spcPts val="0"/>
                        </a:spcAft>
                        <a:buNone/>
                      </a:pPr>
                      <a:r>
                        <a:rPr lang="en-ZA" sz="1400" b="1" dirty="0" smtClean="0">
                          <a:solidFill>
                            <a:schemeClr val="tx1"/>
                          </a:solidFill>
                          <a:latin typeface="Calibri"/>
                          <a:ea typeface="Calibri"/>
                          <a:cs typeface="Calibri"/>
                          <a:sym typeface="Calibri"/>
                        </a:rPr>
                        <a:t>Director</a:t>
                      </a:r>
                      <a:r>
                        <a:rPr lang="en-ZA" sz="1400" b="1" dirty="0">
                          <a:solidFill>
                            <a:schemeClr val="tx1"/>
                          </a:solidFill>
                          <a:latin typeface="Calibri"/>
                          <a:ea typeface="Calibri"/>
                          <a:cs typeface="Calibri"/>
                          <a:sym typeface="Calibri"/>
                        </a:rPr>
                        <a:t>:</a:t>
                      </a:r>
                      <a:r>
                        <a:rPr lang="en-ZA" sz="1400" dirty="0">
                          <a:solidFill>
                            <a:schemeClr val="tx1"/>
                          </a:solidFill>
                          <a:latin typeface="Calibri"/>
                          <a:ea typeface="Calibri"/>
                          <a:cs typeface="Calibri"/>
                          <a:sym typeface="Calibri"/>
                        </a:rPr>
                        <a:t> </a:t>
                      </a:r>
                      <a:r>
                        <a:rPr lang="en-ZA" sz="1400" dirty="0" smtClean="0">
                          <a:solidFill>
                            <a:schemeClr val="tx1"/>
                          </a:solidFill>
                          <a:latin typeface="Calibri"/>
                          <a:ea typeface="Calibri"/>
                          <a:cs typeface="Calibri"/>
                          <a:sym typeface="Calibri"/>
                        </a:rPr>
                        <a:t>Planning</a:t>
                      </a:r>
                      <a:r>
                        <a:rPr lang="en-ZA" sz="1400" baseline="0" dirty="0" smtClean="0">
                          <a:solidFill>
                            <a:schemeClr val="tx1"/>
                          </a:solidFill>
                          <a:latin typeface="Calibri"/>
                          <a:ea typeface="Calibri"/>
                          <a:cs typeface="Calibri"/>
                          <a:sym typeface="Calibri"/>
                        </a:rPr>
                        <a:t> and Development</a:t>
                      </a:r>
                      <a:endParaRPr sz="1400" dirty="0">
                        <a:solidFill>
                          <a:schemeClr val="tx1"/>
                        </a:solidFill>
                        <a:latin typeface="Calibri"/>
                        <a:ea typeface="Calibri"/>
                        <a:cs typeface="Calibri"/>
                        <a:sym typeface="Calibri"/>
                      </a:endParaRPr>
                    </a:p>
                  </a:txBody>
                  <a:tcPr marL="68575" marR="68575" marT="91425" marB="91425">
                    <a:lnL w="12675" cap="flat" cmpd="sng">
                      <a:solidFill>
                        <a:srgbClr val="000000"/>
                      </a:solidFill>
                      <a:prstDash val="solid"/>
                      <a:round/>
                      <a:headEnd type="none" w="sm" len="sm"/>
                      <a:tailEnd type="none" w="sm" len="sm"/>
                    </a:lnL>
                    <a:lnR w="12675" cap="flat" cmpd="sng">
                      <a:solidFill>
                        <a:srgbClr val="000000"/>
                      </a:solidFill>
                      <a:prstDash val="solid"/>
                      <a:round/>
                      <a:headEnd type="none" w="sm" len="sm"/>
                      <a:tailEnd type="none" w="sm" len="sm"/>
                    </a:lnR>
                    <a:lnT w="12675" cap="flat" cmpd="sng">
                      <a:solidFill>
                        <a:srgbClr val="000000"/>
                      </a:solidFill>
                      <a:prstDash val="solid"/>
                      <a:round/>
                      <a:headEnd type="none" w="sm" len="sm"/>
                      <a:tailEnd type="none" w="sm" len="sm"/>
                    </a:lnT>
                    <a:lnB w="12675" cap="flat" cmpd="sng" algn="ctr">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ZA" sz="1400" dirty="0">
                          <a:solidFill>
                            <a:schemeClr val="tx1"/>
                          </a:solidFill>
                          <a:latin typeface="Calibri"/>
                          <a:ea typeface="Calibri"/>
                          <a:cs typeface="Calibri"/>
                          <a:sym typeface="Calibri"/>
                        </a:rPr>
                        <a:t>Filled</a:t>
                      </a:r>
                      <a:endParaRPr sz="1400" dirty="0">
                        <a:solidFill>
                          <a:schemeClr val="tx1"/>
                        </a:solidFill>
                        <a:latin typeface="Calibri"/>
                        <a:ea typeface="Calibri"/>
                        <a:cs typeface="Calibri"/>
                        <a:sym typeface="Calibri"/>
                      </a:endParaRPr>
                    </a:p>
                  </a:txBody>
                  <a:tcPr marL="68575" marR="68575" marT="91425" marB="91425">
                    <a:lnL w="12675" cap="flat" cmpd="sng">
                      <a:solidFill>
                        <a:srgbClr val="000000"/>
                      </a:solidFill>
                      <a:prstDash val="solid"/>
                      <a:round/>
                      <a:headEnd type="none" w="sm" len="sm"/>
                      <a:tailEnd type="none" w="sm" len="sm"/>
                    </a:lnL>
                    <a:lnR w="12675" cap="flat" cmpd="sng">
                      <a:solidFill>
                        <a:srgbClr val="000000"/>
                      </a:solidFill>
                      <a:prstDash val="solid"/>
                      <a:round/>
                      <a:headEnd type="none" w="sm" len="sm"/>
                      <a:tailEnd type="none" w="sm" len="sm"/>
                    </a:lnR>
                    <a:lnT w="12675" cap="flat" cmpd="sng">
                      <a:solidFill>
                        <a:srgbClr val="000000"/>
                      </a:solidFill>
                      <a:prstDash val="solid"/>
                      <a:round/>
                      <a:headEnd type="none" w="sm" len="sm"/>
                      <a:tailEnd type="none" w="sm" len="sm"/>
                    </a:lnT>
                    <a:lnB w="12675" cap="flat" cmpd="sng" algn="ctr">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US" sz="1400" dirty="0" smtClean="0">
                          <a:solidFill>
                            <a:schemeClr val="tx1"/>
                          </a:solidFill>
                          <a:latin typeface="Calibri"/>
                          <a:ea typeface="Calibri"/>
                          <a:cs typeface="Calibri"/>
                          <a:sym typeface="Calibri"/>
                        </a:rPr>
                        <a:t>Maboya F.T</a:t>
                      </a:r>
                      <a:endParaRPr sz="1400" dirty="0">
                        <a:solidFill>
                          <a:schemeClr val="tx1"/>
                        </a:solidFill>
                        <a:latin typeface="Calibri"/>
                        <a:ea typeface="Calibri"/>
                        <a:cs typeface="Calibri"/>
                        <a:sym typeface="Calibri"/>
                      </a:endParaRPr>
                    </a:p>
                  </a:txBody>
                  <a:tcPr marL="68575" marR="68575" marT="91425" marB="91425">
                    <a:lnL w="12675" cap="flat" cmpd="sng">
                      <a:solidFill>
                        <a:srgbClr val="000000"/>
                      </a:solidFill>
                      <a:prstDash val="solid"/>
                      <a:round/>
                      <a:headEnd type="none" w="sm" len="sm"/>
                      <a:tailEnd type="none" w="sm" len="sm"/>
                    </a:lnL>
                    <a:lnR w="12675" cap="flat" cmpd="sng">
                      <a:solidFill>
                        <a:srgbClr val="000000"/>
                      </a:solidFill>
                      <a:prstDash val="solid"/>
                      <a:round/>
                      <a:headEnd type="none" w="sm" len="sm"/>
                      <a:tailEnd type="none" w="sm" len="sm"/>
                    </a:lnR>
                    <a:lnT w="12675" cap="flat" cmpd="sng">
                      <a:solidFill>
                        <a:srgbClr val="000000"/>
                      </a:solidFill>
                      <a:prstDash val="solid"/>
                      <a:round/>
                      <a:headEnd type="none" w="sm" len="sm"/>
                      <a:tailEnd type="none" w="sm" len="sm"/>
                    </a:lnT>
                    <a:lnB w="12675" cap="flat" cmpd="sng" algn="ctr">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US" sz="1400" dirty="0" smtClean="0">
                          <a:solidFill>
                            <a:schemeClr val="tx1"/>
                          </a:solidFill>
                          <a:latin typeface="Calibri"/>
                          <a:ea typeface="Calibri"/>
                          <a:cs typeface="Calibri"/>
                          <a:sym typeface="Calibri"/>
                        </a:rPr>
                        <a:t>Female</a:t>
                      </a:r>
                      <a:endParaRPr sz="1400" dirty="0">
                        <a:solidFill>
                          <a:schemeClr val="tx1"/>
                        </a:solidFill>
                        <a:latin typeface="Calibri"/>
                        <a:ea typeface="Calibri"/>
                        <a:cs typeface="Calibri"/>
                        <a:sym typeface="Calibri"/>
                      </a:endParaRPr>
                    </a:p>
                  </a:txBody>
                  <a:tcPr marL="68575" marR="68575" marT="91425" marB="91425">
                    <a:lnL w="12675" cap="flat" cmpd="sng" algn="ctr">
                      <a:solidFill>
                        <a:srgbClr val="000000"/>
                      </a:solidFill>
                      <a:prstDash val="solid"/>
                      <a:round/>
                      <a:headEnd type="none" w="sm" len="sm"/>
                      <a:tailEnd type="none" w="sm" len="sm"/>
                    </a:lnL>
                    <a:lnR w="12675" cap="flat" cmpd="sng">
                      <a:solidFill>
                        <a:srgbClr val="000000"/>
                      </a:solidFill>
                      <a:prstDash val="solid"/>
                      <a:round/>
                      <a:headEnd type="none" w="sm" len="sm"/>
                      <a:tailEnd type="none" w="sm" len="sm"/>
                    </a:lnR>
                    <a:lnT w="12675" cap="flat" cmpd="sng" algn="ctr">
                      <a:solidFill>
                        <a:srgbClr val="000000"/>
                      </a:solidFill>
                      <a:prstDash val="solid"/>
                      <a:round/>
                      <a:headEnd type="none" w="sm" len="sm"/>
                      <a:tailEnd type="none" w="sm" len="sm"/>
                    </a:lnT>
                    <a:lnB w="12675" cap="flat" cmpd="sng" algn="ctr">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US" sz="1400" dirty="0" smtClean="0">
                          <a:solidFill>
                            <a:schemeClr val="tx1"/>
                          </a:solidFill>
                          <a:latin typeface="Calibri"/>
                          <a:ea typeface="Calibri"/>
                          <a:cs typeface="Calibri"/>
                          <a:sym typeface="Calibri"/>
                        </a:rPr>
                        <a:t>None</a:t>
                      </a:r>
                      <a:endParaRPr sz="1400" dirty="0">
                        <a:solidFill>
                          <a:schemeClr val="tx1"/>
                        </a:solidFill>
                        <a:latin typeface="Calibri"/>
                        <a:ea typeface="Calibri"/>
                        <a:cs typeface="Calibri"/>
                        <a:sym typeface="Calibri"/>
                      </a:endParaRPr>
                    </a:p>
                  </a:txBody>
                  <a:tcPr marL="68575" marR="68575" marT="91425" marB="91425">
                    <a:lnL w="12675" cap="flat" cmpd="sng">
                      <a:solidFill>
                        <a:srgbClr val="000000"/>
                      </a:solidFill>
                      <a:prstDash val="solid"/>
                      <a:round/>
                      <a:headEnd type="none" w="sm" len="sm"/>
                      <a:tailEnd type="none" w="sm" len="sm"/>
                    </a:lnL>
                    <a:lnR w="12675" cap="flat" cmpd="sng" algn="ctr">
                      <a:solidFill>
                        <a:srgbClr val="000000"/>
                      </a:solidFill>
                      <a:prstDash val="solid"/>
                      <a:round/>
                      <a:headEnd type="none" w="sm" len="sm"/>
                      <a:tailEnd type="none" w="sm" len="sm"/>
                    </a:lnR>
                    <a:lnT w="12675" cap="flat" cmpd="sng">
                      <a:solidFill>
                        <a:srgbClr val="000000"/>
                      </a:solidFill>
                      <a:prstDash val="solid"/>
                      <a:round/>
                      <a:headEnd type="none" w="sm" len="sm"/>
                      <a:tailEnd type="none" w="sm" len="sm"/>
                    </a:lnT>
                    <a:lnB w="12675" cap="flat" cmpd="sng" algn="ctr">
                      <a:solidFill>
                        <a:srgbClr val="000000"/>
                      </a:solidFill>
                      <a:prstDash val="solid"/>
                      <a:round/>
                      <a:headEnd type="none" w="sm" len="sm"/>
                      <a:tailEnd type="none" w="sm" len="sm"/>
                    </a:lnB>
                  </a:tcPr>
                </a:tc>
                <a:tc>
                  <a:txBody>
                    <a:bodyPr/>
                    <a:lstStyle/>
                    <a:p>
                      <a:pPr marL="0" marR="0" lvl="0" indent="0" algn="l" defTabSz="914400" rtl="0" eaLnBrk="1" fontAlgn="auto" latinLnBrk="0" hangingPunct="1">
                        <a:lnSpc>
                          <a:spcPct val="115000"/>
                        </a:lnSpc>
                        <a:spcBef>
                          <a:spcPts val="0"/>
                        </a:spcBef>
                        <a:spcAft>
                          <a:spcPts val="0"/>
                        </a:spcAft>
                        <a:buClr>
                          <a:srgbClr val="000000"/>
                        </a:buClr>
                        <a:buSzTx/>
                        <a:buFont typeface="Arial"/>
                        <a:buNone/>
                        <a:tabLst/>
                        <a:defRPr/>
                      </a:pPr>
                      <a:r>
                        <a:rPr kumimoji="0" lang="en-US" sz="1400" b="0" i="0" u="none" strike="noStrike" kern="0" cap="none" spc="0" normalizeH="0" baseline="0" noProof="0" dirty="0" smtClean="0">
                          <a:ln>
                            <a:noFill/>
                          </a:ln>
                          <a:solidFill>
                            <a:schemeClr val="tx1"/>
                          </a:solidFill>
                          <a:effectLst/>
                          <a:uLnTx/>
                          <a:uFillTx/>
                          <a:latin typeface="Calibri"/>
                          <a:ea typeface="Calibri"/>
                          <a:cs typeface="Calibri"/>
                          <a:sym typeface="Calibri"/>
                        </a:rPr>
                        <a:t>HD-DEV Planning</a:t>
                      </a:r>
                    </a:p>
                    <a:p>
                      <a:pPr marL="0" marR="0" lvl="0" indent="0" algn="l" defTabSz="914400" rtl="0" eaLnBrk="1" fontAlgn="auto" latinLnBrk="0" hangingPunct="1">
                        <a:lnSpc>
                          <a:spcPct val="115000"/>
                        </a:lnSpc>
                        <a:spcBef>
                          <a:spcPts val="0"/>
                        </a:spcBef>
                        <a:spcAft>
                          <a:spcPts val="0"/>
                        </a:spcAft>
                        <a:buClr>
                          <a:srgbClr val="000000"/>
                        </a:buClr>
                        <a:buSzTx/>
                        <a:buFont typeface="Arial"/>
                        <a:buNone/>
                        <a:tabLst/>
                        <a:defRPr/>
                      </a:pPr>
                      <a:r>
                        <a:rPr kumimoji="0" lang="en-US" sz="1400" b="0" i="0" u="none" strike="noStrike" kern="0" cap="none" spc="0" normalizeH="0" baseline="0" noProof="0" dirty="0" smtClean="0">
                          <a:ln>
                            <a:noFill/>
                          </a:ln>
                          <a:solidFill>
                            <a:schemeClr val="tx1"/>
                          </a:solidFill>
                          <a:effectLst/>
                          <a:uLnTx/>
                          <a:uFillTx/>
                          <a:latin typeface="Calibri"/>
                          <a:ea typeface="Calibri"/>
                          <a:cs typeface="Calibri"/>
                          <a:sym typeface="Calibri"/>
                        </a:rPr>
                        <a:t>B. Admin</a:t>
                      </a:r>
                    </a:p>
                  </a:txBody>
                  <a:tcPr marL="68575" marR="68575" marT="91425" marB="91425">
                    <a:lnL w="12675" cap="flat" cmpd="sng" algn="ctr">
                      <a:solidFill>
                        <a:srgbClr val="000000"/>
                      </a:solidFill>
                      <a:prstDash val="solid"/>
                      <a:round/>
                      <a:headEnd type="none" w="sm" len="sm"/>
                      <a:tailEnd type="none" w="sm" len="sm"/>
                    </a:lnL>
                    <a:lnR w="12675" cap="flat" cmpd="sng" algn="ctr">
                      <a:solidFill>
                        <a:srgbClr val="000000"/>
                      </a:solidFill>
                      <a:prstDash val="solid"/>
                      <a:round/>
                      <a:headEnd type="none" w="sm" len="sm"/>
                      <a:tailEnd type="none" w="sm" len="sm"/>
                    </a:lnR>
                    <a:lnT w="12675" cap="flat" cmpd="sng" algn="ctr">
                      <a:solidFill>
                        <a:srgbClr val="000000"/>
                      </a:solidFill>
                      <a:prstDash val="solid"/>
                      <a:round/>
                      <a:headEnd type="none" w="sm" len="sm"/>
                      <a:tailEnd type="none" w="sm" len="sm"/>
                    </a:lnT>
                    <a:lnB w="12675" cap="flat" cmpd="sng" algn="ctr">
                      <a:solidFill>
                        <a:srgbClr val="000000"/>
                      </a:solidFill>
                      <a:prstDash val="solid"/>
                      <a:round/>
                      <a:headEnd type="none" w="sm" len="sm"/>
                      <a:tailEnd type="none" w="sm" len="sm"/>
                    </a:lnB>
                  </a:tcPr>
                </a:tc>
                <a:tc>
                  <a:txBody>
                    <a:bodyPr/>
                    <a:lstStyle/>
                    <a:p>
                      <a:pPr marL="0" marR="0" lvl="0" indent="0" algn="l" defTabSz="914400" rtl="0" eaLnBrk="1" fontAlgn="auto" latinLnBrk="0" hangingPunct="1">
                        <a:lnSpc>
                          <a:spcPct val="115000"/>
                        </a:lnSpc>
                        <a:spcBef>
                          <a:spcPts val="0"/>
                        </a:spcBef>
                        <a:spcAft>
                          <a:spcPts val="0"/>
                        </a:spcAft>
                        <a:buClr>
                          <a:srgbClr val="000000"/>
                        </a:buClr>
                        <a:buSzTx/>
                        <a:buFont typeface="Arial"/>
                        <a:buNone/>
                        <a:tabLst/>
                        <a:defRPr/>
                      </a:pPr>
                      <a:r>
                        <a:rPr kumimoji="0" lang="en-US" sz="1400" b="0" i="0" u="none" strike="noStrike" kern="0" cap="none" spc="0" normalizeH="0" baseline="0" noProof="0" dirty="0" smtClean="0">
                          <a:ln>
                            <a:noFill/>
                          </a:ln>
                          <a:solidFill>
                            <a:schemeClr val="tx1"/>
                          </a:solidFill>
                          <a:effectLst/>
                          <a:uLnTx/>
                          <a:uFillTx/>
                          <a:latin typeface="Calibri"/>
                          <a:ea typeface="Calibri"/>
                          <a:cs typeface="Calibri"/>
                          <a:sym typeface="Calibri"/>
                        </a:rPr>
                        <a:t>None</a:t>
                      </a:r>
                    </a:p>
                  </a:txBody>
                  <a:tcPr marL="68575" marR="68575" marT="91425" marB="91425">
                    <a:lnL w="12675" cap="flat" cmpd="sng" algn="ctr">
                      <a:solidFill>
                        <a:srgbClr val="000000"/>
                      </a:solidFill>
                      <a:prstDash val="solid"/>
                      <a:round/>
                      <a:headEnd type="none" w="sm" len="sm"/>
                      <a:tailEnd type="none" w="sm" len="sm"/>
                    </a:lnL>
                    <a:lnR w="12675" cap="flat" cmpd="sng" algn="ctr">
                      <a:solidFill>
                        <a:srgbClr val="000000"/>
                      </a:solidFill>
                      <a:prstDash val="solid"/>
                      <a:round/>
                      <a:headEnd type="none" w="sm" len="sm"/>
                      <a:tailEnd type="none" w="sm" len="sm"/>
                    </a:lnR>
                    <a:lnT w="12675" cap="flat" cmpd="sng" algn="ctr">
                      <a:solidFill>
                        <a:srgbClr val="000000"/>
                      </a:solidFill>
                      <a:prstDash val="solid"/>
                      <a:round/>
                      <a:headEnd type="none" w="sm" len="sm"/>
                      <a:tailEnd type="none" w="sm" len="sm"/>
                    </a:lnT>
                    <a:lnB w="12675" cap="flat" cmpd="sng" algn="ctr">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US" sz="1400" dirty="0" smtClean="0">
                          <a:solidFill>
                            <a:schemeClr val="tx1"/>
                          </a:solidFill>
                          <a:latin typeface="Calibri"/>
                          <a:ea typeface="Calibri"/>
                          <a:cs typeface="Calibri"/>
                          <a:sym typeface="Calibri"/>
                        </a:rPr>
                        <a:t>27 years</a:t>
                      </a:r>
                      <a:endParaRPr sz="1400" dirty="0">
                        <a:solidFill>
                          <a:schemeClr val="tx1"/>
                        </a:solidFill>
                        <a:latin typeface="Calibri"/>
                        <a:ea typeface="Calibri"/>
                        <a:cs typeface="Calibri"/>
                        <a:sym typeface="Calibri"/>
                      </a:endParaRPr>
                    </a:p>
                  </a:txBody>
                  <a:tcPr marL="68575" marR="68575" marT="91425" marB="91425">
                    <a:lnL w="12675" cap="flat" cmpd="sng">
                      <a:solidFill>
                        <a:srgbClr val="000000"/>
                      </a:solidFill>
                      <a:prstDash val="solid"/>
                      <a:round/>
                      <a:headEnd type="none" w="sm" len="sm"/>
                      <a:tailEnd type="none" w="sm" len="sm"/>
                    </a:lnL>
                    <a:lnR w="12675" cap="flat" cmpd="sng" algn="ctr">
                      <a:solidFill>
                        <a:srgbClr val="000000"/>
                      </a:solidFill>
                      <a:prstDash val="solid"/>
                      <a:round/>
                      <a:headEnd type="none" w="sm" len="sm"/>
                      <a:tailEnd type="none" w="sm" len="sm"/>
                    </a:lnR>
                    <a:lnT w="12675" cap="flat" cmpd="sng" algn="ctr">
                      <a:solidFill>
                        <a:srgbClr val="000000"/>
                      </a:solidFill>
                      <a:prstDash val="solid"/>
                      <a:round/>
                      <a:headEnd type="none" w="sm" len="sm"/>
                      <a:tailEnd type="none" w="sm" len="sm"/>
                    </a:lnT>
                    <a:lnB w="12675" cap="flat" cmpd="sng" algn="ctr">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US" sz="1400" dirty="0" smtClean="0">
                          <a:solidFill>
                            <a:schemeClr val="tx1"/>
                          </a:solidFill>
                          <a:latin typeface="Calibri"/>
                          <a:ea typeface="Calibri"/>
                          <a:cs typeface="Calibri"/>
                          <a:sym typeface="Calibri"/>
                        </a:rPr>
                        <a:t>01/05/2017</a:t>
                      </a:r>
                      <a:endParaRPr sz="1400" dirty="0">
                        <a:solidFill>
                          <a:schemeClr val="tx1"/>
                        </a:solidFill>
                        <a:latin typeface="Calibri"/>
                        <a:ea typeface="Calibri"/>
                        <a:cs typeface="Calibri"/>
                        <a:sym typeface="Calibri"/>
                      </a:endParaRPr>
                    </a:p>
                  </a:txBody>
                  <a:tcPr marL="68575" marR="68575" marT="91425" marB="91425">
                    <a:lnL w="12675" cap="flat" cmpd="sng">
                      <a:solidFill>
                        <a:srgbClr val="000000"/>
                      </a:solidFill>
                      <a:prstDash val="solid"/>
                      <a:round/>
                      <a:headEnd type="none" w="sm" len="sm"/>
                      <a:tailEnd type="none" w="sm" len="sm"/>
                    </a:lnL>
                    <a:lnR w="12675" cap="flat" cmpd="sng">
                      <a:solidFill>
                        <a:srgbClr val="000000"/>
                      </a:solidFill>
                      <a:prstDash val="solid"/>
                      <a:round/>
                      <a:headEnd type="none" w="sm" len="sm"/>
                      <a:tailEnd type="none" w="sm" len="sm"/>
                    </a:lnR>
                    <a:lnT w="12675" cap="flat" cmpd="sng" algn="ctr">
                      <a:solidFill>
                        <a:srgbClr val="000000"/>
                      </a:solidFill>
                      <a:prstDash val="solid"/>
                      <a:round/>
                      <a:headEnd type="none" w="sm" len="sm"/>
                      <a:tailEnd type="none" w="sm" len="sm"/>
                    </a:lnT>
                    <a:lnB w="12675" cap="flat" cmpd="sng" algn="ctr">
                      <a:solidFill>
                        <a:srgbClr val="000000"/>
                      </a:solidFill>
                      <a:prstDash val="solid"/>
                      <a:round/>
                      <a:headEnd type="none" w="sm" len="sm"/>
                      <a:tailEnd type="none" w="sm" len="sm"/>
                    </a:lnB>
                  </a:tcPr>
                </a:tc>
                <a:extLst>
                  <a:ext uri="{0D108BD9-81ED-4DB2-BD59-A6C34878D82A}">
                    <a16:rowId xmlns:a16="http://schemas.microsoft.com/office/drawing/2014/main" xmlns="" val="10002"/>
                  </a:ext>
                </a:extLst>
              </a:tr>
              <a:tr h="996100">
                <a:tc>
                  <a:txBody>
                    <a:bodyPr/>
                    <a:lstStyle/>
                    <a:p>
                      <a:pPr marL="0" lvl="0" indent="0" algn="l" rtl="0">
                        <a:lnSpc>
                          <a:spcPct val="115000"/>
                        </a:lnSpc>
                        <a:spcBef>
                          <a:spcPts val="0"/>
                        </a:spcBef>
                        <a:spcAft>
                          <a:spcPts val="0"/>
                        </a:spcAft>
                        <a:buNone/>
                      </a:pPr>
                      <a:r>
                        <a:rPr lang="en-US" sz="1400" dirty="0" smtClean="0">
                          <a:solidFill>
                            <a:schemeClr val="tx1"/>
                          </a:solidFill>
                          <a:latin typeface="Calibri"/>
                          <a:ea typeface="Calibri"/>
                          <a:cs typeface="Calibri"/>
                          <a:sym typeface="Calibri"/>
                        </a:rPr>
                        <a:t>Director: Community</a:t>
                      </a:r>
                      <a:r>
                        <a:rPr lang="en-US" sz="1400" baseline="0" dirty="0" smtClean="0">
                          <a:solidFill>
                            <a:schemeClr val="tx1"/>
                          </a:solidFill>
                          <a:latin typeface="Calibri"/>
                          <a:ea typeface="Calibri"/>
                          <a:cs typeface="Calibri"/>
                          <a:sym typeface="Calibri"/>
                        </a:rPr>
                        <a:t> Services</a:t>
                      </a:r>
                      <a:endParaRPr sz="1400" dirty="0">
                        <a:solidFill>
                          <a:schemeClr val="tx1"/>
                        </a:solidFill>
                        <a:latin typeface="Calibri"/>
                        <a:ea typeface="Calibri"/>
                        <a:cs typeface="Calibri"/>
                        <a:sym typeface="Calibri"/>
                      </a:endParaRPr>
                    </a:p>
                  </a:txBody>
                  <a:tcPr marL="68575" marR="68575" marT="91425" marB="91425">
                    <a:lnL w="12675" cap="flat" cmpd="sng">
                      <a:solidFill>
                        <a:srgbClr val="000000"/>
                      </a:solidFill>
                      <a:prstDash val="solid"/>
                      <a:round/>
                      <a:headEnd type="none" w="sm" len="sm"/>
                      <a:tailEnd type="none" w="sm" len="sm"/>
                    </a:lnL>
                    <a:lnR w="12675" cap="flat" cmpd="sng" algn="ctr">
                      <a:solidFill>
                        <a:srgbClr val="000000"/>
                      </a:solidFill>
                      <a:prstDash val="solid"/>
                      <a:round/>
                      <a:headEnd type="none" w="sm" len="sm"/>
                      <a:tailEnd type="none" w="sm" len="sm"/>
                    </a:lnR>
                    <a:lnT w="12675" cap="flat" cmpd="sng">
                      <a:solidFill>
                        <a:srgbClr val="000000"/>
                      </a:solidFill>
                      <a:prstDash val="solid"/>
                      <a:round/>
                      <a:headEnd type="none" w="sm" len="sm"/>
                      <a:tailEnd type="none" w="sm" len="sm"/>
                    </a:lnT>
                    <a:lnB w="1267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US" sz="1400" dirty="0" smtClean="0">
                          <a:solidFill>
                            <a:schemeClr val="tx1"/>
                          </a:solidFill>
                          <a:latin typeface="Calibri"/>
                          <a:ea typeface="Calibri"/>
                          <a:cs typeface="Calibri"/>
                          <a:sym typeface="Calibri"/>
                        </a:rPr>
                        <a:t>Vacant – Appointed Action</a:t>
                      </a:r>
                      <a:endParaRPr sz="1400" dirty="0">
                        <a:solidFill>
                          <a:schemeClr val="tx1"/>
                        </a:solidFill>
                        <a:latin typeface="Calibri"/>
                        <a:ea typeface="Calibri"/>
                        <a:cs typeface="Calibri"/>
                        <a:sym typeface="Calibri"/>
                      </a:endParaRPr>
                    </a:p>
                  </a:txBody>
                  <a:tcPr marL="68575" marR="68575" marT="91425" marB="91425">
                    <a:lnL w="12675" cap="flat" cmpd="sng" algn="ctr">
                      <a:solidFill>
                        <a:srgbClr val="000000"/>
                      </a:solidFill>
                      <a:prstDash val="solid"/>
                      <a:round/>
                      <a:headEnd type="none" w="sm" len="sm"/>
                      <a:tailEnd type="none" w="sm" len="sm"/>
                    </a:lnL>
                    <a:lnR w="12675" cap="flat" cmpd="sng" algn="ctr">
                      <a:solidFill>
                        <a:srgbClr val="000000"/>
                      </a:solidFill>
                      <a:prstDash val="solid"/>
                      <a:round/>
                      <a:headEnd type="none" w="sm" len="sm"/>
                      <a:tailEnd type="none" w="sm" len="sm"/>
                    </a:lnR>
                    <a:lnT w="12675" cap="flat" cmpd="sng">
                      <a:solidFill>
                        <a:srgbClr val="000000"/>
                      </a:solidFill>
                      <a:prstDash val="solid"/>
                      <a:round/>
                      <a:headEnd type="none" w="sm" len="sm"/>
                      <a:tailEnd type="none" w="sm" len="sm"/>
                    </a:lnT>
                    <a:lnB w="1267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US" sz="1400" dirty="0" smtClean="0">
                          <a:solidFill>
                            <a:schemeClr val="tx1"/>
                          </a:solidFill>
                          <a:latin typeface="Calibri"/>
                          <a:ea typeface="Calibri"/>
                          <a:cs typeface="Calibri"/>
                          <a:sym typeface="Calibri"/>
                        </a:rPr>
                        <a:t>Mudau N</a:t>
                      </a:r>
                      <a:endParaRPr sz="1400" dirty="0">
                        <a:solidFill>
                          <a:schemeClr val="tx1"/>
                        </a:solidFill>
                        <a:latin typeface="Calibri"/>
                        <a:ea typeface="Calibri"/>
                        <a:cs typeface="Calibri"/>
                        <a:sym typeface="Calibri"/>
                      </a:endParaRPr>
                    </a:p>
                  </a:txBody>
                  <a:tcPr marL="68575" marR="68575" marT="91425" marB="91425">
                    <a:lnL w="12675" cap="flat" cmpd="sng" algn="ctr">
                      <a:solidFill>
                        <a:srgbClr val="000000"/>
                      </a:solidFill>
                      <a:prstDash val="solid"/>
                      <a:round/>
                      <a:headEnd type="none" w="sm" len="sm"/>
                      <a:tailEnd type="none" w="sm" len="sm"/>
                    </a:lnL>
                    <a:lnR w="12675" cap="flat" cmpd="sng" algn="ctr">
                      <a:solidFill>
                        <a:srgbClr val="000000"/>
                      </a:solidFill>
                      <a:prstDash val="solid"/>
                      <a:round/>
                      <a:headEnd type="none" w="sm" len="sm"/>
                      <a:tailEnd type="none" w="sm" len="sm"/>
                    </a:lnR>
                    <a:lnT w="12675" cap="flat" cmpd="sng">
                      <a:solidFill>
                        <a:srgbClr val="000000"/>
                      </a:solidFill>
                      <a:prstDash val="solid"/>
                      <a:round/>
                      <a:headEnd type="none" w="sm" len="sm"/>
                      <a:tailEnd type="none" w="sm" len="sm"/>
                    </a:lnT>
                    <a:lnB w="1267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US" sz="1400" dirty="0" smtClean="0">
                          <a:solidFill>
                            <a:schemeClr val="tx1"/>
                          </a:solidFill>
                          <a:latin typeface="Calibri"/>
                          <a:ea typeface="Calibri"/>
                          <a:cs typeface="Calibri"/>
                          <a:sym typeface="Calibri"/>
                        </a:rPr>
                        <a:t>Male</a:t>
                      </a:r>
                      <a:endParaRPr sz="1400" dirty="0">
                        <a:solidFill>
                          <a:schemeClr val="tx1"/>
                        </a:solidFill>
                        <a:latin typeface="Calibri"/>
                        <a:ea typeface="Calibri"/>
                        <a:cs typeface="Calibri"/>
                        <a:sym typeface="Calibri"/>
                      </a:endParaRPr>
                    </a:p>
                  </a:txBody>
                  <a:tcPr marL="68575" marR="68575" marT="91425" marB="91425">
                    <a:lnL w="12675" cap="flat" cmpd="sng" algn="ctr">
                      <a:solidFill>
                        <a:srgbClr val="000000"/>
                      </a:solidFill>
                      <a:prstDash val="solid"/>
                      <a:round/>
                      <a:headEnd type="none" w="sm" len="sm"/>
                      <a:tailEnd type="none" w="sm" len="sm"/>
                    </a:lnL>
                    <a:lnR w="12675" cap="flat" cmpd="sng" algn="ctr">
                      <a:solidFill>
                        <a:srgbClr val="000000"/>
                      </a:solidFill>
                      <a:prstDash val="solid"/>
                      <a:round/>
                      <a:headEnd type="none" w="sm" len="sm"/>
                      <a:tailEnd type="none" w="sm" len="sm"/>
                    </a:lnR>
                    <a:lnT w="12675" cap="flat" cmpd="sng" algn="ctr">
                      <a:solidFill>
                        <a:srgbClr val="000000"/>
                      </a:solidFill>
                      <a:prstDash val="solid"/>
                      <a:round/>
                      <a:headEnd type="none" w="sm" len="sm"/>
                      <a:tailEnd type="none" w="sm" len="sm"/>
                    </a:lnT>
                    <a:lnB w="12675" cap="flat" cmpd="sng">
                      <a:solidFill>
                        <a:srgbClr val="000000"/>
                      </a:solidFill>
                      <a:prstDash val="solid"/>
                      <a:round/>
                      <a:headEnd type="none" w="sm" len="sm"/>
                      <a:tailEnd type="none" w="sm" len="sm"/>
                    </a:lnB>
                  </a:tcPr>
                </a:tc>
                <a:tc>
                  <a:txBody>
                    <a:bodyPr/>
                    <a:lstStyle/>
                    <a:p>
                      <a:pPr marL="0" marR="0" lvl="0" indent="0" algn="just" defTabSz="457200" rtl="0" eaLnBrk="1" fontAlgn="auto" latinLnBrk="0" hangingPunct="1">
                        <a:lnSpc>
                          <a:spcPct val="115000"/>
                        </a:lnSpc>
                        <a:spcBef>
                          <a:spcPts val="0"/>
                        </a:spcBef>
                        <a:spcAft>
                          <a:spcPts val="0"/>
                        </a:spcAft>
                        <a:buClrTx/>
                        <a:buSzTx/>
                        <a:buFontTx/>
                        <a:buNone/>
                        <a:tabLst/>
                        <a:defRPr/>
                      </a:pPr>
                      <a:r>
                        <a:rPr lang="en-US" sz="1400" dirty="0" smtClean="0">
                          <a:solidFill>
                            <a:schemeClr val="tx1"/>
                          </a:solidFill>
                          <a:latin typeface="Calibri"/>
                          <a:ea typeface="Calibri"/>
                          <a:cs typeface="Calibri"/>
                          <a:sym typeface="Calibri"/>
                        </a:rPr>
                        <a:t>The</a:t>
                      </a:r>
                      <a:r>
                        <a:rPr lang="en-US" sz="1400" baseline="0" dirty="0" smtClean="0">
                          <a:solidFill>
                            <a:schemeClr val="tx1"/>
                          </a:solidFill>
                          <a:latin typeface="Calibri"/>
                          <a:ea typeface="Calibri"/>
                          <a:cs typeface="Calibri"/>
                          <a:sym typeface="Calibri"/>
                        </a:rPr>
                        <a:t> incumbent contract ended in July 2020. An advertisement of the position in progress.</a:t>
                      </a:r>
                      <a:endParaRPr lang="en-US" sz="1400" dirty="0" smtClean="0">
                        <a:solidFill>
                          <a:schemeClr val="tx1"/>
                        </a:solidFill>
                        <a:latin typeface="Calibri"/>
                        <a:ea typeface="Calibri"/>
                        <a:cs typeface="Calibri"/>
                        <a:sym typeface="Calibri"/>
                      </a:endParaRPr>
                    </a:p>
                    <a:p>
                      <a:pPr marL="0" lvl="0" indent="0" algn="l" rtl="0">
                        <a:lnSpc>
                          <a:spcPct val="115000"/>
                        </a:lnSpc>
                        <a:spcBef>
                          <a:spcPts val="0"/>
                        </a:spcBef>
                        <a:spcAft>
                          <a:spcPts val="0"/>
                        </a:spcAft>
                        <a:buNone/>
                      </a:pPr>
                      <a:endParaRPr sz="1400" dirty="0">
                        <a:solidFill>
                          <a:schemeClr val="tx1"/>
                        </a:solidFill>
                        <a:latin typeface="Calibri"/>
                        <a:ea typeface="Calibri"/>
                        <a:cs typeface="Calibri"/>
                        <a:sym typeface="Calibri"/>
                      </a:endParaRPr>
                    </a:p>
                  </a:txBody>
                  <a:tcPr marL="68575" marR="68575" marT="91425" marB="91425">
                    <a:lnL w="12675" cap="flat" cmpd="sng" algn="ctr">
                      <a:solidFill>
                        <a:srgbClr val="000000"/>
                      </a:solidFill>
                      <a:prstDash val="solid"/>
                      <a:round/>
                      <a:headEnd type="none" w="sm" len="sm"/>
                      <a:tailEnd type="none" w="sm" len="sm"/>
                    </a:lnL>
                    <a:lnR w="12675" cap="flat" cmpd="sng" algn="ctr">
                      <a:solidFill>
                        <a:srgbClr val="000000"/>
                      </a:solidFill>
                      <a:prstDash val="solid"/>
                      <a:round/>
                      <a:headEnd type="none" w="sm" len="sm"/>
                      <a:tailEnd type="none" w="sm" len="sm"/>
                    </a:lnR>
                    <a:lnT w="12675" cap="flat" cmpd="sng">
                      <a:solidFill>
                        <a:srgbClr val="000000"/>
                      </a:solidFill>
                      <a:prstDash val="solid"/>
                      <a:round/>
                      <a:headEnd type="none" w="sm" len="sm"/>
                      <a:tailEnd type="none" w="sm" len="sm"/>
                    </a:lnT>
                    <a:lnB w="12675" cap="flat" cmpd="sng">
                      <a:solidFill>
                        <a:srgbClr val="000000"/>
                      </a:solidFill>
                      <a:prstDash val="solid"/>
                      <a:round/>
                      <a:headEnd type="none" w="sm" len="sm"/>
                      <a:tailEnd type="none" w="sm" len="sm"/>
                    </a:lnB>
                  </a:tcPr>
                </a:tc>
                <a:tc>
                  <a:txBody>
                    <a:bodyPr/>
                    <a:lstStyle/>
                    <a:p>
                      <a:pPr marL="0" marR="0" lvl="0" indent="0" algn="l" defTabSz="914400" rtl="0" eaLnBrk="1" fontAlgn="auto" latinLnBrk="0" hangingPunct="1">
                        <a:lnSpc>
                          <a:spcPct val="115000"/>
                        </a:lnSpc>
                        <a:spcBef>
                          <a:spcPts val="0"/>
                        </a:spcBef>
                        <a:spcAft>
                          <a:spcPts val="0"/>
                        </a:spcAft>
                        <a:buClr>
                          <a:srgbClr val="000000"/>
                        </a:buClr>
                        <a:buSzTx/>
                        <a:buFont typeface="Arial"/>
                        <a:buNone/>
                        <a:tabLst/>
                        <a:defRPr/>
                      </a:pPr>
                      <a:r>
                        <a:rPr kumimoji="0" lang="en-US" sz="1400" b="0" i="0" u="none" strike="noStrike" kern="0" cap="none" spc="0" normalizeH="0" baseline="0" noProof="0" dirty="0" smtClean="0">
                          <a:ln>
                            <a:noFill/>
                          </a:ln>
                          <a:solidFill>
                            <a:schemeClr val="tx1"/>
                          </a:solidFill>
                          <a:effectLst/>
                          <a:uLnTx/>
                          <a:uFillTx/>
                          <a:latin typeface="Calibri"/>
                          <a:ea typeface="Calibri"/>
                          <a:cs typeface="Calibri"/>
                          <a:sym typeface="Calibri"/>
                        </a:rPr>
                        <a:t>B. Environmental Science</a:t>
                      </a:r>
                    </a:p>
                    <a:p>
                      <a:pPr marL="0" marR="0" lvl="0" indent="0" algn="l" defTabSz="914400" rtl="0" eaLnBrk="1" fontAlgn="auto" latinLnBrk="0" hangingPunct="1">
                        <a:lnSpc>
                          <a:spcPct val="115000"/>
                        </a:lnSpc>
                        <a:spcBef>
                          <a:spcPts val="0"/>
                        </a:spcBef>
                        <a:spcAft>
                          <a:spcPts val="0"/>
                        </a:spcAft>
                        <a:buClr>
                          <a:srgbClr val="000000"/>
                        </a:buClr>
                        <a:buSzTx/>
                        <a:buFont typeface="Arial"/>
                        <a:buNone/>
                        <a:tabLst/>
                        <a:defRPr/>
                      </a:pPr>
                      <a:r>
                        <a:rPr kumimoji="0" lang="en-US" sz="1400" b="0" i="0" u="none" strike="noStrike" kern="0" cap="none" spc="0" normalizeH="0" baseline="0" noProof="0" dirty="0" smtClean="0">
                          <a:ln>
                            <a:noFill/>
                          </a:ln>
                          <a:solidFill>
                            <a:schemeClr val="tx1"/>
                          </a:solidFill>
                          <a:effectLst/>
                          <a:uLnTx/>
                          <a:uFillTx/>
                          <a:latin typeface="Calibri"/>
                          <a:ea typeface="Calibri"/>
                          <a:cs typeface="Calibri"/>
                          <a:sym typeface="Calibri"/>
                        </a:rPr>
                        <a:t>ND Nature Conservation</a:t>
                      </a:r>
                      <a:endParaRPr kumimoji="0" lang="en-ZA" sz="1400" b="0" i="0" u="none" strike="noStrike" kern="0" cap="none" spc="0" normalizeH="0" baseline="0" noProof="0" dirty="0">
                        <a:ln>
                          <a:noFill/>
                        </a:ln>
                        <a:solidFill>
                          <a:schemeClr val="tx1"/>
                        </a:solidFill>
                        <a:effectLst/>
                        <a:uLnTx/>
                        <a:uFillTx/>
                        <a:latin typeface="Calibri"/>
                        <a:ea typeface="Calibri"/>
                        <a:cs typeface="Calibri"/>
                        <a:sym typeface="Calibri"/>
                      </a:endParaRPr>
                    </a:p>
                  </a:txBody>
                  <a:tcPr marL="68575" marR="68575" marT="91425" marB="91425">
                    <a:lnL w="12675" cap="flat" cmpd="sng" algn="ctr">
                      <a:solidFill>
                        <a:srgbClr val="000000"/>
                      </a:solidFill>
                      <a:prstDash val="solid"/>
                      <a:round/>
                      <a:headEnd type="none" w="sm" len="sm"/>
                      <a:tailEnd type="none" w="sm" len="sm"/>
                    </a:lnL>
                    <a:lnR w="12675" cap="flat" cmpd="sng" algn="ctr">
                      <a:solidFill>
                        <a:srgbClr val="000000"/>
                      </a:solidFill>
                      <a:prstDash val="solid"/>
                      <a:round/>
                      <a:headEnd type="none" w="sm" len="sm"/>
                      <a:tailEnd type="none" w="sm" len="sm"/>
                    </a:lnR>
                    <a:lnT w="12675" cap="flat" cmpd="sng" algn="ctr">
                      <a:solidFill>
                        <a:srgbClr val="000000"/>
                      </a:solidFill>
                      <a:prstDash val="solid"/>
                      <a:round/>
                      <a:headEnd type="none" w="sm" len="sm"/>
                      <a:tailEnd type="none" w="sm" len="sm"/>
                    </a:lnT>
                    <a:lnB w="12675" cap="flat" cmpd="sng" algn="ctr">
                      <a:solidFill>
                        <a:srgbClr val="000000"/>
                      </a:solidFill>
                      <a:prstDash val="solid"/>
                      <a:round/>
                      <a:headEnd type="none" w="sm" len="sm"/>
                      <a:tailEnd type="none" w="sm" len="sm"/>
                    </a:lnB>
                  </a:tcPr>
                </a:tc>
                <a:tc>
                  <a:txBody>
                    <a:bodyPr/>
                    <a:lstStyle/>
                    <a:p>
                      <a:pPr marL="0" marR="0" lvl="0" indent="0" algn="l" defTabSz="914400" rtl="0" eaLnBrk="1" fontAlgn="auto" latinLnBrk="0" hangingPunct="1">
                        <a:lnSpc>
                          <a:spcPct val="115000"/>
                        </a:lnSpc>
                        <a:spcBef>
                          <a:spcPts val="0"/>
                        </a:spcBef>
                        <a:spcAft>
                          <a:spcPts val="0"/>
                        </a:spcAft>
                        <a:buClr>
                          <a:srgbClr val="000000"/>
                        </a:buClr>
                        <a:buSzTx/>
                        <a:buFont typeface="Arial"/>
                        <a:buNone/>
                        <a:tabLst/>
                        <a:defRPr/>
                      </a:pPr>
                      <a:r>
                        <a:rPr kumimoji="0" lang="en-US" sz="1400" b="0" i="0" u="none" strike="noStrike" kern="0" cap="none" spc="0" normalizeH="0" baseline="0" noProof="0" dirty="0" smtClean="0">
                          <a:ln>
                            <a:noFill/>
                          </a:ln>
                          <a:solidFill>
                            <a:schemeClr val="tx1"/>
                          </a:solidFill>
                          <a:effectLst/>
                          <a:uLnTx/>
                          <a:uFillTx/>
                          <a:latin typeface="Calibri"/>
                          <a:ea typeface="Calibri"/>
                          <a:cs typeface="Calibri"/>
                          <a:sym typeface="Calibri"/>
                        </a:rPr>
                        <a:t>None</a:t>
                      </a:r>
                      <a:endParaRPr kumimoji="0" lang="en-ZA" sz="1400" b="0" i="0" u="none" strike="noStrike" kern="0" cap="none" spc="0" normalizeH="0" baseline="0" noProof="0" dirty="0">
                        <a:ln>
                          <a:noFill/>
                        </a:ln>
                        <a:solidFill>
                          <a:schemeClr val="tx1"/>
                        </a:solidFill>
                        <a:effectLst/>
                        <a:uLnTx/>
                        <a:uFillTx/>
                        <a:latin typeface="Calibri"/>
                        <a:ea typeface="Calibri"/>
                        <a:cs typeface="Calibri"/>
                        <a:sym typeface="Calibri"/>
                      </a:endParaRPr>
                    </a:p>
                  </a:txBody>
                  <a:tcPr marL="68575" marR="68575" marT="91425" marB="91425">
                    <a:lnL w="12675" cap="flat" cmpd="sng" algn="ctr">
                      <a:solidFill>
                        <a:srgbClr val="000000"/>
                      </a:solidFill>
                      <a:prstDash val="solid"/>
                      <a:round/>
                      <a:headEnd type="none" w="sm" len="sm"/>
                      <a:tailEnd type="none" w="sm" len="sm"/>
                    </a:lnL>
                    <a:lnR w="12675" cap="flat" cmpd="sng" algn="ctr">
                      <a:solidFill>
                        <a:srgbClr val="000000"/>
                      </a:solidFill>
                      <a:prstDash val="solid"/>
                      <a:round/>
                      <a:headEnd type="none" w="sm" len="sm"/>
                      <a:tailEnd type="none" w="sm" len="sm"/>
                    </a:lnR>
                    <a:lnT w="12675" cap="flat" cmpd="sng" algn="ctr">
                      <a:solidFill>
                        <a:srgbClr val="000000"/>
                      </a:solidFill>
                      <a:prstDash val="solid"/>
                      <a:round/>
                      <a:headEnd type="none" w="sm" len="sm"/>
                      <a:tailEnd type="none" w="sm" len="sm"/>
                    </a:lnT>
                    <a:lnB w="12675" cap="flat" cmpd="sng" algn="ctr">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US" sz="1400" dirty="0" smtClean="0">
                          <a:solidFill>
                            <a:schemeClr val="tx1"/>
                          </a:solidFill>
                          <a:latin typeface="Calibri"/>
                          <a:ea typeface="Calibri"/>
                          <a:cs typeface="Calibri"/>
                          <a:sym typeface="Calibri"/>
                        </a:rPr>
                        <a:t>9 years</a:t>
                      </a:r>
                      <a:endParaRPr sz="1400" dirty="0">
                        <a:solidFill>
                          <a:schemeClr val="tx1"/>
                        </a:solidFill>
                        <a:latin typeface="Calibri"/>
                        <a:ea typeface="Calibri"/>
                        <a:cs typeface="Calibri"/>
                        <a:sym typeface="Calibri"/>
                      </a:endParaRPr>
                    </a:p>
                  </a:txBody>
                  <a:tcPr marL="68575" marR="68575" marT="91425" marB="91425">
                    <a:lnL w="12675" cap="flat" cmpd="sng" algn="ctr">
                      <a:solidFill>
                        <a:srgbClr val="000000"/>
                      </a:solidFill>
                      <a:prstDash val="solid"/>
                      <a:round/>
                      <a:headEnd type="none" w="sm" len="sm"/>
                      <a:tailEnd type="none" w="sm" len="sm"/>
                    </a:lnL>
                    <a:lnR w="12675" cap="flat" cmpd="sng" algn="ctr">
                      <a:solidFill>
                        <a:srgbClr val="000000"/>
                      </a:solidFill>
                      <a:prstDash val="solid"/>
                      <a:round/>
                      <a:headEnd type="none" w="sm" len="sm"/>
                      <a:tailEnd type="none" w="sm" len="sm"/>
                    </a:lnR>
                    <a:lnT w="12675" cap="flat" cmpd="sng" algn="ctr">
                      <a:solidFill>
                        <a:srgbClr val="000000"/>
                      </a:solidFill>
                      <a:prstDash val="solid"/>
                      <a:round/>
                      <a:headEnd type="none" w="sm" len="sm"/>
                      <a:tailEnd type="none" w="sm" len="sm"/>
                    </a:lnT>
                    <a:lnB w="12675" cap="flat" cmpd="sng" algn="ctr">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US" sz="1400" dirty="0" smtClean="0">
                          <a:solidFill>
                            <a:schemeClr val="tx1"/>
                          </a:solidFill>
                          <a:latin typeface="Calibri"/>
                          <a:ea typeface="Calibri"/>
                          <a:cs typeface="Calibri"/>
                          <a:sym typeface="Calibri"/>
                        </a:rPr>
                        <a:t>01/08/2020</a:t>
                      </a:r>
                      <a:endParaRPr sz="1400" dirty="0">
                        <a:solidFill>
                          <a:schemeClr val="tx1"/>
                        </a:solidFill>
                        <a:latin typeface="Calibri"/>
                        <a:ea typeface="Calibri"/>
                        <a:cs typeface="Calibri"/>
                        <a:sym typeface="Calibri"/>
                      </a:endParaRPr>
                    </a:p>
                  </a:txBody>
                  <a:tcPr marL="68575" marR="68575" marT="91425" marB="91425">
                    <a:lnL w="12675" cap="flat" cmpd="sng" algn="ctr">
                      <a:solidFill>
                        <a:srgbClr val="000000"/>
                      </a:solidFill>
                      <a:prstDash val="solid"/>
                      <a:round/>
                      <a:headEnd type="none" w="sm" len="sm"/>
                      <a:tailEnd type="none" w="sm" len="sm"/>
                    </a:lnL>
                    <a:lnR w="12675" cap="flat" cmpd="sng">
                      <a:solidFill>
                        <a:srgbClr val="000000"/>
                      </a:solidFill>
                      <a:prstDash val="solid"/>
                      <a:round/>
                      <a:headEnd type="none" w="sm" len="sm"/>
                      <a:tailEnd type="none" w="sm" len="sm"/>
                    </a:lnR>
                    <a:lnT w="12675" cap="flat" cmpd="sng" algn="ctr">
                      <a:solidFill>
                        <a:srgbClr val="000000"/>
                      </a:solidFill>
                      <a:prstDash val="solid"/>
                      <a:round/>
                      <a:headEnd type="none" w="sm" len="sm"/>
                      <a:tailEnd type="none" w="sm" len="sm"/>
                    </a:lnT>
                    <a:lnB w="12675" cap="flat" cmpd="sng" algn="ctr">
                      <a:solidFill>
                        <a:srgbClr val="000000"/>
                      </a:solidFill>
                      <a:prstDash val="solid"/>
                      <a:round/>
                      <a:headEnd type="none" w="sm" len="sm"/>
                      <a:tailEnd type="none" w="sm" len="sm"/>
                    </a:lnB>
                  </a:tcPr>
                </a:tc>
                <a:extLst>
                  <a:ext uri="{0D108BD9-81ED-4DB2-BD59-A6C34878D82A}">
                    <a16:rowId xmlns:a16="http://schemas.microsoft.com/office/drawing/2014/main" xmlns="" val="2791006252"/>
                  </a:ext>
                </a:extLst>
              </a:tr>
            </a:tbl>
          </a:graphicData>
        </a:graphic>
      </p:graphicFrame>
      <p:sp>
        <p:nvSpPr>
          <p:cNvPr id="4" name="Rectangle 3"/>
          <p:cNvSpPr/>
          <p:nvPr/>
        </p:nvSpPr>
        <p:spPr>
          <a:xfrm>
            <a:off x="685800" y="1527677"/>
            <a:ext cx="8686800" cy="646331"/>
          </a:xfrm>
          <a:prstGeom prst="rect">
            <a:avLst/>
          </a:prstGeom>
        </p:spPr>
        <p:txBody>
          <a:bodyPr wrap="square">
            <a:spAutoFit/>
          </a:bodyPr>
          <a:lstStyle/>
          <a:p>
            <a:pPr marL="342900">
              <a:spcBef>
                <a:spcPts val="560"/>
              </a:spcBef>
            </a:pPr>
            <a:r>
              <a:rPr lang="en-ZA" b="1" u="sng" dirty="0"/>
              <a:t>Overview of key vacancies, relevant qualifications, minimum competency and performance agreements</a:t>
            </a:r>
          </a:p>
        </p:txBody>
      </p:sp>
    </p:spTree>
    <p:extLst>
      <p:ext uri="{BB962C8B-B14F-4D97-AF65-F5344CB8AC3E}">
        <p14:creationId xmlns:p14="http://schemas.microsoft.com/office/powerpoint/2010/main" xmlns="" val="245872226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ZA" dirty="0"/>
          </a:p>
        </p:txBody>
      </p:sp>
      <p:sp>
        <p:nvSpPr>
          <p:cNvPr id="3" name="Content Placeholder 2"/>
          <p:cNvSpPr>
            <a:spLocks noGrp="1"/>
          </p:cNvSpPr>
          <p:nvPr>
            <p:ph idx="1"/>
          </p:nvPr>
        </p:nvSpPr>
        <p:spPr/>
        <p:txBody>
          <a:bodyPr/>
          <a:lstStyle/>
          <a:p>
            <a:pPr algn="just"/>
            <a:r>
              <a:rPr lang="en-US" dirty="0"/>
              <a:t>R</a:t>
            </a:r>
            <a:r>
              <a:rPr lang="en-US" dirty="0" smtClean="0"/>
              <a:t>ecruitment for the position for Director Infrastructure Services is underway.  </a:t>
            </a:r>
            <a:endParaRPr lang="en-ZA" dirty="0"/>
          </a:p>
        </p:txBody>
      </p:sp>
    </p:spTree>
    <p:extLst>
      <p:ext uri="{BB962C8B-B14F-4D97-AF65-F5344CB8AC3E}">
        <p14:creationId xmlns:p14="http://schemas.microsoft.com/office/powerpoint/2010/main" xmlns="" val="132380969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23417" y="1295401"/>
            <a:ext cx="6600451" cy="2262781"/>
          </a:xfrm>
        </p:spPr>
        <p:txBody>
          <a:bodyPr/>
          <a:lstStyle/>
          <a:p>
            <a:pPr algn="l"/>
            <a:r>
              <a:rPr lang="en-US" dirty="0" smtClean="0">
                <a:solidFill>
                  <a:schemeClr val="tx1"/>
                </a:solidFill>
                <a:latin typeface="Arial Narrow" panose="020B0606020202030204" pitchFamily="34" charset="0"/>
              </a:rPr>
              <a:t>AUDIT COMMITTEE</a:t>
            </a:r>
            <a:endParaRPr lang="en-US" dirty="0">
              <a:solidFill>
                <a:schemeClr val="tx1"/>
              </a:solidFill>
              <a:latin typeface="Arial Narrow" panose="020B0606020202030204" pitchFamily="34" charset="0"/>
            </a:endParaRPr>
          </a:p>
        </p:txBody>
      </p:sp>
      <p:sp>
        <p:nvSpPr>
          <p:cNvPr id="3" name="Subtitle 2"/>
          <p:cNvSpPr>
            <a:spLocks noGrp="1"/>
          </p:cNvSpPr>
          <p:nvPr>
            <p:ph type="subTitle" idx="1"/>
          </p:nvPr>
        </p:nvSpPr>
        <p:spPr>
          <a:xfrm>
            <a:off x="1295400" y="3657600"/>
            <a:ext cx="6600451" cy="1126283"/>
          </a:xfrm>
        </p:spPr>
        <p:txBody>
          <a:bodyPr/>
          <a:lstStyle/>
          <a:p>
            <a:r>
              <a:rPr lang="en-US" dirty="0" smtClean="0">
                <a:solidFill>
                  <a:schemeClr val="tx1"/>
                </a:solidFill>
                <a:latin typeface="Arial Narrow" panose="020B0606020202030204" pitchFamily="34" charset="0"/>
              </a:rPr>
              <a:t>CAPACITY, FUNCTIONALITY AND EFFECTIVENESS</a:t>
            </a:r>
            <a:endParaRPr lang="en-US"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xmlns="" val="410958032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8449638" cy="1295400"/>
          </a:xfrm>
        </p:spPr>
        <p:txBody>
          <a:bodyPr>
            <a:normAutofit fontScale="90000"/>
          </a:bodyPr>
          <a:lstStyle/>
          <a:p>
            <a:pPr lvl="0"/>
            <a:r>
              <a:rPr lang="en-ZA" sz="3200" b="1" dirty="0">
                <a:latin typeface="Arial Narrow" panose="020B0606020202030204" pitchFamily="34" charset="0"/>
              </a:rPr>
              <a:t/>
            </a:r>
            <a:br>
              <a:rPr lang="en-ZA" sz="3200" b="1" dirty="0">
                <a:latin typeface="Arial Narrow" panose="020B0606020202030204" pitchFamily="34" charset="0"/>
              </a:rPr>
            </a:br>
            <a:r>
              <a:rPr lang="en-ZA" sz="3200" b="1" dirty="0">
                <a:latin typeface="Arial Narrow" panose="020B0606020202030204" pitchFamily="34" charset="0"/>
              </a:rPr>
              <a:t>AUDIT AND PERFORMANCE AUDIT COMMITTEE CAPACITY</a:t>
            </a:r>
            <a:endParaRPr lang="en-ZA" sz="3200" dirty="0">
              <a:latin typeface="Arial Narrow" panose="020B0606020202030204" pitchFamily="34" charset="0"/>
            </a:endParaRPr>
          </a:p>
        </p:txBody>
      </p:sp>
      <p:sp>
        <p:nvSpPr>
          <p:cNvPr id="3" name="Content Placeholder 2"/>
          <p:cNvSpPr>
            <a:spLocks noGrp="1"/>
          </p:cNvSpPr>
          <p:nvPr>
            <p:ph idx="1"/>
          </p:nvPr>
        </p:nvSpPr>
        <p:spPr>
          <a:xfrm>
            <a:off x="533400" y="1447800"/>
            <a:ext cx="8763000" cy="5334000"/>
          </a:xfrm>
        </p:spPr>
        <p:txBody>
          <a:bodyPr>
            <a:normAutofit/>
          </a:bodyPr>
          <a:lstStyle/>
          <a:p>
            <a:pPr marL="0" indent="0" algn="just">
              <a:buNone/>
            </a:pPr>
            <a:r>
              <a:rPr lang="en-ZA" sz="2200" dirty="0" smtClean="0">
                <a:latin typeface="Arial Narrow" panose="020B0606020202030204" pitchFamily="34" charset="0"/>
              </a:rPr>
              <a:t>Mopani </a:t>
            </a:r>
            <a:r>
              <a:rPr lang="en-ZA" sz="2200" dirty="0">
                <a:latin typeface="Arial Narrow" panose="020B0606020202030204" pitchFamily="34" charset="0"/>
              </a:rPr>
              <a:t>District Municipality Audit and Performance Audit Committee </a:t>
            </a:r>
            <a:r>
              <a:rPr lang="en-ZA" sz="2200" dirty="0" smtClean="0">
                <a:latin typeface="Arial Narrow" panose="020B0606020202030204" pitchFamily="34" charset="0"/>
              </a:rPr>
              <a:t>	consist </a:t>
            </a:r>
            <a:r>
              <a:rPr lang="en-ZA" sz="2200" dirty="0">
                <a:latin typeface="Arial Narrow" panose="020B0606020202030204" pitchFamily="34" charset="0"/>
              </a:rPr>
              <a:t>of </a:t>
            </a:r>
          </a:p>
          <a:p>
            <a:pPr marL="0" indent="0" algn="just">
              <a:buNone/>
            </a:pPr>
            <a:r>
              <a:rPr lang="en-ZA" sz="2200" dirty="0" smtClean="0">
                <a:latin typeface="Arial Narrow" panose="020B0606020202030204" pitchFamily="34" charset="0"/>
              </a:rPr>
              <a:t>Four </a:t>
            </a:r>
            <a:r>
              <a:rPr lang="en-ZA" sz="2200" dirty="0">
                <a:latin typeface="Arial Narrow" panose="020B0606020202030204" pitchFamily="34" charset="0"/>
              </a:rPr>
              <a:t>(4) members and Seven (7) support staff.</a:t>
            </a:r>
          </a:p>
          <a:p>
            <a:pPr lvl="1">
              <a:buFont typeface="Wingdings" panose="05000000000000000000" pitchFamily="2" charset="2"/>
              <a:buChar char="§"/>
            </a:pPr>
            <a:r>
              <a:rPr lang="en-ZA" sz="2200" b="1" dirty="0" smtClean="0">
                <a:solidFill>
                  <a:schemeClr val="tx1"/>
                </a:solidFill>
                <a:latin typeface="Arial Narrow" panose="020B0606020202030204" pitchFamily="34" charset="0"/>
              </a:rPr>
              <a:t>Audit and Performance Audit Committee </a:t>
            </a:r>
            <a:r>
              <a:rPr lang="en-ZA" sz="2200" b="1" dirty="0">
                <a:solidFill>
                  <a:schemeClr val="tx1"/>
                </a:solidFill>
                <a:latin typeface="Arial Narrow" panose="020B0606020202030204" pitchFamily="34" charset="0"/>
              </a:rPr>
              <a:t>Members</a:t>
            </a:r>
            <a:endParaRPr lang="en-ZA" sz="2200" dirty="0">
              <a:solidFill>
                <a:schemeClr val="tx1"/>
              </a:solidFill>
              <a:latin typeface="Arial Narrow" panose="020B0606020202030204" pitchFamily="34" charset="0"/>
            </a:endParaRPr>
          </a:p>
          <a:p>
            <a:pPr lvl="1">
              <a:lnSpc>
                <a:spcPct val="150000"/>
              </a:lnSpc>
              <a:buFont typeface="Wingdings" panose="05000000000000000000" pitchFamily="2" charset="2"/>
              <a:buChar char="Ø"/>
            </a:pPr>
            <a:r>
              <a:rPr lang="en-ZA" sz="2200" dirty="0" smtClean="0">
                <a:solidFill>
                  <a:schemeClr val="tx1"/>
                </a:solidFill>
                <a:latin typeface="Arial Narrow" panose="020B0606020202030204" pitchFamily="34" charset="0"/>
              </a:rPr>
              <a:t>Four</a:t>
            </a:r>
            <a:r>
              <a:rPr lang="en-ZA" sz="2200" dirty="0">
                <a:latin typeface="Arial Narrow" panose="020B0606020202030204" pitchFamily="34" charset="0"/>
              </a:rPr>
              <a:t> (4) members </a:t>
            </a:r>
            <a:r>
              <a:rPr lang="en-ZA" sz="2200" dirty="0" smtClean="0">
                <a:solidFill>
                  <a:schemeClr val="tx1"/>
                </a:solidFill>
                <a:latin typeface="Arial Narrow" panose="020B0606020202030204" pitchFamily="34" charset="0"/>
              </a:rPr>
              <a:t>including </a:t>
            </a:r>
            <a:r>
              <a:rPr lang="en-ZA" sz="2200" dirty="0">
                <a:latin typeface="Arial Narrow" panose="020B0606020202030204" pitchFamily="34" charset="0"/>
              </a:rPr>
              <a:t>one (1) Chairperson.</a:t>
            </a:r>
          </a:p>
          <a:p>
            <a:pPr lvl="1">
              <a:lnSpc>
                <a:spcPct val="150000"/>
              </a:lnSpc>
              <a:buFont typeface="Wingdings" panose="05000000000000000000" pitchFamily="2" charset="2"/>
              <a:buChar char="§"/>
            </a:pPr>
            <a:r>
              <a:rPr lang="en-ZA" sz="2200" b="1" dirty="0">
                <a:latin typeface="Arial Narrow" panose="020B0606020202030204" pitchFamily="34" charset="0"/>
              </a:rPr>
              <a:t>Support Staff (Internal Audit Staff)</a:t>
            </a:r>
            <a:endParaRPr lang="en-ZA" sz="2200" dirty="0">
              <a:latin typeface="Arial Narrow" panose="020B0606020202030204" pitchFamily="34" charset="0"/>
            </a:endParaRPr>
          </a:p>
          <a:p>
            <a:pPr lvl="1">
              <a:lnSpc>
                <a:spcPct val="150000"/>
              </a:lnSpc>
              <a:buFont typeface="Wingdings" panose="05000000000000000000" pitchFamily="2" charset="2"/>
              <a:buChar char="Ø"/>
            </a:pPr>
            <a:r>
              <a:rPr lang="en-ZA" sz="2200" dirty="0">
                <a:latin typeface="Arial Narrow" panose="020B0606020202030204" pitchFamily="34" charset="0"/>
              </a:rPr>
              <a:t>One (1) Chief Audit Executive</a:t>
            </a:r>
          </a:p>
          <a:p>
            <a:pPr lvl="1">
              <a:lnSpc>
                <a:spcPct val="150000"/>
              </a:lnSpc>
              <a:buFont typeface="Wingdings" panose="05000000000000000000" pitchFamily="2" charset="2"/>
              <a:buChar char="Ø"/>
            </a:pPr>
            <a:r>
              <a:rPr lang="en-ZA" sz="2200" dirty="0">
                <a:latin typeface="Arial Narrow" panose="020B0606020202030204" pitchFamily="34" charset="0"/>
              </a:rPr>
              <a:t>One (1) </a:t>
            </a:r>
            <a:r>
              <a:rPr lang="en-ZA" sz="2200" dirty="0" smtClean="0">
                <a:solidFill>
                  <a:schemeClr val="tx1"/>
                </a:solidFill>
                <a:latin typeface="Arial Narrow" panose="020B0606020202030204" pitchFamily="34" charset="0"/>
              </a:rPr>
              <a:t>Deputy Manager: Internal Audit</a:t>
            </a:r>
            <a:endParaRPr lang="en-ZA" sz="2200" dirty="0">
              <a:latin typeface="Arial Narrow" panose="020B0606020202030204" pitchFamily="34" charset="0"/>
            </a:endParaRPr>
          </a:p>
          <a:p>
            <a:pPr lvl="1">
              <a:lnSpc>
                <a:spcPct val="150000"/>
              </a:lnSpc>
              <a:buFont typeface="Wingdings" panose="05000000000000000000" pitchFamily="2" charset="2"/>
              <a:buChar char="Ø"/>
            </a:pPr>
            <a:r>
              <a:rPr lang="en-ZA" sz="2200" dirty="0" smtClean="0">
                <a:solidFill>
                  <a:schemeClr val="tx1"/>
                </a:solidFill>
                <a:latin typeface="Arial Narrow" panose="020B0606020202030204" pitchFamily="34" charset="0"/>
              </a:rPr>
              <a:t>Five</a:t>
            </a:r>
            <a:r>
              <a:rPr lang="en-ZA" sz="2200" dirty="0">
                <a:latin typeface="Arial Narrow" panose="020B0606020202030204" pitchFamily="34" charset="0"/>
              </a:rPr>
              <a:t> (5) Internal Auditors</a:t>
            </a:r>
            <a:endParaRPr lang="en-ZA" sz="2200" dirty="0">
              <a:solidFill>
                <a:schemeClr val="tx1"/>
              </a:solidFill>
              <a:latin typeface="Arial Narrow" panose="020B0606020202030204" pitchFamily="34" charset="0"/>
            </a:endParaRPr>
          </a:p>
          <a:p>
            <a:pPr lvl="1">
              <a:lnSpc>
                <a:spcPct val="150000"/>
              </a:lnSpc>
              <a:buFont typeface="Wingdings" panose="05000000000000000000" pitchFamily="2" charset="2"/>
              <a:buChar char="Ø"/>
            </a:pPr>
            <a:r>
              <a:rPr lang="en-ZA" sz="2200" dirty="0">
                <a:latin typeface="Arial Narrow" panose="020B0606020202030204" pitchFamily="34" charset="0"/>
              </a:rPr>
              <a:t>Internal Audit reports administratively to the Municipal Manager</a:t>
            </a:r>
            <a:r>
              <a:rPr lang="en-ZA" sz="2200" dirty="0">
                <a:solidFill>
                  <a:schemeClr val="tx1"/>
                </a:solidFill>
                <a:latin typeface="Arial Narrow" panose="020B0606020202030204" pitchFamily="34" charset="0"/>
              </a:rPr>
              <a:t> </a:t>
            </a:r>
            <a:r>
              <a:rPr lang="en-ZA" sz="2200" dirty="0" smtClean="0">
                <a:solidFill>
                  <a:schemeClr val="tx1"/>
                </a:solidFill>
                <a:latin typeface="Arial Narrow" panose="020B0606020202030204" pitchFamily="34" charset="0"/>
              </a:rPr>
              <a:t>and functionally to Audit Committee</a:t>
            </a:r>
            <a:endParaRPr lang="en-ZA" sz="2200" dirty="0">
              <a:latin typeface="Arial Narrow" panose="020B0606020202030204" pitchFamily="34" charset="0"/>
            </a:endParaRPr>
          </a:p>
          <a:p>
            <a:pPr>
              <a:buFont typeface="Wingdings" panose="05000000000000000000" pitchFamily="2" charset="2"/>
              <a:buChar char="§"/>
            </a:pPr>
            <a:endParaRPr lang="en-ZA" dirty="0"/>
          </a:p>
        </p:txBody>
      </p:sp>
    </p:spTree>
    <p:extLst>
      <p:ext uri="{BB962C8B-B14F-4D97-AF65-F5344CB8AC3E}">
        <p14:creationId xmlns:p14="http://schemas.microsoft.com/office/powerpoint/2010/main" xmlns="" val="284275616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8763000" cy="6096000"/>
          </a:xfrm>
        </p:spPr>
        <p:txBody>
          <a:bodyPr>
            <a:normAutofit/>
          </a:bodyPr>
          <a:lstStyle/>
          <a:p>
            <a:pPr marL="0" indent="0" algn="ctr">
              <a:buNone/>
            </a:pPr>
            <a:r>
              <a:rPr lang="en-ZA" b="1" dirty="0" smtClean="0">
                <a:solidFill>
                  <a:schemeClr val="tx1"/>
                </a:solidFill>
                <a:latin typeface="Arial Narrow" panose="020B0606020202030204" pitchFamily="34" charset="0"/>
              </a:rPr>
              <a:t>Qualification of</a:t>
            </a:r>
            <a:r>
              <a:rPr lang="en-ZA" sz="2200" b="1" dirty="0">
                <a:latin typeface="Arial Narrow" panose="020B0606020202030204" pitchFamily="34" charset="0"/>
              </a:rPr>
              <a:t> </a:t>
            </a:r>
            <a:r>
              <a:rPr lang="en-ZA" b="1" dirty="0" smtClean="0">
                <a:solidFill>
                  <a:schemeClr val="tx1"/>
                </a:solidFill>
                <a:latin typeface="Arial Narrow" panose="020B0606020202030204" pitchFamily="34" charset="0"/>
              </a:rPr>
              <a:t>Audit and Performance Audit Committee </a:t>
            </a:r>
            <a:r>
              <a:rPr lang="en-ZA" b="1" dirty="0">
                <a:solidFill>
                  <a:schemeClr val="tx1"/>
                </a:solidFill>
                <a:latin typeface="Arial Narrow" panose="020B0606020202030204" pitchFamily="34" charset="0"/>
              </a:rPr>
              <a:t>Members</a:t>
            </a:r>
            <a:endParaRPr lang="en-ZA" dirty="0">
              <a:solidFill>
                <a:schemeClr val="tx1"/>
              </a:solidFill>
              <a:latin typeface="Arial Narrow" panose="020B0606020202030204" pitchFamily="34" charset="0"/>
            </a:endParaRPr>
          </a:p>
          <a:p>
            <a:pPr>
              <a:buFont typeface="Wingdings" panose="05000000000000000000" pitchFamily="2" charset="2"/>
              <a:buChar char="§"/>
            </a:pPr>
            <a:endParaRPr lang="en-US" dirty="0" smtClean="0"/>
          </a:p>
          <a:p>
            <a:pPr marL="0" indent="0">
              <a:buNone/>
            </a:pPr>
            <a:endParaRPr lang="en-US" dirty="0"/>
          </a:p>
        </p:txBody>
      </p:sp>
      <p:graphicFrame>
        <p:nvGraphicFramePr>
          <p:cNvPr id="4" name="Table 3"/>
          <p:cNvGraphicFramePr>
            <a:graphicFrameLocks noGrp="1"/>
          </p:cNvGraphicFramePr>
          <p:nvPr>
            <p:extLst/>
          </p:nvPr>
        </p:nvGraphicFramePr>
        <p:xfrm>
          <a:off x="838200" y="1828800"/>
          <a:ext cx="8458200" cy="4495801"/>
        </p:xfrm>
        <a:graphic>
          <a:graphicData uri="http://schemas.openxmlformats.org/drawingml/2006/table">
            <a:tbl>
              <a:tblPr firstRow="1" bandRow="1">
                <a:tableStyleId>{5C22544A-7EE6-4342-B048-85BDC9FD1C3A}</a:tableStyleId>
              </a:tblPr>
              <a:tblGrid>
                <a:gridCol w="691550">
                  <a:extLst>
                    <a:ext uri="{9D8B030D-6E8A-4147-A177-3AD203B41FA5}">
                      <a16:colId xmlns:a16="http://schemas.microsoft.com/office/drawing/2014/main" xmlns="" val="1573671207"/>
                    </a:ext>
                  </a:extLst>
                </a:gridCol>
                <a:gridCol w="1818025">
                  <a:extLst>
                    <a:ext uri="{9D8B030D-6E8A-4147-A177-3AD203B41FA5}">
                      <a16:colId xmlns:a16="http://schemas.microsoft.com/office/drawing/2014/main" xmlns="" val="294238391"/>
                    </a:ext>
                  </a:extLst>
                </a:gridCol>
                <a:gridCol w="1765998">
                  <a:extLst>
                    <a:ext uri="{9D8B030D-6E8A-4147-A177-3AD203B41FA5}">
                      <a16:colId xmlns:a16="http://schemas.microsoft.com/office/drawing/2014/main" xmlns="" val="280035863"/>
                    </a:ext>
                  </a:extLst>
                </a:gridCol>
                <a:gridCol w="2373955">
                  <a:extLst>
                    <a:ext uri="{9D8B030D-6E8A-4147-A177-3AD203B41FA5}">
                      <a16:colId xmlns:a16="http://schemas.microsoft.com/office/drawing/2014/main" xmlns="" val="1579216220"/>
                    </a:ext>
                  </a:extLst>
                </a:gridCol>
                <a:gridCol w="1808672">
                  <a:extLst>
                    <a:ext uri="{9D8B030D-6E8A-4147-A177-3AD203B41FA5}">
                      <a16:colId xmlns:a16="http://schemas.microsoft.com/office/drawing/2014/main" xmlns="" val="2979128217"/>
                    </a:ext>
                  </a:extLst>
                </a:gridCol>
              </a:tblGrid>
              <a:tr h="828174">
                <a:tc>
                  <a:txBody>
                    <a:bodyPr/>
                    <a:lstStyle/>
                    <a:p>
                      <a:r>
                        <a:rPr lang="en-US" dirty="0" smtClean="0">
                          <a:solidFill>
                            <a:schemeClr val="tx1"/>
                          </a:solidFill>
                          <a:latin typeface="Arial Narrow" panose="020B0606020202030204" pitchFamily="34" charset="0"/>
                        </a:rPr>
                        <a:t>NO</a:t>
                      </a:r>
                      <a:endParaRPr lang="en-ZA" dirty="0">
                        <a:solidFill>
                          <a:schemeClr val="tx1"/>
                        </a:solidFill>
                        <a:latin typeface="Arial Narrow" panose="020B0606020202030204" pitchFamily="34" charset="0"/>
                      </a:endParaRPr>
                    </a:p>
                  </a:txBody>
                  <a:tcPr/>
                </a:tc>
                <a:tc>
                  <a:txBody>
                    <a:bodyPr/>
                    <a:lstStyle/>
                    <a:p>
                      <a:r>
                        <a:rPr lang="en-US" dirty="0" smtClean="0">
                          <a:solidFill>
                            <a:schemeClr val="tx1"/>
                          </a:solidFill>
                          <a:latin typeface="Arial Narrow" panose="020B0606020202030204" pitchFamily="34" charset="0"/>
                        </a:rPr>
                        <a:t>MEMBER</a:t>
                      </a:r>
                      <a:endParaRPr lang="en-ZA" dirty="0">
                        <a:solidFill>
                          <a:schemeClr val="tx1"/>
                        </a:solidFill>
                        <a:latin typeface="Arial Narrow" panose="020B0606020202030204" pitchFamily="34" charset="0"/>
                      </a:endParaRPr>
                    </a:p>
                  </a:txBody>
                  <a:tcPr/>
                </a:tc>
                <a:tc>
                  <a:txBody>
                    <a:bodyPr/>
                    <a:lstStyle/>
                    <a:p>
                      <a:r>
                        <a:rPr lang="en-US" dirty="0" smtClean="0">
                          <a:solidFill>
                            <a:schemeClr val="tx1"/>
                          </a:solidFill>
                          <a:latin typeface="Arial Narrow" panose="020B0606020202030204" pitchFamily="34" charset="0"/>
                        </a:rPr>
                        <a:t>POSITION</a:t>
                      </a:r>
                      <a:endParaRPr lang="en-ZA" dirty="0">
                        <a:solidFill>
                          <a:schemeClr val="tx1"/>
                        </a:solidFill>
                        <a:latin typeface="Arial Narrow" panose="020B0606020202030204" pitchFamily="34" charset="0"/>
                      </a:endParaRPr>
                    </a:p>
                  </a:txBody>
                  <a:tcPr/>
                </a:tc>
                <a:tc>
                  <a:txBody>
                    <a:bodyPr/>
                    <a:lstStyle/>
                    <a:p>
                      <a:r>
                        <a:rPr lang="en-US" dirty="0" smtClean="0">
                          <a:solidFill>
                            <a:schemeClr val="tx1"/>
                          </a:solidFill>
                          <a:latin typeface="Arial Narrow" panose="020B0606020202030204" pitchFamily="34" charset="0"/>
                        </a:rPr>
                        <a:t>QUALIFICATION</a:t>
                      </a:r>
                      <a:endParaRPr lang="en-ZA" dirty="0">
                        <a:solidFill>
                          <a:schemeClr val="tx1"/>
                        </a:solidFill>
                        <a:latin typeface="Arial Narrow" panose="020B0606020202030204" pitchFamily="34" charset="0"/>
                      </a:endParaRPr>
                    </a:p>
                  </a:txBody>
                  <a:tcPr/>
                </a:tc>
                <a:tc>
                  <a:txBody>
                    <a:bodyPr/>
                    <a:lstStyle/>
                    <a:p>
                      <a:r>
                        <a:rPr lang="en-US" dirty="0" smtClean="0">
                          <a:solidFill>
                            <a:schemeClr val="tx1"/>
                          </a:solidFill>
                          <a:latin typeface="Arial Narrow" panose="020B0606020202030204" pitchFamily="34" charset="0"/>
                        </a:rPr>
                        <a:t>EXPERIENCE</a:t>
                      </a:r>
                      <a:endParaRPr lang="en-ZA" dirty="0">
                        <a:solidFill>
                          <a:schemeClr val="tx1"/>
                        </a:solidFill>
                        <a:latin typeface="Arial Narrow" panose="020B0606020202030204" pitchFamily="34" charset="0"/>
                      </a:endParaRPr>
                    </a:p>
                  </a:txBody>
                  <a:tcPr/>
                </a:tc>
                <a:extLst>
                  <a:ext uri="{0D108BD9-81ED-4DB2-BD59-A6C34878D82A}">
                    <a16:rowId xmlns:a16="http://schemas.microsoft.com/office/drawing/2014/main" xmlns="" val="3184356191"/>
                  </a:ext>
                </a:extLst>
              </a:tr>
              <a:tr h="828174">
                <a:tc>
                  <a:txBody>
                    <a:bodyPr/>
                    <a:lstStyle/>
                    <a:p>
                      <a:r>
                        <a:rPr lang="en-US" dirty="0" smtClean="0">
                          <a:solidFill>
                            <a:schemeClr val="tx1"/>
                          </a:solidFill>
                          <a:latin typeface="Arial Narrow" panose="020B0606020202030204" pitchFamily="34" charset="0"/>
                        </a:rPr>
                        <a:t>1</a:t>
                      </a:r>
                      <a:endParaRPr lang="en-ZA" dirty="0">
                        <a:solidFill>
                          <a:schemeClr val="tx1"/>
                        </a:solidFill>
                        <a:latin typeface="Arial Narrow" panose="020B0606020202030204" pitchFamily="34" charset="0"/>
                      </a:endParaRPr>
                    </a:p>
                  </a:txBody>
                  <a:tcPr/>
                </a:tc>
                <a:tc>
                  <a:txBody>
                    <a:bodyPr/>
                    <a:lstStyle/>
                    <a:p>
                      <a:r>
                        <a:rPr lang="en-US" dirty="0" smtClean="0">
                          <a:solidFill>
                            <a:schemeClr val="tx1"/>
                          </a:solidFill>
                          <a:latin typeface="Arial Narrow" panose="020B0606020202030204" pitchFamily="34" charset="0"/>
                        </a:rPr>
                        <a:t>Mr. TC</a:t>
                      </a:r>
                      <a:r>
                        <a:rPr lang="en-US" baseline="0" dirty="0" smtClean="0">
                          <a:solidFill>
                            <a:schemeClr val="tx1"/>
                          </a:solidFill>
                          <a:latin typeface="Arial Narrow" panose="020B0606020202030204" pitchFamily="34" charset="0"/>
                        </a:rPr>
                        <a:t> Modipane</a:t>
                      </a:r>
                      <a:endParaRPr lang="en-ZA" dirty="0">
                        <a:solidFill>
                          <a:schemeClr val="tx1"/>
                        </a:solidFill>
                        <a:latin typeface="Arial Narrow" panose="020B0606020202030204" pitchFamily="34" charset="0"/>
                      </a:endParaRPr>
                    </a:p>
                  </a:txBody>
                  <a:tcPr/>
                </a:tc>
                <a:tc>
                  <a:txBody>
                    <a:bodyPr/>
                    <a:lstStyle/>
                    <a:p>
                      <a:r>
                        <a:rPr lang="en-US" dirty="0" smtClean="0">
                          <a:solidFill>
                            <a:schemeClr val="tx1"/>
                          </a:solidFill>
                          <a:latin typeface="Arial Narrow" panose="020B0606020202030204" pitchFamily="34" charset="0"/>
                        </a:rPr>
                        <a:t>Chairperson</a:t>
                      </a:r>
                      <a:endParaRPr lang="en-ZA" dirty="0">
                        <a:solidFill>
                          <a:schemeClr val="tx1"/>
                        </a:solidFill>
                        <a:latin typeface="Arial Narrow" panose="020B0606020202030204" pitchFamily="34" charset="0"/>
                      </a:endParaRPr>
                    </a:p>
                  </a:txBody>
                  <a:tcPr/>
                </a:tc>
                <a:tc>
                  <a:txBody>
                    <a:bodyPr/>
                    <a:lstStyle/>
                    <a:p>
                      <a:r>
                        <a:rPr lang="en-US" dirty="0" err="1" smtClean="0">
                          <a:solidFill>
                            <a:schemeClr val="tx1"/>
                          </a:solidFill>
                          <a:latin typeface="Arial Narrow" panose="020B0606020202030204" pitchFamily="34" charset="0"/>
                        </a:rPr>
                        <a:t>Bcom</a:t>
                      </a:r>
                      <a:r>
                        <a:rPr lang="en-US" dirty="0" smtClean="0">
                          <a:solidFill>
                            <a:schemeClr val="tx1"/>
                          </a:solidFill>
                          <a:latin typeface="Arial Narrow" panose="020B0606020202030204" pitchFamily="34" charset="0"/>
                        </a:rPr>
                        <a:t> Hon,</a:t>
                      </a:r>
                      <a:r>
                        <a:rPr lang="en-US" baseline="0" dirty="0" smtClean="0">
                          <a:solidFill>
                            <a:schemeClr val="tx1"/>
                          </a:solidFill>
                          <a:latin typeface="Arial Narrow" panose="020B0606020202030204" pitchFamily="34" charset="0"/>
                        </a:rPr>
                        <a:t> CA.SA</a:t>
                      </a:r>
                      <a:endParaRPr lang="en-ZA" dirty="0">
                        <a:solidFill>
                          <a:schemeClr val="tx1"/>
                        </a:solidFill>
                        <a:latin typeface="Arial Narrow" panose="020B0606020202030204" pitchFamily="34" charset="0"/>
                      </a:endParaRPr>
                    </a:p>
                  </a:txBody>
                  <a:tcPr/>
                </a:tc>
                <a:tc>
                  <a:txBody>
                    <a:bodyPr/>
                    <a:lstStyle/>
                    <a:p>
                      <a:r>
                        <a:rPr lang="en-US" dirty="0" smtClean="0">
                          <a:solidFill>
                            <a:schemeClr val="tx1"/>
                          </a:solidFill>
                          <a:latin typeface="Arial Narrow" panose="020B0606020202030204" pitchFamily="34" charset="0"/>
                        </a:rPr>
                        <a:t>More the 20 years</a:t>
                      </a:r>
                      <a:endParaRPr lang="en-ZA" dirty="0">
                        <a:solidFill>
                          <a:schemeClr val="tx1"/>
                        </a:solidFill>
                        <a:latin typeface="Arial Narrow" panose="020B0606020202030204" pitchFamily="34" charset="0"/>
                      </a:endParaRPr>
                    </a:p>
                  </a:txBody>
                  <a:tcPr/>
                </a:tc>
                <a:extLst>
                  <a:ext uri="{0D108BD9-81ED-4DB2-BD59-A6C34878D82A}">
                    <a16:rowId xmlns:a16="http://schemas.microsoft.com/office/drawing/2014/main" xmlns="" val="1417068201"/>
                  </a:ext>
                </a:extLst>
              </a:tr>
              <a:tr h="828174">
                <a:tc>
                  <a:txBody>
                    <a:bodyPr/>
                    <a:lstStyle/>
                    <a:p>
                      <a:r>
                        <a:rPr lang="en-US" dirty="0" smtClean="0">
                          <a:solidFill>
                            <a:schemeClr val="tx1"/>
                          </a:solidFill>
                          <a:latin typeface="Arial Narrow" panose="020B0606020202030204" pitchFamily="34" charset="0"/>
                        </a:rPr>
                        <a:t>2</a:t>
                      </a:r>
                      <a:endParaRPr lang="en-ZA" dirty="0">
                        <a:solidFill>
                          <a:schemeClr val="tx1"/>
                        </a:solidFill>
                        <a:latin typeface="Arial Narrow" panose="020B0606020202030204" pitchFamily="34" charset="0"/>
                      </a:endParaRPr>
                    </a:p>
                  </a:txBody>
                  <a:tcPr/>
                </a:tc>
                <a:tc>
                  <a:txBody>
                    <a:bodyPr/>
                    <a:lstStyle/>
                    <a:p>
                      <a:r>
                        <a:rPr lang="en-US" dirty="0" smtClean="0">
                          <a:solidFill>
                            <a:schemeClr val="tx1"/>
                          </a:solidFill>
                          <a:latin typeface="Arial Narrow" panose="020B0606020202030204" pitchFamily="34" charset="0"/>
                        </a:rPr>
                        <a:t>Mr. SAB</a:t>
                      </a:r>
                      <a:r>
                        <a:rPr lang="en-US" baseline="0" dirty="0" smtClean="0">
                          <a:solidFill>
                            <a:schemeClr val="tx1"/>
                          </a:solidFill>
                          <a:latin typeface="Arial Narrow" panose="020B0606020202030204" pitchFamily="34" charset="0"/>
                        </a:rPr>
                        <a:t> Ngobeni</a:t>
                      </a:r>
                      <a:endParaRPr lang="en-ZA" dirty="0">
                        <a:solidFill>
                          <a:schemeClr val="tx1"/>
                        </a:solidFill>
                        <a:latin typeface="Arial Narrow" panose="020B0606020202030204" pitchFamily="34" charset="0"/>
                      </a:endParaRPr>
                    </a:p>
                  </a:txBody>
                  <a:tcPr/>
                </a:tc>
                <a:tc>
                  <a:txBody>
                    <a:bodyPr/>
                    <a:lstStyle/>
                    <a:p>
                      <a:r>
                        <a:rPr lang="en-US" dirty="0" smtClean="0">
                          <a:solidFill>
                            <a:schemeClr val="tx1"/>
                          </a:solidFill>
                          <a:latin typeface="Arial Narrow" panose="020B0606020202030204" pitchFamily="34" charset="0"/>
                        </a:rPr>
                        <a:t>Member</a:t>
                      </a:r>
                    </a:p>
                  </a:txBody>
                  <a:tcPr/>
                </a:tc>
                <a:tc>
                  <a:txBody>
                    <a:bodyPr/>
                    <a:lstStyle/>
                    <a:p>
                      <a:r>
                        <a:rPr lang="en-US" baseline="0" dirty="0" smtClean="0">
                          <a:solidFill>
                            <a:schemeClr val="tx1"/>
                          </a:solidFill>
                          <a:latin typeface="Arial Narrow" panose="020B0606020202030204" pitchFamily="34" charset="0"/>
                        </a:rPr>
                        <a:t>Mcompt, MBA</a:t>
                      </a:r>
                      <a:endParaRPr lang="en-US" dirty="0" smtClean="0">
                        <a:solidFill>
                          <a:schemeClr val="tx1"/>
                        </a:solidFill>
                        <a:latin typeface="Arial Narrow" panose="020B0606020202030204" pitchFamily="34" charset="0"/>
                      </a:endParaRPr>
                    </a:p>
                  </a:txBody>
                  <a:tcPr/>
                </a:tc>
                <a:tc>
                  <a:txBody>
                    <a:bodyPr/>
                    <a:lstStyle/>
                    <a:p>
                      <a:r>
                        <a:rPr lang="en-US" dirty="0" smtClean="0">
                          <a:solidFill>
                            <a:schemeClr val="tx1"/>
                          </a:solidFill>
                          <a:latin typeface="Arial Narrow" panose="020B0606020202030204" pitchFamily="34" charset="0"/>
                        </a:rPr>
                        <a:t>More than</a:t>
                      </a:r>
                      <a:r>
                        <a:rPr lang="en-US" baseline="0" dirty="0" smtClean="0">
                          <a:solidFill>
                            <a:schemeClr val="tx1"/>
                          </a:solidFill>
                          <a:latin typeface="Arial Narrow" panose="020B0606020202030204" pitchFamily="34" charset="0"/>
                        </a:rPr>
                        <a:t> 20 years</a:t>
                      </a:r>
                      <a:endParaRPr lang="en-US" dirty="0" smtClean="0">
                        <a:solidFill>
                          <a:schemeClr val="tx1"/>
                        </a:solidFill>
                        <a:latin typeface="Arial Narrow" panose="020B0606020202030204" pitchFamily="34" charset="0"/>
                      </a:endParaRPr>
                    </a:p>
                  </a:txBody>
                  <a:tcPr/>
                </a:tc>
                <a:extLst>
                  <a:ext uri="{0D108BD9-81ED-4DB2-BD59-A6C34878D82A}">
                    <a16:rowId xmlns:a16="http://schemas.microsoft.com/office/drawing/2014/main" xmlns="" val="2123061167"/>
                  </a:ext>
                </a:extLst>
              </a:tr>
              <a:tr h="828174">
                <a:tc>
                  <a:txBody>
                    <a:bodyPr/>
                    <a:lstStyle/>
                    <a:p>
                      <a:r>
                        <a:rPr lang="en-US" dirty="0" smtClean="0">
                          <a:solidFill>
                            <a:schemeClr val="tx1"/>
                          </a:solidFill>
                          <a:latin typeface="Arial Narrow" panose="020B0606020202030204" pitchFamily="34" charset="0"/>
                        </a:rPr>
                        <a:t>3</a:t>
                      </a:r>
                      <a:endParaRPr lang="en-ZA" dirty="0">
                        <a:solidFill>
                          <a:schemeClr val="tx1"/>
                        </a:solidFill>
                        <a:latin typeface="Arial Narrow" panose="020B0606020202030204" pitchFamily="34" charset="0"/>
                      </a:endParaRPr>
                    </a:p>
                  </a:txBody>
                  <a:tcPr/>
                </a:tc>
                <a:tc>
                  <a:txBody>
                    <a:bodyPr/>
                    <a:lstStyle/>
                    <a:p>
                      <a:r>
                        <a:rPr lang="en-US" dirty="0" smtClean="0">
                          <a:solidFill>
                            <a:schemeClr val="tx1"/>
                          </a:solidFill>
                          <a:latin typeface="Arial Narrow" panose="020B0606020202030204" pitchFamily="34" charset="0"/>
                        </a:rPr>
                        <a:t>Mr. TG Nevhutalu</a:t>
                      </a:r>
                      <a:endParaRPr lang="en-ZA" dirty="0">
                        <a:solidFill>
                          <a:schemeClr val="tx1"/>
                        </a:solidFill>
                        <a:latin typeface="Arial Narrow" panose="020B0606020202030204" pitchFamily="34" charset="0"/>
                      </a:endParaRPr>
                    </a:p>
                  </a:txBody>
                  <a:tcPr/>
                </a:tc>
                <a:tc>
                  <a:txBody>
                    <a:bodyPr/>
                    <a:lstStyle/>
                    <a:p>
                      <a:r>
                        <a:rPr lang="en-US" dirty="0" smtClean="0">
                          <a:solidFill>
                            <a:schemeClr val="tx1"/>
                          </a:solidFill>
                          <a:latin typeface="Arial Narrow" panose="020B0606020202030204" pitchFamily="34" charset="0"/>
                        </a:rPr>
                        <a:t>Member</a:t>
                      </a:r>
                      <a:endParaRPr lang="en-ZA" dirty="0">
                        <a:solidFill>
                          <a:schemeClr val="tx1"/>
                        </a:solidFill>
                        <a:latin typeface="Arial Narrow" panose="020B0606020202030204" pitchFamily="34" charset="0"/>
                      </a:endParaRPr>
                    </a:p>
                  </a:txBody>
                  <a:tcPr/>
                </a:tc>
                <a:tc>
                  <a:txBody>
                    <a:bodyPr/>
                    <a:lstStyle/>
                    <a:p>
                      <a:r>
                        <a:rPr lang="en-US" dirty="0" err="1" smtClean="0">
                          <a:solidFill>
                            <a:schemeClr val="tx1"/>
                          </a:solidFill>
                          <a:latin typeface="Arial Narrow" panose="020B0606020202030204" pitchFamily="34" charset="0"/>
                        </a:rPr>
                        <a:t>Bcom</a:t>
                      </a:r>
                      <a:r>
                        <a:rPr lang="en-US" dirty="0" smtClean="0">
                          <a:solidFill>
                            <a:schemeClr val="tx1"/>
                          </a:solidFill>
                          <a:latin typeface="Arial Narrow" panose="020B0606020202030204" pitchFamily="34" charset="0"/>
                        </a:rPr>
                        <a:t>, CA.SA</a:t>
                      </a:r>
                      <a:endParaRPr lang="en-ZA" dirty="0">
                        <a:solidFill>
                          <a:schemeClr val="tx1"/>
                        </a:solidFill>
                        <a:latin typeface="Arial Narrow" panose="020B0606020202030204" pitchFamily="34" charset="0"/>
                      </a:endParaRPr>
                    </a:p>
                  </a:txBody>
                  <a:tcPr/>
                </a:tc>
                <a:tc>
                  <a:txBody>
                    <a:bodyPr/>
                    <a:lstStyle/>
                    <a:p>
                      <a:r>
                        <a:rPr lang="en-US" dirty="0" smtClean="0">
                          <a:solidFill>
                            <a:schemeClr val="tx1"/>
                          </a:solidFill>
                          <a:latin typeface="Arial Narrow" panose="020B0606020202030204" pitchFamily="34" charset="0"/>
                        </a:rPr>
                        <a:t>More than 20 years</a:t>
                      </a:r>
                      <a:endParaRPr lang="en-ZA" dirty="0">
                        <a:solidFill>
                          <a:schemeClr val="tx1"/>
                        </a:solidFill>
                        <a:latin typeface="Arial Narrow" panose="020B0606020202030204" pitchFamily="34" charset="0"/>
                      </a:endParaRPr>
                    </a:p>
                  </a:txBody>
                  <a:tcPr/>
                </a:tc>
                <a:extLst>
                  <a:ext uri="{0D108BD9-81ED-4DB2-BD59-A6C34878D82A}">
                    <a16:rowId xmlns:a16="http://schemas.microsoft.com/office/drawing/2014/main" xmlns="" val="2253416704"/>
                  </a:ext>
                </a:extLst>
              </a:tr>
              <a:tr h="1183105">
                <a:tc>
                  <a:txBody>
                    <a:bodyPr/>
                    <a:lstStyle/>
                    <a:p>
                      <a:r>
                        <a:rPr lang="en-US" dirty="0" smtClean="0">
                          <a:solidFill>
                            <a:schemeClr val="tx1"/>
                          </a:solidFill>
                          <a:latin typeface="Arial Narrow" panose="020B0606020202030204" pitchFamily="34" charset="0"/>
                        </a:rPr>
                        <a:t>4</a:t>
                      </a:r>
                      <a:endParaRPr lang="en-ZA" dirty="0">
                        <a:solidFill>
                          <a:schemeClr val="tx1"/>
                        </a:solidFill>
                        <a:latin typeface="Arial Narrow" panose="020B0606020202030204" pitchFamily="34" charset="0"/>
                      </a:endParaRPr>
                    </a:p>
                  </a:txBody>
                  <a:tcPr/>
                </a:tc>
                <a:tc>
                  <a:txBody>
                    <a:bodyPr/>
                    <a:lstStyle/>
                    <a:p>
                      <a:r>
                        <a:rPr lang="en-US" dirty="0" smtClean="0">
                          <a:solidFill>
                            <a:schemeClr val="tx1"/>
                          </a:solidFill>
                          <a:latin typeface="Arial Narrow" panose="020B0606020202030204" pitchFamily="34" charset="0"/>
                        </a:rPr>
                        <a:t>Ms. JM</a:t>
                      </a:r>
                      <a:r>
                        <a:rPr lang="en-US" baseline="0" dirty="0" smtClean="0">
                          <a:solidFill>
                            <a:schemeClr val="tx1"/>
                          </a:solidFill>
                          <a:latin typeface="Arial Narrow" panose="020B0606020202030204" pitchFamily="34" charset="0"/>
                        </a:rPr>
                        <a:t> Mabuza</a:t>
                      </a:r>
                      <a:endParaRPr lang="en-ZA" dirty="0">
                        <a:solidFill>
                          <a:schemeClr val="tx1"/>
                        </a:solidFill>
                        <a:latin typeface="Arial Narrow" panose="020B0606020202030204" pitchFamily="34" charset="0"/>
                      </a:endParaRPr>
                    </a:p>
                  </a:txBody>
                  <a:tcPr/>
                </a:tc>
                <a:tc>
                  <a:txBody>
                    <a:bodyPr/>
                    <a:lstStyle/>
                    <a:p>
                      <a:r>
                        <a:rPr lang="en-US" dirty="0" smtClean="0">
                          <a:solidFill>
                            <a:schemeClr val="tx1"/>
                          </a:solidFill>
                          <a:latin typeface="Arial Narrow" panose="020B0606020202030204" pitchFamily="34" charset="0"/>
                        </a:rPr>
                        <a:t>Member</a:t>
                      </a:r>
                      <a:endParaRPr lang="en-ZA" dirty="0">
                        <a:solidFill>
                          <a:schemeClr val="tx1"/>
                        </a:solidFill>
                        <a:latin typeface="Arial Narrow" panose="020B0606020202030204" pitchFamily="34" charset="0"/>
                      </a:endParaRPr>
                    </a:p>
                  </a:txBody>
                  <a:tcPr/>
                </a:tc>
                <a:tc>
                  <a:txBody>
                    <a:bodyPr/>
                    <a:lstStyle/>
                    <a:p>
                      <a:r>
                        <a:rPr lang="en-US" dirty="0" smtClean="0">
                          <a:solidFill>
                            <a:schemeClr val="tx1"/>
                          </a:solidFill>
                          <a:latin typeface="Arial Narrow" panose="020B0606020202030204" pitchFamily="34" charset="0"/>
                        </a:rPr>
                        <a:t>B. IURIS,  Advance</a:t>
                      </a:r>
                      <a:r>
                        <a:rPr lang="en-US" baseline="0" dirty="0" smtClean="0">
                          <a:solidFill>
                            <a:schemeClr val="tx1"/>
                          </a:solidFill>
                          <a:latin typeface="Arial Narrow" panose="020B0606020202030204" pitchFamily="34" charset="0"/>
                        </a:rPr>
                        <a:t> Diploma in Labour Law</a:t>
                      </a:r>
                      <a:endParaRPr lang="en-ZA" dirty="0">
                        <a:solidFill>
                          <a:schemeClr val="tx1"/>
                        </a:solidFill>
                        <a:latin typeface="Arial Narrow" panose="020B0606020202030204" pitchFamily="34" charset="0"/>
                      </a:endParaRPr>
                    </a:p>
                  </a:txBody>
                  <a:tcPr/>
                </a:tc>
                <a:tc>
                  <a:txBody>
                    <a:bodyPr/>
                    <a:lstStyle/>
                    <a:p>
                      <a:r>
                        <a:rPr lang="en-US" dirty="0" smtClean="0">
                          <a:solidFill>
                            <a:schemeClr val="tx1"/>
                          </a:solidFill>
                          <a:latin typeface="Arial Narrow" panose="020B0606020202030204" pitchFamily="34" charset="0"/>
                        </a:rPr>
                        <a:t>More than 20 years</a:t>
                      </a:r>
                      <a:endParaRPr lang="en-ZA" dirty="0">
                        <a:solidFill>
                          <a:schemeClr val="tx1"/>
                        </a:solidFill>
                        <a:latin typeface="Arial Narrow" panose="020B0606020202030204" pitchFamily="34" charset="0"/>
                      </a:endParaRPr>
                    </a:p>
                  </a:txBody>
                  <a:tcPr/>
                </a:tc>
                <a:extLst>
                  <a:ext uri="{0D108BD9-81ED-4DB2-BD59-A6C34878D82A}">
                    <a16:rowId xmlns:a16="http://schemas.microsoft.com/office/drawing/2014/main" xmlns="" val="1783384921"/>
                  </a:ext>
                </a:extLst>
              </a:tr>
            </a:tbl>
          </a:graphicData>
        </a:graphic>
      </p:graphicFrame>
    </p:spTree>
    <p:extLst>
      <p:ext uri="{BB962C8B-B14F-4D97-AF65-F5344CB8AC3E}">
        <p14:creationId xmlns:p14="http://schemas.microsoft.com/office/powerpoint/2010/main" xmlns="" val="345793618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09600"/>
            <a:ext cx="8763000" cy="6172200"/>
          </a:xfrm>
        </p:spPr>
        <p:txBody>
          <a:bodyPr>
            <a:normAutofit/>
          </a:bodyPr>
          <a:lstStyle/>
          <a:p>
            <a:pPr marL="0" indent="0" algn="ctr">
              <a:buNone/>
            </a:pPr>
            <a:r>
              <a:rPr lang="en-ZA" sz="2200" dirty="0">
                <a:latin typeface="Arial Narrow" panose="020B0606020202030204" pitchFamily="34" charset="0"/>
              </a:rPr>
              <a:t>	</a:t>
            </a:r>
            <a:r>
              <a:rPr lang="en-ZA" sz="2800" b="1" dirty="0">
                <a:latin typeface="Arial Narrow" panose="020B0606020202030204" pitchFamily="34" charset="0"/>
              </a:rPr>
              <a:t>Qualification of Internal Audit ( Support staff to APAC)</a:t>
            </a:r>
          </a:p>
          <a:p>
            <a:pPr>
              <a:buFont typeface="Wingdings" panose="05000000000000000000" pitchFamily="2" charset="2"/>
              <a:buChar char="§"/>
            </a:pPr>
            <a:endParaRPr lang="en-US" b="1" dirty="0" smtClean="0"/>
          </a:p>
          <a:p>
            <a:pPr marL="0" indent="0">
              <a:buNone/>
            </a:pPr>
            <a:endParaRPr lang="en-US" dirty="0"/>
          </a:p>
        </p:txBody>
      </p:sp>
      <p:graphicFrame>
        <p:nvGraphicFramePr>
          <p:cNvPr id="4" name="Table 3"/>
          <p:cNvGraphicFramePr>
            <a:graphicFrameLocks noGrp="1"/>
          </p:cNvGraphicFramePr>
          <p:nvPr>
            <p:extLst/>
          </p:nvPr>
        </p:nvGraphicFramePr>
        <p:xfrm>
          <a:off x="685799" y="1066800"/>
          <a:ext cx="8736876" cy="5029200"/>
        </p:xfrm>
        <a:graphic>
          <a:graphicData uri="http://schemas.openxmlformats.org/drawingml/2006/table">
            <a:tbl>
              <a:tblPr firstRow="1" bandRow="1">
                <a:tableStyleId>{5C22544A-7EE6-4342-B048-85BDC9FD1C3A}</a:tableStyleId>
              </a:tblPr>
              <a:tblGrid>
                <a:gridCol w="609601">
                  <a:extLst>
                    <a:ext uri="{9D8B030D-6E8A-4147-A177-3AD203B41FA5}">
                      <a16:colId xmlns:a16="http://schemas.microsoft.com/office/drawing/2014/main" xmlns="" val="1573671207"/>
                    </a:ext>
                  </a:extLst>
                </a:gridCol>
                <a:gridCol w="1886649">
                  <a:extLst>
                    <a:ext uri="{9D8B030D-6E8A-4147-A177-3AD203B41FA5}">
                      <a16:colId xmlns:a16="http://schemas.microsoft.com/office/drawing/2014/main" xmlns="" val="294238391"/>
                    </a:ext>
                  </a:extLst>
                </a:gridCol>
                <a:gridCol w="2592261">
                  <a:extLst>
                    <a:ext uri="{9D8B030D-6E8A-4147-A177-3AD203B41FA5}">
                      <a16:colId xmlns:a16="http://schemas.microsoft.com/office/drawing/2014/main" xmlns="" val="1503201088"/>
                    </a:ext>
                  </a:extLst>
                </a:gridCol>
                <a:gridCol w="2208221">
                  <a:extLst>
                    <a:ext uri="{9D8B030D-6E8A-4147-A177-3AD203B41FA5}">
                      <a16:colId xmlns:a16="http://schemas.microsoft.com/office/drawing/2014/main" xmlns="" val="1579216220"/>
                    </a:ext>
                  </a:extLst>
                </a:gridCol>
                <a:gridCol w="1440144">
                  <a:extLst>
                    <a:ext uri="{9D8B030D-6E8A-4147-A177-3AD203B41FA5}">
                      <a16:colId xmlns:a16="http://schemas.microsoft.com/office/drawing/2014/main" xmlns="" val="2006646543"/>
                    </a:ext>
                  </a:extLst>
                </a:gridCol>
              </a:tblGrid>
              <a:tr h="988593">
                <a:tc>
                  <a:txBody>
                    <a:bodyPr/>
                    <a:lstStyle/>
                    <a:p>
                      <a:r>
                        <a:rPr lang="en-US" dirty="0" smtClean="0">
                          <a:solidFill>
                            <a:schemeClr val="tx1"/>
                          </a:solidFill>
                          <a:latin typeface="Arial Narrow" panose="020B0606020202030204" pitchFamily="34" charset="0"/>
                        </a:rPr>
                        <a:t>NO</a:t>
                      </a:r>
                      <a:endParaRPr lang="en-ZA" dirty="0">
                        <a:solidFill>
                          <a:schemeClr val="tx1"/>
                        </a:solidFill>
                        <a:latin typeface="Arial Narrow" panose="020B0606020202030204" pitchFamily="34" charset="0"/>
                      </a:endParaRPr>
                    </a:p>
                  </a:txBody>
                  <a:tcPr/>
                </a:tc>
                <a:tc>
                  <a:txBody>
                    <a:bodyPr/>
                    <a:lstStyle/>
                    <a:p>
                      <a:r>
                        <a:rPr lang="en-US" dirty="0" smtClean="0">
                          <a:solidFill>
                            <a:schemeClr val="tx1"/>
                          </a:solidFill>
                          <a:latin typeface="Arial Narrow" panose="020B0606020202030204" pitchFamily="34" charset="0"/>
                        </a:rPr>
                        <a:t>STAFF</a:t>
                      </a:r>
                      <a:endParaRPr lang="en-ZA" dirty="0">
                        <a:solidFill>
                          <a:schemeClr val="tx1"/>
                        </a:solidFill>
                        <a:latin typeface="Arial Narrow" panose="020B0606020202030204" pitchFamily="34" charset="0"/>
                      </a:endParaRPr>
                    </a:p>
                  </a:txBody>
                  <a:tcPr/>
                </a:tc>
                <a:tc>
                  <a:txBody>
                    <a:bodyPr/>
                    <a:lstStyle/>
                    <a:p>
                      <a:r>
                        <a:rPr lang="en-US" dirty="0" smtClean="0">
                          <a:solidFill>
                            <a:schemeClr val="tx1"/>
                          </a:solidFill>
                          <a:latin typeface="Arial Narrow" panose="020B0606020202030204" pitchFamily="34" charset="0"/>
                        </a:rPr>
                        <a:t>POSITION</a:t>
                      </a:r>
                      <a:endParaRPr lang="en-ZA" dirty="0">
                        <a:solidFill>
                          <a:schemeClr val="tx1"/>
                        </a:solidFill>
                        <a:latin typeface="Arial Narrow" panose="020B0606020202030204" pitchFamily="34" charset="0"/>
                      </a:endParaRPr>
                    </a:p>
                  </a:txBody>
                  <a:tcPr/>
                </a:tc>
                <a:tc>
                  <a:txBody>
                    <a:bodyPr/>
                    <a:lstStyle/>
                    <a:p>
                      <a:r>
                        <a:rPr lang="en-US" dirty="0" smtClean="0">
                          <a:solidFill>
                            <a:schemeClr val="tx1"/>
                          </a:solidFill>
                          <a:latin typeface="Arial Narrow" panose="020B0606020202030204" pitchFamily="34" charset="0"/>
                        </a:rPr>
                        <a:t>QAULIFICATION</a:t>
                      </a:r>
                      <a:endParaRPr lang="en-ZA" dirty="0">
                        <a:solidFill>
                          <a:schemeClr val="tx1"/>
                        </a:solidFill>
                        <a:latin typeface="Arial Narrow" panose="020B0606020202030204" pitchFamily="34" charset="0"/>
                      </a:endParaRPr>
                    </a:p>
                  </a:txBody>
                  <a:tcPr/>
                </a:tc>
                <a:tc>
                  <a:txBody>
                    <a:bodyPr/>
                    <a:lstStyle/>
                    <a:p>
                      <a:r>
                        <a:rPr lang="en-US" dirty="0" smtClean="0">
                          <a:solidFill>
                            <a:schemeClr val="tx1"/>
                          </a:solidFill>
                          <a:latin typeface="Arial Narrow" panose="020B0606020202030204" pitchFamily="34" charset="0"/>
                        </a:rPr>
                        <a:t>EXPERIENCE</a:t>
                      </a:r>
                      <a:endParaRPr lang="en-ZA" dirty="0">
                        <a:solidFill>
                          <a:schemeClr val="tx1"/>
                        </a:solidFill>
                        <a:latin typeface="Arial Narrow" panose="020B0606020202030204" pitchFamily="34" charset="0"/>
                      </a:endParaRPr>
                    </a:p>
                  </a:txBody>
                  <a:tcPr/>
                </a:tc>
                <a:extLst>
                  <a:ext uri="{0D108BD9-81ED-4DB2-BD59-A6C34878D82A}">
                    <a16:rowId xmlns:a16="http://schemas.microsoft.com/office/drawing/2014/main" xmlns="" val="3184356191"/>
                  </a:ext>
                </a:extLst>
              </a:tr>
              <a:tr h="912395">
                <a:tc>
                  <a:txBody>
                    <a:bodyPr/>
                    <a:lstStyle/>
                    <a:p>
                      <a:r>
                        <a:rPr lang="en-US" dirty="0" smtClean="0">
                          <a:solidFill>
                            <a:schemeClr val="tx1"/>
                          </a:solidFill>
                          <a:latin typeface="Arial Narrow" panose="020B0606020202030204" pitchFamily="34" charset="0"/>
                        </a:rPr>
                        <a:t>1</a:t>
                      </a:r>
                      <a:endParaRPr lang="en-ZA" dirty="0">
                        <a:solidFill>
                          <a:schemeClr val="tx1"/>
                        </a:solidFill>
                        <a:latin typeface="Arial Narrow" panose="020B0606020202030204" pitchFamily="34" charset="0"/>
                      </a:endParaRPr>
                    </a:p>
                  </a:txBody>
                  <a:tcPr/>
                </a:tc>
                <a:tc>
                  <a:txBody>
                    <a:bodyPr/>
                    <a:lstStyle/>
                    <a:p>
                      <a:r>
                        <a:rPr lang="en-US" dirty="0" smtClean="0">
                          <a:solidFill>
                            <a:schemeClr val="tx1"/>
                          </a:solidFill>
                          <a:latin typeface="Arial Narrow" panose="020B0606020202030204" pitchFamily="34" charset="0"/>
                        </a:rPr>
                        <a:t>Mr. FM</a:t>
                      </a:r>
                      <a:r>
                        <a:rPr lang="en-US" baseline="0" dirty="0" smtClean="0">
                          <a:solidFill>
                            <a:schemeClr val="tx1"/>
                          </a:solidFill>
                          <a:latin typeface="Arial Narrow" panose="020B0606020202030204" pitchFamily="34" charset="0"/>
                        </a:rPr>
                        <a:t> Mphahlele</a:t>
                      </a:r>
                      <a:endParaRPr lang="en-ZA" dirty="0">
                        <a:solidFill>
                          <a:schemeClr val="tx1"/>
                        </a:solidFill>
                        <a:latin typeface="Arial Narrow" panose="020B0606020202030204" pitchFamily="34" charset="0"/>
                      </a:endParaRPr>
                    </a:p>
                  </a:txBody>
                  <a:tcPr/>
                </a:tc>
                <a:tc>
                  <a:txBody>
                    <a:bodyPr/>
                    <a:lstStyle/>
                    <a:p>
                      <a:r>
                        <a:rPr lang="en-US" dirty="0" smtClean="0">
                          <a:solidFill>
                            <a:schemeClr val="tx1"/>
                          </a:solidFill>
                          <a:latin typeface="Arial Narrow" panose="020B0606020202030204" pitchFamily="34" charset="0"/>
                        </a:rPr>
                        <a:t>Chief Audit Executive</a:t>
                      </a:r>
                      <a:endParaRPr lang="en-ZA" dirty="0">
                        <a:solidFill>
                          <a:schemeClr val="tx1"/>
                        </a:solidFill>
                        <a:latin typeface="Arial Narrow" panose="020B0606020202030204" pitchFamily="34" charset="0"/>
                      </a:endParaRPr>
                    </a:p>
                  </a:txBody>
                  <a:tcPr/>
                </a:tc>
                <a:tc>
                  <a:txBody>
                    <a:bodyPr/>
                    <a:lstStyle/>
                    <a:p>
                      <a:r>
                        <a:rPr lang="en-US" dirty="0" smtClean="0">
                          <a:solidFill>
                            <a:schemeClr val="tx1"/>
                          </a:solidFill>
                          <a:latin typeface="Arial Narrow" panose="020B0606020202030204" pitchFamily="34" charset="0"/>
                        </a:rPr>
                        <a:t>BCom, </a:t>
                      </a:r>
                      <a:r>
                        <a:rPr lang="en-US" baseline="0" dirty="0" smtClean="0">
                          <a:solidFill>
                            <a:schemeClr val="tx1"/>
                          </a:solidFill>
                          <a:latin typeface="Arial Narrow" panose="020B0606020202030204" pitchFamily="34" charset="0"/>
                        </a:rPr>
                        <a:t>MBA,</a:t>
                      </a:r>
                    </a:p>
                    <a:p>
                      <a:r>
                        <a:rPr lang="en-US" baseline="0" dirty="0" smtClean="0">
                          <a:solidFill>
                            <a:schemeClr val="tx1"/>
                          </a:solidFill>
                          <a:latin typeface="Arial Narrow" panose="020B0606020202030204" pitchFamily="34" charset="0"/>
                        </a:rPr>
                        <a:t>MFMP</a:t>
                      </a:r>
                      <a:endParaRPr lang="en-ZA" dirty="0">
                        <a:solidFill>
                          <a:schemeClr val="tx1"/>
                        </a:solidFill>
                        <a:latin typeface="Arial Narrow" panose="020B0606020202030204" pitchFamily="34" charset="0"/>
                      </a:endParaRPr>
                    </a:p>
                  </a:txBody>
                  <a:tcPr/>
                </a:tc>
                <a:tc>
                  <a:txBody>
                    <a:bodyPr/>
                    <a:lstStyle/>
                    <a:p>
                      <a:r>
                        <a:rPr lang="en-US" dirty="0" smtClean="0">
                          <a:solidFill>
                            <a:schemeClr val="tx1"/>
                          </a:solidFill>
                          <a:latin typeface="Arial Narrow" panose="020B0606020202030204" pitchFamily="34" charset="0"/>
                        </a:rPr>
                        <a:t>18 years</a:t>
                      </a:r>
                      <a:endParaRPr lang="en-ZA" dirty="0">
                        <a:solidFill>
                          <a:schemeClr val="tx1"/>
                        </a:solidFill>
                        <a:latin typeface="Arial Narrow" panose="020B0606020202030204" pitchFamily="34" charset="0"/>
                      </a:endParaRPr>
                    </a:p>
                  </a:txBody>
                  <a:tcPr/>
                </a:tc>
                <a:extLst>
                  <a:ext uri="{0D108BD9-81ED-4DB2-BD59-A6C34878D82A}">
                    <a16:rowId xmlns:a16="http://schemas.microsoft.com/office/drawing/2014/main" xmlns="" val="1417068201"/>
                  </a:ext>
                </a:extLst>
              </a:tr>
              <a:tr h="651711">
                <a:tc>
                  <a:txBody>
                    <a:bodyPr/>
                    <a:lstStyle/>
                    <a:p>
                      <a:r>
                        <a:rPr lang="en-US" dirty="0" smtClean="0">
                          <a:solidFill>
                            <a:schemeClr val="tx1"/>
                          </a:solidFill>
                          <a:latin typeface="Arial Narrow" panose="020B0606020202030204" pitchFamily="34" charset="0"/>
                        </a:rPr>
                        <a:t>2</a:t>
                      </a:r>
                      <a:endParaRPr lang="en-ZA" dirty="0">
                        <a:solidFill>
                          <a:schemeClr val="tx1"/>
                        </a:solidFill>
                        <a:latin typeface="Arial Narrow" panose="020B0606020202030204" pitchFamily="34" charset="0"/>
                      </a:endParaRPr>
                    </a:p>
                  </a:txBody>
                  <a:tcPr/>
                </a:tc>
                <a:tc>
                  <a:txBody>
                    <a:bodyPr/>
                    <a:lstStyle/>
                    <a:p>
                      <a:r>
                        <a:rPr lang="en-US" dirty="0" smtClean="0">
                          <a:solidFill>
                            <a:schemeClr val="tx1"/>
                          </a:solidFill>
                          <a:latin typeface="Arial Narrow" panose="020B0606020202030204" pitchFamily="34" charset="0"/>
                        </a:rPr>
                        <a:t>Mr. TL </a:t>
                      </a:r>
                      <a:r>
                        <a:rPr lang="en-US" dirty="0" err="1" smtClean="0">
                          <a:solidFill>
                            <a:schemeClr val="tx1"/>
                          </a:solidFill>
                          <a:latin typeface="Arial Narrow" panose="020B0606020202030204" pitchFamily="34" charset="0"/>
                        </a:rPr>
                        <a:t>Motau</a:t>
                      </a:r>
                      <a:endParaRPr lang="en-ZA" dirty="0">
                        <a:solidFill>
                          <a:schemeClr val="tx1"/>
                        </a:solidFill>
                        <a:latin typeface="Arial Narrow" panose="020B0606020202030204" pitchFamily="34" charset="0"/>
                      </a:endParaRPr>
                    </a:p>
                  </a:txBody>
                  <a:tcPr/>
                </a:tc>
                <a:tc>
                  <a:txBody>
                    <a:bodyPr/>
                    <a:lstStyle/>
                    <a:p>
                      <a:r>
                        <a:rPr lang="en-US" dirty="0" smtClean="0">
                          <a:solidFill>
                            <a:schemeClr val="tx1"/>
                          </a:solidFill>
                          <a:latin typeface="Arial Narrow" panose="020B0606020202030204" pitchFamily="34" charset="0"/>
                        </a:rPr>
                        <a:t>Deputy Manager: IA</a:t>
                      </a:r>
                    </a:p>
                  </a:txBody>
                  <a:tcPr/>
                </a:tc>
                <a:tc>
                  <a:txBody>
                    <a:bodyPr/>
                    <a:lstStyle/>
                    <a:p>
                      <a:r>
                        <a:rPr lang="en-US" dirty="0" err="1" smtClean="0">
                          <a:solidFill>
                            <a:schemeClr val="tx1"/>
                          </a:solidFill>
                          <a:latin typeface="Arial Narrow" panose="020B0606020202030204" pitchFamily="34" charset="0"/>
                        </a:rPr>
                        <a:t>BCompt</a:t>
                      </a:r>
                      <a:endParaRPr lang="en-US" dirty="0" smtClean="0">
                        <a:solidFill>
                          <a:schemeClr val="tx1"/>
                        </a:solidFill>
                        <a:latin typeface="Arial Narrow" panose="020B0606020202030204" pitchFamily="34" charset="0"/>
                      </a:endParaRPr>
                    </a:p>
                  </a:txBody>
                  <a:tcPr/>
                </a:tc>
                <a:tc>
                  <a:txBody>
                    <a:bodyPr/>
                    <a:lstStyle/>
                    <a:p>
                      <a:r>
                        <a:rPr lang="en-US" dirty="0" smtClean="0">
                          <a:solidFill>
                            <a:schemeClr val="tx1"/>
                          </a:solidFill>
                          <a:latin typeface="Arial Narrow" panose="020B0606020202030204" pitchFamily="34" charset="0"/>
                        </a:rPr>
                        <a:t>13 years</a:t>
                      </a:r>
                    </a:p>
                  </a:txBody>
                  <a:tcPr/>
                </a:tc>
                <a:extLst>
                  <a:ext uri="{0D108BD9-81ED-4DB2-BD59-A6C34878D82A}">
                    <a16:rowId xmlns:a16="http://schemas.microsoft.com/office/drawing/2014/main" xmlns="" val="2123061167"/>
                  </a:ext>
                </a:extLst>
              </a:tr>
              <a:tr h="651711">
                <a:tc>
                  <a:txBody>
                    <a:bodyPr/>
                    <a:lstStyle/>
                    <a:p>
                      <a:r>
                        <a:rPr lang="en-US" dirty="0" smtClean="0">
                          <a:solidFill>
                            <a:schemeClr val="tx1"/>
                          </a:solidFill>
                          <a:latin typeface="Arial Narrow" panose="020B0606020202030204" pitchFamily="34" charset="0"/>
                        </a:rPr>
                        <a:t>3</a:t>
                      </a:r>
                      <a:endParaRPr lang="en-ZA" dirty="0">
                        <a:solidFill>
                          <a:schemeClr val="tx1"/>
                        </a:solidFill>
                        <a:latin typeface="Arial Narrow" panose="020B0606020202030204" pitchFamily="34" charset="0"/>
                      </a:endParaRPr>
                    </a:p>
                  </a:txBody>
                  <a:tcPr/>
                </a:tc>
                <a:tc>
                  <a:txBody>
                    <a:bodyPr/>
                    <a:lstStyle/>
                    <a:p>
                      <a:r>
                        <a:rPr lang="en-US" dirty="0" smtClean="0">
                          <a:solidFill>
                            <a:schemeClr val="tx1"/>
                          </a:solidFill>
                          <a:latin typeface="Arial Narrow" panose="020B0606020202030204" pitchFamily="34" charset="0"/>
                        </a:rPr>
                        <a:t>Ms. S</a:t>
                      </a:r>
                      <a:r>
                        <a:rPr lang="en-US" baseline="0" dirty="0" smtClean="0">
                          <a:solidFill>
                            <a:schemeClr val="tx1"/>
                          </a:solidFill>
                          <a:latin typeface="Arial Narrow" panose="020B0606020202030204" pitchFamily="34" charset="0"/>
                        </a:rPr>
                        <a:t> </a:t>
                      </a:r>
                      <a:r>
                        <a:rPr lang="en-US" baseline="0" dirty="0" err="1" smtClean="0">
                          <a:solidFill>
                            <a:schemeClr val="tx1"/>
                          </a:solidFill>
                          <a:latin typeface="Arial Narrow" panose="020B0606020202030204" pitchFamily="34" charset="0"/>
                        </a:rPr>
                        <a:t>Kgaripane</a:t>
                      </a:r>
                      <a:endParaRPr lang="en-ZA" dirty="0">
                        <a:solidFill>
                          <a:schemeClr val="tx1"/>
                        </a:solidFill>
                        <a:latin typeface="Arial Narrow" panose="020B0606020202030204" pitchFamily="34" charset="0"/>
                      </a:endParaRPr>
                    </a:p>
                  </a:txBody>
                  <a:tcPr/>
                </a:tc>
                <a:tc>
                  <a:txBody>
                    <a:bodyPr/>
                    <a:lstStyle/>
                    <a:p>
                      <a:r>
                        <a:rPr lang="en-US" dirty="0" smtClean="0">
                          <a:solidFill>
                            <a:schemeClr val="tx1"/>
                          </a:solidFill>
                          <a:latin typeface="Arial Narrow" panose="020B0606020202030204" pitchFamily="34" charset="0"/>
                        </a:rPr>
                        <a:t>Risk Based Auditor</a:t>
                      </a:r>
                      <a:endParaRPr lang="en-ZA" dirty="0">
                        <a:solidFill>
                          <a:schemeClr val="tx1"/>
                        </a:solidFill>
                        <a:latin typeface="Arial Narrow" panose="020B0606020202030204" pitchFamily="34" charset="0"/>
                      </a:endParaRPr>
                    </a:p>
                  </a:txBody>
                  <a:tcPr/>
                </a:tc>
                <a:tc>
                  <a:txBody>
                    <a:bodyPr/>
                    <a:lstStyle/>
                    <a:p>
                      <a:r>
                        <a:rPr lang="en-US" dirty="0" err="1" smtClean="0">
                          <a:solidFill>
                            <a:schemeClr val="tx1"/>
                          </a:solidFill>
                          <a:latin typeface="Arial Narrow" panose="020B0606020202030204" pitchFamily="34" charset="0"/>
                        </a:rPr>
                        <a:t>Bcompt</a:t>
                      </a:r>
                      <a:endParaRPr lang="en-ZA" dirty="0">
                        <a:solidFill>
                          <a:schemeClr val="tx1"/>
                        </a:solidFill>
                        <a:latin typeface="Arial Narrow" panose="020B0606020202030204" pitchFamily="34" charset="0"/>
                      </a:endParaRPr>
                    </a:p>
                  </a:txBody>
                  <a:tcPr/>
                </a:tc>
                <a:tc>
                  <a:txBody>
                    <a:bodyPr/>
                    <a:lstStyle/>
                    <a:p>
                      <a:r>
                        <a:rPr lang="en-US" dirty="0" smtClean="0">
                          <a:solidFill>
                            <a:schemeClr val="tx1"/>
                          </a:solidFill>
                          <a:latin typeface="Arial Narrow" panose="020B0606020202030204" pitchFamily="34" charset="0"/>
                        </a:rPr>
                        <a:t>12 years</a:t>
                      </a:r>
                      <a:endParaRPr lang="en-ZA" dirty="0">
                        <a:solidFill>
                          <a:schemeClr val="tx1"/>
                        </a:solidFill>
                        <a:latin typeface="Arial Narrow" panose="020B0606020202030204" pitchFamily="34" charset="0"/>
                      </a:endParaRPr>
                    </a:p>
                  </a:txBody>
                  <a:tcPr/>
                </a:tc>
                <a:extLst>
                  <a:ext uri="{0D108BD9-81ED-4DB2-BD59-A6C34878D82A}">
                    <a16:rowId xmlns:a16="http://schemas.microsoft.com/office/drawing/2014/main" xmlns="" val="2253416704"/>
                  </a:ext>
                </a:extLst>
              </a:tr>
              <a:tr h="912395">
                <a:tc>
                  <a:txBody>
                    <a:bodyPr/>
                    <a:lstStyle/>
                    <a:p>
                      <a:r>
                        <a:rPr lang="en-US" dirty="0" smtClean="0">
                          <a:solidFill>
                            <a:schemeClr val="tx1"/>
                          </a:solidFill>
                          <a:latin typeface="Arial Narrow" panose="020B0606020202030204" pitchFamily="34" charset="0"/>
                        </a:rPr>
                        <a:t>4</a:t>
                      </a:r>
                      <a:endParaRPr lang="en-ZA" dirty="0">
                        <a:solidFill>
                          <a:schemeClr val="tx1"/>
                        </a:solidFill>
                        <a:latin typeface="Arial Narrow" panose="020B0606020202030204" pitchFamily="34" charset="0"/>
                      </a:endParaRPr>
                    </a:p>
                  </a:txBody>
                  <a:tcPr/>
                </a:tc>
                <a:tc>
                  <a:txBody>
                    <a:bodyPr/>
                    <a:lstStyle/>
                    <a:p>
                      <a:r>
                        <a:rPr lang="en-US" dirty="0" smtClean="0">
                          <a:solidFill>
                            <a:schemeClr val="tx1"/>
                          </a:solidFill>
                          <a:latin typeface="Arial Narrow" panose="020B0606020202030204" pitchFamily="34" charset="0"/>
                        </a:rPr>
                        <a:t>Ms. TM </a:t>
                      </a:r>
                      <a:r>
                        <a:rPr lang="en-US" dirty="0" err="1" smtClean="0">
                          <a:solidFill>
                            <a:schemeClr val="tx1"/>
                          </a:solidFill>
                          <a:latin typeface="Arial Narrow" panose="020B0606020202030204" pitchFamily="34" charset="0"/>
                        </a:rPr>
                        <a:t>Mokgola</a:t>
                      </a:r>
                      <a:endParaRPr lang="en-ZA" dirty="0">
                        <a:solidFill>
                          <a:schemeClr val="tx1"/>
                        </a:solidFill>
                        <a:latin typeface="Arial Narrow" panose="020B0606020202030204" pitchFamily="34" charset="0"/>
                      </a:endParaRPr>
                    </a:p>
                  </a:txBody>
                  <a:tcPr/>
                </a:tc>
                <a:tc>
                  <a:txBody>
                    <a:bodyPr/>
                    <a:lstStyle/>
                    <a:p>
                      <a:r>
                        <a:rPr lang="en-US" dirty="0" smtClean="0">
                          <a:solidFill>
                            <a:schemeClr val="tx1"/>
                          </a:solidFill>
                          <a:latin typeface="Arial Narrow" panose="020B0606020202030204" pitchFamily="34" charset="0"/>
                        </a:rPr>
                        <a:t>Risk</a:t>
                      </a:r>
                      <a:r>
                        <a:rPr lang="en-US" baseline="0" dirty="0" smtClean="0">
                          <a:solidFill>
                            <a:schemeClr val="tx1"/>
                          </a:solidFill>
                          <a:latin typeface="Arial Narrow" panose="020B0606020202030204" pitchFamily="34" charset="0"/>
                        </a:rPr>
                        <a:t> Base Auditor</a:t>
                      </a:r>
                      <a:endParaRPr lang="en-ZA" dirty="0">
                        <a:solidFill>
                          <a:schemeClr val="tx1"/>
                        </a:solidFill>
                        <a:latin typeface="Arial Narrow" panose="020B0606020202030204" pitchFamily="34" charset="0"/>
                      </a:endParaRPr>
                    </a:p>
                  </a:txBody>
                  <a:tcPr/>
                </a:tc>
                <a:tc>
                  <a:txBody>
                    <a:bodyPr/>
                    <a:lstStyle/>
                    <a:p>
                      <a:r>
                        <a:rPr lang="en-US" dirty="0" smtClean="0">
                          <a:solidFill>
                            <a:schemeClr val="tx1"/>
                          </a:solidFill>
                          <a:latin typeface="Arial Narrow" panose="020B0606020202030204" pitchFamily="34" charset="0"/>
                        </a:rPr>
                        <a:t>ND Internal Auditing, MFMP</a:t>
                      </a:r>
                      <a:endParaRPr lang="en-ZA" dirty="0">
                        <a:solidFill>
                          <a:schemeClr val="tx1"/>
                        </a:solidFill>
                        <a:latin typeface="Arial Narrow" panose="020B0606020202030204" pitchFamily="34" charset="0"/>
                      </a:endParaRPr>
                    </a:p>
                  </a:txBody>
                  <a:tcPr/>
                </a:tc>
                <a:tc>
                  <a:txBody>
                    <a:bodyPr/>
                    <a:lstStyle/>
                    <a:p>
                      <a:r>
                        <a:rPr lang="en-US" dirty="0" smtClean="0">
                          <a:solidFill>
                            <a:schemeClr val="tx1"/>
                          </a:solidFill>
                          <a:latin typeface="Arial Narrow" panose="020B0606020202030204" pitchFamily="34" charset="0"/>
                        </a:rPr>
                        <a:t>9 years</a:t>
                      </a:r>
                      <a:endParaRPr lang="en-ZA" dirty="0">
                        <a:solidFill>
                          <a:schemeClr val="tx1"/>
                        </a:solidFill>
                        <a:latin typeface="Arial Narrow" panose="020B0606020202030204" pitchFamily="34" charset="0"/>
                      </a:endParaRPr>
                    </a:p>
                  </a:txBody>
                  <a:tcPr/>
                </a:tc>
                <a:extLst>
                  <a:ext uri="{0D108BD9-81ED-4DB2-BD59-A6C34878D82A}">
                    <a16:rowId xmlns:a16="http://schemas.microsoft.com/office/drawing/2014/main" xmlns="" val="1783384921"/>
                  </a:ext>
                </a:extLst>
              </a:tr>
              <a:tr h="912395">
                <a:tc>
                  <a:txBody>
                    <a:bodyPr/>
                    <a:lstStyle/>
                    <a:p>
                      <a:r>
                        <a:rPr lang="en-US" dirty="0" smtClean="0">
                          <a:solidFill>
                            <a:schemeClr val="tx1"/>
                          </a:solidFill>
                          <a:latin typeface="Arial Narrow" panose="020B0606020202030204" pitchFamily="34" charset="0"/>
                        </a:rPr>
                        <a:t>5</a:t>
                      </a:r>
                      <a:endParaRPr lang="en-ZA" dirty="0">
                        <a:solidFill>
                          <a:schemeClr val="tx1"/>
                        </a:solidFill>
                        <a:latin typeface="Arial Narrow" panose="020B0606020202030204" pitchFamily="34" charset="0"/>
                      </a:endParaRPr>
                    </a:p>
                  </a:txBody>
                  <a:tcPr/>
                </a:tc>
                <a:tc>
                  <a:txBody>
                    <a:bodyPr/>
                    <a:lstStyle/>
                    <a:p>
                      <a:r>
                        <a:rPr lang="en-US" dirty="0" smtClean="0">
                          <a:solidFill>
                            <a:schemeClr val="tx1"/>
                          </a:solidFill>
                          <a:latin typeface="Arial Narrow" panose="020B0606020202030204" pitchFamily="34" charset="0"/>
                        </a:rPr>
                        <a:t>Mr. MM Shai</a:t>
                      </a:r>
                      <a:endParaRPr lang="en-ZA" dirty="0">
                        <a:solidFill>
                          <a:schemeClr val="tx1"/>
                        </a:solidFill>
                        <a:latin typeface="Arial Narrow" panose="020B0606020202030204" pitchFamily="34" charset="0"/>
                      </a:endParaRPr>
                    </a:p>
                  </a:txBody>
                  <a:tcPr/>
                </a:tc>
                <a:tc>
                  <a:txBody>
                    <a:bodyPr/>
                    <a:lstStyle/>
                    <a:p>
                      <a:r>
                        <a:rPr lang="en-US" dirty="0" smtClean="0">
                          <a:solidFill>
                            <a:schemeClr val="tx1"/>
                          </a:solidFill>
                          <a:latin typeface="Arial Narrow" panose="020B0606020202030204" pitchFamily="34" charset="0"/>
                        </a:rPr>
                        <a:t>Performance</a:t>
                      </a:r>
                      <a:r>
                        <a:rPr lang="en-US" baseline="0" dirty="0" smtClean="0">
                          <a:solidFill>
                            <a:schemeClr val="tx1"/>
                          </a:solidFill>
                          <a:latin typeface="Arial Narrow" panose="020B0606020202030204" pitchFamily="34" charset="0"/>
                        </a:rPr>
                        <a:t> Auditor</a:t>
                      </a:r>
                      <a:endParaRPr lang="en-ZA" dirty="0">
                        <a:solidFill>
                          <a:schemeClr val="tx1"/>
                        </a:solidFill>
                        <a:latin typeface="Arial Narrow" panose="020B0606020202030204" pitchFamily="34" charset="0"/>
                      </a:endParaRPr>
                    </a:p>
                  </a:txBody>
                  <a:tcPr/>
                </a:tc>
                <a:tc>
                  <a:txBody>
                    <a:bodyPr/>
                    <a:lstStyle/>
                    <a:p>
                      <a:r>
                        <a:rPr lang="en-US" dirty="0" smtClean="0">
                          <a:solidFill>
                            <a:schemeClr val="tx1"/>
                          </a:solidFill>
                          <a:latin typeface="Arial Narrow" panose="020B0606020202030204" pitchFamily="34" charset="0"/>
                        </a:rPr>
                        <a:t>Mcompt, MFMP</a:t>
                      </a:r>
                      <a:endParaRPr lang="en-ZA" dirty="0">
                        <a:solidFill>
                          <a:schemeClr val="tx1"/>
                        </a:solidFill>
                        <a:latin typeface="Arial Narrow" panose="020B0606020202030204" pitchFamily="34" charset="0"/>
                      </a:endParaRPr>
                    </a:p>
                  </a:txBody>
                  <a:tcPr/>
                </a:tc>
                <a:tc>
                  <a:txBody>
                    <a:bodyPr/>
                    <a:lstStyle/>
                    <a:p>
                      <a:r>
                        <a:rPr lang="en-US" dirty="0" smtClean="0">
                          <a:solidFill>
                            <a:schemeClr val="tx1"/>
                          </a:solidFill>
                          <a:latin typeface="Arial Narrow" panose="020B0606020202030204" pitchFamily="34" charset="0"/>
                        </a:rPr>
                        <a:t>9 years</a:t>
                      </a:r>
                      <a:endParaRPr lang="en-ZA" dirty="0">
                        <a:solidFill>
                          <a:schemeClr val="tx1"/>
                        </a:solidFill>
                        <a:latin typeface="Arial Narrow" panose="020B0606020202030204" pitchFamily="34" charset="0"/>
                      </a:endParaRPr>
                    </a:p>
                  </a:txBody>
                  <a:tcPr/>
                </a:tc>
                <a:extLst>
                  <a:ext uri="{0D108BD9-81ED-4DB2-BD59-A6C34878D82A}">
                    <a16:rowId xmlns:a16="http://schemas.microsoft.com/office/drawing/2014/main" xmlns="" val="1337778658"/>
                  </a:ext>
                </a:extLst>
              </a:tr>
            </a:tbl>
          </a:graphicData>
        </a:graphic>
      </p:graphicFrame>
    </p:spTree>
    <p:extLst>
      <p:ext uri="{BB962C8B-B14F-4D97-AF65-F5344CB8AC3E}">
        <p14:creationId xmlns:p14="http://schemas.microsoft.com/office/powerpoint/2010/main" xmlns="" val="420091937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126" y="304800"/>
            <a:ext cx="9117874" cy="1371600"/>
          </a:xfrm>
        </p:spPr>
        <p:txBody>
          <a:bodyPr>
            <a:normAutofit/>
          </a:bodyPr>
          <a:lstStyle/>
          <a:p>
            <a:pPr lvl="0"/>
            <a:r>
              <a:rPr lang="en-ZA" sz="2800" b="1" dirty="0">
                <a:latin typeface="Arial Narrow" panose="020B0606020202030204" pitchFamily="34" charset="0"/>
              </a:rPr>
              <a:t/>
            </a:r>
            <a:br>
              <a:rPr lang="en-ZA" sz="2800" b="1" dirty="0">
                <a:latin typeface="Arial Narrow" panose="020B0606020202030204" pitchFamily="34" charset="0"/>
              </a:rPr>
            </a:br>
            <a:r>
              <a:rPr lang="en-ZA" sz="2800" b="1" dirty="0">
                <a:latin typeface="Arial Narrow" panose="020B0606020202030204" pitchFamily="34" charset="0"/>
              </a:rPr>
              <a:t>AUDIT AND PERFORMANCE AUDIT COMMITTEE FUNCTIONALITY</a:t>
            </a:r>
            <a:endParaRPr lang="en-ZA" sz="2800" dirty="0">
              <a:latin typeface="Arial Narrow" panose="020B0606020202030204" pitchFamily="34" charset="0"/>
            </a:endParaRPr>
          </a:p>
        </p:txBody>
      </p:sp>
      <p:sp>
        <p:nvSpPr>
          <p:cNvPr id="3" name="Content Placeholder 2"/>
          <p:cNvSpPr>
            <a:spLocks noGrp="1"/>
          </p:cNvSpPr>
          <p:nvPr>
            <p:ph idx="1"/>
          </p:nvPr>
        </p:nvSpPr>
        <p:spPr>
          <a:xfrm>
            <a:off x="407126" y="2164080"/>
            <a:ext cx="8889274" cy="3810000"/>
          </a:xfrm>
        </p:spPr>
        <p:txBody>
          <a:bodyPr>
            <a:noAutofit/>
          </a:bodyPr>
          <a:lstStyle/>
          <a:p>
            <a:pPr algn="just"/>
            <a:r>
              <a:rPr lang="en-ZA" sz="2600" dirty="0">
                <a:latin typeface="Arial Narrow" panose="020B0606020202030204" pitchFamily="34" charset="0"/>
                <a:ea typeface="Arial Unicode MS"/>
                <a:cs typeface="Times New Roman" panose="02020603050405020304" pitchFamily="18" charset="0"/>
              </a:rPr>
              <a:t>The Audit and Performance Audit </a:t>
            </a:r>
            <a:r>
              <a:rPr lang="en-ZA" sz="2600" dirty="0" smtClean="0">
                <a:latin typeface="Arial Narrow" panose="020B0606020202030204" pitchFamily="34" charset="0"/>
                <a:ea typeface="Arial Unicode MS"/>
                <a:cs typeface="Times New Roman" panose="02020603050405020304" pitchFamily="18" charset="0"/>
              </a:rPr>
              <a:t>Committee(</a:t>
            </a:r>
            <a:r>
              <a:rPr lang="en-US" sz="2600" dirty="0" smtClean="0">
                <a:latin typeface="Arial Narrow" panose="020B0606020202030204" pitchFamily="34" charset="0"/>
              </a:rPr>
              <a:t>APAC) </a:t>
            </a:r>
            <a:r>
              <a:rPr lang="en-US" sz="2600" dirty="0">
                <a:latin typeface="Arial Narrow" panose="020B0606020202030204" pitchFamily="34" charset="0"/>
              </a:rPr>
              <a:t>is a committee of Council primarily established to provide independent specialist advice on financial performance and efficiency, compliance with legislation, and performance management. </a:t>
            </a:r>
          </a:p>
          <a:p>
            <a:pPr algn="just"/>
            <a:r>
              <a:rPr lang="en-US" sz="2600" dirty="0">
                <a:latin typeface="Arial Narrow" panose="020B0606020202030204" pitchFamily="34" charset="0"/>
              </a:rPr>
              <a:t>The committee was appointed to represent both Performance Audit and Audit Committees in compliance to section 166 of MFMA no 56 of 2003 and section 14(2) of Municipal Planning and Performance Management Regulations</a:t>
            </a:r>
            <a:r>
              <a:rPr lang="en-US" sz="2600" dirty="0" smtClean="0">
                <a:latin typeface="Arial Narrow" panose="020B0606020202030204" pitchFamily="34" charset="0"/>
              </a:rPr>
              <a:t>.</a:t>
            </a:r>
            <a:endParaRPr lang="en-US" sz="2600" dirty="0">
              <a:latin typeface="Arial Narrow" panose="020B0606020202030204" pitchFamily="34" charset="0"/>
            </a:endParaRPr>
          </a:p>
        </p:txBody>
      </p:sp>
    </p:spTree>
    <p:extLst>
      <p:ext uri="{BB962C8B-B14F-4D97-AF65-F5344CB8AC3E}">
        <p14:creationId xmlns:p14="http://schemas.microsoft.com/office/powerpoint/2010/main" xmlns="" val="156037012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b="1" dirty="0">
                <a:solidFill>
                  <a:prstClr val="black"/>
                </a:solidFill>
                <a:latin typeface="Arial Narrow" panose="020B0606020202030204" pitchFamily="34" charset="0"/>
              </a:rPr>
              <a:t>AUDIT AND PERFORMANCE AUDIT COMMITTEE </a:t>
            </a:r>
            <a:r>
              <a:rPr lang="en-ZA" sz="2800" b="1" dirty="0" smtClean="0">
                <a:solidFill>
                  <a:prstClr val="black"/>
                </a:solidFill>
                <a:latin typeface="Arial Narrow" panose="020B0606020202030204" pitchFamily="34" charset="0"/>
              </a:rPr>
              <a:t>FUNCTIONALITY </a:t>
            </a:r>
            <a:endParaRPr lang="en-ZA" sz="3200" dirty="0">
              <a:latin typeface="Arial Narrow" panose="020B0606020202030204" pitchFamily="34" charset="0"/>
            </a:endParaRPr>
          </a:p>
        </p:txBody>
      </p:sp>
      <p:sp>
        <p:nvSpPr>
          <p:cNvPr id="3" name="Content Placeholder 2"/>
          <p:cNvSpPr>
            <a:spLocks noGrp="1"/>
          </p:cNvSpPr>
          <p:nvPr>
            <p:ph idx="1"/>
          </p:nvPr>
        </p:nvSpPr>
        <p:spPr>
          <a:xfrm>
            <a:off x="914401" y="1417638"/>
            <a:ext cx="8001000" cy="4493584"/>
          </a:xfrm>
        </p:spPr>
        <p:txBody>
          <a:bodyPr>
            <a:normAutofit/>
          </a:bodyPr>
          <a:lstStyle/>
          <a:p>
            <a:pPr algn="just">
              <a:lnSpc>
                <a:spcPct val="115000"/>
              </a:lnSpc>
              <a:spcAft>
                <a:spcPts val="1000"/>
              </a:spcAft>
            </a:pPr>
            <a:r>
              <a:rPr lang="en-ZA" sz="2800" dirty="0" smtClean="0">
                <a:latin typeface="Arial Narrow" panose="020B0606020202030204" pitchFamily="34" charset="0"/>
                <a:ea typeface="Arial Unicode MS"/>
                <a:cs typeface="Times New Roman" panose="02020603050405020304" pitchFamily="18" charset="0"/>
              </a:rPr>
              <a:t>The APAC has </a:t>
            </a:r>
            <a:r>
              <a:rPr lang="en-ZA" sz="2800" dirty="0">
                <a:latin typeface="Arial Narrow" panose="020B0606020202030204" pitchFamily="34" charset="0"/>
                <a:ea typeface="Arial Unicode MS"/>
                <a:cs typeface="Times New Roman" panose="02020603050405020304" pitchFamily="18" charset="0"/>
              </a:rPr>
              <a:t>complied with its responsibilities arising from Section 166 of the Municipal Finance Management Act and Circular 65 issued by National Treasury. </a:t>
            </a:r>
            <a:endParaRPr lang="en-ZA" sz="2800" dirty="0" smtClean="0">
              <a:latin typeface="Arial Narrow" panose="020B0606020202030204" pitchFamily="34" charset="0"/>
              <a:ea typeface="Arial Unicode MS"/>
              <a:cs typeface="Times New Roman" panose="02020603050405020304" pitchFamily="18" charset="0"/>
            </a:endParaRPr>
          </a:p>
          <a:p>
            <a:pPr algn="just">
              <a:lnSpc>
                <a:spcPct val="115000"/>
              </a:lnSpc>
              <a:spcAft>
                <a:spcPts val="1000"/>
              </a:spcAft>
            </a:pPr>
            <a:r>
              <a:rPr lang="en-ZA" sz="2800" dirty="0" smtClean="0">
                <a:latin typeface="Arial Narrow" panose="020B0606020202030204" pitchFamily="34" charset="0"/>
                <a:ea typeface="Arial Unicode MS"/>
                <a:cs typeface="Times New Roman" panose="02020603050405020304" pitchFamily="18" charset="0"/>
              </a:rPr>
              <a:t>The APAC </a:t>
            </a:r>
            <a:r>
              <a:rPr lang="en-ZA" sz="2800" dirty="0">
                <a:latin typeface="Arial Narrow" panose="020B0606020202030204" pitchFamily="34" charset="0"/>
                <a:ea typeface="Arial Unicode MS"/>
                <a:cs typeface="Times New Roman" panose="02020603050405020304" pitchFamily="18" charset="0"/>
              </a:rPr>
              <a:t>also </a:t>
            </a:r>
            <a:r>
              <a:rPr lang="en-ZA" sz="2800" dirty="0" smtClean="0">
                <a:latin typeface="Arial Narrow" panose="020B0606020202030204" pitchFamily="34" charset="0"/>
                <a:ea typeface="Arial Unicode MS"/>
                <a:cs typeface="Times New Roman" panose="02020603050405020304" pitchFamily="18" charset="0"/>
              </a:rPr>
              <a:t>has </a:t>
            </a:r>
            <a:r>
              <a:rPr lang="en-ZA" sz="2800" dirty="0">
                <a:latin typeface="Arial Narrow" panose="020B0606020202030204" pitchFamily="34" charset="0"/>
                <a:ea typeface="Arial Unicode MS"/>
                <a:cs typeface="Times New Roman" panose="02020603050405020304" pitchFamily="18" charset="0"/>
              </a:rPr>
              <a:t>reviewed and adopted appropriate formal terms of reference as its Audit Committee Charter, and it has regulated its affairs in compliance with this charter and has discharged all its responsibilities as contained therein. </a:t>
            </a:r>
            <a:endParaRPr lang="en-ZA" sz="2800" dirty="0">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250997751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762000"/>
            <a:ext cx="8305800" cy="1295400"/>
          </a:xfrm>
        </p:spPr>
        <p:txBody>
          <a:bodyPr>
            <a:normAutofit/>
          </a:bodyPr>
          <a:lstStyle/>
          <a:p>
            <a:pPr lvl="0"/>
            <a:r>
              <a:rPr lang="en-ZA" sz="2800" b="1" dirty="0">
                <a:latin typeface="Arial Narrow" panose="020B0606020202030204" pitchFamily="34" charset="0"/>
              </a:rPr>
              <a:t>AUDIT AND PERFORMANCE AUDIT COMMITTEE FUNCTIONALITY</a:t>
            </a:r>
            <a:endParaRPr lang="en-ZA" sz="2800" dirty="0">
              <a:latin typeface="Arial Narrow" panose="020B0606020202030204" pitchFamily="34" charset="0"/>
            </a:endParaRPr>
          </a:p>
        </p:txBody>
      </p:sp>
      <p:sp>
        <p:nvSpPr>
          <p:cNvPr id="3" name="Content Placeholder 2"/>
          <p:cNvSpPr>
            <a:spLocks noGrp="1"/>
          </p:cNvSpPr>
          <p:nvPr>
            <p:ph idx="1"/>
          </p:nvPr>
        </p:nvSpPr>
        <p:spPr>
          <a:xfrm>
            <a:off x="609600" y="2057400"/>
            <a:ext cx="8610600" cy="3810000"/>
          </a:xfrm>
        </p:spPr>
        <p:txBody>
          <a:bodyPr>
            <a:normAutofit/>
          </a:bodyPr>
          <a:lstStyle/>
          <a:p>
            <a:pPr algn="just"/>
            <a:r>
              <a:rPr lang="en-GB" sz="2800" dirty="0">
                <a:latin typeface="Arial Narrow" panose="020B0606020202030204" pitchFamily="34" charset="0"/>
              </a:rPr>
              <a:t>APAC </a:t>
            </a:r>
            <a:r>
              <a:rPr lang="en-GB" sz="2800" dirty="0" smtClean="0">
                <a:latin typeface="Arial Narrow" panose="020B0606020202030204" pitchFamily="34" charset="0"/>
              </a:rPr>
              <a:t>has ensured </a:t>
            </a:r>
            <a:r>
              <a:rPr lang="en-GB" sz="2800" dirty="0">
                <a:latin typeface="Arial Narrow" panose="020B0606020202030204" pitchFamily="34" charset="0"/>
              </a:rPr>
              <a:t>that the strategic internal audit plan is based on key areas of risk, including having regard to the institution’s risk management strategy. The Committee </a:t>
            </a:r>
            <a:r>
              <a:rPr lang="en-GB" sz="2800" dirty="0" smtClean="0">
                <a:latin typeface="Arial Narrow" panose="020B0606020202030204" pitchFamily="34" charset="0"/>
              </a:rPr>
              <a:t>reviewed </a:t>
            </a:r>
            <a:r>
              <a:rPr lang="en-GB" sz="2800" dirty="0">
                <a:latin typeface="Arial Narrow" panose="020B0606020202030204" pitchFamily="34" charset="0"/>
              </a:rPr>
              <a:t>the work of Internal Audit through the internal audit reports.</a:t>
            </a:r>
            <a:endParaRPr lang="en-ZA" sz="2800" dirty="0">
              <a:latin typeface="Arial Narrow" panose="020B0606020202030204" pitchFamily="34" charset="0"/>
            </a:endParaRPr>
          </a:p>
          <a:p>
            <a:pPr algn="just"/>
            <a:r>
              <a:rPr lang="en-GB" sz="2800" dirty="0" smtClean="0">
                <a:latin typeface="Arial Narrow" panose="020B0606020202030204" pitchFamily="34" charset="0"/>
              </a:rPr>
              <a:t>The APAC has reviewed the adequacy and effectiveness of internal controls and made recommendations where discrepancies were identified.</a:t>
            </a:r>
            <a:endParaRPr lang="en-ZA" sz="2800" dirty="0">
              <a:latin typeface="Arial Narrow" panose="020B0606020202030204" pitchFamily="34" charset="0"/>
            </a:endParaRPr>
          </a:p>
        </p:txBody>
      </p:sp>
    </p:spTree>
    <p:extLst>
      <p:ext uri="{BB962C8B-B14F-4D97-AF65-F5344CB8AC3E}">
        <p14:creationId xmlns:p14="http://schemas.microsoft.com/office/powerpoint/2010/main" xmlns="" val="411846890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762000"/>
            <a:ext cx="8305800" cy="1295400"/>
          </a:xfrm>
        </p:spPr>
        <p:txBody>
          <a:bodyPr>
            <a:normAutofit/>
          </a:bodyPr>
          <a:lstStyle/>
          <a:p>
            <a:pPr lvl="0"/>
            <a:r>
              <a:rPr lang="en-ZA" sz="2800" b="1" dirty="0">
                <a:latin typeface="Arial Narrow" panose="020B0606020202030204" pitchFamily="34" charset="0"/>
              </a:rPr>
              <a:t>AUDIT AND PERFORMANCE AUDIT COMMITTEE FUNCTIONALITY</a:t>
            </a:r>
            <a:endParaRPr lang="en-ZA" sz="2800" dirty="0">
              <a:latin typeface="Arial Narrow" panose="020B0606020202030204" pitchFamily="34" charset="0"/>
            </a:endParaRPr>
          </a:p>
        </p:txBody>
      </p:sp>
      <p:sp>
        <p:nvSpPr>
          <p:cNvPr id="3" name="Content Placeholder 2"/>
          <p:cNvSpPr>
            <a:spLocks noGrp="1"/>
          </p:cNvSpPr>
          <p:nvPr>
            <p:ph idx="1"/>
          </p:nvPr>
        </p:nvSpPr>
        <p:spPr>
          <a:xfrm>
            <a:off x="609600" y="2514600"/>
            <a:ext cx="8610600" cy="3886200"/>
          </a:xfrm>
        </p:spPr>
        <p:txBody>
          <a:bodyPr>
            <a:normAutofit fontScale="92500"/>
          </a:bodyPr>
          <a:lstStyle/>
          <a:p>
            <a:pPr algn="just"/>
            <a:r>
              <a:rPr lang="en-GB" sz="2600" dirty="0" smtClean="0">
                <a:latin typeface="Arial Narrow" panose="020B0606020202030204" pitchFamily="34" charset="0"/>
              </a:rPr>
              <a:t>The APAC has reviewed </a:t>
            </a:r>
            <a:r>
              <a:rPr lang="en-ZA" sz="2600" dirty="0" smtClean="0">
                <a:latin typeface="Arial Narrow" panose="020B0606020202030204" pitchFamily="34" charset="0"/>
                <a:ea typeface="Arial Unicode MS"/>
              </a:rPr>
              <a:t>quality </a:t>
            </a:r>
            <a:r>
              <a:rPr lang="en-ZA" sz="2600" dirty="0">
                <a:latin typeface="Arial Narrow" panose="020B0606020202030204" pitchFamily="34" charset="0"/>
                <a:ea typeface="Arial Unicode MS"/>
              </a:rPr>
              <a:t>of monthly and quarterly reporting system </a:t>
            </a:r>
            <a:r>
              <a:rPr lang="en-ZA" sz="2600" dirty="0" smtClean="0">
                <a:latin typeface="Arial Narrow" panose="020B0606020202030204" pitchFamily="34" charset="0"/>
                <a:ea typeface="Arial Unicode MS"/>
              </a:rPr>
              <a:t>as </a:t>
            </a:r>
            <a:r>
              <a:rPr lang="en-ZA" sz="2600" dirty="0">
                <a:latin typeface="Arial Narrow" panose="020B0606020202030204" pitchFamily="34" charset="0"/>
                <a:ea typeface="Arial Unicode MS"/>
              </a:rPr>
              <a:t>required by the Municipal Finance Management Act (MFMA). </a:t>
            </a:r>
            <a:endParaRPr lang="en-ZA" sz="2600" dirty="0" smtClean="0">
              <a:latin typeface="Arial Narrow" panose="020B0606020202030204" pitchFamily="34" charset="0"/>
              <a:ea typeface="Arial Unicode MS"/>
            </a:endParaRPr>
          </a:p>
          <a:p>
            <a:pPr algn="just"/>
            <a:r>
              <a:rPr lang="en-US" sz="2600" dirty="0" smtClean="0">
                <a:latin typeface="Arial Narrow" panose="020B0606020202030204" pitchFamily="34" charset="0"/>
              </a:rPr>
              <a:t>The APAC has reviewed the functionality of Performance   Management System and made appropriate recommendations.</a:t>
            </a:r>
          </a:p>
          <a:p>
            <a:pPr algn="just"/>
            <a:r>
              <a:rPr lang="en-US" sz="2600" dirty="0" smtClean="0">
                <a:latin typeface="Arial Narrow" panose="020B0606020202030204" pitchFamily="34" charset="0"/>
              </a:rPr>
              <a:t>The APAC has also reviewed the effectiveness of risk management, information technology, compliance with law and regulations and made appropriate recommendations.</a:t>
            </a:r>
          </a:p>
          <a:p>
            <a:pPr algn="just"/>
            <a:r>
              <a:rPr lang="en-US" sz="2600" dirty="0" smtClean="0">
                <a:latin typeface="Arial Narrow" panose="020B0606020202030204" pitchFamily="34" charset="0"/>
              </a:rPr>
              <a:t>The APAC has presented reports and made appropriate recommendations to Council on a quarterly basis.</a:t>
            </a:r>
          </a:p>
          <a:p>
            <a:pPr algn="just"/>
            <a:endParaRPr lang="en-US" sz="2400" dirty="0" smtClean="0">
              <a:solidFill>
                <a:srgbClr val="FF0000"/>
              </a:solidFill>
              <a:latin typeface="Arial Narrow" panose="020B0606020202030204" pitchFamily="34" charset="0"/>
            </a:endParaRPr>
          </a:p>
          <a:p>
            <a:pPr algn="just"/>
            <a:endParaRPr lang="en-ZA" sz="2800" dirty="0">
              <a:solidFill>
                <a:srgbClr val="FF0000"/>
              </a:solidFill>
              <a:latin typeface="Arial Narrow" panose="020B0606020202030204" pitchFamily="34" charset="0"/>
            </a:endParaRPr>
          </a:p>
        </p:txBody>
      </p:sp>
    </p:spTree>
    <p:extLst>
      <p:ext uri="{BB962C8B-B14F-4D97-AF65-F5344CB8AC3E}">
        <p14:creationId xmlns:p14="http://schemas.microsoft.com/office/powerpoint/2010/main" xmlns="" val="35245714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
            <a:ext cx="7886700" cy="798369"/>
          </a:xfrm>
        </p:spPr>
        <p:txBody>
          <a:bodyPr>
            <a:normAutofit/>
          </a:bodyPr>
          <a:lstStyle/>
          <a:p>
            <a:r>
              <a:rPr lang="en-ZA" sz="1800" b="1" dirty="0"/>
              <a:t>FIVE (05)MAJOR CONCERNS RAISED IN AG GENERAL </a:t>
            </a:r>
            <a:r>
              <a:rPr lang="en-ZA" sz="1800" b="1" dirty="0" smtClean="0"/>
              <a:t>REPORT (Cont.)</a:t>
            </a:r>
            <a:endParaRPr lang="en-ZA" sz="1800" b="1" dirty="0"/>
          </a:p>
        </p:txBody>
      </p:sp>
      <p:sp>
        <p:nvSpPr>
          <p:cNvPr id="3" name="Content Placeholder 2"/>
          <p:cNvSpPr>
            <a:spLocks noGrp="1"/>
          </p:cNvSpPr>
          <p:nvPr>
            <p:ph idx="1"/>
          </p:nvPr>
        </p:nvSpPr>
        <p:spPr>
          <a:xfrm>
            <a:off x="1009650" y="1893960"/>
            <a:ext cx="7886700" cy="3898973"/>
          </a:xfrm>
        </p:spPr>
        <p:txBody>
          <a:bodyPr>
            <a:normAutofit/>
          </a:bodyPr>
          <a:lstStyle/>
          <a:p>
            <a:pPr marL="0" indent="0" algn="just">
              <a:buNone/>
            </a:pPr>
            <a:endParaRPr lang="en-ZA" sz="1800" dirty="0"/>
          </a:p>
          <a:p>
            <a:pPr algn="just"/>
            <a:endParaRPr lang="en-ZA" dirty="0" smtClean="0"/>
          </a:p>
          <a:p>
            <a:pPr marL="0" indent="0">
              <a:buNone/>
            </a:pPr>
            <a:endParaRPr lang="en-ZA" dirty="0"/>
          </a:p>
          <a:p>
            <a:pPr marL="0" indent="0">
              <a:buNone/>
            </a:pPr>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xmlns="" val="850623616"/>
              </p:ext>
            </p:extLst>
          </p:nvPr>
        </p:nvGraphicFramePr>
        <p:xfrm>
          <a:off x="152400" y="798370"/>
          <a:ext cx="9296400" cy="5938860"/>
        </p:xfrm>
        <a:graphic>
          <a:graphicData uri="http://schemas.openxmlformats.org/drawingml/2006/table">
            <a:tbl>
              <a:tblPr firstRow="1" bandRow="1">
                <a:tableStyleId>{5C22544A-7EE6-4342-B048-85BDC9FD1C3A}</a:tableStyleId>
              </a:tblPr>
              <a:tblGrid>
                <a:gridCol w="689308">
                  <a:extLst>
                    <a:ext uri="{9D8B030D-6E8A-4147-A177-3AD203B41FA5}">
                      <a16:colId xmlns:a16="http://schemas.microsoft.com/office/drawing/2014/main" xmlns="" val="1824227905"/>
                    </a:ext>
                  </a:extLst>
                </a:gridCol>
                <a:gridCol w="3061871">
                  <a:extLst>
                    <a:ext uri="{9D8B030D-6E8A-4147-A177-3AD203B41FA5}">
                      <a16:colId xmlns:a16="http://schemas.microsoft.com/office/drawing/2014/main" xmlns="" val="1551332815"/>
                    </a:ext>
                  </a:extLst>
                </a:gridCol>
                <a:gridCol w="2854159">
                  <a:extLst>
                    <a:ext uri="{9D8B030D-6E8A-4147-A177-3AD203B41FA5}">
                      <a16:colId xmlns:a16="http://schemas.microsoft.com/office/drawing/2014/main" xmlns="" val="4098451148"/>
                    </a:ext>
                  </a:extLst>
                </a:gridCol>
                <a:gridCol w="2691062">
                  <a:extLst>
                    <a:ext uri="{9D8B030D-6E8A-4147-A177-3AD203B41FA5}">
                      <a16:colId xmlns:a16="http://schemas.microsoft.com/office/drawing/2014/main" xmlns="" val="3709387180"/>
                    </a:ext>
                  </a:extLst>
                </a:gridCol>
              </a:tblGrid>
              <a:tr h="502287">
                <a:tc>
                  <a:txBody>
                    <a:bodyPr/>
                    <a:lstStyle/>
                    <a:p>
                      <a:pPr algn="ctr"/>
                      <a:r>
                        <a:rPr lang="en-ZA" sz="1600" dirty="0" smtClean="0">
                          <a:solidFill>
                            <a:schemeClr val="tx1"/>
                          </a:solidFill>
                        </a:rPr>
                        <a:t>No</a:t>
                      </a:r>
                      <a:endParaRPr lang="en-ZA" sz="1600" dirty="0">
                        <a:solidFill>
                          <a:schemeClr val="tx1"/>
                        </a:solidFill>
                      </a:endParaRPr>
                    </a:p>
                  </a:txBody>
                  <a:tcPr marL="68580" marR="68580" marT="34290" marB="34290"/>
                </a:tc>
                <a:tc>
                  <a:txBody>
                    <a:bodyPr/>
                    <a:lstStyle/>
                    <a:p>
                      <a:pPr algn="ctr"/>
                      <a:r>
                        <a:rPr lang="en-ZA" sz="1600" dirty="0" smtClean="0">
                          <a:solidFill>
                            <a:schemeClr val="tx1"/>
                          </a:solidFill>
                        </a:rPr>
                        <a:t>Description</a:t>
                      </a:r>
                      <a:endParaRPr lang="en-ZA" sz="1600" dirty="0">
                        <a:solidFill>
                          <a:schemeClr val="tx1"/>
                        </a:solidFill>
                      </a:endParaRPr>
                    </a:p>
                  </a:txBody>
                  <a:tcPr marL="68580" marR="68580" marT="34290" marB="34290"/>
                </a:tc>
                <a:tc>
                  <a:txBody>
                    <a:bodyPr/>
                    <a:lstStyle/>
                    <a:p>
                      <a:pPr algn="ctr"/>
                      <a:r>
                        <a:rPr lang="en-ZA" sz="1600" dirty="0" smtClean="0">
                          <a:solidFill>
                            <a:schemeClr val="tx1"/>
                          </a:solidFill>
                        </a:rPr>
                        <a:t>Action</a:t>
                      </a:r>
                      <a:endParaRPr lang="en-ZA" sz="1600" dirty="0">
                        <a:solidFill>
                          <a:schemeClr val="tx1"/>
                        </a:solidFill>
                      </a:endParaRPr>
                    </a:p>
                  </a:txBody>
                  <a:tcPr marL="68580" marR="68580" marT="34290" marB="34290"/>
                </a:tc>
                <a:tc>
                  <a:txBody>
                    <a:bodyPr/>
                    <a:lstStyle/>
                    <a:p>
                      <a:pPr algn="ctr"/>
                      <a:r>
                        <a:rPr lang="en-ZA" sz="1600" dirty="0" smtClean="0">
                          <a:solidFill>
                            <a:schemeClr val="tx1"/>
                          </a:solidFill>
                        </a:rPr>
                        <a:t>Progress</a:t>
                      </a:r>
                      <a:endParaRPr lang="en-ZA" sz="1600" dirty="0">
                        <a:solidFill>
                          <a:schemeClr val="tx1"/>
                        </a:solidFill>
                      </a:endParaRPr>
                    </a:p>
                  </a:txBody>
                  <a:tcPr marL="68580" marR="68580" marT="34290" marB="34290"/>
                </a:tc>
                <a:extLst>
                  <a:ext uri="{0D108BD9-81ED-4DB2-BD59-A6C34878D82A}">
                    <a16:rowId xmlns:a16="http://schemas.microsoft.com/office/drawing/2014/main" xmlns="" val="652726405"/>
                  </a:ext>
                </a:extLst>
              </a:tr>
              <a:tr h="2688710">
                <a:tc>
                  <a:txBody>
                    <a:bodyPr/>
                    <a:lstStyle/>
                    <a:p>
                      <a:r>
                        <a:rPr lang="en-ZA" sz="1600" dirty="0" smtClean="0"/>
                        <a:t>4.</a:t>
                      </a:r>
                      <a:endParaRPr lang="en-ZA" sz="1600" dirty="0"/>
                    </a:p>
                  </a:txBody>
                  <a:tcPr marL="68580" marR="68580" marT="34290" marB="34290"/>
                </a:tc>
                <a:tc>
                  <a:txBody>
                    <a:bodyPr/>
                    <a:lstStyle/>
                    <a:p>
                      <a:pPr algn="just"/>
                      <a:r>
                        <a:rPr lang="en-ZA" sz="1600" dirty="0" smtClean="0"/>
                        <a:t>Lack of project management</a:t>
                      </a:r>
                      <a:r>
                        <a:rPr lang="en-ZA" sz="1600" baseline="0" dirty="0" smtClean="0"/>
                        <a:t> and inadequate planning and monitoring by the political and administrative leadership, resulted in duplicate payments, payments made without evidence that work was done.</a:t>
                      </a:r>
                    </a:p>
                    <a:p>
                      <a:pPr algn="just"/>
                      <a:endParaRPr lang="en-ZA" sz="1600" dirty="0"/>
                    </a:p>
                  </a:txBody>
                  <a:tcPr marL="68580" marR="68580" marT="34290" marB="34290"/>
                </a:tc>
                <a:tc>
                  <a:txBody>
                    <a:bodyPr/>
                    <a:lstStyle/>
                    <a:p>
                      <a:pPr algn="just"/>
                      <a:r>
                        <a:rPr lang="en-US" sz="1600" dirty="0" smtClean="0"/>
                        <a:t>There's close</a:t>
                      </a:r>
                      <a:r>
                        <a:rPr lang="en-US" sz="1600" baseline="0" dirty="0" smtClean="0"/>
                        <a:t> monitoring of projects by the municipality  with the support from MISA and PMU support.</a:t>
                      </a:r>
                    </a:p>
                    <a:p>
                      <a:pPr algn="just"/>
                      <a:endParaRPr lang="en-US" sz="1600" baseline="0" dirty="0" smtClean="0"/>
                    </a:p>
                    <a:p>
                      <a:pPr algn="just"/>
                      <a:r>
                        <a:rPr lang="en-US" sz="1600" baseline="0" dirty="0" smtClean="0"/>
                        <a:t>Oversight committees embark on projects monitoring . The progress reports are also discussed at COC meetings and Council. </a:t>
                      </a:r>
                    </a:p>
                    <a:p>
                      <a:pPr algn="just"/>
                      <a:endParaRPr lang="en-US" sz="1600" baseline="0" dirty="0" smtClean="0"/>
                    </a:p>
                    <a:p>
                      <a:pPr algn="just"/>
                      <a:r>
                        <a:rPr lang="en-US" sz="1600" baseline="0" dirty="0" smtClean="0"/>
                        <a:t>No certificates are paid without verifying work done.</a:t>
                      </a:r>
                    </a:p>
                    <a:p>
                      <a:endParaRPr lang="en-US" sz="1600" baseline="0" dirty="0" smtClean="0"/>
                    </a:p>
                  </a:txBody>
                  <a:tcPr marL="68580" marR="68580" marT="34290" marB="34290"/>
                </a:tc>
                <a:tc>
                  <a:txBody>
                    <a:bodyPr/>
                    <a:lstStyle/>
                    <a:p>
                      <a:r>
                        <a:rPr lang="en-US" sz="1600" dirty="0" smtClean="0"/>
                        <a:t>On-going</a:t>
                      </a:r>
                      <a:endParaRPr lang="en-ZA" sz="1600" dirty="0"/>
                    </a:p>
                  </a:txBody>
                  <a:tcPr marL="68580" marR="68580" marT="34290" marB="34290"/>
                </a:tc>
                <a:extLst>
                  <a:ext uri="{0D108BD9-81ED-4DB2-BD59-A6C34878D82A}">
                    <a16:rowId xmlns:a16="http://schemas.microsoft.com/office/drawing/2014/main" xmlns="" val="2515637621"/>
                  </a:ext>
                </a:extLst>
              </a:tr>
              <a:tr h="1954233">
                <a:tc>
                  <a:txBody>
                    <a:bodyPr/>
                    <a:lstStyle/>
                    <a:p>
                      <a:r>
                        <a:rPr lang="en-ZA" sz="1600" dirty="0" smtClean="0"/>
                        <a:t>5.</a:t>
                      </a:r>
                      <a:endParaRPr lang="en-ZA" sz="1600" dirty="0"/>
                    </a:p>
                  </a:txBody>
                  <a:tcPr marL="68580" marR="68580" marT="34290" marB="34290"/>
                </a:tc>
                <a:tc>
                  <a:txBody>
                    <a:bodyPr/>
                    <a:lstStyle/>
                    <a:p>
                      <a:pPr algn="just"/>
                      <a:r>
                        <a:rPr lang="en-ZA" sz="1600" dirty="0" smtClean="0"/>
                        <a:t>Spending of conditional</a:t>
                      </a:r>
                      <a:r>
                        <a:rPr lang="en-ZA" sz="1600" baseline="0" dirty="0" smtClean="0"/>
                        <a:t> grants for other purposes other than their intend objectives.</a:t>
                      </a:r>
                    </a:p>
                  </a:txBody>
                  <a:tcPr marL="68580" marR="68580" marT="34290" marB="34290"/>
                </a:tc>
                <a:tc>
                  <a:txBody>
                    <a:bodyPr/>
                    <a:lstStyle/>
                    <a:p>
                      <a:pPr algn="just"/>
                      <a:r>
                        <a:rPr lang="en-US" sz="1600" dirty="0" smtClean="0"/>
                        <a:t>The Municipal</a:t>
                      </a:r>
                      <a:r>
                        <a:rPr lang="en-US" sz="1600" baseline="0" dirty="0" smtClean="0"/>
                        <a:t> Manager Instituted an investigation in on irregularities identified by AGSA on Drought relief Programme in October 2019.</a:t>
                      </a:r>
                      <a:endParaRPr lang="en-ZA" sz="1600" dirty="0"/>
                    </a:p>
                  </a:txBody>
                  <a:tcPr marL="68580" marR="68580" marT="34290" marB="34290"/>
                </a:tc>
                <a:tc>
                  <a:txBody>
                    <a:bodyPr/>
                    <a:lstStyle/>
                    <a:p>
                      <a:pPr algn="just"/>
                      <a:r>
                        <a:rPr lang="en-US" sz="1600" baseline="0" dirty="0" smtClean="0"/>
                        <a:t>Disciplinary processes are instituted against officials implicated. </a:t>
                      </a:r>
                    </a:p>
                    <a:p>
                      <a:pPr algn="just"/>
                      <a:endParaRPr lang="en-US" sz="1600" baseline="0" dirty="0" smtClean="0"/>
                    </a:p>
                    <a:p>
                      <a:pPr algn="just"/>
                      <a:r>
                        <a:rPr lang="en-US" sz="1600" dirty="0" smtClean="0"/>
                        <a:t>The final report</a:t>
                      </a:r>
                      <a:r>
                        <a:rPr lang="en-US" sz="1600" baseline="0" dirty="0" smtClean="0"/>
                        <a:t> has been tabled at Council in July 2020 for further processing.</a:t>
                      </a:r>
                      <a:endParaRPr lang="en-ZA" sz="1600" dirty="0"/>
                    </a:p>
                  </a:txBody>
                  <a:tcPr marL="68580" marR="68580" marT="34290" marB="34290"/>
                </a:tc>
                <a:extLst>
                  <a:ext uri="{0D108BD9-81ED-4DB2-BD59-A6C34878D82A}">
                    <a16:rowId xmlns:a16="http://schemas.microsoft.com/office/drawing/2014/main" xmlns="" val="3728941693"/>
                  </a:ext>
                </a:extLst>
              </a:tr>
            </a:tbl>
          </a:graphicData>
        </a:graphic>
      </p:graphicFrame>
    </p:spTree>
    <p:extLst>
      <p:ext uri="{BB962C8B-B14F-4D97-AF65-F5344CB8AC3E}">
        <p14:creationId xmlns:p14="http://schemas.microsoft.com/office/powerpoint/2010/main" xmlns="" val="48875495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762000"/>
            <a:ext cx="8305800" cy="1295400"/>
          </a:xfrm>
        </p:spPr>
        <p:txBody>
          <a:bodyPr>
            <a:normAutofit/>
          </a:bodyPr>
          <a:lstStyle/>
          <a:p>
            <a:pPr lvl="0"/>
            <a:r>
              <a:rPr lang="en-ZA" sz="2100" b="1" dirty="0">
                <a:solidFill>
                  <a:prstClr val="black">
                    <a:lumMod val="85000"/>
                    <a:lumOff val="15000"/>
                  </a:prstClr>
                </a:solidFill>
                <a:latin typeface="Arial Black" panose="020B0A04020102020204" pitchFamily="34" charset="0"/>
              </a:rPr>
              <a:t>AUDIT AND PERFORMANCE AUDIT COMMITTEE FUNCTIONALITY</a:t>
            </a:r>
            <a:endParaRPr lang="en-ZA" sz="2800" dirty="0">
              <a:latin typeface="Arial Narrow" panose="020B0606020202030204" pitchFamily="34" charset="0"/>
            </a:endParaRPr>
          </a:p>
        </p:txBody>
      </p:sp>
      <p:sp>
        <p:nvSpPr>
          <p:cNvPr id="3" name="Content Placeholder 2"/>
          <p:cNvSpPr>
            <a:spLocks noGrp="1"/>
          </p:cNvSpPr>
          <p:nvPr>
            <p:ph idx="1"/>
          </p:nvPr>
        </p:nvSpPr>
        <p:spPr>
          <a:xfrm>
            <a:off x="609600" y="2514600"/>
            <a:ext cx="8610600" cy="3886200"/>
          </a:xfrm>
        </p:spPr>
        <p:txBody>
          <a:bodyPr>
            <a:normAutofit/>
          </a:bodyPr>
          <a:lstStyle/>
          <a:p>
            <a:pPr lvl="1" algn="just">
              <a:buFont typeface="Arial" panose="020B0604020202020204" pitchFamily="34" charset="0"/>
              <a:buChar char="•"/>
            </a:pPr>
            <a:r>
              <a:rPr lang="en-US" sz="2400" dirty="0">
                <a:latin typeface="Arial Narrow" panose="020B0606020202030204" pitchFamily="34" charset="0"/>
              </a:rPr>
              <a:t>The committee held nine(09) meeting; </a:t>
            </a:r>
          </a:p>
          <a:p>
            <a:pPr lvl="1" algn="just"/>
            <a:r>
              <a:rPr lang="en-US" sz="2400" dirty="0">
                <a:latin typeface="Arial Narrow" panose="020B0606020202030204" pitchFamily="34" charset="0"/>
              </a:rPr>
              <a:t>Four(04) ordinary meetings and;</a:t>
            </a:r>
          </a:p>
          <a:p>
            <a:pPr lvl="1" algn="just"/>
            <a:r>
              <a:rPr lang="en-US" sz="2400" dirty="0">
                <a:latin typeface="Arial Narrow" panose="020B0606020202030204" pitchFamily="34" charset="0"/>
              </a:rPr>
              <a:t>Five special meetings.</a:t>
            </a:r>
          </a:p>
          <a:p>
            <a:pPr lvl="1" algn="just"/>
            <a:r>
              <a:rPr lang="en-US" sz="2400" dirty="0">
                <a:latin typeface="Arial Narrow" panose="020B0606020202030204" pitchFamily="34" charset="0"/>
              </a:rPr>
              <a:t>The following below slides reflect on the meetings held, the date of the meetings, the agenda and  items discussed.</a:t>
            </a:r>
            <a:endParaRPr lang="en-ZA" sz="2400" dirty="0">
              <a:latin typeface="Arial Narrow" panose="020B0606020202030204" pitchFamily="34" charset="0"/>
            </a:endParaRPr>
          </a:p>
        </p:txBody>
      </p:sp>
    </p:spTree>
    <p:extLst>
      <p:ext uri="{BB962C8B-B14F-4D97-AF65-F5344CB8AC3E}">
        <p14:creationId xmlns:p14="http://schemas.microsoft.com/office/powerpoint/2010/main" xmlns="" val="364939508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485774"/>
            <a:ext cx="5715000" cy="857250"/>
          </a:xfrm>
        </p:spPr>
        <p:txBody>
          <a:bodyPr/>
          <a:lstStyle/>
          <a:p>
            <a:pPr lvl="0"/>
            <a:r>
              <a:rPr lang="en-ZA" sz="2100" b="1" dirty="0">
                <a:latin typeface="Arial Black" panose="020B0A04020102020204" pitchFamily="34" charset="0"/>
              </a:rPr>
              <a:t>AUDIT AND PERFORMANCE AUDIT COMMITTEE FUNCTIONALITY</a:t>
            </a:r>
            <a:endParaRPr lang="en-ZA" sz="2100" dirty="0"/>
          </a:p>
        </p:txBody>
      </p:sp>
      <p:graphicFrame>
        <p:nvGraphicFramePr>
          <p:cNvPr id="4" name="Table 3"/>
          <p:cNvGraphicFramePr>
            <a:graphicFrameLocks noGrp="1"/>
          </p:cNvGraphicFramePr>
          <p:nvPr>
            <p:extLst/>
          </p:nvPr>
        </p:nvGraphicFramePr>
        <p:xfrm>
          <a:off x="1019175" y="1524000"/>
          <a:ext cx="7943850" cy="3896442"/>
        </p:xfrm>
        <a:graphic>
          <a:graphicData uri="http://schemas.openxmlformats.org/drawingml/2006/table">
            <a:tbl>
              <a:tblPr firstRow="1" firstCol="1" bandRow="1">
                <a:tableStyleId>{5C22544A-7EE6-4342-B048-85BDC9FD1C3A}</a:tableStyleId>
              </a:tblPr>
              <a:tblGrid>
                <a:gridCol w="1817660">
                  <a:extLst>
                    <a:ext uri="{9D8B030D-6E8A-4147-A177-3AD203B41FA5}">
                      <a16:colId xmlns:a16="http://schemas.microsoft.com/office/drawing/2014/main" xmlns="" val="4192549243"/>
                    </a:ext>
                  </a:extLst>
                </a:gridCol>
                <a:gridCol w="6126190">
                  <a:extLst>
                    <a:ext uri="{9D8B030D-6E8A-4147-A177-3AD203B41FA5}">
                      <a16:colId xmlns:a16="http://schemas.microsoft.com/office/drawing/2014/main" xmlns="" val="1177727119"/>
                    </a:ext>
                  </a:extLst>
                </a:gridCol>
              </a:tblGrid>
              <a:tr h="523158">
                <a:tc>
                  <a:txBody>
                    <a:bodyPr/>
                    <a:lstStyle/>
                    <a:p>
                      <a:pPr algn="just">
                        <a:lnSpc>
                          <a:spcPct val="150000"/>
                        </a:lnSpc>
                        <a:spcAft>
                          <a:spcPts val="0"/>
                        </a:spcAft>
                      </a:pPr>
                      <a:r>
                        <a:rPr lang="en-ZA" sz="2000" dirty="0" smtClean="0">
                          <a:solidFill>
                            <a:schemeClr val="tx1"/>
                          </a:solidFill>
                          <a:effectLst/>
                          <a:latin typeface="Arial Narrow" panose="020B0606020202030204" pitchFamily="34" charset="0"/>
                        </a:rPr>
                        <a:t>DATE</a:t>
                      </a:r>
                      <a:endParaRPr lang="en-ZA"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0500" marR="40500" marT="0" marB="0"/>
                </a:tc>
                <a:tc>
                  <a:txBody>
                    <a:bodyPr/>
                    <a:lstStyle/>
                    <a:p>
                      <a:pPr algn="just">
                        <a:lnSpc>
                          <a:spcPct val="150000"/>
                        </a:lnSpc>
                        <a:spcAft>
                          <a:spcPts val="0"/>
                        </a:spcAft>
                      </a:pPr>
                      <a:r>
                        <a:rPr lang="en-ZA" sz="2000" dirty="0" smtClean="0">
                          <a:solidFill>
                            <a:schemeClr val="tx1"/>
                          </a:solidFill>
                          <a:effectLst/>
                          <a:latin typeface="Arial Narrow" panose="020B0606020202030204" pitchFamily="34" charset="0"/>
                        </a:rPr>
                        <a:t>DOCUMENTS CONSIDERED/AGENDA</a:t>
                      </a:r>
                      <a:endParaRPr lang="en-ZA"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0500" marR="40500" marT="0" marB="0"/>
                </a:tc>
                <a:extLst>
                  <a:ext uri="{0D108BD9-81ED-4DB2-BD59-A6C34878D82A}">
                    <a16:rowId xmlns:a16="http://schemas.microsoft.com/office/drawing/2014/main" xmlns="" val="3328141718"/>
                  </a:ext>
                </a:extLst>
              </a:tr>
              <a:tr h="1686642">
                <a:tc>
                  <a:txBody>
                    <a:bodyPr/>
                    <a:lstStyle/>
                    <a:p>
                      <a:pPr algn="just">
                        <a:lnSpc>
                          <a:spcPct val="150000"/>
                        </a:lnSpc>
                        <a:spcAft>
                          <a:spcPts val="0"/>
                        </a:spcAft>
                      </a:pPr>
                      <a:r>
                        <a:rPr lang="en-US" sz="2000" b="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27</a:t>
                      </a:r>
                      <a:r>
                        <a:rPr lang="en-US" sz="2000" b="0" baseline="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 August</a:t>
                      </a:r>
                      <a:r>
                        <a:rPr lang="en-US" sz="2000" b="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 2019 </a:t>
                      </a:r>
                      <a:endParaRPr lang="en-ZA" sz="2000" b="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0500" marR="40500" marT="0" marB="0"/>
                </a:tc>
                <a:tc>
                  <a:txBody>
                    <a:bodyPr/>
                    <a:lstStyle/>
                    <a:p>
                      <a:pPr marL="0" lvl="0" indent="0" algn="l" defTabSz="914400" rtl="0" eaLnBrk="1" latinLnBrk="0" hangingPunct="1">
                        <a:buFont typeface="Arial" panose="020B0604020202020204" pitchFamily="34" charset="0"/>
                        <a:buNone/>
                      </a:pPr>
                      <a:r>
                        <a:rPr lang="en-US" sz="2000" kern="1200" dirty="0" smtClean="0">
                          <a:solidFill>
                            <a:schemeClr val="dk1"/>
                          </a:solidFill>
                          <a:effectLst/>
                          <a:latin typeface="Arial Narrow" panose="020B0606020202030204" pitchFamily="34" charset="0"/>
                          <a:ea typeface="+mn-ea"/>
                          <a:cs typeface="Arial" panose="020B0604020202020204" pitchFamily="34" charset="0"/>
                        </a:rPr>
                        <a:t>Special Audit Committee meeting </a:t>
                      </a:r>
                    </a:p>
                    <a:p>
                      <a:pPr marL="457200" lvl="0" indent="-457200" algn="l" defTabSz="914400" rtl="0" eaLnBrk="1" latinLnBrk="0" hangingPunct="1">
                        <a:buFont typeface="Courier New" panose="02070309020205020404" pitchFamily="49" charset="0"/>
                        <a:buChar char="o"/>
                      </a:pPr>
                      <a:r>
                        <a:rPr lang="en-US" sz="2000" kern="1200" dirty="0" smtClean="0">
                          <a:solidFill>
                            <a:schemeClr val="dk1"/>
                          </a:solidFill>
                          <a:effectLst/>
                          <a:latin typeface="Arial Narrow" panose="020B0606020202030204" pitchFamily="34" charset="0"/>
                          <a:ea typeface="+mn-ea"/>
                          <a:cs typeface="Arial" panose="020B0604020202020204" pitchFamily="34" charset="0"/>
                        </a:rPr>
                        <a:t>2018/2019 Annual Financial</a:t>
                      </a:r>
                      <a:r>
                        <a:rPr lang="en-US" sz="2000" kern="1200" baseline="0" dirty="0" smtClean="0">
                          <a:solidFill>
                            <a:schemeClr val="dk1"/>
                          </a:solidFill>
                          <a:effectLst/>
                          <a:latin typeface="Arial Narrow" panose="020B0606020202030204" pitchFamily="34" charset="0"/>
                          <a:ea typeface="+mn-ea"/>
                          <a:cs typeface="Arial" panose="020B0604020202020204" pitchFamily="34" charset="0"/>
                        </a:rPr>
                        <a:t> Statements</a:t>
                      </a:r>
                      <a:endParaRPr lang="en-ZA" sz="2000" kern="1200" dirty="0" smtClean="0">
                        <a:solidFill>
                          <a:schemeClr val="dk1"/>
                        </a:solidFill>
                        <a:effectLst/>
                        <a:latin typeface="Arial Narrow" panose="020B0606020202030204" pitchFamily="34" charset="0"/>
                        <a:ea typeface="+mn-ea"/>
                        <a:cs typeface="Arial" panose="020B0604020202020204" pitchFamily="34" charset="0"/>
                      </a:endParaRPr>
                    </a:p>
                    <a:p>
                      <a:pPr marL="457200" lvl="0" indent="-457200" algn="l" defTabSz="914400" rtl="0" eaLnBrk="1" latinLnBrk="0" hangingPunct="1">
                        <a:buFont typeface="Courier New" panose="02070309020205020404" pitchFamily="49" charset="0"/>
                        <a:buChar char="o"/>
                      </a:pPr>
                      <a:r>
                        <a:rPr lang="en-ZA" sz="2000" kern="1200" dirty="0" smtClean="0">
                          <a:solidFill>
                            <a:schemeClr val="dk1"/>
                          </a:solidFill>
                          <a:effectLst/>
                          <a:latin typeface="Arial Narrow" panose="020B0606020202030204" pitchFamily="34" charset="0"/>
                          <a:ea typeface="+mn-ea"/>
                          <a:cs typeface="Arial" panose="020B0604020202020204" pitchFamily="34" charset="0"/>
                        </a:rPr>
                        <a:t>Annual Performance</a:t>
                      </a:r>
                      <a:r>
                        <a:rPr lang="en-ZA" sz="2000" kern="1200" baseline="0" dirty="0" smtClean="0">
                          <a:solidFill>
                            <a:schemeClr val="dk1"/>
                          </a:solidFill>
                          <a:effectLst/>
                          <a:latin typeface="Arial Narrow" panose="020B0606020202030204" pitchFamily="34" charset="0"/>
                          <a:ea typeface="+mn-ea"/>
                          <a:cs typeface="Arial" panose="020B0604020202020204" pitchFamily="34" charset="0"/>
                        </a:rPr>
                        <a:t> Report</a:t>
                      </a:r>
                      <a:endParaRPr lang="en-ZA" sz="2000" kern="1200" dirty="0" smtClean="0">
                        <a:solidFill>
                          <a:schemeClr val="dk1"/>
                        </a:solidFill>
                        <a:effectLst/>
                        <a:latin typeface="Arial Narrow" panose="020B0606020202030204" pitchFamily="34" charset="0"/>
                        <a:ea typeface="+mn-ea"/>
                        <a:cs typeface="Arial" panose="020B0604020202020204" pitchFamily="34" charset="0"/>
                      </a:endParaRPr>
                    </a:p>
                    <a:p>
                      <a:pPr marL="457200" lvl="0" indent="-457200" algn="l" defTabSz="914400" rtl="0" eaLnBrk="1" latinLnBrk="0" hangingPunct="1">
                        <a:buFont typeface="Courier New" panose="02070309020205020404" pitchFamily="49" charset="0"/>
                        <a:buChar char="o"/>
                      </a:pPr>
                      <a:r>
                        <a:rPr lang="en-US" sz="2000" kern="1200" dirty="0" smtClean="0">
                          <a:solidFill>
                            <a:schemeClr val="dk1"/>
                          </a:solidFill>
                          <a:effectLst/>
                          <a:latin typeface="Arial Narrow" panose="020B0606020202030204" pitchFamily="34" charset="0"/>
                          <a:ea typeface="+mn-ea"/>
                          <a:cs typeface="Arial" panose="020B0604020202020204" pitchFamily="34" charset="0"/>
                        </a:rPr>
                        <a:t>Progress</a:t>
                      </a:r>
                      <a:r>
                        <a:rPr lang="en-US" sz="2000" kern="1200" baseline="0" dirty="0" smtClean="0">
                          <a:solidFill>
                            <a:schemeClr val="dk1"/>
                          </a:solidFill>
                          <a:effectLst/>
                          <a:latin typeface="Arial Narrow" panose="020B0606020202030204" pitchFamily="34" charset="0"/>
                          <a:ea typeface="+mn-ea"/>
                          <a:cs typeface="Arial" panose="020B0604020202020204" pitchFamily="34" charset="0"/>
                        </a:rPr>
                        <a:t> on AC recommendations that affect Financial Statement</a:t>
                      </a:r>
                      <a:endParaRPr lang="en-ZA" sz="2000" kern="1200" dirty="0" smtClean="0">
                        <a:solidFill>
                          <a:schemeClr val="dk1"/>
                        </a:solidFill>
                        <a:effectLst/>
                        <a:latin typeface="Arial Narrow" panose="020B0606020202030204" pitchFamily="34" charset="0"/>
                        <a:ea typeface="+mn-ea"/>
                        <a:cs typeface="Arial" panose="020B0604020202020204" pitchFamily="34" charset="0"/>
                      </a:endParaRPr>
                    </a:p>
                  </a:txBody>
                  <a:tcPr marL="40500" marR="40500" marT="0" marB="0"/>
                </a:tc>
                <a:extLst>
                  <a:ext uri="{0D108BD9-81ED-4DB2-BD59-A6C34878D82A}">
                    <a16:rowId xmlns:a16="http://schemas.microsoft.com/office/drawing/2014/main" xmlns="" val="4222956278"/>
                  </a:ext>
                </a:extLst>
              </a:tr>
              <a:tr h="1686642">
                <a:tc>
                  <a:txBody>
                    <a:bodyPr/>
                    <a:lstStyle/>
                    <a:p>
                      <a:pPr algn="just">
                        <a:lnSpc>
                          <a:spcPct val="150000"/>
                        </a:lnSpc>
                        <a:spcAft>
                          <a:spcPts val="0"/>
                        </a:spcAft>
                      </a:pPr>
                      <a:r>
                        <a:rPr lang="en-US" sz="2000" b="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16 October 2019</a:t>
                      </a:r>
                      <a:endParaRPr lang="en-ZA" sz="2000" b="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0500" marR="40500" marT="0" marB="0"/>
                </a:tc>
                <a:tc>
                  <a:txBody>
                    <a:bodyPr/>
                    <a:lstStyle/>
                    <a:p>
                      <a:pPr marL="0" lvl="0" indent="0" algn="l" defTabSz="914400" rtl="0" eaLnBrk="1" latinLnBrk="0" hangingPunct="1">
                        <a:buFont typeface="Arial" panose="020B0604020202020204" pitchFamily="34" charset="0"/>
                        <a:buNone/>
                      </a:pPr>
                      <a:r>
                        <a:rPr lang="en-US" sz="2000" kern="1200" dirty="0" smtClean="0">
                          <a:solidFill>
                            <a:schemeClr val="tx1"/>
                          </a:solidFill>
                          <a:effectLst/>
                          <a:latin typeface="Arial Narrow" panose="020B0606020202030204" pitchFamily="34" charset="0"/>
                          <a:ea typeface="+mn-ea"/>
                          <a:cs typeface="Arial" panose="020B0604020202020204" pitchFamily="34" charset="0"/>
                        </a:rPr>
                        <a:t>Special Audit Committee meeting</a:t>
                      </a:r>
                    </a:p>
                    <a:p>
                      <a:pPr marL="285750" lvl="0" indent="-285750" algn="l" defTabSz="914400" rtl="0" eaLnBrk="1" latinLnBrk="0" hangingPunct="1">
                        <a:buFont typeface="Courier New" panose="02070309020205020404" pitchFamily="49" charset="0"/>
                        <a:buChar char="o"/>
                      </a:pPr>
                      <a:r>
                        <a:rPr lang="en-US" sz="2000" kern="1200" dirty="0" smtClean="0">
                          <a:solidFill>
                            <a:schemeClr val="tx1"/>
                          </a:solidFill>
                          <a:effectLst/>
                          <a:latin typeface="Arial Narrow" panose="020B0606020202030204" pitchFamily="34" charset="0"/>
                          <a:ea typeface="+mn-ea"/>
                          <a:cs typeface="Arial" panose="020B0604020202020204" pitchFamily="34" charset="0"/>
                        </a:rPr>
                        <a:t>AGSA Audit Strategy </a:t>
                      </a:r>
                    </a:p>
                    <a:p>
                      <a:pPr marL="285750" lvl="0" indent="-285750" algn="l" defTabSz="914400" rtl="0" eaLnBrk="1" latinLnBrk="0" hangingPunct="1">
                        <a:buFont typeface="Courier New" panose="02070309020205020404" pitchFamily="49" charset="0"/>
                        <a:buChar char="o"/>
                      </a:pPr>
                      <a:r>
                        <a:rPr lang="en-US" sz="2000" kern="1200" dirty="0" smtClean="0">
                          <a:solidFill>
                            <a:schemeClr val="tx1"/>
                          </a:solidFill>
                          <a:effectLst/>
                          <a:latin typeface="Arial Narrow" panose="020B0606020202030204" pitchFamily="34" charset="0"/>
                          <a:ea typeface="+mn-ea"/>
                          <a:cs typeface="Arial" panose="020B0604020202020204" pitchFamily="34" charset="0"/>
                        </a:rPr>
                        <a:t>AGSA Engagement letter </a:t>
                      </a:r>
                    </a:p>
                  </a:txBody>
                  <a:tcPr marL="40500" marR="40500" marT="0" marB="0"/>
                </a:tc>
                <a:extLst>
                  <a:ext uri="{0D108BD9-81ED-4DB2-BD59-A6C34878D82A}">
                    <a16:rowId xmlns:a16="http://schemas.microsoft.com/office/drawing/2014/main" xmlns="" val="508045479"/>
                  </a:ext>
                </a:extLst>
              </a:tr>
            </a:tbl>
          </a:graphicData>
        </a:graphic>
      </p:graphicFrame>
    </p:spTree>
    <p:extLst>
      <p:ext uri="{BB962C8B-B14F-4D97-AF65-F5344CB8AC3E}">
        <p14:creationId xmlns:p14="http://schemas.microsoft.com/office/powerpoint/2010/main" xmlns="" val="141654403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5500" y="76200"/>
            <a:ext cx="5715000" cy="1295400"/>
          </a:xfrm>
        </p:spPr>
        <p:txBody>
          <a:bodyPr>
            <a:normAutofit/>
          </a:bodyPr>
          <a:lstStyle/>
          <a:p>
            <a:pPr lvl="0"/>
            <a:r>
              <a:rPr lang="en-ZA" sz="2100" b="1" dirty="0">
                <a:latin typeface="Arial Black" panose="020B0A04020102020204" pitchFamily="34" charset="0"/>
              </a:rPr>
              <a:t/>
            </a:r>
            <a:br>
              <a:rPr lang="en-ZA" sz="2100" b="1" dirty="0">
                <a:latin typeface="Arial Black" panose="020B0A04020102020204" pitchFamily="34" charset="0"/>
              </a:rPr>
            </a:br>
            <a:r>
              <a:rPr lang="en-ZA" sz="2100" b="1" dirty="0">
                <a:latin typeface="Arial Black" panose="020B0A04020102020204" pitchFamily="34" charset="0"/>
              </a:rPr>
              <a:t>AUDIT AND PERFORMANCE AUDIT COMMITTEE FUNCTIONALITY</a:t>
            </a:r>
            <a:endParaRPr lang="en-ZA" sz="2100" dirty="0"/>
          </a:p>
        </p:txBody>
      </p:sp>
      <p:graphicFrame>
        <p:nvGraphicFramePr>
          <p:cNvPr id="4" name="Table 3"/>
          <p:cNvGraphicFramePr>
            <a:graphicFrameLocks noGrp="1"/>
          </p:cNvGraphicFramePr>
          <p:nvPr>
            <p:extLst/>
          </p:nvPr>
        </p:nvGraphicFramePr>
        <p:xfrm>
          <a:off x="838200" y="1600201"/>
          <a:ext cx="8077200" cy="4876619"/>
        </p:xfrm>
        <a:graphic>
          <a:graphicData uri="http://schemas.openxmlformats.org/drawingml/2006/table">
            <a:tbl>
              <a:tblPr firstRow="1" firstCol="1" bandRow="1">
                <a:tableStyleId>{5C22544A-7EE6-4342-B048-85BDC9FD1C3A}</a:tableStyleId>
              </a:tblPr>
              <a:tblGrid>
                <a:gridCol w="1848173">
                  <a:extLst>
                    <a:ext uri="{9D8B030D-6E8A-4147-A177-3AD203B41FA5}">
                      <a16:colId xmlns:a16="http://schemas.microsoft.com/office/drawing/2014/main" xmlns="" val="4192549243"/>
                    </a:ext>
                  </a:extLst>
                </a:gridCol>
                <a:gridCol w="6229027">
                  <a:extLst>
                    <a:ext uri="{9D8B030D-6E8A-4147-A177-3AD203B41FA5}">
                      <a16:colId xmlns:a16="http://schemas.microsoft.com/office/drawing/2014/main" xmlns="" val="1177727119"/>
                    </a:ext>
                  </a:extLst>
                </a:gridCol>
              </a:tblGrid>
              <a:tr h="377160">
                <a:tc>
                  <a:txBody>
                    <a:bodyPr/>
                    <a:lstStyle/>
                    <a:p>
                      <a:pPr algn="just">
                        <a:lnSpc>
                          <a:spcPct val="150000"/>
                        </a:lnSpc>
                        <a:spcAft>
                          <a:spcPts val="0"/>
                        </a:spcAft>
                      </a:pPr>
                      <a:r>
                        <a:rPr lang="en-ZA" sz="1600" dirty="0" smtClean="0">
                          <a:solidFill>
                            <a:schemeClr val="tx1"/>
                          </a:solidFill>
                          <a:effectLst/>
                          <a:latin typeface="Arial Narrow" panose="020B0606020202030204" pitchFamily="34" charset="0"/>
                        </a:rPr>
                        <a:t>DATE</a:t>
                      </a:r>
                      <a:endParaRPr lang="en-ZA" sz="1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0500" marR="40500" marT="0" marB="0"/>
                </a:tc>
                <a:tc>
                  <a:txBody>
                    <a:bodyPr/>
                    <a:lstStyle/>
                    <a:p>
                      <a:pPr algn="just">
                        <a:lnSpc>
                          <a:spcPct val="150000"/>
                        </a:lnSpc>
                        <a:spcAft>
                          <a:spcPts val="0"/>
                        </a:spcAft>
                      </a:pPr>
                      <a:r>
                        <a:rPr lang="en-ZA" sz="1600" dirty="0" smtClean="0">
                          <a:solidFill>
                            <a:schemeClr val="tx1"/>
                          </a:solidFill>
                          <a:effectLst/>
                          <a:latin typeface="Arial Narrow" panose="020B0606020202030204" pitchFamily="34" charset="0"/>
                        </a:rPr>
                        <a:t>DOCUMENTS CONSIDERED / AGENDA</a:t>
                      </a:r>
                      <a:endParaRPr lang="en-ZA" sz="1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0500" marR="40500" marT="0" marB="0"/>
                </a:tc>
                <a:extLst>
                  <a:ext uri="{0D108BD9-81ED-4DB2-BD59-A6C34878D82A}">
                    <a16:rowId xmlns:a16="http://schemas.microsoft.com/office/drawing/2014/main" xmlns="" val="3328141718"/>
                  </a:ext>
                </a:extLst>
              </a:tr>
              <a:tr h="4499459">
                <a:tc>
                  <a:txBody>
                    <a:bodyPr/>
                    <a:lstStyle/>
                    <a:p>
                      <a:pPr algn="just">
                        <a:lnSpc>
                          <a:spcPct val="150000"/>
                        </a:lnSpc>
                        <a:spcAft>
                          <a:spcPts val="0"/>
                        </a:spcAft>
                      </a:pPr>
                      <a:r>
                        <a:rPr lang="en-US" sz="1600" b="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29 October 2019 </a:t>
                      </a:r>
                      <a:endParaRPr lang="en-ZA" sz="1600" b="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0500" marR="4050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smtClean="0">
                          <a:ln>
                            <a:noFill/>
                          </a:ln>
                          <a:solidFill>
                            <a:prstClr val="black"/>
                          </a:solidFill>
                          <a:effectLst/>
                          <a:uLnTx/>
                          <a:uFillTx/>
                          <a:latin typeface="Arial Narrow" panose="020B0606020202030204" pitchFamily="34" charset="0"/>
                          <a:ea typeface="Times New Roman" panose="02020603050405020304" pitchFamily="18" charset="0"/>
                          <a:cs typeface="Arial" panose="020B0604020202020204" pitchFamily="34" charset="0"/>
                        </a:rPr>
                        <a:t>1st Quarter AC Meeting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smtClean="0">
                          <a:ln>
                            <a:noFill/>
                          </a:ln>
                          <a:solidFill>
                            <a:prstClr val="black"/>
                          </a:solidFill>
                          <a:effectLst/>
                          <a:uLnTx/>
                          <a:uFillTx/>
                          <a:latin typeface="Arial Narrow" panose="020B0606020202030204" pitchFamily="34" charset="0"/>
                          <a:ea typeface="Times New Roman" panose="02020603050405020304" pitchFamily="18" charset="0"/>
                          <a:cs typeface="Arial" panose="020B0604020202020204" pitchFamily="34" charset="0"/>
                        </a:rPr>
                        <a:t>MUNICIPAL MANAGERS REPORT</a:t>
                      </a:r>
                      <a:endParaRPr kumimoji="0" lang="en-ZA" sz="1600" b="1" i="0" u="none" strike="noStrike" kern="1200" cap="none" spc="0" normalizeH="0" baseline="0" noProof="0" dirty="0" smtClean="0">
                        <a:ln>
                          <a:noFill/>
                        </a:ln>
                        <a:solidFill>
                          <a:prstClr val="black"/>
                        </a:solidFill>
                        <a:effectLst/>
                        <a:uLnTx/>
                        <a:uFillTx/>
                        <a:latin typeface="Arial Narrow" panose="020B0606020202030204" pitchFamily="34" charset="0"/>
                        <a:ea typeface="Times New Roman" panose="02020603050405020304" pitchFamily="18" charset="0"/>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Arial" panose="020B0604020202020204" pitchFamily="34" charset="0"/>
                        </a:rPr>
                        <a:t>1st Quarter Performance Report</a:t>
                      </a:r>
                      <a:endParaRPr kumimoji="0" lang="en-ZA"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Arial" panose="020B0604020202020204" pitchFamily="34" charset="0"/>
                        </a:rPr>
                        <a:t>Progress Report on AG Audit Action Plan</a:t>
                      </a:r>
                      <a:endParaRPr kumimoji="0" lang="en-ZA"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600" b="0" i="0" u="none" strike="noStrike" kern="1200" cap="none" spc="0" normalizeH="0" baseline="0" noProof="0" dirty="0" smtClean="0">
                          <a:ln>
                            <a:noFill/>
                          </a:ln>
                          <a:solidFill>
                            <a:prstClr val="black"/>
                          </a:solidFill>
                          <a:effectLst/>
                          <a:uLnTx/>
                          <a:uFillTx/>
                          <a:latin typeface="Arial Narrow" panose="020B0606020202030204" pitchFamily="34" charset="0"/>
                          <a:ea typeface="Times New Roman" panose="02020603050405020304" pitchFamily="18" charset="0"/>
                          <a:cs typeface="Arial" panose="020B0604020202020204" pitchFamily="34" charset="0"/>
                        </a:rPr>
                        <a:t> Litigation Report </a:t>
                      </a:r>
                    </a:p>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kumimoji="0" lang="en-GB" sz="1600" b="0" i="0" u="none" strike="noStrike" kern="1200" cap="none" spc="0" normalizeH="0" baseline="0" noProof="0" dirty="0" smtClean="0">
                        <a:ln>
                          <a:noFill/>
                        </a:ln>
                        <a:solidFill>
                          <a:prstClr val="black"/>
                        </a:solidFill>
                        <a:effectLst/>
                        <a:uLnTx/>
                        <a:uFillTx/>
                        <a:latin typeface="Arial Narrow" panose="020B060602020203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smtClean="0">
                          <a:ln>
                            <a:noFill/>
                          </a:ln>
                          <a:solidFill>
                            <a:prstClr val="black"/>
                          </a:solidFill>
                          <a:effectLst/>
                          <a:uLnTx/>
                          <a:uFillTx/>
                          <a:latin typeface="Arial Narrow" panose="020B0606020202030204" pitchFamily="34" charset="0"/>
                          <a:ea typeface="Times New Roman" panose="02020603050405020304" pitchFamily="18" charset="0"/>
                          <a:cs typeface="Arial" panose="020B0604020202020204" pitchFamily="34" charset="0"/>
                        </a:rPr>
                        <a:t>FINANCIAL REPORT</a:t>
                      </a:r>
                      <a:endParaRPr kumimoji="0" lang="en-ZA" sz="1600" b="1" i="0" u="none" strike="noStrike" kern="1200" cap="none" spc="0" normalizeH="0" baseline="0" noProof="0" dirty="0" smtClean="0">
                        <a:ln>
                          <a:noFill/>
                        </a:ln>
                        <a:solidFill>
                          <a:prstClr val="black"/>
                        </a:solidFill>
                        <a:effectLst/>
                        <a:uLnTx/>
                        <a:uFillTx/>
                        <a:latin typeface="Arial Narrow" panose="020B0606020202030204" pitchFamily="34" charset="0"/>
                        <a:ea typeface="Times New Roman" panose="02020603050405020304" pitchFamily="18" charset="0"/>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Arial" panose="020B0604020202020204" pitchFamily="34" charset="0"/>
                        </a:rPr>
                        <a:t>1st Quarter Section 71 Report</a:t>
                      </a:r>
                      <a:endParaRPr kumimoji="0" lang="en-ZA"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Arial" panose="020B0604020202020204" pitchFamily="34" charset="0"/>
                        </a:rPr>
                        <a:t>Cash Flow projection</a:t>
                      </a:r>
                      <a:endParaRPr kumimoji="0" lang="en-ZA"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Arial" panose="020B0604020202020204" pitchFamily="34" charset="0"/>
                        </a:rPr>
                        <a:t>Irregular, wasteful and unauthorised expenditure</a:t>
                      </a:r>
                      <a:endParaRPr kumimoji="0" lang="en-ZA"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Arial" panose="020B0604020202020204" pitchFamily="34" charset="0"/>
                        </a:rPr>
                        <a:t>1st Quarterly Supply Chain Management Report</a:t>
                      </a:r>
                      <a:endParaRPr kumimoji="0" lang="en-ZA"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Arial" panose="020B0604020202020204" pitchFamily="34" charset="0"/>
                        </a:rPr>
                        <a:t>Progress Report on Procurement Plan</a:t>
                      </a:r>
                      <a:endParaRPr kumimoji="0" lang="en-ZA"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600" b="0" i="0" u="none" strike="noStrike" kern="1200" cap="none" spc="0" normalizeH="0" baseline="0" noProof="0" dirty="0" smtClean="0">
                          <a:ln>
                            <a:noFill/>
                          </a:ln>
                          <a:solidFill>
                            <a:prstClr val="black"/>
                          </a:solidFill>
                          <a:effectLst/>
                          <a:uLnTx/>
                          <a:uFillTx/>
                          <a:latin typeface="Arial Narrow" panose="020B0606020202030204" pitchFamily="34" charset="0"/>
                          <a:ea typeface="Times New Roman" panose="02020603050405020304" pitchFamily="18" charset="0"/>
                          <a:cs typeface="Arial" panose="020B0604020202020204" pitchFamily="34" charset="0"/>
                        </a:rPr>
                        <a:t>AFS Preparations Progress Plan </a:t>
                      </a:r>
                      <a:endParaRPr kumimoji="0" lang="en-ZA" sz="1600" b="0" i="0" u="none" strike="noStrike" kern="1200" cap="none" spc="0" normalizeH="0" baseline="0" noProof="0" dirty="0" smtClean="0">
                        <a:ln>
                          <a:noFill/>
                        </a:ln>
                        <a:solidFill>
                          <a:prstClr val="black"/>
                        </a:solidFill>
                        <a:effectLst/>
                        <a:uLnTx/>
                        <a:uFillTx/>
                        <a:latin typeface="Arial Narrow" panose="020B0606020202030204" pitchFamily="34" charset="0"/>
                        <a:ea typeface="Times New Roman" panose="02020603050405020304" pitchFamily="18" charset="0"/>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600" b="0" i="0" u="none" strike="noStrike" kern="1200" cap="none" spc="0" normalizeH="0" baseline="0" noProof="0" dirty="0" smtClean="0">
                          <a:ln>
                            <a:noFill/>
                          </a:ln>
                          <a:solidFill>
                            <a:prstClr val="black"/>
                          </a:solidFill>
                          <a:effectLst/>
                          <a:uLnTx/>
                          <a:uFillTx/>
                          <a:latin typeface="Arial Narrow" panose="020B0606020202030204" pitchFamily="34" charset="0"/>
                          <a:ea typeface="Times New Roman" panose="02020603050405020304" pitchFamily="18" charset="0"/>
                          <a:cs typeface="Arial" panose="020B0604020202020204" pitchFamily="34" charset="0"/>
                        </a:rPr>
                        <a:t>Financial Delegations</a:t>
                      </a:r>
                      <a:endParaRPr kumimoji="0" lang="en-ZA" sz="1600" b="0" i="0" u="none" strike="noStrike" kern="1200" cap="none" spc="0" normalizeH="0" baseline="0" noProof="0" dirty="0" smtClean="0">
                        <a:ln>
                          <a:noFill/>
                        </a:ln>
                        <a:solidFill>
                          <a:prstClr val="black"/>
                        </a:solidFill>
                        <a:effectLst/>
                        <a:uLnTx/>
                        <a:uFillTx/>
                        <a:latin typeface="Arial Narrow" panose="020B0606020202030204" pitchFamily="34" charset="0"/>
                        <a:ea typeface="Times New Roman" panose="02020603050405020304" pitchFamily="18" charset="0"/>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600" b="0" i="0" u="none" strike="noStrike" kern="1200" cap="none" spc="0" normalizeH="0" baseline="0" noProof="0" dirty="0" smtClean="0">
                          <a:ln>
                            <a:noFill/>
                          </a:ln>
                          <a:solidFill>
                            <a:prstClr val="black"/>
                          </a:solidFill>
                          <a:effectLst/>
                          <a:uLnTx/>
                          <a:uFillTx/>
                          <a:latin typeface="Arial Narrow" panose="020B0606020202030204" pitchFamily="34" charset="0"/>
                          <a:ea typeface="Times New Roman" panose="02020603050405020304" pitchFamily="18" charset="0"/>
                          <a:cs typeface="Arial" panose="020B0604020202020204" pitchFamily="34" charset="0"/>
                        </a:rPr>
                        <a:t>Cost Containments </a:t>
                      </a:r>
                      <a:endParaRPr kumimoji="0" lang="en-ZA" sz="1600" b="0" i="0" u="none" strike="noStrike" kern="1200" cap="none" spc="0" normalizeH="0" baseline="0" noProof="0" dirty="0" smtClean="0">
                        <a:ln>
                          <a:noFill/>
                        </a:ln>
                        <a:solidFill>
                          <a:prstClr val="black"/>
                        </a:solidFill>
                        <a:effectLst/>
                        <a:uLnTx/>
                        <a:uFillTx/>
                        <a:latin typeface="Arial Narrow" panose="020B0606020202030204" pitchFamily="34" charset="0"/>
                        <a:ea typeface="Times New Roman" panose="02020603050405020304" pitchFamily="18"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600" b="0" i="0" u="none" strike="noStrike" kern="1200" cap="none" spc="0" normalizeH="0" baseline="0" noProof="0" dirty="0" smtClean="0">
                          <a:ln>
                            <a:noFill/>
                          </a:ln>
                          <a:solidFill>
                            <a:prstClr val="black"/>
                          </a:solidFill>
                          <a:effectLst/>
                          <a:uLnTx/>
                          <a:uFillTx/>
                          <a:latin typeface="Arial Narrow" panose="020B0606020202030204" pitchFamily="34" charset="0"/>
                          <a:ea typeface="Times New Roman" panose="02020603050405020304" pitchFamily="18" charset="0"/>
                          <a:cs typeface="Arial" panose="020B0604020202020204" pitchFamily="34" charset="0"/>
                        </a:rPr>
                        <a:t> Financial Management Capability Maturity Model </a:t>
                      </a:r>
                      <a:endParaRPr kumimoji="0" lang="en-ZA"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Arial" panose="020B0604020202020204" pitchFamily="34" charset="0"/>
                      </a:endParaRPr>
                    </a:p>
                    <a:p>
                      <a:pPr marL="285750" lvl="0" indent="-285750" algn="l" defTabSz="914400" rtl="0" eaLnBrk="1" latinLnBrk="0" hangingPunct="1">
                        <a:buFont typeface="Arial" panose="020B0604020202020204" pitchFamily="34" charset="0"/>
                        <a:buChar char="•"/>
                      </a:pPr>
                      <a:endParaRPr lang="en-ZA" sz="1600" kern="1200" dirty="0">
                        <a:solidFill>
                          <a:schemeClr val="dk1"/>
                        </a:solidFill>
                        <a:effectLst/>
                        <a:latin typeface="Arial Narrow" panose="020B0606020202030204" pitchFamily="34" charset="0"/>
                        <a:ea typeface="+mn-ea"/>
                        <a:cs typeface="Arial" panose="020B0604020202020204" pitchFamily="34" charset="0"/>
                      </a:endParaRPr>
                    </a:p>
                  </a:txBody>
                  <a:tcPr marL="40500" marR="40500" marT="0" marB="0"/>
                </a:tc>
                <a:extLst>
                  <a:ext uri="{0D108BD9-81ED-4DB2-BD59-A6C34878D82A}">
                    <a16:rowId xmlns:a16="http://schemas.microsoft.com/office/drawing/2014/main" xmlns="" val="4222956278"/>
                  </a:ext>
                </a:extLst>
              </a:tr>
            </a:tbl>
          </a:graphicData>
        </a:graphic>
      </p:graphicFrame>
    </p:spTree>
    <p:extLst>
      <p:ext uri="{BB962C8B-B14F-4D97-AF65-F5344CB8AC3E}">
        <p14:creationId xmlns:p14="http://schemas.microsoft.com/office/powerpoint/2010/main" xmlns="" val="314602248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397275"/>
            <a:ext cx="5715000" cy="857250"/>
          </a:xfrm>
        </p:spPr>
        <p:txBody>
          <a:bodyPr/>
          <a:lstStyle/>
          <a:p>
            <a:pPr lvl="0"/>
            <a:r>
              <a:rPr lang="en-ZA" sz="2100" b="1" dirty="0">
                <a:latin typeface="Arial Black" panose="020B0A04020102020204" pitchFamily="34" charset="0"/>
              </a:rPr>
              <a:t>AUDIT AND PERFORMANCE AUDIT COMMITTEE FUNCTIONALITY</a:t>
            </a:r>
            <a:endParaRPr lang="en-ZA" sz="2100" dirty="0"/>
          </a:p>
        </p:txBody>
      </p:sp>
      <p:graphicFrame>
        <p:nvGraphicFramePr>
          <p:cNvPr id="4" name="Table 3"/>
          <p:cNvGraphicFramePr>
            <a:graphicFrameLocks noGrp="1"/>
          </p:cNvGraphicFramePr>
          <p:nvPr>
            <p:extLst/>
          </p:nvPr>
        </p:nvGraphicFramePr>
        <p:xfrm>
          <a:off x="914400" y="1278474"/>
          <a:ext cx="8077200" cy="4800600"/>
        </p:xfrm>
        <a:graphic>
          <a:graphicData uri="http://schemas.openxmlformats.org/drawingml/2006/table">
            <a:tbl>
              <a:tblPr firstRow="1" firstCol="1" bandRow="1">
                <a:tableStyleId>{5C22544A-7EE6-4342-B048-85BDC9FD1C3A}</a:tableStyleId>
              </a:tblPr>
              <a:tblGrid>
                <a:gridCol w="1848173">
                  <a:extLst>
                    <a:ext uri="{9D8B030D-6E8A-4147-A177-3AD203B41FA5}">
                      <a16:colId xmlns:a16="http://schemas.microsoft.com/office/drawing/2014/main" xmlns="" val="4192549243"/>
                    </a:ext>
                  </a:extLst>
                </a:gridCol>
                <a:gridCol w="6229027">
                  <a:extLst>
                    <a:ext uri="{9D8B030D-6E8A-4147-A177-3AD203B41FA5}">
                      <a16:colId xmlns:a16="http://schemas.microsoft.com/office/drawing/2014/main" xmlns="" val="1177727119"/>
                    </a:ext>
                  </a:extLst>
                </a:gridCol>
              </a:tblGrid>
              <a:tr h="373331">
                <a:tc>
                  <a:txBody>
                    <a:bodyPr/>
                    <a:lstStyle/>
                    <a:p>
                      <a:pPr algn="just">
                        <a:lnSpc>
                          <a:spcPct val="150000"/>
                        </a:lnSpc>
                        <a:spcAft>
                          <a:spcPts val="0"/>
                        </a:spcAft>
                      </a:pPr>
                      <a:r>
                        <a:rPr lang="en-ZA" sz="1800" dirty="0" smtClean="0">
                          <a:solidFill>
                            <a:schemeClr val="tx1"/>
                          </a:solidFill>
                          <a:effectLst/>
                          <a:latin typeface="Arial Narrow" panose="020B0606020202030204" pitchFamily="34" charset="0"/>
                        </a:rPr>
                        <a:t>DATE</a:t>
                      </a:r>
                      <a:endParaRPr lang="en-ZA" sz="18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0500" marR="40500" marT="0" marB="0"/>
                </a:tc>
                <a:tc>
                  <a:txBody>
                    <a:bodyPr/>
                    <a:lstStyle/>
                    <a:p>
                      <a:pPr algn="just">
                        <a:lnSpc>
                          <a:spcPct val="150000"/>
                        </a:lnSpc>
                        <a:spcAft>
                          <a:spcPts val="0"/>
                        </a:spcAft>
                      </a:pPr>
                      <a:r>
                        <a:rPr lang="en-ZA" sz="1800" dirty="0" smtClean="0">
                          <a:solidFill>
                            <a:schemeClr val="tx1"/>
                          </a:solidFill>
                          <a:effectLst/>
                          <a:latin typeface="Arial Narrow" panose="020B0606020202030204" pitchFamily="34" charset="0"/>
                        </a:rPr>
                        <a:t>DOCUMENTS CONSIDERED/AGENDA</a:t>
                      </a:r>
                      <a:endParaRPr lang="en-ZA" sz="18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0500" marR="40500" marT="0" marB="0"/>
                </a:tc>
                <a:extLst>
                  <a:ext uri="{0D108BD9-81ED-4DB2-BD59-A6C34878D82A}">
                    <a16:rowId xmlns:a16="http://schemas.microsoft.com/office/drawing/2014/main" xmlns="" val="3328141718"/>
                  </a:ext>
                </a:extLst>
              </a:tr>
              <a:tr h="4139395">
                <a:tc>
                  <a:txBody>
                    <a:bodyPr/>
                    <a:lstStyle/>
                    <a:p>
                      <a:pPr algn="just">
                        <a:lnSpc>
                          <a:spcPct val="150000"/>
                        </a:lnSpc>
                        <a:spcAft>
                          <a:spcPts val="0"/>
                        </a:spcAft>
                      </a:pPr>
                      <a:r>
                        <a:rPr lang="en-US" sz="1800" b="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29 October 2019</a:t>
                      </a:r>
                      <a:endParaRPr lang="en-ZA" sz="1800" b="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0500" marR="40500" marT="0" marB="0"/>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800" b="1" i="0" u="none" strike="noStrike" kern="1200" cap="none" spc="0" normalizeH="0" baseline="0" noProof="0" dirty="0" smtClean="0">
                          <a:ln>
                            <a:noFill/>
                          </a:ln>
                          <a:solidFill>
                            <a:prstClr val="black"/>
                          </a:solidFill>
                          <a:effectLst/>
                          <a:uLnTx/>
                          <a:uFillTx/>
                          <a:latin typeface="Arial Narrow" panose="020B0606020202030204" pitchFamily="34" charset="0"/>
                          <a:ea typeface="Times New Roman" panose="02020603050405020304" pitchFamily="18" charset="0"/>
                          <a:cs typeface="Arial" panose="020B0604020202020204" pitchFamily="34" charset="0"/>
                        </a:rPr>
                        <a:t>CORPORATE SERVICES REPORT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ZA" sz="180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Arial" panose="020B0604020202020204" pitchFamily="34" charset="0"/>
                        </a:rPr>
                        <a:t>INFRASTRUCTURE REPORT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ZA" sz="18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smtClean="0">
                          <a:ln>
                            <a:noFill/>
                          </a:ln>
                          <a:solidFill>
                            <a:prstClr val="black"/>
                          </a:solidFill>
                          <a:effectLst/>
                          <a:uLnTx/>
                          <a:uFillTx/>
                          <a:latin typeface="Arial Narrow" panose="020B0606020202030204" pitchFamily="34" charset="0"/>
                          <a:ea typeface="Times New Roman" panose="02020603050405020304" pitchFamily="18" charset="0"/>
                          <a:cs typeface="Arial" panose="020B0604020202020204" pitchFamily="34" charset="0"/>
                        </a:rPr>
                        <a:t>RISK MANAGEMENT</a:t>
                      </a:r>
                      <a:endParaRPr kumimoji="0" lang="en-ZA" sz="1800" b="0" i="0" u="none" strike="noStrike" kern="1200" cap="none" spc="0" normalizeH="0" baseline="0" noProof="0" dirty="0" smtClean="0">
                        <a:ln>
                          <a:noFill/>
                        </a:ln>
                        <a:solidFill>
                          <a:prstClr val="black"/>
                        </a:solidFill>
                        <a:effectLst/>
                        <a:uLnTx/>
                        <a:uFillTx/>
                        <a:latin typeface="Arial Narrow" panose="020B0606020202030204" pitchFamily="34" charset="0"/>
                        <a:ea typeface="Times New Roman" panose="02020603050405020304" pitchFamily="18" charset="0"/>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8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Arial" panose="020B0604020202020204" pitchFamily="34" charset="0"/>
                        </a:rPr>
                        <a:t>Risk Assessment Report </a:t>
                      </a:r>
                      <a:endParaRPr kumimoji="0" lang="en-ZA" sz="18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8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Arial" panose="020B0604020202020204" pitchFamily="34" charset="0"/>
                        </a:rPr>
                        <a:t>1st Quarter Risk Management Committee Report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smtClean="0">
                          <a:ln>
                            <a:noFill/>
                          </a:ln>
                          <a:solidFill>
                            <a:prstClr val="black"/>
                          </a:solidFill>
                          <a:effectLst/>
                          <a:uLnTx/>
                          <a:uFillTx/>
                          <a:latin typeface="Arial Narrow" panose="020B0606020202030204" pitchFamily="34" charset="0"/>
                          <a:ea typeface="Times New Roman" panose="02020603050405020304" pitchFamily="18" charset="0"/>
                          <a:cs typeface="Arial" panose="020B0604020202020204" pitchFamily="34" charset="0"/>
                        </a:rPr>
                        <a:t>INTERNAL AUDIT</a:t>
                      </a:r>
                      <a:r>
                        <a:rPr kumimoji="0" lang="en-GB" sz="1800" b="0" i="0" u="none" strike="noStrike" kern="1200" cap="none" spc="0" normalizeH="0" baseline="0" noProof="0" dirty="0" smtClean="0">
                          <a:ln>
                            <a:noFill/>
                          </a:ln>
                          <a:solidFill>
                            <a:prstClr val="black"/>
                          </a:solidFill>
                          <a:effectLst/>
                          <a:uLnTx/>
                          <a:uFillTx/>
                          <a:latin typeface="Arial Narrow" panose="020B0606020202030204" pitchFamily="34" charset="0"/>
                          <a:ea typeface="Times New Roman" panose="02020603050405020304" pitchFamily="18" charset="0"/>
                          <a:cs typeface="Arial" panose="020B0604020202020204" pitchFamily="34" charset="0"/>
                        </a:rPr>
                        <a:t> </a:t>
                      </a:r>
                      <a:r>
                        <a:rPr kumimoji="0" lang="en-GB" sz="1800" b="1" i="0" u="none" strike="noStrike" kern="1200" cap="none" spc="0" normalizeH="0" baseline="0" noProof="0" dirty="0" smtClean="0">
                          <a:ln>
                            <a:noFill/>
                          </a:ln>
                          <a:solidFill>
                            <a:prstClr val="black"/>
                          </a:solidFill>
                          <a:effectLst/>
                          <a:uLnTx/>
                          <a:uFillTx/>
                          <a:latin typeface="Arial Narrow" panose="020B0606020202030204" pitchFamily="34" charset="0"/>
                          <a:ea typeface="Times New Roman" panose="02020603050405020304" pitchFamily="18" charset="0"/>
                          <a:cs typeface="Arial" panose="020B0604020202020204" pitchFamily="34" charset="0"/>
                        </a:rPr>
                        <a:t>REPORT</a:t>
                      </a:r>
                      <a:endParaRPr kumimoji="0" lang="en-ZA" sz="1800" b="0" i="0" u="none" strike="noStrike" kern="1200" cap="none" spc="0" normalizeH="0" baseline="0" noProof="0" dirty="0" smtClean="0">
                        <a:ln>
                          <a:noFill/>
                        </a:ln>
                        <a:solidFill>
                          <a:prstClr val="black"/>
                        </a:solidFill>
                        <a:effectLst/>
                        <a:uLnTx/>
                        <a:uFillTx/>
                        <a:latin typeface="Arial Narrow" panose="020B0606020202030204" pitchFamily="34" charset="0"/>
                        <a:ea typeface="Times New Roman" panose="02020603050405020304" pitchFamily="18" charset="0"/>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800" b="0" i="0" u="none" strike="noStrike" kern="1200" cap="none" spc="0" normalizeH="0" baseline="0" noProof="0" dirty="0" smtClean="0">
                          <a:ln>
                            <a:noFill/>
                          </a:ln>
                          <a:solidFill>
                            <a:prstClr val="black"/>
                          </a:solidFill>
                          <a:effectLst/>
                          <a:uLnTx/>
                          <a:uFillTx/>
                          <a:latin typeface="Arial Narrow" panose="020B0606020202030204" pitchFamily="34" charset="0"/>
                          <a:ea typeface="Times New Roman" panose="02020603050405020304" pitchFamily="18" charset="0"/>
                          <a:cs typeface="Arial" panose="020B0604020202020204" pitchFamily="34" charset="0"/>
                        </a:rPr>
                        <a:t>Internal Audit Plan </a:t>
                      </a:r>
                      <a:endParaRPr kumimoji="0" lang="en-ZA" sz="1800" b="0" i="0" u="none" strike="noStrike" kern="1200" cap="none" spc="0" normalizeH="0" baseline="0" noProof="0" dirty="0" smtClean="0">
                        <a:ln>
                          <a:noFill/>
                        </a:ln>
                        <a:solidFill>
                          <a:prstClr val="black"/>
                        </a:solidFill>
                        <a:effectLst/>
                        <a:uLnTx/>
                        <a:uFillTx/>
                        <a:latin typeface="Arial Narrow" panose="020B0606020202030204" pitchFamily="34" charset="0"/>
                        <a:ea typeface="Times New Roman" panose="02020603050405020304" pitchFamily="18" charset="0"/>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8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Arial" panose="020B0604020202020204" pitchFamily="34" charset="0"/>
                        </a:rPr>
                        <a:t>Internal Audit Reports</a:t>
                      </a:r>
                      <a:endParaRPr kumimoji="0" lang="en-ZA" sz="18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8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Arial" panose="020B0604020202020204" pitchFamily="34" charset="0"/>
                        </a:rPr>
                        <a:t>Internal Audit Progress report </a:t>
                      </a:r>
                      <a:endParaRPr kumimoji="0" lang="en-ZA" sz="18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800" b="0" i="0" u="none" strike="noStrike" kern="1200" cap="none" spc="0" normalizeH="0" baseline="0" noProof="0" dirty="0" smtClean="0">
                          <a:ln>
                            <a:noFill/>
                          </a:ln>
                          <a:solidFill>
                            <a:prstClr val="black"/>
                          </a:solidFill>
                          <a:effectLst/>
                          <a:uLnTx/>
                          <a:uFillTx/>
                          <a:latin typeface="Arial Narrow" panose="020B0606020202030204" pitchFamily="34" charset="0"/>
                          <a:ea typeface="Times New Roman" panose="02020603050405020304" pitchFamily="18" charset="0"/>
                          <a:cs typeface="Arial" panose="020B0604020202020204" pitchFamily="34" charset="0"/>
                        </a:rPr>
                        <a:t> Internal Audit Action Plan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smtClean="0">
                          <a:ln>
                            <a:noFill/>
                          </a:ln>
                          <a:solidFill>
                            <a:prstClr val="black"/>
                          </a:solidFill>
                          <a:effectLst/>
                          <a:uLnTx/>
                          <a:uFillTx/>
                          <a:latin typeface="Arial Narrow" panose="020B0606020202030204" pitchFamily="34" charset="0"/>
                          <a:ea typeface="Times New Roman" panose="02020603050405020304" pitchFamily="18" charset="0"/>
                          <a:cs typeface="Arial" panose="020B0604020202020204" pitchFamily="34" charset="0"/>
                        </a:rPr>
                        <a:t>INFORMATION TECHNOLOGY PROGRESS REPORT</a:t>
                      </a:r>
                      <a:endParaRPr kumimoji="0" lang="en-ZA" sz="1800" b="0" i="0" u="none" strike="noStrike" kern="1200" cap="none" spc="0" normalizeH="0" baseline="0" noProof="0" dirty="0" smtClean="0">
                        <a:ln>
                          <a:noFill/>
                        </a:ln>
                        <a:solidFill>
                          <a:prstClr val="black"/>
                        </a:solidFill>
                        <a:effectLst/>
                        <a:uLnTx/>
                        <a:uFillTx/>
                        <a:latin typeface="Arial Narrow" panose="020B060602020203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Arial" panose="020B0604020202020204" pitchFamily="34" charset="0"/>
                        </a:rPr>
                        <a:t>OFFICE OF THE EXECUTIVE MAYOR</a:t>
                      </a:r>
                      <a:endParaRPr kumimoji="0" lang="en-ZA" sz="18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800" b="0" i="0" u="none" strike="noStrike" kern="1200" cap="none" spc="0" normalizeH="0" baseline="0" noProof="0" dirty="0" smtClean="0">
                          <a:ln>
                            <a:noFill/>
                          </a:ln>
                          <a:solidFill>
                            <a:prstClr val="black"/>
                          </a:solidFill>
                          <a:effectLst/>
                          <a:uLnTx/>
                          <a:uFillTx/>
                          <a:latin typeface="Arial Narrow" panose="020B0606020202030204" pitchFamily="34" charset="0"/>
                          <a:ea typeface="Times New Roman" panose="02020603050405020304" pitchFamily="18" charset="0"/>
                          <a:cs typeface="Arial" panose="020B0604020202020204" pitchFamily="34" charset="0"/>
                        </a:rPr>
                        <a:t>Progress on the implementations of Council Resolutions recommended by AC </a:t>
                      </a:r>
                      <a:endParaRPr kumimoji="0" lang="en-ZA" sz="18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Arial" panose="020B0604020202020204" pitchFamily="34" charset="0"/>
                      </a:endParaRPr>
                    </a:p>
                    <a:p>
                      <a:pPr marL="285750" lvl="0" indent="-285750" algn="l" defTabSz="914400" rtl="0" eaLnBrk="1" latinLnBrk="0" hangingPunct="1">
                        <a:buFont typeface="Arial" panose="020B0604020202020204" pitchFamily="34" charset="0"/>
                        <a:buChar char="•"/>
                      </a:pPr>
                      <a:endParaRPr lang="en-ZA" sz="1800" kern="1200" dirty="0">
                        <a:solidFill>
                          <a:schemeClr val="dk1"/>
                        </a:solidFill>
                        <a:effectLst/>
                        <a:latin typeface="Arial Narrow" panose="020B0606020202030204" pitchFamily="34" charset="0"/>
                        <a:ea typeface="+mn-ea"/>
                        <a:cs typeface="Arial" panose="020B0604020202020204" pitchFamily="34" charset="0"/>
                      </a:endParaRPr>
                    </a:p>
                  </a:txBody>
                  <a:tcPr marL="40500" marR="40500" marT="0" marB="0"/>
                </a:tc>
                <a:extLst>
                  <a:ext uri="{0D108BD9-81ED-4DB2-BD59-A6C34878D82A}">
                    <a16:rowId xmlns:a16="http://schemas.microsoft.com/office/drawing/2014/main" xmlns="" val="4222956278"/>
                  </a:ext>
                </a:extLst>
              </a:tr>
            </a:tbl>
          </a:graphicData>
        </a:graphic>
      </p:graphicFrame>
    </p:spTree>
    <p:extLst>
      <p:ext uri="{BB962C8B-B14F-4D97-AF65-F5344CB8AC3E}">
        <p14:creationId xmlns:p14="http://schemas.microsoft.com/office/powerpoint/2010/main" xmlns="" val="137681204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152400"/>
            <a:ext cx="5715000" cy="857250"/>
          </a:xfrm>
        </p:spPr>
        <p:txBody>
          <a:bodyPr/>
          <a:lstStyle/>
          <a:p>
            <a:pPr lvl="0"/>
            <a:r>
              <a:rPr lang="en-ZA" sz="2100" b="1" dirty="0">
                <a:latin typeface="Arial Black" panose="020B0A04020102020204" pitchFamily="34" charset="0"/>
              </a:rPr>
              <a:t>AUDIT AND PERFORMANCE AUDIT COMMITTEE FUNCTIONALITY</a:t>
            </a:r>
            <a:endParaRPr lang="en-ZA" sz="2100" dirty="0"/>
          </a:p>
        </p:txBody>
      </p:sp>
      <p:graphicFrame>
        <p:nvGraphicFramePr>
          <p:cNvPr id="4" name="Table 3"/>
          <p:cNvGraphicFramePr>
            <a:graphicFrameLocks noGrp="1"/>
          </p:cNvGraphicFramePr>
          <p:nvPr>
            <p:extLst/>
          </p:nvPr>
        </p:nvGraphicFramePr>
        <p:xfrm>
          <a:off x="1295400" y="1020536"/>
          <a:ext cx="7696200" cy="4923064"/>
        </p:xfrm>
        <a:graphic>
          <a:graphicData uri="http://schemas.openxmlformats.org/drawingml/2006/table">
            <a:tbl>
              <a:tblPr firstRow="1" firstCol="1" bandRow="1">
                <a:tableStyleId>{5C22544A-7EE6-4342-B048-85BDC9FD1C3A}</a:tableStyleId>
              </a:tblPr>
              <a:tblGrid>
                <a:gridCol w="1760995">
                  <a:extLst>
                    <a:ext uri="{9D8B030D-6E8A-4147-A177-3AD203B41FA5}">
                      <a16:colId xmlns:a16="http://schemas.microsoft.com/office/drawing/2014/main" xmlns="" val="4192549243"/>
                    </a:ext>
                  </a:extLst>
                </a:gridCol>
                <a:gridCol w="5935205">
                  <a:extLst>
                    <a:ext uri="{9D8B030D-6E8A-4147-A177-3AD203B41FA5}">
                      <a16:colId xmlns:a16="http://schemas.microsoft.com/office/drawing/2014/main" xmlns="" val="1177727119"/>
                    </a:ext>
                  </a:extLst>
                </a:gridCol>
              </a:tblGrid>
              <a:tr h="380753">
                <a:tc>
                  <a:txBody>
                    <a:bodyPr/>
                    <a:lstStyle/>
                    <a:p>
                      <a:pPr algn="just">
                        <a:lnSpc>
                          <a:spcPct val="150000"/>
                        </a:lnSpc>
                        <a:spcAft>
                          <a:spcPts val="0"/>
                        </a:spcAft>
                      </a:pPr>
                      <a:r>
                        <a:rPr lang="en-ZA" sz="1600" dirty="0" smtClean="0">
                          <a:solidFill>
                            <a:schemeClr val="tx1"/>
                          </a:solidFill>
                          <a:effectLst/>
                          <a:latin typeface="Arial Narrow" panose="020B0606020202030204" pitchFamily="34" charset="0"/>
                        </a:rPr>
                        <a:t>DATE</a:t>
                      </a:r>
                      <a:endParaRPr lang="en-ZA" sz="1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0500" marR="40500" marT="0" marB="0"/>
                </a:tc>
                <a:tc>
                  <a:txBody>
                    <a:bodyPr/>
                    <a:lstStyle/>
                    <a:p>
                      <a:pPr algn="just">
                        <a:lnSpc>
                          <a:spcPct val="150000"/>
                        </a:lnSpc>
                        <a:spcAft>
                          <a:spcPts val="0"/>
                        </a:spcAft>
                      </a:pPr>
                      <a:r>
                        <a:rPr lang="en-ZA" sz="1600" dirty="0" smtClean="0">
                          <a:solidFill>
                            <a:schemeClr val="tx1"/>
                          </a:solidFill>
                          <a:effectLst/>
                          <a:latin typeface="Arial Narrow" panose="020B0606020202030204" pitchFamily="34" charset="0"/>
                        </a:rPr>
                        <a:t>DOCUMENTS CONSIDERED/AGENDA</a:t>
                      </a:r>
                      <a:endParaRPr lang="en-ZA" sz="1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0500" marR="40500" marT="0" marB="0"/>
                </a:tc>
                <a:extLst>
                  <a:ext uri="{0D108BD9-81ED-4DB2-BD59-A6C34878D82A}">
                    <a16:rowId xmlns:a16="http://schemas.microsoft.com/office/drawing/2014/main" xmlns="" val="3328141718"/>
                  </a:ext>
                </a:extLst>
              </a:tr>
              <a:tr h="4542311">
                <a:tc>
                  <a:txBody>
                    <a:bodyPr/>
                    <a:lstStyle/>
                    <a:p>
                      <a:pPr algn="just">
                        <a:lnSpc>
                          <a:spcPct val="150000"/>
                        </a:lnSpc>
                        <a:spcAft>
                          <a:spcPts val="0"/>
                        </a:spcAft>
                      </a:pPr>
                      <a:r>
                        <a:rPr lang="en-US" sz="1600" b="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29 January 2020 </a:t>
                      </a:r>
                      <a:endParaRPr lang="en-ZA" sz="1600" b="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40500" marR="4050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smtClean="0">
                          <a:ln>
                            <a:noFill/>
                          </a:ln>
                          <a:solidFill>
                            <a:prstClr val="black"/>
                          </a:solidFill>
                          <a:effectLst/>
                          <a:uLnTx/>
                          <a:uFillTx/>
                          <a:latin typeface="Arial Narrow" panose="020B0606020202030204" pitchFamily="34" charset="0"/>
                          <a:ea typeface="Times New Roman" panose="02020603050405020304" pitchFamily="18" charset="0"/>
                          <a:cs typeface="Arial" panose="020B0604020202020204" pitchFamily="34" charset="0"/>
                        </a:rPr>
                        <a:t>2</a:t>
                      </a:r>
                      <a:r>
                        <a:rPr kumimoji="0" lang="en-GB" sz="1600" b="1" i="0" u="none" strike="noStrike" kern="1200" cap="none" spc="0" normalizeH="0" baseline="30000" noProof="0" dirty="0" smtClean="0">
                          <a:ln>
                            <a:noFill/>
                          </a:ln>
                          <a:solidFill>
                            <a:prstClr val="black"/>
                          </a:solidFill>
                          <a:effectLst/>
                          <a:uLnTx/>
                          <a:uFillTx/>
                          <a:latin typeface="Arial Narrow" panose="020B0606020202030204" pitchFamily="34" charset="0"/>
                          <a:ea typeface="Times New Roman" panose="02020603050405020304" pitchFamily="18" charset="0"/>
                          <a:cs typeface="Arial" panose="020B0604020202020204" pitchFamily="34" charset="0"/>
                        </a:rPr>
                        <a:t>nd</a:t>
                      </a:r>
                      <a:r>
                        <a:rPr kumimoji="0" lang="en-GB" sz="1600" b="1" i="0" u="none" strike="noStrike" kern="1200" cap="none" spc="0" normalizeH="0" baseline="0" noProof="0" dirty="0" smtClean="0">
                          <a:ln>
                            <a:noFill/>
                          </a:ln>
                          <a:solidFill>
                            <a:prstClr val="black"/>
                          </a:solidFill>
                          <a:effectLst/>
                          <a:uLnTx/>
                          <a:uFillTx/>
                          <a:latin typeface="Arial Narrow" panose="020B0606020202030204" pitchFamily="34" charset="0"/>
                          <a:ea typeface="Times New Roman" panose="02020603050405020304" pitchFamily="18" charset="0"/>
                          <a:cs typeface="Arial" panose="020B0604020202020204" pitchFamily="34" charset="0"/>
                        </a:rPr>
                        <a:t>  Quarter AC Meeting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smtClean="0">
                          <a:ln>
                            <a:noFill/>
                          </a:ln>
                          <a:solidFill>
                            <a:prstClr val="black"/>
                          </a:solidFill>
                          <a:effectLst/>
                          <a:uLnTx/>
                          <a:uFillTx/>
                          <a:latin typeface="Arial Narrow" panose="020B0606020202030204" pitchFamily="34" charset="0"/>
                          <a:ea typeface="Times New Roman" panose="02020603050405020304" pitchFamily="18" charset="0"/>
                          <a:cs typeface="Arial" panose="020B0604020202020204" pitchFamily="34" charset="0"/>
                        </a:rPr>
                        <a:t>MUNICIPAL MANAGERS REPORT</a:t>
                      </a:r>
                      <a:endParaRPr kumimoji="0" lang="en-ZA" sz="1600" b="1" i="0" u="none" strike="noStrike" kern="1200" cap="none" spc="0" normalizeH="0" baseline="0" noProof="0" dirty="0" smtClean="0">
                        <a:ln>
                          <a:noFill/>
                        </a:ln>
                        <a:solidFill>
                          <a:prstClr val="black"/>
                        </a:solidFill>
                        <a:effectLst/>
                        <a:uLnTx/>
                        <a:uFillTx/>
                        <a:latin typeface="Arial Narrow" panose="020B0606020202030204" pitchFamily="34" charset="0"/>
                        <a:ea typeface="Times New Roman" panose="02020603050405020304" pitchFamily="18" charset="0"/>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Arial" panose="020B0604020202020204" pitchFamily="34" charset="0"/>
                        </a:rPr>
                        <a:t>2nd Quarter Performance Report</a:t>
                      </a:r>
                      <a:endParaRPr kumimoji="0" lang="en-ZA"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Arial" panose="020B0604020202020204" pitchFamily="34" charset="0"/>
                        </a:rPr>
                        <a:t>Progress Report on AG Audit Action Plan</a:t>
                      </a:r>
                      <a:endParaRPr kumimoji="0" lang="en-ZA"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600" b="0" i="0" u="none" strike="noStrike" kern="1200" cap="none" spc="0" normalizeH="0" baseline="0" noProof="0" dirty="0" smtClean="0">
                          <a:ln>
                            <a:noFill/>
                          </a:ln>
                          <a:solidFill>
                            <a:prstClr val="black"/>
                          </a:solidFill>
                          <a:effectLst/>
                          <a:uLnTx/>
                          <a:uFillTx/>
                          <a:latin typeface="Arial Narrow" panose="020B0606020202030204" pitchFamily="34" charset="0"/>
                          <a:ea typeface="Times New Roman" panose="02020603050405020304" pitchFamily="18" charset="0"/>
                          <a:cs typeface="Arial" panose="020B0604020202020204" pitchFamily="34" charset="0"/>
                        </a:rPr>
                        <a:t> Litigation Report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600" b="0" i="0" u="none" strike="noStrike" kern="1200" cap="none" spc="0" normalizeH="0" baseline="0" noProof="0" dirty="0" smtClean="0">
                        <a:ln>
                          <a:noFill/>
                        </a:ln>
                        <a:solidFill>
                          <a:prstClr val="black"/>
                        </a:solidFill>
                        <a:effectLst/>
                        <a:uLnTx/>
                        <a:uFillTx/>
                        <a:latin typeface="Arial Narrow" panose="020B060602020203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smtClean="0">
                          <a:ln>
                            <a:noFill/>
                          </a:ln>
                          <a:solidFill>
                            <a:prstClr val="black"/>
                          </a:solidFill>
                          <a:effectLst/>
                          <a:uLnTx/>
                          <a:uFillTx/>
                          <a:latin typeface="Arial Narrow" panose="020B0606020202030204" pitchFamily="34" charset="0"/>
                          <a:ea typeface="Times New Roman" panose="02020603050405020304" pitchFamily="18" charset="0"/>
                          <a:cs typeface="Arial" panose="020B0604020202020204" pitchFamily="34" charset="0"/>
                        </a:rPr>
                        <a:t>FINANCIAL REPORT</a:t>
                      </a:r>
                      <a:endParaRPr kumimoji="0" lang="en-ZA" sz="1600" b="1" i="0" u="none" strike="noStrike" kern="1200" cap="none" spc="0" normalizeH="0" baseline="0" noProof="0" dirty="0" smtClean="0">
                        <a:ln>
                          <a:noFill/>
                        </a:ln>
                        <a:solidFill>
                          <a:prstClr val="black"/>
                        </a:solidFill>
                        <a:effectLst/>
                        <a:uLnTx/>
                        <a:uFillTx/>
                        <a:latin typeface="Arial Narrow" panose="020B0606020202030204" pitchFamily="34" charset="0"/>
                        <a:ea typeface="Times New Roman" panose="02020603050405020304" pitchFamily="18" charset="0"/>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Arial" panose="020B0604020202020204" pitchFamily="34" charset="0"/>
                        </a:rPr>
                        <a:t>2nd Quarter Section 71 Report</a:t>
                      </a:r>
                      <a:endParaRPr kumimoji="0" lang="en-ZA"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Arial" panose="020B0604020202020204" pitchFamily="34" charset="0"/>
                        </a:rPr>
                        <a:t>Cash Flow projection</a:t>
                      </a:r>
                      <a:endParaRPr kumimoji="0" lang="en-ZA"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Arial" panose="020B0604020202020204" pitchFamily="34" charset="0"/>
                        </a:rPr>
                        <a:t>Irregular, wasteful and unauthorised expenditure</a:t>
                      </a:r>
                      <a:endParaRPr kumimoji="0" lang="en-ZA"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Arial" panose="020B0604020202020204" pitchFamily="34" charset="0"/>
                        </a:rPr>
                        <a:t>2nd Quarterly Supply Chain Management Report</a:t>
                      </a:r>
                      <a:endParaRPr kumimoji="0" lang="en-ZA"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Arial" panose="020B0604020202020204" pitchFamily="34" charset="0"/>
                        </a:rPr>
                        <a:t>Progress Report on Procurement Plan</a:t>
                      </a:r>
                      <a:endParaRPr kumimoji="0" lang="en-ZA"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600" b="0" i="0" u="none" strike="noStrike" kern="1200" cap="none" spc="0" normalizeH="0" baseline="0" noProof="0" dirty="0" smtClean="0">
                          <a:ln>
                            <a:noFill/>
                          </a:ln>
                          <a:solidFill>
                            <a:prstClr val="black"/>
                          </a:solidFill>
                          <a:effectLst/>
                          <a:uLnTx/>
                          <a:uFillTx/>
                          <a:latin typeface="Arial Narrow" panose="020B0606020202030204" pitchFamily="34" charset="0"/>
                          <a:ea typeface="Times New Roman" panose="02020603050405020304" pitchFamily="18" charset="0"/>
                          <a:cs typeface="Arial" panose="020B0604020202020204" pitchFamily="34" charset="0"/>
                        </a:rPr>
                        <a:t>AFS Preparations Progress Plan </a:t>
                      </a:r>
                      <a:endParaRPr kumimoji="0" lang="en-ZA" sz="1600" b="0" i="0" u="none" strike="noStrike" kern="1200" cap="none" spc="0" normalizeH="0" baseline="0" noProof="0" dirty="0" smtClean="0">
                        <a:ln>
                          <a:noFill/>
                        </a:ln>
                        <a:solidFill>
                          <a:prstClr val="black"/>
                        </a:solidFill>
                        <a:effectLst/>
                        <a:uLnTx/>
                        <a:uFillTx/>
                        <a:latin typeface="Arial Narrow" panose="020B0606020202030204" pitchFamily="34" charset="0"/>
                        <a:ea typeface="Times New Roman" panose="02020603050405020304" pitchFamily="18" charset="0"/>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600" b="0" i="0" u="none" strike="noStrike" kern="1200" cap="none" spc="0" normalizeH="0" baseline="0" noProof="0" dirty="0" smtClean="0">
                          <a:ln>
                            <a:noFill/>
                          </a:ln>
                          <a:solidFill>
                            <a:prstClr val="black"/>
                          </a:solidFill>
                          <a:effectLst/>
                          <a:uLnTx/>
                          <a:uFillTx/>
                          <a:latin typeface="Arial Narrow" panose="020B0606020202030204" pitchFamily="34" charset="0"/>
                          <a:ea typeface="Times New Roman" panose="02020603050405020304" pitchFamily="18" charset="0"/>
                          <a:cs typeface="Arial" panose="020B0604020202020204" pitchFamily="34" charset="0"/>
                        </a:rPr>
                        <a:t>Financial Delegations</a:t>
                      </a:r>
                      <a:endParaRPr kumimoji="0" lang="en-ZA" sz="1600" b="0" i="0" u="none" strike="noStrike" kern="1200" cap="none" spc="0" normalizeH="0" baseline="0" noProof="0" dirty="0" smtClean="0">
                        <a:ln>
                          <a:noFill/>
                        </a:ln>
                        <a:solidFill>
                          <a:prstClr val="black"/>
                        </a:solidFill>
                        <a:effectLst/>
                        <a:uLnTx/>
                        <a:uFillTx/>
                        <a:latin typeface="Arial Narrow" panose="020B0606020202030204" pitchFamily="34" charset="0"/>
                        <a:ea typeface="Times New Roman" panose="02020603050405020304" pitchFamily="18" charset="0"/>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600" b="0" i="0" u="none" strike="noStrike" kern="1200" cap="none" spc="0" normalizeH="0" baseline="0" noProof="0" dirty="0" smtClean="0">
                          <a:ln>
                            <a:noFill/>
                          </a:ln>
                          <a:solidFill>
                            <a:prstClr val="black"/>
                          </a:solidFill>
                          <a:effectLst/>
                          <a:uLnTx/>
                          <a:uFillTx/>
                          <a:latin typeface="Arial Narrow" panose="020B0606020202030204" pitchFamily="34" charset="0"/>
                          <a:ea typeface="Times New Roman" panose="02020603050405020304" pitchFamily="18" charset="0"/>
                          <a:cs typeface="Arial" panose="020B0604020202020204" pitchFamily="34" charset="0"/>
                        </a:rPr>
                        <a:t>Cost Containments </a:t>
                      </a:r>
                      <a:endParaRPr kumimoji="0" lang="en-ZA" sz="1600" b="0" i="0" u="none" strike="noStrike" kern="1200" cap="none" spc="0" normalizeH="0" baseline="0" noProof="0" dirty="0" smtClean="0">
                        <a:ln>
                          <a:noFill/>
                        </a:ln>
                        <a:solidFill>
                          <a:prstClr val="black"/>
                        </a:solidFill>
                        <a:effectLst/>
                        <a:uLnTx/>
                        <a:uFillTx/>
                        <a:latin typeface="Arial Narrow" panose="020B0606020202030204" pitchFamily="34" charset="0"/>
                        <a:ea typeface="Times New Roman" panose="02020603050405020304" pitchFamily="18"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600" b="0" i="0" u="none" strike="noStrike" kern="1200" cap="none" spc="0" normalizeH="0" baseline="0" noProof="0" dirty="0" smtClean="0">
                          <a:ln>
                            <a:noFill/>
                          </a:ln>
                          <a:solidFill>
                            <a:prstClr val="black"/>
                          </a:solidFill>
                          <a:effectLst/>
                          <a:uLnTx/>
                          <a:uFillTx/>
                          <a:latin typeface="Arial Narrow" panose="020B0606020202030204" pitchFamily="34" charset="0"/>
                          <a:ea typeface="Times New Roman" panose="02020603050405020304" pitchFamily="18" charset="0"/>
                          <a:cs typeface="Arial" panose="020B0604020202020204" pitchFamily="34" charset="0"/>
                        </a:rPr>
                        <a:t> Financial Management Capability Maturity Model </a:t>
                      </a:r>
                      <a:endParaRPr kumimoji="0" lang="en-ZA"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Arial" panose="020B0604020202020204" pitchFamily="34" charset="0"/>
                      </a:endParaRPr>
                    </a:p>
                    <a:p>
                      <a:pPr>
                        <a:spcAft>
                          <a:spcPts val="0"/>
                        </a:spcAft>
                      </a:pPr>
                      <a:endParaRPr lang="en-ZA" sz="1600" b="0" kern="1200" dirty="0">
                        <a:solidFill>
                          <a:schemeClr val="dk1"/>
                        </a:solidFill>
                        <a:effectLst/>
                        <a:latin typeface="Arial Narrow" panose="020B0606020202030204" pitchFamily="34" charset="0"/>
                        <a:ea typeface="+mn-ea"/>
                        <a:cs typeface="Arial" panose="020B0604020202020204" pitchFamily="34" charset="0"/>
                      </a:endParaRPr>
                    </a:p>
                  </a:txBody>
                  <a:tcPr marL="40500" marR="40500" marT="0" marB="0"/>
                </a:tc>
                <a:extLst>
                  <a:ext uri="{0D108BD9-81ED-4DB2-BD59-A6C34878D82A}">
                    <a16:rowId xmlns:a16="http://schemas.microsoft.com/office/drawing/2014/main" xmlns="" val="4222956278"/>
                  </a:ext>
                </a:extLst>
              </a:tr>
            </a:tbl>
          </a:graphicData>
        </a:graphic>
      </p:graphicFrame>
    </p:spTree>
    <p:extLst>
      <p:ext uri="{BB962C8B-B14F-4D97-AF65-F5344CB8AC3E}">
        <p14:creationId xmlns:p14="http://schemas.microsoft.com/office/powerpoint/2010/main" xmlns="" val="2999385389"/>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153142"/>
            <a:ext cx="5715000" cy="857250"/>
          </a:xfrm>
        </p:spPr>
        <p:txBody>
          <a:bodyPr/>
          <a:lstStyle/>
          <a:p>
            <a:pPr lvl="0"/>
            <a:r>
              <a:rPr lang="en-ZA" sz="2100" b="1" dirty="0">
                <a:latin typeface="Arial Black" panose="020B0A04020102020204" pitchFamily="34" charset="0"/>
              </a:rPr>
              <a:t>AUDIT AND PERFORMANCE AUDIT COMMITTEE FUNCTIONALITY</a:t>
            </a:r>
            <a:endParaRPr lang="en-ZA" sz="2100" dirty="0"/>
          </a:p>
        </p:txBody>
      </p:sp>
      <p:graphicFrame>
        <p:nvGraphicFramePr>
          <p:cNvPr id="4" name="Table 3"/>
          <p:cNvGraphicFramePr>
            <a:graphicFrameLocks noGrp="1"/>
          </p:cNvGraphicFramePr>
          <p:nvPr>
            <p:extLst/>
          </p:nvPr>
        </p:nvGraphicFramePr>
        <p:xfrm>
          <a:off x="990600" y="1047403"/>
          <a:ext cx="7848600" cy="4819997"/>
        </p:xfrm>
        <a:graphic>
          <a:graphicData uri="http://schemas.openxmlformats.org/drawingml/2006/table">
            <a:tbl>
              <a:tblPr firstRow="1" firstCol="1" bandRow="1">
                <a:tableStyleId>{5C22544A-7EE6-4342-B048-85BDC9FD1C3A}</a:tableStyleId>
              </a:tblPr>
              <a:tblGrid>
                <a:gridCol w="1795867">
                  <a:extLst>
                    <a:ext uri="{9D8B030D-6E8A-4147-A177-3AD203B41FA5}">
                      <a16:colId xmlns:a16="http://schemas.microsoft.com/office/drawing/2014/main" xmlns="" val="4192549243"/>
                    </a:ext>
                  </a:extLst>
                </a:gridCol>
                <a:gridCol w="6052733">
                  <a:extLst>
                    <a:ext uri="{9D8B030D-6E8A-4147-A177-3AD203B41FA5}">
                      <a16:colId xmlns:a16="http://schemas.microsoft.com/office/drawing/2014/main" xmlns="" val="1177727119"/>
                    </a:ext>
                  </a:extLst>
                </a:gridCol>
              </a:tblGrid>
              <a:tr h="388731">
                <a:tc>
                  <a:txBody>
                    <a:bodyPr/>
                    <a:lstStyle/>
                    <a:p>
                      <a:pPr algn="just">
                        <a:lnSpc>
                          <a:spcPct val="150000"/>
                        </a:lnSpc>
                        <a:spcAft>
                          <a:spcPts val="0"/>
                        </a:spcAft>
                      </a:pPr>
                      <a:r>
                        <a:rPr lang="en-ZA" sz="1600" dirty="0" smtClean="0">
                          <a:solidFill>
                            <a:schemeClr val="tx1"/>
                          </a:solidFill>
                          <a:effectLst/>
                        </a:rPr>
                        <a:t>DATE</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500" marR="40500" marT="0" marB="0"/>
                </a:tc>
                <a:tc>
                  <a:txBody>
                    <a:bodyPr/>
                    <a:lstStyle/>
                    <a:p>
                      <a:pPr algn="just">
                        <a:lnSpc>
                          <a:spcPct val="150000"/>
                        </a:lnSpc>
                        <a:spcAft>
                          <a:spcPts val="0"/>
                        </a:spcAft>
                      </a:pPr>
                      <a:r>
                        <a:rPr lang="en-ZA" sz="1600" dirty="0" smtClean="0">
                          <a:solidFill>
                            <a:schemeClr val="tx1"/>
                          </a:solidFill>
                          <a:effectLst/>
                        </a:rPr>
                        <a:t>DOCUMENTS CONSIDERED/AGENDA</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500" marR="40500" marT="0" marB="0"/>
                </a:tc>
                <a:extLst>
                  <a:ext uri="{0D108BD9-81ED-4DB2-BD59-A6C34878D82A}">
                    <a16:rowId xmlns:a16="http://schemas.microsoft.com/office/drawing/2014/main" xmlns="" val="3328141718"/>
                  </a:ext>
                </a:extLst>
              </a:tr>
              <a:tr h="4431266">
                <a:tc>
                  <a:txBody>
                    <a:bodyPr/>
                    <a:lstStyle/>
                    <a:p>
                      <a:pPr algn="just">
                        <a:lnSpc>
                          <a:spcPct val="150000"/>
                        </a:lnSpc>
                        <a:spcAft>
                          <a:spcPts val="0"/>
                        </a:spcAft>
                      </a:pPr>
                      <a:r>
                        <a:rPr lang="en-US" sz="15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29 January 2020 </a:t>
                      </a:r>
                      <a:endParaRPr lang="en-ZA" sz="15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500" marR="40500" marT="0" marB="0"/>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600" b="1" i="0" u="none" strike="noStrike" kern="1200" cap="none" spc="0" normalizeH="0" baseline="0" noProof="0" dirty="0" smtClean="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CORPORATE SERVICES REPORT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ZA" sz="16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INFRASTRUCTURE REPORT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ZA"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smtClean="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RISK MANAGEMENT</a:t>
                      </a:r>
                      <a:endParaRPr kumimoji="0" lang="en-ZA" sz="16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Risk Assessment Report </a:t>
                      </a:r>
                      <a:endParaRPr kumimoji="0" lang="en-ZA"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2</a:t>
                      </a:r>
                      <a:r>
                        <a:rPr kumimoji="0" lang="en-GB" sz="1600" b="0" i="0" u="none" strike="noStrike" kern="1200" cap="none" spc="0" normalizeH="0" baseline="30000" noProof="0" dirty="0" smtClean="0">
                          <a:ln>
                            <a:noFill/>
                          </a:ln>
                          <a:solidFill>
                            <a:prstClr val="black"/>
                          </a:solidFill>
                          <a:effectLst/>
                          <a:uLnTx/>
                          <a:uFillTx/>
                          <a:latin typeface="Arial" panose="020B0604020202020204" pitchFamily="34" charset="0"/>
                          <a:ea typeface="+mn-ea"/>
                          <a:cs typeface="Arial" panose="020B0604020202020204" pitchFamily="34" charset="0"/>
                        </a:rPr>
                        <a:t>nd</a:t>
                      </a: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Quarter Risk Management Committee Report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smtClean="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INTERNAL AUDIT</a:t>
                      </a: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en-GB" sz="1600" b="1" i="0" u="none" strike="noStrike" kern="1200" cap="none" spc="0" normalizeH="0" baseline="0" noProof="0" dirty="0" smtClean="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REPORT</a:t>
                      </a:r>
                      <a:endParaRPr kumimoji="0" lang="en-ZA" sz="16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Internal Audit Plan </a:t>
                      </a:r>
                      <a:endParaRPr kumimoji="0" lang="en-ZA" sz="16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Internal Audit Reports</a:t>
                      </a:r>
                      <a:endParaRPr kumimoji="0" lang="en-ZA"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Internal Audit Progress report </a:t>
                      </a:r>
                      <a:endParaRPr kumimoji="0" lang="en-ZA"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Internal Audit Action Plan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smtClean="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INFORMATION TECHNOLOGY PROGRESS REPORT</a:t>
                      </a:r>
                      <a:endParaRPr kumimoji="0" lang="en-ZA" sz="16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OFFICE OF THE EXECUTIVE MAYOR</a:t>
                      </a:r>
                      <a:endParaRPr kumimoji="0" lang="en-ZA"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Progress on the implementations of Council Resolutions recommended by AC </a:t>
                      </a:r>
                      <a:endParaRPr kumimoji="0" lang="en-ZA"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285750" indent="-285750">
                        <a:spcAft>
                          <a:spcPts val="0"/>
                        </a:spcAft>
                        <a:buFont typeface="Courier New" panose="02070309020205020404" pitchFamily="49" charset="0"/>
                        <a:buChar char="o"/>
                      </a:pPr>
                      <a:endParaRPr lang="en-ZA" sz="1500" b="0" kern="1200" dirty="0">
                        <a:solidFill>
                          <a:schemeClr val="dk1"/>
                        </a:solidFill>
                        <a:effectLst/>
                        <a:latin typeface="Arial" panose="020B0604020202020204" pitchFamily="34" charset="0"/>
                        <a:ea typeface="+mn-ea"/>
                        <a:cs typeface="Arial" panose="020B0604020202020204" pitchFamily="34" charset="0"/>
                      </a:endParaRPr>
                    </a:p>
                  </a:txBody>
                  <a:tcPr marL="40500" marR="40500" marT="0" marB="0"/>
                </a:tc>
                <a:extLst>
                  <a:ext uri="{0D108BD9-81ED-4DB2-BD59-A6C34878D82A}">
                    <a16:rowId xmlns:a16="http://schemas.microsoft.com/office/drawing/2014/main" xmlns="" val="4222956278"/>
                  </a:ext>
                </a:extLst>
              </a:tr>
            </a:tbl>
          </a:graphicData>
        </a:graphic>
      </p:graphicFrame>
    </p:spTree>
    <p:extLst>
      <p:ext uri="{BB962C8B-B14F-4D97-AF65-F5344CB8AC3E}">
        <p14:creationId xmlns:p14="http://schemas.microsoft.com/office/powerpoint/2010/main" xmlns="" val="107179891"/>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5500" y="457200"/>
            <a:ext cx="5715000" cy="857250"/>
          </a:xfrm>
        </p:spPr>
        <p:txBody>
          <a:bodyPr/>
          <a:lstStyle/>
          <a:p>
            <a:pPr lvl="0"/>
            <a:r>
              <a:rPr lang="en-ZA" sz="2100" b="1" dirty="0">
                <a:latin typeface="Arial Black" panose="020B0A04020102020204" pitchFamily="34" charset="0"/>
              </a:rPr>
              <a:t>AUDIT AND PERFORMANCE AUDIT COMMITTEE FUNCTIONALITY</a:t>
            </a:r>
            <a:endParaRPr lang="en-ZA" sz="2100" dirty="0"/>
          </a:p>
        </p:txBody>
      </p:sp>
      <p:graphicFrame>
        <p:nvGraphicFramePr>
          <p:cNvPr id="4" name="Table 3"/>
          <p:cNvGraphicFramePr>
            <a:graphicFrameLocks noGrp="1"/>
          </p:cNvGraphicFramePr>
          <p:nvPr>
            <p:extLst/>
          </p:nvPr>
        </p:nvGraphicFramePr>
        <p:xfrm>
          <a:off x="990600" y="1327513"/>
          <a:ext cx="7620000" cy="4754880"/>
        </p:xfrm>
        <a:graphic>
          <a:graphicData uri="http://schemas.openxmlformats.org/drawingml/2006/table">
            <a:tbl>
              <a:tblPr firstRow="1" firstCol="1" bandRow="1">
                <a:tableStyleId>{5C22544A-7EE6-4342-B048-85BDC9FD1C3A}</a:tableStyleId>
              </a:tblPr>
              <a:tblGrid>
                <a:gridCol w="1743560">
                  <a:extLst>
                    <a:ext uri="{9D8B030D-6E8A-4147-A177-3AD203B41FA5}">
                      <a16:colId xmlns:a16="http://schemas.microsoft.com/office/drawing/2014/main" xmlns="" val="4192549243"/>
                    </a:ext>
                  </a:extLst>
                </a:gridCol>
                <a:gridCol w="5876440">
                  <a:extLst>
                    <a:ext uri="{9D8B030D-6E8A-4147-A177-3AD203B41FA5}">
                      <a16:colId xmlns:a16="http://schemas.microsoft.com/office/drawing/2014/main" xmlns="" val="1177727119"/>
                    </a:ext>
                  </a:extLst>
                </a:gridCol>
              </a:tblGrid>
              <a:tr h="342900">
                <a:tc>
                  <a:txBody>
                    <a:bodyPr/>
                    <a:lstStyle/>
                    <a:p>
                      <a:pPr algn="just">
                        <a:lnSpc>
                          <a:spcPct val="150000"/>
                        </a:lnSpc>
                        <a:spcAft>
                          <a:spcPts val="0"/>
                        </a:spcAft>
                      </a:pPr>
                      <a:r>
                        <a:rPr lang="en-ZA" sz="1600" dirty="0" smtClean="0">
                          <a:solidFill>
                            <a:schemeClr val="tx1"/>
                          </a:solidFill>
                          <a:effectLst/>
                          <a:latin typeface="Arial" panose="020B0604020202020204" pitchFamily="34" charset="0"/>
                          <a:cs typeface="Arial" panose="020B0604020202020204" pitchFamily="34" charset="0"/>
                        </a:rPr>
                        <a:t>DATE</a:t>
                      </a:r>
                      <a:endParaRPr lang="en-ZA"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500" marR="40500" marT="0" marB="0"/>
                </a:tc>
                <a:tc>
                  <a:txBody>
                    <a:bodyPr/>
                    <a:lstStyle/>
                    <a:p>
                      <a:pPr algn="just">
                        <a:lnSpc>
                          <a:spcPct val="150000"/>
                        </a:lnSpc>
                        <a:spcAft>
                          <a:spcPts val="0"/>
                        </a:spcAft>
                      </a:pPr>
                      <a:r>
                        <a:rPr lang="en-ZA" sz="1600" dirty="0" smtClean="0">
                          <a:solidFill>
                            <a:schemeClr val="tx1"/>
                          </a:solidFill>
                          <a:effectLst/>
                          <a:latin typeface="Arial" panose="020B0604020202020204" pitchFamily="34" charset="0"/>
                          <a:cs typeface="Arial" panose="020B0604020202020204" pitchFamily="34" charset="0"/>
                        </a:rPr>
                        <a:t>DOCUMENTS CONSIDERED/AGENDA</a:t>
                      </a:r>
                      <a:endParaRPr lang="en-ZA"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500" marR="40500" marT="0" marB="0"/>
                </a:tc>
                <a:extLst>
                  <a:ext uri="{0D108BD9-81ED-4DB2-BD59-A6C34878D82A}">
                    <a16:rowId xmlns:a16="http://schemas.microsoft.com/office/drawing/2014/main" xmlns="" val="3328141718"/>
                  </a:ext>
                </a:extLst>
              </a:tr>
              <a:tr h="1143000">
                <a:tc>
                  <a:txBody>
                    <a:bodyPr/>
                    <a:lstStyle/>
                    <a:p>
                      <a:pPr algn="just">
                        <a:lnSpc>
                          <a:spcPct val="150000"/>
                        </a:lnSpc>
                        <a:spcAft>
                          <a:spcPts val="0"/>
                        </a:spcAft>
                      </a:pPr>
                      <a:r>
                        <a:rPr lang="en-US" sz="16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21</a:t>
                      </a:r>
                      <a:r>
                        <a:rPr lang="en-US" sz="1600" b="0"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February 2020</a:t>
                      </a:r>
                      <a:r>
                        <a:rPr lang="en-US" sz="16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lang="en-ZA"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500" marR="40500" marT="0" marB="0"/>
                </a:tc>
                <a:tc>
                  <a:txBody>
                    <a:bodyPr/>
                    <a:lstStyle/>
                    <a:p>
                      <a:pPr marL="0" indent="0">
                        <a:spcAft>
                          <a:spcPts val="0"/>
                        </a:spcAft>
                        <a:buFont typeface="Courier New" panose="02070309020205020404" pitchFamily="49" charset="0"/>
                        <a:buNone/>
                      </a:pPr>
                      <a:r>
                        <a:rPr lang="en-US" sz="1600" b="1" kern="1200" dirty="0" smtClean="0">
                          <a:solidFill>
                            <a:schemeClr val="dk1"/>
                          </a:solidFill>
                          <a:effectLst/>
                          <a:latin typeface="Arial" panose="020B0604020202020204" pitchFamily="34" charset="0"/>
                          <a:ea typeface="+mn-ea"/>
                          <a:cs typeface="Arial" panose="020B0604020202020204" pitchFamily="34" charset="0"/>
                        </a:rPr>
                        <a:t>Special Audit Committee </a:t>
                      </a:r>
                      <a:endParaRPr lang="en-ZA" sz="1600" b="1" kern="1200" dirty="0" smtClean="0">
                        <a:solidFill>
                          <a:schemeClr val="dk1"/>
                        </a:solidFill>
                        <a:effectLst/>
                        <a:latin typeface="Arial" panose="020B0604020202020204" pitchFamily="34" charset="0"/>
                        <a:ea typeface="+mn-ea"/>
                        <a:cs typeface="Arial" panose="020B0604020202020204" pitchFamily="34" charset="0"/>
                      </a:endParaRPr>
                    </a:p>
                    <a:p>
                      <a:pPr marL="285750" indent="-285750">
                        <a:spcAft>
                          <a:spcPts val="0"/>
                        </a:spcAft>
                        <a:buFont typeface="Courier New" panose="02070309020205020404" pitchFamily="49" charset="0"/>
                        <a:buChar char="o"/>
                      </a:pPr>
                      <a:r>
                        <a:rPr lang="en-ZA" sz="1600" b="0" kern="1200" dirty="0" smtClean="0">
                          <a:solidFill>
                            <a:schemeClr val="dk1"/>
                          </a:solidFill>
                          <a:effectLst/>
                          <a:latin typeface="Arial" panose="020B0604020202020204" pitchFamily="34" charset="0"/>
                          <a:ea typeface="+mn-ea"/>
                          <a:cs typeface="Arial" panose="020B0604020202020204" pitchFamily="34" charset="0"/>
                        </a:rPr>
                        <a:t>2019/2020 Adjustment</a:t>
                      </a:r>
                      <a:r>
                        <a:rPr lang="en-ZA" sz="1600" b="0" kern="1200" baseline="0" dirty="0" smtClean="0">
                          <a:solidFill>
                            <a:schemeClr val="dk1"/>
                          </a:solidFill>
                          <a:effectLst/>
                          <a:latin typeface="Arial" panose="020B0604020202020204" pitchFamily="34" charset="0"/>
                          <a:ea typeface="+mn-ea"/>
                          <a:cs typeface="Arial" panose="020B0604020202020204" pitchFamily="34" charset="0"/>
                        </a:rPr>
                        <a:t> Budget </a:t>
                      </a:r>
                      <a:endParaRPr lang="en-ZA" sz="1600" b="0" kern="1200" dirty="0" smtClean="0">
                        <a:solidFill>
                          <a:schemeClr val="dk1"/>
                        </a:solidFill>
                        <a:effectLst/>
                        <a:latin typeface="Arial" panose="020B0604020202020204" pitchFamily="34" charset="0"/>
                        <a:ea typeface="+mn-ea"/>
                        <a:cs typeface="Arial" panose="020B0604020202020204" pitchFamily="34" charset="0"/>
                      </a:endParaRPr>
                    </a:p>
                    <a:p>
                      <a:pPr marL="285750" indent="-285750">
                        <a:spcAft>
                          <a:spcPts val="0"/>
                        </a:spcAft>
                        <a:buFont typeface="Courier New" panose="02070309020205020404" pitchFamily="49" charset="0"/>
                        <a:buChar char="o"/>
                      </a:pPr>
                      <a:r>
                        <a:rPr lang="en-ZA" sz="1600" b="0" kern="1200" dirty="0" smtClean="0">
                          <a:solidFill>
                            <a:schemeClr val="dk1"/>
                          </a:solidFill>
                          <a:effectLst/>
                          <a:latin typeface="Arial" panose="020B0604020202020204" pitchFamily="34" charset="0"/>
                          <a:ea typeface="+mn-ea"/>
                          <a:cs typeface="Arial" panose="020B0604020202020204" pitchFamily="34" charset="0"/>
                        </a:rPr>
                        <a:t>2018/2019 AG Action plan </a:t>
                      </a:r>
                    </a:p>
                    <a:p>
                      <a:pPr>
                        <a:spcAft>
                          <a:spcPts val="0"/>
                        </a:spcAft>
                      </a:pPr>
                      <a:endParaRPr lang="en-US" sz="1600" b="0" kern="1200" dirty="0" smtClean="0">
                        <a:solidFill>
                          <a:schemeClr val="dk1"/>
                        </a:solidFill>
                        <a:effectLst/>
                        <a:latin typeface="Arial" panose="020B0604020202020204" pitchFamily="34" charset="0"/>
                        <a:ea typeface="+mn-ea"/>
                        <a:cs typeface="Arial" panose="020B0604020202020204" pitchFamily="34" charset="0"/>
                      </a:endParaRPr>
                    </a:p>
                    <a:p>
                      <a:pPr>
                        <a:spcAft>
                          <a:spcPts val="0"/>
                        </a:spcAft>
                      </a:pPr>
                      <a:endParaRPr lang="en-US" sz="1600" b="0" kern="1200" dirty="0" smtClean="0">
                        <a:solidFill>
                          <a:schemeClr val="dk1"/>
                        </a:solidFill>
                        <a:effectLst/>
                        <a:latin typeface="Arial" panose="020B0604020202020204" pitchFamily="34" charset="0"/>
                        <a:ea typeface="+mn-ea"/>
                        <a:cs typeface="Arial" panose="020B0604020202020204" pitchFamily="34" charset="0"/>
                      </a:endParaRPr>
                    </a:p>
                  </a:txBody>
                  <a:tcPr marL="40500" marR="40500" marT="0" marB="0"/>
                </a:tc>
                <a:extLst>
                  <a:ext uri="{0D108BD9-81ED-4DB2-BD59-A6C34878D82A}">
                    <a16:rowId xmlns:a16="http://schemas.microsoft.com/office/drawing/2014/main" xmlns="" val="4222956278"/>
                  </a:ext>
                </a:extLst>
              </a:tr>
              <a:tr h="2971800">
                <a:tc>
                  <a:txBody>
                    <a:bodyPr/>
                    <a:lstStyle/>
                    <a:p>
                      <a:pPr algn="just">
                        <a:lnSpc>
                          <a:spcPct val="150000"/>
                        </a:lnSpc>
                        <a:spcAft>
                          <a:spcPts val="0"/>
                        </a:spcAft>
                      </a:pPr>
                      <a:r>
                        <a:rPr lang="en-US" sz="16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26 May</a:t>
                      </a:r>
                      <a:r>
                        <a:rPr lang="en-US" sz="1600" b="0"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2020 </a:t>
                      </a:r>
                      <a:endParaRPr lang="en-ZA"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500" marR="40500" marT="0" marB="0"/>
                </a:tc>
                <a:tc>
                  <a:txBody>
                    <a:bodyPr/>
                    <a:lstStyle/>
                    <a:p>
                      <a:pPr marL="0" lvl="0" indent="0" algn="l" defTabSz="914400" rtl="0" eaLnBrk="1" latinLnBrk="0" hangingPunct="1">
                        <a:buFont typeface="Arial" panose="020B0604020202020204" pitchFamily="34" charset="0"/>
                        <a:buNone/>
                      </a:pPr>
                      <a:r>
                        <a:rPr lang="en-US" sz="1600" b="1" kern="1200" dirty="0" smtClean="0">
                          <a:solidFill>
                            <a:schemeClr val="dk1"/>
                          </a:solidFill>
                          <a:effectLst/>
                          <a:latin typeface="Arial" panose="020B0604020202020204" pitchFamily="34" charset="0"/>
                          <a:ea typeface="+mn-ea"/>
                          <a:cs typeface="Arial" panose="020B0604020202020204" pitchFamily="34" charset="0"/>
                        </a:rPr>
                        <a:t>Special</a:t>
                      </a:r>
                      <a:r>
                        <a:rPr lang="en-US" sz="1600" b="1" kern="1200" baseline="0" dirty="0" smtClean="0">
                          <a:solidFill>
                            <a:schemeClr val="dk1"/>
                          </a:solidFill>
                          <a:effectLst/>
                          <a:latin typeface="Arial" panose="020B0604020202020204" pitchFamily="34" charset="0"/>
                          <a:ea typeface="+mn-ea"/>
                          <a:cs typeface="Arial" panose="020B0604020202020204" pitchFamily="34" charset="0"/>
                        </a:rPr>
                        <a:t> Audit Committee </a:t>
                      </a:r>
                      <a:endParaRPr lang="en-US" sz="1600" b="1" kern="1200" dirty="0" smtClean="0">
                        <a:solidFill>
                          <a:schemeClr val="dk1"/>
                        </a:solidFill>
                        <a:effectLst/>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ZA"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2020/2021 Budget </a:t>
                      </a:r>
                    </a:p>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2020/2021 SDBIP</a:t>
                      </a:r>
                    </a:p>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2020/2021 IDP </a:t>
                      </a:r>
                      <a:endParaRPr kumimoji="0" lang="en-ZA"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p>
                    <a:p>
                      <a:pPr marL="0" lvl="0" indent="0" algn="l" defTabSz="914400" rtl="0" eaLnBrk="1" latinLnBrk="0" hangingPunct="1">
                        <a:buFont typeface="Arial" panose="020B0604020202020204" pitchFamily="34" charset="0"/>
                        <a:buNone/>
                      </a:pPr>
                      <a:endParaRPr lang="en-US" sz="1600" kern="1200" dirty="0" smtClean="0">
                        <a:solidFill>
                          <a:schemeClr val="dk1"/>
                        </a:solidFill>
                        <a:effectLst/>
                        <a:latin typeface="Arial" panose="020B0604020202020204" pitchFamily="34" charset="0"/>
                        <a:ea typeface="+mn-ea"/>
                        <a:cs typeface="Arial" panose="020B0604020202020204" pitchFamily="34" charset="0"/>
                      </a:endParaRPr>
                    </a:p>
                    <a:p>
                      <a:pPr marL="285750" lvl="0" indent="-285750" algn="l" defTabSz="914400" rtl="0" eaLnBrk="1" latinLnBrk="0" hangingPunct="1">
                        <a:buFont typeface="Arial" panose="020B0604020202020204" pitchFamily="34" charset="0"/>
                        <a:buChar char="•"/>
                      </a:pPr>
                      <a:endParaRPr lang="en-US" sz="1600" kern="1200" dirty="0" smtClean="0">
                        <a:solidFill>
                          <a:schemeClr val="dk1"/>
                        </a:solidFill>
                        <a:effectLst/>
                        <a:latin typeface="Arial" panose="020B0604020202020204" pitchFamily="34" charset="0"/>
                        <a:ea typeface="+mn-ea"/>
                        <a:cs typeface="Arial" panose="020B0604020202020204" pitchFamily="34" charset="0"/>
                      </a:endParaRPr>
                    </a:p>
                    <a:p>
                      <a:pPr marL="285750" lvl="0" indent="-285750" algn="l" defTabSz="914400" rtl="0" eaLnBrk="1" latinLnBrk="0" hangingPunct="1">
                        <a:buFont typeface="Arial" panose="020B0604020202020204" pitchFamily="34" charset="0"/>
                        <a:buChar char="•"/>
                      </a:pPr>
                      <a:endParaRPr lang="en-US" sz="1600" kern="1200" dirty="0" smtClean="0">
                        <a:solidFill>
                          <a:schemeClr val="dk1"/>
                        </a:solidFill>
                        <a:effectLst/>
                        <a:latin typeface="Arial" panose="020B0604020202020204" pitchFamily="34" charset="0"/>
                        <a:ea typeface="+mn-ea"/>
                        <a:cs typeface="Arial" panose="020B0604020202020204" pitchFamily="34" charset="0"/>
                      </a:endParaRPr>
                    </a:p>
                    <a:p>
                      <a:pPr marL="285750" lvl="0" indent="-285750" algn="l" defTabSz="914400" rtl="0" eaLnBrk="1" latinLnBrk="0" hangingPunct="1">
                        <a:buFont typeface="Arial" panose="020B0604020202020204" pitchFamily="34" charset="0"/>
                        <a:buChar char="•"/>
                      </a:pPr>
                      <a:endParaRPr lang="en-US" sz="1600" kern="1200" dirty="0" smtClean="0">
                        <a:solidFill>
                          <a:schemeClr val="dk1"/>
                        </a:solidFill>
                        <a:effectLst/>
                        <a:latin typeface="Arial" panose="020B0604020202020204" pitchFamily="34" charset="0"/>
                        <a:ea typeface="+mn-ea"/>
                        <a:cs typeface="Arial" panose="020B0604020202020204" pitchFamily="34" charset="0"/>
                      </a:endParaRPr>
                    </a:p>
                    <a:p>
                      <a:pPr marL="285750" lvl="0" indent="-285750" algn="l" defTabSz="914400" rtl="0" eaLnBrk="1" latinLnBrk="0" hangingPunct="1">
                        <a:buFont typeface="Arial" panose="020B0604020202020204" pitchFamily="34" charset="0"/>
                        <a:buChar char="•"/>
                      </a:pPr>
                      <a:endParaRPr lang="en-US" sz="1600" kern="1200" dirty="0" smtClean="0">
                        <a:solidFill>
                          <a:schemeClr val="dk1"/>
                        </a:solidFill>
                        <a:effectLst/>
                        <a:latin typeface="Arial" panose="020B0604020202020204" pitchFamily="34" charset="0"/>
                        <a:ea typeface="+mn-ea"/>
                        <a:cs typeface="Arial" panose="020B0604020202020204" pitchFamily="34" charset="0"/>
                      </a:endParaRPr>
                    </a:p>
                    <a:p>
                      <a:pPr marL="285750" lvl="0" indent="-285750" algn="l" defTabSz="914400" rtl="0" eaLnBrk="1" latinLnBrk="0" hangingPunct="1">
                        <a:buFont typeface="Arial" panose="020B0604020202020204" pitchFamily="34" charset="0"/>
                        <a:buChar char="•"/>
                      </a:pPr>
                      <a:endParaRPr lang="en-US" sz="1600" kern="1200" dirty="0" smtClean="0">
                        <a:solidFill>
                          <a:schemeClr val="dk1"/>
                        </a:solidFill>
                        <a:effectLst/>
                        <a:latin typeface="Arial" panose="020B0604020202020204" pitchFamily="34" charset="0"/>
                        <a:ea typeface="+mn-ea"/>
                        <a:cs typeface="Arial" panose="020B0604020202020204" pitchFamily="34" charset="0"/>
                      </a:endParaRPr>
                    </a:p>
                    <a:p>
                      <a:pPr marL="285750" lvl="0" indent="-285750" algn="l" defTabSz="914400" rtl="0" eaLnBrk="1" latinLnBrk="0" hangingPunct="1">
                        <a:buFont typeface="Arial" panose="020B0604020202020204" pitchFamily="34" charset="0"/>
                        <a:buChar char="•"/>
                      </a:pPr>
                      <a:endParaRPr lang="en-US" sz="1600" kern="1200" dirty="0" smtClean="0">
                        <a:solidFill>
                          <a:schemeClr val="dk1"/>
                        </a:solidFill>
                        <a:effectLst/>
                        <a:latin typeface="Arial" panose="020B0604020202020204" pitchFamily="34" charset="0"/>
                        <a:ea typeface="+mn-ea"/>
                        <a:cs typeface="Arial" panose="020B0604020202020204" pitchFamily="34" charset="0"/>
                      </a:endParaRPr>
                    </a:p>
                    <a:p>
                      <a:pPr marL="285750" lvl="0" indent="-285750" algn="l" defTabSz="914400" rtl="0" eaLnBrk="1" latinLnBrk="0" hangingPunct="1">
                        <a:buFont typeface="Arial" panose="020B0604020202020204" pitchFamily="34" charset="0"/>
                        <a:buChar char="•"/>
                      </a:pPr>
                      <a:endParaRPr lang="en-ZA" sz="1600" kern="1200" dirty="0">
                        <a:solidFill>
                          <a:schemeClr val="dk1"/>
                        </a:solidFill>
                        <a:effectLst/>
                        <a:latin typeface="Arial" panose="020B0604020202020204" pitchFamily="34" charset="0"/>
                        <a:ea typeface="+mn-ea"/>
                        <a:cs typeface="Arial" panose="020B0604020202020204" pitchFamily="34" charset="0"/>
                      </a:endParaRPr>
                    </a:p>
                  </a:txBody>
                  <a:tcPr marL="40500" marR="40500" marT="0" marB="0"/>
                </a:tc>
                <a:extLst>
                  <a:ext uri="{0D108BD9-81ED-4DB2-BD59-A6C34878D82A}">
                    <a16:rowId xmlns:a16="http://schemas.microsoft.com/office/drawing/2014/main" xmlns="" val="1567139915"/>
                  </a:ext>
                </a:extLst>
              </a:tr>
            </a:tbl>
          </a:graphicData>
        </a:graphic>
      </p:graphicFrame>
    </p:spTree>
    <p:extLst>
      <p:ext uri="{BB962C8B-B14F-4D97-AF65-F5344CB8AC3E}">
        <p14:creationId xmlns:p14="http://schemas.microsoft.com/office/powerpoint/2010/main" xmlns="" val="215089473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152400"/>
            <a:ext cx="5715000" cy="857250"/>
          </a:xfrm>
        </p:spPr>
        <p:txBody>
          <a:bodyPr/>
          <a:lstStyle/>
          <a:p>
            <a:pPr lvl="0"/>
            <a:r>
              <a:rPr lang="en-ZA" sz="2100" b="1" dirty="0">
                <a:latin typeface="Arial Black" panose="020B0A04020102020204" pitchFamily="34" charset="0"/>
              </a:rPr>
              <a:t>AUDIT AND PERFORMANCE AUDIT COMMITTEE FUNCTIONALITY</a:t>
            </a:r>
            <a:endParaRPr lang="en-ZA" sz="2100" dirty="0"/>
          </a:p>
        </p:txBody>
      </p:sp>
      <p:graphicFrame>
        <p:nvGraphicFramePr>
          <p:cNvPr id="4" name="Table 3"/>
          <p:cNvGraphicFramePr>
            <a:graphicFrameLocks noGrp="1"/>
          </p:cNvGraphicFramePr>
          <p:nvPr>
            <p:extLst/>
          </p:nvPr>
        </p:nvGraphicFramePr>
        <p:xfrm>
          <a:off x="762000" y="1066800"/>
          <a:ext cx="8153400" cy="4876800"/>
        </p:xfrm>
        <a:graphic>
          <a:graphicData uri="http://schemas.openxmlformats.org/drawingml/2006/table">
            <a:tbl>
              <a:tblPr firstRow="1" firstCol="1" bandRow="1">
                <a:tableStyleId>{5C22544A-7EE6-4342-B048-85BDC9FD1C3A}</a:tableStyleId>
              </a:tblPr>
              <a:tblGrid>
                <a:gridCol w="1865609">
                  <a:extLst>
                    <a:ext uri="{9D8B030D-6E8A-4147-A177-3AD203B41FA5}">
                      <a16:colId xmlns:a16="http://schemas.microsoft.com/office/drawing/2014/main" xmlns="" val="4192549243"/>
                    </a:ext>
                  </a:extLst>
                </a:gridCol>
                <a:gridCol w="6287791">
                  <a:extLst>
                    <a:ext uri="{9D8B030D-6E8A-4147-A177-3AD203B41FA5}">
                      <a16:colId xmlns:a16="http://schemas.microsoft.com/office/drawing/2014/main" xmlns="" val="1177727119"/>
                    </a:ext>
                  </a:extLst>
                </a:gridCol>
              </a:tblGrid>
              <a:tr h="418011">
                <a:tc>
                  <a:txBody>
                    <a:bodyPr/>
                    <a:lstStyle/>
                    <a:p>
                      <a:pPr algn="just">
                        <a:lnSpc>
                          <a:spcPct val="150000"/>
                        </a:lnSpc>
                        <a:spcAft>
                          <a:spcPts val="0"/>
                        </a:spcAft>
                      </a:pPr>
                      <a:r>
                        <a:rPr lang="en-ZA" sz="1500" dirty="0" smtClean="0">
                          <a:solidFill>
                            <a:schemeClr val="tx1"/>
                          </a:solidFill>
                          <a:effectLst/>
                          <a:latin typeface="Arial" panose="020B0604020202020204" pitchFamily="34" charset="0"/>
                          <a:cs typeface="Arial" panose="020B0604020202020204" pitchFamily="34" charset="0"/>
                        </a:rPr>
                        <a:t>DATE</a:t>
                      </a:r>
                      <a:endParaRPr lang="en-ZA" sz="15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500" marR="40500" marT="0" marB="0"/>
                </a:tc>
                <a:tc>
                  <a:txBody>
                    <a:bodyPr/>
                    <a:lstStyle/>
                    <a:p>
                      <a:pPr algn="just">
                        <a:lnSpc>
                          <a:spcPct val="150000"/>
                        </a:lnSpc>
                        <a:spcAft>
                          <a:spcPts val="0"/>
                        </a:spcAft>
                      </a:pPr>
                      <a:r>
                        <a:rPr lang="en-ZA" sz="1500" dirty="0" smtClean="0">
                          <a:solidFill>
                            <a:schemeClr val="tx1"/>
                          </a:solidFill>
                          <a:effectLst/>
                          <a:latin typeface="Arial" panose="020B0604020202020204" pitchFamily="34" charset="0"/>
                          <a:cs typeface="Arial" panose="020B0604020202020204" pitchFamily="34" charset="0"/>
                        </a:rPr>
                        <a:t>DOCUMENTS CONSIDERED/AGENDA</a:t>
                      </a:r>
                      <a:endParaRPr lang="en-ZA" sz="15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500" marR="40500" marT="0" marB="0"/>
                </a:tc>
                <a:extLst>
                  <a:ext uri="{0D108BD9-81ED-4DB2-BD59-A6C34878D82A}">
                    <a16:rowId xmlns:a16="http://schemas.microsoft.com/office/drawing/2014/main" xmlns="" val="3328141718"/>
                  </a:ext>
                </a:extLst>
              </a:tr>
              <a:tr h="4458789">
                <a:tc>
                  <a:txBody>
                    <a:bodyPr/>
                    <a:lstStyle/>
                    <a:p>
                      <a:pPr algn="just">
                        <a:lnSpc>
                          <a:spcPct val="150000"/>
                        </a:lnSpc>
                        <a:spcAft>
                          <a:spcPts val="0"/>
                        </a:spcAft>
                      </a:pPr>
                      <a:r>
                        <a:rPr lang="en-US" sz="15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25 JULY</a:t>
                      </a:r>
                      <a:r>
                        <a:rPr lang="en-US" sz="1500" b="0"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2020</a:t>
                      </a:r>
                      <a:endParaRPr lang="en-ZA" sz="15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500" marR="40500" marT="0" marB="0"/>
                </a:tc>
                <a:tc>
                  <a:txBody>
                    <a:bodyPr/>
                    <a:lstStyle/>
                    <a:p>
                      <a:pPr marL="285750" indent="-285750">
                        <a:spcAft>
                          <a:spcPts val="0"/>
                        </a:spcAft>
                        <a:buFont typeface="Courier New" panose="02070309020205020404" pitchFamily="49" charset="0"/>
                        <a:buChar char="o"/>
                      </a:pPr>
                      <a:r>
                        <a:rPr lang="en-US" sz="1600" b="1" kern="1200" dirty="0" smtClean="0">
                          <a:solidFill>
                            <a:schemeClr val="dk1"/>
                          </a:solidFill>
                          <a:effectLst/>
                          <a:latin typeface="Arial" panose="020B0604020202020204" pitchFamily="34" charset="0"/>
                          <a:ea typeface="+mn-ea"/>
                          <a:cs typeface="Arial" panose="020B0604020202020204" pitchFamily="34" charset="0"/>
                        </a:rPr>
                        <a:t>3</a:t>
                      </a:r>
                      <a:r>
                        <a:rPr lang="en-US" sz="1600" b="1" kern="1200" baseline="30000" dirty="0" smtClean="0">
                          <a:solidFill>
                            <a:schemeClr val="dk1"/>
                          </a:solidFill>
                          <a:effectLst/>
                          <a:latin typeface="Arial" panose="020B0604020202020204" pitchFamily="34" charset="0"/>
                          <a:ea typeface="+mn-ea"/>
                          <a:cs typeface="Arial" panose="020B0604020202020204" pitchFamily="34" charset="0"/>
                        </a:rPr>
                        <a:t>rd</a:t>
                      </a:r>
                      <a:r>
                        <a:rPr lang="en-US" sz="1600" b="1" kern="1200" baseline="0" dirty="0" smtClean="0">
                          <a:solidFill>
                            <a:schemeClr val="dk1"/>
                          </a:solidFill>
                          <a:effectLst/>
                          <a:latin typeface="Arial" panose="020B0604020202020204" pitchFamily="34" charset="0"/>
                          <a:ea typeface="+mn-ea"/>
                          <a:cs typeface="Arial" panose="020B0604020202020204" pitchFamily="34" charset="0"/>
                        </a:rPr>
                        <a:t> </a:t>
                      </a:r>
                      <a:r>
                        <a:rPr lang="en-US" sz="1600" b="1" kern="1200" dirty="0" smtClean="0">
                          <a:solidFill>
                            <a:schemeClr val="dk1"/>
                          </a:solidFill>
                          <a:effectLst/>
                          <a:latin typeface="Arial" panose="020B0604020202020204" pitchFamily="34" charset="0"/>
                          <a:ea typeface="+mn-ea"/>
                          <a:cs typeface="Arial" panose="020B0604020202020204" pitchFamily="34" charset="0"/>
                        </a:rPr>
                        <a:t> Quarter AC Meeting </a:t>
                      </a:r>
                    </a:p>
                    <a:p>
                      <a:pPr marL="285750" indent="-285750">
                        <a:spcAft>
                          <a:spcPts val="0"/>
                        </a:spcAft>
                        <a:buFont typeface="Courier New" panose="02070309020205020404" pitchFamily="49" charset="0"/>
                        <a:buChar char="o"/>
                      </a:pPr>
                      <a:r>
                        <a:rPr lang="en-US" sz="1600" b="1" kern="1200" dirty="0" smtClean="0">
                          <a:solidFill>
                            <a:schemeClr val="dk1"/>
                          </a:solidFill>
                          <a:effectLst/>
                          <a:latin typeface="Arial" panose="020B0604020202020204" pitchFamily="34" charset="0"/>
                          <a:ea typeface="+mn-ea"/>
                          <a:cs typeface="Arial" panose="020B0604020202020204" pitchFamily="34" charset="0"/>
                        </a:rPr>
                        <a:t>MUNICIPAL MANAGERS REPORT</a:t>
                      </a:r>
                    </a:p>
                    <a:p>
                      <a:pPr marL="285750" indent="-285750">
                        <a:spcAft>
                          <a:spcPts val="0"/>
                        </a:spcAft>
                        <a:buFont typeface="Courier New" panose="02070309020205020404" pitchFamily="49" charset="0"/>
                        <a:buChar char="o"/>
                      </a:pPr>
                      <a:r>
                        <a:rPr lang="en-US" sz="1600" b="0" kern="1200" dirty="0" smtClean="0">
                          <a:solidFill>
                            <a:schemeClr val="dk1"/>
                          </a:solidFill>
                          <a:effectLst/>
                          <a:latin typeface="Arial" panose="020B0604020202020204" pitchFamily="34" charset="0"/>
                          <a:ea typeface="+mn-ea"/>
                          <a:cs typeface="Arial" panose="020B0604020202020204" pitchFamily="34" charset="0"/>
                        </a:rPr>
                        <a:t>•	3rd Quarter Performance Report</a:t>
                      </a:r>
                    </a:p>
                    <a:p>
                      <a:pPr marL="285750" indent="-285750">
                        <a:spcAft>
                          <a:spcPts val="0"/>
                        </a:spcAft>
                        <a:buFont typeface="Courier New" panose="02070309020205020404" pitchFamily="49" charset="0"/>
                        <a:buChar char="o"/>
                      </a:pPr>
                      <a:r>
                        <a:rPr lang="en-US" sz="1600" b="0" kern="1200" dirty="0" smtClean="0">
                          <a:solidFill>
                            <a:schemeClr val="dk1"/>
                          </a:solidFill>
                          <a:effectLst/>
                          <a:latin typeface="Arial" panose="020B0604020202020204" pitchFamily="34" charset="0"/>
                          <a:ea typeface="+mn-ea"/>
                          <a:cs typeface="Arial" panose="020B0604020202020204" pitchFamily="34" charset="0"/>
                        </a:rPr>
                        <a:t>•	Progress Report on AG Audit Action Plan</a:t>
                      </a:r>
                    </a:p>
                    <a:p>
                      <a:pPr marL="285750" indent="-285750">
                        <a:spcAft>
                          <a:spcPts val="0"/>
                        </a:spcAft>
                        <a:buFont typeface="Courier New" panose="02070309020205020404" pitchFamily="49" charset="0"/>
                        <a:buChar char="o"/>
                      </a:pPr>
                      <a:r>
                        <a:rPr lang="en-US" sz="1600" b="0" kern="1200" dirty="0" smtClean="0">
                          <a:solidFill>
                            <a:schemeClr val="dk1"/>
                          </a:solidFill>
                          <a:effectLst/>
                          <a:latin typeface="Arial" panose="020B0604020202020204" pitchFamily="34" charset="0"/>
                          <a:ea typeface="+mn-ea"/>
                          <a:cs typeface="Arial" panose="020B0604020202020204" pitchFamily="34" charset="0"/>
                        </a:rPr>
                        <a:t>•	Litigation Report </a:t>
                      </a:r>
                    </a:p>
                    <a:p>
                      <a:pPr marL="285750" indent="-285750">
                        <a:spcAft>
                          <a:spcPts val="0"/>
                        </a:spcAft>
                        <a:buFont typeface="Courier New" panose="02070309020205020404" pitchFamily="49" charset="0"/>
                        <a:buChar char="o"/>
                      </a:pPr>
                      <a:endParaRPr lang="en-US" sz="1600" b="0" kern="1200" dirty="0" smtClean="0">
                        <a:solidFill>
                          <a:schemeClr val="dk1"/>
                        </a:solidFill>
                        <a:effectLst/>
                        <a:latin typeface="Arial" panose="020B0604020202020204" pitchFamily="34" charset="0"/>
                        <a:ea typeface="+mn-ea"/>
                        <a:cs typeface="Arial" panose="020B0604020202020204" pitchFamily="34" charset="0"/>
                      </a:endParaRPr>
                    </a:p>
                    <a:p>
                      <a:pPr marL="285750" indent="-285750">
                        <a:spcAft>
                          <a:spcPts val="0"/>
                        </a:spcAft>
                        <a:buFont typeface="Courier New" panose="02070309020205020404" pitchFamily="49" charset="0"/>
                        <a:buChar char="o"/>
                      </a:pPr>
                      <a:r>
                        <a:rPr lang="en-US" sz="1600" b="1" kern="1200" dirty="0" smtClean="0">
                          <a:solidFill>
                            <a:schemeClr val="dk1"/>
                          </a:solidFill>
                          <a:effectLst/>
                          <a:latin typeface="Arial" panose="020B0604020202020204" pitchFamily="34" charset="0"/>
                          <a:ea typeface="+mn-ea"/>
                          <a:cs typeface="Arial" panose="020B0604020202020204" pitchFamily="34" charset="0"/>
                        </a:rPr>
                        <a:t>FINANCIAL REPORT</a:t>
                      </a:r>
                    </a:p>
                    <a:p>
                      <a:pPr marL="285750" indent="-285750">
                        <a:spcAft>
                          <a:spcPts val="0"/>
                        </a:spcAft>
                        <a:buFont typeface="Courier New" panose="02070309020205020404" pitchFamily="49" charset="0"/>
                        <a:buChar char="o"/>
                      </a:pPr>
                      <a:r>
                        <a:rPr lang="en-US" sz="1600" b="0" kern="1200" dirty="0" smtClean="0">
                          <a:solidFill>
                            <a:schemeClr val="dk1"/>
                          </a:solidFill>
                          <a:effectLst/>
                          <a:latin typeface="Arial" panose="020B0604020202020204" pitchFamily="34" charset="0"/>
                          <a:ea typeface="+mn-ea"/>
                          <a:cs typeface="Arial" panose="020B0604020202020204" pitchFamily="34" charset="0"/>
                        </a:rPr>
                        <a:t>•	3rd  Quarter Section 71 Report</a:t>
                      </a:r>
                    </a:p>
                    <a:p>
                      <a:pPr marL="285750" indent="-285750">
                        <a:spcAft>
                          <a:spcPts val="0"/>
                        </a:spcAft>
                        <a:buFont typeface="Courier New" panose="02070309020205020404" pitchFamily="49" charset="0"/>
                        <a:buChar char="o"/>
                      </a:pPr>
                      <a:r>
                        <a:rPr lang="en-US" sz="1600" b="0" kern="1200" dirty="0" smtClean="0">
                          <a:solidFill>
                            <a:schemeClr val="dk1"/>
                          </a:solidFill>
                          <a:effectLst/>
                          <a:latin typeface="Arial" panose="020B0604020202020204" pitchFamily="34" charset="0"/>
                          <a:ea typeface="+mn-ea"/>
                          <a:cs typeface="Arial" panose="020B0604020202020204" pitchFamily="34" charset="0"/>
                        </a:rPr>
                        <a:t>•	Cash Flow projection</a:t>
                      </a:r>
                    </a:p>
                    <a:p>
                      <a:pPr marL="285750" indent="-285750">
                        <a:spcAft>
                          <a:spcPts val="0"/>
                        </a:spcAft>
                        <a:buFont typeface="Courier New" panose="02070309020205020404" pitchFamily="49" charset="0"/>
                        <a:buChar char="o"/>
                      </a:pPr>
                      <a:r>
                        <a:rPr lang="en-US" sz="1600" b="0" kern="1200" dirty="0" smtClean="0">
                          <a:solidFill>
                            <a:schemeClr val="dk1"/>
                          </a:solidFill>
                          <a:effectLst/>
                          <a:latin typeface="Arial" panose="020B0604020202020204" pitchFamily="34" charset="0"/>
                          <a:ea typeface="+mn-ea"/>
                          <a:cs typeface="Arial" panose="020B0604020202020204" pitchFamily="34" charset="0"/>
                        </a:rPr>
                        <a:t>•	Irregular, wasteful and Unauthorized expenditure</a:t>
                      </a:r>
                    </a:p>
                    <a:p>
                      <a:pPr marL="285750" indent="-285750">
                        <a:spcAft>
                          <a:spcPts val="0"/>
                        </a:spcAft>
                        <a:buFont typeface="Courier New" panose="02070309020205020404" pitchFamily="49" charset="0"/>
                        <a:buChar char="o"/>
                      </a:pPr>
                      <a:r>
                        <a:rPr lang="en-US" sz="1600" b="0" kern="1200" dirty="0" smtClean="0">
                          <a:solidFill>
                            <a:schemeClr val="dk1"/>
                          </a:solidFill>
                          <a:effectLst/>
                          <a:latin typeface="Arial" panose="020B0604020202020204" pitchFamily="34" charset="0"/>
                          <a:ea typeface="+mn-ea"/>
                          <a:cs typeface="Arial" panose="020B0604020202020204" pitchFamily="34" charset="0"/>
                        </a:rPr>
                        <a:t>•	3rd  Quarterly Supply Chain Management Report</a:t>
                      </a:r>
                    </a:p>
                    <a:p>
                      <a:pPr marL="285750" indent="-285750">
                        <a:spcAft>
                          <a:spcPts val="0"/>
                        </a:spcAft>
                        <a:buFont typeface="Courier New" panose="02070309020205020404" pitchFamily="49" charset="0"/>
                        <a:buChar char="o"/>
                      </a:pPr>
                      <a:r>
                        <a:rPr lang="en-US" sz="1600" b="0" kern="1200" dirty="0" smtClean="0">
                          <a:solidFill>
                            <a:schemeClr val="dk1"/>
                          </a:solidFill>
                          <a:effectLst/>
                          <a:latin typeface="Arial" panose="020B0604020202020204" pitchFamily="34" charset="0"/>
                          <a:ea typeface="+mn-ea"/>
                          <a:cs typeface="Arial" panose="020B0604020202020204" pitchFamily="34" charset="0"/>
                        </a:rPr>
                        <a:t>•	Progress Report on Procurement Plan</a:t>
                      </a:r>
                    </a:p>
                    <a:p>
                      <a:pPr marL="285750" indent="-285750">
                        <a:spcAft>
                          <a:spcPts val="0"/>
                        </a:spcAft>
                        <a:buFont typeface="Courier New" panose="02070309020205020404" pitchFamily="49" charset="0"/>
                        <a:buChar char="o"/>
                      </a:pPr>
                      <a:r>
                        <a:rPr lang="en-US" sz="1600" b="0" kern="1200" dirty="0" smtClean="0">
                          <a:solidFill>
                            <a:schemeClr val="dk1"/>
                          </a:solidFill>
                          <a:effectLst/>
                          <a:latin typeface="Arial" panose="020B0604020202020204" pitchFamily="34" charset="0"/>
                          <a:ea typeface="+mn-ea"/>
                          <a:cs typeface="Arial" panose="020B0604020202020204" pitchFamily="34" charset="0"/>
                        </a:rPr>
                        <a:t>•	AFS Preparations Progress Plan </a:t>
                      </a:r>
                    </a:p>
                    <a:p>
                      <a:pPr marL="285750" indent="-285750">
                        <a:spcAft>
                          <a:spcPts val="0"/>
                        </a:spcAft>
                        <a:buFont typeface="Courier New" panose="02070309020205020404" pitchFamily="49" charset="0"/>
                        <a:buChar char="o"/>
                      </a:pPr>
                      <a:r>
                        <a:rPr lang="en-US" sz="1600" b="0" kern="1200" dirty="0" smtClean="0">
                          <a:solidFill>
                            <a:schemeClr val="dk1"/>
                          </a:solidFill>
                          <a:effectLst/>
                          <a:latin typeface="Arial" panose="020B0604020202020204" pitchFamily="34" charset="0"/>
                          <a:ea typeface="+mn-ea"/>
                          <a:cs typeface="Arial" panose="020B0604020202020204" pitchFamily="34" charset="0"/>
                        </a:rPr>
                        <a:t>•	Progress on the Implementation of Financial Management   Capability Maturity Model </a:t>
                      </a:r>
                    </a:p>
                    <a:p>
                      <a:pPr>
                        <a:spcAft>
                          <a:spcPts val="0"/>
                        </a:spcAft>
                      </a:pPr>
                      <a:endParaRPr lang="en-ZA" sz="1500" b="0" kern="1200" dirty="0">
                        <a:solidFill>
                          <a:schemeClr val="dk1"/>
                        </a:solidFill>
                        <a:effectLst/>
                        <a:latin typeface="Arial" panose="020B0604020202020204" pitchFamily="34" charset="0"/>
                        <a:ea typeface="+mn-ea"/>
                        <a:cs typeface="Arial" panose="020B0604020202020204" pitchFamily="34" charset="0"/>
                      </a:endParaRPr>
                    </a:p>
                  </a:txBody>
                  <a:tcPr marL="40500" marR="40500" marT="0" marB="0"/>
                </a:tc>
                <a:extLst>
                  <a:ext uri="{0D108BD9-81ED-4DB2-BD59-A6C34878D82A}">
                    <a16:rowId xmlns:a16="http://schemas.microsoft.com/office/drawing/2014/main" xmlns="" val="4222956278"/>
                  </a:ext>
                </a:extLst>
              </a:tr>
            </a:tbl>
          </a:graphicData>
        </a:graphic>
      </p:graphicFrame>
    </p:spTree>
    <p:extLst>
      <p:ext uri="{BB962C8B-B14F-4D97-AF65-F5344CB8AC3E}">
        <p14:creationId xmlns:p14="http://schemas.microsoft.com/office/powerpoint/2010/main" xmlns="" val="5780391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192167"/>
            <a:ext cx="5715000" cy="857250"/>
          </a:xfrm>
        </p:spPr>
        <p:txBody>
          <a:bodyPr/>
          <a:lstStyle/>
          <a:p>
            <a:pPr lvl="0"/>
            <a:r>
              <a:rPr lang="en-ZA" sz="2100" b="1" dirty="0">
                <a:latin typeface="Arial Black" panose="020B0A04020102020204" pitchFamily="34" charset="0"/>
              </a:rPr>
              <a:t>AUDIT AND PERFORMANCE AUDIT COMMITTEE FUNCTIONALITY</a:t>
            </a:r>
            <a:endParaRPr lang="en-ZA" sz="2100" dirty="0"/>
          </a:p>
        </p:txBody>
      </p:sp>
      <p:graphicFrame>
        <p:nvGraphicFramePr>
          <p:cNvPr id="4" name="Table 3"/>
          <p:cNvGraphicFramePr>
            <a:graphicFrameLocks noGrp="1"/>
          </p:cNvGraphicFramePr>
          <p:nvPr>
            <p:extLst/>
          </p:nvPr>
        </p:nvGraphicFramePr>
        <p:xfrm>
          <a:off x="1181100" y="1049417"/>
          <a:ext cx="7658100" cy="5198983"/>
        </p:xfrm>
        <a:graphic>
          <a:graphicData uri="http://schemas.openxmlformats.org/drawingml/2006/table">
            <a:tbl>
              <a:tblPr firstRow="1" firstCol="1" bandRow="1">
                <a:tableStyleId>{5C22544A-7EE6-4342-B048-85BDC9FD1C3A}</a:tableStyleId>
              </a:tblPr>
              <a:tblGrid>
                <a:gridCol w="1752277">
                  <a:extLst>
                    <a:ext uri="{9D8B030D-6E8A-4147-A177-3AD203B41FA5}">
                      <a16:colId xmlns:a16="http://schemas.microsoft.com/office/drawing/2014/main" xmlns="" val="4192549243"/>
                    </a:ext>
                  </a:extLst>
                </a:gridCol>
                <a:gridCol w="5905823">
                  <a:extLst>
                    <a:ext uri="{9D8B030D-6E8A-4147-A177-3AD203B41FA5}">
                      <a16:colId xmlns:a16="http://schemas.microsoft.com/office/drawing/2014/main" xmlns="" val="1177727119"/>
                    </a:ext>
                  </a:extLst>
                </a:gridCol>
              </a:tblGrid>
              <a:tr h="472635">
                <a:tc>
                  <a:txBody>
                    <a:bodyPr/>
                    <a:lstStyle/>
                    <a:p>
                      <a:pPr algn="just">
                        <a:lnSpc>
                          <a:spcPct val="150000"/>
                        </a:lnSpc>
                        <a:spcAft>
                          <a:spcPts val="0"/>
                        </a:spcAft>
                      </a:pPr>
                      <a:r>
                        <a:rPr lang="en-ZA" sz="1500" dirty="0" smtClean="0">
                          <a:solidFill>
                            <a:schemeClr val="tx1"/>
                          </a:solidFill>
                          <a:effectLst/>
                          <a:latin typeface="Arial" panose="020B0604020202020204" pitchFamily="34" charset="0"/>
                          <a:cs typeface="Arial" panose="020B0604020202020204" pitchFamily="34" charset="0"/>
                        </a:rPr>
                        <a:t>DATE</a:t>
                      </a:r>
                      <a:endParaRPr lang="en-ZA" sz="15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500" marR="40500" marT="0" marB="0"/>
                </a:tc>
                <a:tc>
                  <a:txBody>
                    <a:bodyPr/>
                    <a:lstStyle/>
                    <a:p>
                      <a:pPr algn="just">
                        <a:lnSpc>
                          <a:spcPct val="150000"/>
                        </a:lnSpc>
                        <a:spcAft>
                          <a:spcPts val="0"/>
                        </a:spcAft>
                      </a:pPr>
                      <a:r>
                        <a:rPr lang="en-ZA" sz="1500" dirty="0" smtClean="0">
                          <a:solidFill>
                            <a:schemeClr val="tx1"/>
                          </a:solidFill>
                          <a:effectLst/>
                          <a:latin typeface="Arial" panose="020B0604020202020204" pitchFamily="34" charset="0"/>
                          <a:cs typeface="Arial" panose="020B0604020202020204" pitchFamily="34" charset="0"/>
                        </a:rPr>
                        <a:t>DOCUMENTS CONSIDERED/AGENDA</a:t>
                      </a:r>
                      <a:endParaRPr lang="en-ZA" sz="15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500" marR="40500" marT="0" marB="0"/>
                </a:tc>
                <a:extLst>
                  <a:ext uri="{0D108BD9-81ED-4DB2-BD59-A6C34878D82A}">
                    <a16:rowId xmlns:a16="http://schemas.microsoft.com/office/drawing/2014/main" xmlns="" val="3328141718"/>
                  </a:ext>
                </a:extLst>
              </a:tr>
              <a:tr h="4726348">
                <a:tc>
                  <a:txBody>
                    <a:bodyPr/>
                    <a:lstStyle/>
                    <a:p>
                      <a:pPr algn="just">
                        <a:lnSpc>
                          <a:spcPct val="150000"/>
                        </a:lnSpc>
                        <a:spcAft>
                          <a:spcPts val="0"/>
                        </a:spcAft>
                      </a:pPr>
                      <a:r>
                        <a:rPr lang="en-US" sz="15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29 JULY</a:t>
                      </a:r>
                      <a:r>
                        <a:rPr lang="en-US" sz="1500" b="0"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2020</a:t>
                      </a:r>
                      <a:endParaRPr lang="en-ZA" sz="15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500" marR="40500" marT="0" marB="0"/>
                </a:tc>
                <a:tc>
                  <a:txBody>
                    <a:bodyPr/>
                    <a:lstStyle/>
                    <a:p>
                      <a:pPr>
                        <a:spcAft>
                          <a:spcPts val="0"/>
                        </a:spcAft>
                      </a:pPr>
                      <a:r>
                        <a:rPr lang="en-US" sz="1600" b="1" kern="1200" baseline="0" dirty="0" smtClean="0">
                          <a:solidFill>
                            <a:schemeClr val="dk1"/>
                          </a:solidFill>
                          <a:effectLst/>
                          <a:latin typeface="Arial" panose="020B0604020202020204" pitchFamily="34" charset="0"/>
                          <a:ea typeface="+mn-ea"/>
                          <a:cs typeface="Arial" panose="020B0604020202020204" pitchFamily="34" charset="0"/>
                        </a:rPr>
                        <a:t>4</a:t>
                      </a:r>
                      <a:r>
                        <a:rPr lang="en-US" sz="1600" b="1" kern="1200" baseline="30000" dirty="0" smtClean="0">
                          <a:solidFill>
                            <a:schemeClr val="dk1"/>
                          </a:solidFill>
                          <a:effectLst/>
                          <a:latin typeface="Arial" panose="020B0604020202020204" pitchFamily="34" charset="0"/>
                          <a:ea typeface="+mn-ea"/>
                          <a:cs typeface="Arial" panose="020B0604020202020204" pitchFamily="34" charset="0"/>
                        </a:rPr>
                        <a:t>TH</a:t>
                      </a:r>
                      <a:r>
                        <a:rPr lang="en-US" sz="1600" b="1" kern="1200" baseline="0" dirty="0" smtClean="0">
                          <a:solidFill>
                            <a:schemeClr val="dk1"/>
                          </a:solidFill>
                          <a:effectLst/>
                          <a:latin typeface="Arial" panose="020B0604020202020204" pitchFamily="34" charset="0"/>
                          <a:ea typeface="+mn-ea"/>
                          <a:cs typeface="Arial" panose="020B0604020202020204" pitchFamily="34" charset="0"/>
                        </a:rPr>
                        <a:t> QUARTER AC MEETING  </a:t>
                      </a:r>
                    </a:p>
                    <a:p>
                      <a:pPr>
                        <a:spcAft>
                          <a:spcPts val="0"/>
                        </a:spcAft>
                      </a:pPr>
                      <a:r>
                        <a:rPr lang="en-US" sz="1600" b="1" kern="1200" baseline="0" dirty="0" smtClean="0">
                          <a:solidFill>
                            <a:schemeClr val="dk1"/>
                          </a:solidFill>
                          <a:effectLst/>
                          <a:latin typeface="Arial" panose="020B0604020202020204" pitchFamily="34" charset="0"/>
                          <a:ea typeface="+mn-ea"/>
                          <a:cs typeface="Arial" panose="020B0604020202020204" pitchFamily="34" charset="0"/>
                        </a:rPr>
                        <a:t>MUNICIPAL MANAGERS REPORT</a:t>
                      </a:r>
                    </a:p>
                    <a:p>
                      <a:pPr>
                        <a:spcAft>
                          <a:spcPts val="0"/>
                        </a:spcAft>
                      </a:pPr>
                      <a:endParaRPr lang="en-US" sz="1600" b="1" kern="1200" baseline="0" dirty="0" smtClean="0">
                        <a:solidFill>
                          <a:schemeClr val="dk1"/>
                        </a:solidFill>
                        <a:effectLst/>
                        <a:latin typeface="Arial" panose="020B0604020202020204" pitchFamily="34" charset="0"/>
                        <a:ea typeface="+mn-ea"/>
                        <a:cs typeface="Arial" panose="020B0604020202020204" pitchFamily="34" charset="0"/>
                      </a:endParaRPr>
                    </a:p>
                    <a:p>
                      <a:pPr marL="285750" indent="-285750">
                        <a:spcAft>
                          <a:spcPts val="0"/>
                        </a:spcAft>
                        <a:buFont typeface="Courier New" panose="02070309020205020404" pitchFamily="49" charset="0"/>
                        <a:buChar char="o"/>
                      </a:pPr>
                      <a:r>
                        <a:rPr lang="en-US" sz="1600" b="0" kern="1200" baseline="0" dirty="0" smtClean="0">
                          <a:solidFill>
                            <a:schemeClr val="dk1"/>
                          </a:solidFill>
                          <a:effectLst/>
                          <a:latin typeface="Arial" panose="020B0604020202020204" pitchFamily="34" charset="0"/>
                          <a:ea typeface="+mn-ea"/>
                          <a:cs typeface="Arial" panose="020B0604020202020204" pitchFamily="34" charset="0"/>
                        </a:rPr>
                        <a:t>4th Quarter Performance Report</a:t>
                      </a:r>
                    </a:p>
                    <a:p>
                      <a:pPr marL="285750" indent="-285750">
                        <a:spcAft>
                          <a:spcPts val="0"/>
                        </a:spcAft>
                        <a:buFont typeface="Courier New" panose="02070309020205020404" pitchFamily="49" charset="0"/>
                        <a:buChar char="o"/>
                      </a:pPr>
                      <a:r>
                        <a:rPr lang="en-US" sz="1600" b="0" kern="1200" baseline="0" dirty="0" smtClean="0">
                          <a:solidFill>
                            <a:schemeClr val="dk1"/>
                          </a:solidFill>
                          <a:effectLst/>
                          <a:latin typeface="Arial" panose="020B0604020202020204" pitchFamily="34" charset="0"/>
                          <a:ea typeface="+mn-ea"/>
                          <a:cs typeface="Arial" panose="020B0604020202020204" pitchFamily="34" charset="0"/>
                        </a:rPr>
                        <a:t>Progress Report on 2018/2019</a:t>
                      </a:r>
                    </a:p>
                    <a:p>
                      <a:pPr marL="285750" indent="-285750">
                        <a:spcAft>
                          <a:spcPts val="0"/>
                        </a:spcAft>
                        <a:buFont typeface="Courier New" panose="02070309020205020404" pitchFamily="49" charset="0"/>
                        <a:buChar char="o"/>
                      </a:pPr>
                      <a:r>
                        <a:rPr lang="en-US" sz="1600" b="0" kern="1200" baseline="0" dirty="0" smtClean="0">
                          <a:solidFill>
                            <a:schemeClr val="dk1"/>
                          </a:solidFill>
                          <a:effectLst/>
                          <a:latin typeface="Arial" panose="020B0604020202020204" pitchFamily="34" charset="0"/>
                          <a:ea typeface="+mn-ea"/>
                          <a:cs typeface="Arial" panose="020B0604020202020204" pitchFamily="34" charset="0"/>
                        </a:rPr>
                        <a:t>AG Action Plan</a:t>
                      </a:r>
                    </a:p>
                    <a:p>
                      <a:pPr marL="285750" indent="-285750">
                        <a:spcAft>
                          <a:spcPts val="0"/>
                        </a:spcAft>
                        <a:buFont typeface="Courier New" panose="02070309020205020404" pitchFamily="49" charset="0"/>
                        <a:buChar char="o"/>
                      </a:pPr>
                      <a:r>
                        <a:rPr lang="en-US" sz="1600" b="0" kern="1200" baseline="0" dirty="0" smtClean="0">
                          <a:solidFill>
                            <a:schemeClr val="dk1"/>
                          </a:solidFill>
                          <a:effectLst/>
                          <a:latin typeface="Arial" panose="020B0604020202020204" pitchFamily="34" charset="0"/>
                          <a:ea typeface="+mn-ea"/>
                          <a:cs typeface="Arial" panose="020B0604020202020204" pitchFamily="34" charset="0"/>
                        </a:rPr>
                        <a:t>Litigation Report</a:t>
                      </a:r>
                    </a:p>
                    <a:p>
                      <a:pPr marL="285750" indent="-285750">
                        <a:spcAft>
                          <a:spcPts val="0"/>
                        </a:spcAft>
                        <a:buFont typeface="Courier New" panose="02070309020205020404" pitchFamily="49" charset="0"/>
                        <a:buChar char="o"/>
                      </a:pPr>
                      <a:r>
                        <a:rPr lang="en-US" sz="1600" b="0" kern="1200" baseline="0" dirty="0" smtClean="0">
                          <a:solidFill>
                            <a:schemeClr val="dk1"/>
                          </a:solidFill>
                          <a:effectLst/>
                          <a:latin typeface="Arial" panose="020B0604020202020204" pitchFamily="34" charset="0"/>
                          <a:ea typeface="+mn-ea"/>
                          <a:cs typeface="Arial" panose="020B0604020202020204" pitchFamily="34" charset="0"/>
                        </a:rPr>
                        <a:t>Progress on the implementation of APR Process Plan</a:t>
                      </a:r>
                      <a:endParaRPr lang="en-US" sz="1600" b="1" kern="1200" baseline="0" dirty="0" smtClean="0">
                        <a:solidFill>
                          <a:schemeClr val="dk1"/>
                        </a:solidFill>
                        <a:effectLst/>
                        <a:latin typeface="Arial" panose="020B0604020202020204" pitchFamily="34" charset="0"/>
                        <a:ea typeface="+mn-ea"/>
                        <a:cs typeface="Arial" panose="020B0604020202020204" pitchFamily="34" charset="0"/>
                      </a:endParaRPr>
                    </a:p>
                    <a:p>
                      <a:pPr>
                        <a:spcAft>
                          <a:spcPts val="0"/>
                        </a:spcAft>
                      </a:pPr>
                      <a:endParaRPr lang="en-US" sz="1600" b="1" kern="1200" baseline="0" dirty="0" smtClean="0">
                        <a:solidFill>
                          <a:schemeClr val="dk1"/>
                        </a:solidFill>
                        <a:effectLst/>
                        <a:latin typeface="Arial" panose="020B0604020202020204" pitchFamily="34" charset="0"/>
                        <a:ea typeface="+mn-ea"/>
                        <a:cs typeface="Arial" panose="020B0604020202020204" pitchFamily="34" charset="0"/>
                      </a:endParaRPr>
                    </a:p>
                    <a:p>
                      <a:pPr>
                        <a:spcAft>
                          <a:spcPts val="0"/>
                        </a:spcAft>
                      </a:pPr>
                      <a:r>
                        <a:rPr lang="en-US" sz="1600" b="1" kern="1200" baseline="0" dirty="0" smtClean="0">
                          <a:solidFill>
                            <a:schemeClr val="dk1"/>
                          </a:solidFill>
                          <a:effectLst/>
                          <a:latin typeface="Arial" panose="020B0604020202020204" pitchFamily="34" charset="0"/>
                          <a:ea typeface="+mn-ea"/>
                          <a:cs typeface="Arial" panose="020B0604020202020204" pitchFamily="34" charset="0"/>
                        </a:rPr>
                        <a:t>FINANCIAL REPORT</a:t>
                      </a:r>
                    </a:p>
                    <a:p>
                      <a:pPr>
                        <a:spcAft>
                          <a:spcPts val="0"/>
                        </a:spcAft>
                      </a:pPr>
                      <a:endParaRPr lang="en-US" sz="1600" b="1" kern="1200" baseline="0" dirty="0" smtClean="0">
                        <a:solidFill>
                          <a:schemeClr val="dk1"/>
                        </a:solidFill>
                        <a:effectLst/>
                        <a:latin typeface="Arial" panose="020B0604020202020204" pitchFamily="34" charset="0"/>
                        <a:ea typeface="+mn-ea"/>
                        <a:cs typeface="Arial" panose="020B0604020202020204" pitchFamily="34" charset="0"/>
                      </a:endParaRPr>
                    </a:p>
                    <a:p>
                      <a:pPr marL="285750" indent="-285750">
                        <a:spcAft>
                          <a:spcPts val="0"/>
                        </a:spcAft>
                        <a:buFont typeface="Courier New" panose="02070309020205020404" pitchFamily="49" charset="0"/>
                        <a:buChar char="o"/>
                      </a:pPr>
                      <a:r>
                        <a:rPr lang="en-US" sz="1600" b="0" kern="1200" baseline="0" dirty="0" smtClean="0">
                          <a:solidFill>
                            <a:schemeClr val="dk1"/>
                          </a:solidFill>
                          <a:effectLst/>
                          <a:latin typeface="Arial" panose="020B0604020202020204" pitchFamily="34" charset="0"/>
                          <a:ea typeface="+mn-ea"/>
                          <a:cs typeface="Arial" panose="020B0604020202020204" pitchFamily="34" charset="0"/>
                        </a:rPr>
                        <a:t>4th Quarter Section 71 Report</a:t>
                      </a:r>
                    </a:p>
                    <a:p>
                      <a:pPr marL="285750" indent="-285750">
                        <a:spcAft>
                          <a:spcPts val="0"/>
                        </a:spcAft>
                        <a:buFont typeface="Courier New" panose="02070309020205020404" pitchFamily="49" charset="0"/>
                        <a:buChar char="o"/>
                      </a:pPr>
                      <a:r>
                        <a:rPr lang="en-US" sz="1600" b="0" kern="1200" baseline="0" dirty="0" smtClean="0">
                          <a:solidFill>
                            <a:schemeClr val="dk1"/>
                          </a:solidFill>
                          <a:effectLst/>
                          <a:latin typeface="Arial" panose="020B0604020202020204" pitchFamily="34" charset="0"/>
                          <a:ea typeface="+mn-ea"/>
                          <a:cs typeface="Arial" panose="020B0604020202020204" pitchFamily="34" charset="0"/>
                        </a:rPr>
                        <a:t>Cash Flow projection</a:t>
                      </a:r>
                    </a:p>
                    <a:p>
                      <a:pPr marL="285750" indent="-285750">
                        <a:spcAft>
                          <a:spcPts val="0"/>
                        </a:spcAft>
                        <a:buFont typeface="Courier New" panose="02070309020205020404" pitchFamily="49" charset="0"/>
                        <a:buChar char="o"/>
                      </a:pPr>
                      <a:r>
                        <a:rPr lang="en-US" sz="1600" b="0" kern="1200" baseline="0" dirty="0" smtClean="0">
                          <a:solidFill>
                            <a:schemeClr val="dk1"/>
                          </a:solidFill>
                          <a:effectLst/>
                          <a:latin typeface="Arial" panose="020B0604020202020204" pitchFamily="34" charset="0"/>
                          <a:ea typeface="+mn-ea"/>
                          <a:cs typeface="Arial" panose="020B0604020202020204" pitchFamily="34" charset="0"/>
                        </a:rPr>
                        <a:t>4th Quarterly Supply Chain Management Report</a:t>
                      </a:r>
                    </a:p>
                    <a:p>
                      <a:pPr marL="285750" indent="-285750">
                        <a:spcAft>
                          <a:spcPts val="0"/>
                        </a:spcAft>
                        <a:buFont typeface="Courier New" panose="02070309020205020404" pitchFamily="49" charset="0"/>
                        <a:buChar char="o"/>
                      </a:pPr>
                      <a:r>
                        <a:rPr lang="en-US" sz="1600" b="0" kern="1200" baseline="0" dirty="0" smtClean="0">
                          <a:solidFill>
                            <a:schemeClr val="dk1"/>
                          </a:solidFill>
                          <a:effectLst/>
                          <a:latin typeface="Arial" panose="020B0604020202020204" pitchFamily="34" charset="0"/>
                          <a:ea typeface="+mn-ea"/>
                          <a:cs typeface="Arial" panose="020B0604020202020204" pitchFamily="34" charset="0"/>
                        </a:rPr>
                        <a:t>Progress Report on Procurement Plan</a:t>
                      </a:r>
                    </a:p>
                    <a:p>
                      <a:pPr marL="285750" indent="-285750">
                        <a:spcAft>
                          <a:spcPts val="0"/>
                        </a:spcAft>
                        <a:buFont typeface="Courier New" panose="02070309020205020404" pitchFamily="49" charset="0"/>
                        <a:buChar char="o"/>
                      </a:pPr>
                      <a:r>
                        <a:rPr lang="en-US" sz="1600" b="0" kern="1200" baseline="0" dirty="0" smtClean="0">
                          <a:solidFill>
                            <a:schemeClr val="dk1"/>
                          </a:solidFill>
                          <a:effectLst/>
                          <a:latin typeface="Arial" panose="020B0604020202020204" pitchFamily="34" charset="0"/>
                          <a:ea typeface="+mn-ea"/>
                          <a:cs typeface="Arial" panose="020B0604020202020204" pitchFamily="34" charset="0"/>
                        </a:rPr>
                        <a:t>Irregular, wasteful and unauthorized expenditure</a:t>
                      </a:r>
                    </a:p>
                    <a:p>
                      <a:pPr marL="285750" indent="-285750">
                        <a:spcAft>
                          <a:spcPts val="0"/>
                        </a:spcAft>
                        <a:buFont typeface="Courier New" panose="02070309020205020404" pitchFamily="49" charset="0"/>
                        <a:buChar char="o"/>
                      </a:pPr>
                      <a:r>
                        <a:rPr lang="en-US" sz="1600" b="0" kern="1200" baseline="0" dirty="0" smtClean="0">
                          <a:solidFill>
                            <a:schemeClr val="dk1"/>
                          </a:solidFill>
                          <a:effectLst/>
                          <a:latin typeface="Arial" panose="020B0604020202020204" pitchFamily="34" charset="0"/>
                          <a:ea typeface="+mn-ea"/>
                          <a:cs typeface="Arial" panose="020B0604020202020204" pitchFamily="34" charset="0"/>
                        </a:rPr>
                        <a:t>Progress on the implementation of AFS Process Plan </a:t>
                      </a:r>
                    </a:p>
                    <a:p>
                      <a:pPr>
                        <a:spcAft>
                          <a:spcPts val="0"/>
                        </a:spcAft>
                      </a:pPr>
                      <a:endParaRPr lang="en-US" sz="1600" b="0" kern="1200" baseline="0" dirty="0" smtClean="0">
                        <a:solidFill>
                          <a:schemeClr val="dk1"/>
                        </a:solidFill>
                        <a:effectLst/>
                        <a:latin typeface="Arial" panose="020B0604020202020204" pitchFamily="34" charset="0"/>
                        <a:ea typeface="+mn-ea"/>
                        <a:cs typeface="Arial" panose="020B0604020202020204" pitchFamily="34" charset="0"/>
                      </a:endParaRPr>
                    </a:p>
                    <a:p>
                      <a:pPr>
                        <a:spcAft>
                          <a:spcPts val="0"/>
                        </a:spcAft>
                      </a:pPr>
                      <a:endParaRPr lang="en-US" sz="1500" b="1" kern="1200" baseline="0" dirty="0" smtClean="0">
                        <a:solidFill>
                          <a:schemeClr val="dk1"/>
                        </a:solidFill>
                        <a:effectLst/>
                        <a:latin typeface="Arial" panose="020B0604020202020204" pitchFamily="34" charset="0"/>
                        <a:ea typeface="+mn-ea"/>
                        <a:cs typeface="Arial" panose="020B0604020202020204" pitchFamily="34" charset="0"/>
                      </a:endParaRPr>
                    </a:p>
                  </a:txBody>
                  <a:tcPr marL="40500" marR="40500" marT="0" marB="0"/>
                </a:tc>
                <a:extLst>
                  <a:ext uri="{0D108BD9-81ED-4DB2-BD59-A6C34878D82A}">
                    <a16:rowId xmlns:a16="http://schemas.microsoft.com/office/drawing/2014/main" xmlns="" val="4222956278"/>
                  </a:ext>
                </a:extLst>
              </a:tr>
            </a:tbl>
          </a:graphicData>
        </a:graphic>
      </p:graphicFrame>
    </p:spTree>
    <p:extLst>
      <p:ext uri="{BB962C8B-B14F-4D97-AF65-F5344CB8AC3E}">
        <p14:creationId xmlns:p14="http://schemas.microsoft.com/office/powerpoint/2010/main" xmlns="" val="418068979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152400"/>
            <a:ext cx="5715000" cy="857250"/>
          </a:xfrm>
        </p:spPr>
        <p:txBody>
          <a:bodyPr/>
          <a:lstStyle/>
          <a:p>
            <a:pPr lvl="0"/>
            <a:r>
              <a:rPr lang="en-ZA" sz="2100" b="1" dirty="0">
                <a:latin typeface="Arial Black" panose="020B0A04020102020204" pitchFamily="34" charset="0"/>
              </a:rPr>
              <a:t>AUDIT AND PERFORMANCE AUDIT COMMITTEE FUNCTIONALITY</a:t>
            </a:r>
            <a:endParaRPr lang="en-ZA" sz="2100" dirty="0"/>
          </a:p>
        </p:txBody>
      </p:sp>
      <p:graphicFrame>
        <p:nvGraphicFramePr>
          <p:cNvPr id="4" name="Table 3"/>
          <p:cNvGraphicFramePr>
            <a:graphicFrameLocks noGrp="1"/>
          </p:cNvGraphicFramePr>
          <p:nvPr>
            <p:extLst>
              <p:ext uri="{D42A27DB-BD31-4B8C-83A1-F6EECF244321}">
                <p14:modId xmlns:p14="http://schemas.microsoft.com/office/powerpoint/2010/main" xmlns="" val="1179721776"/>
              </p:ext>
            </p:extLst>
          </p:nvPr>
        </p:nvGraphicFramePr>
        <p:xfrm>
          <a:off x="914400" y="1009651"/>
          <a:ext cx="8001000" cy="5145507"/>
        </p:xfrm>
        <a:graphic>
          <a:graphicData uri="http://schemas.openxmlformats.org/drawingml/2006/table">
            <a:tbl>
              <a:tblPr firstRow="1" firstCol="1" bandRow="1">
                <a:tableStyleId>{5C22544A-7EE6-4342-B048-85BDC9FD1C3A}</a:tableStyleId>
              </a:tblPr>
              <a:tblGrid>
                <a:gridCol w="1830738">
                  <a:extLst>
                    <a:ext uri="{9D8B030D-6E8A-4147-A177-3AD203B41FA5}">
                      <a16:colId xmlns:a16="http://schemas.microsoft.com/office/drawing/2014/main" xmlns="" val="4192549243"/>
                    </a:ext>
                  </a:extLst>
                </a:gridCol>
                <a:gridCol w="6170262">
                  <a:extLst>
                    <a:ext uri="{9D8B030D-6E8A-4147-A177-3AD203B41FA5}">
                      <a16:colId xmlns:a16="http://schemas.microsoft.com/office/drawing/2014/main" xmlns="" val="1177727119"/>
                    </a:ext>
                  </a:extLst>
                </a:gridCol>
              </a:tblGrid>
              <a:tr h="294656">
                <a:tc>
                  <a:txBody>
                    <a:bodyPr/>
                    <a:lstStyle/>
                    <a:p>
                      <a:pPr algn="just">
                        <a:lnSpc>
                          <a:spcPct val="150000"/>
                        </a:lnSpc>
                        <a:spcAft>
                          <a:spcPts val="0"/>
                        </a:spcAft>
                      </a:pPr>
                      <a:r>
                        <a:rPr lang="en-ZA" sz="1600" dirty="0" smtClean="0">
                          <a:solidFill>
                            <a:schemeClr val="tx1"/>
                          </a:solidFill>
                          <a:effectLst/>
                          <a:latin typeface="Arial" panose="020B0604020202020204" pitchFamily="34" charset="0"/>
                          <a:cs typeface="Arial" panose="020B0604020202020204" pitchFamily="34" charset="0"/>
                        </a:rPr>
                        <a:t>DATE</a:t>
                      </a:r>
                      <a:endParaRPr lang="en-ZA"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500" marR="40500" marT="0" marB="0"/>
                </a:tc>
                <a:tc>
                  <a:txBody>
                    <a:bodyPr/>
                    <a:lstStyle/>
                    <a:p>
                      <a:pPr algn="just">
                        <a:lnSpc>
                          <a:spcPct val="150000"/>
                        </a:lnSpc>
                        <a:spcAft>
                          <a:spcPts val="0"/>
                        </a:spcAft>
                      </a:pPr>
                      <a:r>
                        <a:rPr lang="en-ZA" sz="1600" dirty="0" smtClean="0">
                          <a:solidFill>
                            <a:schemeClr val="tx1"/>
                          </a:solidFill>
                          <a:effectLst/>
                          <a:latin typeface="Arial" panose="020B0604020202020204" pitchFamily="34" charset="0"/>
                          <a:cs typeface="Arial" panose="020B0604020202020204" pitchFamily="34" charset="0"/>
                        </a:rPr>
                        <a:t>DOCUMENTS CONSIDERED/AGENDA</a:t>
                      </a:r>
                      <a:endParaRPr lang="en-ZA"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500" marR="40500" marT="0" marB="0"/>
                </a:tc>
                <a:extLst>
                  <a:ext uri="{0D108BD9-81ED-4DB2-BD59-A6C34878D82A}">
                    <a16:rowId xmlns:a16="http://schemas.microsoft.com/office/drawing/2014/main" xmlns="" val="3328141718"/>
                  </a:ext>
                </a:extLst>
              </a:tr>
              <a:tr h="2465587">
                <a:tc>
                  <a:txBody>
                    <a:bodyPr/>
                    <a:lstStyle/>
                    <a:p>
                      <a:pPr algn="just">
                        <a:lnSpc>
                          <a:spcPct val="150000"/>
                        </a:lnSpc>
                        <a:spcAft>
                          <a:spcPts val="0"/>
                        </a:spcAft>
                      </a:pPr>
                      <a:r>
                        <a:rPr lang="en-US" sz="16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29 JULY</a:t>
                      </a:r>
                      <a:r>
                        <a:rPr lang="en-US" sz="1600" b="0"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2020</a:t>
                      </a:r>
                      <a:endParaRPr lang="en-ZA"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500" marR="40500" marT="0" marB="0"/>
                </a:tc>
                <a:tc>
                  <a:txBody>
                    <a:bodyPr/>
                    <a:lstStyle/>
                    <a:p>
                      <a:pPr>
                        <a:spcAft>
                          <a:spcPts val="0"/>
                        </a:spcAft>
                      </a:pPr>
                      <a:r>
                        <a:rPr lang="en-US" sz="1600" b="1" kern="1200" dirty="0" smtClean="0">
                          <a:solidFill>
                            <a:schemeClr val="tx1"/>
                          </a:solidFill>
                          <a:effectLst/>
                          <a:latin typeface="Arial" panose="020B0604020202020204" pitchFamily="34" charset="0"/>
                          <a:ea typeface="+mn-ea"/>
                          <a:cs typeface="Arial" panose="020B0604020202020204" pitchFamily="34" charset="0"/>
                        </a:rPr>
                        <a:t>Infrastructure</a:t>
                      </a:r>
                      <a:r>
                        <a:rPr lang="en-US" sz="1600" b="1" kern="1200" baseline="0" dirty="0" smtClean="0">
                          <a:solidFill>
                            <a:schemeClr val="tx1"/>
                          </a:solidFill>
                          <a:effectLst/>
                          <a:latin typeface="Arial" panose="020B0604020202020204" pitchFamily="34" charset="0"/>
                          <a:ea typeface="+mn-ea"/>
                          <a:cs typeface="Arial" panose="020B0604020202020204" pitchFamily="34" charset="0"/>
                        </a:rPr>
                        <a:t> Report </a:t>
                      </a:r>
                    </a:p>
                    <a:p>
                      <a:pPr>
                        <a:spcAft>
                          <a:spcPts val="0"/>
                        </a:spcAft>
                      </a:pPr>
                      <a:r>
                        <a:rPr lang="en-US" sz="1600" b="1" kern="1200" dirty="0" smtClean="0">
                          <a:solidFill>
                            <a:schemeClr val="tx1"/>
                          </a:solidFill>
                          <a:effectLst/>
                          <a:latin typeface="Arial" panose="020B0604020202020204" pitchFamily="34" charset="0"/>
                          <a:ea typeface="+mn-ea"/>
                          <a:cs typeface="Arial" panose="020B0604020202020204" pitchFamily="34" charset="0"/>
                        </a:rPr>
                        <a:t>Risk Management  </a:t>
                      </a:r>
                    </a:p>
                    <a:p>
                      <a:pPr marL="285750" indent="-285750">
                        <a:spcAft>
                          <a:spcPts val="0"/>
                        </a:spcAft>
                        <a:buFont typeface="Courier New" panose="02070309020205020404" pitchFamily="49" charset="0"/>
                        <a:buChar char="o"/>
                      </a:pPr>
                      <a:r>
                        <a:rPr lang="en-US" sz="1600" b="0" kern="1200" dirty="0" smtClean="0">
                          <a:solidFill>
                            <a:schemeClr val="tx1"/>
                          </a:solidFill>
                          <a:effectLst/>
                          <a:latin typeface="Arial" panose="020B0604020202020204" pitchFamily="34" charset="0"/>
                          <a:ea typeface="+mn-ea"/>
                          <a:cs typeface="Arial" panose="020B0604020202020204" pitchFamily="34" charset="0"/>
                        </a:rPr>
                        <a:t>4rd  Quarter Risk Management Committee Report and Implementation plan</a:t>
                      </a:r>
                    </a:p>
                    <a:p>
                      <a:pPr>
                        <a:spcAft>
                          <a:spcPts val="0"/>
                        </a:spcAft>
                      </a:pPr>
                      <a:r>
                        <a:rPr lang="en-ZA" sz="1600" b="1" kern="1200" dirty="0" smtClean="0">
                          <a:solidFill>
                            <a:schemeClr val="tx1"/>
                          </a:solidFill>
                          <a:effectLst/>
                          <a:latin typeface="Arial" panose="020B0604020202020204" pitchFamily="34" charset="0"/>
                          <a:ea typeface="+mn-ea"/>
                          <a:cs typeface="Arial" panose="020B0604020202020204" pitchFamily="34" charset="0"/>
                        </a:rPr>
                        <a:t>Internal Audit Report </a:t>
                      </a:r>
                    </a:p>
                    <a:p>
                      <a:pPr marL="285750" indent="-285750">
                        <a:spcAft>
                          <a:spcPts val="0"/>
                        </a:spcAft>
                        <a:buFont typeface="Courier New" panose="02070309020205020404" pitchFamily="49" charset="0"/>
                        <a:buChar char="o"/>
                      </a:pPr>
                      <a:r>
                        <a:rPr lang="en-ZA" sz="1600" b="0" kern="1200" dirty="0" smtClean="0">
                          <a:solidFill>
                            <a:schemeClr val="tx1"/>
                          </a:solidFill>
                          <a:effectLst/>
                          <a:latin typeface="Arial" panose="020B0604020202020204" pitchFamily="34" charset="0"/>
                          <a:ea typeface="+mn-ea"/>
                          <a:cs typeface="Arial" panose="020B0604020202020204" pitchFamily="34" charset="0"/>
                        </a:rPr>
                        <a:t>Internal Audit Reports</a:t>
                      </a:r>
                    </a:p>
                    <a:p>
                      <a:pPr marL="285750" indent="-285750">
                        <a:spcAft>
                          <a:spcPts val="0"/>
                        </a:spcAft>
                        <a:buFont typeface="Courier New" panose="02070309020205020404" pitchFamily="49" charset="0"/>
                        <a:buChar char="o"/>
                      </a:pPr>
                      <a:r>
                        <a:rPr lang="en-ZA" sz="1600" b="0" kern="1200" dirty="0" smtClean="0">
                          <a:solidFill>
                            <a:schemeClr val="tx1"/>
                          </a:solidFill>
                          <a:effectLst/>
                          <a:latin typeface="Arial" panose="020B0604020202020204" pitchFamily="34" charset="0"/>
                          <a:ea typeface="+mn-ea"/>
                          <a:cs typeface="Arial" panose="020B0604020202020204" pitchFamily="34" charset="0"/>
                        </a:rPr>
                        <a:t>Internal Audit Progress report </a:t>
                      </a:r>
                    </a:p>
                    <a:p>
                      <a:pPr marL="285750" indent="-285750">
                        <a:spcAft>
                          <a:spcPts val="0"/>
                        </a:spcAft>
                        <a:buFont typeface="Courier New" panose="02070309020205020404" pitchFamily="49" charset="0"/>
                        <a:buChar char="o"/>
                      </a:pPr>
                      <a:r>
                        <a:rPr lang="en-ZA" sz="1600" b="0" kern="1200" dirty="0" smtClean="0">
                          <a:solidFill>
                            <a:schemeClr val="tx1"/>
                          </a:solidFill>
                          <a:effectLst/>
                          <a:latin typeface="Arial" panose="020B0604020202020204" pitchFamily="34" charset="0"/>
                          <a:ea typeface="+mn-ea"/>
                          <a:cs typeface="Arial" panose="020B0604020202020204" pitchFamily="34" charset="0"/>
                        </a:rPr>
                        <a:t>Internal Audit Action Plan</a:t>
                      </a:r>
                    </a:p>
                    <a:p>
                      <a:pPr>
                        <a:spcAft>
                          <a:spcPts val="0"/>
                        </a:spcAft>
                      </a:pPr>
                      <a:r>
                        <a:rPr lang="en-US" sz="1600" b="1" kern="1200" dirty="0" smtClean="0">
                          <a:solidFill>
                            <a:schemeClr val="tx1"/>
                          </a:solidFill>
                          <a:effectLst/>
                          <a:latin typeface="Arial" panose="020B0604020202020204" pitchFamily="34" charset="0"/>
                          <a:ea typeface="+mn-ea"/>
                          <a:cs typeface="Arial" panose="020B0604020202020204" pitchFamily="34" charset="0"/>
                        </a:rPr>
                        <a:t>Information</a:t>
                      </a:r>
                      <a:r>
                        <a:rPr lang="en-US" sz="1600" b="1" kern="1200" baseline="0" dirty="0" smtClean="0">
                          <a:solidFill>
                            <a:schemeClr val="tx1"/>
                          </a:solidFill>
                          <a:effectLst/>
                          <a:latin typeface="Arial" panose="020B0604020202020204" pitchFamily="34" charset="0"/>
                          <a:ea typeface="+mn-ea"/>
                          <a:cs typeface="Arial" panose="020B0604020202020204" pitchFamily="34" charset="0"/>
                        </a:rPr>
                        <a:t> Technology Report  </a:t>
                      </a:r>
                      <a:endParaRPr lang="en-US" sz="1600" b="1" kern="1200" dirty="0" smtClean="0">
                        <a:solidFill>
                          <a:schemeClr val="tx1"/>
                        </a:solidFill>
                        <a:effectLst/>
                        <a:latin typeface="Arial" panose="020B0604020202020204" pitchFamily="34" charset="0"/>
                        <a:ea typeface="+mn-ea"/>
                        <a:cs typeface="Arial" panose="020B0604020202020204" pitchFamily="34" charset="0"/>
                      </a:endParaRPr>
                    </a:p>
                    <a:p>
                      <a:pPr marL="285750" indent="-285750">
                        <a:spcAft>
                          <a:spcPts val="0"/>
                        </a:spcAft>
                        <a:buFont typeface="Courier New" panose="02070309020205020404" pitchFamily="49" charset="0"/>
                        <a:buChar char="o"/>
                      </a:pPr>
                      <a:r>
                        <a:rPr lang="en-US" sz="1600" b="0" kern="1200" dirty="0" smtClean="0">
                          <a:solidFill>
                            <a:schemeClr val="tx1"/>
                          </a:solidFill>
                          <a:effectLst/>
                          <a:latin typeface="Arial" panose="020B0604020202020204" pitchFamily="34" charset="0"/>
                          <a:ea typeface="+mn-ea"/>
                          <a:cs typeface="Arial" panose="020B0604020202020204" pitchFamily="34" charset="0"/>
                        </a:rPr>
                        <a:t>Information Technology Progress report</a:t>
                      </a:r>
                    </a:p>
                    <a:p>
                      <a:pPr marL="285750" indent="-285750">
                        <a:spcAft>
                          <a:spcPts val="0"/>
                        </a:spcAft>
                        <a:buFont typeface="Courier New" panose="02070309020205020404" pitchFamily="49" charset="0"/>
                        <a:buChar char="o"/>
                      </a:pPr>
                      <a:r>
                        <a:rPr lang="en-US" sz="1600" b="0" kern="1200" dirty="0" smtClean="0">
                          <a:solidFill>
                            <a:schemeClr val="tx1"/>
                          </a:solidFill>
                          <a:effectLst/>
                          <a:latin typeface="Arial" panose="020B0604020202020204" pitchFamily="34" charset="0"/>
                          <a:ea typeface="+mn-ea"/>
                          <a:cs typeface="Arial" panose="020B0604020202020204" pitchFamily="34" charset="0"/>
                        </a:rPr>
                        <a:t>Business Continuity Plan</a:t>
                      </a:r>
                      <a:endParaRPr lang="en-ZA" sz="1600" b="0" kern="1200" dirty="0">
                        <a:solidFill>
                          <a:schemeClr val="tx1"/>
                        </a:solidFill>
                        <a:effectLst/>
                        <a:latin typeface="Arial" panose="020B0604020202020204" pitchFamily="34" charset="0"/>
                        <a:ea typeface="+mn-ea"/>
                        <a:cs typeface="Arial" panose="020B0604020202020204" pitchFamily="34" charset="0"/>
                      </a:endParaRPr>
                    </a:p>
                  </a:txBody>
                  <a:tcPr marL="40500" marR="40500" marT="0" marB="0"/>
                </a:tc>
                <a:extLst>
                  <a:ext uri="{0D108BD9-81ED-4DB2-BD59-A6C34878D82A}">
                    <a16:rowId xmlns:a16="http://schemas.microsoft.com/office/drawing/2014/main" xmlns="" val="4222956278"/>
                  </a:ext>
                </a:extLst>
              </a:tr>
              <a:tr h="2097507">
                <a:tc>
                  <a:txBody>
                    <a:bodyPr/>
                    <a:lstStyle/>
                    <a:p>
                      <a:pPr algn="just">
                        <a:lnSpc>
                          <a:spcPct val="150000"/>
                        </a:lnSpc>
                        <a:spcAft>
                          <a:spcPts val="0"/>
                        </a:spcAft>
                      </a:pPr>
                      <a:r>
                        <a:rPr lang="en-US" sz="16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29 JULY</a:t>
                      </a:r>
                      <a:r>
                        <a:rPr lang="en-US" sz="1600" b="0"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2020</a:t>
                      </a:r>
                      <a:endParaRPr lang="en-ZA"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500" marR="40500" marT="0" marB="0"/>
                </a:tc>
                <a:tc>
                  <a:txBody>
                    <a:bodyPr/>
                    <a:lstStyle/>
                    <a:p>
                      <a:pPr>
                        <a:spcAft>
                          <a:spcPts val="0"/>
                        </a:spcAft>
                      </a:pPr>
                      <a:r>
                        <a:rPr lang="en-US" sz="1600" b="1" kern="1200" dirty="0" smtClean="0">
                          <a:solidFill>
                            <a:schemeClr val="tx1"/>
                          </a:solidFill>
                          <a:effectLst/>
                          <a:latin typeface="Arial" panose="020B0604020202020204" pitchFamily="34" charset="0"/>
                          <a:ea typeface="+mn-ea"/>
                          <a:cs typeface="Arial" panose="020B0604020202020204" pitchFamily="34" charset="0"/>
                        </a:rPr>
                        <a:t>Office</a:t>
                      </a:r>
                      <a:r>
                        <a:rPr lang="en-US" sz="1600" b="1" kern="1200" baseline="0" dirty="0" smtClean="0">
                          <a:solidFill>
                            <a:schemeClr val="tx1"/>
                          </a:solidFill>
                          <a:effectLst/>
                          <a:latin typeface="Arial" panose="020B0604020202020204" pitchFamily="34" charset="0"/>
                          <a:ea typeface="+mn-ea"/>
                          <a:cs typeface="Arial" panose="020B0604020202020204" pitchFamily="34" charset="0"/>
                        </a:rPr>
                        <a:t> of the Executive Mayor </a:t>
                      </a:r>
                      <a:endParaRPr lang="en-US" sz="1600" b="1" kern="1200" dirty="0" smtClean="0">
                        <a:solidFill>
                          <a:schemeClr val="tx1"/>
                        </a:solidFill>
                        <a:effectLst/>
                        <a:latin typeface="Arial" panose="020B0604020202020204" pitchFamily="34" charset="0"/>
                        <a:ea typeface="+mn-ea"/>
                        <a:cs typeface="Arial" panose="020B0604020202020204" pitchFamily="34" charset="0"/>
                      </a:endParaRPr>
                    </a:p>
                    <a:p>
                      <a:pPr marL="285750" indent="-285750" algn="just">
                        <a:spcAft>
                          <a:spcPts val="0"/>
                        </a:spcAft>
                        <a:buFont typeface="Courier New" panose="02070309020205020404" pitchFamily="49" charset="0"/>
                        <a:buChar char="o"/>
                      </a:pPr>
                      <a:r>
                        <a:rPr lang="en-US" sz="1600" b="0" kern="1200" dirty="0" smtClean="0">
                          <a:solidFill>
                            <a:schemeClr val="tx1"/>
                          </a:solidFill>
                          <a:effectLst/>
                          <a:latin typeface="Arial" panose="020B0604020202020204" pitchFamily="34" charset="0"/>
                          <a:ea typeface="+mn-ea"/>
                          <a:cs typeface="Arial" panose="020B0604020202020204" pitchFamily="34" charset="0"/>
                        </a:rPr>
                        <a:t>Progress on the implementations of Council Resolutions recommended by AC.</a:t>
                      </a:r>
                    </a:p>
                  </a:txBody>
                  <a:tcPr marL="40500" marR="40500" marT="0" marB="0"/>
                </a:tc>
                <a:extLst>
                  <a:ext uri="{0D108BD9-81ED-4DB2-BD59-A6C34878D82A}">
                    <a16:rowId xmlns:a16="http://schemas.microsoft.com/office/drawing/2014/main" xmlns="" val="2563363383"/>
                  </a:ext>
                </a:extLst>
              </a:tr>
            </a:tbl>
          </a:graphicData>
        </a:graphic>
      </p:graphicFrame>
    </p:spTree>
    <p:extLst>
      <p:ext uri="{BB962C8B-B14F-4D97-AF65-F5344CB8AC3E}">
        <p14:creationId xmlns:p14="http://schemas.microsoft.com/office/powerpoint/2010/main" xmlns="" val="26679626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2667001"/>
            <a:ext cx="5308866" cy="1515533"/>
          </a:xfrm>
        </p:spPr>
        <p:txBody>
          <a:bodyPr/>
          <a:lstStyle/>
          <a:p>
            <a:pPr algn="ctr"/>
            <a:r>
              <a:rPr lang="en-US" sz="4000" dirty="0">
                <a:latin typeface="Arial Black" panose="020B0A04020102020204" pitchFamily="34" charset="0"/>
              </a:rPr>
              <a:t>PAST AUDIT OUTCOMES</a:t>
            </a:r>
          </a:p>
        </p:txBody>
      </p:sp>
    </p:spTree>
    <p:extLst>
      <p:ext uri="{BB962C8B-B14F-4D97-AF65-F5344CB8AC3E}">
        <p14:creationId xmlns:p14="http://schemas.microsoft.com/office/powerpoint/2010/main" xmlns="" val="8729792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7866" y="915338"/>
            <a:ext cx="6798734" cy="837263"/>
          </a:xfrm>
        </p:spPr>
        <p:txBody>
          <a:bodyPr/>
          <a:lstStyle/>
          <a:p>
            <a:pPr algn="ctr"/>
            <a:r>
              <a:rPr lang="en-US" sz="3600" b="1" dirty="0">
                <a:latin typeface="Arial Narrow" panose="020B0606020202030204" pitchFamily="34" charset="0"/>
              </a:rPr>
              <a:t>Mandate of Internal Audit</a:t>
            </a:r>
            <a:endParaRPr lang="en-ZA" sz="3600" dirty="0">
              <a:latin typeface="Arial Narrow" panose="020B0606020202030204" pitchFamily="34" charset="0"/>
            </a:endParaRPr>
          </a:p>
        </p:txBody>
      </p:sp>
      <p:sp>
        <p:nvSpPr>
          <p:cNvPr id="3" name="Content Placeholder 2"/>
          <p:cNvSpPr>
            <a:spLocks noGrp="1"/>
          </p:cNvSpPr>
          <p:nvPr>
            <p:ph idx="1"/>
          </p:nvPr>
        </p:nvSpPr>
        <p:spPr>
          <a:xfrm>
            <a:off x="914401" y="1752601"/>
            <a:ext cx="8077199" cy="4724399"/>
          </a:xfrm>
        </p:spPr>
        <p:txBody>
          <a:bodyPr>
            <a:normAutofit fontScale="92500" lnSpcReduction="20000"/>
          </a:bodyPr>
          <a:lstStyle/>
          <a:p>
            <a:pPr marL="0" indent="0" fontAlgn="base">
              <a:spcBef>
                <a:spcPct val="50000"/>
              </a:spcBef>
              <a:spcAft>
                <a:spcPct val="0"/>
              </a:spcAft>
              <a:buNone/>
              <a:defRPr/>
            </a:pPr>
            <a:r>
              <a:rPr lang="en-US" sz="1700" b="1" dirty="0">
                <a:effectLst>
                  <a:outerShdw blurRad="38100" dist="38100" dir="2700000" algn="tl">
                    <a:srgbClr val="FFFFFF"/>
                  </a:outerShdw>
                </a:effectLst>
                <a:latin typeface="Arial" charset="0"/>
              </a:rPr>
              <a:t> I</a:t>
            </a:r>
            <a:r>
              <a:rPr lang="en-US" sz="1700" dirty="0">
                <a:latin typeface="Arial" charset="0"/>
              </a:rPr>
              <a:t>n terms of the MFMA S165</a:t>
            </a:r>
          </a:p>
          <a:p>
            <a:pPr fontAlgn="base">
              <a:spcBef>
                <a:spcPct val="50000"/>
              </a:spcBef>
              <a:spcAft>
                <a:spcPct val="0"/>
              </a:spcAft>
              <a:buFontTx/>
              <a:buAutoNum type="arabicParenBoth"/>
              <a:defRPr/>
            </a:pPr>
            <a:r>
              <a:rPr lang="en-US" sz="1700" dirty="0">
                <a:latin typeface="Arial" charset="0"/>
              </a:rPr>
              <a:t>Each municipality and each municipal entity must have an internal audit unit, subject to subsection(3)</a:t>
            </a:r>
          </a:p>
          <a:p>
            <a:pPr fontAlgn="base">
              <a:spcBef>
                <a:spcPct val="50000"/>
              </a:spcBef>
              <a:spcAft>
                <a:spcPct val="0"/>
              </a:spcAft>
              <a:buFontTx/>
              <a:buAutoNum type="arabicParenBoth"/>
              <a:defRPr/>
            </a:pPr>
            <a:r>
              <a:rPr lang="en-US" sz="1700" dirty="0">
                <a:latin typeface="Arial" charset="0"/>
              </a:rPr>
              <a:t>The internal audit unit of a municipality or municipal entity must</a:t>
            </a:r>
          </a:p>
          <a:p>
            <a:pPr fontAlgn="base">
              <a:spcBef>
                <a:spcPct val="50000"/>
              </a:spcBef>
              <a:spcAft>
                <a:spcPct val="0"/>
              </a:spcAft>
              <a:buNone/>
              <a:defRPr/>
            </a:pPr>
            <a:r>
              <a:rPr lang="en-US" sz="1700" dirty="0">
                <a:latin typeface="Arial" charset="0"/>
              </a:rPr>
              <a:t>	(a) prepare a risk based audit plan and an internal audit program for each financial year.</a:t>
            </a:r>
          </a:p>
          <a:p>
            <a:pPr fontAlgn="base">
              <a:spcBef>
                <a:spcPct val="50000"/>
              </a:spcBef>
              <a:spcAft>
                <a:spcPct val="0"/>
              </a:spcAft>
              <a:buNone/>
              <a:defRPr/>
            </a:pPr>
            <a:r>
              <a:rPr lang="en-US" sz="1700" dirty="0">
                <a:latin typeface="Arial" charset="0"/>
              </a:rPr>
              <a:t>	(b) advise the accounting officer and report to the audit committee on the implementation of the internal audit plan and matters relating to-</a:t>
            </a:r>
          </a:p>
          <a:p>
            <a:pPr fontAlgn="base">
              <a:spcBef>
                <a:spcPct val="50000"/>
              </a:spcBef>
              <a:spcAft>
                <a:spcPct val="0"/>
              </a:spcAft>
              <a:buNone/>
              <a:defRPr/>
            </a:pPr>
            <a:r>
              <a:rPr lang="en-US" sz="1700" dirty="0">
                <a:latin typeface="Arial" charset="0"/>
              </a:rPr>
              <a:t>		(a)	internal audit;</a:t>
            </a:r>
          </a:p>
          <a:p>
            <a:pPr fontAlgn="base">
              <a:spcBef>
                <a:spcPct val="50000"/>
              </a:spcBef>
              <a:spcAft>
                <a:spcPct val="0"/>
              </a:spcAft>
              <a:buNone/>
              <a:defRPr/>
            </a:pPr>
            <a:r>
              <a:rPr lang="en-US" sz="1700" dirty="0">
                <a:latin typeface="Arial" charset="0"/>
              </a:rPr>
              <a:t>		(b)	</a:t>
            </a:r>
            <a:r>
              <a:rPr lang="en-US" sz="1700" dirty="0" smtClean="0">
                <a:latin typeface="Arial" charset="0"/>
              </a:rPr>
              <a:t>internal </a:t>
            </a:r>
            <a:r>
              <a:rPr lang="en-US" sz="1700" dirty="0">
                <a:latin typeface="Arial" charset="0"/>
              </a:rPr>
              <a:t>controls;</a:t>
            </a:r>
          </a:p>
          <a:p>
            <a:pPr fontAlgn="base">
              <a:spcBef>
                <a:spcPct val="50000"/>
              </a:spcBef>
              <a:spcAft>
                <a:spcPct val="0"/>
              </a:spcAft>
              <a:buNone/>
              <a:defRPr/>
            </a:pPr>
            <a:r>
              <a:rPr lang="en-US" sz="1700" dirty="0">
                <a:latin typeface="Arial" charset="0"/>
              </a:rPr>
              <a:t>		(c)	accounting procedures and practice;</a:t>
            </a:r>
          </a:p>
          <a:p>
            <a:pPr fontAlgn="base">
              <a:spcBef>
                <a:spcPct val="50000"/>
              </a:spcBef>
              <a:spcAft>
                <a:spcPct val="0"/>
              </a:spcAft>
              <a:buNone/>
              <a:defRPr/>
            </a:pPr>
            <a:r>
              <a:rPr lang="en-US" sz="1700" dirty="0">
                <a:latin typeface="Arial" charset="0"/>
              </a:rPr>
              <a:t>		(d)	risk and risk management;</a:t>
            </a:r>
          </a:p>
          <a:p>
            <a:pPr fontAlgn="base">
              <a:spcBef>
                <a:spcPct val="50000"/>
              </a:spcBef>
              <a:spcAft>
                <a:spcPct val="0"/>
              </a:spcAft>
              <a:buNone/>
              <a:defRPr/>
            </a:pPr>
            <a:r>
              <a:rPr lang="en-US" sz="1700" dirty="0">
                <a:latin typeface="Arial" charset="0"/>
              </a:rPr>
              <a:t>		(e)	performance management</a:t>
            </a:r>
          </a:p>
          <a:p>
            <a:pPr fontAlgn="base">
              <a:spcBef>
                <a:spcPct val="50000"/>
              </a:spcBef>
              <a:spcAft>
                <a:spcPct val="0"/>
              </a:spcAft>
              <a:buNone/>
              <a:defRPr/>
            </a:pPr>
            <a:r>
              <a:rPr lang="en-US" sz="1700" dirty="0">
                <a:latin typeface="Arial" charset="0"/>
              </a:rPr>
              <a:t>		(f)	loss control</a:t>
            </a:r>
          </a:p>
          <a:p>
            <a:pPr fontAlgn="base">
              <a:spcBef>
                <a:spcPct val="50000"/>
              </a:spcBef>
              <a:spcAft>
                <a:spcPct val="0"/>
              </a:spcAft>
              <a:buNone/>
              <a:defRPr/>
            </a:pPr>
            <a:r>
              <a:rPr lang="en-US" sz="1700" dirty="0">
                <a:latin typeface="Arial" charset="0"/>
              </a:rPr>
              <a:t>		(g)	compliance with this act, the Annual Division of Revenue Act</a:t>
            </a:r>
          </a:p>
          <a:p>
            <a:pPr fontAlgn="base">
              <a:spcBef>
                <a:spcPct val="50000"/>
              </a:spcBef>
              <a:spcAft>
                <a:spcPct val="0"/>
              </a:spcAft>
              <a:buNone/>
              <a:defRPr/>
            </a:pPr>
            <a:r>
              <a:rPr lang="en-US" sz="1700" dirty="0">
                <a:latin typeface="Arial" charset="0"/>
              </a:rPr>
              <a:t>			and any other applicable legislation:</a:t>
            </a:r>
            <a:r>
              <a:rPr lang="en-US" sz="1500" dirty="0">
                <a:solidFill>
                  <a:srgbClr val="FF0000"/>
                </a:solidFill>
                <a:latin typeface="Arial" charset="0"/>
              </a:rPr>
              <a:t>	</a:t>
            </a:r>
            <a:endParaRPr lang="en-ZA" sz="1500" dirty="0">
              <a:solidFill>
                <a:srgbClr val="FF0000"/>
              </a:solidFill>
            </a:endParaRPr>
          </a:p>
        </p:txBody>
      </p:sp>
    </p:spTree>
    <p:extLst>
      <p:ext uri="{BB962C8B-B14F-4D97-AF65-F5344CB8AC3E}">
        <p14:creationId xmlns:p14="http://schemas.microsoft.com/office/powerpoint/2010/main" xmlns="" val="1068498212"/>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1" y="624110"/>
            <a:ext cx="7391400" cy="1280890"/>
          </a:xfrm>
        </p:spPr>
        <p:txBody>
          <a:bodyPr/>
          <a:lstStyle/>
          <a:p>
            <a:pPr algn="ctr"/>
            <a:r>
              <a:rPr lang="en-GB" sz="3600" b="1" dirty="0">
                <a:latin typeface="Arial Narrow" panose="020B0606020202030204" pitchFamily="34" charset="0"/>
              </a:rPr>
              <a:t>Internal Audit Strategic Coverage Plan</a:t>
            </a:r>
            <a:endParaRPr lang="en-ZA" sz="3600" dirty="0">
              <a:latin typeface="Arial Narrow" panose="020B0606020202030204" pitchFamily="34" charset="0"/>
            </a:endParaRPr>
          </a:p>
        </p:txBody>
      </p:sp>
      <p:sp>
        <p:nvSpPr>
          <p:cNvPr id="3" name="Content Placeholder 2"/>
          <p:cNvSpPr>
            <a:spLocks noGrp="1"/>
          </p:cNvSpPr>
          <p:nvPr>
            <p:ph idx="1"/>
          </p:nvPr>
        </p:nvSpPr>
        <p:spPr>
          <a:xfrm>
            <a:off x="990601" y="2133600"/>
            <a:ext cx="7924800" cy="4114800"/>
          </a:xfrm>
        </p:spPr>
        <p:txBody>
          <a:bodyPr>
            <a:normAutofit fontScale="70000" lnSpcReduction="20000"/>
          </a:bodyPr>
          <a:lstStyle/>
          <a:p>
            <a:pPr marL="0" indent="0" algn="just">
              <a:buNone/>
            </a:pPr>
            <a:r>
              <a:rPr lang="en-GB" sz="2800" dirty="0">
                <a:latin typeface="Arial Narrow" panose="020B0606020202030204" pitchFamily="34" charset="0"/>
              </a:rPr>
              <a:t>The Internal Audit Plan covered the following types of audits:</a:t>
            </a:r>
          </a:p>
          <a:p>
            <a:pPr algn="just">
              <a:buFont typeface="Arial" panose="020B0604020202020204" pitchFamily="34" charset="0"/>
              <a:buChar char="•"/>
            </a:pPr>
            <a:r>
              <a:rPr lang="en-GB" sz="2800" dirty="0">
                <a:latin typeface="Arial Narrow" panose="020B0606020202030204" pitchFamily="34" charset="0"/>
              </a:rPr>
              <a:t>Risk Based Review</a:t>
            </a:r>
          </a:p>
          <a:p>
            <a:pPr algn="just">
              <a:buFont typeface="Arial" panose="020B0604020202020204" pitchFamily="34" charset="0"/>
              <a:buChar char="•"/>
            </a:pPr>
            <a:r>
              <a:rPr lang="en-GB" sz="2800" dirty="0">
                <a:latin typeface="Arial Narrow" panose="020B0606020202030204" pitchFamily="34" charset="0"/>
              </a:rPr>
              <a:t>Performance Information Reviews</a:t>
            </a:r>
          </a:p>
          <a:p>
            <a:pPr algn="just">
              <a:buFont typeface="Arial" panose="020B0604020202020204" pitchFamily="34" charset="0"/>
              <a:buChar char="•"/>
            </a:pPr>
            <a:r>
              <a:rPr lang="en-GB" sz="2800" dirty="0">
                <a:latin typeface="Arial Narrow" panose="020B0606020202030204" pitchFamily="34" charset="0"/>
              </a:rPr>
              <a:t>Compliance Review</a:t>
            </a:r>
          </a:p>
          <a:p>
            <a:pPr algn="just">
              <a:buFont typeface="Arial" panose="020B0604020202020204" pitchFamily="34" charset="0"/>
              <a:buChar char="•"/>
            </a:pPr>
            <a:r>
              <a:rPr lang="en-GB" sz="2800" dirty="0">
                <a:latin typeface="Arial Narrow" panose="020B0606020202030204" pitchFamily="34" charset="0"/>
              </a:rPr>
              <a:t>Financial Review </a:t>
            </a:r>
          </a:p>
          <a:p>
            <a:pPr algn="just">
              <a:buFont typeface="Arial" panose="020B0604020202020204" pitchFamily="34" charset="0"/>
              <a:buChar char="•"/>
            </a:pPr>
            <a:r>
              <a:rPr lang="en-GB" sz="2800" dirty="0">
                <a:latin typeface="Arial Narrow" panose="020B0606020202030204" pitchFamily="34" charset="0"/>
              </a:rPr>
              <a:t>Follow up Review</a:t>
            </a:r>
          </a:p>
          <a:p>
            <a:pPr algn="just">
              <a:buFont typeface="Arial" panose="020B0604020202020204" pitchFamily="34" charset="0"/>
              <a:buChar char="•"/>
            </a:pPr>
            <a:r>
              <a:rPr lang="en-GB" sz="2800" dirty="0">
                <a:latin typeface="Arial Narrow" panose="020B0606020202030204" pitchFamily="34" charset="0"/>
              </a:rPr>
              <a:t>Adhoc Management Requested review </a:t>
            </a:r>
          </a:p>
          <a:p>
            <a:pPr algn="just">
              <a:buFont typeface="Arial" panose="020B0604020202020204" pitchFamily="34" charset="0"/>
              <a:buChar char="•"/>
            </a:pPr>
            <a:r>
              <a:rPr lang="en-GB" sz="2800" dirty="0">
                <a:latin typeface="Arial Narrow" panose="020B0606020202030204" pitchFamily="34" charset="0"/>
              </a:rPr>
              <a:t>We have carried out 14 internal audit projects in line with the Approved Internal Audit plan, audit methodology and Internal Audit charter</a:t>
            </a:r>
            <a:r>
              <a:rPr lang="en-GB" sz="2800" dirty="0" smtClean="0">
                <a:latin typeface="Arial Narrow" panose="020B0606020202030204" pitchFamily="34" charset="0"/>
              </a:rPr>
              <a:t>.</a:t>
            </a:r>
          </a:p>
          <a:p>
            <a:pPr algn="just">
              <a:buFont typeface="Arial" panose="020B0604020202020204" pitchFamily="34" charset="0"/>
              <a:buChar char="•"/>
            </a:pPr>
            <a:r>
              <a:rPr lang="en-GB" sz="2800" dirty="0" smtClean="0">
                <a:latin typeface="Arial Narrow" panose="020B0606020202030204" pitchFamily="34" charset="0"/>
              </a:rPr>
              <a:t>The Internal Audit reports recommendations were presented to staff, management and Council through Audit Committee.</a:t>
            </a:r>
            <a:endParaRPr lang="en-GB" sz="2800" dirty="0">
              <a:latin typeface="Arial Narrow" panose="020B0606020202030204" pitchFamily="34" charset="0"/>
            </a:endParaRPr>
          </a:p>
          <a:p>
            <a:pPr algn="just">
              <a:buFont typeface="Arial" panose="020B0604020202020204" pitchFamily="34" charset="0"/>
              <a:buChar char="•"/>
            </a:pPr>
            <a:r>
              <a:rPr lang="en-US" sz="2800" dirty="0" smtClean="0">
                <a:latin typeface="Arial Narrow" panose="020B0606020202030204" pitchFamily="34" charset="0"/>
              </a:rPr>
              <a:t>Progress on follow up reviews relating to Auditor General and Internal Audit were presented to Council.</a:t>
            </a:r>
            <a:endParaRPr lang="en-US" sz="2800" dirty="0">
              <a:latin typeface="Arial Narrow" panose="020B0606020202030204" pitchFamily="34" charset="0"/>
            </a:endParaRPr>
          </a:p>
          <a:p>
            <a:endParaRPr lang="en-ZA" dirty="0"/>
          </a:p>
        </p:txBody>
      </p:sp>
    </p:spTree>
    <p:extLst>
      <p:ext uri="{BB962C8B-B14F-4D97-AF65-F5344CB8AC3E}">
        <p14:creationId xmlns:p14="http://schemas.microsoft.com/office/powerpoint/2010/main" xmlns="" val="1520429010"/>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24110"/>
            <a:ext cx="7772401" cy="1280890"/>
          </a:xfrm>
        </p:spPr>
        <p:txBody>
          <a:bodyPr/>
          <a:lstStyle/>
          <a:p>
            <a:pPr algn="ctr"/>
            <a:r>
              <a:rPr lang="en-GB" sz="3600" b="1" dirty="0" smtClean="0">
                <a:latin typeface="Arial Narrow" panose="020B0606020202030204" pitchFamily="34" charset="0"/>
              </a:rPr>
              <a:t>Relationship with stakeholders</a:t>
            </a:r>
            <a:endParaRPr lang="en-ZA" sz="3600" dirty="0">
              <a:latin typeface="Arial Narrow" panose="020B0606020202030204" pitchFamily="34" charset="0"/>
            </a:endParaRPr>
          </a:p>
        </p:txBody>
      </p:sp>
      <p:sp>
        <p:nvSpPr>
          <p:cNvPr id="3" name="Content Placeholder 2"/>
          <p:cNvSpPr>
            <a:spLocks noGrp="1"/>
          </p:cNvSpPr>
          <p:nvPr>
            <p:ph idx="1"/>
          </p:nvPr>
        </p:nvSpPr>
        <p:spPr>
          <a:xfrm>
            <a:off x="533400" y="2133600"/>
            <a:ext cx="8839200" cy="4114800"/>
          </a:xfrm>
        </p:spPr>
        <p:txBody>
          <a:bodyPr>
            <a:noAutofit/>
          </a:bodyPr>
          <a:lstStyle/>
          <a:p>
            <a:pPr algn="just"/>
            <a:r>
              <a:rPr lang="en-US" dirty="0" smtClean="0">
                <a:latin typeface="Arial" panose="020B0604020202020204" pitchFamily="34" charset="0"/>
                <a:cs typeface="Arial" panose="020B0604020202020204" pitchFamily="34" charset="0"/>
              </a:rPr>
              <a:t>Internal Audit have a very good relationship with MPAC  and at times provide support to MPAC.</a:t>
            </a:r>
          </a:p>
          <a:p>
            <a:pPr algn="just"/>
            <a:r>
              <a:rPr lang="en-US" dirty="0" smtClean="0">
                <a:latin typeface="Arial" panose="020B0604020202020204" pitchFamily="34" charset="0"/>
                <a:cs typeface="Arial" panose="020B0604020202020204" pitchFamily="34" charset="0"/>
              </a:rPr>
              <a:t>Audit Committee and MPAC compliment each other.</a:t>
            </a:r>
          </a:p>
          <a:p>
            <a:pPr algn="just"/>
            <a:r>
              <a:rPr lang="en-US" dirty="0" smtClean="0">
                <a:latin typeface="Arial" panose="020B0604020202020204" pitchFamily="34" charset="0"/>
                <a:cs typeface="Arial" panose="020B0604020202020204" pitchFamily="34" charset="0"/>
              </a:rPr>
              <a:t>The municipality also get support and works well with COGHSTA, Provincial Treasury and SALGA</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016917459"/>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1" y="533400"/>
            <a:ext cx="8238068" cy="3100982"/>
          </a:xfrm>
        </p:spPr>
        <p:txBody>
          <a:bodyPr/>
          <a:lstStyle/>
          <a:p>
            <a:r>
              <a:rPr lang="en-US" dirty="0" smtClean="0">
                <a:latin typeface="Arial Narrow" panose="020B0606020202030204" pitchFamily="34" charset="0"/>
              </a:rPr>
              <a:t>MPAC</a:t>
            </a:r>
            <a:endParaRPr lang="en-US" dirty="0">
              <a:latin typeface="Arial Narrow" panose="020B0606020202030204" pitchFamily="34" charset="0"/>
            </a:endParaRPr>
          </a:p>
        </p:txBody>
      </p:sp>
      <p:sp>
        <p:nvSpPr>
          <p:cNvPr id="3" name="Subtitle 2"/>
          <p:cNvSpPr>
            <a:spLocks noGrp="1"/>
          </p:cNvSpPr>
          <p:nvPr>
            <p:ph type="subTitle" idx="1"/>
          </p:nvPr>
        </p:nvSpPr>
        <p:spPr>
          <a:xfrm>
            <a:off x="990601" y="3616966"/>
            <a:ext cx="7933268" cy="1126283"/>
          </a:xfrm>
        </p:spPr>
        <p:txBody>
          <a:bodyPr/>
          <a:lstStyle/>
          <a:p>
            <a:r>
              <a:rPr lang="en-US" dirty="0" smtClean="0">
                <a:solidFill>
                  <a:schemeClr val="tx1"/>
                </a:solidFill>
                <a:latin typeface="Arial Narrow" panose="020B0606020202030204" pitchFamily="34" charset="0"/>
              </a:rPr>
              <a:t>CAPACITY, FUNCTIONALITY AND EFFECTIVENESS</a:t>
            </a:r>
            <a:endParaRPr lang="en-US"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xmlns="" val="1097737643"/>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MPAC Members</a:t>
            </a:r>
            <a:endParaRPr lang="en-ZA" dirty="0"/>
          </a:p>
        </p:txBody>
      </p:sp>
      <p:sp>
        <p:nvSpPr>
          <p:cNvPr id="3" name="Content Placeholder 2"/>
          <p:cNvSpPr>
            <a:spLocks noGrp="1"/>
          </p:cNvSpPr>
          <p:nvPr>
            <p:ph idx="1"/>
          </p:nvPr>
        </p:nvSpPr>
        <p:spPr>
          <a:xfrm>
            <a:off x="1219201" y="2133600"/>
            <a:ext cx="7696200" cy="3777622"/>
          </a:xfrm>
        </p:spPr>
        <p:txBody>
          <a:bodyPr>
            <a:normAutofit/>
          </a:bodyPr>
          <a:lstStyle/>
          <a:p>
            <a:pPr marL="385763" indent="-385763">
              <a:buAutoNum type="alphaLcParenR"/>
            </a:pPr>
            <a:r>
              <a:rPr lang="en-US" dirty="0" smtClean="0"/>
              <a:t>Cllr </a:t>
            </a:r>
            <a:r>
              <a:rPr lang="en-US" dirty="0" err="1" smtClean="0"/>
              <a:t>Nkhwashu</a:t>
            </a:r>
            <a:r>
              <a:rPr lang="en-US" dirty="0" smtClean="0"/>
              <a:t> M.C (ANC) – Chairperson</a:t>
            </a:r>
          </a:p>
          <a:p>
            <a:pPr marL="385763" indent="-385763">
              <a:buAutoNum type="alphaLcParenR"/>
            </a:pPr>
            <a:r>
              <a:rPr lang="en-US" dirty="0" smtClean="0"/>
              <a:t>Cllr </a:t>
            </a:r>
            <a:r>
              <a:rPr lang="en-US" dirty="0" err="1" smtClean="0"/>
              <a:t>Moshole</a:t>
            </a:r>
            <a:r>
              <a:rPr lang="en-US" dirty="0" smtClean="0"/>
              <a:t> P. (ANC)</a:t>
            </a:r>
          </a:p>
          <a:p>
            <a:pPr marL="385763" indent="-385763">
              <a:buAutoNum type="alphaLcParenR"/>
            </a:pPr>
            <a:r>
              <a:rPr lang="en-US" dirty="0" smtClean="0"/>
              <a:t>Cllr </a:t>
            </a:r>
            <a:r>
              <a:rPr lang="en-US" dirty="0" err="1" smtClean="0"/>
              <a:t>Mashele</a:t>
            </a:r>
            <a:r>
              <a:rPr lang="en-US" dirty="0" smtClean="0"/>
              <a:t> J.G (ANC) </a:t>
            </a:r>
          </a:p>
          <a:p>
            <a:pPr marL="385763" indent="-385763">
              <a:buAutoNum type="alphaLcParenR"/>
            </a:pPr>
            <a:r>
              <a:rPr lang="en-US" dirty="0" smtClean="0"/>
              <a:t>Cllr </a:t>
            </a:r>
            <a:r>
              <a:rPr lang="en-US" dirty="0" err="1" smtClean="0"/>
              <a:t>Zandamela</a:t>
            </a:r>
            <a:r>
              <a:rPr lang="en-US" dirty="0" smtClean="0"/>
              <a:t> N.H (ANC)</a:t>
            </a:r>
          </a:p>
          <a:p>
            <a:pPr marL="385763" indent="-385763">
              <a:buAutoNum type="alphaLcParenR"/>
            </a:pPr>
            <a:r>
              <a:rPr lang="en-US" dirty="0" smtClean="0"/>
              <a:t>Cllr Maluleke P.T (DA)</a:t>
            </a:r>
          </a:p>
          <a:p>
            <a:pPr marL="385763" indent="-385763">
              <a:buAutoNum type="alphaLcParenR"/>
            </a:pPr>
            <a:r>
              <a:rPr lang="en-US" dirty="0" smtClean="0"/>
              <a:t>Cllr </a:t>
            </a:r>
            <a:r>
              <a:rPr lang="en-US" dirty="0" err="1" smtClean="0"/>
              <a:t>Hlungwani</a:t>
            </a:r>
            <a:r>
              <a:rPr lang="en-US" dirty="0" smtClean="0"/>
              <a:t> I (EFF)</a:t>
            </a:r>
            <a:endParaRPr lang="en-ZA" dirty="0"/>
          </a:p>
        </p:txBody>
      </p:sp>
    </p:spTree>
    <p:extLst>
      <p:ext uri="{BB962C8B-B14F-4D97-AF65-F5344CB8AC3E}">
        <p14:creationId xmlns:p14="http://schemas.microsoft.com/office/powerpoint/2010/main" xmlns="" val="72631798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Institutional support</a:t>
            </a:r>
            <a:endParaRPr lang="en-ZA" dirty="0"/>
          </a:p>
        </p:txBody>
      </p:sp>
      <p:sp>
        <p:nvSpPr>
          <p:cNvPr id="3" name="Content Placeholder 2"/>
          <p:cNvSpPr>
            <a:spLocks noGrp="1"/>
          </p:cNvSpPr>
          <p:nvPr>
            <p:ph idx="1"/>
          </p:nvPr>
        </p:nvSpPr>
        <p:spPr/>
        <p:txBody>
          <a:bodyPr/>
          <a:lstStyle/>
          <a:p>
            <a:pPr algn="just"/>
            <a:r>
              <a:rPr lang="en-US" dirty="0" smtClean="0"/>
              <a:t>There are currently four officials who provide technical and research work to MPAC.</a:t>
            </a:r>
          </a:p>
          <a:p>
            <a:pPr algn="just"/>
            <a:r>
              <a:rPr lang="en-US" dirty="0" smtClean="0"/>
              <a:t>Through this support, the committee has been able to produce reports for tabling before council.</a:t>
            </a:r>
          </a:p>
          <a:p>
            <a:pPr algn="just"/>
            <a:r>
              <a:rPr lang="en-US" dirty="0" smtClean="0"/>
              <a:t>The committee has also been able to convene annual District Wide Session attended by all committees in the district.   </a:t>
            </a:r>
            <a:endParaRPr lang="en-ZA" dirty="0"/>
          </a:p>
        </p:txBody>
      </p:sp>
    </p:spTree>
    <p:extLst>
      <p:ext uri="{BB962C8B-B14F-4D97-AF65-F5344CB8AC3E}">
        <p14:creationId xmlns:p14="http://schemas.microsoft.com/office/powerpoint/2010/main" xmlns="" val="425443701"/>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Capacity building</a:t>
            </a:r>
            <a:endParaRPr lang="en-ZA" dirty="0"/>
          </a:p>
        </p:txBody>
      </p:sp>
      <p:sp>
        <p:nvSpPr>
          <p:cNvPr id="3" name="Content Placeholder 2"/>
          <p:cNvSpPr>
            <a:spLocks noGrp="1"/>
          </p:cNvSpPr>
          <p:nvPr>
            <p:ph idx="1"/>
          </p:nvPr>
        </p:nvSpPr>
        <p:spPr/>
        <p:txBody>
          <a:bodyPr>
            <a:normAutofit fontScale="92500" lnSpcReduction="10000"/>
          </a:bodyPr>
          <a:lstStyle/>
          <a:p>
            <a:pPr algn="just"/>
            <a:r>
              <a:rPr lang="en-US" dirty="0" smtClean="0"/>
              <a:t>There have been joint efforts by both SALGA; Coghsta</a:t>
            </a:r>
            <a:r>
              <a:rPr lang="en-US" dirty="0"/>
              <a:t> </a:t>
            </a:r>
            <a:r>
              <a:rPr lang="en-US" dirty="0" smtClean="0"/>
              <a:t>and Provincial Treasury to provide training sessions to the committees.</a:t>
            </a:r>
          </a:p>
          <a:p>
            <a:pPr algn="just"/>
            <a:r>
              <a:rPr lang="en-US" dirty="0" smtClean="0"/>
              <a:t>The Chairperson attended the following training sessions:</a:t>
            </a:r>
          </a:p>
          <a:p>
            <a:pPr>
              <a:buFont typeface="Wingdings" panose="05000000000000000000" pitchFamily="2" charset="2"/>
              <a:buChar char="Ø"/>
            </a:pPr>
            <a:r>
              <a:rPr lang="en-US" dirty="0" smtClean="0"/>
              <a:t> 17 – 20/02/2020</a:t>
            </a:r>
          </a:p>
          <a:p>
            <a:pPr>
              <a:buFont typeface="Wingdings" panose="05000000000000000000" pitchFamily="2" charset="2"/>
              <a:buChar char="Ø"/>
            </a:pPr>
            <a:r>
              <a:rPr lang="en-US" dirty="0" smtClean="0"/>
              <a:t> 24 – 27/02/2020</a:t>
            </a:r>
          </a:p>
          <a:p>
            <a:pPr>
              <a:buFont typeface="Wingdings" panose="05000000000000000000" pitchFamily="2" charset="2"/>
              <a:buChar char="Ø"/>
            </a:pPr>
            <a:r>
              <a:rPr lang="en-US" dirty="0"/>
              <a:t> </a:t>
            </a:r>
            <a:r>
              <a:rPr lang="en-US" dirty="0" smtClean="0"/>
              <a:t>16 – 19/03/2020</a:t>
            </a:r>
          </a:p>
          <a:p>
            <a:pPr>
              <a:buFont typeface="Wingdings" panose="05000000000000000000" pitchFamily="2" charset="2"/>
              <a:buChar char="Ø"/>
            </a:pPr>
            <a:r>
              <a:rPr lang="en-US" dirty="0" smtClean="0"/>
              <a:t> 23 – 26/03/2020</a:t>
            </a:r>
            <a:endParaRPr lang="en-ZA" dirty="0"/>
          </a:p>
        </p:txBody>
      </p:sp>
    </p:spTree>
    <p:extLst>
      <p:ext uri="{BB962C8B-B14F-4D97-AF65-F5344CB8AC3E}">
        <p14:creationId xmlns:p14="http://schemas.microsoft.com/office/powerpoint/2010/main" xmlns="" val="4017980032"/>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MPAC Training modules</a:t>
            </a:r>
            <a:endParaRPr lang="en-ZA" dirty="0"/>
          </a:p>
        </p:txBody>
      </p:sp>
      <p:sp>
        <p:nvSpPr>
          <p:cNvPr id="3" name="Content Placeholder 2"/>
          <p:cNvSpPr>
            <a:spLocks noGrp="1"/>
          </p:cNvSpPr>
          <p:nvPr>
            <p:ph idx="1"/>
          </p:nvPr>
        </p:nvSpPr>
        <p:spPr/>
        <p:txBody>
          <a:bodyPr/>
          <a:lstStyle/>
          <a:p>
            <a:pPr algn="just"/>
            <a:r>
              <a:rPr lang="en-US" dirty="0" smtClean="0"/>
              <a:t>The module focused on the following areas:</a:t>
            </a:r>
          </a:p>
          <a:p>
            <a:pPr algn="just">
              <a:buFont typeface="Wingdings" panose="05000000000000000000" pitchFamily="2" charset="2"/>
              <a:buChar char="Ø"/>
            </a:pPr>
            <a:r>
              <a:rPr lang="en-US" dirty="0"/>
              <a:t> </a:t>
            </a:r>
            <a:r>
              <a:rPr lang="en-US" dirty="0" smtClean="0"/>
              <a:t>Circular 68 (UIFW) interpretation and its application.</a:t>
            </a:r>
          </a:p>
          <a:p>
            <a:pPr algn="just">
              <a:buFont typeface="Wingdings" panose="05000000000000000000" pitchFamily="2" charset="2"/>
              <a:buChar char="Ø"/>
            </a:pPr>
            <a:r>
              <a:rPr lang="en-US" dirty="0"/>
              <a:t> </a:t>
            </a:r>
            <a:r>
              <a:rPr lang="en-US" dirty="0" smtClean="0"/>
              <a:t>Financial management in line with MPAC Toolkit.</a:t>
            </a:r>
          </a:p>
          <a:p>
            <a:pPr algn="just">
              <a:buFont typeface="Wingdings" panose="05000000000000000000" pitchFamily="2" charset="2"/>
              <a:buChar char="Ø"/>
            </a:pPr>
            <a:r>
              <a:rPr lang="en-US" dirty="0" smtClean="0"/>
              <a:t> Monitoring the MFMA Calendar and the record keeping for POEs.</a:t>
            </a:r>
            <a:endParaRPr lang="en-ZA" dirty="0"/>
          </a:p>
        </p:txBody>
      </p:sp>
    </p:spTree>
    <p:extLst>
      <p:ext uri="{BB962C8B-B14F-4D97-AF65-F5344CB8AC3E}">
        <p14:creationId xmlns:p14="http://schemas.microsoft.com/office/powerpoint/2010/main" xmlns="" val="2002479787"/>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971550"/>
            <a:ext cx="5715000" cy="857250"/>
          </a:xfrm>
        </p:spPr>
        <p:txBody>
          <a:bodyPr/>
          <a:lstStyle/>
          <a:p>
            <a:pPr lvl="0" algn="ctr"/>
            <a:r>
              <a:rPr lang="en-ZA" sz="2700" b="1" dirty="0">
                <a:latin typeface="Arial Black" panose="020B0A04020102020204" pitchFamily="34" charset="0"/>
              </a:rPr>
              <a:t>MPAC FUNCTIONALITY</a:t>
            </a:r>
            <a:endParaRPr lang="en-ZA" sz="2700" dirty="0"/>
          </a:p>
        </p:txBody>
      </p:sp>
      <p:sp>
        <p:nvSpPr>
          <p:cNvPr id="3" name="Content Placeholder 2"/>
          <p:cNvSpPr>
            <a:spLocks noGrp="1"/>
          </p:cNvSpPr>
          <p:nvPr>
            <p:ph idx="1"/>
          </p:nvPr>
        </p:nvSpPr>
        <p:spPr>
          <a:xfrm>
            <a:off x="1581150" y="1676400"/>
            <a:ext cx="6743700" cy="4572000"/>
          </a:xfrm>
        </p:spPr>
        <p:txBody>
          <a:bodyPr/>
          <a:lstStyle/>
          <a:p>
            <a:pPr algn="just">
              <a:buFont typeface="Wingdings" panose="05000000000000000000" pitchFamily="2" charset="2"/>
              <a:buChar char="§"/>
            </a:pPr>
            <a:r>
              <a:rPr lang="en-ZA" sz="1650" dirty="0">
                <a:latin typeface="Arial Narrow" panose="020B0606020202030204" pitchFamily="34" charset="0"/>
              </a:rPr>
              <a:t>There are </a:t>
            </a:r>
            <a:r>
              <a:rPr lang="en-ZA" sz="1650" dirty="0" smtClean="0">
                <a:latin typeface="Arial Narrow" panose="020B0606020202030204" pitchFamily="34" charset="0"/>
              </a:rPr>
              <a:t>nineteen </a:t>
            </a:r>
            <a:r>
              <a:rPr lang="en-ZA" sz="1650" dirty="0">
                <a:latin typeface="Arial Narrow" panose="020B0606020202030204" pitchFamily="34" charset="0"/>
              </a:rPr>
              <a:t>(19) meetings convened for </a:t>
            </a:r>
            <a:r>
              <a:rPr lang="en-ZA" sz="1650" dirty="0" smtClean="0">
                <a:latin typeface="Arial Narrow" panose="020B0606020202030204" pitchFamily="34" charset="0"/>
              </a:rPr>
              <a:t>the period </a:t>
            </a:r>
            <a:r>
              <a:rPr lang="en-ZA" sz="1650" dirty="0">
                <a:latin typeface="Arial Narrow" panose="020B0606020202030204" pitchFamily="34" charset="0"/>
              </a:rPr>
              <a:t>of July 2019 to date, as follows:</a:t>
            </a:r>
          </a:p>
          <a:p>
            <a:pPr marL="0" indent="0">
              <a:buNone/>
            </a:pPr>
            <a:endParaRPr lang="en-ZA" dirty="0"/>
          </a:p>
        </p:txBody>
      </p:sp>
      <p:graphicFrame>
        <p:nvGraphicFramePr>
          <p:cNvPr id="4" name="Table 3"/>
          <p:cNvGraphicFramePr>
            <a:graphicFrameLocks noGrp="1"/>
          </p:cNvGraphicFramePr>
          <p:nvPr>
            <p:extLst/>
          </p:nvPr>
        </p:nvGraphicFramePr>
        <p:xfrm>
          <a:off x="735874" y="2209800"/>
          <a:ext cx="8434252" cy="3657600"/>
        </p:xfrm>
        <a:graphic>
          <a:graphicData uri="http://schemas.openxmlformats.org/drawingml/2006/table">
            <a:tbl>
              <a:tblPr firstRow="1" firstCol="1" bandRow="1">
                <a:tableStyleId>{5C22544A-7EE6-4342-B048-85BDC9FD1C3A}</a:tableStyleId>
              </a:tblPr>
              <a:tblGrid>
                <a:gridCol w="2144302">
                  <a:extLst>
                    <a:ext uri="{9D8B030D-6E8A-4147-A177-3AD203B41FA5}">
                      <a16:colId xmlns:a16="http://schemas.microsoft.com/office/drawing/2014/main" xmlns="" val="4192549243"/>
                    </a:ext>
                  </a:extLst>
                </a:gridCol>
                <a:gridCol w="6289950">
                  <a:extLst>
                    <a:ext uri="{9D8B030D-6E8A-4147-A177-3AD203B41FA5}">
                      <a16:colId xmlns:a16="http://schemas.microsoft.com/office/drawing/2014/main" xmlns="" val="1177727119"/>
                    </a:ext>
                  </a:extLst>
                </a:gridCol>
              </a:tblGrid>
              <a:tr h="438381">
                <a:tc>
                  <a:txBody>
                    <a:bodyPr/>
                    <a:lstStyle/>
                    <a:p>
                      <a:pPr algn="just">
                        <a:lnSpc>
                          <a:spcPct val="150000"/>
                        </a:lnSpc>
                        <a:spcAft>
                          <a:spcPts val="0"/>
                        </a:spcAft>
                      </a:pPr>
                      <a:r>
                        <a:rPr lang="en-ZA" sz="1400" dirty="0" smtClean="0">
                          <a:solidFill>
                            <a:schemeClr val="tx1"/>
                          </a:solidFill>
                          <a:effectLst/>
                          <a:latin typeface="Arial Narrow" panose="020B0606020202030204" pitchFamily="34" charset="0"/>
                        </a:rPr>
                        <a:t>DATE</a:t>
                      </a:r>
                      <a:endParaRPr lang="en-ZA"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0500" marR="40500" marT="0" marB="0"/>
                </a:tc>
                <a:tc>
                  <a:txBody>
                    <a:bodyPr/>
                    <a:lstStyle/>
                    <a:p>
                      <a:pPr algn="just">
                        <a:lnSpc>
                          <a:spcPct val="150000"/>
                        </a:lnSpc>
                        <a:spcAft>
                          <a:spcPts val="0"/>
                        </a:spcAft>
                      </a:pPr>
                      <a:r>
                        <a:rPr lang="en-ZA" sz="1400" dirty="0" smtClean="0">
                          <a:solidFill>
                            <a:schemeClr val="tx1"/>
                          </a:solidFill>
                          <a:effectLst/>
                          <a:latin typeface="Arial Narrow" panose="020B0606020202030204" pitchFamily="34" charset="0"/>
                        </a:rPr>
                        <a:t>DOCUMENTS CONSIDERED</a:t>
                      </a:r>
                      <a:endParaRPr lang="en-ZA"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0500" marR="40500" marT="0" marB="0"/>
                </a:tc>
                <a:extLst>
                  <a:ext uri="{0D108BD9-81ED-4DB2-BD59-A6C34878D82A}">
                    <a16:rowId xmlns:a16="http://schemas.microsoft.com/office/drawing/2014/main" xmlns="" val="3328141718"/>
                  </a:ext>
                </a:extLst>
              </a:tr>
              <a:tr h="523078">
                <a:tc>
                  <a:txBody>
                    <a:bodyPr/>
                    <a:lstStyle/>
                    <a:p>
                      <a:pPr algn="just">
                        <a:lnSpc>
                          <a:spcPct val="150000"/>
                        </a:lnSpc>
                        <a:spcAft>
                          <a:spcPts val="0"/>
                        </a:spcAft>
                      </a:pPr>
                      <a:r>
                        <a:rPr lang="en-ZA" sz="1400" b="0" dirty="0" smtClean="0">
                          <a:solidFill>
                            <a:schemeClr val="tx1"/>
                          </a:solidFill>
                          <a:effectLst/>
                          <a:latin typeface="Arial Narrow" panose="020B0606020202030204" pitchFamily="34" charset="0"/>
                        </a:rPr>
                        <a:t>31 July</a:t>
                      </a:r>
                      <a:r>
                        <a:rPr lang="en-ZA" sz="1400" b="0" baseline="0" dirty="0" smtClean="0">
                          <a:solidFill>
                            <a:schemeClr val="tx1"/>
                          </a:solidFill>
                          <a:effectLst/>
                          <a:latin typeface="Arial Narrow" panose="020B0606020202030204" pitchFamily="34" charset="0"/>
                        </a:rPr>
                        <a:t> 2019</a:t>
                      </a:r>
                      <a:endParaRPr lang="en-ZA" sz="14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0500" marR="40500" marT="0" marB="0"/>
                </a:tc>
                <a:tc>
                  <a:txBody>
                    <a:bodyPr/>
                    <a:lstStyle/>
                    <a:p>
                      <a:pPr algn="just">
                        <a:lnSpc>
                          <a:spcPct val="150000"/>
                        </a:lnSpc>
                        <a:spcAft>
                          <a:spcPts val="0"/>
                        </a:spcAft>
                      </a:pPr>
                      <a:r>
                        <a:rPr lang="en-ZA" sz="1400" dirty="0">
                          <a:effectLst/>
                          <a:latin typeface="Arial Narrow" panose="020B0606020202030204" pitchFamily="34" charset="0"/>
                        </a:rPr>
                        <a:t>Adoption of reports to Council (MPAC Operational Report and Projects visits Report)</a:t>
                      </a:r>
                      <a:endParaRPr lang="en-ZA"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0500" marR="40500" marT="0" marB="0"/>
                </a:tc>
                <a:extLst>
                  <a:ext uri="{0D108BD9-81ED-4DB2-BD59-A6C34878D82A}">
                    <a16:rowId xmlns:a16="http://schemas.microsoft.com/office/drawing/2014/main" xmlns="" val="4222956278"/>
                  </a:ext>
                </a:extLst>
              </a:tr>
              <a:tr h="1540652">
                <a:tc>
                  <a:txBody>
                    <a:bodyPr/>
                    <a:lstStyle/>
                    <a:p>
                      <a:pPr algn="just">
                        <a:lnSpc>
                          <a:spcPct val="150000"/>
                        </a:lnSpc>
                        <a:spcAft>
                          <a:spcPts val="0"/>
                        </a:spcAft>
                      </a:pPr>
                      <a:r>
                        <a:rPr lang="en-ZA" sz="1400" b="0" dirty="0" smtClean="0">
                          <a:solidFill>
                            <a:schemeClr val="tx1"/>
                          </a:solidFill>
                          <a:effectLst/>
                          <a:latin typeface="Arial Narrow" panose="020B0606020202030204" pitchFamily="34" charset="0"/>
                        </a:rPr>
                        <a:t>19 </a:t>
                      </a:r>
                      <a:r>
                        <a:rPr lang="en-ZA" sz="1400" b="0" dirty="0">
                          <a:solidFill>
                            <a:schemeClr val="tx1"/>
                          </a:solidFill>
                          <a:effectLst/>
                          <a:latin typeface="Arial Narrow" panose="020B0606020202030204" pitchFamily="34" charset="0"/>
                        </a:rPr>
                        <a:t>August 2019</a:t>
                      </a:r>
                      <a:endParaRPr lang="en-ZA" sz="14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0500" marR="40500" marT="0" marB="0"/>
                </a:tc>
                <a:tc>
                  <a:txBody>
                    <a:bodyPr/>
                    <a:lstStyle/>
                    <a:p>
                      <a:pPr algn="just">
                        <a:lnSpc>
                          <a:spcPct val="150000"/>
                        </a:lnSpc>
                        <a:spcAft>
                          <a:spcPts val="0"/>
                        </a:spcAft>
                      </a:pPr>
                      <a:r>
                        <a:rPr lang="en-ZA" sz="1400" dirty="0">
                          <a:effectLst/>
                          <a:latin typeface="Arial Narrow" panose="020B0606020202030204" pitchFamily="34" charset="0"/>
                        </a:rPr>
                        <a:t>Scrutinized </a:t>
                      </a:r>
                      <a:r>
                        <a:rPr lang="en-ZA" sz="1400" dirty="0" smtClean="0">
                          <a:effectLst/>
                          <a:latin typeface="Arial Narrow" panose="020B0606020202030204" pitchFamily="34" charset="0"/>
                        </a:rPr>
                        <a:t>UIF/W</a:t>
                      </a:r>
                      <a:r>
                        <a:rPr lang="en-ZA" sz="1400" baseline="0" dirty="0" smtClean="0">
                          <a:effectLst/>
                          <a:latin typeface="Arial Narrow" panose="020B0606020202030204" pitchFamily="34" charset="0"/>
                        </a:rPr>
                        <a:t> 2017/2018 and 2018/2019 and to discuss about the District Working Session.</a:t>
                      </a:r>
                    </a:p>
                    <a:p>
                      <a:pPr algn="just">
                        <a:lnSpc>
                          <a:spcPct val="150000"/>
                        </a:lnSpc>
                        <a:spcAft>
                          <a:spcPts val="0"/>
                        </a:spcAft>
                      </a:pPr>
                      <a:r>
                        <a:rPr lang="en-ZA" sz="1400" baseline="0" dirty="0" smtClean="0">
                          <a:effectLst/>
                          <a:latin typeface="Arial Narrow" panose="020B0606020202030204" pitchFamily="34" charset="0"/>
                          <a:ea typeface="Calibri" panose="020F0502020204030204" pitchFamily="34" charset="0"/>
                          <a:cs typeface="Times New Roman" panose="02020603050405020304" pitchFamily="18" charset="0"/>
                        </a:rPr>
                        <a:t>To develop and formulate Questions to the Executives.</a:t>
                      </a:r>
                    </a:p>
                    <a:p>
                      <a:pPr algn="just">
                        <a:lnSpc>
                          <a:spcPct val="150000"/>
                        </a:lnSpc>
                        <a:spcAft>
                          <a:spcPts val="0"/>
                        </a:spcAft>
                      </a:pPr>
                      <a:r>
                        <a:rPr lang="en-ZA" sz="1400" baseline="0" dirty="0" smtClean="0">
                          <a:effectLst/>
                          <a:latin typeface="Arial Narrow" panose="020B0606020202030204" pitchFamily="34" charset="0"/>
                          <a:ea typeface="Calibri" panose="020F0502020204030204" pitchFamily="34" charset="0"/>
                          <a:cs typeface="Times New Roman" panose="02020603050405020304" pitchFamily="18" charset="0"/>
                        </a:rPr>
                        <a:t>To Discuss about the date to meet with Finance  Portfolio Committee.</a:t>
                      </a:r>
                      <a:endParaRPr lang="en-ZA"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0500" marR="40500" marT="0" marB="0"/>
                </a:tc>
                <a:extLst>
                  <a:ext uri="{0D108BD9-81ED-4DB2-BD59-A6C34878D82A}">
                    <a16:rowId xmlns:a16="http://schemas.microsoft.com/office/drawing/2014/main" xmlns="" val="1567139915"/>
                  </a:ext>
                </a:extLst>
              </a:tr>
              <a:tr h="1155489">
                <a:tc>
                  <a:txBody>
                    <a:bodyPr/>
                    <a:lstStyle/>
                    <a:p>
                      <a:pPr algn="just">
                        <a:lnSpc>
                          <a:spcPct val="150000"/>
                        </a:lnSpc>
                        <a:spcAft>
                          <a:spcPts val="0"/>
                        </a:spcAft>
                      </a:pPr>
                      <a:r>
                        <a:rPr lang="en-ZA" sz="1400" b="0" dirty="0" smtClean="0">
                          <a:solidFill>
                            <a:schemeClr val="tx1"/>
                          </a:solidFill>
                          <a:effectLst/>
                          <a:latin typeface="Arial Narrow" panose="020B0606020202030204" pitchFamily="34" charset="0"/>
                        </a:rPr>
                        <a:t>30 </a:t>
                      </a:r>
                      <a:r>
                        <a:rPr lang="en-ZA" sz="1400" b="0" dirty="0">
                          <a:solidFill>
                            <a:schemeClr val="tx1"/>
                          </a:solidFill>
                          <a:effectLst/>
                          <a:latin typeface="Arial Narrow" panose="020B0606020202030204" pitchFamily="34" charset="0"/>
                        </a:rPr>
                        <a:t>August 2019</a:t>
                      </a:r>
                      <a:endParaRPr lang="en-ZA" sz="14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0500" marR="40500" marT="0" marB="0"/>
                </a:tc>
                <a:tc>
                  <a:txBody>
                    <a:bodyPr/>
                    <a:lstStyle/>
                    <a:p>
                      <a:pPr algn="just">
                        <a:lnSpc>
                          <a:spcPct val="150000"/>
                        </a:lnSpc>
                        <a:spcAft>
                          <a:spcPts val="0"/>
                        </a:spcAft>
                      </a:pPr>
                      <a:r>
                        <a:rPr lang="en-ZA" sz="1400" dirty="0" smtClean="0">
                          <a:effectLst/>
                          <a:latin typeface="Arial Narrow" panose="020B0606020202030204" pitchFamily="34" charset="0"/>
                          <a:ea typeface="+mn-ea"/>
                          <a:cs typeface="+mn-cs"/>
                        </a:rPr>
                        <a:t>Meeting</a:t>
                      </a:r>
                      <a:r>
                        <a:rPr lang="en-ZA" sz="1400" baseline="0" dirty="0" smtClean="0">
                          <a:effectLst/>
                          <a:latin typeface="Arial Narrow" panose="020B0606020202030204" pitchFamily="34" charset="0"/>
                          <a:ea typeface="+mn-ea"/>
                          <a:cs typeface="+mn-cs"/>
                        </a:rPr>
                        <a:t> with Finance Portfolio Committee to discuss the investigation on the 2017/2018 UIF/W Expenditure.</a:t>
                      </a:r>
                    </a:p>
                    <a:p>
                      <a:pPr algn="just">
                        <a:lnSpc>
                          <a:spcPct val="150000"/>
                        </a:lnSpc>
                        <a:spcAft>
                          <a:spcPts val="0"/>
                        </a:spcAft>
                      </a:pPr>
                      <a:r>
                        <a:rPr lang="en-ZA" sz="1400" baseline="0" dirty="0" smtClean="0">
                          <a:effectLst/>
                          <a:latin typeface="Arial Narrow" panose="020B0606020202030204" pitchFamily="34" charset="0"/>
                          <a:ea typeface="+mn-ea"/>
                          <a:cs typeface="+mn-cs"/>
                        </a:rPr>
                        <a:t>Date for the District Wide Session</a:t>
                      </a:r>
                      <a:endParaRPr lang="en-ZA"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0500" marR="40500" marT="0" marB="0"/>
                </a:tc>
                <a:extLst>
                  <a:ext uri="{0D108BD9-81ED-4DB2-BD59-A6C34878D82A}">
                    <a16:rowId xmlns:a16="http://schemas.microsoft.com/office/drawing/2014/main" xmlns="" val="2601641348"/>
                  </a:ext>
                </a:extLst>
              </a:tr>
            </a:tbl>
          </a:graphicData>
        </a:graphic>
      </p:graphicFrame>
    </p:spTree>
    <p:extLst>
      <p:ext uri="{BB962C8B-B14F-4D97-AF65-F5344CB8AC3E}">
        <p14:creationId xmlns:p14="http://schemas.microsoft.com/office/powerpoint/2010/main" xmlns="" val="2541766335"/>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79775"/>
            <a:ext cx="5715000" cy="857250"/>
          </a:xfrm>
        </p:spPr>
        <p:txBody>
          <a:bodyPr/>
          <a:lstStyle/>
          <a:p>
            <a:pPr lvl="0" algn="ctr"/>
            <a:r>
              <a:rPr lang="en-ZA" sz="2700" b="1" dirty="0">
                <a:latin typeface="Arial Narrow" panose="020B0606020202030204" pitchFamily="34" charset="0"/>
              </a:rPr>
              <a:t>MPAC FUNCTIONALITY..(2)</a:t>
            </a:r>
            <a:endParaRPr lang="en-ZA" sz="2700" dirty="0">
              <a:latin typeface="Arial Narrow" panose="020B0606020202030204" pitchFamily="34" charset="0"/>
            </a:endParaRPr>
          </a:p>
        </p:txBody>
      </p:sp>
      <p:sp>
        <p:nvSpPr>
          <p:cNvPr id="3" name="Content Placeholder 2"/>
          <p:cNvSpPr>
            <a:spLocks noGrp="1"/>
          </p:cNvSpPr>
          <p:nvPr>
            <p:ph idx="1"/>
          </p:nvPr>
        </p:nvSpPr>
        <p:spPr>
          <a:xfrm>
            <a:off x="391887" y="914400"/>
            <a:ext cx="8856617" cy="4171950"/>
          </a:xfrm>
        </p:spPr>
        <p:txBody>
          <a:bodyPr/>
          <a:lstStyle/>
          <a:p>
            <a:pPr algn="just">
              <a:buFont typeface="Wingdings" panose="05000000000000000000" pitchFamily="2" charset="2"/>
              <a:buChar char="§"/>
            </a:pPr>
            <a:r>
              <a:rPr lang="en-ZA" sz="1650" dirty="0">
                <a:latin typeface="Arial Narrow" panose="020B0606020202030204" pitchFamily="34" charset="0"/>
              </a:rPr>
              <a:t>There are Nineteen (19) meetings </a:t>
            </a:r>
            <a:r>
              <a:rPr lang="en-ZA" sz="1650" dirty="0" smtClean="0">
                <a:latin typeface="Arial Narrow" panose="020B0606020202030204" pitchFamily="34" charset="0"/>
              </a:rPr>
              <a:t>held since July </a:t>
            </a:r>
            <a:r>
              <a:rPr lang="en-ZA" sz="1650" dirty="0">
                <a:latin typeface="Arial Narrow" panose="020B0606020202030204" pitchFamily="34" charset="0"/>
              </a:rPr>
              <a:t>2019 to </a:t>
            </a:r>
            <a:r>
              <a:rPr lang="en-ZA" sz="1650" dirty="0" smtClean="0">
                <a:latin typeface="Arial Narrow" panose="020B0606020202030204" pitchFamily="34" charset="0"/>
              </a:rPr>
              <a:t>date. The following are some:</a:t>
            </a:r>
            <a:endParaRPr lang="en-ZA" sz="1650" dirty="0">
              <a:latin typeface="Arial Narrow" panose="020B0606020202030204" pitchFamily="34" charset="0"/>
            </a:endParaRPr>
          </a:p>
          <a:p>
            <a:pPr marL="0" indent="0">
              <a:buNone/>
            </a:pPr>
            <a:endParaRPr lang="en-ZA" dirty="0"/>
          </a:p>
        </p:txBody>
      </p:sp>
      <p:graphicFrame>
        <p:nvGraphicFramePr>
          <p:cNvPr id="4" name="Table 3"/>
          <p:cNvGraphicFramePr>
            <a:graphicFrameLocks noGrp="1"/>
          </p:cNvGraphicFramePr>
          <p:nvPr>
            <p:extLst/>
          </p:nvPr>
        </p:nvGraphicFramePr>
        <p:xfrm>
          <a:off x="457201" y="1447801"/>
          <a:ext cx="8856617" cy="3957489"/>
        </p:xfrm>
        <a:graphic>
          <a:graphicData uri="http://schemas.openxmlformats.org/drawingml/2006/table">
            <a:tbl>
              <a:tblPr firstRow="1" firstCol="1" bandRow="1">
                <a:tableStyleId>{5C22544A-7EE6-4342-B048-85BDC9FD1C3A}</a:tableStyleId>
              </a:tblPr>
              <a:tblGrid>
                <a:gridCol w="2251682">
                  <a:extLst>
                    <a:ext uri="{9D8B030D-6E8A-4147-A177-3AD203B41FA5}">
                      <a16:colId xmlns:a16="http://schemas.microsoft.com/office/drawing/2014/main" xmlns="" val="4192549243"/>
                    </a:ext>
                  </a:extLst>
                </a:gridCol>
                <a:gridCol w="6604935">
                  <a:extLst>
                    <a:ext uri="{9D8B030D-6E8A-4147-A177-3AD203B41FA5}">
                      <a16:colId xmlns:a16="http://schemas.microsoft.com/office/drawing/2014/main" xmlns="" val="1177727119"/>
                    </a:ext>
                  </a:extLst>
                </a:gridCol>
              </a:tblGrid>
              <a:tr h="325755">
                <a:tc>
                  <a:txBody>
                    <a:bodyPr/>
                    <a:lstStyle/>
                    <a:p>
                      <a:pPr algn="just">
                        <a:lnSpc>
                          <a:spcPct val="150000"/>
                        </a:lnSpc>
                        <a:spcAft>
                          <a:spcPts val="0"/>
                        </a:spcAft>
                      </a:pPr>
                      <a:r>
                        <a:rPr lang="en-ZA" sz="1400" dirty="0" smtClean="0">
                          <a:solidFill>
                            <a:schemeClr val="tx1"/>
                          </a:solidFill>
                          <a:effectLst/>
                          <a:latin typeface="Arial Narrow" panose="020B0606020202030204" pitchFamily="34" charset="0"/>
                        </a:rPr>
                        <a:t>DATE</a:t>
                      </a:r>
                      <a:endParaRPr lang="en-ZA"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0500" marR="40500" marT="0" marB="0"/>
                </a:tc>
                <a:tc>
                  <a:txBody>
                    <a:bodyPr/>
                    <a:lstStyle/>
                    <a:p>
                      <a:pPr algn="just">
                        <a:lnSpc>
                          <a:spcPct val="150000"/>
                        </a:lnSpc>
                        <a:spcAft>
                          <a:spcPts val="0"/>
                        </a:spcAft>
                      </a:pPr>
                      <a:r>
                        <a:rPr lang="en-ZA" sz="1400" dirty="0" smtClean="0">
                          <a:solidFill>
                            <a:schemeClr val="tx1"/>
                          </a:solidFill>
                          <a:effectLst/>
                          <a:latin typeface="Arial Narrow" panose="020B0606020202030204" pitchFamily="34" charset="0"/>
                        </a:rPr>
                        <a:t>DOCUMENTS CONSIDERED</a:t>
                      </a:r>
                      <a:endParaRPr lang="en-ZA"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0500" marR="40500" marT="0" marB="0"/>
                </a:tc>
                <a:extLst>
                  <a:ext uri="{0D108BD9-81ED-4DB2-BD59-A6C34878D82A}">
                    <a16:rowId xmlns:a16="http://schemas.microsoft.com/office/drawing/2014/main" xmlns="" val="3328141718"/>
                  </a:ext>
                </a:extLst>
              </a:tr>
              <a:tr h="1303020">
                <a:tc>
                  <a:txBody>
                    <a:bodyPr/>
                    <a:lstStyle/>
                    <a:p>
                      <a:pPr algn="just">
                        <a:lnSpc>
                          <a:spcPct val="150000"/>
                        </a:lnSpc>
                        <a:spcAft>
                          <a:spcPts val="0"/>
                        </a:spcAft>
                      </a:pPr>
                      <a:r>
                        <a:rPr lang="en-ZA" sz="1400" b="0" dirty="0" smtClean="0">
                          <a:solidFill>
                            <a:schemeClr val="tx1"/>
                          </a:solidFill>
                          <a:effectLst/>
                          <a:latin typeface="Arial Narrow" panose="020B0606020202030204" pitchFamily="34" charset="0"/>
                        </a:rPr>
                        <a:t>03</a:t>
                      </a:r>
                      <a:r>
                        <a:rPr lang="en-ZA" sz="1400" b="0" baseline="0" dirty="0" smtClean="0">
                          <a:solidFill>
                            <a:schemeClr val="tx1"/>
                          </a:solidFill>
                          <a:effectLst/>
                          <a:latin typeface="Arial Narrow" panose="020B0606020202030204" pitchFamily="34" charset="0"/>
                        </a:rPr>
                        <a:t> October </a:t>
                      </a:r>
                      <a:r>
                        <a:rPr lang="en-ZA" sz="1400" b="0" dirty="0" smtClean="0">
                          <a:solidFill>
                            <a:schemeClr val="tx1"/>
                          </a:solidFill>
                          <a:effectLst/>
                          <a:latin typeface="Arial Narrow" panose="020B0606020202030204" pitchFamily="34" charset="0"/>
                        </a:rPr>
                        <a:t>2019</a:t>
                      </a:r>
                      <a:endParaRPr lang="en-ZA" sz="14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0500" marR="40500" marT="0" marB="0"/>
                </a:tc>
                <a:tc>
                  <a:txBody>
                    <a:bodyPr/>
                    <a:lstStyle/>
                    <a:p>
                      <a:pPr algn="just">
                        <a:lnSpc>
                          <a:spcPct val="150000"/>
                        </a:lnSpc>
                        <a:spcAft>
                          <a:spcPts val="0"/>
                        </a:spcAft>
                      </a:pPr>
                      <a:r>
                        <a:rPr lang="en-ZA" sz="1400" dirty="0" smtClean="0">
                          <a:effectLst/>
                          <a:latin typeface="Arial Narrow" panose="020B0606020202030204" pitchFamily="34" charset="0"/>
                        </a:rPr>
                        <a:t>To Discuss the District Wide Session Resolutions</a:t>
                      </a:r>
                    </a:p>
                    <a:p>
                      <a:pPr algn="just">
                        <a:lnSpc>
                          <a:spcPct val="150000"/>
                        </a:lnSpc>
                        <a:spcAft>
                          <a:spcPts val="0"/>
                        </a:spcAft>
                      </a:pPr>
                      <a:r>
                        <a:rPr lang="en-ZA" sz="1400" dirty="0" smtClean="0">
                          <a:effectLst/>
                          <a:latin typeface="Arial Narrow" panose="020B0606020202030204" pitchFamily="34" charset="0"/>
                          <a:ea typeface="Calibri" panose="020F0502020204030204" pitchFamily="34" charset="0"/>
                          <a:cs typeface="Times New Roman" panose="02020603050405020304" pitchFamily="18" charset="0"/>
                        </a:rPr>
                        <a:t>To</a:t>
                      </a:r>
                      <a:r>
                        <a:rPr lang="en-ZA" sz="1400" baseline="0" dirty="0" smtClean="0">
                          <a:effectLst/>
                          <a:latin typeface="Arial Narrow" panose="020B0606020202030204" pitchFamily="34" charset="0"/>
                          <a:ea typeface="Calibri" panose="020F0502020204030204" pitchFamily="34" charset="0"/>
                          <a:cs typeface="Times New Roman" panose="02020603050405020304" pitchFamily="18" charset="0"/>
                        </a:rPr>
                        <a:t> develop programme to visit Local Municipalities.</a:t>
                      </a:r>
                    </a:p>
                    <a:p>
                      <a:pPr algn="just">
                        <a:lnSpc>
                          <a:spcPct val="150000"/>
                        </a:lnSpc>
                        <a:spcAft>
                          <a:spcPts val="0"/>
                        </a:spcAft>
                      </a:pPr>
                      <a:r>
                        <a:rPr lang="en-ZA" sz="1400" baseline="0" dirty="0" smtClean="0">
                          <a:effectLst/>
                          <a:latin typeface="Arial Narrow" panose="020B0606020202030204" pitchFamily="34" charset="0"/>
                          <a:ea typeface="Calibri" panose="020F0502020204030204" pitchFamily="34" charset="0"/>
                          <a:cs typeface="Times New Roman" panose="02020603050405020304" pitchFamily="18" charset="0"/>
                        </a:rPr>
                        <a:t>Programme for projects visits</a:t>
                      </a:r>
                    </a:p>
                    <a:p>
                      <a:pPr algn="just">
                        <a:lnSpc>
                          <a:spcPct val="150000"/>
                        </a:lnSpc>
                        <a:spcAft>
                          <a:spcPts val="0"/>
                        </a:spcAft>
                      </a:pPr>
                      <a:r>
                        <a:rPr lang="en-ZA" sz="1400" baseline="0" dirty="0" smtClean="0">
                          <a:effectLst/>
                          <a:latin typeface="Arial Narrow" panose="020B0606020202030204" pitchFamily="34" charset="0"/>
                          <a:ea typeface="Calibri" panose="020F0502020204030204" pitchFamily="34" charset="0"/>
                          <a:cs typeface="Times New Roman" panose="02020603050405020304" pitchFamily="18" charset="0"/>
                        </a:rPr>
                        <a:t>Discuss the UIF/W Report declared by the AG.</a:t>
                      </a:r>
                      <a:endParaRPr lang="en-ZA"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0500" marR="40500" marT="0" marB="0"/>
                </a:tc>
                <a:extLst>
                  <a:ext uri="{0D108BD9-81ED-4DB2-BD59-A6C34878D82A}">
                    <a16:rowId xmlns:a16="http://schemas.microsoft.com/office/drawing/2014/main" xmlns="" val="4222956278"/>
                  </a:ext>
                </a:extLst>
              </a:tr>
              <a:tr h="325755">
                <a:tc>
                  <a:txBody>
                    <a:bodyPr/>
                    <a:lstStyle/>
                    <a:p>
                      <a:pPr algn="just">
                        <a:lnSpc>
                          <a:spcPct val="150000"/>
                        </a:lnSpc>
                        <a:spcAft>
                          <a:spcPts val="0"/>
                        </a:spcAft>
                      </a:pPr>
                      <a:r>
                        <a:rPr lang="en-ZA" sz="1400" b="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22-24 October 2019</a:t>
                      </a:r>
                      <a:endParaRPr lang="en-ZA" sz="14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0500" marR="40500" marT="0" marB="0"/>
                </a:tc>
                <a:tc>
                  <a:txBody>
                    <a:bodyPr/>
                    <a:lstStyle/>
                    <a:p>
                      <a:pPr algn="just">
                        <a:lnSpc>
                          <a:spcPct val="150000"/>
                        </a:lnSpc>
                        <a:spcAft>
                          <a:spcPts val="0"/>
                        </a:spcAft>
                      </a:pPr>
                      <a:r>
                        <a:rPr lang="en-ZA" sz="1400" dirty="0" smtClean="0">
                          <a:effectLst/>
                          <a:latin typeface="Arial Narrow" panose="020B0606020202030204" pitchFamily="34" charset="0"/>
                          <a:ea typeface="Calibri" panose="020F0502020204030204" pitchFamily="34" charset="0"/>
                          <a:cs typeface="Times New Roman" panose="02020603050405020304" pitchFamily="18" charset="0"/>
                        </a:rPr>
                        <a:t>Working Session to Draft the Investigation</a:t>
                      </a:r>
                      <a:r>
                        <a:rPr lang="en-ZA" sz="1400" baseline="0" dirty="0" smtClean="0">
                          <a:effectLst/>
                          <a:latin typeface="Arial Narrow" panose="020B0606020202030204" pitchFamily="34" charset="0"/>
                          <a:ea typeface="Calibri" panose="020F0502020204030204" pitchFamily="34" charset="0"/>
                          <a:cs typeface="Times New Roman" panose="02020603050405020304" pitchFamily="18" charset="0"/>
                        </a:rPr>
                        <a:t> Report  on UIF/W to be tabled in Council.</a:t>
                      </a:r>
                      <a:endParaRPr lang="en-ZA"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0500" marR="40500" marT="0" marB="0"/>
                </a:tc>
                <a:extLst>
                  <a:ext uri="{0D108BD9-81ED-4DB2-BD59-A6C34878D82A}">
                    <a16:rowId xmlns:a16="http://schemas.microsoft.com/office/drawing/2014/main" xmlns="" val="1567139915"/>
                  </a:ext>
                </a:extLst>
              </a:tr>
              <a:tr h="651510">
                <a:tc>
                  <a:txBody>
                    <a:bodyPr/>
                    <a:lstStyle/>
                    <a:p>
                      <a:pPr algn="just">
                        <a:lnSpc>
                          <a:spcPct val="150000"/>
                        </a:lnSpc>
                        <a:spcAft>
                          <a:spcPts val="0"/>
                        </a:spcAft>
                      </a:pPr>
                      <a:r>
                        <a:rPr lang="en-ZA" sz="1400" b="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12 November 2019</a:t>
                      </a:r>
                      <a:endParaRPr lang="en-ZA" sz="14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0500" marR="40500" marT="0" marB="0"/>
                </a:tc>
                <a:tc>
                  <a:txBody>
                    <a:bodyPr/>
                    <a:lstStyle/>
                    <a:p>
                      <a:pPr algn="just">
                        <a:lnSpc>
                          <a:spcPct val="150000"/>
                        </a:lnSpc>
                        <a:spcAft>
                          <a:spcPts val="0"/>
                        </a:spcAft>
                      </a:pPr>
                      <a:r>
                        <a:rPr lang="en-ZA" sz="1400" dirty="0" smtClean="0">
                          <a:effectLst/>
                          <a:latin typeface="Arial Narrow" panose="020B0606020202030204" pitchFamily="34" charset="0"/>
                          <a:ea typeface="Calibri" panose="020F0502020204030204" pitchFamily="34" charset="0"/>
                          <a:cs typeface="Times New Roman" panose="02020603050405020304" pitchFamily="18" charset="0"/>
                        </a:rPr>
                        <a:t>District Chairpersons Forum to Discuss the Implementation</a:t>
                      </a:r>
                      <a:r>
                        <a:rPr lang="en-ZA" sz="1400" baseline="0" dirty="0" smtClean="0">
                          <a:effectLst/>
                          <a:latin typeface="Arial Narrow" panose="020B0606020202030204" pitchFamily="34" charset="0"/>
                          <a:ea typeface="Calibri" panose="020F0502020204030204" pitchFamily="34" charset="0"/>
                          <a:cs typeface="Times New Roman" panose="02020603050405020304" pitchFamily="18" charset="0"/>
                        </a:rPr>
                        <a:t> of District Wide Session.</a:t>
                      </a:r>
                    </a:p>
                    <a:p>
                      <a:pPr algn="just">
                        <a:lnSpc>
                          <a:spcPct val="150000"/>
                        </a:lnSpc>
                        <a:spcAft>
                          <a:spcPts val="0"/>
                        </a:spcAft>
                      </a:pPr>
                      <a:r>
                        <a:rPr lang="en-ZA" sz="1400" baseline="0" dirty="0" smtClean="0">
                          <a:effectLst/>
                          <a:latin typeface="Arial Narrow" panose="020B0606020202030204" pitchFamily="34" charset="0"/>
                          <a:ea typeface="Calibri" panose="020F0502020204030204" pitchFamily="34" charset="0"/>
                          <a:cs typeface="Times New Roman" panose="02020603050405020304" pitchFamily="18" charset="0"/>
                        </a:rPr>
                        <a:t>Programme for visit to locals</a:t>
                      </a:r>
                      <a:endParaRPr lang="en-ZA"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0500" marR="40500" marT="0" marB="0"/>
                </a:tc>
                <a:extLst>
                  <a:ext uri="{0D108BD9-81ED-4DB2-BD59-A6C34878D82A}">
                    <a16:rowId xmlns:a16="http://schemas.microsoft.com/office/drawing/2014/main" xmlns="" val="2601641348"/>
                  </a:ext>
                </a:extLst>
              </a:tr>
              <a:tr h="977265">
                <a:tc>
                  <a:txBody>
                    <a:bodyPr/>
                    <a:lstStyle/>
                    <a:p>
                      <a:pPr algn="just">
                        <a:lnSpc>
                          <a:spcPct val="150000"/>
                        </a:lnSpc>
                        <a:spcAft>
                          <a:spcPts val="0"/>
                        </a:spcAft>
                      </a:pPr>
                      <a:r>
                        <a:rPr lang="en-ZA" sz="1400" b="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15 November 2019</a:t>
                      </a:r>
                      <a:endParaRPr lang="en-ZA" sz="14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0500" marR="40500" marT="0" marB="0"/>
                </a:tc>
                <a:tc>
                  <a:txBody>
                    <a:bodyPr/>
                    <a:lstStyle/>
                    <a:p>
                      <a:pPr algn="just">
                        <a:lnSpc>
                          <a:spcPct val="150000"/>
                        </a:lnSpc>
                        <a:spcAft>
                          <a:spcPts val="0"/>
                        </a:spcAft>
                      </a:pPr>
                      <a:r>
                        <a:rPr lang="en-ZA" sz="1400" dirty="0" smtClean="0">
                          <a:effectLst/>
                          <a:latin typeface="Arial Narrow" panose="020B0606020202030204" pitchFamily="34" charset="0"/>
                          <a:ea typeface="Calibri" panose="020F0502020204030204" pitchFamily="34" charset="0"/>
                          <a:cs typeface="Times New Roman" panose="02020603050405020304" pitchFamily="18" charset="0"/>
                        </a:rPr>
                        <a:t>To discuss and fill </a:t>
                      </a:r>
                      <a:r>
                        <a:rPr lang="en-ZA" sz="1400" baseline="0" dirty="0" smtClean="0">
                          <a:effectLst/>
                          <a:latin typeface="Arial Narrow" panose="020B0606020202030204" pitchFamily="34" charset="0"/>
                          <a:ea typeface="Calibri" panose="020F0502020204030204" pitchFamily="34" charset="0"/>
                          <a:cs typeface="Times New Roman" panose="02020603050405020304" pitchFamily="18" charset="0"/>
                        </a:rPr>
                        <a:t> Circular 68 Annexure A .</a:t>
                      </a:r>
                    </a:p>
                    <a:p>
                      <a:pPr algn="just">
                        <a:lnSpc>
                          <a:spcPct val="150000"/>
                        </a:lnSpc>
                        <a:spcAft>
                          <a:spcPts val="0"/>
                        </a:spcAft>
                      </a:pPr>
                      <a:r>
                        <a:rPr lang="en-ZA" sz="1400" baseline="0" dirty="0" smtClean="0">
                          <a:effectLst/>
                          <a:latin typeface="Arial Narrow" panose="020B0606020202030204" pitchFamily="34" charset="0"/>
                          <a:ea typeface="Calibri" panose="020F0502020204030204" pitchFamily="34" charset="0"/>
                          <a:cs typeface="Times New Roman" panose="02020603050405020304" pitchFamily="18" charset="0"/>
                        </a:rPr>
                        <a:t>Project Visit programme as requested by the Municipal Manager.</a:t>
                      </a:r>
                    </a:p>
                    <a:p>
                      <a:pPr algn="just">
                        <a:lnSpc>
                          <a:spcPct val="150000"/>
                        </a:lnSpc>
                        <a:spcAft>
                          <a:spcPts val="0"/>
                        </a:spcAft>
                      </a:pPr>
                      <a:r>
                        <a:rPr lang="en-ZA" sz="1400" baseline="0" dirty="0" smtClean="0">
                          <a:effectLst/>
                          <a:latin typeface="Arial Narrow" panose="020B0606020202030204" pitchFamily="34" charset="0"/>
                          <a:ea typeface="Calibri" panose="020F0502020204030204" pitchFamily="34" charset="0"/>
                          <a:cs typeface="Times New Roman" panose="02020603050405020304" pitchFamily="18" charset="0"/>
                        </a:rPr>
                        <a:t>Date of Forum Meeting.</a:t>
                      </a:r>
                      <a:endParaRPr lang="en-ZA"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0500" marR="40500" marT="0" marB="0"/>
                </a:tc>
                <a:extLst>
                  <a:ext uri="{0D108BD9-81ED-4DB2-BD59-A6C34878D82A}">
                    <a16:rowId xmlns:a16="http://schemas.microsoft.com/office/drawing/2014/main" xmlns="" val="258072777"/>
                  </a:ext>
                </a:extLst>
              </a:tr>
              <a:tr h="374184">
                <a:tc>
                  <a:txBody>
                    <a:bodyPr/>
                    <a:lstStyle/>
                    <a:p>
                      <a:pPr algn="just">
                        <a:lnSpc>
                          <a:spcPct val="150000"/>
                        </a:lnSpc>
                        <a:spcAft>
                          <a:spcPts val="0"/>
                        </a:spcAft>
                      </a:pPr>
                      <a:endParaRPr lang="en-ZA"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500" marR="40500" marT="0" marB="0"/>
                </a:tc>
                <a:tc>
                  <a:txBody>
                    <a:bodyPr/>
                    <a:lstStyle/>
                    <a:p>
                      <a:pPr algn="just">
                        <a:lnSpc>
                          <a:spcPct val="150000"/>
                        </a:lnSpc>
                        <a:spcAft>
                          <a:spcPts val="0"/>
                        </a:spcAft>
                      </a:pP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500" marR="40500" marT="0" marB="0"/>
                </a:tc>
                <a:extLst>
                  <a:ext uri="{0D108BD9-81ED-4DB2-BD59-A6C34878D82A}">
                    <a16:rowId xmlns:a16="http://schemas.microsoft.com/office/drawing/2014/main" xmlns="" val="2745467213"/>
                  </a:ext>
                </a:extLst>
              </a:tr>
            </a:tbl>
          </a:graphicData>
        </a:graphic>
      </p:graphicFrame>
    </p:spTree>
    <p:extLst>
      <p:ext uri="{BB962C8B-B14F-4D97-AF65-F5344CB8AC3E}">
        <p14:creationId xmlns:p14="http://schemas.microsoft.com/office/powerpoint/2010/main" xmlns="" val="42915918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1" y="76200"/>
            <a:ext cx="8229599" cy="914400"/>
          </a:xfrm>
          <a:solidFill>
            <a:schemeClr val="tx2">
              <a:lumMod val="20000"/>
              <a:lumOff val="80000"/>
            </a:schemeClr>
          </a:solidFill>
        </p:spPr>
        <p:txBody>
          <a:bodyPr>
            <a:normAutofit fontScale="90000"/>
          </a:bodyPr>
          <a:lstStyle/>
          <a:p>
            <a:pPr marL="436960" indent="-385763" eaLnBrk="0" fontAlgn="base" hangingPunct="0">
              <a:spcBef>
                <a:spcPct val="20000"/>
              </a:spcBef>
              <a:spcAft>
                <a:spcPct val="0"/>
              </a:spcAft>
            </a:pPr>
            <a:r>
              <a:rPr lang="en-ZA" altLang="en-US" sz="2325" kern="0" dirty="0">
                <a:solidFill>
                  <a:srgbClr val="000000"/>
                </a:solidFill>
                <a:latin typeface="Arial"/>
                <a:ea typeface="+mn-ea"/>
                <a:cs typeface="+mn-cs"/>
              </a:rPr>
              <a:t/>
            </a:r>
            <a:br>
              <a:rPr lang="en-ZA" altLang="en-US" sz="2325" kern="0" dirty="0">
                <a:solidFill>
                  <a:srgbClr val="000000"/>
                </a:solidFill>
                <a:latin typeface="Arial"/>
                <a:ea typeface="+mn-ea"/>
                <a:cs typeface="+mn-cs"/>
              </a:rPr>
            </a:br>
            <a:r>
              <a:rPr lang="en-ZA" altLang="en-US" sz="3100" b="1" kern="0" dirty="0">
                <a:solidFill>
                  <a:srgbClr val="000000"/>
                </a:solidFill>
                <a:ea typeface="+mn-ea"/>
                <a:cs typeface="+mn-cs"/>
              </a:rPr>
              <a:t>Audit History for previous 3 years</a:t>
            </a:r>
            <a:r>
              <a:rPr lang="en-ZA" altLang="en-US" sz="2250" kern="0" dirty="0">
                <a:solidFill>
                  <a:srgbClr val="000000"/>
                </a:solidFill>
                <a:ea typeface="+mn-ea"/>
                <a:cs typeface="+mn-cs"/>
              </a:rPr>
              <a:t/>
            </a:r>
            <a:br>
              <a:rPr lang="en-ZA" altLang="en-US" sz="2250" kern="0" dirty="0">
                <a:solidFill>
                  <a:srgbClr val="000000"/>
                </a:solidFill>
                <a:ea typeface="+mn-ea"/>
                <a:cs typeface="+mn-cs"/>
              </a:rPr>
            </a:br>
            <a:endParaRPr lang="en-Z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204693141"/>
              </p:ext>
            </p:extLst>
          </p:nvPr>
        </p:nvGraphicFramePr>
        <p:xfrm>
          <a:off x="180472" y="573504"/>
          <a:ext cx="9496927" cy="5782846"/>
        </p:xfrm>
        <a:graphic>
          <a:graphicData uri="http://schemas.openxmlformats.org/drawingml/2006/table">
            <a:tbl>
              <a:tblPr firstRow="1" bandRow="1">
                <a:tableStyleId>{5C22544A-7EE6-4342-B048-85BDC9FD1C3A}</a:tableStyleId>
              </a:tblPr>
              <a:tblGrid>
                <a:gridCol w="2820300">
                  <a:extLst>
                    <a:ext uri="{9D8B030D-6E8A-4147-A177-3AD203B41FA5}">
                      <a16:colId xmlns:a16="http://schemas.microsoft.com/office/drawing/2014/main" xmlns="" val="20000"/>
                    </a:ext>
                  </a:extLst>
                </a:gridCol>
                <a:gridCol w="2308748">
                  <a:extLst>
                    <a:ext uri="{9D8B030D-6E8A-4147-A177-3AD203B41FA5}">
                      <a16:colId xmlns:a16="http://schemas.microsoft.com/office/drawing/2014/main" xmlns="" val="20002"/>
                    </a:ext>
                  </a:extLst>
                </a:gridCol>
                <a:gridCol w="2361016">
                  <a:extLst>
                    <a:ext uri="{9D8B030D-6E8A-4147-A177-3AD203B41FA5}">
                      <a16:colId xmlns:a16="http://schemas.microsoft.com/office/drawing/2014/main" xmlns="" val="20003"/>
                    </a:ext>
                  </a:extLst>
                </a:gridCol>
                <a:gridCol w="2006863">
                  <a:extLst>
                    <a:ext uri="{9D8B030D-6E8A-4147-A177-3AD203B41FA5}">
                      <a16:colId xmlns:a16="http://schemas.microsoft.com/office/drawing/2014/main" xmlns="" val="3041132519"/>
                    </a:ext>
                  </a:extLst>
                </a:gridCol>
              </a:tblGrid>
              <a:tr h="455279">
                <a:tc>
                  <a:txBody>
                    <a:bodyPr/>
                    <a:lstStyle/>
                    <a:p>
                      <a:pPr algn="ctr"/>
                      <a:r>
                        <a:rPr lang="en-ZA" sz="2400" dirty="0" smtClean="0">
                          <a:solidFill>
                            <a:schemeClr val="tx1"/>
                          </a:solidFill>
                          <a:latin typeface="+mj-lt"/>
                          <a:cs typeface="Arial" panose="020B0604020202020204" pitchFamily="34" charset="0"/>
                        </a:rPr>
                        <a:t>Description</a:t>
                      </a:r>
                      <a:endParaRPr lang="en-ZA" sz="2400" dirty="0">
                        <a:solidFill>
                          <a:schemeClr val="tx1"/>
                        </a:solidFill>
                        <a:latin typeface="+mj-lt"/>
                        <a:cs typeface="Arial" panose="020B0604020202020204" pitchFamily="34" charset="0"/>
                      </a:endParaRPr>
                    </a:p>
                  </a:txBody>
                  <a:tcPr marL="68580" marR="68580" marT="34290" marB="34290"/>
                </a:tc>
                <a:tc>
                  <a:txBody>
                    <a:bodyPr/>
                    <a:lstStyle/>
                    <a:p>
                      <a:pPr algn="ctr"/>
                      <a:r>
                        <a:rPr lang="en-ZA" sz="2400" dirty="0" smtClean="0">
                          <a:solidFill>
                            <a:schemeClr val="tx1"/>
                          </a:solidFill>
                          <a:latin typeface="+mj-lt"/>
                          <a:cs typeface="Arial" panose="020B0604020202020204" pitchFamily="34" charset="0"/>
                        </a:rPr>
                        <a:t>2016/17</a:t>
                      </a:r>
                      <a:endParaRPr lang="en-ZA" sz="2400" dirty="0">
                        <a:solidFill>
                          <a:schemeClr val="tx1"/>
                        </a:solidFill>
                        <a:latin typeface="+mj-lt"/>
                        <a:cs typeface="Arial" panose="020B0604020202020204" pitchFamily="34" charset="0"/>
                      </a:endParaRPr>
                    </a:p>
                  </a:txBody>
                  <a:tcPr marL="68580" marR="68580" marT="34290" marB="34290"/>
                </a:tc>
                <a:tc>
                  <a:txBody>
                    <a:bodyPr/>
                    <a:lstStyle/>
                    <a:p>
                      <a:pPr algn="ctr"/>
                      <a:r>
                        <a:rPr lang="en-ZA" sz="2400" dirty="0" smtClean="0">
                          <a:solidFill>
                            <a:schemeClr val="tx1"/>
                          </a:solidFill>
                          <a:latin typeface="+mj-lt"/>
                          <a:cs typeface="Arial" panose="020B0604020202020204" pitchFamily="34" charset="0"/>
                        </a:rPr>
                        <a:t>2017/18</a:t>
                      </a:r>
                      <a:endParaRPr lang="en-ZA" sz="2400" dirty="0">
                        <a:solidFill>
                          <a:schemeClr val="tx1"/>
                        </a:solidFill>
                        <a:latin typeface="+mj-lt"/>
                        <a:cs typeface="Arial" panose="020B0604020202020204" pitchFamily="34" charset="0"/>
                      </a:endParaRPr>
                    </a:p>
                  </a:txBody>
                  <a:tcPr marL="68580" marR="68580" marT="34290" marB="34290"/>
                </a:tc>
                <a:tc>
                  <a:txBody>
                    <a:bodyPr/>
                    <a:lstStyle/>
                    <a:p>
                      <a:pPr algn="ctr"/>
                      <a:r>
                        <a:rPr lang="en-US" sz="2400" dirty="0" smtClean="0">
                          <a:solidFill>
                            <a:schemeClr val="tx1"/>
                          </a:solidFill>
                          <a:latin typeface="+mj-lt"/>
                          <a:cs typeface="Arial" panose="020B0604020202020204" pitchFamily="34" charset="0"/>
                        </a:rPr>
                        <a:t>2018/19</a:t>
                      </a:r>
                      <a:endParaRPr lang="en-ZA" sz="2400" dirty="0">
                        <a:solidFill>
                          <a:schemeClr val="tx1"/>
                        </a:solidFill>
                        <a:latin typeface="+mj-lt"/>
                        <a:cs typeface="Arial" panose="020B0604020202020204" pitchFamily="34" charset="0"/>
                      </a:endParaRPr>
                    </a:p>
                  </a:txBody>
                  <a:tcPr marL="68580" marR="68580" marT="34290" marB="34290"/>
                </a:tc>
                <a:extLst>
                  <a:ext uri="{0D108BD9-81ED-4DB2-BD59-A6C34878D82A}">
                    <a16:rowId xmlns:a16="http://schemas.microsoft.com/office/drawing/2014/main" xmlns="" val="10000"/>
                  </a:ext>
                </a:extLst>
              </a:tr>
              <a:tr h="327481">
                <a:tc>
                  <a:txBody>
                    <a:bodyPr/>
                    <a:lstStyle/>
                    <a:p>
                      <a:pPr algn="ctr"/>
                      <a:r>
                        <a:rPr lang="en-US" sz="1600" b="1" dirty="0" smtClean="0">
                          <a:solidFill>
                            <a:schemeClr val="tx1"/>
                          </a:solidFill>
                          <a:latin typeface="+mj-lt"/>
                          <a:cs typeface="Arial" panose="020B0604020202020204" pitchFamily="34" charset="0"/>
                        </a:rPr>
                        <a:t>Audit</a:t>
                      </a:r>
                      <a:r>
                        <a:rPr lang="en-US" sz="1600" b="1" baseline="0" dirty="0" smtClean="0">
                          <a:solidFill>
                            <a:schemeClr val="tx1"/>
                          </a:solidFill>
                          <a:latin typeface="+mj-lt"/>
                          <a:cs typeface="Arial" panose="020B0604020202020204" pitchFamily="34" charset="0"/>
                        </a:rPr>
                        <a:t> outcomes</a:t>
                      </a:r>
                      <a:endParaRPr lang="en-ZA" sz="1600" b="1" dirty="0">
                        <a:solidFill>
                          <a:schemeClr val="tx1"/>
                        </a:solidFill>
                        <a:latin typeface="+mj-lt"/>
                        <a:cs typeface="Arial" panose="020B0604020202020204" pitchFamily="34" charset="0"/>
                      </a:endParaRPr>
                    </a:p>
                  </a:txBody>
                  <a:tcPr marL="68580" marR="68580" marT="34290" marB="34290"/>
                </a:tc>
                <a:tc>
                  <a:txBody>
                    <a:bodyPr/>
                    <a:lstStyle/>
                    <a:p>
                      <a:pPr algn="ctr"/>
                      <a:r>
                        <a:rPr lang="en-US" sz="1600" b="1" dirty="0" smtClean="0">
                          <a:solidFill>
                            <a:schemeClr val="tx1"/>
                          </a:solidFill>
                          <a:latin typeface="+mj-lt"/>
                          <a:cs typeface="Arial" panose="020B0604020202020204" pitchFamily="34" charset="0"/>
                        </a:rPr>
                        <a:t>Disclaimer</a:t>
                      </a:r>
                      <a:endParaRPr lang="en-ZA" sz="1600" b="1" dirty="0">
                        <a:solidFill>
                          <a:schemeClr val="tx1"/>
                        </a:solidFill>
                        <a:latin typeface="+mj-lt"/>
                        <a:cs typeface="Arial" panose="020B0604020202020204" pitchFamily="34" charset="0"/>
                      </a:endParaRPr>
                    </a:p>
                  </a:txBody>
                  <a:tcPr marL="68580" marR="68580" marT="34290" marB="34290"/>
                </a:tc>
                <a:tc>
                  <a:txBody>
                    <a:bodyPr/>
                    <a:lstStyle/>
                    <a:p>
                      <a:pPr algn="ctr"/>
                      <a:r>
                        <a:rPr lang="en-US" sz="1600" b="1" dirty="0" smtClean="0">
                          <a:solidFill>
                            <a:schemeClr val="tx1"/>
                          </a:solidFill>
                          <a:latin typeface="+mj-lt"/>
                          <a:cs typeface="Arial" panose="020B0604020202020204" pitchFamily="34" charset="0"/>
                        </a:rPr>
                        <a:t>Adverse</a:t>
                      </a:r>
                      <a:endParaRPr lang="en-ZA" sz="1600" b="1" dirty="0">
                        <a:solidFill>
                          <a:schemeClr val="tx1"/>
                        </a:solidFill>
                        <a:latin typeface="+mj-lt"/>
                        <a:cs typeface="Arial" panose="020B0604020202020204" pitchFamily="34" charset="0"/>
                      </a:endParaRPr>
                    </a:p>
                  </a:txBody>
                  <a:tcPr marL="68580" marR="68580" marT="34290" marB="34290"/>
                </a:tc>
                <a:tc>
                  <a:txBody>
                    <a:bodyPr/>
                    <a:lstStyle/>
                    <a:p>
                      <a:pPr algn="ctr"/>
                      <a:r>
                        <a:rPr lang="en-US" sz="1600" b="1" dirty="0" smtClean="0">
                          <a:solidFill>
                            <a:schemeClr val="tx1"/>
                          </a:solidFill>
                          <a:latin typeface="+mj-lt"/>
                          <a:cs typeface="Arial" panose="020B0604020202020204" pitchFamily="34" charset="0"/>
                        </a:rPr>
                        <a:t>Qualified</a:t>
                      </a:r>
                      <a:endParaRPr lang="en-ZA" sz="1600" b="1" dirty="0">
                        <a:solidFill>
                          <a:schemeClr val="tx1"/>
                        </a:solidFill>
                        <a:latin typeface="+mj-lt"/>
                        <a:cs typeface="Arial" panose="020B0604020202020204" pitchFamily="34" charset="0"/>
                      </a:endParaRPr>
                    </a:p>
                  </a:txBody>
                  <a:tcPr marL="68580" marR="68580" marT="34290" marB="34290"/>
                </a:tc>
                <a:extLst>
                  <a:ext uri="{0D108BD9-81ED-4DB2-BD59-A6C34878D82A}">
                    <a16:rowId xmlns:a16="http://schemas.microsoft.com/office/drawing/2014/main" xmlns="" val="3692488002"/>
                  </a:ext>
                </a:extLst>
              </a:tr>
              <a:tr h="327481">
                <a:tc>
                  <a:txBody>
                    <a:bodyPr/>
                    <a:lstStyle/>
                    <a:p>
                      <a:pPr algn="ctr"/>
                      <a:r>
                        <a:rPr lang="en-US" sz="1600" b="1" dirty="0" smtClean="0">
                          <a:solidFill>
                            <a:schemeClr val="tx1"/>
                          </a:solidFill>
                          <a:latin typeface="+mj-lt"/>
                          <a:cs typeface="Arial" panose="020B0604020202020204" pitchFamily="34" charset="0"/>
                        </a:rPr>
                        <a:t>Audit Paragraphs</a:t>
                      </a:r>
                      <a:endParaRPr lang="en-ZA" sz="1600" b="1" dirty="0">
                        <a:solidFill>
                          <a:schemeClr val="tx1"/>
                        </a:solidFill>
                        <a:latin typeface="+mj-lt"/>
                        <a:cs typeface="Arial" panose="020B0604020202020204" pitchFamily="34" charset="0"/>
                      </a:endParaRPr>
                    </a:p>
                  </a:txBody>
                  <a:tcPr marL="68580" marR="68580" marT="34290" marB="34290"/>
                </a:tc>
                <a:tc>
                  <a:txBody>
                    <a:bodyPr/>
                    <a:lstStyle/>
                    <a:p>
                      <a:pPr algn="ctr"/>
                      <a:r>
                        <a:rPr lang="en-US" sz="1600" b="1" dirty="0" smtClean="0">
                          <a:solidFill>
                            <a:schemeClr val="tx1"/>
                          </a:solidFill>
                          <a:latin typeface="+mj-lt"/>
                          <a:cs typeface="Arial" panose="020B0604020202020204" pitchFamily="34" charset="0"/>
                        </a:rPr>
                        <a:t>40</a:t>
                      </a:r>
                      <a:endParaRPr lang="en-ZA" sz="1600" b="1" dirty="0">
                        <a:solidFill>
                          <a:schemeClr val="tx1"/>
                        </a:solidFill>
                        <a:latin typeface="+mj-lt"/>
                        <a:cs typeface="Arial" panose="020B0604020202020204" pitchFamily="34" charset="0"/>
                      </a:endParaRPr>
                    </a:p>
                  </a:txBody>
                  <a:tcPr marL="68580" marR="68580" marT="34290" marB="34290"/>
                </a:tc>
                <a:tc>
                  <a:txBody>
                    <a:bodyPr/>
                    <a:lstStyle/>
                    <a:p>
                      <a:pPr algn="ctr"/>
                      <a:r>
                        <a:rPr lang="en-US" sz="1600" b="1" dirty="0" smtClean="0">
                          <a:solidFill>
                            <a:schemeClr val="tx1"/>
                          </a:solidFill>
                          <a:latin typeface="+mj-lt"/>
                          <a:cs typeface="Arial" panose="020B0604020202020204" pitchFamily="34" charset="0"/>
                        </a:rPr>
                        <a:t>52</a:t>
                      </a:r>
                      <a:endParaRPr lang="en-ZA" sz="1600" b="1" dirty="0">
                        <a:solidFill>
                          <a:schemeClr val="tx1"/>
                        </a:solidFill>
                        <a:latin typeface="+mj-lt"/>
                        <a:cs typeface="Arial" panose="020B0604020202020204" pitchFamily="34" charset="0"/>
                      </a:endParaRPr>
                    </a:p>
                  </a:txBody>
                  <a:tcPr marL="68580" marR="68580" marT="34290" marB="34290"/>
                </a:tc>
                <a:tc>
                  <a:txBody>
                    <a:bodyPr/>
                    <a:lstStyle/>
                    <a:p>
                      <a:pPr algn="ctr"/>
                      <a:r>
                        <a:rPr lang="en-US" sz="1600" b="1" dirty="0" smtClean="0">
                          <a:solidFill>
                            <a:schemeClr val="tx1"/>
                          </a:solidFill>
                          <a:latin typeface="+mj-lt"/>
                          <a:cs typeface="Arial" panose="020B0604020202020204" pitchFamily="34" charset="0"/>
                        </a:rPr>
                        <a:t>17</a:t>
                      </a:r>
                      <a:endParaRPr lang="en-ZA" sz="1600" b="1" dirty="0">
                        <a:solidFill>
                          <a:schemeClr val="tx1"/>
                        </a:solidFill>
                        <a:latin typeface="+mj-lt"/>
                        <a:cs typeface="Arial" panose="020B0604020202020204" pitchFamily="34" charset="0"/>
                      </a:endParaRPr>
                    </a:p>
                  </a:txBody>
                  <a:tcPr marL="68580" marR="68580" marT="34290" marB="34290"/>
                </a:tc>
                <a:extLst>
                  <a:ext uri="{0D108BD9-81ED-4DB2-BD59-A6C34878D82A}">
                    <a16:rowId xmlns:a16="http://schemas.microsoft.com/office/drawing/2014/main" xmlns="" val="3006131319"/>
                  </a:ext>
                </a:extLst>
              </a:tr>
              <a:tr h="4672605">
                <a:tc>
                  <a:txBody>
                    <a:bodyPr/>
                    <a:lstStyle/>
                    <a:p>
                      <a:pPr algn="ctr"/>
                      <a:r>
                        <a:rPr lang="en-ZA" sz="1200" b="1" dirty="0" smtClean="0">
                          <a:latin typeface="+mj-lt"/>
                          <a:cs typeface="Arial" panose="020B0604020202020204" pitchFamily="34" charset="0"/>
                        </a:rPr>
                        <a:t>Matters affecting</a:t>
                      </a:r>
                      <a:r>
                        <a:rPr lang="en-ZA" sz="1200" b="1" baseline="0" dirty="0" smtClean="0">
                          <a:latin typeface="+mj-lt"/>
                          <a:cs typeface="Arial" panose="020B0604020202020204" pitchFamily="34" charset="0"/>
                        </a:rPr>
                        <a:t> </a:t>
                      </a:r>
                    </a:p>
                    <a:p>
                      <a:pPr algn="ctr"/>
                      <a:r>
                        <a:rPr lang="en-ZA" sz="1200" b="1" baseline="0" dirty="0" smtClean="0">
                          <a:latin typeface="+mj-lt"/>
                          <a:cs typeface="Arial" panose="020B0604020202020204" pitchFamily="34" charset="0"/>
                        </a:rPr>
                        <a:t>Audit Report</a:t>
                      </a:r>
                      <a:endParaRPr lang="en-ZA" sz="1200" b="1" dirty="0">
                        <a:latin typeface="+mj-lt"/>
                        <a:cs typeface="Arial" panose="020B0604020202020204" pitchFamily="34" charset="0"/>
                      </a:endParaRPr>
                    </a:p>
                  </a:txBody>
                  <a:tcPr marL="68580" marR="68580" marT="34290" marB="34290"/>
                </a:tc>
                <a:tc>
                  <a:txBody>
                    <a:bodyPr/>
                    <a:lstStyle/>
                    <a:p>
                      <a:pPr marL="171450" indent="-171450" algn="ctr">
                        <a:buFont typeface="Wingdings" panose="05000000000000000000" pitchFamily="2" charset="2"/>
                        <a:buChar char="v"/>
                      </a:pPr>
                      <a:r>
                        <a:rPr lang="en-US" sz="1200" kern="1200" dirty="0" smtClean="0">
                          <a:solidFill>
                            <a:schemeClr val="dk1"/>
                          </a:solidFill>
                          <a:latin typeface="+mn-lt"/>
                          <a:ea typeface="+mn-ea"/>
                          <a:cs typeface="Arial" panose="020B0604020202020204" pitchFamily="34" charset="0"/>
                        </a:rPr>
                        <a:t>PPE</a:t>
                      </a:r>
                    </a:p>
                    <a:p>
                      <a:pPr marL="171450" indent="-171450" algn="ctr">
                        <a:buFont typeface="Wingdings" panose="05000000000000000000" pitchFamily="2" charset="2"/>
                        <a:buChar char="v"/>
                      </a:pPr>
                      <a:r>
                        <a:rPr lang="en-US" sz="1200" kern="1200" dirty="0" smtClean="0">
                          <a:solidFill>
                            <a:schemeClr val="dk1"/>
                          </a:solidFill>
                          <a:latin typeface="+mn-lt"/>
                          <a:ea typeface="+mn-ea"/>
                          <a:cs typeface="Arial" panose="020B0604020202020204" pitchFamily="34" charset="0"/>
                        </a:rPr>
                        <a:t>Inventory</a:t>
                      </a:r>
                    </a:p>
                    <a:p>
                      <a:pPr marL="171450" indent="-171450" algn="ctr">
                        <a:buFont typeface="Wingdings" panose="05000000000000000000" pitchFamily="2" charset="2"/>
                        <a:buChar char="v"/>
                      </a:pPr>
                      <a:r>
                        <a:rPr lang="en-US" sz="1200" kern="1200" dirty="0" smtClean="0">
                          <a:solidFill>
                            <a:schemeClr val="dk1"/>
                          </a:solidFill>
                          <a:latin typeface="+mn-lt"/>
                          <a:ea typeface="+mn-ea"/>
                          <a:cs typeface="Arial" panose="020B0604020202020204" pitchFamily="34" charset="0"/>
                        </a:rPr>
                        <a:t>Receivable</a:t>
                      </a:r>
                    </a:p>
                    <a:p>
                      <a:pPr marL="171450" indent="-171450" algn="ctr">
                        <a:buFont typeface="Wingdings" panose="05000000000000000000" pitchFamily="2" charset="2"/>
                        <a:buChar char="v"/>
                      </a:pPr>
                      <a:r>
                        <a:rPr lang="en-US" sz="1200" kern="1200" dirty="0" smtClean="0">
                          <a:solidFill>
                            <a:schemeClr val="dk1"/>
                          </a:solidFill>
                          <a:latin typeface="+mn-lt"/>
                          <a:ea typeface="+mn-ea"/>
                          <a:cs typeface="Arial" panose="020B0604020202020204" pitchFamily="34" charset="0"/>
                        </a:rPr>
                        <a:t>Consumer</a:t>
                      </a:r>
                      <a:r>
                        <a:rPr lang="en-US" sz="1200" kern="1200" baseline="0" dirty="0" smtClean="0">
                          <a:solidFill>
                            <a:schemeClr val="dk1"/>
                          </a:solidFill>
                          <a:latin typeface="+mn-lt"/>
                          <a:ea typeface="+mn-ea"/>
                          <a:cs typeface="Arial" panose="020B0604020202020204" pitchFamily="34" charset="0"/>
                        </a:rPr>
                        <a:t> debtors</a:t>
                      </a:r>
                    </a:p>
                    <a:p>
                      <a:pPr marL="171450" indent="-171450" algn="ctr">
                        <a:buFont typeface="Wingdings" panose="05000000000000000000" pitchFamily="2" charset="2"/>
                        <a:buChar char="v"/>
                      </a:pPr>
                      <a:r>
                        <a:rPr lang="en-US" sz="1200" kern="1200" baseline="0" dirty="0" smtClean="0">
                          <a:solidFill>
                            <a:schemeClr val="dk1"/>
                          </a:solidFill>
                          <a:latin typeface="+mn-lt"/>
                          <a:ea typeface="+mn-ea"/>
                          <a:cs typeface="Arial" panose="020B0604020202020204" pitchFamily="34" charset="0"/>
                        </a:rPr>
                        <a:t>VAT receivables</a:t>
                      </a:r>
                    </a:p>
                    <a:p>
                      <a:pPr marL="171450" indent="-171450" algn="ctr">
                        <a:buFont typeface="Wingdings" panose="05000000000000000000" pitchFamily="2" charset="2"/>
                        <a:buChar char="v"/>
                      </a:pPr>
                      <a:r>
                        <a:rPr lang="en-US" sz="1200" kern="1200" baseline="0" dirty="0" smtClean="0">
                          <a:solidFill>
                            <a:schemeClr val="dk1"/>
                          </a:solidFill>
                          <a:latin typeface="+mn-lt"/>
                          <a:ea typeface="+mn-ea"/>
                          <a:cs typeface="Arial" panose="020B0604020202020204" pitchFamily="34" charset="0"/>
                        </a:rPr>
                        <a:t>Payables</a:t>
                      </a:r>
                    </a:p>
                    <a:p>
                      <a:pPr marL="171450" indent="-171450" algn="ctr">
                        <a:buFont typeface="Wingdings" panose="05000000000000000000" pitchFamily="2" charset="2"/>
                        <a:buChar char="v"/>
                      </a:pPr>
                      <a:r>
                        <a:rPr lang="en-US" sz="1200" kern="1200" baseline="0" dirty="0" smtClean="0">
                          <a:solidFill>
                            <a:schemeClr val="dk1"/>
                          </a:solidFill>
                          <a:latin typeface="+mn-lt"/>
                          <a:ea typeface="+mn-ea"/>
                          <a:cs typeface="Arial" panose="020B0604020202020204" pitchFamily="34" charset="0"/>
                        </a:rPr>
                        <a:t>Provisions</a:t>
                      </a:r>
                    </a:p>
                    <a:p>
                      <a:pPr marL="171450" indent="-171450" algn="ctr">
                        <a:buFont typeface="Wingdings" panose="05000000000000000000" pitchFamily="2" charset="2"/>
                        <a:buChar char="v"/>
                      </a:pPr>
                      <a:r>
                        <a:rPr lang="en-US" sz="1200" kern="1200" baseline="0" dirty="0" smtClean="0">
                          <a:solidFill>
                            <a:schemeClr val="dk1"/>
                          </a:solidFill>
                          <a:latin typeface="+mn-lt"/>
                          <a:ea typeface="+mn-ea"/>
                          <a:cs typeface="Arial" panose="020B0604020202020204" pitchFamily="34" charset="0"/>
                        </a:rPr>
                        <a:t>Post employment benefits</a:t>
                      </a:r>
                    </a:p>
                    <a:p>
                      <a:pPr marL="171450" indent="-171450" algn="ctr">
                        <a:buFont typeface="Wingdings" panose="05000000000000000000" pitchFamily="2" charset="2"/>
                        <a:buChar char="v"/>
                      </a:pPr>
                      <a:r>
                        <a:rPr lang="en-US" sz="1200" kern="1200" baseline="0" dirty="0" smtClean="0">
                          <a:solidFill>
                            <a:schemeClr val="dk1"/>
                          </a:solidFill>
                          <a:latin typeface="+mn-lt"/>
                          <a:ea typeface="+mn-ea"/>
                          <a:cs typeface="Arial" panose="020B0604020202020204" pitchFamily="34" charset="0"/>
                        </a:rPr>
                        <a:t>Government grant and Subsidies</a:t>
                      </a:r>
                    </a:p>
                    <a:p>
                      <a:pPr marL="171450" indent="-171450" algn="ctr">
                        <a:buFont typeface="Wingdings" panose="05000000000000000000" pitchFamily="2" charset="2"/>
                        <a:buChar char="v"/>
                      </a:pPr>
                      <a:r>
                        <a:rPr lang="en-US" sz="1200" kern="1200" baseline="0" dirty="0" smtClean="0">
                          <a:solidFill>
                            <a:schemeClr val="dk1"/>
                          </a:solidFill>
                          <a:latin typeface="+mn-lt"/>
                          <a:ea typeface="+mn-ea"/>
                          <a:cs typeface="Arial" panose="020B0604020202020204" pitchFamily="34" charset="0"/>
                        </a:rPr>
                        <a:t>Prior period errors</a:t>
                      </a:r>
                    </a:p>
                    <a:p>
                      <a:pPr marL="171450" indent="-171450" algn="ctr">
                        <a:buFont typeface="Wingdings" panose="05000000000000000000" pitchFamily="2" charset="2"/>
                        <a:buChar char="v"/>
                      </a:pPr>
                      <a:r>
                        <a:rPr lang="en-US" sz="1200" kern="1200" baseline="0" dirty="0" smtClean="0">
                          <a:solidFill>
                            <a:schemeClr val="dk1"/>
                          </a:solidFill>
                          <a:latin typeface="+mn-lt"/>
                          <a:ea typeface="+mn-ea"/>
                          <a:cs typeface="Arial" panose="020B0604020202020204" pitchFamily="34" charset="0"/>
                        </a:rPr>
                        <a:t>Expenditure</a:t>
                      </a:r>
                    </a:p>
                    <a:p>
                      <a:pPr marL="171450" indent="-171450" algn="ctr">
                        <a:buFont typeface="Wingdings" panose="05000000000000000000" pitchFamily="2" charset="2"/>
                        <a:buChar char="v"/>
                      </a:pPr>
                      <a:r>
                        <a:rPr lang="en-US" sz="1200" kern="1200" baseline="0" dirty="0" smtClean="0">
                          <a:solidFill>
                            <a:schemeClr val="dk1"/>
                          </a:solidFill>
                          <a:latin typeface="+mn-lt"/>
                          <a:ea typeface="+mn-ea"/>
                          <a:cs typeface="Arial" panose="020B0604020202020204" pitchFamily="34" charset="0"/>
                        </a:rPr>
                        <a:t>Compensation of salaries</a:t>
                      </a:r>
                    </a:p>
                    <a:p>
                      <a:pPr marL="171450" indent="-171450" algn="ctr">
                        <a:buFont typeface="Wingdings" panose="05000000000000000000" pitchFamily="2" charset="2"/>
                        <a:buChar char="v"/>
                      </a:pPr>
                      <a:r>
                        <a:rPr lang="en-US" sz="1200" kern="1200" baseline="0" dirty="0" smtClean="0">
                          <a:solidFill>
                            <a:schemeClr val="dk1"/>
                          </a:solidFill>
                          <a:latin typeface="+mn-lt"/>
                          <a:ea typeface="+mn-ea"/>
                          <a:cs typeface="Arial" panose="020B0604020202020204" pitchFamily="34" charset="0"/>
                        </a:rPr>
                        <a:t>Contingent liabilities</a:t>
                      </a:r>
                    </a:p>
                    <a:p>
                      <a:pPr marL="171450" indent="-171450" algn="ctr">
                        <a:buFont typeface="Wingdings" panose="05000000000000000000" pitchFamily="2" charset="2"/>
                        <a:buChar char="v"/>
                      </a:pPr>
                      <a:r>
                        <a:rPr lang="en-US" sz="1200" kern="1200" baseline="0" dirty="0" smtClean="0">
                          <a:solidFill>
                            <a:schemeClr val="dk1"/>
                          </a:solidFill>
                          <a:latin typeface="+mn-lt"/>
                          <a:ea typeface="+mn-ea"/>
                          <a:cs typeface="Arial" panose="020B0604020202020204" pitchFamily="34" charset="0"/>
                        </a:rPr>
                        <a:t>Commitments</a:t>
                      </a:r>
                    </a:p>
                    <a:p>
                      <a:pPr marL="171450" indent="-171450" algn="ctr">
                        <a:buFont typeface="Wingdings" panose="05000000000000000000" pitchFamily="2" charset="2"/>
                        <a:buChar char="v"/>
                      </a:pPr>
                      <a:r>
                        <a:rPr lang="en-US" sz="1200" kern="1200" baseline="0" dirty="0" smtClean="0">
                          <a:solidFill>
                            <a:schemeClr val="dk1"/>
                          </a:solidFill>
                          <a:latin typeface="+mn-lt"/>
                          <a:ea typeface="+mn-ea"/>
                          <a:cs typeface="Arial" panose="020B0604020202020204" pitchFamily="34" charset="0"/>
                        </a:rPr>
                        <a:t>GRAP 104 disclosure</a:t>
                      </a:r>
                    </a:p>
                    <a:p>
                      <a:pPr marL="171450" indent="-171450" algn="ctr">
                        <a:buFont typeface="Wingdings" panose="05000000000000000000" pitchFamily="2" charset="2"/>
                        <a:buChar char="v"/>
                      </a:pPr>
                      <a:r>
                        <a:rPr lang="en-US" sz="1200" kern="1200" baseline="0" dirty="0" smtClean="0">
                          <a:solidFill>
                            <a:schemeClr val="dk1"/>
                          </a:solidFill>
                          <a:latin typeface="+mn-lt"/>
                          <a:ea typeface="+mn-ea"/>
                          <a:cs typeface="Arial" panose="020B0604020202020204" pitchFamily="34" charset="0"/>
                        </a:rPr>
                        <a:t>Statement of comparison budget and actual</a:t>
                      </a:r>
                    </a:p>
                    <a:p>
                      <a:pPr marL="171450" indent="-171450" algn="ctr">
                        <a:buFont typeface="Wingdings" panose="05000000000000000000" pitchFamily="2" charset="2"/>
                        <a:buChar char="v"/>
                      </a:pPr>
                      <a:r>
                        <a:rPr lang="en-US" sz="1200" kern="1200" baseline="0" dirty="0" smtClean="0">
                          <a:solidFill>
                            <a:schemeClr val="dk1"/>
                          </a:solidFill>
                          <a:latin typeface="+mn-lt"/>
                          <a:ea typeface="+mn-ea"/>
                          <a:cs typeface="Arial" panose="020B0604020202020204" pitchFamily="34" charset="0"/>
                        </a:rPr>
                        <a:t>Irregular expenditure</a:t>
                      </a:r>
                    </a:p>
                    <a:p>
                      <a:pPr marL="171450" indent="-171450" algn="ctr">
                        <a:buFont typeface="Wingdings" panose="05000000000000000000" pitchFamily="2" charset="2"/>
                        <a:buChar char="v"/>
                      </a:pPr>
                      <a:r>
                        <a:rPr lang="en-US" sz="1200" kern="1200" baseline="0" dirty="0" smtClean="0">
                          <a:solidFill>
                            <a:schemeClr val="dk1"/>
                          </a:solidFill>
                          <a:latin typeface="+mn-lt"/>
                          <a:ea typeface="+mn-ea"/>
                          <a:cs typeface="Arial" panose="020B0604020202020204" pitchFamily="34" charset="0"/>
                        </a:rPr>
                        <a:t>Unauthorized Expenditure</a:t>
                      </a:r>
                    </a:p>
                    <a:p>
                      <a:pPr marL="171450" indent="-171450" algn="ctr">
                        <a:buFont typeface="Wingdings" panose="05000000000000000000" pitchFamily="2" charset="2"/>
                        <a:buChar char="v"/>
                      </a:pPr>
                      <a:r>
                        <a:rPr lang="en-US" sz="1200" kern="1200" baseline="0" dirty="0" smtClean="0">
                          <a:solidFill>
                            <a:schemeClr val="dk1"/>
                          </a:solidFill>
                          <a:latin typeface="+mn-lt"/>
                          <a:ea typeface="+mn-ea"/>
                          <a:cs typeface="Arial" panose="020B0604020202020204" pitchFamily="34" charset="0"/>
                        </a:rPr>
                        <a:t>Related parties</a:t>
                      </a:r>
                    </a:p>
                    <a:p>
                      <a:pPr marL="171450" indent="-171450" algn="ctr">
                        <a:buFont typeface="Wingdings" panose="05000000000000000000" pitchFamily="2" charset="2"/>
                        <a:buChar char="v"/>
                      </a:pPr>
                      <a:r>
                        <a:rPr lang="en-US" sz="1200" kern="1200" baseline="0" dirty="0" smtClean="0">
                          <a:solidFill>
                            <a:schemeClr val="dk1"/>
                          </a:solidFill>
                          <a:latin typeface="+mn-lt"/>
                          <a:ea typeface="+mn-ea"/>
                          <a:cs typeface="Arial" panose="020B0604020202020204" pitchFamily="34" charset="0"/>
                        </a:rPr>
                        <a:t>Distribution losses</a:t>
                      </a:r>
                    </a:p>
                    <a:p>
                      <a:pPr marL="171450" indent="-171450" algn="ctr">
                        <a:buFont typeface="Wingdings" panose="05000000000000000000" pitchFamily="2" charset="2"/>
                        <a:buChar char="v"/>
                      </a:pPr>
                      <a:r>
                        <a:rPr lang="en-US" sz="1200" kern="1200" baseline="0" dirty="0" smtClean="0">
                          <a:solidFill>
                            <a:schemeClr val="dk1"/>
                          </a:solidFill>
                          <a:latin typeface="+mn-lt"/>
                          <a:ea typeface="+mn-ea"/>
                          <a:cs typeface="Arial" panose="020B0604020202020204" pitchFamily="34" charset="0"/>
                        </a:rPr>
                        <a:t>Going concern</a:t>
                      </a:r>
                    </a:p>
                    <a:p>
                      <a:pPr marL="171450" indent="-171450" algn="ctr">
                        <a:buFont typeface="Wingdings" panose="05000000000000000000" pitchFamily="2" charset="2"/>
                        <a:buChar char="v"/>
                      </a:pPr>
                      <a:endParaRPr lang="en-ZA" sz="1200" dirty="0">
                        <a:latin typeface="+mj-lt"/>
                        <a:cs typeface="Arial" panose="020B0604020202020204" pitchFamily="34" charset="0"/>
                      </a:endParaRPr>
                    </a:p>
                  </a:txBody>
                  <a:tcPr marL="68580" marR="68580" marT="34290" marB="34290"/>
                </a:tc>
                <a:tc>
                  <a:txBody>
                    <a:bodyPr/>
                    <a:lstStyle/>
                    <a:p>
                      <a:pPr marL="171450" indent="-171450" algn="ctr">
                        <a:buFont typeface="Wingdings" panose="05000000000000000000" pitchFamily="2" charset="2"/>
                        <a:buChar char="v"/>
                      </a:pPr>
                      <a:r>
                        <a:rPr lang="en-US" sz="1200" kern="1200" dirty="0" smtClean="0">
                          <a:solidFill>
                            <a:schemeClr val="dk1"/>
                          </a:solidFill>
                          <a:latin typeface="+mn-lt"/>
                          <a:ea typeface="+mn-ea"/>
                          <a:cs typeface="Arial" panose="020B0604020202020204" pitchFamily="34" charset="0"/>
                        </a:rPr>
                        <a:t>PPE</a:t>
                      </a:r>
                    </a:p>
                    <a:p>
                      <a:pPr marL="171450" indent="-171450" algn="ctr">
                        <a:buFont typeface="Wingdings" panose="05000000000000000000" pitchFamily="2" charset="2"/>
                        <a:buChar char="v"/>
                      </a:pPr>
                      <a:r>
                        <a:rPr lang="en-US" sz="1200" kern="1200" dirty="0" smtClean="0">
                          <a:solidFill>
                            <a:schemeClr val="dk1"/>
                          </a:solidFill>
                          <a:latin typeface="+mn-lt"/>
                          <a:ea typeface="+mn-ea"/>
                          <a:cs typeface="Arial" panose="020B0604020202020204" pitchFamily="34" charset="0"/>
                        </a:rPr>
                        <a:t>Receivables</a:t>
                      </a:r>
                    </a:p>
                    <a:p>
                      <a:pPr marL="171450" indent="-171450" algn="ctr">
                        <a:buFont typeface="Wingdings" panose="05000000000000000000" pitchFamily="2" charset="2"/>
                        <a:buChar char="v"/>
                      </a:pPr>
                      <a:r>
                        <a:rPr lang="en-US" sz="1200" kern="1200" dirty="0" smtClean="0">
                          <a:solidFill>
                            <a:schemeClr val="dk1"/>
                          </a:solidFill>
                          <a:latin typeface="+mn-lt"/>
                          <a:ea typeface="+mn-ea"/>
                          <a:cs typeface="Arial" panose="020B0604020202020204" pitchFamily="34" charset="0"/>
                        </a:rPr>
                        <a:t>Revenue</a:t>
                      </a:r>
                    </a:p>
                    <a:p>
                      <a:pPr marL="171450" indent="-171450" algn="ctr">
                        <a:buFont typeface="Wingdings" panose="05000000000000000000" pitchFamily="2" charset="2"/>
                        <a:buChar char="v"/>
                      </a:pPr>
                      <a:r>
                        <a:rPr lang="en-US" sz="1200" kern="1200" dirty="0" smtClean="0">
                          <a:solidFill>
                            <a:schemeClr val="dk1"/>
                          </a:solidFill>
                          <a:latin typeface="+mn-lt"/>
                          <a:ea typeface="+mn-ea"/>
                          <a:cs typeface="Arial" panose="020B0604020202020204" pitchFamily="34" charset="0"/>
                        </a:rPr>
                        <a:t>VAT</a:t>
                      </a:r>
                      <a:r>
                        <a:rPr lang="en-US" sz="1200" kern="1200" baseline="0" dirty="0" smtClean="0">
                          <a:solidFill>
                            <a:schemeClr val="dk1"/>
                          </a:solidFill>
                          <a:latin typeface="+mn-lt"/>
                          <a:ea typeface="+mn-ea"/>
                          <a:cs typeface="Arial" panose="020B0604020202020204" pitchFamily="34" charset="0"/>
                        </a:rPr>
                        <a:t> </a:t>
                      </a:r>
                    </a:p>
                    <a:p>
                      <a:pPr marL="171450" indent="-171450" algn="ctr">
                        <a:buFont typeface="Wingdings" panose="05000000000000000000" pitchFamily="2" charset="2"/>
                        <a:buChar char="v"/>
                      </a:pPr>
                      <a:r>
                        <a:rPr lang="en-US" sz="1200" kern="1200" baseline="0" dirty="0" smtClean="0">
                          <a:solidFill>
                            <a:schemeClr val="dk1"/>
                          </a:solidFill>
                          <a:latin typeface="+mn-lt"/>
                          <a:ea typeface="+mn-ea"/>
                          <a:cs typeface="Arial" panose="020B0604020202020204" pitchFamily="34" charset="0"/>
                        </a:rPr>
                        <a:t>Payables</a:t>
                      </a:r>
                    </a:p>
                    <a:p>
                      <a:pPr marL="171450" indent="-171450" algn="ctr">
                        <a:buFont typeface="Wingdings" panose="05000000000000000000" pitchFamily="2" charset="2"/>
                        <a:buChar char="v"/>
                      </a:pPr>
                      <a:r>
                        <a:rPr lang="en-US" sz="1200" kern="1200" baseline="0" dirty="0" smtClean="0">
                          <a:solidFill>
                            <a:schemeClr val="dk1"/>
                          </a:solidFill>
                          <a:latin typeface="+mn-lt"/>
                          <a:ea typeface="+mn-ea"/>
                          <a:cs typeface="Arial" panose="020B0604020202020204" pitchFamily="34" charset="0"/>
                        </a:rPr>
                        <a:t>Expenditure</a:t>
                      </a:r>
                    </a:p>
                    <a:p>
                      <a:pPr marL="171450" indent="-171450" algn="ctr">
                        <a:buFont typeface="Wingdings" panose="05000000000000000000" pitchFamily="2" charset="2"/>
                        <a:buChar char="v"/>
                      </a:pPr>
                      <a:r>
                        <a:rPr lang="en-US" sz="1200" kern="1200" baseline="0" dirty="0" smtClean="0">
                          <a:solidFill>
                            <a:schemeClr val="dk1"/>
                          </a:solidFill>
                          <a:latin typeface="+mn-lt"/>
                          <a:ea typeface="+mn-ea"/>
                          <a:cs typeface="Arial" panose="020B0604020202020204" pitchFamily="34" charset="0"/>
                        </a:rPr>
                        <a:t>Employee costs</a:t>
                      </a:r>
                    </a:p>
                    <a:p>
                      <a:pPr marL="171450" indent="-171450" algn="ctr">
                        <a:buFont typeface="Wingdings" panose="05000000000000000000" pitchFamily="2" charset="2"/>
                        <a:buChar char="v"/>
                      </a:pPr>
                      <a:r>
                        <a:rPr lang="en-US" sz="1200" kern="1200" baseline="0" dirty="0" smtClean="0">
                          <a:solidFill>
                            <a:schemeClr val="dk1"/>
                          </a:solidFill>
                          <a:latin typeface="+mn-lt"/>
                          <a:ea typeface="+mn-ea"/>
                          <a:cs typeface="Arial" panose="020B0604020202020204" pitchFamily="34" charset="0"/>
                        </a:rPr>
                        <a:t>Employee benefits liabilities</a:t>
                      </a:r>
                    </a:p>
                    <a:p>
                      <a:pPr marL="171450" indent="-171450" algn="ctr">
                        <a:buFont typeface="Wingdings" panose="05000000000000000000" pitchFamily="2" charset="2"/>
                        <a:buChar char="v"/>
                      </a:pPr>
                      <a:r>
                        <a:rPr lang="en-US" sz="1200" kern="1200" baseline="0" dirty="0" smtClean="0">
                          <a:solidFill>
                            <a:schemeClr val="dk1"/>
                          </a:solidFill>
                          <a:latin typeface="+mn-lt"/>
                          <a:ea typeface="+mn-ea"/>
                          <a:cs typeface="Arial" panose="020B0604020202020204" pitchFamily="34" charset="0"/>
                        </a:rPr>
                        <a:t>Commitments</a:t>
                      </a:r>
                    </a:p>
                    <a:p>
                      <a:pPr marL="171450" indent="-171450" algn="ctr">
                        <a:buFont typeface="Wingdings" panose="05000000000000000000" pitchFamily="2" charset="2"/>
                        <a:buChar char="v"/>
                      </a:pPr>
                      <a:r>
                        <a:rPr lang="en-US" sz="1200" kern="1200" baseline="0" dirty="0" smtClean="0">
                          <a:solidFill>
                            <a:schemeClr val="dk1"/>
                          </a:solidFill>
                          <a:latin typeface="+mn-lt"/>
                          <a:ea typeface="+mn-ea"/>
                          <a:cs typeface="Arial" panose="020B0604020202020204" pitchFamily="34" charset="0"/>
                        </a:rPr>
                        <a:t>Statement of comparts budget and actual</a:t>
                      </a:r>
                    </a:p>
                    <a:p>
                      <a:pPr marL="171450" indent="-171450" algn="ctr">
                        <a:buFont typeface="Wingdings" panose="05000000000000000000" pitchFamily="2" charset="2"/>
                        <a:buChar char="v"/>
                      </a:pPr>
                      <a:r>
                        <a:rPr lang="en-US" sz="1200" kern="1200" baseline="0" dirty="0" smtClean="0">
                          <a:solidFill>
                            <a:schemeClr val="dk1"/>
                          </a:solidFill>
                          <a:latin typeface="+mn-lt"/>
                          <a:ea typeface="+mn-ea"/>
                          <a:cs typeface="Arial" panose="020B0604020202020204" pitchFamily="34" charset="0"/>
                        </a:rPr>
                        <a:t>Cash Flow</a:t>
                      </a:r>
                    </a:p>
                    <a:p>
                      <a:pPr marL="171450" indent="-171450" algn="ctr">
                        <a:buFont typeface="Wingdings" panose="05000000000000000000" pitchFamily="2" charset="2"/>
                        <a:buChar char="v"/>
                      </a:pPr>
                      <a:r>
                        <a:rPr lang="en-US" sz="1200" kern="1200" baseline="0" dirty="0" smtClean="0">
                          <a:solidFill>
                            <a:schemeClr val="dk1"/>
                          </a:solidFill>
                          <a:latin typeface="+mn-lt"/>
                          <a:ea typeface="+mn-ea"/>
                          <a:cs typeface="Arial" panose="020B0604020202020204" pitchFamily="34" charset="0"/>
                        </a:rPr>
                        <a:t>Contingent liabilities</a:t>
                      </a:r>
                    </a:p>
                    <a:p>
                      <a:pPr marL="171450" indent="-171450" algn="ctr">
                        <a:buFont typeface="Wingdings" panose="05000000000000000000" pitchFamily="2" charset="2"/>
                        <a:buChar char="v"/>
                      </a:pPr>
                      <a:r>
                        <a:rPr lang="en-US" sz="1200" kern="1200" baseline="0" dirty="0" smtClean="0">
                          <a:solidFill>
                            <a:schemeClr val="dk1"/>
                          </a:solidFill>
                          <a:latin typeface="+mn-lt"/>
                          <a:ea typeface="+mn-ea"/>
                          <a:cs typeface="Arial" panose="020B0604020202020204" pitchFamily="34" charset="0"/>
                        </a:rPr>
                        <a:t>Material losses</a:t>
                      </a:r>
                    </a:p>
                    <a:p>
                      <a:pPr marL="171450" indent="-171450" algn="ctr">
                        <a:buFont typeface="Wingdings" panose="05000000000000000000" pitchFamily="2" charset="2"/>
                        <a:buChar char="v"/>
                      </a:pPr>
                      <a:r>
                        <a:rPr lang="en-US" sz="1200" kern="1200" baseline="0" dirty="0" smtClean="0">
                          <a:solidFill>
                            <a:schemeClr val="dk1"/>
                          </a:solidFill>
                          <a:latin typeface="+mn-lt"/>
                          <a:ea typeface="+mn-ea"/>
                          <a:cs typeface="Arial" panose="020B0604020202020204" pitchFamily="34" charset="0"/>
                        </a:rPr>
                        <a:t>GRAP 104 disclosures</a:t>
                      </a:r>
                    </a:p>
                    <a:p>
                      <a:pPr marL="171450" indent="-171450" algn="ctr">
                        <a:buFont typeface="Wingdings" panose="05000000000000000000" pitchFamily="2" charset="2"/>
                        <a:buChar char="v"/>
                      </a:pPr>
                      <a:r>
                        <a:rPr lang="en-US" sz="1200" kern="1200" baseline="0" dirty="0" smtClean="0">
                          <a:solidFill>
                            <a:schemeClr val="dk1"/>
                          </a:solidFill>
                          <a:latin typeface="+mn-lt"/>
                          <a:ea typeface="+mn-ea"/>
                          <a:cs typeface="Arial" panose="020B0604020202020204" pitchFamily="34" charset="0"/>
                        </a:rPr>
                        <a:t>Unauthorized expenditure</a:t>
                      </a:r>
                    </a:p>
                    <a:p>
                      <a:pPr marL="171450" indent="-171450" algn="ctr">
                        <a:buFont typeface="Wingdings" panose="05000000000000000000" pitchFamily="2" charset="2"/>
                        <a:buChar char="v"/>
                      </a:pPr>
                      <a:r>
                        <a:rPr lang="en-US" sz="1200" kern="1200" baseline="0" dirty="0" smtClean="0">
                          <a:solidFill>
                            <a:schemeClr val="dk1"/>
                          </a:solidFill>
                          <a:latin typeface="+mn-lt"/>
                          <a:ea typeface="+mn-ea"/>
                          <a:cs typeface="Arial" panose="020B0604020202020204" pitchFamily="34" charset="0"/>
                        </a:rPr>
                        <a:t>Irregular expenditure</a:t>
                      </a:r>
                    </a:p>
                    <a:p>
                      <a:pPr marL="171450" indent="-171450" algn="ctr">
                        <a:buFont typeface="Wingdings" panose="05000000000000000000" pitchFamily="2" charset="2"/>
                        <a:buChar char="v"/>
                      </a:pPr>
                      <a:r>
                        <a:rPr lang="en-US" sz="1200" kern="1200" baseline="0" dirty="0" smtClean="0">
                          <a:solidFill>
                            <a:schemeClr val="dk1"/>
                          </a:solidFill>
                          <a:latin typeface="+mn-lt"/>
                          <a:ea typeface="+mn-ea"/>
                          <a:cs typeface="Arial" panose="020B0604020202020204" pitchFamily="34" charset="0"/>
                        </a:rPr>
                        <a:t>Fruitless and Wasteful expenditure</a:t>
                      </a:r>
                    </a:p>
                    <a:p>
                      <a:pPr marL="171450" indent="-171450" algn="ctr">
                        <a:buFont typeface="Wingdings" panose="05000000000000000000" pitchFamily="2" charset="2"/>
                        <a:buChar char="v"/>
                      </a:pPr>
                      <a:r>
                        <a:rPr lang="en-US" sz="1200" kern="1200" baseline="0" dirty="0" smtClean="0">
                          <a:solidFill>
                            <a:schemeClr val="dk1"/>
                          </a:solidFill>
                          <a:latin typeface="+mn-lt"/>
                          <a:ea typeface="+mn-ea"/>
                          <a:cs typeface="Arial" panose="020B0604020202020204" pitchFamily="34" charset="0"/>
                        </a:rPr>
                        <a:t>Related parties</a:t>
                      </a:r>
                    </a:p>
                    <a:p>
                      <a:pPr marL="171450" indent="-171450" algn="ctr">
                        <a:buFont typeface="Wingdings" panose="05000000000000000000" pitchFamily="2" charset="2"/>
                        <a:buChar char="v"/>
                      </a:pPr>
                      <a:r>
                        <a:rPr lang="en-US" sz="1200" kern="1200" baseline="0" dirty="0" smtClean="0">
                          <a:solidFill>
                            <a:schemeClr val="dk1"/>
                          </a:solidFill>
                          <a:latin typeface="+mn-lt"/>
                          <a:ea typeface="+mn-ea"/>
                          <a:cs typeface="Arial" panose="020B0604020202020204" pitchFamily="34" charset="0"/>
                        </a:rPr>
                        <a:t>Going Concern</a:t>
                      </a:r>
                    </a:p>
                    <a:p>
                      <a:pPr marL="171450" indent="-171450" algn="ctr">
                        <a:buFont typeface="Wingdings" panose="05000000000000000000" pitchFamily="2" charset="2"/>
                        <a:buChar char="v"/>
                      </a:pPr>
                      <a:r>
                        <a:rPr lang="en-US" sz="1200" kern="1200" baseline="0" dirty="0" smtClean="0">
                          <a:solidFill>
                            <a:schemeClr val="dk1"/>
                          </a:solidFill>
                          <a:latin typeface="+mn-lt"/>
                          <a:ea typeface="+mn-ea"/>
                          <a:cs typeface="Arial" panose="020B0604020202020204" pitchFamily="34" charset="0"/>
                        </a:rPr>
                        <a:t>Pension &amp; medical contribution</a:t>
                      </a:r>
                    </a:p>
                    <a:p>
                      <a:pPr algn="ctr"/>
                      <a:endParaRPr lang="en-ZA" sz="1200" dirty="0">
                        <a:latin typeface="+mj-lt"/>
                        <a:cs typeface="Arial" panose="020B0604020202020204" pitchFamily="34" charset="0"/>
                      </a:endParaRPr>
                    </a:p>
                  </a:txBody>
                  <a:tcPr marL="68580" marR="68580" marT="34290" marB="34290"/>
                </a:tc>
                <a:tc>
                  <a:txBody>
                    <a:bodyPr/>
                    <a:lstStyle/>
                    <a:p>
                      <a:pPr marL="171450" indent="-171450" algn="ctr">
                        <a:buFont typeface="Wingdings" panose="05000000000000000000" pitchFamily="2" charset="2"/>
                        <a:buChar char="v"/>
                      </a:pPr>
                      <a:r>
                        <a:rPr lang="en-US" sz="1200" kern="1200" dirty="0" smtClean="0">
                          <a:solidFill>
                            <a:schemeClr val="dk1"/>
                          </a:solidFill>
                          <a:latin typeface="+mn-lt"/>
                          <a:ea typeface="+mn-ea"/>
                          <a:cs typeface="Arial" panose="020B0604020202020204" pitchFamily="34" charset="0"/>
                        </a:rPr>
                        <a:t>PPE</a:t>
                      </a:r>
                    </a:p>
                    <a:p>
                      <a:pPr marL="171450" indent="-171450" algn="ctr">
                        <a:buFont typeface="Wingdings" panose="05000000000000000000" pitchFamily="2" charset="2"/>
                        <a:buChar char="v"/>
                      </a:pPr>
                      <a:r>
                        <a:rPr lang="en-US" sz="1200" kern="1200" dirty="0" smtClean="0">
                          <a:solidFill>
                            <a:schemeClr val="dk1"/>
                          </a:solidFill>
                          <a:latin typeface="+mn-lt"/>
                          <a:ea typeface="+mn-ea"/>
                          <a:cs typeface="Arial" panose="020B0604020202020204" pitchFamily="34" charset="0"/>
                        </a:rPr>
                        <a:t>Receivables</a:t>
                      </a:r>
                    </a:p>
                    <a:p>
                      <a:pPr marL="171450" indent="-171450" algn="ctr">
                        <a:buFont typeface="Wingdings" panose="05000000000000000000" pitchFamily="2" charset="2"/>
                        <a:buChar char="v"/>
                      </a:pPr>
                      <a:r>
                        <a:rPr lang="en-US" sz="1200" kern="1200" dirty="0" smtClean="0">
                          <a:solidFill>
                            <a:schemeClr val="dk1"/>
                          </a:solidFill>
                          <a:latin typeface="+mn-lt"/>
                          <a:ea typeface="+mn-ea"/>
                          <a:cs typeface="Arial" panose="020B0604020202020204" pitchFamily="34" charset="0"/>
                        </a:rPr>
                        <a:t>VAT</a:t>
                      </a:r>
                    </a:p>
                    <a:p>
                      <a:pPr marL="171450" indent="-171450" algn="ctr">
                        <a:buFont typeface="Wingdings" panose="05000000000000000000" pitchFamily="2" charset="2"/>
                        <a:buChar char="v"/>
                      </a:pPr>
                      <a:r>
                        <a:rPr lang="en-US" sz="1200" kern="1200" dirty="0" smtClean="0">
                          <a:solidFill>
                            <a:schemeClr val="dk1"/>
                          </a:solidFill>
                          <a:latin typeface="+mn-lt"/>
                          <a:ea typeface="+mn-ea"/>
                          <a:cs typeface="Arial" panose="020B0604020202020204" pitchFamily="34" charset="0"/>
                        </a:rPr>
                        <a:t>Revenue</a:t>
                      </a:r>
                    </a:p>
                    <a:p>
                      <a:pPr marL="171450" indent="-171450" algn="ctr">
                        <a:buFont typeface="Wingdings" panose="05000000000000000000" pitchFamily="2" charset="2"/>
                        <a:buChar char="v"/>
                      </a:pPr>
                      <a:r>
                        <a:rPr lang="en-US" sz="1200" kern="1200" dirty="0" smtClean="0">
                          <a:solidFill>
                            <a:schemeClr val="dk1"/>
                          </a:solidFill>
                          <a:latin typeface="+mn-lt"/>
                          <a:ea typeface="+mn-ea"/>
                          <a:cs typeface="Arial" panose="020B0604020202020204" pitchFamily="34" charset="0"/>
                        </a:rPr>
                        <a:t>Expenditure</a:t>
                      </a:r>
                    </a:p>
                    <a:p>
                      <a:pPr marL="171450" indent="-171450" algn="ctr">
                        <a:buFont typeface="Wingdings" panose="05000000000000000000" pitchFamily="2" charset="2"/>
                        <a:buChar char="v"/>
                      </a:pPr>
                      <a:r>
                        <a:rPr lang="en-US" sz="1200" kern="1200" dirty="0" smtClean="0">
                          <a:solidFill>
                            <a:schemeClr val="dk1"/>
                          </a:solidFill>
                          <a:latin typeface="+mn-lt"/>
                          <a:ea typeface="+mn-ea"/>
                          <a:cs typeface="Arial" panose="020B0604020202020204" pitchFamily="34" charset="0"/>
                        </a:rPr>
                        <a:t>Cash</a:t>
                      </a:r>
                      <a:r>
                        <a:rPr lang="en-US" sz="1200" kern="1200" baseline="0" dirty="0" smtClean="0">
                          <a:solidFill>
                            <a:schemeClr val="dk1"/>
                          </a:solidFill>
                          <a:latin typeface="+mn-lt"/>
                          <a:ea typeface="+mn-ea"/>
                          <a:cs typeface="Arial" panose="020B0604020202020204" pitchFamily="34" charset="0"/>
                        </a:rPr>
                        <a:t> Flow</a:t>
                      </a:r>
                    </a:p>
                    <a:p>
                      <a:pPr marL="171450" indent="-171450" algn="ctr">
                        <a:buFont typeface="Wingdings" panose="05000000000000000000" pitchFamily="2" charset="2"/>
                        <a:buChar char="v"/>
                      </a:pPr>
                      <a:r>
                        <a:rPr lang="en-US" sz="1200" kern="1200" baseline="0" dirty="0" smtClean="0">
                          <a:solidFill>
                            <a:schemeClr val="dk1"/>
                          </a:solidFill>
                          <a:latin typeface="+mn-lt"/>
                          <a:ea typeface="+mn-ea"/>
                          <a:cs typeface="Arial" panose="020B0604020202020204" pitchFamily="34" charset="0"/>
                        </a:rPr>
                        <a:t>Commitments</a:t>
                      </a:r>
                    </a:p>
                    <a:p>
                      <a:pPr marL="171450" indent="-171450" algn="ctr">
                        <a:buFont typeface="Wingdings" panose="05000000000000000000" pitchFamily="2" charset="2"/>
                        <a:buChar char="v"/>
                      </a:pPr>
                      <a:r>
                        <a:rPr lang="en-US" sz="1200" kern="1200" baseline="0" dirty="0" smtClean="0">
                          <a:solidFill>
                            <a:schemeClr val="dk1"/>
                          </a:solidFill>
                          <a:latin typeface="+mn-lt"/>
                          <a:ea typeface="+mn-ea"/>
                          <a:cs typeface="Arial" panose="020B0604020202020204" pitchFamily="34" charset="0"/>
                        </a:rPr>
                        <a:t>Material Losses</a:t>
                      </a:r>
                    </a:p>
                    <a:p>
                      <a:pPr marL="171450" indent="-171450" algn="ctr">
                        <a:buFont typeface="Wingdings" panose="05000000000000000000" pitchFamily="2" charset="2"/>
                        <a:buChar char="v"/>
                      </a:pPr>
                      <a:r>
                        <a:rPr lang="en-US" sz="1200" kern="1200" baseline="0" dirty="0" smtClean="0">
                          <a:solidFill>
                            <a:schemeClr val="dk1"/>
                          </a:solidFill>
                          <a:latin typeface="+mn-lt"/>
                          <a:ea typeface="+mn-ea"/>
                          <a:cs typeface="Arial" panose="020B0604020202020204" pitchFamily="34" charset="0"/>
                        </a:rPr>
                        <a:t>Irregular Expenditure</a:t>
                      </a:r>
                      <a:endParaRPr lang="en-ZA" sz="1200" kern="1200" dirty="0" smtClean="0">
                        <a:solidFill>
                          <a:schemeClr val="dk1"/>
                        </a:solidFill>
                        <a:latin typeface="+mn-lt"/>
                        <a:ea typeface="+mn-ea"/>
                        <a:cs typeface="Arial" panose="020B0604020202020204" pitchFamily="34" charset="0"/>
                      </a:endParaRPr>
                    </a:p>
                    <a:p>
                      <a:pPr algn="ctr"/>
                      <a:endParaRPr lang="en-US" sz="1200" dirty="0" smtClean="0">
                        <a:latin typeface="+mj-lt"/>
                        <a:cs typeface="Arial" panose="020B0604020202020204" pitchFamily="34" charset="0"/>
                      </a:endParaRPr>
                    </a:p>
                  </a:txBody>
                  <a:tcPr marL="68580" marR="68580" marT="34290" marB="34290"/>
                </a:tc>
                <a:extLst>
                  <a:ext uri="{0D108BD9-81ED-4DB2-BD59-A6C34878D82A}">
                    <a16:rowId xmlns:a16="http://schemas.microsoft.com/office/drawing/2014/main" xmlns="" val="10001"/>
                  </a:ext>
                </a:extLst>
              </a:tr>
            </a:tbl>
          </a:graphicData>
        </a:graphic>
      </p:graphicFrame>
      <p:sp>
        <p:nvSpPr>
          <p:cNvPr id="5" name="Slide Number Placeholder 4"/>
          <p:cNvSpPr>
            <a:spLocks noGrp="1"/>
          </p:cNvSpPr>
          <p:nvPr>
            <p:ph type="sldNum" sz="quarter" idx="12"/>
          </p:nvPr>
        </p:nvSpPr>
        <p:spPr/>
        <p:txBody>
          <a:bodyPr/>
          <a:lstStyle/>
          <a:p>
            <a:fld id="{70FDE807-4BDD-4B17-9EAE-40C2E267EAE7}" type="slidenum">
              <a:rPr lang="en-US" smtClean="0"/>
              <a:pPr/>
              <a:t>9</a:t>
            </a:fld>
            <a:endParaRPr lang="en-US"/>
          </a:p>
        </p:txBody>
      </p:sp>
    </p:spTree>
    <p:extLst>
      <p:ext uri="{BB962C8B-B14F-4D97-AF65-F5344CB8AC3E}">
        <p14:creationId xmlns:p14="http://schemas.microsoft.com/office/powerpoint/2010/main" xmlns="" val="2930572189"/>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304800"/>
            <a:ext cx="5715000" cy="857250"/>
          </a:xfrm>
        </p:spPr>
        <p:txBody>
          <a:bodyPr/>
          <a:lstStyle/>
          <a:p>
            <a:pPr lvl="0"/>
            <a:r>
              <a:rPr lang="en-ZA" sz="2700" b="1" dirty="0">
                <a:latin typeface="Arial Narrow" panose="020B0606020202030204" pitchFamily="34" charset="0"/>
              </a:rPr>
              <a:t>MPAC FUNCTIONALITY..(3)</a:t>
            </a:r>
            <a:endParaRPr lang="en-ZA" sz="2700" dirty="0">
              <a:latin typeface="Arial Narrow" panose="020B0606020202030204" pitchFamily="34" charset="0"/>
            </a:endParaRPr>
          </a:p>
        </p:txBody>
      </p:sp>
      <p:graphicFrame>
        <p:nvGraphicFramePr>
          <p:cNvPr id="4" name="Table 3"/>
          <p:cNvGraphicFramePr>
            <a:graphicFrameLocks noGrp="1"/>
          </p:cNvGraphicFramePr>
          <p:nvPr>
            <p:extLst/>
          </p:nvPr>
        </p:nvGraphicFramePr>
        <p:xfrm>
          <a:off x="609600" y="914401"/>
          <a:ext cx="8330838" cy="4497949"/>
        </p:xfrm>
        <a:graphic>
          <a:graphicData uri="http://schemas.openxmlformats.org/drawingml/2006/table">
            <a:tbl>
              <a:tblPr firstRow="1" firstCol="1" bandRow="1">
                <a:tableStyleId>{5C22544A-7EE6-4342-B048-85BDC9FD1C3A}</a:tableStyleId>
              </a:tblPr>
              <a:tblGrid>
                <a:gridCol w="1805015">
                  <a:extLst>
                    <a:ext uri="{9D8B030D-6E8A-4147-A177-3AD203B41FA5}">
                      <a16:colId xmlns:a16="http://schemas.microsoft.com/office/drawing/2014/main" xmlns="" val="4192549243"/>
                    </a:ext>
                  </a:extLst>
                </a:gridCol>
                <a:gridCol w="6525823">
                  <a:extLst>
                    <a:ext uri="{9D8B030D-6E8A-4147-A177-3AD203B41FA5}">
                      <a16:colId xmlns:a16="http://schemas.microsoft.com/office/drawing/2014/main" xmlns="" val="1177727119"/>
                    </a:ext>
                  </a:extLst>
                </a:gridCol>
              </a:tblGrid>
              <a:tr h="342509">
                <a:tc>
                  <a:txBody>
                    <a:bodyPr/>
                    <a:lstStyle/>
                    <a:p>
                      <a:pPr algn="just">
                        <a:lnSpc>
                          <a:spcPct val="150000"/>
                        </a:lnSpc>
                        <a:spcAft>
                          <a:spcPts val="0"/>
                        </a:spcAft>
                      </a:pPr>
                      <a:r>
                        <a:rPr lang="en-ZA" sz="1400" dirty="0" smtClean="0">
                          <a:solidFill>
                            <a:schemeClr val="tx1"/>
                          </a:solidFill>
                          <a:effectLst/>
                          <a:latin typeface="Arial Narrow" panose="020B0606020202030204" pitchFamily="34" charset="0"/>
                        </a:rPr>
                        <a:t>DATE</a:t>
                      </a:r>
                      <a:endParaRPr lang="en-ZA"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0500" marR="40500" marT="0" marB="0"/>
                </a:tc>
                <a:tc>
                  <a:txBody>
                    <a:bodyPr/>
                    <a:lstStyle/>
                    <a:p>
                      <a:pPr algn="just">
                        <a:lnSpc>
                          <a:spcPct val="150000"/>
                        </a:lnSpc>
                        <a:spcAft>
                          <a:spcPts val="0"/>
                        </a:spcAft>
                      </a:pPr>
                      <a:r>
                        <a:rPr lang="en-ZA" sz="1400" dirty="0" smtClean="0">
                          <a:solidFill>
                            <a:schemeClr val="tx1"/>
                          </a:solidFill>
                          <a:effectLst/>
                          <a:latin typeface="Arial Narrow" panose="020B0606020202030204" pitchFamily="34" charset="0"/>
                        </a:rPr>
                        <a:t>DOCUMENTS CONSIDERED</a:t>
                      </a:r>
                      <a:endParaRPr lang="en-ZA"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0500" marR="40500" marT="0" marB="0"/>
                </a:tc>
                <a:extLst>
                  <a:ext uri="{0D108BD9-81ED-4DB2-BD59-A6C34878D82A}">
                    <a16:rowId xmlns:a16="http://schemas.microsoft.com/office/drawing/2014/main" xmlns="" val="3328141718"/>
                  </a:ext>
                </a:extLst>
              </a:tr>
              <a:tr h="939899">
                <a:tc>
                  <a:txBody>
                    <a:bodyPr/>
                    <a:lstStyle/>
                    <a:p>
                      <a:pPr algn="just">
                        <a:lnSpc>
                          <a:spcPct val="150000"/>
                        </a:lnSpc>
                        <a:spcAft>
                          <a:spcPts val="0"/>
                        </a:spcAft>
                      </a:pPr>
                      <a:r>
                        <a:rPr lang="en-ZA" sz="1400" b="0" dirty="0" smtClean="0">
                          <a:solidFill>
                            <a:schemeClr val="tx1"/>
                          </a:solidFill>
                          <a:effectLst/>
                          <a:latin typeface="Arial Narrow" panose="020B0606020202030204" pitchFamily="34" charset="0"/>
                        </a:rPr>
                        <a:t>18</a:t>
                      </a:r>
                      <a:r>
                        <a:rPr lang="en-ZA" sz="1400" b="0" baseline="0" dirty="0" smtClean="0">
                          <a:solidFill>
                            <a:schemeClr val="tx1"/>
                          </a:solidFill>
                          <a:effectLst/>
                          <a:latin typeface="Arial Narrow" panose="020B0606020202030204" pitchFamily="34" charset="0"/>
                        </a:rPr>
                        <a:t> November </a:t>
                      </a:r>
                      <a:r>
                        <a:rPr lang="en-ZA" sz="1400" b="0" dirty="0" smtClean="0">
                          <a:solidFill>
                            <a:schemeClr val="tx1"/>
                          </a:solidFill>
                          <a:effectLst/>
                          <a:latin typeface="Arial Narrow" panose="020B0606020202030204" pitchFamily="34" charset="0"/>
                        </a:rPr>
                        <a:t>2019</a:t>
                      </a:r>
                      <a:endParaRPr lang="en-ZA" sz="14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0500" marR="40500" marT="0" marB="0"/>
                </a:tc>
                <a:tc>
                  <a:txBody>
                    <a:bodyPr/>
                    <a:lstStyle/>
                    <a:p>
                      <a:pPr algn="just">
                        <a:lnSpc>
                          <a:spcPct val="150000"/>
                        </a:lnSpc>
                        <a:spcAft>
                          <a:spcPts val="0"/>
                        </a:spcAft>
                      </a:pPr>
                      <a:r>
                        <a:rPr lang="en-ZA" sz="1400" dirty="0" smtClean="0">
                          <a:effectLst/>
                          <a:latin typeface="Arial Narrow" panose="020B0606020202030204" pitchFamily="34" charset="0"/>
                        </a:rPr>
                        <a:t>District Forum Meeting to deal with the Implementation of Wide Session</a:t>
                      </a:r>
                      <a:r>
                        <a:rPr lang="en-ZA" sz="1400" baseline="0" dirty="0" smtClean="0">
                          <a:effectLst/>
                          <a:latin typeface="Arial Narrow" panose="020B0606020202030204" pitchFamily="34" charset="0"/>
                        </a:rPr>
                        <a:t> Resolutions.</a:t>
                      </a:r>
                    </a:p>
                    <a:p>
                      <a:pPr algn="just">
                        <a:lnSpc>
                          <a:spcPct val="150000"/>
                        </a:lnSpc>
                        <a:spcAft>
                          <a:spcPts val="0"/>
                        </a:spcAft>
                      </a:pPr>
                      <a:r>
                        <a:rPr lang="en-ZA" sz="1400" baseline="0" dirty="0" smtClean="0">
                          <a:effectLst/>
                          <a:latin typeface="Arial Narrow" panose="020B0606020202030204" pitchFamily="34" charset="0"/>
                          <a:ea typeface="Calibri" panose="020F0502020204030204" pitchFamily="34" charset="0"/>
                          <a:cs typeface="Times New Roman" panose="02020603050405020304" pitchFamily="18" charset="0"/>
                        </a:rPr>
                        <a:t>Circular 76 –Financial Misconduct Procedures and Criminal.</a:t>
                      </a:r>
                    </a:p>
                    <a:p>
                      <a:pPr algn="just">
                        <a:lnSpc>
                          <a:spcPct val="150000"/>
                        </a:lnSpc>
                        <a:spcAft>
                          <a:spcPts val="0"/>
                        </a:spcAft>
                      </a:pPr>
                      <a:r>
                        <a:rPr lang="en-ZA" sz="1400" baseline="0" dirty="0" smtClean="0">
                          <a:effectLst/>
                          <a:latin typeface="Arial Narrow" panose="020B0606020202030204" pitchFamily="34" charset="0"/>
                          <a:ea typeface="Calibri" panose="020F0502020204030204" pitchFamily="34" charset="0"/>
                          <a:cs typeface="Times New Roman" panose="02020603050405020304" pitchFamily="18" charset="0"/>
                        </a:rPr>
                        <a:t>Consolidation of the District First Quarter Report to the Provincial Forum.</a:t>
                      </a:r>
                      <a:endParaRPr lang="en-ZA"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0500" marR="40500" marT="0" marB="0"/>
                </a:tc>
                <a:extLst>
                  <a:ext uri="{0D108BD9-81ED-4DB2-BD59-A6C34878D82A}">
                    <a16:rowId xmlns:a16="http://schemas.microsoft.com/office/drawing/2014/main" xmlns="" val="2615248111"/>
                  </a:ext>
                </a:extLst>
              </a:tr>
              <a:tr h="1140197">
                <a:tc>
                  <a:txBody>
                    <a:bodyPr/>
                    <a:lstStyle/>
                    <a:p>
                      <a:pPr algn="just">
                        <a:lnSpc>
                          <a:spcPct val="150000"/>
                        </a:lnSpc>
                        <a:spcAft>
                          <a:spcPts val="0"/>
                        </a:spcAft>
                      </a:pPr>
                      <a:r>
                        <a:rPr lang="en-ZA" sz="1400" b="0" dirty="0" smtClean="0">
                          <a:solidFill>
                            <a:schemeClr val="tx1"/>
                          </a:solidFill>
                          <a:effectLst/>
                          <a:latin typeface="Arial Narrow" panose="020B0606020202030204" pitchFamily="34" charset="0"/>
                        </a:rPr>
                        <a:t>17</a:t>
                      </a:r>
                      <a:r>
                        <a:rPr lang="en-ZA" sz="1400" b="0" baseline="0" dirty="0" smtClean="0">
                          <a:solidFill>
                            <a:schemeClr val="tx1"/>
                          </a:solidFill>
                          <a:effectLst/>
                          <a:latin typeface="Arial Narrow" panose="020B0606020202030204" pitchFamily="34" charset="0"/>
                        </a:rPr>
                        <a:t> January </a:t>
                      </a:r>
                      <a:r>
                        <a:rPr lang="en-ZA" sz="1400" b="0" dirty="0" smtClean="0">
                          <a:solidFill>
                            <a:schemeClr val="tx1"/>
                          </a:solidFill>
                          <a:effectLst/>
                          <a:latin typeface="Arial Narrow" panose="020B0606020202030204" pitchFamily="34" charset="0"/>
                        </a:rPr>
                        <a:t> </a:t>
                      </a:r>
                      <a:r>
                        <a:rPr lang="en-ZA" sz="1400" b="0" dirty="0">
                          <a:solidFill>
                            <a:schemeClr val="tx1"/>
                          </a:solidFill>
                          <a:effectLst/>
                          <a:latin typeface="Arial Narrow" panose="020B0606020202030204" pitchFamily="34" charset="0"/>
                        </a:rPr>
                        <a:t>2020</a:t>
                      </a:r>
                      <a:endParaRPr lang="en-ZA" sz="14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0500" marR="40500" marT="0" marB="0"/>
                </a:tc>
                <a:tc>
                  <a:txBody>
                    <a:bodyPr/>
                    <a:lstStyle/>
                    <a:p>
                      <a:pPr>
                        <a:lnSpc>
                          <a:spcPct val="150000"/>
                        </a:lnSpc>
                        <a:spcAft>
                          <a:spcPts val="1000"/>
                        </a:spcAft>
                      </a:pPr>
                      <a:r>
                        <a:rPr lang="en-ZA" sz="1400" dirty="0" smtClean="0">
                          <a:effectLst/>
                          <a:latin typeface="Arial Narrow" panose="020B0606020202030204" pitchFamily="34" charset="0"/>
                        </a:rPr>
                        <a:t>Overview of Oversight Responsibilities by Quality Assurance Structure</a:t>
                      </a:r>
                    </a:p>
                    <a:p>
                      <a:pPr>
                        <a:lnSpc>
                          <a:spcPct val="150000"/>
                        </a:lnSpc>
                        <a:spcAft>
                          <a:spcPts val="1000"/>
                        </a:spcAft>
                      </a:pPr>
                      <a:r>
                        <a:rPr lang="en-ZA" sz="1400" dirty="0" smtClean="0">
                          <a:effectLst/>
                          <a:latin typeface="Arial Narrow" panose="020B0606020202030204" pitchFamily="34" charset="0"/>
                          <a:ea typeface="Calibri" panose="020F0502020204030204" pitchFamily="34" charset="0"/>
                          <a:cs typeface="Times New Roman" panose="02020603050405020304" pitchFamily="18" charset="0"/>
                        </a:rPr>
                        <a:t>Oversight Programme between now (January 2020) and end of Financial Year(2019/20).</a:t>
                      </a:r>
                    </a:p>
                    <a:p>
                      <a:pPr>
                        <a:lnSpc>
                          <a:spcPct val="150000"/>
                        </a:lnSpc>
                        <a:spcAft>
                          <a:spcPts val="1000"/>
                        </a:spcAft>
                      </a:pPr>
                      <a:r>
                        <a:rPr lang="en-ZA" sz="1400" dirty="0" smtClean="0">
                          <a:effectLst/>
                          <a:latin typeface="Arial Narrow" panose="020B0606020202030204" pitchFamily="34" charset="0"/>
                          <a:ea typeface="Calibri" panose="020F0502020204030204" pitchFamily="34" charset="0"/>
                          <a:cs typeface="Times New Roman" panose="02020603050405020304" pitchFamily="18" charset="0"/>
                        </a:rPr>
                        <a:t>Assessing the Committee Functionality</a:t>
                      </a:r>
                      <a:endParaRPr lang="en-ZA"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0500" marR="40500" marT="0" marB="0"/>
                </a:tc>
                <a:extLst>
                  <a:ext uri="{0D108BD9-81ED-4DB2-BD59-A6C34878D82A}">
                    <a16:rowId xmlns:a16="http://schemas.microsoft.com/office/drawing/2014/main" xmlns="" val="1302299602"/>
                  </a:ext>
                </a:extLst>
              </a:tr>
              <a:tr h="1731384">
                <a:tc>
                  <a:txBody>
                    <a:bodyPr/>
                    <a:lstStyle/>
                    <a:p>
                      <a:pPr>
                        <a:lnSpc>
                          <a:spcPct val="150000"/>
                        </a:lnSpc>
                        <a:spcAft>
                          <a:spcPts val="0"/>
                        </a:spcAft>
                      </a:pPr>
                      <a:r>
                        <a:rPr lang="en-ZA" sz="1400" b="0" dirty="0" smtClean="0">
                          <a:solidFill>
                            <a:schemeClr val="tx1"/>
                          </a:solidFill>
                          <a:effectLst/>
                          <a:latin typeface="Arial Narrow" panose="020B0606020202030204" pitchFamily="34" charset="0"/>
                        </a:rPr>
                        <a:t>21 January 2020</a:t>
                      </a:r>
                    </a:p>
                    <a:p>
                      <a:pPr>
                        <a:lnSpc>
                          <a:spcPct val="150000"/>
                        </a:lnSpc>
                        <a:spcAft>
                          <a:spcPts val="0"/>
                        </a:spcAft>
                      </a:pPr>
                      <a:endParaRPr lang="en-ZA" sz="1400" b="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0500" marR="40500" marT="0" marB="0"/>
                </a:tc>
                <a:tc>
                  <a:txBody>
                    <a:bodyPr/>
                    <a:lstStyle/>
                    <a:p>
                      <a:pPr algn="just">
                        <a:lnSpc>
                          <a:spcPct val="150000"/>
                        </a:lnSpc>
                        <a:spcAft>
                          <a:spcPts val="1000"/>
                        </a:spcAft>
                      </a:pPr>
                      <a:r>
                        <a:rPr lang="en-ZA" sz="1400" dirty="0" smtClean="0">
                          <a:effectLst/>
                          <a:latin typeface="Arial Narrow" panose="020B0606020202030204" pitchFamily="34" charset="0"/>
                        </a:rPr>
                        <a:t>Meeting with Audit Committee to discuss the Performance Overview of Quality Assurance Structure.</a:t>
                      </a:r>
                    </a:p>
                    <a:p>
                      <a:pPr algn="just">
                        <a:lnSpc>
                          <a:spcPct val="150000"/>
                        </a:lnSpc>
                        <a:spcAft>
                          <a:spcPts val="1000"/>
                        </a:spcAft>
                      </a:pPr>
                      <a:r>
                        <a:rPr lang="en-ZA" sz="1400" dirty="0" smtClean="0">
                          <a:effectLst/>
                          <a:latin typeface="Arial Narrow" panose="020B0606020202030204" pitchFamily="34" charset="0"/>
                          <a:cs typeface="Times New Roman" panose="02020603050405020304" pitchFamily="18" charset="0"/>
                        </a:rPr>
                        <a:t>MPAC Itinerary for the remaining five months (January to June 2020)</a:t>
                      </a:r>
                    </a:p>
                    <a:p>
                      <a:pPr algn="just">
                        <a:lnSpc>
                          <a:spcPct val="150000"/>
                        </a:lnSpc>
                        <a:spcAft>
                          <a:spcPts val="1000"/>
                        </a:spcAft>
                      </a:pPr>
                      <a:r>
                        <a:rPr lang="en-ZA" sz="1400" dirty="0" smtClean="0">
                          <a:effectLst/>
                          <a:latin typeface="Arial Narrow" panose="020B0606020202030204" pitchFamily="34" charset="0"/>
                          <a:cs typeface="Times New Roman" panose="02020603050405020304" pitchFamily="18" charset="0"/>
                        </a:rPr>
                        <a:t>Reflection on the Quarterly Audit Committee Reports</a:t>
                      </a:r>
                    </a:p>
                    <a:p>
                      <a:pPr algn="just">
                        <a:lnSpc>
                          <a:spcPct val="150000"/>
                        </a:lnSpc>
                        <a:spcAft>
                          <a:spcPts val="1000"/>
                        </a:spcAft>
                      </a:pPr>
                      <a:r>
                        <a:rPr lang="en-ZA" sz="1400" dirty="0" smtClean="0">
                          <a:effectLst/>
                          <a:latin typeface="Arial Narrow" panose="020B0606020202030204" pitchFamily="34" charset="0"/>
                          <a:cs typeface="Times New Roman" panose="02020603050405020304" pitchFamily="18" charset="0"/>
                        </a:rPr>
                        <a:t>Monitoring of the AG Action plan.</a:t>
                      </a:r>
                    </a:p>
                  </a:txBody>
                  <a:tcPr marL="40500" marR="40500" marT="0" marB="0"/>
                </a:tc>
                <a:extLst>
                  <a:ext uri="{0D108BD9-81ED-4DB2-BD59-A6C34878D82A}">
                    <a16:rowId xmlns:a16="http://schemas.microsoft.com/office/drawing/2014/main" xmlns="" val="3815970099"/>
                  </a:ext>
                </a:extLst>
              </a:tr>
            </a:tbl>
          </a:graphicData>
        </a:graphic>
      </p:graphicFrame>
    </p:spTree>
    <p:extLst>
      <p:ext uri="{BB962C8B-B14F-4D97-AF65-F5344CB8AC3E}">
        <p14:creationId xmlns:p14="http://schemas.microsoft.com/office/powerpoint/2010/main" xmlns="" val="325286909"/>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4474" y="542927"/>
            <a:ext cx="6800850" cy="857250"/>
          </a:xfrm>
        </p:spPr>
        <p:txBody>
          <a:bodyPr/>
          <a:lstStyle/>
          <a:p>
            <a:pPr lvl="0"/>
            <a:r>
              <a:rPr lang="en-ZA" sz="2700" b="1" dirty="0">
                <a:latin typeface="Arial Narrow" panose="020B0606020202030204" pitchFamily="34" charset="0"/>
              </a:rPr>
              <a:t>MPAC FUNCTIONALITY..(4)</a:t>
            </a:r>
            <a:endParaRPr lang="en-ZA" sz="2700" dirty="0">
              <a:latin typeface="Arial Narrow" panose="020B0606020202030204" pitchFamily="34" charset="0"/>
            </a:endParaRPr>
          </a:p>
        </p:txBody>
      </p:sp>
      <p:sp>
        <p:nvSpPr>
          <p:cNvPr id="3" name="Content Placeholder 2"/>
          <p:cNvSpPr>
            <a:spLocks noGrp="1"/>
          </p:cNvSpPr>
          <p:nvPr>
            <p:ph idx="1"/>
          </p:nvPr>
        </p:nvSpPr>
        <p:spPr>
          <a:xfrm>
            <a:off x="1581150" y="1828800"/>
            <a:ext cx="6743700" cy="4171950"/>
          </a:xfrm>
        </p:spPr>
        <p:txBody>
          <a:bodyPr/>
          <a:lstStyle/>
          <a:p>
            <a:pPr marL="0" indent="0">
              <a:buNone/>
            </a:pPr>
            <a:endParaRPr lang="en-ZA" dirty="0"/>
          </a:p>
        </p:txBody>
      </p:sp>
      <p:graphicFrame>
        <p:nvGraphicFramePr>
          <p:cNvPr id="4" name="Table 3"/>
          <p:cNvGraphicFramePr>
            <a:graphicFrameLocks noGrp="1"/>
          </p:cNvGraphicFramePr>
          <p:nvPr>
            <p:extLst/>
          </p:nvPr>
        </p:nvGraphicFramePr>
        <p:xfrm>
          <a:off x="609601" y="1219200"/>
          <a:ext cx="8305801" cy="4781550"/>
        </p:xfrm>
        <a:graphic>
          <a:graphicData uri="http://schemas.openxmlformats.org/drawingml/2006/table">
            <a:tbl>
              <a:tblPr firstRow="1" firstCol="1" bandRow="1">
                <a:tableStyleId>{5C22544A-7EE6-4342-B048-85BDC9FD1C3A}</a:tableStyleId>
              </a:tblPr>
              <a:tblGrid>
                <a:gridCol w="1799590">
                  <a:extLst>
                    <a:ext uri="{9D8B030D-6E8A-4147-A177-3AD203B41FA5}">
                      <a16:colId xmlns:a16="http://schemas.microsoft.com/office/drawing/2014/main" xmlns="" val="4192549243"/>
                    </a:ext>
                  </a:extLst>
                </a:gridCol>
                <a:gridCol w="6506211">
                  <a:extLst>
                    <a:ext uri="{9D8B030D-6E8A-4147-A177-3AD203B41FA5}">
                      <a16:colId xmlns:a16="http://schemas.microsoft.com/office/drawing/2014/main" xmlns="" val="1177727119"/>
                    </a:ext>
                  </a:extLst>
                </a:gridCol>
              </a:tblGrid>
              <a:tr h="656000">
                <a:tc>
                  <a:txBody>
                    <a:bodyPr/>
                    <a:lstStyle/>
                    <a:p>
                      <a:pPr algn="just">
                        <a:lnSpc>
                          <a:spcPct val="150000"/>
                        </a:lnSpc>
                        <a:spcAft>
                          <a:spcPts val="0"/>
                        </a:spcAft>
                      </a:pPr>
                      <a:r>
                        <a:rPr lang="en-ZA" sz="1400" dirty="0" smtClean="0">
                          <a:solidFill>
                            <a:schemeClr val="tx1"/>
                          </a:solidFill>
                          <a:effectLst/>
                          <a:latin typeface="Arial Narrow" panose="020B0606020202030204" pitchFamily="34" charset="0"/>
                        </a:rPr>
                        <a:t>DATE</a:t>
                      </a:r>
                      <a:endParaRPr lang="en-ZA"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0500" marR="40500" marT="0" marB="0"/>
                </a:tc>
                <a:tc>
                  <a:txBody>
                    <a:bodyPr/>
                    <a:lstStyle/>
                    <a:p>
                      <a:pPr algn="just">
                        <a:lnSpc>
                          <a:spcPct val="150000"/>
                        </a:lnSpc>
                        <a:spcAft>
                          <a:spcPts val="0"/>
                        </a:spcAft>
                      </a:pPr>
                      <a:r>
                        <a:rPr lang="en-ZA" sz="1400" dirty="0" smtClean="0">
                          <a:solidFill>
                            <a:schemeClr val="tx1"/>
                          </a:solidFill>
                          <a:effectLst/>
                          <a:latin typeface="Arial Narrow" panose="020B0606020202030204" pitchFamily="34" charset="0"/>
                        </a:rPr>
                        <a:t>DOCUMENTS CONSIDERED</a:t>
                      </a:r>
                      <a:endParaRPr lang="en-ZA"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0500" marR="40500" marT="0" marB="0"/>
                </a:tc>
                <a:extLst>
                  <a:ext uri="{0D108BD9-81ED-4DB2-BD59-A6C34878D82A}">
                    <a16:rowId xmlns:a16="http://schemas.microsoft.com/office/drawing/2014/main" xmlns="" val="3328141718"/>
                  </a:ext>
                </a:extLst>
              </a:tr>
              <a:tr h="1800170">
                <a:tc>
                  <a:txBody>
                    <a:bodyPr/>
                    <a:lstStyle/>
                    <a:p>
                      <a:pPr algn="just">
                        <a:lnSpc>
                          <a:spcPct val="150000"/>
                        </a:lnSpc>
                        <a:spcAft>
                          <a:spcPts val="0"/>
                        </a:spcAft>
                      </a:pPr>
                      <a:r>
                        <a:rPr lang="en-ZA" sz="1400" b="0" dirty="0" smtClean="0">
                          <a:solidFill>
                            <a:schemeClr val="tx1"/>
                          </a:solidFill>
                          <a:effectLst/>
                          <a:latin typeface="Arial Narrow" panose="020B0606020202030204" pitchFamily="34" charset="0"/>
                          <a:ea typeface="+mn-ea"/>
                          <a:cs typeface="+mn-cs"/>
                        </a:rPr>
                        <a:t>05-07</a:t>
                      </a:r>
                      <a:r>
                        <a:rPr lang="en-ZA" sz="1400" b="0" baseline="0" dirty="0" smtClean="0">
                          <a:solidFill>
                            <a:schemeClr val="tx1"/>
                          </a:solidFill>
                          <a:effectLst/>
                          <a:latin typeface="Arial Narrow" panose="020B0606020202030204" pitchFamily="34" charset="0"/>
                          <a:ea typeface="+mn-ea"/>
                          <a:cs typeface="+mn-cs"/>
                        </a:rPr>
                        <a:t> February 2020</a:t>
                      </a:r>
                      <a:endParaRPr lang="en-ZA" sz="14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0500" marR="40500" marT="0" marB="0"/>
                </a:tc>
                <a:tc>
                  <a:txBody>
                    <a:bodyPr/>
                    <a:lstStyle/>
                    <a:p>
                      <a:pPr algn="just">
                        <a:lnSpc>
                          <a:spcPct val="150000"/>
                        </a:lnSpc>
                        <a:spcAft>
                          <a:spcPts val="0"/>
                        </a:spcAft>
                      </a:pPr>
                      <a:r>
                        <a:rPr lang="en-ZA" sz="1400" dirty="0" smtClean="0">
                          <a:effectLst/>
                          <a:latin typeface="Arial Narrow" panose="020B0606020202030204" pitchFamily="34" charset="0"/>
                          <a:ea typeface="Calibri" panose="020F0502020204030204" pitchFamily="34" charset="0"/>
                          <a:cs typeface="Times New Roman" panose="02020603050405020304" pitchFamily="18" charset="0"/>
                        </a:rPr>
                        <a:t>Working Session</a:t>
                      </a:r>
                      <a:r>
                        <a:rPr lang="en-ZA" sz="1400" baseline="0" dirty="0" smtClean="0">
                          <a:effectLst/>
                          <a:latin typeface="Arial Narrow" panose="020B0606020202030204" pitchFamily="34" charset="0"/>
                          <a:ea typeface="Calibri" panose="020F0502020204030204" pitchFamily="34" charset="0"/>
                          <a:cs typeface="Times New Roman" panose="02020603050405020304" pitchFamily="18" charset="0"/>
                        </a:rPr>
                        <a:t> to scrutinize the AG Report.</a:t>
                      </a:r>
                    </a:p>
                    <a:p>
                      <a:pPr algn="just">
                        <a:lnSpc>
                          <a:spcPct val="150000"/>
                        </a:lnSpc>
                        <a:spcAft>
                          <a:spcPts val="0"/>
                        </a:spcAft>
                      </a:pPr>
                      <a:r>
                        <a:rPr lang="en-ZA" sz="1400" baseline="0" dirty="0" smtClean="0">
                          <a:effectLst/>
                          <a:latin typeface="Arial Narrow" panose="020B0606020202030204" pitchFamily="34" charset="0"/>
                          <a:ea typeface="Calibri" panose="020F0502020204030204" pitchFamily="34" charset="0"/>
                          <a:cs typeface="Times New Roman" panose="02020603050405020304" pitchFamily="18" charset="0"/>
                        </a:rPr>
                        <a:t>To Draft Questions to the Executives.</a:t>
                      </a:r>
                      <a:endParaRPr lang="en-ZA"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0500" marR="40500" marT="0" marB="0"/>
                </a:tc>
                <a:extLst>
                  <a:ext uri="{0D108BD9-81ED-4DB2-BD59-A6C34878D82A}">
                    <a16:rowId xmlns:a16="http://schemas.microsoft.com/office/drawing/2014/main" xmlns="" val="2615248111"/>
                  </a:ext>
                </a:extLst>
              </a:tr>
              <a:tr h="2325380">
                <a:tc>
                  <a:txBody>
                    <a:bodyPr/>
                    <a:lstStyle/>
                    <a:p>
                      <a:pPr algn="just">
                        <a:lnSpc>
                          <a:spcPct val="150000"/>
                        </a:lnSpc>
                        <a:spcAft>
                          <a:spcPts val="0"/>
                        </a:spcAft>
                      </a:pPr>
                      <a:r>
                        <a:rPr lang="en-ZA" sz="1400" b="0" dirty="0" smtClean="0">
                          <a:solidFill>
                            <a:schemeClr val="tx1"/>
                          </a:solidFill>
                          <a:effectLst/>
                          <a:latin typeface="Arial Narrow" panose="020B0606020202030204" pitchFamily="34" charset="0"/>
                        </a:rPr>
                        <a:t>21</a:t>
                      </a:r>
                      <a:r>
                        <a:rPr lang="en-ZA" sz="1400" b="0" baseline="0" dirty="0" smtClean="0">
                          <a:solidFill>
                            <a:schemeClr val="tx1"/>
                          </a:solidFill>
                          <a:effectLst/>
                          <a:latin typeface="Arial Narrow" panose="020B0606020202030204" pitchFamily="34" charset="0"/>
                        </a:rPr>
                        <a:t> February </a:t>
                      </a:r>
                      <a:r>
                        <a:rPr lang="en-ZA" sz="1400" b="0" dirty="0" smtClean="0">
                          <a:solidFill>
                            <a:schemeClr val="tx1"/>
                          </a:solidFill>
                          <a:effectLst/>
                          <a:latin typeface="Arial Narrow" panose="020B0606020202030204" pitchFamily="34" charset="0"/>
                        </a:rPr>
                        <a:t>2020</a:t>
                      </a:r>
                      <a:endParaRPr lang="en-ZA" sz="14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0500" marR="40500" marT="0" marB="0"/>
                </a:tc>
                <a:tc>
                  <a:txBody>
                    <a:bodyPr/>
                    <a:lstStyle/>
                    <a:p>
                      <a:pPr>
                        <a:lnSpc>
                          <a:spcPct val="150000"/>
                        </a:lnSpc>
                        <a:spcAft>
                          <a:spcPts val="1000"/>
                        </a:spcAft>
                      </a:pPr>
                      <a:r>
                        <a:rPr lang="en-ZA" sz="1400" dirty="0" smtClean="0">
                          <a:effectLst/>
                          <a:latin typeface="Arial Narrow" panose="020B0606020202030204" pitchFamily="34" charset="0"/>
                          <a:ea typeface="Calibri" panose="020F0502020204030204" pitchFamily="34" charset="0"/>
                          <a:cs typeface="Times New Roman" panose="02020603050405020304" pitchFamily="18" charset="0"/>
                        </a:rPr>
                        <a:t>To discuss the District Consolidated</a:t>
                      </a:r>
                      <a:r>
                        <a:rPr lang="en-ZA" sz="1400" baseline="0" dirty="0" smtClean="0">
                          <a:effectLst/>
                          <a:latin typeface="Arial Narrow" panose="020B0606020202030204" pitchFamily="34" charset="0"/>
                          <a:ea typeface="Calibri" panose="020F0502020204030204" pitchFamily="34" charset="0"/>
                          <a:cs typeface="Times New Roman" panose="02020603050405020304" pitchFamily="18" charset="0"/>
                        </a:rPr>
                        <a:t> report and the date of district forum</a:t>
                      </a:r>
                    </a:p>
                    <a:p>
                      <a:pPr>
                        <a:lnSpc>
                          <a:spcPct val="150000"/>
                        </a:lnSpc>
                        <a:spcAft>
                          <a:spcPts val="1000"/>
                        </a:spcAft>
                      </a:pPr>
                      <a:r>
                        <a:rPr lang="en-ZA" sz="1400" baseline="0" dirty="0" smtClean="0">
                          <a:effectLst/>
                          <a:latin typeface="Arial Narrow" panose="020B0606020202030204" pitchFamily="34" charset="0"/>
                          <a:ea typeface="Calibri" panose="020F0502020204030204" pitchFamily="34" charset="0"/>
                          <a:cs typeface="Times New Roman" panose="02020603050405020304" pitchFamily="18" charset="0"/>
                        </a:rPr>
                        <a:t>Drought Relief Report</a:t>
                      </a:r>
                    </a:p>
                    <a:p>
                      <a:pPr>
                        <a:lnSpc>
                          <a:spcPct val="150000"/>
                        </a:lnSpc>
                        <a:spcAft>
                          <a:spcPts val="1000"/>
                        </a:spcAft>
                      </a:pPr>
                      <a:r>
                        <a:rPr lang="en-ZA" sz="1400" baseline="0" dirty="0" smtClean="0">
                          <a:effectLst/>
                          <a:latin typeface="Arial Narrow" panose="020B0606020202030204" pitchFamily="34" charset="0"/>
                          <a:ea typeface="Calibri" panose="020F0502020204030204" pitchFamily="34" charset="0"/>
                          <a:cs typeface="Times New Roman" panose="02020603050405020304" pitchFamily="18" charset="0"/>
                        </a:rPr>
                        <a:t>Date of Public Hearing and  session.</a:t>
                      </a:r>
                      <a:endParaRPr lang="en-ZA"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0500" marR="40500" marT="0" marB="0"/>
                </a:tc>
                <a:extLst>
                  <a:ext uri="{0D108BD9-81ED-4DB2-BD59-A6C34878D82A}">
                    <a16:rowId xmlns:a16="http://schemas.microsoft.com/office/drawing/2014/main" xmlns="" val="1302299602"/>
                  </a:ext>
                </a:extLst>
              </a:tr>
            </a:tbl>
          </a:graphicData>
        </a:graphic>
      </p:graphicFrame>
    </p:spTree>
    <p:extLst>
      <p:ext uri="{BB962C8B-B14F-4D97-AF65-F5344CB8AC3E}">
        <p14:creationId xmlns:p14="http://schemas.microsoft.com/office/powerpoint/2010/main" xmlns="" val="4123025775"/>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457200"/>
            <a:ext cx="6248400" cy="1371600"/>
          </a:xfrm>
        </p:spPr>
        <p:txBody>
          <a:bodyPr/>
          <a:lstStyle/>
          <a:p>
            <a:pPr lvl="0"/>
            <a:r>
              <a:rPr lang="en-ZA" sz="2700" b="1" dirty="0">
                <a:latin typeface="Arial Narrow" panose="020B0606020202030204" pitchFamily="34" charset="0"/>
              </a:rPr>
              <a:t>MPAC FUNCTIONALITY..(5)</a:t>
            </a:r>
            <a:endParaRPr lang="en-ZA" sz="2700" dirty="0">
              <a:latin typeface="Arial Narrow" panose="020B0606020202030204" pitchFamily="34" charset="0"/>
            </a:endParaRPr>
          </a:p>
        </p:txBody>
      </p:sp>
      <p:graphicFrame>
        <p:nvGraphicFramePr>
          <p:cNvPr id="4" name="Table 3"/>
          <p:cNvGraphicFramePr>
            <a:graphicFrameLocks noGrp="1"/>
          </p:cNvGraphicFramePr>
          <p:nvPr>
            <p:extLst/>
          </p:nvPr>
        </p:nvGraphicFramePr>
        <p:xfrm>
          <a:off x="733697" y="1295401"/>
          <a:ext cx="8438607" cy="4248133"/>
        </p:xfrm>
        <a:graphic>
          <a:graphicData uri="http://schemas.openxmlformats.org/drawingml/2006/table">
            <a:tbl>
              <a:tblPr firstRow="1" firstCol="1" bandRow="1">
                <a:tableStyleId>{5C22544A-7EE6-4342-B048-85BDC9FD1C3A}</a:tableStyleId>
              </a:tblPr>
              <a:tblGrid>
                <a:gridCol w="1828365">
                  <a:extLst>
                    <a:ext uri="{9D8B030D-6E8A-4147-A177-3AD203B41FA5}">
                      <a16:colId xmlns:a16="http://schemas.microsoft.com/office/drawing/2014/main" xmlns="" val="4192549243"/>
                    </a:ext>
                  </a:extLst>
                </a:gridCol>
                <a:gridCol w="6610242">
                  <a:extLst>
                    <a:ext uri="{9D8B030D-6E8A-4147-A177-3AD203B41FA5}">
                      <a16:colId xmlns:a16="http://schemas.microsoft.com/office/drawing/2014/main" xmlns="" val="1177727119"/>
                    </a:ext>
                  </a:extLst>
                </a:gridCol>
              </a:tblGrid>
              <a:tr h="342509">
                <a:tc>
                  <a:txBody>
                    <a:bodyPr/>
                    <a:lstStyle/>
                    <a:p>
                      <a:pPr algn="just">
                        <a:lnSpc>
                          <a:spcPct val="150000"/>
                        </a:lnSpc>
                        <a:spcAft>
                          <a:spcPts val="0"/>
                        </a:spcAft>
                      </a:pPr>
                      <a:r>
                        <a:rPr lang="en-ZA" sz="1400" dirty="0" smtClean="0">
                          <a:solidFill>
                            <a:schemeClr val="tx1"/>
                          </a:solidFill>
                          <a:effectLst/>
                          <a:latin typeface="Arial Narrow" panose="020B0606020202030204" pitchFamily="34" charset="0"/>
                        </a:rPr>
                        <a:t>DATE</a:t>
                      </a:r>
                      <a:endParaRPr lang="en-ZA"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0500" marR="40500" marT="0" marB="0"/>
                </a:tc>
                <a:tc>
                  <a:txBody>
                    <a:bodyPr/>
                    <a:lstStyle/>
                    <a:p>
                      <a:pPr algn="just">
                        <a:lnSpc>
                          <a:spcPct val="150000"/>
                        </a:lnSpc>
                        <a:spcAft>
                          <a:spcPts val="0"/>
                        </a:spcAft>
                      </a:pPr>
                      <a:r>
                        <a:rPr lang="en-ZA" sz="1400" dirty="0" smtClean="0">
                          <a:solidFill>
                            <a:schemeClr val="tx1"/>
                          </a:solidFill>
                          <a:effectLst/>
                          <a:latin typeface="Arial Narrow" panose="020B0606020202030204" pitchFamily="34" charset="0"/>
                        </a:rPr>
                        <a:t>DOCUMENTS CONSIDERED</a:t>
                      </a:r>
                      <a:endParaRPr lang="en-ZA"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0500" marR="40500" marT="0" marB="0"/>
                </a:tc>
                <a:extLst>
                  <a:ext uri="{0D108BD9-81ED-4DB2-BD59-A6C34878D82A}">
                    <a16:rowId xmlns:a16="http://schemas.microsoft.com/office/drawing/2014/main" xmlns="" val="3328141718"/>
                  </a:ext>
                </a:extLst>
              </a:tr>
              <a:tr h="939899">
                <a:tc>
                  <a:txBody>
                    <a:bodyPr/>
                    <a:lstStyle/>
                    <a:p>
                      <a:pPr algn="just">
                        <a:lnSpc>
                          <a:spcPct val="150000"/>
                        </a:lnSpc>
                        <a:spcAft>
                          <a:spcPts val="0"/>
                        </a:spcAft>
                      </a:pPr>
                      <a:r>
                        <a:rPr lang="en-ZA" sz="1400" b="0" dirty="0" smtClean="0">
                          <a:solidFill>
                            <a:schemeClr val="tx1"/>
                          </a:solidFill>
                          <a:effectLst/>
                          <a:latin typeface="Arial Narrow" panose="020B0606020202030204" pitchFamily="34" charset="0"/>
                          <a:ea typeface="+mn-ea"/>
                          <a:cs typeface="+mn-cs"/>
                        </a:rPr>
                        <a:t>24 March 2020</a:t>
                      </a:r>
                      <a:endParaRPr lang="en-ZA" sz="14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0500" marR="40500" marT="0" marB="0"/>
                </a:tc>
                <a:tc>
                  <a:txBody>
                    <a:bodyPr/>
                    <a:lstStyle/>
                    <a:p>
                      <a:pPr algn="just">
                        <a:lnSpc>
                          <a:spcPct val="150000"/>
                        </a:lnSpc>
                        <a:spcAft>
                          <a:spcPts val="0"/>
                        </a:spcAft>
                      </a:pPr>
                      <a:r>
                        <a:rPr lang="en-ZA" sz="1400" dirty="0" smtClean="0">
                          <a:effectLst/>
                          <a:latin typeface="Arial Narrow" panose="020B0606020202030204" pitchFamily="34" charset="0"/>
                          <a:ea typeface="Calibri" panose="020F0502020204030204" pitchFamily="34" charset="0"/>
                          <a:cs typeface="Times New Roman" panose="02020603050405020304" pitchFamily="18" charset="0"/>
                        </a:rPr>
                        <a:t>MPAC</a:t>
                      </a:r>
                      <a:r>
                        <a:rPr lang="en-ZA" sz="1400" baseline="0" dirty="0" smtClean="0">
                          <a:effectLst/>
                          <a:latin typeface="Arial Narrow" panose="020B0606020202030204" pitchFamily="34" charset="0"/>
                          <a:ea typeface="Calibri" panose="020F0502020204030204" pitchFamily="34" charset="0"/>
                          <a:cs typeface="Times New Roman" panose="02020603050405020304" pitchFamily="18" charset="0"/>
                        </a:rPr>
                        <a:t> Questionnaire and responses from the Executives and allocation of Questions to the members.</a:t>
                      </a:r>
                    </a:p>
                    <a:p>
                      <a:pPr algn="just">
                        <a:lnSpc>
                          <a:spcPct val="150000"/>
                        </a:lnSpc>
                        <a:spcAft>
                          <a:spcPts val="0"/>
                        </a:spcAft>
                      </a:pPr>
                      <a:r>
                        <a:rPr lang="en-ZA" sz="1400" baseline="0" dirty="0" smtClean="0">
                          <a:effectLst/>
                          <a:latin typeface="Arial Narrow" panose="020B0606020202030204" pitchFamily="34" charset="0"/>
                          <a:ea typeface="Calibri" panose="020F0502020204030204" pitchFamily="34" charset="0"/>
                          <a:cs typeface="Times New Roman" panose="02020603050405020304" pitchFamily="18" charset="0"/>
                        </a:rPr>
                        <a:t>Public Hearing Agenda</a:t>
                      </a:r>
                      <a:endParaRPr lang="en-ZA"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0500" marR="40500" marT="0" marB="0"/>
                </a:tc>
                <a:extLst>
                  <a:ext uri="{0D108BD9-81ED-4DB2-BD59-A6C34878D82A}">
                    <a16:rowId xmlns:a16="http://schemas.microsoft.com/office/drawing/2014/main" xmlns="" val="2615248111"/>
                  </a:ext>
                </a:extLst>
              </a:tr>
              <a:tr h="1140197">
                <a:tc>
                  <a:txBody>
                    <a:bodyPr/>
                    <a:lstStyle/>
                    <a:p>
                      <a:pPr algn="just">
                        <a:lnSpc>
                          <a:spcPct val="150000"/>
                        </a:lnSpc>
                        <a:spcAft>
                          <a:spcPts val="0"/>
                        </a:spcAft>
                      </a:pPr>
                      <a:r>
                        <a:rPr lang="en-ZA" sz="1400" b="0" dirty="0" smtClean="0">
                          <a:solidFill>
                            <a:schemeClr val="tx1"/>
                          </a:solidFill>
                          <a:effectLst/>
                          <a:latin typeface="Arial Narrow" panose="020B0606020202030204" pitchFamily="34" charset="0"/>
                        </a:rPr>
                        <a:t>04 June 2020</a:t>
                      </a:r>
                      <a:endParaRPr lang="en-ZA" sz="14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0500" marR="40500" marT="0" marB="0"/>
                </a:tc>
                <a:tc>
                  <a:txBody>
                    <a:bodyPr/>
                    <a:lstStyle/>
                    <a:p>
                      <a:pPr>
                        <a:lnSpc>
                          <a:spcPct val="150000"/>
                        </a:lnSpc>
                        <a:spcAft>
                          <a:spcPts val="1000"/>
                        </a:spcAft>
                      </a:pPr>
                      <a:r>
                        <a:rPr lang="en-ZA" sz="1400" dirty="0" smtClean="0">
                          <a:effectLst/>
                          <a:latin typeface="Arial Narrow" panose="020B0606020202030204" pitchFamily="34" charset="0"/>
                          <a:ea typeface="Calibri" panose="020F0502020204030204" pitchFamily="34" charset="0"/>
                          <a:cs typeface="Times New Roman" panose="02020603050405020304" pitchFamily="18" charset="0"/>
                        </a:rPr>
                        <a:t>Follow up on Oversight</a:t>
                      </a:r>
                      <a:r>
                        <a:rPr lang="en-ZA" sz="1400" baseline="0" dirty="0" smtClean="0">
                          <a:effectLst/>
                          <a:latin typeface="Arial Narrow" panose="020B0606020202030204" pitchFamily="34" charset="0"/>
                          <a:ea typeface="Calibri" panose="020F0502020204030204" pitchFamily="34" charset="0"/>
                          <a:cs typeface="Times New Roman" panose="02020603050405020304" pitchFamily="18" charset="0"/>
                        </a:rPr>
                        <a:t> Questions.</a:t>
                      </a:r>
                    </a:p>
                    <a:p>
                      <a:pPr>
                        <a:lnSpc>
                          <a:spcPct val="150000"/>
                        </a:lnSpc>
                        <a:spcAft>
                          <a:spcPts val="1000"/>
                        </a:spcAft>
                      </a:pPr>
                      <a:r>
                        <a:rPr lang="en-ZA" sz="1400" baseline="0" dirty="0" smtClean="0">
                          <a:effectLst/>
                          <a:latin typeface="Arial Narrow" panose="020B0606020202030204" pitchFamily="34" charset="0"/>
                          <a:ea typeface="Calibri" panose="020F0502020204030204" pitchFamily="34" charset="0"/>
                          <a:cs typeface="Times New Roman" panose="02020603050405020304" pitchFamily="18" charset="0"/>
                        </a:rPr>
                        <a:t>Readiness of Locals towards tabling its Oversight Reports.</a:t>
                      </a:r>
                    </a:p>
                    <a:p>
                      <a:pPr>
                        <a:lnSpc>
                          <a:spcPct val="150000"/>
                        </a:lnSpc>
                        <a:spcAft>
                          <a:spcPts val="1000"/>
                        </a:spcAft>
                      </a:pPr>
                      <a:r>
                        <a:rPr lang="en-ZA" sz="1400" baseline="0" dirty="0" smtClean="0">
                          <a:effectLst/>
                          <a:latin typeface="Arial Narrow" panose="020B0606020202030204" pitchFamily="34" charset="0"/>
                          <a:ea typeface="Calibri" panose="020F0502020204030204" pitchFamily="34" charset="0"/>
                          <a:cs typeface="Times New Roman" panose="02020603050405020304" pitchFamily="18" charset="0"/>
                        </a:rPr>
                        <a:t>Strategic Plans to be used towards tabling reports.</a:t>
                      </a:r>
                      <a:endParaRPr lang="en-ZA"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0500" marR="40500" marT="0" marB="0"/>
                </a:tc>
                <a:extLst>
                  <a:ext uri="{0D108BD9-81ED-4DB2-BD59-A6C34878D82A}">
                    <a16:rowId xmlns:a16="http://schemas.microsoft.com/office/drawing/2014/main" xmlns="" val="1302299602"/>
                  </a:ext>
                </a:extLst>
              </a:tr>
              <a:tr h="1731384">
                <a:tc>
                  <a:txBody>
                    <a:bodyPr/>
                    <a:lstStyle/>
                    <a:p>
                      <a:pPr>
                        <a:lnSpc>
                          <a:spcPct val="150000"/>
                        </a:lnSpc>
                        <a:spcAft>
                          <a:spcPts val="0"/>
                        </a:spcAft>
                      </a:pPr>
                      <a:r>
                        <a:rPr lang="en-ZA" sz="1400" b="0" dirty="0" smtClean="0">
                          <a:solidFill>
                            <a:schemeClr val="tx1"/>
                          </a:solidFill>
                          <a:effectLst/>
                          <a:latin typeface="Arial Narrow" panose="020B0606020202030204" pitchFamily="34" charset="0"/>
                        </a:rPr>
                        <a:t>23</a:t>
                      </a:r>
                      <a:r>
                        <a:rPr lang="en-ZA" sz="1400" b="0" baseline="0" dirty="0" smtClean="0">
                          <a:solidFill>
                            <a:schemeClr val="tx1"/>
                          </a:solidFill>
                          <a:effectLst/>
                          <a:latin typeface="Arial Narrow" panose="020B0606020202030204" pitchFamily="34" charset="0"/>
                        </a:rPr>
                        <a:t> June </a:t>
                      </a:r>
                      <a:r>
                        <a:rPr lang="en-ZA" sz="1400" b="0" dirty="0" smtClean="0">
                          <a:solidFill>
                            <a:schemeClr val="tx1"/>
                          </a:solidFill>
                          <a:effectLst/>
                          <a:latin typeface="Arial Narrow" panose="020B0606020202030204" pitchFamily="34" charset="0"/>
                        </a:rPr>
                        <a:t>2020</a:t>
                      </a:r>
                    </a:p>
                    <a:p>
                      <a:pPr>
                        <a:lnSpc>
                          <a:spcPct val="150000"/>
                        </a:lnSpc>
                        <a:spcAft>
                          <a:spcPts val="0"/>
                        </a:spcAft>
                      </a:pPr>
                      <a:endParaRPr lang="en-ZA" sz="1400" b="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0500" marR="40500" marT="0" marB="0"/>
                </a:tc>
                <a:tc>
                  <a:txBody>
                    <a:bodyPr/>
                    <a:lstStyle/>
                    <a:p>
                      <a:pPr algn="just">
                        <a:lnSpc>
                          <a:spcPct val="150000"/>
                        </a:lnSpc>
                        <a:spcAft>
                          <a:spcPts val="1000"/>
                        </a:spcAft>
                      </a:pPr>
                      <a:r>
                        <a:rPr lang="en-ZA" sz="1400" dirty="0" smtClean="0">
                          <a:effectLst/>
                          <a:latin typeface="Arial Narrow" panose="020B0606020202030204" pitchFamily="34" charset="0"/>
                          <a:cs typeface="Times New Roman" panose="02020603050405020304" pitchFamily="18" charset="0"/>
                        </a:rPr>
                        <a:t>Introduction of the additional member to the committee</a:t>
                      </a:r>
                      <a:r>
                        <a:rPr lang="en-ZA" sz="1400" baseline="0" dirty="0" smtClean="0">
                          <a:effectLst/>
                          <a:latin typeface="Arial Narrow" panose="020B0606020202030204" pitchFamily="34" charset="0"/>
                          <a:cs typeface="Times New Roman" panose="02020603050405020304" pitchFamily="18" charset="0"/>
                        </a:rPr>
                        <a:t> and the technical Support Official.</a:t>
                      </a:r>
                    </a:p>
                    <a:p>
                      <a:pPr algn="just">
                        <a:lnSpc>
                          <a:spcPct val="150000"/>
                        </a:lnSpc>
                        <a:spcAft>
                          <a:spcPts val="1000"/>
                        </a:spcAft>
                      </a:pPr>
                      <a:r>
                        <a:rPr lang="en-ZA" sz="1400" baseline="0" dirty="0" smtClean="0">
                          <a:effectLst/>
                          <a:latin typeface="Arial Narrow" panose="020B0606020202030204" pitchFamily="34" charset="0"/>
                          <a:cs typeface="Times New Roman" panose="02020603050405020304" pitchFamily="18" charset="0"/>
                        </a:rPr>
                        <a:t>Approach to local Municipality Visits.</a:t>
                      </a:r>
                    </a:p>
                    <a:p>
                      <a:pPr algn="just">
                        <a:lnSpc>
                          <a:spcPct val="150000"/>
                        </a:lnSpc>
                        <a:spcAft>
                          <a:spcPts val="1000"/>
                        </a:spcAft>
                      </a:pPr>
                      <a:r>
                        <a:rPr lang="en-ZA" sz="1400" baseline="0" dirty="0" smtClean="0">
                          <a:effectLst/>
                          <a:latin typeface="Arial Narrow" panose="020B0606020202030204" pitchFamily="34" charset="0"/>
                          <a:cs typeface="Times New Roman" panose="02020603050405020304" pitchFamily="18" charset="0"/>
                        </a:rPr>
                        <a:t>Preparation of the Upcoming Public Hearing.</a:t>
                      </a:r>
                    </a:p>
                    <a:p>
                      <a:pPr algn="just">
                        <a:lnSpc>
                          <a:spcPct val="150000"/>
                        </a:lnSpc>
                        <a:spcAft>
                          <a:spcPts val="1000"/>
                        </a:spcAft>
                      </a:pPr>
                      <a:r>
                        <a:rPr lang="en-ZA" sz="1400" baseline="0" dirty="0" smtClean="0">
                          <a:effectLst/>
                          <a:latin typeface="Arial Narrow" panose="020B0606020202030204" pitchFamily="34" charset="0"/>
                          <a:cs typeface="Times New Roman" panose="02020603050405020304" pitchFamily="18" charset="0"/>
                        </a:rPr>
                        <a:t>Oversight Report</a:t>
                      </a:r>
                      <a:endParaRPr lang="en-ZA" sz="1400" dirty="0" smtClean="0">
                        <a:effectLst/>
                        <a:latin typeface="Arial Narrow" panose="020B0606020202030204" pitchFamily="34" charset="0"/>
                        <a:cs typeface="Times New Roman" panose="02020603050405020304" pitchFamily="18" charset="0"/>
                      </a:endParaRPr>
                    </a:p>
                  </a:txBody>
                  <a:tcPr marL="40500" marR="40500" marT="0" marB="0"/>
                </a:tc>
                <a:extLst>
                  <a:ext uri="{0D108BD9-81ED-4DB2-BD59-A6C34878D82A}">
                    <a16:rowId xmlns:a16="http://schemas.microsoft.com/office/drawing/2014/main" xmlns="" val="3815970099"/>
                  </a:ext>
                </a:extLst>
              </a:tr>
            </a:tbl>
          </a:graphicData>
        </a:graphic>
      </p:graphicFrame>
    </p:spTree>
    <p:extLst>
      <p:ext uri="{BB962C8B-B14F-4D97-AF65-F5344CB8AC3E}">
        <p14:creationId xmlns:p14="http://schemas.microsoft.com/office/powerpoint/2010/main" xmlns="" val="3335065821"/>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437062"/>
            <a:ext cx="5715000" cy="857250"/>
          </a:xfrm>
        </p:spPr>
        <p:txBody>
          <a:bodyPr/>
          <a:lstStyle/>
          <a:p>
            <a:pPr lvl="0" algn="ctr"/>
            <a:r>
              <a:rPr lang="en-ZA" sz="2700" b="1" dirty="0">
                <a:latin typeface="Arial Narrow" panose="020B0606020202030204" pitchFamily="34" charset="0"/>
              </a:rPr>
              <a:t>MPAC FUNCTIONALITY..(6)</a:t>
            </a:r>
            <a:endParaRPr lang="en-ZA" sz="2700" dirty="0">
              <a:latin typeface="Arial Narrow" panose="020B0606020202030204" pitchFamily="34" charset="0"/>
            </a:endParaRPr>
          </a:p>
        </p:txBody>
      </p:sp>
      <p:graphicFrame>
        <p:nvGraphicFramePr>
          <p:cNvPr id="4" name="Table 3"/>
          <p:cNvGraphicFramePr>
            <a:graphicFrameLocks noGrp="1"/>
          </p:cNvGraphicFramePr>
          <p:nvPr>
            <p:extLst/>
          </p:nvPr>
        </p:nvGraphicFramePr>
        <p:xfrm>
          <a:off x="762000" y="1543052"/>
          <a:ext cx="8514807" cy="4019549"/>
        </p:xfrm>
        <a:graphic>
          <a:graphicData uri="http://schemas.openxmlformats.org/drawingml/2006/table">
            <a:tbl>
              <a:tblPr firstRow="1" firstCol="1" bandRow="1">
                <a:tableStyleId>{5C22544A-7EE6-4342-B048-85BDC9FD1C3A}</a:tableStyleId>
              </a:tblPr>
              <a:tblGrid>
                <a:gridCol w="1844875">
                  <a:extLst>
                    <a:ext uri="{9D8B030D-6E8A-4147-A177-3AD203B41FA5}">
                      <a16:colId xmlns:a16="http://schemas.microsoft.com/office/drawing/2014/main" xmlns="" val="4192549243"/>
                    </a:ext>
                  </a:extLst>
                </a:gridCol>
                <a:gridCol w="6669932">
                  <a:extLst>
                    <a:ext uri="{9D8B030D-6E8A-4147-A177-3AD203B41FA5}">
                      <a16:colId xmlns:a16="http://schemas.microsoft.com/office/drawing/2014/main" xmlns="" val="1177727119"/>
                    </a:ext>
                  </a:extLst>
                </a:gridCol>
              </a:tblGrid>
              <a:tr h="412357">
                <a:tc>
                  <a:txBody>
                    <a:bodyPr/>
                    <a:lstStyle/>
                    <a:p>
                      <a:pPr algn="just">
                        <a:lnSpc>
                          <a:spcPct val="150000"/>
                        </a:lnSpc>
                        <a:spcAft>
                          <a:spcPts val="0"/>
                        </a:spcAft>
                      </a:pPr>
                      <a:r>
                        <a:rPr lang="en-ZA" sz="1400" dirty="0" smtClean="0">
                          <a:solidFill>
                            <a:schemeClr val="tx1"/>
                          </a:solidFill>
                          <a:effectLst/>
                          <a:latin typeface="Arial Narrow" panose="020B0606020202030204" pitchFamily="34" charset="0"/>
                        </a:rPr>
                        <a:t>DATE</a:t>
                      </a:r>
                      <a:endParaRPr lang="en-ZA"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0500" marR="40500" marT="0" marB="0"/>
                </a:tc>
                <a:tc>
                  <a:txBody>
                    <a:bodyPr/>
                    <a:lstStyle/>
                    <a:p>
                      <a:pPr algn="just">
                        <a:lnSpc>
                          <a:spcPct val="150000"/>
                        </a:lnSpc>
                        <a:spcAft>
                          <a:spcPts val="0"/>
                        </a:spcAft>
                      </a:pPr>
                      <a:r>
                        <a:rPr lang="en-ZA" sz="1400" dirty="0" smtClean="0">
                          <a:solidFill>
                            <a:schemeClr val="tx1"/>
                          </a:solidFill>
                          <a:effectLst/>
                          <a:latin typeface="Arial Narrow" panose="020B0606020202030204" pitchFamily="34" charset="0"/>
                        </a:rPr>
                        <a:t>DOCUMENTS CONSIDERED</a:t>
                      </a:r>
                      <a:endParaRPr lang="en-ZA"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0500" marR="40500" marT="0" marB="0"/>
                </a:tc>
                <a:extLst>
                  <a:ext uri="{0D108BD9-81ED-4DB2-BD59-A6C34878D82A}">
                    <a16:rowId xmlns:a16="http://schemas.microsoft.com/office/drawing/2014/main" xmlns="" val="3328141718"/>
                  </a:ext>
                </a:extLst>
              </a:tr>
              <a:tr h="889522">
                <a:tc>
                  <a:txBody>
                    <a:bodyPr/>
                    <a:lstStyle/>
                    <a:p>
                      <a:pPr algn="just">
                        <a:lnSpc>
                          <a:spcPct val="150000"/>
                        </a:lnSpc>
                        <a:spcAft>
                          <a:spcPts val="0"/>
                        </a:spcAft>
                      </a:pPr>
                      <a:r>
                        <a:rPr lang="en-ZA" sz="1400" b="0" dirty="0" smtClean="0">
                          <a:solidFill>
                            <a:schemeClr val="tx1"/>
                          </a:solidFill>
                          <a:effectLst/>
                          <a:latin typeface="Arial Narrow" panose="020B0606020202030204" pitchFamily="34" charset="0"/>
                          <a:ea typeface="+mn-ea"/>
                          <a:cs typeface="+mn-cs"/>
                        </a:rPr>
                        <a:t>14</a:t>
                      </a:r>
                      <a:r>
                        <a:rPr lang="en-ZA" sz="1400" b="0" baseline="0" dirty="0" smtClean="0">
                          <a:solidFill>
                            <a:schemeClr val="tx1"/>
                          </a:solidFill>
                          <a:effectLst/>
                          <a:latin typeface="Arial Narrow" panose="020B0606020202030204" pitchFamily="34" charset="0"/>
                          <a:ea typeface="+mn-ea"/>
                          <a:cs typeface="+mn-cs"/>
                        </a:rPr>
                        <a:t> July 2020</a:t>
                      </a:r>
                      <a:endParaRPr lang="en-ZA" sz="14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0500" marR="40500" marT="0" marB="0"/>
                </a:tc>
                <a:tc>
                  <a:txBody>
                    <a:bodyPr/>
                    <a:lstStyle/>
                    <a:p>
                      <a:pPr algn="just">
                        <a:lnSpc>
                          <a:spcPct val="150000"/>
                        </a:lnSpc>
                        <a:spcAft>
                          <a:spcPts val="0"/>
                        </a:spcAft>
                      </a:pPr>
                      <a:r>
                        <a:rPr lang="en-ZA" sz="1400" dirty="0" smtClean="0">
                          <a:effectLst/>
                          <a:latin typeface="Arial Narrow" panose="020B0606020202030204" pitchFamily="34" charset="0"/>
                          <a:ea typeface="Calibri" panose="020F0502020204030204" pitchFamily="34" charset="0"/>
                          <a:cs typeface="Times New Roman" panose="02020603050405020304" pitchFamily="18" charset="0"/>
                        </a:rPr>
                        <a:t>Re</a:t>
                      </a:r>
                      <a:r>
                        <a:rPr lang="en-ZA" sz="1400" baseline="0" dirty="0" smtClean="0">
                          <a:effectLst/>
                          <a:latin typeface="Arial Narrow" panose="020B0606020202030204" pitchFamily="34" charset="0"/>
                          <a:ea typeface="Calibri" panose="020F0502020204030204" pitchFamily="34" charset="0"/>
                          <a:cs typeface="Times New Roman" panose="02020603050405020304" pitchFamily="18" charset="0"/>
                        </a:rPr>
                        <a:t>- allocation of Questions to Members</a:t>
                      </a:r>
                      <a:endParaRPr lang="en-ZA"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0500" marR="40500" marT="0" marB="0"/>
                </a:tc>
                <a:extLst>
                  <a:ext uri="{0D108BD9-81ED-4DB2-BD59-A6C34878D82A}">
                    <a16:rowId xmlns:a16="http://schemas.microsoft.com/office/drawing/2014/main" xmlns="" val="2615248111"/>
                  </a:ext>
                </a:extLst>
              </a:tr>
              <a:tr h="1079084">
                <a:tc>
                  <a:txBody>
                    <a:bodyPr/>
                    <a:lstStyle/>
                    <a:p>
                      <a:pPr algn="just">
                        <a:lnSpc>
                          <a:spcPct val="150000"/>
                        </a:lnSpc>
                        <a:spcAft>
                          <a:spcPts val="0"/>
                        </a:spcAft>
                      </a:pPr>
                      <a:r>
                        <a:rPr lang="en-ZA" sz="1400" b="0" dirty="0" smtClean="0">
                          <a:solidFill>
                            <a:schemeClr val="tx1"/>
                          </a:solidFill>
                          <a:effectLst/>
                          <a:latin typeface="Arial Narrow" panose="020B0606020202030204" pitchFamily="34" charset="0"/>
                        </a:rPr>
                        <a:t>23</a:t>
                      </a:r>
                      <a:r>
                        <a:rPr lang="en-ZA" sz="1400" b="0" baseline="0" dirty="0" smtClean="0">
                          <a:solidFill>
                            <a:schemeClr val="tx1"/>
                          </a:solidFill>
                          <a:effectLst/>
                          <a:latin typeface="Arial Narrow" panose="020B0606020202030204" pitchFamily="34" charset="0"/>
                        </a:rPr>
                        <a:t> July </a:t>
                      </a:r>
                      <a:r>
                        <a:rPr lang="en-ZA" sz="1400" b="0" dirty="0" smtClean="0">
                          <a:solidFill>
                            <a:schemeClr val="tx1"/>
                          </a:solidFill>
                          <a:effectLst/>
                          <a:latin typeface="Arial Narrow" panose="020B0606020202030204" pitchFamily="34" charset="0"/>
                        </a:rPr>
                        <a:t> 2020</a:t>
                      </a:r>
                      <a:endParaRPr lang="en-ZA" sz="14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0500" marR="40500" marT="0" marB="0"/>
                </a:tc>
                <a:tc>
                  <a:txBody>
                    <a:bodyPr/>
                    <a:lstStyle/>
                    <a:p>
                      <a:pPr>
                        <a:lnSpc>
                          <a:spcPct val="150000"/>
                        </a:lnSpc>
                        <a:spcAft>
                          <a:spcPts val="1000"/>
                        </a:spcAft>
                      </a:pPr>
                      <a:r>
                        <a:rPr lang="en-ZA" sz="1400" dirty="0" smtClean="0">
                          <a:effectLst/>
                          <a:latin typeface="Arial Narrow" panose="020B0606020202030204" pitchFamily="34" charset="0"/>
                          <a:ea typeface="Calibri" panose="020F0502020204030204" pitchFamily="34" charset="0"/>
                          <a:cs typeface="Times New Roman" panose="02020603050405020304" pitchFamily="18" charset="0"/>
                        </a:rPr>
                        <a:t>MPAC</a:t>
                      </a:r>
                      <a:r>
                        <a:rPr lang="en-ZA" sz="1400" baseline="0" dirty="0" smtClean="0">
                          <a:effectLst/>
                          <a:latin typeface="Arial Narrow" panose="020B0606020202030204" pitchFamily="34" charset="0"/>
                          <a:ea typeface="Calibri" panose="020F0502020204030204" pitchFamily="34" charset="0"/>
                          <a:cs typeface="Times New Roman" panose="02020603050405020304" pitchFamily="18" charset="0"/>
                        </a:rPr>
                        <a:t> Public Hearing</a:t>
                      </a:r>
                      <a:endParaRPr lang="en-ZA"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0500" marR="40500" marT="0" marB="0"/>
                </a:tc>
                <a:extLst>
                  <a:ext uri="{0D108BD9-81ED-4DB2-BD59-A6C34878D82A}">
                    <a16:rowId xmlns:a16="http://schemas.microsoft.com/office/drawing/2014/main" xmlns="" val="1302299602"/>
                  </a:ext>
                </a:extLst>
              </a:tr>
              <a:tr h="1638586">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ZA" sz="1400" b="0" dirty="0" smtClean="0">
                          <a:solidFill>
                            <a:schemeClr val="tx1"/>
                          </a:solidFill>
                          <a:effectLst/>
                          <a:latin typeface="Arial Narrow" panose="020B0606020202030204" pitchFamily="34" charset="0"/>
                        </a:rPr>
                        <a:t>25-26</a:t>
                      </a:r>
                      <a:r>
                        <a:rPr lang="en-ZA" sz="1400" b="0" baseline="0" dirty="0" smtClean="0">
                          <a:solidFill>
                            <a:schemeClr val="tx1"/>
                          </a:solidFill>
                          <a:effectLst/>
                          <a:latin typeface="Arial Narrow" panose="020B0606020202030204" pitchFamily="34" charset="0"/>
                        </a:rPr>
                        <a:t> July 2020</a:t>
                      </a:r>
                      <a:endParaRPr lang="en-ZA" sz="1400" b="0" dirty="0" smtClean="0">
                        <a:solidFill>
                          <a:schemeClr val="tx1"/>
                        </a:solidFill>
                        <a:effectLst/>
                        <a:latin typeface="Arial Narrow" panose="020B0606020202030204" pitchFamily="34" charset="0"/>
                      </a:endParaRPr>
                    </a:p>
                  </a:txBody>
                  <a:tcPr marL="40500" marR="40500" marT="0" marB="0"/>
                </a:tc>
                <a:tc>
                  <a:txBody>
                    <a:bodyPr/>
                    <a:lstStyle/>
                    <a:p>
                      <a:pPr algn="just">
                        <a:lnSpc>
                          <a:spcPct val="150000"/>
                        </a:lnSpc>
                        <a:spcAft>
                          <a:spcPts val="1000"/>
                        </a:spcAft>
                      </a:pPr>
                      <a:r>
                        <a:rPr lang="en-ZA" sz="1400" dirty="0" smtClean="0">
                          <a:effectLst/>
                          <a:latin typeface="Arial Narrow" panose="020B0606020202030204" pitchFamily="34" charset="0"/>
                          <a:cs typeface="Times New Roman" panose="02020603050405020304" pitchFamily="18" charset="0"/>
                        </a:rPr>
                        <a:t>Working Session to finalise the 2018/19 Oversight Report</a:t>
                      </a:r>
                    </a:p>
                  </a:txBody>
                  <a:tcPr marL="40500" marR="40500" marT="0" marB="0"/>
                </a:tc>
                <a:extLst>
                  <a:ext uri="{0D108BD9-81ED-4DB2-BD59-A6C34878D82A}">
                    <a16:rowId xmlns:a16="http://schemas.microsoft.com/office/drawing/2014/main" xmlns="" val="3815970099"/>
                  </a:ext>
                </a:extLst>
              </a:tr>
            </a:tbl>
          </a:graphicData>
        </a:graphic>
      </p:graphicFrame>
    </p:spTree>
    <p:extLst>
      <p:ext uri="{BB962C8B-B14F-4D97-AF65-F5344CB8AC3E}">
        <p14:creationId xmlns:p14="http://schemas.microsoft.com/office/powerpoint/2010/main" xmlns="" val="47402205"/>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381000"/>
            <a:ext cx="6172200" cy="1447800"/>
          </a:xfrm>
        </p:spPr>
        <p:txBody>
          <a:bodyPr/>
          <a:lstStyle/>
          <a:p>
            <a:pPr lvl="0" algn="ctr"/>
            <a:r>
              <a:rPr lang="en-ZA" sz="2700" b="1" dirty="0">
                <a:latin typeface="Arial Narrow" panose="020B0606020202030204" pitchFamily="34" charset="0"/>
              </a:rPr>
              <a:t>MPAC FUNCTIONALITY..(7)</a:t>
            </a:r>
            <a:endParaRPr lang="en-ZA" sz="2700" dirty="0">
              <a:latin typeface="Arial Narrow" panose="020B0606020202030204" pitchFamily="34" charset="0"/>
            </a:endParaRPr>
          </a:p>
        </p:txBody>
      </p:sp>
      <p:sp>
        <p:nvSpPr>
          <p:cNvPr id="3" name="Content Placeholder 2"/>
          <p:cNvSpPr>
            <a:spLocks noGrp="1"/>
          </p:cNvSpPr>
          <p:nvPr>
            <p:ph idx="1"/>
          </p:nvPr>
        </p:nvSpPr>
        <p:spPr>
          <a:xfrm>
            <a:off x="586741" y="1601834"/>
            <a:ext cx="8729255" cy="4398917"/>
          </a:xfrm>
        </p:spPr>
        <p:txBody>
          <a:bodyPr/>
          <a:lstStyle/>
          <a:p>
            <a:pPr marL="0" indent="0" algn="just">
              <a:buNone/>
            </a:pPr>
            <a:r>
              <a:rPr lang="en-ZA" sz="1425" b="1" dirty="0">
                <a:latin typeface="Arial Narrow" panose="020B0606020202030204" pitchFamily="34" charset="0"/>
              </a:rPr>
              <a:t>Oversight visit (Projects): </a:t>
            </a:r>
            <a:r>
              <a:rPr lang="en-ZA" sz="1425" dirty="0">
                <a:latin typeface="Arial Narrow" panose="020B0606020202030204" pitchFamily="34" charset="0"/>
              </a:rPr>
              <a:t>there are (32) projects that were visited as part of oversight from July 2019 to date. These are as follows:</a:t>
            </a:r>
          </a:p>
          <a:p>
            <a:pPr marL="0" indent="0">
              <a:buNone/>
            </a:pPr>
            <a:endParaRPr lang="en-ZA" dirty="0"/>
          </a:p>
        </p:txBody>
      </p:sp>
      <p:graphicFrame>
        <p:nvGraphicFramePr>
          <p:cNvPr id="4" name="Table 3"/>
          <p:cNvGraphicFramePr>
            <a:graphicFrameLocks noGrp="1"/>
          </p:cNvGraphicFramePr>
          <p:nvPr>
            <p:extLst/>
          </p:nvPr>
        </p:nvGraphicFramePr>
        <p:xfrm>
          <a:off x="838201" y="2072098"/>
          <a:ext cx="8409215" cy="4446270"/>
        </p:xfrm>
        <a:graphic>
          <a:graphicData uri="http://schemas.openxmlformats.org/drawingml/2006/table">
            <a:tbl>
              <a:tblPr firstRow="1" firstCol="1" bandRow="1">
                <a:tableStyleId>{5C22544A-7EE6-4342-B048-85BDC9FD1C3A}</a:tableStyleId>
              </a:tblPr>
              <a:tblGrid>
                <a:gridCol w="1821997">
                  <a:extLst>
                    <a:ext uri="{9D8B030D-6E8A-4147-A177-3AD203B41FA5}">
                      <a16:colId xmlns:a16="http://schemas.microsoft.com/office/drawing/2014/main" xmlns="" val="1690248192"/>
                    </a:ext>
                  </a:extLst>
                </a:gridCol>
                <a:gridCol w="6587218">
                  <a:extLst>
                    <a:ext uri="{9D8B030D-6E8A-4147-A177-3AD203B41FA5}">
                      <a16:colId xmlns:a16="http://schemas.microsoft.com/office/drawing/2014/main" xmlns="" val="1612028781"/>
                    </a:ext>
                  </a:extLst>
                </a:gridCol>
              </a:tblGrid>
              <a:tr h="308610">
                <a:tc>
                  <a:txBody>
                    <a:bodyPr/>
                    <a:lstStyle/>
                    <a:p>
                      <a:pPr algn="just">
                        <a:lnSpc>
                          <a:spcPct val="150000"/>
                        </a:lnSpc>
                        <a:spcAft>
                          <a:spcPts val="0"/>
                        </a:spcAft>
                      </a:pPr>
                      <a:r>
                        <a:rPr lang="en-ZA" sz="1400" dirty="0" smtClean="0">
                          <a:solidFill>
                            <a:schemeClr val="tx1"/>
                          </a:solidFill>
                          <a:effectLst/>
                          <a:latin typeface="Arial Narrow" panose="020B0606020202030204" pitchFamily="34" charset="0"/>
                        </a:rPr>
                        <a:t>DATE</a:t>
                      </a:r>
                      <a:endParaRPr lang="en-ZA"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23339" marR="23339" marT="0" marB="0"/>
                </a:tc>
                <a:tc>
                  <a:txBody>
                    <a:bodyPr/>
                    <a:lstStyle/>
                    <a:p>
                      <a:pPr algn="just">
                        <a:lnSpc>
                          <a:spcPct val="150000"/>
                        </a:lnSpc>
                        <a:spcAft>
                          <a:spcPts val="0"/>
                        </a:spcAft>
                      </a:pPr>
                      <a:r>
                        <a:rPr lang="en-ZA" sz="1400" dirty="0" smtClean="0">
                          <a:solidFill>
                            <a:schemeClr val="tx1"/>
                          </a:solidFill>
                          <a:effectLst/>
                          <a:latin typeface="Arial Narrow" panose="020B0606020202030204" pitchFamily="34" charset="0"/>
                        </a:rPr>
                        <a:t>PROJECT VISITED</a:t>
                      </a:r>
                      <a:endParaRPr lang="en-ZA"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23339" marR="23339" marT="0" marB="0"/>
                </a:tc>
                <a:extLst>
                  <a:ext uri="{0D108BD9-81ED-4DB2-BD59-A6C34878D82A}">
                    <a16:rowId xmlns:a16="http://schemas.microsoft.com/office/drawing/2014/main" xmlns="" val="436549825"/>
                  </a:ext>
                </a:extLst>
              </a:tr>
              <a:tr h="925830">
                <a:tc>
                  <a:txBody>
                    <a:bodyPr/>
                    <a:lstStyle/>
                    <a:p>
                      <a:pPr algn="just">
                        <a:lnSpc>
                          <a:spcPct val="150000"/>
                        </a:lnSpc>
                        <a:spcAft>
                          <a:spcPts val="0"/>
                        </a:spcAft>
                      </a:pPr>
                      <a:r>
                        <a:rPr lang="en-ZA" sz="1400" b="0" dirty="0" smtClean="0">
                          <a:solidFill>
                            <a:schemeClr val="tx1"/>
                          </a:solidFill>
                          <a:effectLst/>
                          <a:latin typeface="Arial Narrow" panose="020B0606020202030204" pitchFamily="34" charset="0"/>
                        </a:rPr>
                        <a:t>03 </a:t>
                      </a:r>
                      <a:r>
                        <a:rPr lang="en-ZA" sz="1400" b="0" dirty="0">
                          <a:solidFill>
                            <a:schemeClr val="tx1"/>
                          </a:solidFill>
                          <a:effectLst/>
                          <a:latin typeface="Arial Narrow" panose="020B0606020202030204" pitchFamily="34" charset="0"/>
                        </a:rPr>
                        <a:t>July 2019</a:t>
                      </a:r>
                      <a:endParaRPr lang="en-ZA" sz="14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23339" marR="23339" marT="0" marB="0"/>
                </a:tc>
                <a:tc>
                  <a:txBody>
                    <a:bodyPr/>
                    <a:lstStyle/>
                    <a:p>
                      <a:pPr marL="342900" lvl="0" indent="-342900" algn="just">
                        <a:lnSpc>
                          <a:spcPct val="150000"/>
                        </a:lnSpc>
                        <a:spcAft>
                          <a:spcPts val="0"/>
                        </a:spcAft>
                        <a:buFont typeface="Arial" panose="020B0604020202020204" pitchFamily="34" charset="0"/>
                        <a:buChar char="•"/>
                      </a:pPr>
                      <a:r>
                        <a:rPr lang="en-ZA" sz="1400" dirty="0" smtClean="0">
                          <a:solidFill>
                            <a:schemeClr val="tx1"/>
                          </a:solidFill>
                          <a:effectLst/>
                          <a:latin typeface="Arial Narrow" panose="020B0606020202030204" pitchFamily="34" charset="0"/>
                        </a:rPr>
                        <a:t>Hoedspruit</a:t>
                      </a:r>
                      <a:r>
                        <a:rPr lang="en-ZA" sz="1400" baseline="0" dirty="0" smtClean="0">
                          <a:solidFill>
                            <a:schemeClr val="tx1"/>
                          </a:solidFill>
                          <a:effectLst/>
                          <a:latin typeface="Arial Narrow" panose="020B0606020202030204" pitchFamily="34" charset="0"/>
                        </a:rPr>
                        <a:t> </a:t>
                      </a:r>
                      <a:r>
                        <a:rPr lang="en-ZA" sz="1400" dirty="0" smtClean="0">
                          <a:solidFill>
                            <a:schemeClr val="tx1"/>
                          </a:solidFill>
                          <a:effectLst/>
                          <a:latin typeface="Arial Narrow" panose="020B0606020202030204" pitchFamily="34" charset="0"/>
                        </a:rPr>
                        <a:t>  Bulk Water supply(70%)</a:t>
                      </a:r>
                      <a:endParaRPr lang="en-ZA" sz="1400" dirty="0">
                        <a:solidFill>
                          <a:schemeClr val="tx1"/>
                        </a:solidFill>
                        <a:effectLst/>
                        <a:latin typeface="Arial Narrow" panose="020B0606020202030204" pitchFamily="34" charset="0"/>
                      </a:endParaRPr>
                    </a:p>
                    <a:p>
                      <a:pPr marL="342900" lvl="0" indent="-342900" algn="just">
                        <a:lnSpc>
                          <a:spcPct val="150000"/>
                        </a:lnSpc>
                        <a:spcAft>
                          <a:spcPts val="0"/>
                        </a:spcAft>
                        <a:buFont typeface="Arial" panose="020B0604020202020204" pitchFamily="34" charset="0"/>
                        <a:buChar char="•"/>
                      </a:pPr>
                      <a:r>
                        <a:rPr lang="en-ZA" sz="1400" dirty="0" err="1" smtClean="0">
                          <a:solidFill>
                            <a:schemeClr val="tx1"/>
                          </a:solidFill>
                          <a:effectLst/>
                          <a:latin typeface="Arial Narrow" panose="020B0606020202030204" pitchFamily="34" charset="0"/>
                        </a:rPr>
                        <a:t>Mametja</a:t>
                      </a:r>
                      <a:r>
                        <a:rPr lang="en-ZA" sz="1400" baseline="0" dirty="0" smtClean="0">
                          <a:solidFill>
                            <a:schemeClr val="tx1"/>
                          </a:solidFill>
                          <a:effectLst/>
                          <a:latin typeface="Arial Narrow" panose="020B0606020202030204" pitchFamily="34" charset="0"/>
                        </a:rPr>
                        <a:t> </a:t>
                      </a:r>
                      <a:r>
                        <a:rPr lang="en-ZA" sz="1400" baseline="0" dirty="0" err="1" smtClean="0">
                          <a:solidFill>
                            <a:schemeClr val="tx1"/>
                          </a:solidFill>
                          <a:effectLst/>
                          <a:latin typeface="Arial Narrow" panose="020B0606020202030204" pitchFamily="34" charset="0"/>
                        </a:rPr>
                        <a:t>Sekororo</a:t>
                      </a:r>
                      <a:r>
                        <a:rPr lang="en-ZA" sz="1400" baseline="0" dirty="0" smtClean="0">
                          <a:solidFill>
                            <a:schemeClr val="tx1"/>
                          </a:solidFill>
                          <a:effectLst/>
                          <a:latin typeface="Arial Narrow" panose="020B0606020202030204" pitchFamily="34" charset="0"/>
                        </a:rPr>
                        <a:t> Regional Bulk </a:t>
                      </a:r>
                      <a:r>
                        <a:rPr lang="en-ZA" sz="1400" dirty="0" smtClean="0">
                          <a:solidFill>
                            <a:schemeClr val="tx1"/>
                          </a:solidFill>
                          <a:effectLst/>
                          <a:latin typeface="Arial Narrow" panose="020B0606020202030204" pitchFamily="34" charset="0"/>
                        </a:rPr>
                        <a:t>(77% )</a:t>
                      </a:r>
                      <a:endParaRPr lang="en-ZA" sz="1400" dirty="0">
                        <a:solidFill>
                          <a:schemeClr val="tx1"/>
                        </a:solidFill>
                        <a:effectLst/>
                        <a:latin typeface="Arial Narrow" panose="020B0606020202030204" pitchFamily="34" charset="0"/>
                      </a:endParaRPr>
                    </a:p>
                  </a:txBody>
                  <a:tcPr marL="23339" marR="23339" marT="0" marB="0"/>
                </a:tc>
                <a:extLst>
                  <a:ext uri="{0D108BD9-81ED-4DB2-BD59-A6C34878D82A}">
                    <a16:rowId xmlns:a16="http://schemas.microsoft.com/office/drawing/2014/main" xmlns="" val="742324305"/>
                  </a:ext>
                </a:extLst>
              </a:tr>
              <a:tr h="925830">
                <a:tc>
                  <a:txBody>
                    <a:bodyPr/>
                    <a:lstStyle/>
                    <a:p>
                      <a:pPr algn="just">
                        <a:lnSpc>
                          <a:spcPct val="150000"/>
                        </a:lnSpc>
                        <a:spcAft>
                          <a:spcPts val="0"/>
                        </a:spcAft>
                      </a:pPr>
                      <a:r>
                        <a:rPr lang="en-ZA" sz="1400" b="0" dirty="0" smtClean="0">
                          <a:solidFill>
                            <a:schemeClr val="tx1"/>
                          </a:solidFill>
                          <a:effectLst/>
                          <a:latin typeface="Arial Narrow" panose="020B0606020202030204" pitchFamily="34" charset="0"/>
                        </a:rPr>
                        <a:t>04</a:t>
                      </a:r>
                      <a:r>
                        <a:rPr lang="en-ZA" sz="1400" b="0" baseline="0" dirty="0" smtClean="0">
                          <a:solidFill>
                            <a:schemeClr val="tx1"/>
                          </a:solidFill>
                          <a:effectLst/>
                          <a:latin typeface="Arial Narrow" panose="020B0606020202030204" pitchFamily="34" charset="0"/>
                        </a:rPr>
                        <a:t> July </a:t>
                      </a:r>
                      <a:r>
                        <a:rPr lang="en-ZA" sz="1400" b="0" dirty="0" smtClean="0">
                          <a:solidFill>
                            <a:schemeClr val="tx1"/>
                          </a:solidFill>
                          <a:effectLst/>
                          <a:latin typeface="Arial Narrow" panose="020B0606020202030204" pitchFamily="34" charset="0"/>
                        </a:rPr>
                        <a:t> </a:t>
                      </a:r>
                      <a:r>
                        <a:rPr lang="en-ZA" sz="1400" b="0" dirty="0">
                          <a:solidFill>
                            <a:schemeClr val="tx1"/>
                          </a:solidFill>
                          <a:effectLst/>
                          <a:latin typeface="Arial Narrow" panose="020B0606020202030204" pitchFamily="34" charset="0"/>
                        </a:rPr>
                        <a:t>2019</a:t>
                      </a:r>
                      <a:endParaRPr lang="en-ZA" sz="14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23339" marR="23339" marT="0" marB="0"/>
                </a:tc>
                <a:tc>
                  <a:txBody>
                    <a:bodyPr/>
                    <a:lstStyle/>
                    <a:p>
                      <a:pPr marL="342900" lvl="0" indent="-342900" algn="just">
                        <a:lnSpc>
                          <a:spcPct val="150000"/>
                        </a:lnSpc>
                        <a:spcAft>
                          <a:spcPts val="0"/>
                        </a:spcAft>
                        <a:buFont typeface="Arial" panose="020B0604020202020204" pitchFamily="34" charset="0"/>
                        <a:buChar char="•"/>
                      </a:pPr>
                      <a:r>
                        <a:rPr lang="en-ZA" sz="1400" dirty="0" smtClean="0">
                          <a:solidFill>
                            <a:schemeClr val="tx1"/>
                          </a:solidFill>
                          <a:effectLst/>
                          <a:latin typeface="Arial Narrow" panose="020B0606020202030204" pitchFamily="34" charset="0"/>
                        </a:rPr>
                        <a:t>Tours</a:t>
                      </a:r>
                      <a:r>
                        <a:rPr lang="en-ZA" sz="1400" baseline="0" dirty="0" smtClean="0">
                          <a:solidFill>
                            <a:schemeClr val="tx1"/>
                          </a:solidFill>
                          <a:effectLst/>
                          <a:latin typeface="Arial Narrow" panose="020B0606020202030204" pitchFamily="34" charset="0"/>
                        </a:rPr>
                        <a:t> Bulk Line Phase (2)</a:t>
                      </a:r>
                      <a:r>
                        <a:rPr lang="en-ZA" sz="1400" dirty="0" smtClean="0">
                          <a:solidFill>
                            <a:schemeClr val="tx1"/>
                          </a:solidFill>
                          <a:effectLst/>
                          <a:latin typeface="Arial Narrow" panose="020B0606020202030204" pitchFamily="34" charset="0"/>
                        </a:rPr>
                        <a:t> (95% ).</a:t>
                      </a:r>
                      <a:endParaRPr lang="en-ZA" sz="1400" dirty="0">
                        <a:solidFill>
                          <a:schemeClr val="tx1"/>
                        </a:solidFill>
                        <a:effectLst/>
                        <a:latin typeface="Arial Narrow" panose="020B0606020202030204" pitchFamily="34" charset="0"/>
                      </a:endParaRPr>
                    </a:p>
                    <a:p>
                      <a:pPr marL="342900" lvl="0" indent="-342900" algn="just">
                        <a:lnSpc>
                          <a:spcPct val="150000"/>
                        </a:lnSpc>
                        <a:spcAft>
                          <a:spcPts val="0"/>
                        </a:spcAft>
                        <a:buFont typeface="Arial" panose="020B0604020202020204" pitchFamily="34" charset="0"/>
                        <a:buChar char="•"/>
                      </a:pPr>
                      <a:r>
                        <a:rPr lang="en-ZA" sz="1400" dirty="0" err="1" smtClean="0">
                          <a:solidFill>
                            <a:schemeClr val="tx1"/>
                          </a:solidFill>
                          <a:effectLst/>
                          <a:latin typeface="Arial Narrow" panose="020B0606020202030204" pitchFamily="34" charset="0"/>
                        </a:rPr>
                        <a:t>Thabina</a:t>
                      </a:r>
                      <a:r>
                        <a:rPr lang="en-ZA" sz="1400" baseline="0" dirty="0" smtClean="0">
                          <a:solidFill>
                            <a:schemeClr val="tx1"/>
                          </a:solidFill>
                          <a:effectLst/>
                          <a:latin typeface="Arial Narrow" panose="020B0606020202030204" pitchFamily="34" charset="0"/>
                        </a:rPr>
                        <a:t> to </a:t>
                      </a:r>
                      <a:r>
                        <a:rPr lang="en-ZA" sz="1400" baseline="0" dirty="0" err="1" smtClean="0">
                          <a:solidFill>
                            <a:schemeClr val="tx1"/>
                          </a:solidFill>
                          <a:effectLst/>
                          <a:latin typeface="Arial Narrow" panose="020B0606020202030204" pitchFamily="34" charset="0"/>
                        </a:rPr>
                        <a:t>Lenyenye</a:t>
                      </a:r>
                      <a:r>
                        <a:rPr lang="en-ZA" sz="1400" baseline="0" dirty="0" smtClean="0">
                          <a:solidFill>
                            <a:schemeClr val="tx1"/>
                          </a:solidFill>
                          <a:effectLst/>
                          <a:latin typeface="Arial Narrow" panose="020B0606020202030204" pitchFamily="34" charset="0"/>
                        </a:rPr>
                        <a:t> Bulk </a:t>
                      </a:r>
                      <a:r>
                        <a:rPr lang="en-ZA" sz="1400" dirty="0" smtClean="0">
                          <a:solidFill>
                            <a:schemeClr val="tx1"/>
                          </a:solidFill>
                          <a:effectLst/>
                          <a:latin typeface="Arial Narrow" panose="020B0606020202030204" pitchFamily="34" charset="0"/>
                        </a:rPr>
                        <a:t>(75%)</a:t>
                      </a:r>
                      <a:endParaRPr lang="en-ZA" sz="1400" dirty="0">
                        <a:solidFill>
                          <a:schemeClr val="tx1"/>
                        </a:solidFill>
                        <a:effectLst/>
                        <a:latin typeface="Arial Narrow" panose="020B0606020202030204" pitchFamily="34" charset="0"/>
                      </a:endParaRPr>
                    </a:p>
                    <a:p>
                      <a:pPr marL="342900" lvl="0" indent="-342900" algn="just">
                        <a:lnSpc>
                          <a:spcPct val="150000"/>
                        </a:lnSpc>
                        <a:spcAft>
                          <a:spcPts val="0"/>
                        </a:spcAft>
                        <a:buFont typeface="Arial" panose="020B0604020202020204" pitchFamily="34" charset="0"/>
                        <a:buChar char="•"/>
                      </a:pPr>
                      <a:r>
                        <a:rPr lang="en-ZA" sz="1400" dirty="0" err="1" smtClean="0">
                          <a:solidFill>
                            <a:schemeClr val="tx1"/>
                          </a:solidFill>
                          <a:effectLst/>
                          <a:latin typeface="Arial Narrow" panose="020B0606020202030204" pitchFamily="34" charset="0"/>
                        </a:rPr>
                        <a:t>Lephephane</a:t>
                      </a:r>
                      <a:r>
                        <a:rPr lang="en-ZA" sz="1400" baseline="0" dirty="0" smtClean="0">
                          <a:solidFill>
                            <a:schemeClr val="tx1"/>
                          </a:solidFill>
                          <a:effectLst/>
                          <a:latin typeface="Arial Narrow" panose="020B0606020202030204" pitchFamily="34" charset="0"/>
                        </a:rPr>
                        <a:t> Water Reticulation</a:t>
                      </a:r>
                      <a:r>
                        <a:rPr lang="en-ZA" sz="1400" dirty="0" smtClean="0">
                          <a:solidFill>
                            <a:schemeClr val="tx1"/>
                          </a:solidFill>
                          <a:effectLst/>
                          <a:latin typeface="Arial Narrow" panose="020B0606020202030204" pitchFamily="34" charset="0"/>
                        </a:rPr>
                        <a:t> (100% complete but not delivering water because the source was not developed)</a:t>
                      </a:r>
                      <a:endParaRPr lang="en-ZA"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23339" marR="23339" marT="0" marB="0"/>
                </a:tc>
                <a:extLst>
                  <a:ext uri="{0D108BD9-81ED-4DB2-BD59-A6C34878D82A}">
                    <a16:rowId xmlns:a16="http://schemas.microsoft.com/office/drawing/2014/main" xmlns="" val="537091572"/>
                  </a:ext>
                </a:extLst>
              </a:tr>
              <a:tr h="1851660">
                <a:tc>
                  <a:txBody>
                    <a:bodyPr/>
                    <a:lstStyle/>
                    <a:p>
                      <a:pPr algn="just">
                        <a:lnSpc>
                          <a:spcPct val="150000"/>
                        </a:lnSpc>
                        <a:spcAft>
                          <a:spcPts val="0"/>
                        </a:spcAft>
                      </a:pPr>
                      <a:r>
                        <a:rPr lang="en-ZA" sz="1400" b="0" dirty="0" smtClean="0">
                          <a:solidFill>
                            <a:schemeClr val="tx1"/>
                          </a:solidFill>
                          <a:effectLst/>
                          <a:latin typeface="Arial Narrow" panose="020B0606020202030204" pitchFamily="34" charset="0"/>
                        </a:rPr>
                        <a:t>16</a:t>
                      </a:r>
                      <a:r>
                        <a:rPr lang="en-ZA" sz="1400" b="0" baseline="0" dirty="0" smtClean="0">
                          <a:solidFill>
                            <a:schemeClr val="tx1"/>
                          </a:solidFill>
                          <a:effectLst/>
                          <a:latin typeface="Arial Narrow" panose="020B0606020202030204" pitchFamily="34" charset="0"/>
                        </a:rPr>
                        <a:t> October </a:t>
                      </a:r>
                      <a:r>
                        <a:rPr lang="en-ZA" sz="1400" b="0" dirty="0" smtClean="0">
                          <a:solidFill>
                            <a:schemeClr val="tx1"/>
                          </a:solidFill>
                          <a:effectLst/>
                          <a:latin typeface="Arial Narrow" panose="020B0606020202030204" pitchFamily="34" charset="0"/>
                        </a:rPr>
                        <a:t>2019</a:t>
                      </a:r>
                      <a:endParaRPr lang="en-ZA" sz="14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23339" marR="23339" marT="0" marB="0"/>
                </a:tc>
                <a:tc>
                  <a:txBody>
                    <a:bodyPr/>
                    <a:lstStyle/>
                    <a:p>
                      <a:pPr marL="342900" lvl="0" indent="-342900" algn="just">
                        <a:lnSpc>
                          <a:spcPct val="150000"/>
                        </a:lnSpc>
                        <a:spcAft>
                          <a:spcPts val="0"/>
                        </a:spcAft>
                        <a:buFont typeface="Arial" panose="020B0604020202020204" pitchFamily="34" charset="0"/>
                        <a:buChar char="•"/>
                      </a:pPr>
                      <a:r>
                        <a:rPr lang="en-ZA" sz="1400" dirty="0" smtClean="0">
                          <a:solidFill>
                            <a:schemeClr val="tx1"/>
                          </a:solidFill>
                          <a:effectLst/>
                          <a:latin typeface="Arial Narrow" panose="020B0606020202030204" pitchFamily="34" charset="0"/>
                        </a:rPr>
                        <a:t>Hoedspruit Bulk Water (Follow</a:t>
                      </a:r>
                      <a:r>
                        <a:rPr lang="en-ZA" sz="1400" baseline="0" dirty="0" smtClean="0">
                          <a:solidFill>
                            <a:schemeClr val="tx1"/>
                          </a:solidFill>
                          <a:effectLst/>
                          <a:latin typeface="Arial Narrow" panose="020B0606020202030204" pitchFamily="34" charset="0"/>
                        </a:rPr>
                        <a:t> up Visit the Project at 70% fiscal</a:t>
                      </a:r>
                    </a:p>
                    <a:p>
                      <a:pPr marL="342900" lvl="0" indent="-342900" algn="just">
                        <a:lnSpc>
                          <a:spcPct val="150000"/>
                        </a:lnSpc>
                        <a:spcAft>
                          <a:spcPts val="0"/>
                        </a:spcAft>
                        <a:buFont typeface="Arial" panose="020B0604020202020204" pitchFamily="34" charset="0"/>
                        <a:buChar char="•"/>
                      </a:pPr>
                      <a:r>
                        <a:rPr lang="en-ZA" sz="1400" baseline="0" dirty="0" smtClean="0">
                          <a:solidFill>
                            <a:schemeClr val="tx1"/>
                          </a:solidFill>
                          <a:effectLst/>
                          <a:latin typeface="Arial Narrow" panose="020B0606020202030204" pitchFamily="34" charset="0"/>
                        </a:rPr>
                        <a:t> </a:t>
                      </a:r>
                      <a:r>
                        <a:rPr lang="en-ZA" sz="1400" baseline="0" dirty="0" err="1" smtClean="0">
                          <a:solidFill>
                            <a:schemeClr val="tx1"/>
                          </a:solidFill>
                          <a:effectLst/>
                          <a:latin typeface="Arial Narrow" panose="020B0606020202030204" pitchFamily="34" charset="0"/>
                        </a:rPr>
                        <a:t>Kampersrus</a:t>
                      </a:r>
                      <a:r>
                        <a:rPr lang="en-ZA" sz="1400" baseline="0" dirty="0" smtClean="0">
                          <a:solidFill>
                            <a:schemeClr val="tx1"/>
                          </a:solidFill>
                          <a:effectLst/>
                          <a:latin typeface="Arial Narrow" panose="020B0606020202030204" pitchFamily="34" charset="0"/>
                        </a:rPr>
                        <a:t> Sewage Plant the project is at 100% but not functional</a:t>
                      </a:r>
                    </a:p>
                    <a:p>
                      <a:pPr marL="342900" lvl="0" indent="-342900" algn="just">
                        <a:lnSpc>
                          <a:spcPct val="150000"/>
                        </a:lnSpc>
                        <a:spcAft>
                          <a:spcPts val="0"/>
                        </a:spcAft>
                        <a:buFont typeface="Arial" panose="020B0604020202020204" pitchFamily="34" charset="0"/>
                        <a:buChar char="•"/>
                      </a:pPr>
                      <a:r>
                        <a:rPr lang="en-ZA" sz="1400" baseline="0" dirty="0" err="1" smtClean="0">
                          <a:solidFill>
                            <a:schemeClr val="tx1"/>
                          </a:solidFill>
                          <a:effectLst/>
                          <a:latin typeface="Arial Narrow" panose="020B0606020202030204" pitchFamily="34" charset="0"/>
                        </a:rPr>
                        <a:t>Mametja</a:t>
                      </a:r>
                      <a:r>
                        <a:rPr lang="en-ZA" sz="1400" baseline="0" dirty="0" smtClean="0">
                          <a:solidFill>
                            <a:schemeClr val="tx1"/>
                          </a:solidFill>
                          <a:effectLst/>
                          <a:latin typeface="Arial Narrow" panose="020B0606020202030204" pitchFamily="34" charset="0"/>
                        </a:rPr>
                        <a:t> </a:t>
                      </a:r>
                      <a:r>
                        <a:rPr lang="en-ZA" sz="1400" baseline="0" dirty="0" err="1" smtClean="0">
                          <a:solidFill>
                            <a:schemeClr val="tx1"/>
                          </a:solidFill>
                          <a:effectLst/>
                          <a:latin typeface="Arial Narrow" panose="020B0606020202030204" pitchFamily="34" charset="0"/>
                        </a:rPr>
                        <a:t>Sekororo</a:t>
                      </a:r>
                      <a:r>
                        <a:rPr lang="en-ZA" sz="1400" baseline="0" dirty="0" smtClean="0">
                          <a:solidFill>
                            <a:schemeClr val="tx1"/>
                          </a:solidFill>
                          <a:effectLst/>
                          <a:latin typeface="Arial Narrow" panose="020B0606020202030204" pitchFamily="34" charset="0"/>
                        </a:rPr>
                        <a:t> Regional Bulk Water (98%)</a:t>
                      </a:r>
                    </a:p>
                    <a:p>
                      <a:pPr marL="342900" lvl="0" indent="-342900" algn="just">
                        <a:lnSpc>
                          <a:spcPct val="150000"/>
                        </a:lnSpc>
                        <a:spcAft>
                          <a:spcPts val="0"/>
                        </a:spcAft>
                        <a:buFont typeface="Arial" panose="020B0604020202020204" pitchFamily="34" charset="0"/>
                        <a:buChar char="•"/>
                      </a:pPr>
                      <a:endParaRPr lang="en-ZA" sz="1400" baseline="0" dirty="0" smtClean="0">
                        <a:solidFill>
                          <a:schemeClr val="tx1"/>
                        </a:solidFill>
                        <a:effectLst/>
                        <a:latin typeface="Arial Narrow" panose="020B0606020202030204" pitchFamily="34" charset="0"/>
                      </a:endParaRPr>
                    </a:p>
                    <a:p>
                      <a:pPr marL="342900" lvl="0" indent="-342900" algn="just">
                        <a:lnSpc>
                          <a:spcPct val="150000"/>
                        </a:lnSpc>
                        <a:spcAft>
                          <a:spcPts val="0"/>
                        </a:spcAft>
                        <a:buFont typeface="Arial" panose="020B0604020202020204" pitchFamily="34" charset="0"/>
                        <a:buChar char="•"/>
                      </a:pPr>
                      <a:endParaRPr lang="en-ZA" sz="1400" baseline="0" dirty="0" smtClean="0">
                        <a:solidFill>
                          <a:schemeClr val="tx1"/>
                        </a:solidFill>
                        <a:effectLst/>
                        <a:latin typeface="Arial Narrow" panose="020B0606020202030204" pitchFamily="34" charset="0"/>
                      </a:endParaRPr>
                    </a:p>
                    <a:p>
                      <a:pPr marL="0" lvl="0" indent="0" algn="just">
                        <a:lnSpc>
                          <a:spcPct val="150000"/>
                        </a:lnSpc>
                        <a:spcAft>
                          <a:spcPts val="0"/>
                        </a:spcAft>
                        <a:buFont typeface="Arial" panose="020B0604020202020204" pitchFamily="34" charset="0"/>
                        <a:buNone/>
                      </a:pPr>
                      <a:endParaRPr lang="en-ZA" sz="1400" dirty="0">
                        <a:solidFill>
                          <a:schemeClr val="tx1"/>
                        </a:solidFill>
                        <a:effectLst/>
                        <a:latin typeface="Arial Narrow" panose="020B0606020202030204" pitchFamily="34" charset="0"/>
                      </a:endParaRPr>
                    </a:p>
                  </a:txBody>
                  <a:tcPr marL="23339" marR="23339" marT="0" marB="0"/>
                </a:tc>
                <a:extLst>
                  <a:ext uri="{0D108BD9-81ED-4DB2-BD59-A6C34878D82A}">
                    <a16:rowId xmlns:a16="http://schemas.microsoft.com/office/drawing/2014/main" xmlns="" val="1774456158"/>
                  </a:ext>
                </a:extLst>
              </a:tr>
            </a:tbl>
          </a:graphicData>
        </a:graphic>
      </p:graphicFrame>
    </p:spTree>
    <p:extLst>
      <p:ext uri="{BB962C8B-B14F-4D97-AF65-F5344CB8AC3E}">
        <p14:creationId xmlns:p14="http://schemas.microsoft.com/office/powerpoint/2010/main" xmlns="" val="1947717195"/>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631101"/>
            <a:ext cx="5715000" cy="857250"/>
          </a:xfrm>
        </p:spPr>
        <p:txBody>
          <a:bodyPr/>
          <a:lstStyle/>
          <a:p>
            <a:pPr lvl="0"/>
            <a:r>
              <a:rPr lang="en-ZA" sz="2700" b="1" dirty="0">
                <a:latin typeface="Arial Narrow" panose="020B0606020202030204" pitchFamily="34" charset="0"/>
              </a:rPr>
              <a:t>MPAC FUNCTIONALITY..(8)</a:t>
            </a:r>
            <a:endParaRPr lang="en-ZA" sz="2700" dirty="0">
              <a:latin typeface="Arial Narrow" panose="020B0606020202030204" pitchFamily="34" charset="0"/>
            </a:endParaRPr>
          </a:p>
        </p:txBody>
      </p:sp>
      <p:graphicFrame>
        <p:nvGraphicFramePr>
          <p:cNvPr id="4" name="Table 3"/>
          <p:cNvGraphicFramePr>
            <a:graphicFrameLocks noGrp="1"/>
          </p:cNvGraphicFramePr>
          <p:nvPr>
            <p:extLst/>
          </p:nvPr>
        </p:nvGraphicFramePr>
        <p:xfrm>
          <a:off x="762001" y="1601835"/>
          <a:ext cx="8229600" cy="3544001"/>
        </p:xfrm>
        <a:graphic>
          <a:graphicData uri="http://schemas.openxmlformats.org/drawingml/2006/table">
            <a:tbl>
              <a:tblPr firstRow="1" firstCol="1" bandRow="1">
                <a:tableStyleId>{5C22544A-7EE6-4342-B048-85BDC9FD1C3A}</a:tableStyleId>
              </a:tblPr>
              <a:tblGrid>
                <a:gridCol w="2065614">
                  <a:extLst>
                    <a:ext uri="{9D8B030D-6E8A-4147-A177-3AD203B41FA5}">
                      <a16:colId xmlns:a16="http://schemas.microsoft.com/office/drawing/2014/main" xmlns="" val="1690248192"/>
                    </a:ext>
                  </a:extLst>
                </a:gridCol>
                <a:gridCol w="6163986">
                  <a:extLst>
                    <a:ext uri="{9D8B030D-6E8A-4147-A177-3AD203B41FA5}">
                      <a16:colId xmlns:a16="http://schemas.microsoft.com/office/drawing/2014/main" xmlns="" val="1612028781"/>
                    </a:ext>
                  </a:extLst>
                </a:gridCol>
              </a:tblGrid>
              <a:tr h="343601">
                <a:tc>
                  <a:txBody>
                    <a:bodyPr/>
                    <a:lstStyle/>
                    <a:p>
                      <a:pPr algn="just">
                        <a:lnSpc>
                          <a:spcPct val="150000"/>
                        </a:lnSpc>
                        <a:spcAft>
                          <a:spcPts val="0"/>
                        </a:spcAft>
                      </a:pPr>
                      <a:r>
                        <a:rPr lang="en-ZA" sz="1400" dirty="0" smtClean="0">
                          <a:solidFill>
                            <a:schemeClr val="tx1"/>
                          </a:solidFill>
                          <a:effectLst/>
                          <a:latin typeface="Arial Narrow" panose="020B0606020202030204" pitchFamily="34" charset="0"/>
                        </a:rPr>
                        <a:t>DATE</a:t>
                      </a:r>
                      <a:endParaRPr lang="en-ZA"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23339" marR="23339" marT="0" marB="0"/>
                </a:tc>
                <a:tc>
                  <a:txBody>
                    <a:bodyPr/>
                    <a:lstStyle/>
                    <a:p>
                      <a:pPr algn="just">
                        <a:lnSpc>
                          <a:spcPct val="150000"/>
                        </a:lnSpc>
                        <a:spcAft>
                          <a:spcPts val="0"/>
                        </a:spcAft>
                      </a:pPr>
                      <a:r>
                        <a:rPr lang="en-ZA" sz="1400" dirty="0" smtClean="0">
                          <a:solidFill>
                            <a:schemeClr val="tx1"/>
                          </a:solidFill>
                          <a:effectLst/>
                          <a:latin typeface="Arial Narrow" panose="020B0606020202030204" pitchFamily="34" charset="0"/>
                        </a:rPr>
                        <a:t>PROJECT VISITED</a:t>
                      </a:r>
                      <a:endParaRPr lang="en-ZA"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23339" marR="23339" marT="0" marB="0"/>
                </a:tc>
                <a:extLst>
                  <a:ext uri="{0D108BD9-81ED-4DB2-BD59-A6C34878D82A}">
                    <a16:rowId xmlns:a16="http://schemas.microsoft.com/office/drawing/2014/main" xmlns="" val="436549825"/>
                  </a:ext>
                </a:extLst>
              </a:tr>
              <a:tr h="1851660">
                <a:tc>
                  <a:txBody>
                    <a:bodyPr/>
                    <a:lstStyle/>
                    <a:p>
                      <a:pPr algn="just">
                        <a:lnSpc>
                          <a:spcPct val="150000"/>
                        </a:lnSpc>
                        <a:spcAft>
                          <a:spcPts val="0"/>
                        </a:spcAft>
                      </a:pPr>
                      <a:r>
                        <a:rPr lang="en-ZA" sz="1400" b="0" dirty="0" smtClean="0">
                          <a:solidFill>
                            <a:schemeClr val="tx1"/>
                          </a:solidFill>
                          <a:effectLst/>
                          <a:latin typeface="Arial Narrow" panose="020B0606020202030204" pitchFamily="34" charset="0"/>
                        </a:rPr>
                        <a:t>26</a:t>
                      </a:r>
                      <a:r>
                        <a:rPr lang="en-ZA" sz="1400" b="0" baseline="0" dirty="0" smtClean="0">
                          <a:solidFill>
                            <a:schemeClr val="tx1"/>
                          </a:solidFill>
                          <a:effectLst/>
                          <a:latin typeface="Arial Narrow" panose="020B0606020202030204" pitchFamily="34" charset="0"/>
                        </a:rPr>
                        <a:t> November </a:t>
                      </a:r>
                      <a:r>
                        <a:rPr lang="en-ZA" sz="1400" b="0" dirty="0" smtClean="0">
                          <a:solidFill>
                            <a:schemeClr val="tx1"/>
                          </a:solidFill>
                          <a:effectLst/>
                          <a:latin typeface="Arial Narrow" panose="020B0606020202030204" pitchFamily="34" charset="0"/>
                        </a:rPr>
                        <a:t>2019</a:t>
                      </a:r>
                      <a:endParaRPr lang="en-ZA" sz="14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23339" marR="23339" marT="0" marB="0"/>
                </a:tc>
                <a:tc>
                  <a:txBody>
                    <a:bodyPr/>
                    <a:lstStyle/>
                    <a:p>
                      <a:pPr marL="342900" lvl="0" indent="-342900" algn="just">
                        <a:lnSpc>
                          <a:spcPct val="150000"/>
                        </a:lnSpc>
                        <a:spcAft>
                          <a:spcPts val="0"/>
                        </a:spcAft>
                        <a:buFont typeface="Arial" panose="020B0604020202020204" pitchFamily="34" charset="0"/>
                        <a:buChar char="•"/>
                      </a:pPr>
                      <a:r>
                        <a:rPr lang="en-ZA" sz="1400" dirty="0" smtClean="0">
                          <a:solidFill>
                            <a:schemeClr val="tx1"/>
                          </a:solidFill>
                          <a:effectLst/>
                          <a:latin typeface="Arial Narrow" panose="020B0606020202030204" pitchFamily="34" charset="0"/>
                        </a:rPr>
                        <a:t>Giyani Water Works(100% complete but not fully functional)</a:t>
                      </a:r>
                    </a:p>
                    <a:p>
                      <a:pPr marL="342900" lvl="0" indent="-342900" algn="just">
                        <a:lnSpc>
                          <a:spcPct val="150000"/>
                        </a:lnSpc>
                        <a:spcAft>
                          <a:spcPts val="0"/>
                        </a:spcAft>
                        <a:buFont typeface="Arial" panose="020B0604020202020204" pitchFamily="34" charset="0"/>
                        <a:buChar char="•"/>
                      </a:pPr>
                      <a:r>
                        <a:rPr lang="en-ZA" sz="1400" dirty="0" err="1"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Makosha</a:t>
                      </a:r>
                      <a:r>
                        <a:rPr lang="en-ZA" sz="14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B9 (100% Complete)</a:t>
                      </a:r>
                    </a:p>
                    <a:p>
                      <a:pPr marL="342900" lvl="0" indent="-342900" algn="just">
                        <a:lnSpc>
                          <a:spcPct val="150000"/>
                        </a:lnSpc>
                        <a:spcAft>
                          <a:spcPts val="0"/>
                        </a:spcAft>
                        <a:buFont typeface="Arial" panose="020B0604020202020204" pitchFamily="34" charset="0"/>
                        <a:buChar char="•"/>
                      </a:pPr>
                      <a:r>
                        <a:rPr lang="en-ZA" sz="1400" dirty="0" err="1"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Mapuve</a:t>
                      </a:r>
                      <a:r>
                        <a:rPr lang="en-ZA" sz="14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Pipe line(100% Complete but the new pump station not working)</a:t>
                      </a:r>
                    </a:p>
                    <a:p>
                      <a:pPr marL="342900" lvl="0" indent="-342900" algn="just">
                        <a:lnSpc>
                          <a:spcPct val="150000"/>
                        </a:lnSpc>
                        <a:spcAft>
                          <a:spcPts val="0"/>
                        </a:spcAft>
                        <a:buFont typeface="Arial" panose="020B0604020202020204" pitchFamily="34" charset="0"/>
                        <a:buChar char="•"/>
                      </a:pPr>
                      <a:r>
                        <a:rPr lang="en-ZA" sz="1400" dirty="0" err="1"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Mageva</a:t>
                      </a:r>
                      <a:r>
                        <a:rPr lang="en-ZA" sz="14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Internal Water Reticulation (88%)</a:t>
                      </a:r>
                    </a:p>
                    <a:p>
                      <a:pPr marL="342900" lvl="0" indent="-342900" algn="just">
                        <a:lnSpc>
                          <a:spcPct val="150000"/>
                        </a:lnSpc>
                        <a:spcAft>
                          <a:spcPts val="0"/>
                        </a:spcAft>
                        <a:buFont typeface="Arial" panose="020B0604020202020204" pitchFamily="34" charset="0"/>
                        <a:buChar char="•"/>
                      </a:pPr>
                      <a:r>
                        <a:rPr lang="en-ZA" sz="1400" dirty="0" err="1"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Dzumeri</a:t>
                      </a:r>
                      <a:r>
                        <a:rPr lang="en-ZA" sz="14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Reticulation (100% Complete)</a:t>
                      </a:r>
                    </a:p>
                    <a:p>
                      <a:pPr marL="342900" lvl="0" indent="-342900" algn="just">
                        <a:lnSpc>
                          <a:spcPct val="150000"/>
                        </a:lnSpc>
                        <a:spcAft>
                          <a:spcPts val="0"/>
                        </a:spcAft>
                        <a:buFont typeface="Arial" panose="020B0604020202020204" pitchFamily="34" charset="0"/>
                        <a:buChar char="•"/>
                      </a:pPr>
                      <a:endParaRPr lang="en-ZA"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23339" marR="23339" marT="0" marB="0"/>
                </a:tc>
                <a:extLst>
                  <a:ext uri="{0D108BD9-81ED-4DB2-BD59-A6C34878D82A}">
                    <a16:rowId xmlns:a16="http://schemas.microsoft.com/office/drawing/2014/main" xmlns="" val="3671244363"/>
                  </a:ext>
                </a:extLst>
              </a:tr>
              <a:tr h="1234440">
                <a:tc>
                  <a:txBody>
                    <a:bodyPr/>
                    <a:lstStyle/>
                    <a:p>
                      <a:pPr algn="just">
                        <a:lnSpc>
                          <a:spcPct val="150000"/>
                        </a:lnSpc>
                        <a:spcAft>
                          <a:spcPts val="0"/>
                        </a:spcAft>
                      </a:pPr>
                      <a:r>
                        <a:rPr lang="en-ZA" sz="1400" b="0" dirty="0">
                          <a:solidFill>
                            <a:schemeClr val="tx1"/>
                          </a:solidFill>
                          <a:effectLst/>
                          <a:latin typeface="Arial Narrow" panose="020B0606020202030204" pitchFamily="34" charset="0"/>
                        </a:rPr>
                        <a:t>27 </a:t>
                      </a:r>
                      <a:r>
                        <a:rPr lang="en-ZA" sz="1400" b="0" dirty="0" smtClean="0">
                          <a:solidFill>
                            <a:schemeClr val="tx1"/>
                          </a:solidFill>
                          <a:effectLst/>
                          <a:latin typeface="Arial Narrow" panose="020B0606020202030204" pitchFamily="34" charset="0"/>
                        </a:rPr>
                        <a:t>November </a:t>
                      </a:r>
                      <a:r>
                        <a:rPr lang="en-ZA" sz="1400" b="0" dirty="0">
                          <a:solidFill>
                            <a:schemeClr val="tx1"/>
                          </a:solidFill>
                          <a:effectLst/>
                          <a:latin typeface="Arial Narrow" panose="020B0606020202030204" pitchFamily="34" charset="0"/>
                        </a:rPr>
                        <a:t>2019</a:t>
                      </a:r>
                      <a:endParaRPr lang="en-ZA" sz="14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23339" marR="23339" marT="0" marB="0"/>
                </a:tc>
                <a:tc>
                  <a:txBody>
                    <a:bodyPr/>
                    <a:lstStyle/>
                    <a:p>
                      <a:pPr marL="342900" lvl="0" indent="-342900" algn="just">
                        <a:lnSpc>
                          <a:spcPct val="150000"/>
                        </a:lnSpc>
                        <a:spcAft>
                          <a:spcPts val="0"/>
                        </a:spcAft>
                        <a:buFont typeface="Arial" panose="020B0604020202020204" pitchFamily="34" charset="0"/>
                        <a:buChar char="•"/>
                      </a:pPr>
                      <a:r>
                        <a:rPr lang="en-ZA" sz="1400" dirty="0" err="1"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Mapikiri</a:t>
                      </a:r>
                      <a:r>
                        <a:rPr lang="en-ZA" sz="1400" baseline="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a:t>
                      </a:r>
                      <a:r>
                        <a:rPr lang="en-ZA" sz="1400" baseline="0" dirty="0" err="1"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Makhushane</a:t>
                      </a:r>
                      <a:r>
                        <a:rPr lang="en-ZA" sz="1400" baseline="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(98% Complete)</a:t>
                      </a:r>
                    </a:p>
                    <a:p>
                      <a:pPr marL="342900" lvl="0" indent="-342900" algn="just">
                        <a:lnSpc>
                          <a:spcPct val="150000"/>
                        </a:lnSpc>
                        <a:spcAft>
                          <a:spcPts val="0"/>
                        </a:spcAft>
                        <a:buFont typeface="Arial" panose="020B0604020202020204" pitchFamily="34" charset="0"/>
                        <a:buChar char="•"/>
                      </a:pPr>
                      <a:r>
                        <a:rPr lang="en-ZA" sz="1400" baseline="0" dirty="0" err="1"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Namakgale</a:t>
                      </a:r>
                      <a:r>
                        <a:rPr lang="en-ZA" sz="1400" baseline="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Pipeline Section C (100% Complete)</a:t>
                      </a:r>
                    </a:p>
                    <a:p>
                      <a:pPr marL="342900" lvl="0" indent="-342900" algn="just">
                        <a:lnSpc>
                          <a:spcPct val="150000"/>
                        </a:lnSpc>
                        <a:spcAft>
                          <a:spcPts val="0"/>
                        </a:spcAft>
                        <a:buFont typeface="Arial" panose="020B0604020202020204" pitchFamily="34" charset="0"/>
                        <a:buChar char="•"/>
                      </a:pPr>
                      <a:r>
                        <a:rPr lang="en-ZA" sz="1400" baseline="0" dirty="0" err="1"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Lulekani</a:t>
                      </a:r>
                      <a:r>
                        <a:rPr lang="en-ZA" sz="1400" baseline="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Water Project (98% Complete)</a:t>
                      </a:r>
                    </a:p>
                    <a:p>
                      <a:pPr marL="342900" lvl="0" indent="-342900" algn="just">
                        <a:lnSpc>
                          <a:spcPct val="150000"/>
                        </a:lnSpc>
                        <a:spcAft>
                          <a:spcPts val="0"/>
                        </a:spcAft>
                        <a:buFont typeface="Arial" panose="020B0604020202020204" pitchFamily="34" charset="0"/>
                        <a:buChar char="•"/>
                      </a:pPr>
                      <a:r>
                        <a:rPr lang="en-ZA" sz="1400" baseline="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Ba-Phalaborwa Sewage Works (98% Complete)</a:t>
                      </a:r>
                      <a:endParaRPr lang="en-ZA"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23339" marR="23339" marT="0" marB="0"/>
                </a:tc>
                <a:extLst>
                  <a:ext uri="{0D108BD9-81ED-4DB2-BD59-A6C34878D82A}">
                    <a16:rowId xmlns:a16="http://schemas.microsoft.com/office/drawing/2014/main" xmlns="" val="3869792761"/>
                  </a:ext>
                </a:extLst>
              </a:tr>
            </a:tbl>
          </a:graphicData>
        </a:graphic>
      </p:graphicFrame>
    </p:spTree>
    <p:extLst>
      <p:ext uri="{BB962C8B-B14F-4D97-AF65-F5344CB8AC3E}">
        <p14:creationId xmlns:p14="http://schemas.microsoft.com/office/powerpoint/2010/main" xmlns="" val="1923275147"/>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476250"/>
            <a:ext cx="5715000" cy="857250"/>
          </a:xfrm>
        </p:spPr>
        <p:txBody>
          <a:bodyPr/>
          <a:lstStyle/>
          <a:p>
            <a:pPr lvl="0"/>
            <a:r>
              <a:rPr lang="en-ZA" sz="2700" b="1" dirty="0">
                <a:latin typeface="Arial Narrow" panose="020B0606020202030204" pitchFamily="34" charset="0"/>
              </a:rPr>
              <a:t>MPAC FUNCTIONALITY..(9)</a:t>
            </a:r>
            <a:endParaRPr lang="en-ZA" sz="2700" dirty="0">
              <a:latin typeface="Arial Narrow" panose="020B0606020202030204" pitchFamily="34" charset="0"/>
            </a:endParaRPr>
          </a:p>
        </p:txBody>
      </p:sp>
      <p:sp>
        <p:nvSpPr>
          <p:cNvPr id="3" name="Content Placeholder 2"/>
          <p:cNvSpPr>
            <a:spLocks noGrp="1"/>
          </p:cNvSpPr>
          <p:nvPr>
            <p:ph idx="1"/>
          </p:nvPr>
        </p:nvSpPr>
        <p:spPr>
          <a:xfrm>
            <a:off x="1581150" y="1828800"/>
            <a:ext cx="6743700" cy="4171950"/>
          </a:xfrm>
        </p:spPr>
        <p:txBody>
          <a:bodyPr/>
          <a:lstStyle/>
          <a:p>
            <a:pPr marL="0" indent="0">
              <a:buNone/>
            </a:pPr>
            <a:endParaRPr lang="en-ZA" dirty="0"/>
          </a:p>
        </p:txBody>
      </p:sp>
      <p:graphicFrame>
        <p:nvGraphicFramePr>
          <p:cNvPr id="4" name="Table 3"/>
          <p:cNvGraphicFramePr>
            <a:graphicFrameLocks noGrp="1"/>
          </p:cNvGraphicFramePr>
          <p:nvPr>
            <p:extLst/>
          </p:nvPr>
        </p:nvGraphicFramePr>
        <p:xfrm>
          <a:off x="762000" y="1621429"/>
          <a:ext cx="8602980" cy="3978677"/>
        </p:xfrm>
        <a:graphic>
          <a:graphicData uri="http://schemas.openxmlformats.org/drawingml/2006/table">
            <a:tbl>
              <a:tblPr firstRow="1" firstCol="1" bandRow="1">
                <a:tableStyleId>{5C22544A-7EE6-4342-B048-85BDC9FD1C3A}</a:tableStyleId>
              </a:tblPr>
              <a:tblGrid>
                <a:gridCol w="2159334">
                  <a:extLst>
                    <a:ext uri="{9D8B030D-6E8A-4147-A177-3AD203B41FA5}">
                      <a16:colId xmlns:a16="http://schemas.microsoft.com/office/drawing/2014/main" xmlns="" val="1690248192"/>
                    </a:ext>
                  </a:extLst>
                </a:gridCol>
                <a:gridCol w="6443646">
                  <a:extLst>
                    <a:ext uri="{9D8B030D-6E8A-4147-A177-3AD203B41FA5}">
                      <a16:colId xmlns:a16="http://schemas.microsoft.com/office/drawing/2014/main" xmlns="" val="1612028781"/>
                    </a:ext>
                  </a:extLst>
                </a:gridCol>
              </a:tblGrid>
              <a:tr h="327113">
                <a:tc>
                  <a:txBody>
                    <a:bodyPr/>
                    <a:lstStyle/>
                    <a:p>
                      <a:pPr algn="just">
                        <a:lnSpc>
                          <a:spcPct val="150000"/>
                        </a:lnSpc>
                        <a:spcAft>
                          <a:spcPts val="0"/>
                        </a:spcAft>
                      </a:pPr>
                      <a:r>
                        <a:rPr lang="en-ZA" sz="1400" dirty="0" smtClean="0">
                          <a:solidFill>
                            <a:schemeClr val="tx1"/>
                          </a:solidFill>
                          <a:effectLst/>
                        </a:rPr>
                        <a:t>DATE</a:t>
                      </a:r>
                      <a:endParaRPr lang="en-Z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339" marR="23339" marT="0" marB="0"/>
                </a:tc>
                <a:tc>
                  <a:txBody>
                    <a:bodyPr/>
                    <a:lstStyle/>
                    <a:p>
                      <a:pPr algn="just">
                        <a:lnSpc>
                          <a:spcPct val="150000"/>
                        </a:lnSpc>
                        <a:spcAft>
                          <a:spcPts val="0"/>
                        </a:spcAft>
                      </a:pPr>
                      <a:r>
                        <a:rPr lang="en-ZA" sz="1400" dirty="0" smtClean="0">
                          <a:solidFill>
                            <a:schemeClr val="tx1"/>
                          </a:solidFill>
                          <a:effectLst/>
                        </a:rPr>
                        <a:t>PROJECT VISITED</a:t>
                      </a:r>
                      <a:endParaRPr lang="en-Z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339" marR="23339" marT="0" marB="0"/>
                </a:tc>
                <a:extLst>
                  <a:ext uri="{0D108BD9-81ED-4DB2-BD59-A6C34878D82A}">
                    <a16:rowId xmlns:a16="http://schemas.microsoft.com/office/drawing/2014/main" xmlns="" val="436549825"/>
                  </a:ext>
                </a:extLst>
              </a:tr>
              <a:tr h="1285202">
                <a:tc>
                  <a:txBody>
                    <a:bodyPr/>
                    <a:lstStyle/>
                    <a:p>
                      <a:pPr algn="just">
                        <a:lnSpc>
                          <a:spcPct val="150000"/>
                        </a:lnSpc>
                        <a:spcAft>
                          <a:spcPts val="0"/>
                        </a:spcAft>
                      </a:pPr>
                      <a:r>
                        <a:rPr lang="en-ZA" sz="1400" b="0" dirty="0" smtClean="0">
                          <a:solidFill>
                            <a:schemeClr val="tx1"/>
                          </a:solidFill>
                          <a:effectLst/>
                          <a:latin typeface="Arial Narrow" panose="020B0606020202030204" pitchFamily="34" charset="0"/>
                        </a:rPr>
                        <a:t>06 March 2020</a:t>
                      </a:r>
                      <a:endParaRPr lang="en-ZA" sz="14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23339" marR="23339" marT="0" marB="0"/>
                </a:tc>
                <a:tc>
                  <a:txBody>
                    <a:bodyPr/>
                    <a:lstStyle/>
                    <a:p>
                      <a:pPr marL="342900" lvl="0" indent="-342900" algn="just">
                        <a:lnSpc>
                          <a:spcPct val="150000"/>
                        </a:lnSpc>
                        <a:spcAft>
                          <a:spcPts val="0"/>
                        </a:spcAft>
                        <a:buFont typeface="Arial" panose="020B0604020202020204" pitchFamily="34" charset="0"/>
                        <a:buChar char="•"/>
                      </a:pPr>
                      <a:r>
                        <a:rPr lang="en-ZA" sz="1400" dirty="0" err="1" smtClean="0">
                          <a:solidFill>
                            <a:schemeClr val="tx1"/>
                          </a:solidFill>
                          <a:effectLst/>
                          <a:latin typeface="Arial Narrow" panose="020B0606020202030204" pitchFamily="34" charset="0"/>
                        </a:rPr>
                        <a:t>Joppie</a:t>
                      </a:r>
                      <a:r>
                        <a:rPr lang="en-ZA" sz="1400" dirty="0" smtClean="0">
                          <a:solidFill>
                            <a:schemeClr val="tx1"/>
                          </a:solidFill>
                          <a:effectLst/>
                          <a:latin typeface="Arial Narrow" panose="020B0606020202030204" pitchFamily="34" charset="0"/>
                        </a:rPr>
                        <a:t> </a:t>
                      </a:r>
                      <a:r>
                        <a:rPr lang="en-ZA" sz="1400" dirty="0" err="1" smtClean="0">
                          <a:solidFill>
                            <a:schemeClr val="tx1"/>
                          </a:solidFill>
                          <a:effectLst/>
                          <a:latin typeface="Arial Narrow" panose="020B0606020202030204" pitchFamily="34" charset="0"/>
                        </a:rPr>
                        <a:t>Mawa</a:t>
                      </a:r>
                      <a:r>
                        <a:rPr lang="en-ZA" sz="1400" dirty="0" smtClean="0">
                          <a:solidFill>
                            <a:schemeClr val="tx1"/>
                          </a:solidFill>
                          <a:effectLst/>
                          <a:latin typeface="Arial Narrow" panose="020B0606020202030204" pitchFamily="34" charset="0"/>
                        </a:rPr>
                        <a:t> to </a:t>
                      </a:r>
                      <a:r>
                        <a:rPr lang="en-ZA" sz="1400" dirty="0" err="1" smtClean="0">
                          <a:solidFill>
                            <a:schemeClr val="tx1"/>
                          </a:solidFill>
                          <a:effectLst/>
                          <a:latin typeface="Arial Narrow" panose="020B0606020202030204" pitchFamily="34" charset="0"/>
                        </a:rPr>
                        <a:t>Ramotshinyadi</a:t>
                      </a:r>
                      <a:r>
                        <a:rPr lang="en-ZA" sz="1400" baseline="0" dirty="0" smtClean="0">
                          <a:solidFill>
                            <a:schemeClr val="tx1"/>
                          </a:solidFill>
                          <a:effectLst/>
                          <a:latin typeface="Arial Narrow" panose="020B0606020202030204" pitchFamily="34" charset="0"/>
                        </a:rPr>
                        <a:t> at 86% with 30% time elapsed.</a:t>
                      </a:r>
                      <a:endParaRPr lang="en-ZA" sz="1400" dirty="0">
                        <a:solidFill>
                          <a:schemeClr val="tx1"/>
                        </a:solidFill>
                        <a:effectLst/>
                        <a:latin typeface="Arial Narrow" panose="020B0606020202030204" pitchFamily="34" charset="0"/>
                      </a:endParaRPr>
                    </a:p>
                    <a:p>
                      <a:pPr marL="342900" lvl="0" indent="-342900" algn="just">
                        <a:lnSpc>
                          <a:spcPct val="150000"/>
                        </a:lnSpc>
                        <a:spcAft>
                          <a:spcPts val="0"/>
                        </a:spcAft>
                        <a:buFont typeface="Arial" panose="020B0604020202020204" pitchFamily="34" charset="0"/>
                        <a:buChar char="•"/>
                      </a:pPr>
                      <a:r>
                        <a:rPr lang="en-ZA" sz="1400" dirty="0" err="1" smtClean="0">
                          <a:solidFill>
                            <a:schemeClr val="tx1"/>
                          </a:solidFill>
                          <a:effectLst/>
                          <a:latin typeface="Arial Narrow" panose="020B0606020202030204" pitchFamily="34" charset="0"/>
                        </a:rPr>
                        <a:t>Thapane</a:t>
                      </a:r>
                      <a:r>
                        <a:rPr lang="en-ZA" sz="1400" dirty="0" smtClean="0">
                          <a:solidFill>
                            <a:schemeClr val="tx1"/>
                          </a:solidFill>
                          <a:effectLst/>
                          <a:latin typeface="Arial Narrow" panose="020B0606020202030204" pitchFamily="34" charset="0"/>
                        </a:rPr>
                        <a:t> at 97% Complete</a:t>
                      </a:r>
                      <a:endParaRPr lang="en-ZA" sz="1400" dirty="0">
                        <a:solidFill>
                          <a:schemeClr val="tx1"/>
                        </a:solidFill>
                        <a:effectLst/>
                        <a:latin typeface="Arial Narrow" panose="020B0606020202030204" pitchFamily="34" charset="0"/>
                      </a:endParaRPr>
                    </a:p>
                  </a:txBody>
                  <a:tcPr marL="23339" marR="23339" marT="0" marB="0"/>
                </a:tc>
                <a:extLst>
                  <a:ext uri="{0D108BD9-81ED-4DB2-BD59-A6C34878D82A}">
                    <a16:rowId xmlns:a16="http://schemas.microsoft.com/office/drawing/2014/main" xmlns="" val="3987930896"/>
                  </a:ext>
                </a:extLst>
              </a:tr>
              <a:tr h="1072102">
                <a:tc>
                  <a:txBody>
                    <a:bodyPr/>
                    <a:lstStyle/>
                    <a:p>
                      <a:pPr algn="just">
                        <a:lnSpc>
                          <a:spcPct val="150000"/>
                        </a:lnSpc>
                        <a:spcAft>
                          <a:spcPts val="0"/>
                        </a:spcAft>
                      </a:pPr>
                      <a:r>
                        <a:rPr lang="en-ZA" sz="1400" b="0" dirty="0" smtClean="0">
                          <a:solidFill>
                            <a:schemeClr val="tx1"/>
                          </a:solidFill>
                          <a:effectLst/>
                          <a:latin typeface="Arial Narrow" panose="020B0606020202030204" pitchFamily="34" charset="0"/>
                        </a:rPr>
                        <a:t>09</a:t>
                      </a:r>
                      <a:r>
                        <a:rPr lang="en-ZA" sz="1400" b="0" baseline="0" dirty="0" smtClean="0">
                          <a:solidFill>
                            <a:schemeClr val="tx1"/>
                          </a:solidFill>
                          <a:effectLst/>
                          <a:latin typeface="Arial Narrow" panose="020B0606020202030204" pitchFamily="34" charset="0"/>
                        </a:rPr>
                        <a:t> </a:t>
                      </a:r>
                      <a:r>
                        <a:rPr lang="en-ZA" sz="1400" b="0" dirty="0" smtClean="0">
                          <a:solidFill>
                            <a:schemeClr val="tx1"/>
                          </a:solidFill>
                          <a:effectLst/>
                          <a:latin typeface="Arial Narrow" panose="020B0606020202030204" pitchFamily="34" charset="0"/>
                        </a:rPr>
                        <a:t>March </a:t>
                      </a:r>
                      <a:r>
                        <a:rPr lang="en-ZA" sz="1400" b="0" dirty="0">
                          <a:solidFill>
                            <a:schemeClr val="tx1"/>
                          </a:solidFill>
                          <a:effectLst/>
                          <a:latin typeface="Arial Narrow" panose="020B0606020202030204" pitchFamily="34" charset="0"/>
                        </a:rPr>
                        <a:t>2020</a:t>
                      </a:r>
                      <a:endParaRPr lang="en-ZA" sz="14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23339" marR="23339" marT="0" marB="0"/>
                </a:tc>
                <a:tc>
                  <a:txBody>
                    <a:bodyPr/>
                    <a:lstStyle/>
                    <a:p>
                      <a:pPr marL="342900" lvl="0" indent="-342900" algn="just">
                        <a:lnSpc>
                          <a:spcPct val="150000"/>
                        </a:lnSpc>
                        <a:spcAft>
                          <a:spcPts val="0"/>
                        </a:spcAft>
                        <a:buFont typeface="Arial" panose="020B0604020202020204" pitchFamily="34" charset="0"/>
                        <a:buChar char="•"/>
                      </a:pPr>
                      <a:r>
                        <a:rPr lang="en-ZA" sz="1400" dirty="0" err="1" smtClean="0">
                          <a:solidFill>
                            <a:schemeClr val="tx1"/>
                          </a:solidFill>
                          <a:effectLst/>
                          <a:latin typeface="Arial Narrow" panose="020B0606020202030204" pitchFamily="34" charset="0"/>
                        </a:rPr>
                        <a:t>Makhuva</a:t>
                      </a:r>
                      <a:r>
                        <a:rPr lang="en-ZA" sz="1400" dirty="0" smtClean="0">
                          <a:solidFill>
                            <a:schemeClr val="tx1"/>
                          </a:solidFill>
                          <a:effectLst/>
                          <a:latin typeface="Arial Narrow" panose="020B0606020202030204" pitchFamily="34" charset="0"/>
                        </a:rPr>
                        <a:t> Internal Water Reticulation</a:t>
                      </a:r>
                      <a:r>
                        <a:rPr lang="en-ZA" sz="1400" baseline="0" dirty="0" smtClean="0">
                          <a:solidFill>
                            <a:schemeClr val="tx1"/>
                          </a:solidFill>
                          <a:effectLst/>
                          <a:latin typeface="Arial Narrow" panose="020B0606020202030204" pitchFamily="34" charset="0"/>
                        </a:rPr>
                        <a:t> 100% Complete.</a:t>
                      </a:r>
                    </a:p>
                    <a:p>
                      <a:pPr marL="342900" lvl="0" indent="-342900" algn="just">
                        <a:lnSpc>
                          <a:spcPct val="150000"/>
                        </a:lnSpc>
                        <a:spcAft>
                          <a:spcPts val="0"/>
                        </a:spcAft>
                        <a:buFont typeface="Arial" panose="020B0604020202020204" pitchFamily="34" charset="0"/>
                        <a:buChar char="•"/>
                      </a:pPr>
                      <a:r>
                        <a:rPr lang="en-ZA" sz="1400" baseline="0" dirty="0" err="1" smtClean="0">
                          <a:solidFill>
                            <a:schemeClr val="tx1"/>
                          </a:solidFill>
                          <a:effectLst/>
                          <a:latin typeface="Arial Narrow" panose="020B0606020202030204" pitchFamily="34" charset="0"/>
                        </a:rPr>
                        <a:t>Selwane</a:t>
                      </a:r>
                      <a:r>
                        <a:rPr lang="en-ZA" sz="1400" baseline="0" dirty="0" smtClean="0">
                          <a:solidFill>
                            <a:schemeClr val="tx1"/>
                          </a:solidFill>
                          <a:effectLst/>
                          <a:latin typeface="Arial Narrow" panose="020B0606020202030204" pitchFamily="34" charset="0"/>
                        </a:rPr>
                        <a:t> Water Phase 1B at 100% Complete</a:t>
                      </a:r>
                    </a:p>
                    <a:p>
                      <a:pPr marL="342900" lvl="0" indent="-342900" algn="just">
                        <a:lnSpc>
                          <a:spcPct val="150000"/>
                        </a:lnSpc>
                        <a:spcAft>
                          <a:spcPts val="0"/>
                        </a:spcAft>
                        <a:buFont typeface="Arial" panose="020B0604020202020204" pitchFamily="34" charset="0"/>
                        <a:buChar char="•"/>
                      </a:pPr>
                      <a:r>
                        <a:rPr lang="en-ZA" sz="1400" baseline="0" dirty="0" err="1" smtClean="0">
                          <a:solidFill>
                            <a:schemeClr val="tx1"/>
                          </a:solidFill>
                          <a:effectLst/>
                          <a:latin typeface="Arial Narrow" panose="020B0606020202030204" pitchFamily="34" charset="0"/>
                        </a:rPr>
                        <a:t>Selwane</a:t>
                      </a:r>
                      <a:r>
                        <a:rPr lang="en-ZA" sz="1400" baseline="0" dirty="0" smtClean="0">
                          <a:solidFill>
                            <a:schemeClr val="tx1"/>
                          </a:solidFill>
                          <a:effectLst/>
                          <a:latin typeface="Arial Narrow" panose="020B0606020202030204" pitchFamily="34" charset="0"/>
                        </a:rPr>
                        <a:t> Phase 2C at 85% Complete</a:t>
                      </a:r>
                      <a:endParaRPr lang="en-ZA" sz="1400" dirty="0">
                        <a:solidFill>
                          <a:schemeClr val="tx1"/>
                        </a:solidFill>
                        <a:effectLst/>
                        <a:latin typeface="Arial Narrow" panose="020B0606020202030204" pitchFamily="34" charset="0"/>
                      </a:endParaRPr>
                    </a:p>
                  </a:txBody>
                  <a:tcPr marL="23339" marR="23339" marT="0" marB="0"/>
                </a:tc>
                <a:extLst>
                  <a:ext uri="{0D108BD9-81ED-4DB2-BD59-A6C34878D82A}">
                    <a16:rowId xmlns:a16="http://schemas.microsoft.com/office/drawing/2014/main" xmlns="" val="2114031891"/>
                  </a:ext>
                </a:extLst>
              </a:tr>
              <a:tr h="1294260">
                <a:tc>
                  <a:txBody>
                    <a:bodyPr/>
                    <a:lstStyle/>
                    <a:p>
                      <a:pPr algn="just">
                        <a:lnSpc>
                          <a:spcPct val="150000"/>
                        </a:lnSpc>
                        <a:spcAft>
                          <a:spcPts val="0"/>
                        </a:spcAft>
                      </a:pPr>
                      <a:r>
                        <a:rPr lang="en-ZA" sz="1400" b="0" dirty="0" smtClean="0">
                          <a:solidFill>
                            <a:schemeClr val="tx1"/>
                          </a:solidFill>
                          <a:effectLst/>
                          <a:latin typeface="Arial Narrow" panose="020B0606020202030204" pitchFamily="34" charset="0"/>
                        </a:rPr>
                        <a:t>10 </a:t>
                      </a:r>
                      <a:r>
                        <a:rPr lang="en-ZA" sz="1400" b="0" dirty="0">
                          <a:solidFill>
                            <a:schemeClr val="tx1"/>
                          </a:solidFill>
                          <a:effectLst/>
                          <a:latin typeface="Arial Narrow" panose="020B0606020202030204" pitchFamily="34" charset="0"/>
                        </a:rPr>
                        <a:t>March 2020</a:t>
                      </a:r>
                      <a:endParaRPr lang="en-ZA" sz="14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23339" marR="23339" marT="0" marB="0"/>
                </a:tc>
                <a:tc>
                  <a:txBody>
                    <a:bodyPr/>
                    <a:lstStyle/>
                    <a:p>
                      <a:pPr marL="342900" lvl="0" indent="-342900" algn="just">
                        <a:lnSpc>
                          <a:spcPct val="100000"/>
                        </a:lnSpc>
                        <a:spcAft>
                          <a:spcPts val="0"/>
                        </a:spcAft>
                        <a:buFont typeface="Arial" panose="020B0604020202020204" pitchFamily="34" charset="0"/>
                        <a:buChar char="•"/>
                      </a:pPr>
                      <a:r>
                        <a:rPr lang="en-ZA" sz="1400" dirty="0" err="1" smtClean="0">
                          <a:effectLst/>
                          <a:latin typeface="Arial Narrow" panose="020B0606020202030204" pitchFamily="34" charset="0"/>
                        </a:rPr>
                        <a:t>Mokwasela</a:t>
                      </a:r>
                      <a:r>
                        <a:rPr lang="en-ZA" sz="1400" dirty="0" smtClean="0">
                          <a:effectLst/>
                          <a:latin typeface="Arial Narrow" panose="020B0606020202030204" pitchFamily="34" charset="0"/>
                        </a:rPr>
                        <a:t> the project is at 100% with no source.</a:t>
                      </a:r>
                    </a:p>
                    <a:p>
                      <a:pPr marL="342900" lvl="0" indent="-342900" algn="just">
                        <a:lnSpc>
                          <a:spcPct val="100000"/>
                        </a:lnSpc>
                        <a:spcAft>
                          <a:spcPts val="0"/>
                        </a:spcAft>
                        <a:buFont typeface="Arial" panose="020B0604020202020204" pitchFamily="34" charset="0"/>
                        <a:buChar char="•"/>
                      </a:pPr>
                      <a:r>
                        <a:rPr lang="en-ZA" sz="1400" dirty="0" err="1" smtClean="0">
                          <a:effectLst/>
                          <a:latin typeface="Arial Narrow" panose="020B0606020202030204" pitchFamily="34" charset="0"/>
                        </a:rPr>
                        <a:t>Iketleng</a:t>
                      </a:r>
                      <a:r>
                        <a:rPr lang="en-ZA" sz="1400" dirty="0" smtClean="0">
                          <a:effectLst/>
                          <a:latin typeface="Arial Narrow" panose="020B0606020202030204" pitchFamily="34" charset="0"/>
                        </a:rPr>
                        <a:t> Borehole Development at 100% Complete</a:t>
                      </a:r>
                    </a:p>
                    <a:p>
                      <a:pPr marL="342900" lvl="0" indent="-342900" algn="just">
                        <a:lnSpc>
                          <a:spcPct val="100000"/>
                        </a:lnSpc>
                        <a:spcAft>
                          <a:spcPts val="0"/>
                        </a:spcAft>
                        <a:buFont typeface="Arial" panose="020B0604020202020204" pitchFamily="34" charset="0"/>
                        <a:buChar char="•"/>
                      </a:pPr>
                      <a:r>
                        <a:rPr lang="en-ZA" sz="1400" dirty="0" err="1" smtClean="0">
                          <a:effectLst/>
                          <a:latin typeface="Arial Narrow" panose="020B0606020202030204" pitchFamily="34" charset="0"/>
                        </a:rPr>
                        <a:t>Ramaroka</a:t>
                      </a:r>
                      <a:r>
                        <a:rPr lang="en-ZA" sz="1400" dirty="0" smtClean="0">
                          <a:effectLst/>
                          <a:latin typeface="Arial Narrow" panose="020B0606020202030204" pitchFamily="34" charset="0"/>
                        </a:rPr>
                        <a:t>/</a:t>
                      </a:r>
                      <a:r>
                        <a:rPr lang="en-ZA" sz="1400" baseline="0" dirty="0" smtClean="0">
                          <a:effectLst/>
                          <a:latin typeface="Arial Narrow" panose="020B0606020202030204" pitchFamily="34" charset="0"/>
                        </a:rPr>
                        <a:t> </a:t>
                      </a:r>
                      <a:r>
                        <a:rPr lang="en-ZA" sz="1400" baseline="0" dirty="0" err="1" smtClean="0">
                          <a:effectLst/>
                          <a:latin typeface="Arial Narrow" panose="020B0606020202030204" pitchFamily="34" charset="0"/>
                        </a:rPr>
                        <a:t>Ditshosing</a:t>
                      </a:r>
                      <a:r>
                        <a:rPr lang="en-ZA" sz="1400" baseline="0" dirty="0" smtClean="0">
                          <a:effectLst/>
                          <a:latin typeface="Arial Narrow" panose="020B0606020202030204" pitchFamily="34" charset="0"/>
                        </a:rPr>
                        <a:t> Reticulation and House Connection 100% Complete.</a:t>
                      </a:r>
                    </a:p>
                    <a:p>
                      <a:pPr marL="342900" lvl="0" indent="-342900" algn="just">
                        <a:lnSpc>
                          <a:spcPct val="100000"/>
                        </a:lnSpc>
                        <a:spcAft>
                          <a:spcPts val="0"/>
                        </a:spcAft>
                        <a:buFont typeface="Arial" panose="020B0604020202020204" pitchFamily="34" charset="0"/>
                        <a:buChar char="•"/>
                      </a:pPr>
                      <a:r>
                        <a:rPr lang="en-ZA" sz="1400" baseline="0" dirty="0" err="1" smtClean="0">
                          <a:effectLst/>
                          <a:latin typeface="Arial Narrow" panose="020B0606020202030204" pitchFamily="34" charset="0"/>
                        </a:rPr>
                        <a:t>Sefofotse</a:t>
                      </a:r>
                      <a:r>
                        <a:rPr lang="en-ZA" sz="1400" baseline="0" dirty="0" smtClean="0">
                          <a:effectLst/>
                          <a:latin typeface="Arial Narrow" panose="020B0606020202030204" pitchFamily="34" charset="0"/>
                        </a:rPr>
                        <a:t> Reticulation Phase 2C,2B and 2C the project at 100% complete</a:t>
                      </a:r>
                      <a:endParaRPr lang="en-ZA" sz="1400" dirty="0">
                        <a:effectLst/>
                        <a:latin typeface="Arial Narrow" panose="020B0606020202030204" pitchFamily="34" charset="0"/>
                      </a:endParaRPr>
                    </a:p>
                  </a:txBody>
                  <a:tcPr marL="23339" marR="23339" marT="0" marB="0"/>
                </a:tc>
                <a:extLst>
                  <a:ext uri="{0D108BD9-81ED-4DB2-BD59-A6C34878D82A}">
                    <a16:rowId xmlns:a16="http://schemas.microsoft.com/office/drawing/2014/main" xmlns="" val="3636275746"/>
                  </a:ext>
                </a:extLst>
              </a:tr>
            </a:tbl>
          </a:graphicData>
        </a:graphic>
      </p:graphicFrame>
    </p:spTree>
    <p:extLst>
      <p:ext uri="{BB962C8B-B14F-4D97-AF65-F5344CB8AC3E}">
        <p14:creationId xmlns:p14="http://schemas.microsoft.com/office/powerpoint/2010/main" xmlns="" val="2653202179"/>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533400"/>
            <a:ext cx="5715000" cy="857250"/>
          </a:xfrm>
        </p:spPr>
        <p:txBody>
          <a:bodyPr/>
          <a:lstStyle/>
          <a:p>
            <a:pPr lvl="0"/>
            <a:r>
              <a:rPr lang="en-ZA" sz="2700" b="1" dirty="0">
                <a:latin typeface="Arial Narrow" panose="020B0606020202030204" pitchFamily="34" charset="0"/>
              </a:rPr>
              <a:t>MPAC FUNCTIONALITY..(10)</a:t>
            </a:r>
            <a:endParaRPr lang="en-ZA" sz="2700" dirty="0">
              <a:latin typeface="Arial Narrow" panose="020B0606020202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3613905944"/>
              </p:ext>
            </p:extLst>
          </p:nvPr>
        </p:nvGraphicFramePr>
        <p:xfrm>
          <a:off x="762000" y="1621428"/>
          <a:ext cx="8229600" cy="2567393"/>
        </p:xfrm>
        <a:graphic>
          <a:graphicData uri="http://schemas.openxmlformats.org/drawingml/2006/table">
            <a:tbl>
              <a:tblPr firstRow="1" firstCol="1" bandRow="1">
                <a:tableStyleId>{5C22544A-7EE6-4342-B048-85BDC9FD1C3A}</a:tableStyleId>
              </a:tblPr>
              <a:tblGrid>
                <a:gridCol w="2065615">
                  <a:extLst>
                    <a:ext uri="{9D8B030D-6E8A-4147-A177-3AD203B41FA5}">
                      <a16:colId xmlns:a16="http://schemas.microsoft.com/office/drawing/2014/main" xmlns="" val="1690248192"/>
                    </a:ext>
                  </a:extLst>
                </a:gridCol>
                <a:gridCol w="6163985">
                  <a:extLst>
                    <a:ext uri="{9D8B030D-6E8A-4147-A177-3AD203B41FA5}">
                      <a16:colId xmlns:a16="http://schemas.microsoft.com/office/drawing/2014/main" xmlns="" val="1612028781"/>
                    </a:ext>
                  </a:extLst>
                </a:gridCol>
              </a:tblGrid>
              <a:tr h="327113">
                <a:tc>
                  <a:txBody>
                    <a:bodyPr/>
                    <a:lstStyle/>
                    <a:p>
                      <a:pPr algn="just">
                        <a:lnSpc>
                          <a:spcPct val="150000"/>
                        </a:lnSpc>
                        <a:spcAft>
                          <a:spcPts val="0"/>
                        </a:spcAft>
                      </a:pPr>
                      <a:r>
                        <a:rPr lang="en-ZA" sz="1400" dirty="0" smtClean="0">
                          <a:solidFill>
                            <a:schemeClr val="tx1"/>
                          </a:solidFill>
                          <a:effectLst/>
                          <a:latin typeface="Arial Narrow" panose="020B0606020202030204" pitchFamily="34" charset="0"/>
                        </a:rPr>
                        <a:t>DATE</a:t>
                      </a:r>
                      <a:endParaRPr lang="en-ZA"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23339" marR="23339" marT="0" marB="0"/>
                </a:tc>
                <a:tc>
                  <a:txBody>
                    <a:bodyPr/>
                    <a:lstStyle/>
                    <a:p>
                      <a:pPr algn="just">
                        <a:lnSpc>
                          <a:spcPct val="150000"/>
                        </a:lnSpc>
                        <a:spcAft>
                          <a:spcPts val="0"/>
                        </a:spcAft>
                      </a:pPr>
                      <a:r>
                        <a:rPr lang="en-ZA" sz="1400" dirty="0" smtClean="0">
                          <a:solidFill>
                            <a:schemeClr val="tx1"/>
                          </a:solidFill>
                          <a:effectLst/>
                          <a:latin typeface="Arial Narrow" panose="020B0606020202030204" pitchFamily="34" charset="0"/>
                        </a:rPr>
                        <a:t>PROJECT VISITED</a:t>
                      </a:r>
                      <a:endParaRPr lang="en-ZA"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23339" marR="23339" marT="0" marB="0"/>
                </a:tc>
                <a:extLst>
                  <a:ext uri="{0D108BD9-81ED-4DB2-BD59-A6C34878D82A}">
                    <a16:rowId xmlns:a16="http://schemas.microsoft.com/office/drawing/2014/main" xmlns="" val="436549825"/>
                  </a:ext>
                </a:extLst>
              </a:tr>
              <a:tr h="1851660">
                <a:tc>
                  <a:txBody>
                    <a:bodyPr/>
                    <a:lstStyle/>
                    <a:p>
                      <a:pPr algn="just">
                        <a:lnSpc>
                          <a:spcPct val="150000"/>
                        </a:lnSpc>
                        <a:spcAft>
                          <a:spcPts val="0"/>
                        </a:spcAft>
                      </a:pPr>
                      <a:r>
                        <a:rPr lang="en-ZA" sz="1400" b="0" dirty="0" smtClean="0">
                          <a:solidFill>
                            <a:schemeClr val="tx1"/>
                          </a:solidFill>
                          <a:effectLst/>
                          <a:latin typeface="Arial Narrow" panose="020B0606020202030204" pitchFamily="34" charset="0"/>
                        </a:rPr>
                        <a:t>11 March 2020</a:t>
                      </a:r>
                      <a:endParaRPr lang="en-ZA" sz="14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23339" marR="23339" marT="0" marB="0"/>
                </a:tc>
                <a:tc>
                  <a:txBody>
                    <a:bodyPr/>
                    <a:lstStyle/>
                    <a:p>
                      <a:pPr marL="342900" lvl="0" indent="-342900" algn="just">
                        <a:lnSpc>
                          <a:spcPct val="150000"/>
                        </a:lnSpc>
                        <a:spcAft>
                          <a:spcPts val="0"/>
                        </a:spcAft>
                        <a:buFont typeface="Arial" panose="020B0604020202020204" pitchFamily="34" charset="0"/>
                        <a:buChar char="•"/>
                      </a:pPr>
                      <a:r>
                        <a:rPr lang="en-ZA" sz="1400" dirty="0" smtClean="0">
                          <a:solidFill>
                            <a:schemeClr val="tx1"/>
                          </a:solidFill>
                          <a:effectLst/>
                          <a:latin typeface="Arial Narrow" panose="020B0606020202030204" pitchFamily="34" charset="0"/>
                        </a:rPr>
                        <a:t>Metz </a:t>
                      </a:r>
                      <a:r>
                        <a:rPr lang="en-ZA" sz="1400" dirty="0" err="1" smtClean="0">
                          <a:solidFill>
                            <a:schemeClr val="tx1"/>
                          </a:solidFill>
                          <a:effectLst/>
                          <a:latin typeface="Arial Narrow" panose="020B0606020202030204" pitchFamily="34" charset="0"/>
                        </a:rPr>
                        <a:t>Rehabilitation,Upgrading</a:t>
                      </a:r>
                      <a:r>
                        <a:rPr lang="en-ZA" sz="1400" dirty="0" smtClean="0">
                          <a:solidFill>
                            <a:schemeClr val="tx1"/>
                          </a:solidFill>
                          <a:effectLst/>
                          <a:latin typeface="Arial Narrow" panose="020B0606020202030204" pitchFamily="34" charset="0"/>
                        </a:rPr>
                        <a:t> of Internal</a:t>
                      </a:r>
                      <a:r>
                        <a:rPr lang="en-ZA" sz="1400" baseline="0" dirty="0" smtClean="0">
                          <a:solidFill>
                            <a:schemeClr val="tx1"/>
                          </a:solidFill>
                          <a:effectLst/>
                          <a:latin typeface="Arial Narrow" panose="020B0606020202030204" pitchFamily="34" charset="0"/>
                        </a:rPr>
                        <a:t> Water Reticulation Network project at 100% complete.</a:t>
                      </a:r>
                      <a:endParaRPr lang="en-ZA" sz="1400" dirty="0">
                        <a:solidFill>
                          <a:schemeClr val="tx1"/>
                        </a:solidFill>
                        <a:effectLst/>
                        <a:latin typeface="Arial Narrow" panose="020B0606020202030204" pitchFamily="34" charset="0"/>
                      </a:endParaRPr>
                    </a:p>
                    <a:p>
                      <a:pPr marL="342900" lvl="0" indent="-342900" algn="just">
                        <a:lnSpc>
                          <a:spcPct val="150000"/>
                        </a:lnSpc>
                        <a:spcAft>
                          <a:spcPts val="0"/>
                        </a:spcAft>
                        <a:buFont typeface="Arial" panose="020B0604020202020204" pitchFamily="34" charset="0"/>
                        <a:buChar char="•"/>
                      </a:pPr>
                      <a:r>
                        <a:rPr lang="en-ZA" sz="1400" dirty="0" err="1" smtClean="0">
                          <a:solidFill>
                            <a:schemeClr val="tx1"/>
                          </a:solidFill>
                          <a:effectLst/>
                          <a:latin typeface="Arial Narrow" panose="020B0606020202030204" pitchFamily="34" charset="0"/>
                        </a:rPr>
                        <a:t>Thabina</a:t>
                      </a:r>
                      <a:r>
                        <a:rPr lang="en-ZA" sz="1400" baseline="0" dirty="0" smtClean="0">
                          <a:solidFill>
                            <a:schemeClr val="tx1"/>
                          </a:solidFill>
                          <a:effectLst/>
                          <a:latin typeface="Arial Narrow" panose="020B0606020202030204" pitchFamily="34" charset="0"/>
                        </a:rPr>
                        <a:t> to </a:t>
                      </a:r>
                      <a:r>
                        <a:rPr lang="en-ZA" sz="1400" baseline="0" dirty="0" err="1" smtClean="0">
                          <a:solidFill>
                            <a:schemeClr val="tx1"/>
                          </a:solidFill>
                          <a:effectLst/>
                          <a:latin typeface="Arial Narrow" panose="020B0606020202030204" pitchFamily="34" charset="0"/>
                        </a:rPr>
                        <a:t>Lenyenye</a:t>
                      </a:r>
                      <a:r>
                        <a:rPr lang="en-ZA" sz="1400" baseline="0" dirty="0" smtClean="0">
                          <a:solidFill>
                            <a:schemeClr val="tx1"/>
                          </a:solidFill>
                          <a:effectLst/>
                          <a:latin typeface="Arial Narrow" panose="020B0606020202030204" pitchFamily="34" charset="0"/>
                        </a:rPr>
                        <a:t> Phase 2 during visit the contractor was just appointed months end of February 2020. There was a strike at </a:t>
                      </a:r>
                      <a:r>
                        <a:rPr lang="en-ZA" sz="1400" baseline="0" dirty="0" err="1" smtClean="0">
                          <a:solidFill>
                            <a:schemeClr val="tx1"/>
                          </a:solidFill>
                          <a:effectLst/>
                          <a:latin typeface="Arial Narrow" panose="020B0606020202030204" pitchFamily="34" charset="0"/>
                        </a:rPr>
                        <a:t>Marumofase</a:t>
                      </a:r>
                      <a:r>
                        <a:rPr lang="en-ZA" sz="1400" baseline="0" dirty="0" smtClean="0">
                          <a:solidFill>
                            <a:schemeClr val="tx1"/>
                          </a:solidFill>
                          <a:effectLst/>
                          <a:latin typeface="Arial Narrow" panose="020B0606020202030204" pitchFamily="34" charset="0"/>
                        </a:rPr>
                        <a:t> and the contractor had to stop working.</a:t>
                      </a:r>
                    </a:p>
                    <a:p>
                      <a:pPr marL="342900" lvl="0" indent="-342900" algn="just">
                        <a:lnSpc>
                          <a:spcPct val="150000"/>
                        </a:lnSpc>
                        <a:spcAft>
                          <a:spcPts val="0"/>
                        </a:spcAft>
                        <a:buFont typeface="Arial" panose="020B0604020202020204" pitchFamily="34" charset="0"/>
                        <a:buChar char="•"/>
                      </a:pPr>
                      <a:r>
                        <a:rPr lang="en-ZA" sz="1400" baseline="0" dirty="0" err="1" smtClean="0">
                          <a:solidFill>
                            <a:schemeClr val="tx1"/>
                          </a:solidFill>
                          <a:effectLst/>
                          <a:latin typeface="Arial Narrow" panose="020B0606020202030204" pitchFamily="34" charset="0"/>
                        </a:rPr>
                        <a:t>Thabina</a:t>
                      </a:r>
                      <a:r>
                        <a:rPr lang="en-ZA" sz="1400" baseline="0" dirty="0" smtClean="0">
                          <a:solidFill>
                            <a:schemeClr val="tx1"/>
                          </a:solidFill>
                          <a:effectLst/>
                          <a:latin typeface="Arial Narrow" panose="020B0606020202030204" pitchFamily="34" charset="0"/>
                        </a:rPr>
                        <a:t> Phase 2 project at 88% Complete.</a:t>
                      </a:r>
                    </a:p>
                    <a:p>
                      <a:pPr marL="342900" lvl="0" indent="-342900" algn="just">
                        <a:lnSpc>
                          <a:spcPct val="150000"/>
                        </a:lnSpc>
                        <a:spcAft>
                          <a:spcPts val="0"/>
                        </a:spcAft>
                        <a:buFont typeface="Arial" panose="020B0604020202020204" pitchFamily="34" charset="0"/>
                        <a:buChar char="•"/>
                      </a:pPr>
                      <a:r>
                        <a:rPr lang="en-ZA" sz="1400" baseline="0" dirty="0" err="1" smtClean="0">
                          <a:solidFill>
                            <a:schemeClr val="tx1"/>
                          </a:solidFill>
                          <a:effectLst/>
                          <a:latin typeface="Arial Narrow" panose="020B0606020202030204" pitchFamily="34" charset="0"/>
                        </a:rPr>
                        <a:t>Thabina</a:t>
                      </a:r>
                      <a:r>
                        <a:rPr lang="en-ZA" sz="1400" baseline="0" dirty="0" smtClean="0">
                          <a:solidFill>
                            <a:schemeClr val="tx1"/>
                          </a:solidFill>
                          <a:effectLst/>
                          <a:latin typeface="Arial Narrow" panose="020B0606020202030204" pitchFamily="34" charset="0"/>
                        </a:rPr>
                        <a:t> Phase 3 at 68% these is a delay due to financial constraints</a:t>
                      </a:r>
                      <a:endParaRPr lang="en-ZA" sz="1400" dirty="0">
                        <a:solidFill>
                          <a:schemeClr val="tx1"/>
                        </a:solidFill>
                        <a:effectLst/>
                        <a:latin typeface="Arial Narrow" panose="020B0606020202030204" pitchFamily="34" charset="0"/>
                      </a:endParaRPr>
                    </a:p>
                  </a:txBody>
                  <a:tcPr marL="23339" marR="23339" marT="0" marB="0"/>
                </a:tc>
                <a:extLst>
                  <a:ext uri="{0D108BD9-81ED-4DB2-BD59-A6C34878D82A}">
                    <a16:rowId xmlns:a16="http://schemas.microsoft.com/office/drawing/2014/main" xmlns="" val="3987930896"/>
                  </a:ext>
                </a:extLst>
              </a:tr>
            </a:tbl>
          </a:graphicData>
        </a:graphic>
      </p:graphicFrame>
    </p:spTree>
    <p:extLst>
      <p:ext uri="{BB962C8B-B14F-4D97-AF65-F5344CB8AC3E}">
        <p14:creationId xmlns:p14="http://schemas.microsoft.com/office/powerpoint/2010/main" xmlns="" val="3422535741"/>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matters</a:t>
            </a:r>
            <a:endParaRPr lang="en-Z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495896849"/>
              </p:ext>
            </p:extLst>
          </p:nvPr>
        </p:nvGraphicFramePr>
        <p:xfrm>
          <a:off x="495300" y="1600200"/>
          <a:ext cx="8915400" cy="3566160"/>
        </p:xfrm>
        <a:graphic>
          <a:graphicData uri="http://schemas.openxmlformats.org/drawingml/2006/table">
            <a:tbl>
              <a:tblPr firstRow="1" bandRow="1">
                <a:tableStyleId>{5C22544A-7EE6-4342-B048-85BDC9FD1C3A}</a:tableStyleId>
              </a:tblPr>
              <a:tblGrid>
                <a:gridCol w="2781300">
                  <a:extLst>
                    <a:ext uri="{9D8B030D-6E8A-4147-A177-3AD203B41FA5}">
                      <a16:colId xmlns:a16="http://schemas.microsoft.com/office/drawing/2014/main" xmlns="" val="1058254770"/>
                    </a:ext>
                  </a:extLst>
                </a:gridCol>
                <a:gridCol w="6134100">
                  <a:extLst>
                    <a:ext uri="{9D8B030D-6E8A-4147-A177-3AD203B41FA5}">
                      <a16:colId xmlns:a16="http://schemas.microsoft.com/office/drawing/2014/main" xmlns="" val="3067324091"/>
                    </a:ext>
                  </a:extLst>
                </a:gridCol>
              </a:tblGrid>
              <a:tr h="370840">
                <a:tc>
                  <a:txBody>
                    <a:bodyPr/>
                    <a:lstStyle/>
                    <a:p>
                      <a:r>
                        <a:rPr lang="en-US" dirty="0" smtClean="0"/>
                        <a:t>UIF</a:t>
                      </a:r>
                      <a:r>
                        <a:rPr lang="en-US" baseline="0" dirty="0" smtClean="0"/>
                        <a:t> i</a:t>
                      </a:r>
                      <a:r>
                        <a:rPr lang="en-US" dirty="0" smtClean="0"/>
                        <a:t>nvestigations</a:t>
                      </a:r>
                      <a:endParaRPr lang="en-ZA" dirty="0"/>
                    </a:p>
                  </a:txBody>
                  <a:tcPr/>
                </a:tc>
                <a:tc>
                  <a:txBody>
                    <a:bodyPr/>
                    <a:lstStyle/>
                    <a:p>
                      <a:pPr algn="just"/>
                      <a:r>
                        <a:rPr lang="en-US" dirty="0" smtClean="0"/>
                        <a:t>The investigation report was tabled before council on the 31/10/2019. Consequence management was recommended and council has already effected it by invoking suspensions on some officials. </a:t>
                      </a:r>
                      <a:endParaRPr lang="en-ZA" dirty="0"/>
                    </a:p>
                  </a:txBody>
                  <a:tcPr/>
                </a:tc>
                <a:extLst>
                  <a:ext uri="{0D108BD9-81ED-4DB2-BD59-A6C34878D82A}">
                    <a16:rowId xmlns:a16="http://schemas.microsoft.com/office/drawing/2014/main" xmlns="" val="1824210151"/>
                  </a:ext>
                </a:extLst>
              </a:tr>
              <a:tr h="370840">
                <a:tc>
                  <a:txBody>
                    <a:bodyPr/>
                    <a:lstStyle/>
                    <a:p>
                      <a:r>
                        <a:rPr lang="en-US" dirty="0" smtClean="0"/>
                        <a:t>Projects visit findings</a:t>
                      </a:r>
                      <a:endParaRPr lang="en-ZA" dirty="0"/>
                    </a:p>
                  </a:txBody>
                  <a:tcPr/>
                </a:tc>
                <a:tc>
                  <a:txBody>
                    <a:bodyPr/>
                    <a:lstStyle/>
                    <a:p>
                      <a:pPr algn="just"/>
                      <a:r>
                        <a:rPr lang="en-US" dirty="0" smtClean="0"/>
                        <a:t>Some projects are completed but cannot deliver because sources were not developed. This</a:t>
                      </a:r>
                      <a:r>
                        <a:rPr lang="en-US" baseline="0" dirty="0" smtClean="0"/>
                        <a:t> approach is being rectified by identifying a source first before implementing any project. All projects that are currently under construction have sources.</a:t>
                      </a:r>
                      <a:r>
                        <a:rPr lang="en-US" dirty="0" smtClean="0"/>
                        <a:t> </a:t>
                      </a:r>
                      <a:endParaRPr lang="en-ZA" dirty="0"/>
                    </a:p>
                  </a:txBody>
                  <a:tcPr/>
                </a:tc>
                <a:extLst>
                  <a:ext uri="{0D108BD9-81ED-4DB2-BD59-A6C34878D82A}">
                    <a16:rowId xmlns:a16="http://schemas.microsoft.com/office/drawing/2014/main" xmlns="" val="562833574"/>
                  </a:ext>
                </a:extLst>
              </a:tr>
              <a:tr h="370840">
                <a:tc>
                  <a:txBody>
                    <a:bodyPr/>
                    <a:lstStyle/>
                    <a:p>
                      <a:r>
                        <a:rPr lang="en-US" dirty="0" smtClean="0"/>
                        <a:t>Impact of Covid-19</a:t>
                      </a:r>
                      <a:endParaRPr lang="en-ZA" dirty="0"/>
                    </a:p>
                  </a:txBody>
                  <a:tcPr/>
                </a:tc>
                <a:tc>
                  <a:txBody>
                    <a:bodyPr/>
                    <a:lstStyle/>
                    <a:p>
                      <a:pPr algn="just"/>
                      <a:r>
                        <a:rPr lang="en-US" dirty="0" smtClean="0"/>
                        <a:t>Some activities could not be executed because of lockdown protocols. However, the</a:t>
                      </a:r>
                      <a:r>
                        <a:rPr lang="en-US" baseline="0" dirty="0" smtClean="0"/>
                        <a:t> public hearing was conducted late in July and subsequently the Oversight report was also tabled before council on the 30/07/2020. </a:t>
                      </a:r>
                      <a:endParaRPr lang="en-ZA" dirty="0"/>
                    </a:p>
                  </a:txBody>
                  <a:tcPr/>
                </a:tc>
                <a:extLst>
                  <a:ext uri="{0D108BD9-81ED-4DB2-BD59-A6C34878D82A}">
                    <a16:rowId xmlns:a16="http://schemas.microsoft.com/office/drawing/2014/main" xmlns="" val="3124873955"/>
                  </a:ext>
                </a:extLst>
              </a:tr>
            </a:tbl>
          </a:graphicData>
        </a:graphic>
      </p:graphicFrame>
    </p:spTree>
    <p:extLst>
      <p:ext uri="{BB962C8B-B14F-4D97-AF65-F5344CB8AC3E}">
        <p14:creationId xmlns:p14="http://schemas.microsoft.com/office/powerpoint/2010/main" xmlns="" val="3510359941"/>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impact of MPAC </a:t>
            </a:r>
            <a:endParaRPr lang="en-ZA" dirty="0"/>
          </a:p>
        </p:txBody>
      </p:sp>
      <p:sp>
        <p:nvSpPr>
          <p:cNvPr id="3" name="Content Placeholder 2"/>
          <p:cNvSpPr>
            <a:spLocks noGrp="1"/>
          </p:cNvSpPr>
          <p:nvPr>
            <p:ph idx="1"/>
          </p:nvPr>
        </p:nvSpPr>
        <p:spPr/>
        <p:txBody>
          <a:bodyPr>
            <a:normAutofit fontScale="92500"/>
          </a:bodyPr>
          <a:lstStyle/>
          <a:p>
            <a:pPr algn="just"/>
            <a:r>
              <a:rPr lang="en-US" dirty="0" smtClean="0"/>
              <a:t>The committee was struggling in the previous years as its recommendations were not receiving attention by council. The situation has now changed and there is political willingness to consider, support and attend to   issues raised by MPAC. </a:t>
            </a:r>
            <a:endParaRPr lang="en-US" dirty="0"/>
          </a:p>
          <a:p>
            <a:pPr algn="just"/>
            <a:r>
              <a:rPr lang="en-US" dirty="0" smtClean="0"/>
              <a:t>MPAC had its last meeting with PMT on the 12/06/2020 and the issues raised got attention. </a:t>
            </a:r>
          </a:p>
          <a:p>
            <a:pPr algn="just"/>
            <a:r>
              <a:rPr lang="en-US" dirty="0" smtClean="0"/>
              <a:t>MPAC is able to advice/alert council through recommendations which get implemented. </a:t>
            </a:r>
            <a:endParaRPr lang="en-ZA" dirty="0"/>
          </a:p>
        </p:txBody>
      </p:sp>
    </p:spTree>
    <p:extLst>
      <p:ext uri="{BB962C8B-B14F-4D97-AF65-F5344CB8AC3E}">
        <p14:creationId xmlns:p14="http://schemas.microsoft.com/office/powerpoint/2010/main" xmlns="" val="1169693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2080</TotalTime>
  <Words>9586</Words>
  <Application>Microsoft Office PowerPoint</Application>
  <PresentationFormat>A4 Paper (210x297 mm)</PresentationFormat>
  <Paragraphs>1810</Paragraphs>
  <Slides>100</Slides>
  <Notes>4</Notes>
  <HiddenSlides>0</HiddenSlides>
  <MMClips>0</MMClips>
  <ScaleCrop>false</ScaleCrop>
  <HeadingPairs>
    <vt:vector size="4" baseType="variant">
      <vt:variant>
        <vt:lpstr>Theme</vt:lpstr>
      </vt:variant>
      <vt:variant>
        <vt:i4>1</vt:i4>
      </vt:variant>
      <vt:variant>
        <vt:lpstr>Slide Titles</vt:lpstr>
      </vt:variant>
      <vt:variant>
        <vt:i4>100</vt:i4>
      </vt:variant>
    </vt:vector>
  </HeadingPairs>
  <TitlesOfParts>
    <vt:vector size="101" baseType="lpstr">
      <vt:lpstr>Office Theme</vt:lpstr>
      <vt:lpstr>Slide 1</vt:lpstr>
      <vt:lpstr>TABLE OF CONTENT </vt:lpstr>
      <vt:lpstr>Slide 3</vt:lpstr>
      <vt:lpstr>Components of Mopani District Municipality and  population trends       </vt:lpstr>
      <vt:lpstr>Standing Committee on Public Account (SCOPA)  &amp; COGTA Portfolio appearances</vt:lpstr>
      <vt:lpstr> FIVE (05)MAJOR CONCERNS RAISED IN AG - GENERAL REPORT</vt:lpstr>
      <vt:lpstr>FIVE (05)MAJOR CONCERNS RAISED IN AG GENERAL REPORT (Cont.)</vt:lpstr>
      <vt:lpstr>PAST AUDIT OUTCOMES</vt:lpstr>
      <vt:lpstr> Audit History for previous 3 years </vt:lpstr>
      <vt:lpstr>IMPLEMENTATION OF AUDIT ACTION PLAN</vt:lpstr>
      <vt:lpstr>Progress on implementation of 2018/19 audit remedial plans –  Matters affecting Audit Report</vt:lpstr>
      <vt:lpstr>Audit Action Plan 2018/19 </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Audit Steering Committee</vt:lpstr>
      <vt:lpstr>Audit readiness 2019/20: AFS and APR Technical Committees</vt:lpstr>
      <vt:lpstr>STATE OF FINANCES</vt:lpstr>
      <vt:lpstr>Slide 30</vt:lpstr>
      <vt:lpstr>Covid-19  Reprioritization on MIG Grants   </vt:lpstr>
      <vt:lpstr>Covid – 19 Reprioritization - Projects</vt:lpstr>
      <vt:lpstr>Covid – 19 Reprioritization (Cont.)</vt:lpstr>
      <vt:lpstr>Covid – 19 Reprioritization (Cont.)</vt:lpstr>
      <vt:lpstr>Covid – 19 Reprioritization (Cont.) </vt:lpstr>
      <vt:lpstr>DWS Support - Covid</vt:lpstr>
      <vt:lpstr>Distribution of Jojo Tanks</vt:lpstr>
      <vt:lpstr>REVENUE COLLECTION ANALYSIS 30 June 2020</vt:lpstr>
      <vt:lpstr>Operating Revenue</vt:lpstr>
      <vt:lpstr>Operating Revenue</vt:lpstr>
      <vt:lpstr>Revenue billings  (Water and Sanitation)</vt:lpstr>
      <vt:lpstr> Revenue Collection                  (Water and Sanitation) </vt:lpstr>
      <vt:lpstr>Revenue Collections – Per Local Municipality</vt:lpstr>
      <vt:lpstr> Bank Balances 30 June 2020</vt:lpstr>
      <vt:lpstr> Creditors</vt:lpstr>
      <vt:lpstr>Creditors (cont)</vt:lpstr>
      <vt:lpstr>Re-payment of historic debts by Mopani to Local Municipalities </vt:lpstr>
      <vt:lpstr>Slide 48</vt:lpstr>
      <vt:lpstr>Revenue Collections – Per Local Municipality</vt:lpstr>
      <vt:lpstr> UNAUTHORIZED, IRREGULAR AND FRUITLESS  EXPENDITURE</vt:lpstr>
      <vt:lpstr>UIFW Breakdown </vt:lpstr>
      <vt:lpstr>UIFW Consequence Management </vt:lpstr>
      <vt:lpstr>UIF Consequence Management </vt:lpstr>
      <vt:lpstr>Consequence Management </vt:lpstr>
      <vt:lpstr>  EXTERNAL INVESTIGATIONS</vt:lpstr>
      <vt:lpstr>Public Protector</vt:lpstr>
      <vt:lpstr>Special Investigating Unit</vt:lpstr>
      <vt:lpstr>INSTITUTIONAL CAPACITY</vt:lpstr>
      <vt:lpstr>INSTITUTIONAL CAPACITY (High level posts) 30 June 2020</vt:lpstr>
      <vt:lpstr> INSTITUTIONAL CAPACITY     (High level posts)</vt:lpstr>
      <vt:lpstr>Cont.</vt:lpstr>
      <vt:lpstr>AUDIT COMMITTEE</vt:lpstr>
      <vt:lpstr> AUDIT AND PERFORMANCE AUDIT COMMITTEE CAPACITY</vt:lpstr>
      <vt:lpstr>Slide 64</vt:lpstr>
      <vt:lpstr>Slide 65</vt:lpstr>
      <vt:lpstr> AUDIT AND PERFORMANCE AUDIT COMMITTEE FUNCTIONALITY</vt:lpstr>
      <vt:lpstr>AUDIT AND PERFORMANCE AUDIT COMMITTEE FUNCTIONALITY </vt:lpstr>
      <vt:lpstr>AUDIT AND PERFORMANCE AUDIT COMMITTEE FUNCTIONALITY</vt:lpstr>
      <vt:lpstr>AUDIT AND PERFORMANCE AUDIT COMMITTEE FUNCTIONALITY</vt:lpstr>
      <vt:lpstr>AUDIT AND PERFORMANCE AUDIT COMMITTEE FUNCTIONALITY</vt:lpstr>
      <vt:lpstr>AUDIT AND PERFORMANCE AUDIT COMMITTEE FUNCTIONALITY</vt:lpstr>
      <vt:lpstr> AUDIT AND PERFORMANCE AUDIT COMMITTEE FUNCTIONALITY</vt:lpstr>
      <vt:lpstr>AUDIT AND PERFORMANCE AUDIT COMMITTEE FUNCTIONALITY</vt:lpstr>
      <vt:lpstr>AUDIT AND PERFORMANCE AUDIT COMMITTEE FUNCTIONALITY</vt:lpstr>
      <vt:lpstr>AUDIT AND PERFORMANCE AUDIT COMMITTEE FUNCTIONALITY</vt:lpstr>
      <vt:lpstr>AUDIT AND PERFORMANCE AUDIT COMMITTEE FUNCTIONALITY</vt:lpstr>
      <vt:lpstr>AUDIT AND PERFORMANCE AUDIT COMMITTEE FUNCTIONALITY</vt:lpstr>
      <vt:lpstr>AUDIT AND PERFORMANCE AUDIT COMMITTEE FUNCTIONALITY</vt:lpstr>
      <vt:lpstr>AUDIT AND PERFORMANCE AUDIT COMMITTEE FUNCTIONALITY</vt:lpstr>
      <vt:lpstr>Mandate of Internal Audit</vt:lpstr>
      <vt:lpstr>Internal Audit Strategic Coverage Plan</vt:lpstr>
      <vt:lpstr>Relationship with stakeholders</vt:lpstr>
      <vt:lpstr>MPAC</vt:lpstr>
      <vt:lpstr>MPAC Members</vt:lpstr>
      <vt:lpstr>Institutional support</vt:lpstr>
      <vt:lpstr>Capacity building</vt:lpstr>
      <vt:lpstr>MPAC Training modules</vt:lpstr>
      <vt:lpstr>MPAC FUNCTIONALITY</vt:lpstr>
      <vt:lpstr>MPAC FUNCTIONALITY..(2)</vt:lpstr>
      <vt:lpstr>MPAC FUNCTIONALITY..(3)</vt:lpstr>
      <vt:lpstr>MPAC FUNCTIONALITY..(4)</vt:lpstr>
      <vt:lpstr>MPAC FUNCTIONALITY..(5)</vt:lpstr>
      <vt:lpstr>MPAC FUNCTIONALITY..(6)</vt:lpstr>
      <vt:lpstr>MPAC FUNCTIONALITY..(7)</vt:lpstr>
      <vt:lpstr>MPAC FUNCTIONALITY..(8)</vt:lpstr>
      <vt:lpstr>MPAC FUNCTIONALITY..(9)</vt:lpstr>
      <vt:lpstr>MPAC FUNCTIONALITY..(10)</vt:lpstr>
      <vt:lpstr>Related matters</vt:lpstr>
      <vt:lpstr>The impact of MPAC </vt:lpstr>
      <vt:lpstr>Slide 100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Heading</dc:title>
  <dc:creator>Sir Vilas</dc:creator>
  <cp:lastModifiedBy>Monique</cp:lastModifiedBy>
  <cp:revision>255</cp:revision>
  <cp:lastPrinted>2020-08-29T11:48:02Z</cp:lastPrinted>
  <dcterms:created xsi:type="dcterms:W3CDTF">2020-08-01T06:47:34Z</dcterms:created>
  <dcterms:modified xsi:type="dcterms:W3CDTF">2020-09-02T08:29:52Z</dcterms:modified>
</cp:coreProperties>
</file>