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72" r:id="rId3"/>
    <p:sldMasterId id="2147483685" r:id="rId4"/>
  </p:sldMasterIdLst>
  <p:notesMasterIdLst>
    <p:notesMasterId r:id="rId43"/>
  </p:notesMasterIdLst>
  <p:sldIdLst>
    <p:sldId id="308" r:id="rId5"/>
    <p:sldId id="323" r:id="rId6"/>
    <p:sldId id="322" r:id="rId7"/>
    <p:sldId id="324" r:id="rId8"/>
    <p:sldId id="278" r:id="rId9"/>
    <p:sldId id="279" r:id="rId10"/>
    <p:sldId id="280" r:id="rId11"/>
    <p:sldId id="281" r:id="rId12"/>
    <p:sldId id="283" r:id="rId13"/>
    <p:sldId id="284" r:id="rId14"/>
    <p:sldId id="285" r:id="rId15"/>
    <p:sldId id="286" r:id="rId16"/>
    <p:sldId id="287" r:id="rId17"/>
    <p:sldId id="288" r:id="rId18"/>
    <p:sldId id="303" r:id="rId19"/>
    <p:sldId id="304" r:id="rId20"/>
    <p:sldId id="289" r:id="rId21"/>
    <p:sldId id="292" r:id="rId22"/>
    <p:sldId id="293" r:id="rId23"/>
    <p:sldId id="294" r:id="rId24"/>
    <p:sldId id="295" r:id="rId25"/>
    <p:sldId id="296" r:id="rId26"/>
    <p:sldId id="297" r:id="rId27"/>
    <p:sldId id="298" r:id="rId28"/>
    <p:sldId id="299" r:id="rId29"/>
    <p:sldId id="300" r:id="rId30"/>
    <p:sldId id="301" r:id="rId31"/>
    <p:sldId id="310" r:id="rId32"/>
    <p:sldId id="311" r:id="rId33"/>
    <p:sldId id="313" r:id="rId34"/>
    <p:sldId id="314" r:id="rId35"/>
    <p:sldId id="315" r:id="rId36"/>
    <p:sldId id="316" r:id="rId37"/>
    <p:sldId id="317" r:id="rId38"/>
    <p:sldId id="318" r:id="rId39"/>
    <p:sldId id="319" r:id="rId40"/>
    <p:sldId id="320" r:id="rId41"/>
    <p:sldId id="321"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Ishaam Abader" initials="IA" lastIdx="3" clrIdx="0">
    <p:extLst>
      <p:ext uri="{19B8F6BF-5375-455C-9EA6-DF929625EA0E}">
        <p15:presenceInfo xmlns:p15="http://schemas.microsoft.com/office/powerpoint/2012/main" xmlns="" userId="Ishaam Aba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73" d="100"/>
          <a:sy n="73" d="100"/>
        </p:scale>
        <p:origin x="-1134" y="-108"/>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dLbls/>
        <c:firstSliceAng val="0"/>
      </c:pieChart>
      <c:spPr>
        <a:noFill/>
        <a:ln w="25196">
          <a:noFill/>
        </a:ln>
      </c:spPr>
    </c:plotArea>
    <c:plotVisOnly val="1"/>
    <c:dispBlanksAs val="zero"/>
  </c:chart>
  <c:txPr>
    <a:bodyPr/>
    <a:lstStyle/>
    <a:p>
      <a:pPr>
        <a:defRPr sz="2321"/>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lang="en-US"/>
            </a:pPr>
            <a:r>
              <a:rPr lang="en-US" dirty="0"/>
              <a:t>Status</a:t>
            </a:r>
          </a:p>
        </c:rich>
      </c:tx>
    </c:title>
    <c:plotArea>
      <c:layout/>
      <c:pieChart>
        <c:varyColors val="1"/>
        <c:dLbls/>
        <c:firstSliceAng val="0"/>
      </c:pieChart>
    </c:plotArea>
    <c:legend>
      <c:legendPos val="r"/>
      <c:txPr>
        <a:bodyPr/>
        <a:lstStyle/>
        <a:p>
          <a:pPr>
            <a:defRPr lang="en-US"/>
          </a:pPr>
          <a:endParaRPr lang="en-US"/>
        </a:p>
      </c:txPr>
    </c:legend>
    <c:plotVisOnly val="1"/>
    <c:dispBlanksAs val="zero"/>
  </c:chart>
  <c:txPr>
    <a:bodyPr/>
    <a:lstStyle/>
    <a:p>
      <a:pPr>
        <a:defRPr sz="1200">
          <a:latin typeface="Arial" panose="020B0604020202020204" pitchFamily="34" charset="0"/>
          <a:cs typeface="Arial" panose="020B0604020202020204" pitchFamily="34"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lang="en-US"/>
            </a:pPr>
            <a:r>
              <a:rPr lang="en-US"/>
              <a:t>Status</a:t>
            </a:r>
          </a:p>
        </c:rich>
      </c:tx>
    </c:title>
    <c:plotArea>
      <c:layout/>
      <c:pieChart>
        <c:varyColors val="1"/>
        <c:ser>
          <c:idx val="0"/>
          <c:order val="0"/>
          <c:tx>
            <c:strRef>
              <c:f>Sheet2!$B$5</c:f>
              <c:strCache>
                <c:ptCount val="1"/>
                <c:pt idx="0">
                  <c:v>% of target achieved</c:v>
                </c:pt>
              </c:strCache>
            </c:strRef>
          </c:tx>
          <c:dPt>
            <c:idx val="0"/>
            <c:spPr>
              <a:solidFill>
                <a:srgbClr val="00B050"/>
              </a:solidFill>
            </c:spPr>
            <c:extLst xmlns:c16r2="http://schemas.microsoft.com/office/drawing/2015/06/chart">
              <c:ext xmlns:c16="http://schemas.microsoft.com/office/drawing/2014/chart" uri="{C3380CC4-5D6E-409C-BE32-E72D297353CC}">
                <c16:uniqueId val="{00000001-C5D1-4C93-9747-B34FE21D2D5B}"/>
              </c:ext>
            </c:extLst>
          </c:dPt>
          <c:dPt>
            <c:idx val="1"/>
            <c:spPr>
              <a:solidFill>
                <a:srgbClr val="FFFF00"/>
              </a:solidFill>
            </c:spPr>
            <c:extLst xmlns:c16r2="http://schemas.microsoft.com/office/drawing/2015/06/chart">
              <c:ext xmlns:c16="http://schemas.microsoft.com/office/drawing/2014/chart" uri="{C3380CC4-5D6E-409C-BE32-E72D297353CC}">
                <c16:uniqueId val="{00000003-C5D1-4C93-9747-B34FE21D2D5B}"/>
              </c:ext>
            </c:extLst>
          </c:dPt>
          <c:dPt>
            <c:idx val="2"/>
            <c:spPr>
              <a:solidFill>
                <a:srgbClr val="FF0000"/>
              </a:solidFill>
            </c:spPr>
            <c:extLst xmlns:c16r2="http://schemas.microsoft.com/office/drawing/2015/06/chart">
              <c:ext xmlns:c16="http://schemas.microsoft.com/office/drawing/2014/chart" uri="{C3380CC4-5D6E-409C-BE32-E72D297353CC}">
                <c16:uniqueId val="{00000005-C5D1-4C93-9747-B34FE21D2D5B}"/>
              </c:ext>
            </c:extLst>
          </c:dPt>
          <c:dLbls>
            <c:dLbl>
              <c:idx val="0"/>
              <c:showVal val="1"/>
              <c:extLst xmlns:c16r2="http://schemas.microsoft.com/office/drawing/2015/06/chart">
                <c:ext xmlns:c16="http://schemas.microsoft.com/office/drawing/2014/chart" uri="{C3380CC4-5D6E-409C-BE32-E72D297353CC}">
                  <c16:uniqueId val="{00000001-C5D1-4C93-9747-B34FE21D2D5B}"/>
                </c:ext>
                <c:ext xmlns:c15="http://schemas.microsoft.com/office/drawing/2012/chart" uri="{CE6537A1-D6FC-4f65-9D91-7224C49458BB}"/>
              </c:extLst>
            </c:dLbl>
            <c:dLbl>
              <c:idx val="1"/>
              <c:showVal val="1"/>
              <c:extLst xmlns:c16r2="http://schemas.microsoft.com/office/drawing/2015/06/chart">
                <c:ext xmlns:c16="http://schemas.microsoft.com/office/drawing/2014/chart" uri="{C3380CC4-5D6E-409C-BE32-E72D297353CC}">
                  <c16:uniqueId val="{00000003-C5D1-4C93-9747-B34FE21D2D5B}"/>
                </c:ext>
                <c:ext xmlns:c15="http://schemas.microsoft.com/office/drawing/2012/chart" uri="{CE6537A1-D6FC-4f65-9D91-7224C49458BB}"/>
              </c:extLst>
            </c:dLbl>
            <c:dLbl>
              <c:idx val="2"/>
              <c:showVal val="1"/>
              <c:extLst xmlns:c16r2="http://schemas.microsoft.com/office/drawing/2015/06/chart">
                <c:ext xmlns:c16="http://schemas.microsoft.com/office/drawing/2014/chart" uri="{C3380CC4-5D6E-409C-BE32-E72D297353CC}">
                  <c16:uniqueId val="{00000005-C5D1-4C93-9747-B34FE21D2D5B}"/>
                </c:ext>
                <c:ext xmlns:c15="http://schemas.microsoft.com/office/drawing/2012/chart" uri="{CE6537A1-D6FC-4f65-9D91-7224C49458BB}"/>
              </c:extLst>
            </c:dLbl>
            <c:delete val="1"/>
            <c:extLst xmlns:c16r2="http://schemas.microsoft.com/office/drawing/2015/06/chart">
              <c:ext xmlns:c15="http://schemas.microsoft.com/office/drawing/2012/chart" uri="{CE6537A1-D6FC-4f65-9D91-7224C49458BB}"/>
            </c:extLst>
          </c:dLbls>
          <c:cat>
            <c:strRef>
              <c:f>Sheet2!$C$6:$C$8</c:f>
              <c:strCache>
                <c:ptCount val="3"/>
                <c:pt idx="0">
                  <c:v>Achieved</c:v>
                </c:pt>
                <c:pt idx="1">
                  <c:v>Work in progress</c:v>
                </c:pt>
                <c:pt idx="2">
                  <c:v>Off Target</c:v>
                </c:pt>
              </c:strCache>
            </c:strRef>
          </c:cat>
          <c:val>
            <c:numRef>
              <c:f>Sheet2!$D$6:$D$8</c:f>
              <c:numCache>
                <c:formatCode>0%</c:formatCode>
                <c:ptCount val="3"/>
                <c:pt idx="0">
                  <c:v>0.34042553191489378</c:v>
                </c:pt>
                <c:pt idx="1">
                  <c:v>0.21276595744680854</c:v>
                </c:pt>
                <c:pt idx="2">
                  <c:v>0.44680851063829791</c:v>
                </c:pt>
              </c:numCache>
            </c:numRef>
          </c:val>
          <c:extLst xmlns:c16r2="http://schemas.microsoft.com/office/drawing/2015/06/chart">
            <c:ext xmlns:c16="http://schemas.microsoft.com/office/drawing/2014/chart" uri="{C3380CC4-5D6E-409C-BE32-E72D297353CC}">
              <c16:uniqueId val="{00000006-C5D1-4C93-9747-B34FE21D2D5B}"/>
            </c:ext>
          </c:extLst>
        </c:ser>
        <c:dLbls/>
        <c:firstSliceAng val="0"/>
      </c:pieChart>
    </c:plotArea>
    <c:legend>
      <c:legendPos val="r"/>
      <c:txPr>
        <a:bodyPr/>
        <a:lstStyle/>
        <a:p>
          <a:pPr>
            <a:defRPr lang="en-US"/>
          </a:pPr>
          <a:endParaRPr lang="en-US"/>
        </a:p>
      </c:txPr>
    </c:legend>
    <c:plotVisOnly val="1"/>
    <c:dispBlanksAs val="zero"/>
  </c:chart>
  <c:txPr>
    <a:bodyPr/>
    <a:lstStyle/>
    <a:p>
      <a:pPr>
        <a:defRPr sz="1200">
          <a:latin typeface="Arial" panose="020B0604020202020204" pitchFamily="34" charset="0"/>
          <a:cs typeface="Arial" panose="020B0604020202020204" pitchFamily="34" charset="0"/>
        </a:defRPr>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3C936-9944-421E-A281-E3CE9C3A20B2}" type="doc">
      <dgm:prSet loTypeId="urn:microsoft.com/office/officeart/2016/7/layout/BasicLinearProcessNumbered" loCatId="process" qsTypeId="urn:microsoft.com/office/officeart/2005/8/quickstyle/simple2" qsCatId="simple" csTypeId="urn:microsoft.com/office/officeart/2005/8/colors/accent0_3" csCatId="mainScheme" phldr="1"/>
      <dgm:spPr/>
      <dgm:t>
        <a:bodyPr/>
        <a:lstStyle/>
        <a:p>
          <a:endParaRPr lang="en-ZA"/>
        </a:p>
      </dgm:t>
    </dgm:pt>
    <dgm:pt modelId="{B7EA37E1-3618-4216-9C97-3D7C273D2CF3}">
      <dgm:prSet phldrT="[Text]" custT="1"/>
      <dgm:spPr/>
      <dgm:t>
        <a:bodyPr/>
        <a:lstStyle/>
        <a:p>
          <a:r>
            <a:rPr lang="en-ZA" sz="2400" b="0" i="0" dirty="0">
              <a:solidFill>
                <a:schemeClr val="bg1">
                  <a:lumMod val="50000"/>
                  <a:lumOff val="50000"/>
                </a:schemeClr>
              </a:solidFill>
              <a:latin typeface="Arial Black" panose="020B0A04020102020204" pitchFamily="34" charset="0"/>
            </a:rPr>
            <a:t>VISION</a:t>
          </a:r>
          <a:endParaRPr lang="en-ZA" sz="1800" b="0" i="0" dirty="0">
            <a:solidFill>
              <a:schemeClr val="bg1">
                <a:lumMod val="50000"/>
                <a:lumOff val="50000"/>
              </a:schemeClr>
            </a:solidFill>
            <a:latin typeface="Arial Black" panose="020B0A04020102020204" pitchFamily="34" charset="0"/>
          </a:endParaRPr>
        </a:p>
        <a:p>
          <a:r>
            <a:rPr lang="en-ZA" sz="1700" b="0" i="0" dirty="0">
              <a:latin typeface="Arial Black" panose="020B0A04020102020204" pitchFamily="34" charset="0"/>
            </a:rPr>
            <a:t>A world class system of sustainable national parks reconnecting and inspiring society</a:t>
          </a:r>
        </a:p>
      </dgm:t>
    </dgm:pt>
    <dgm:pt modelId="{99B58055-B1DF-4AD5-A615-8772EB6F939E}" type="parTrans" cxnId="{629C8451-5BFA-41B5-BB4A-2B213B8BFCE1}">
      <dgm:prSet/>
      <dgm:spPr/>
      <dgm:t>
        <a:bodyPr/>
        <a:lstStyle/>
        <a:p>
          <a:pPr>
            <a:lnSpc>
              <a:spcPct val="150000"/>
            </a:lnSpc>
          </a:pPr>
          <a:endParaRPr lang="en-ZA" sz="1800">
            <a:latin typeface="+mn-lt"/>
          </a:endParaRPr>
        </a:p>
      </dgm:t>
    </dgm:pt>
    <dgm:pt modelId="{CECF7619-C10D-4D5D-8943-258F7558BE10}" type="sibTrans" cxnId="{629C8451-5BFA-41B5-BB4A-2B213B8BFCE1}">
      <dgm:prSet phldrT="1" phldr="0"/>
      <dgm:spPr>
        <a:solidFill>
          <a:schemeClr val="accent6"/>
        </a:solidFill>
      </dgm:spPr>
      <dgm:t>
        <a:bodyPr/>
        <a:lstStyle/>
        <a:p>
          <a:r>
            <a:rPr lang="en-ZA" b="0" i="0" dirty="0">
              <a:latin typeface="Arial Black" panose="020B0A04020102020204" pitchFamily="34" charset="0"/>
            </a:rPr>
            <a:t>1</a:t>
          </a:r>
        </a:p>
      </dgm:t>
    </dgm:pt>
    <dgm:pt modelId="{74A5694E-AB1A-41D0-8CC8-D3A2E188BE4C}">
      <dgm:prSet phldrT="[Text]" custT="1"/>
      <dgm:spPr/>
      <dgm:t>
        <a:bodyPr/>
        <a:lstStyle/>
        <a:p>
          <a:r>
            <a:rPr lang="en-ZA" sz="2400" b="0" i="0" dirty="0">
              <a:solidFill>
                <a:schemeClr val="bg1">
                  <a:lumMod val="50000"/>
                  <a:lumOff val="50000"/>
                </a:schemeClr>
              </a:solidFill>
              <a:latin typeface="Arial Black" panose="020B0A04020102020204" pitchFamily="34" charset="0"/>
            </a:rPr>
            <a:t>MISSION</a:t>
          </a:r>
          <a:endParaRPr lang="en-ZA" sz="1100" b="0" i="0" dirty="0">
            <a:solidFill>
              <a:schemeClr val="bg1">
                <a:lumMod val="50000"/>
                <a:lumOff val="50000"/>
              </a:schemeClr>
            </a:solidFill>
            <a:latin typeface="Arial Black" panose="020B0A04020102020204" pitchFamily="34" charset="0"/>
          </a:endParaRPr>
        </a:p>
        <a:p>
          <a:r>
            <a:rPr lang="en-ZA" sz="1700" b="0" i="0" dirty="0">
              <a:latin typeface="Arial Black" panose="020B0A04020102020204" pitchFamily="34" charset="0"/>
              <a:ea typeface="Segoe UI" panose="020B0502040204020203" pitchFamily="34" charset="0"/>
              <a:cs typeface="Segoe UI" panose="020B0502040204020203" pitchFamily="34" charset="0"/>
            </a:rPr>
            <a:t>Develop, protect, expand, manage and promote a system of sustainable national parks that represents biodiversity and heritage assets, through innovation and best practice for the just and equitable benefit of current and future generations.</a:t>
          </a:r>
          <a:endParaRPr lang="en-ZA" sz="1700" b="0" i="0" dirty="0">
            <a:latin typeface="Arial Black" panose="020B0A04020102020204" pitchFamily="34" charset="0"/>
          </a:endParaRPr>
        </a:p>
      </dgm:t>
    </dgm:pt>
    <dgm:pt modelId="{5C24C325-BD5C-4753-B39B-E9AEBEB243C6}" type="parTrans" cxnId="{0DB90BC9-96BE-4978-B0CF-4EDC4CA58252}">
      <dgm:prSet/>
      <dgm:spPr/>
      <dgm:t>
        <a:bodyPr/>
        <a:lstStyle/>
        <a:p>
          <a:pPr>
            <a:lnSpc>
              <a:spcPct val="150000"/>
            </a:lnSpc>
          </a:pPr>
          <a:endParaRPr lang="en-ZA" sz="1800">
            <a:latin typeface="+mn-lt"/>
          </a:endParaRPr>
        </a:p>
      </dgm:t>
    </dgm:pt>
    <dgm:pt modelId="{616E047E-50A4-42DD-A97B-2465A406F27B}" type="sibTrans" cxnId="{0DB90BC9-96BE-4978-B0CF-4EDC4CA58252}">
      <dgm:prSet phldrT="2" phldr="0"/>
      <dgm:spPr>
        <a:solidFill>
          <a:schemeClr val="accent6"/>
        </a:solidFill>
      </dgm:spPr>
      <dgm:t>
        <a:bodyPr/>
        <a:lstStyle/>
        <a:p>
          <a:r>
            <a:rPr lang="en-ZA" b="0" i="0" dirty="0">
              <a:latin typeface="Arial Black" panose="020B0A04020102020204" pitchFamily="34" charset="0"/>
            </a:rPr>
            <a:t>2</a:t>
          </a:r>
        </a:p>
      </dgm:t>
    </dgm:pt>
    <dgm:pt modelId="{5BBD2487-3C2A-4BA0-B10F-D685FE561EE9}" type="pres">
      <dgm:prSet presAssocID="{AA93C936-9944-421E-A281-E3CE9C3A20B2}" presName="Name0" presStyleCnt="0">
        <dgm:presLayoutVars>
          <dgm:animLvl val="lvl"/>
          <dgm:resizeHandles val="exact"/>
        </dgm:presLayoutVars>
      </dgm:prSet>
      <dgm:spPr/>
      <dgm:t>
        <a:bodyPr/>
        <a:lstStyle/>
        <a:p>
          <a:endParaRPr lang="en-US"/>
        </a:p>
      </dgm:t>
    </dgm:pt>
    <dgm:pt modelId="{92C15CEA-ACA2-4413-974E-709552487474}" type="pres">
      <dgm:prSet presAssocID="{B7EA37E1-3618-4216-9C97-3D7C273D2CF3}" presName="compositeNode" presStyleCnt="0">
        <dgm:presLayoutVars>
          <dgm:bulletEnabled val="1"/>
        </dgm:presLayoutVars>
      </dgm:prSet>
      <dgm:spPr/>
    </dgm:pt>
    <dgm:pt modelId="{517C4106-5CB7-4110-AF7A-F21BD9C5C2B7}" type="pres">
      <dgm:prSet presAssocID="{B7EA37E1-3618-4216-9C97-3D7C273D2CF3}" presName="bgRect" presStyleLbl="bgAccFollowNode1" presStyleIdx="0" presStyleCnt="2" custScaleX="88353" custScaleY="106438" custLinFactNeighborX="-5880" custLinFactNeighborY="-4716"/>
      <dgm:spPr/>
      <dgm:t>
        <a:bodyPr/>
        <a:lstStyle/>
        <a:p>
          <a:endParaRPr lang="en-US"/>
        </a:p>
      </dgm:t>
    </dgm:pt>
    <dgm:pt modelId="{6FA4972F-B706-4349-8F82-8A9A14511FE0}" type="pres">
      <dgm:prSet presAssocID="{CECF7619-C10D-4D5D-8943-258F7558BE10}" presName="sibTransNodeCircle" presStyleLbl="alignNode1" presStyleIdx="0" presStyleCnt="4">
        <dgm:presLayoutVars>
          <dgm:chMax val="0"/>
          <dgm:bulletEnabled/>
        </dgm:presLayoutVars>
      </dgm:prSet>
      <dgm:spPr/>
      <dgm:t>
        <a:bodyPr/>
        <a:lstStyle/>
        <a:p>
          <a:endParaRPr lang="en-US"/>
        </a:p>
      </dgm:t>
    </dgm:pt>
    <dgm:pt modelId="{D0484F1F-BD91-403C-9295-6F4104B66763}" type="pres">
      <dgm:prSet presAssocID="{B7EA37E1-3618-4216-9C97-3D7C273D2CF3}" presName="bottomLine" presStyleLbl="alignNode1" presStyleIdx="1" presStyleCnt="4" custScaleX="54074" custScaleY="2000000" custLinFactY="-1412000000" custLinFactNeighborX="-10000" custLinFactNeighborY="-1412044444">
        <dgm:presLayoutVars/>
      </dgm:prSet>
      <dgm:spPr/>
    </dgm:pt>
    <dgm:pt modelId="{AF5670F2-E93F-4ABB-9F1E-3437525F2F6C}" type="pres">
      <dgm:prSet presAssocID="{B7EA37E1-3618-4216-9C97-3D7C273D2CF3}" presName="nodeText" presStyleLbl="bgAccFollowNode1" presStyleIdx="0" presStyleCnt="2">
        <dgm:presLayoutVars>
          <dgm:bulletEnabled val="1"/>
        </dgm:presLayoutVars>
      </dgm:prSet>
      <dgm:spPr/>
      <dgm:t>
        <a:bodyPr/>
        <a:lstStyle/>
        <a:p>
          <a:endParaRPr lang="en-US"/>
        </a:p>
      </dgm:t>
    </dgm:pt>
    <dgm:pt modelId="{8F95F834-63E9-4EB8-8967-91B8083B49B7}" type="pres">
      <dgm:prSet presAssocID="{CECF7619-C10D-4D5D-8943-258F7558BE10}" presName="sibTrans" presStyleCnt="0"/>
      <dgm:spPr/>
    </dgm:pt>
    <dgm:pt modelId="{4264D6BB-EEBD-4B06-AD23-78AF40CC97A3}" type="pres">
      <dgm:prSet presAssocID="{74A5694E-AB1A-41D0-8CC8-D3A2E188BE4C}" presName="compositeNode" presStyleCnt="0">
        <dgm:presLayoutVars>
          <dgm:bulletEnabled val="1"/>
        </dgm:presLayoutVars>
      </dgm:prSet>
      <dgm:spPr/>
    </dgm:pt>
    <dgm:pt modelId="{ED0F229D-36DF-41B3-A294-D4B3B75B6664}" type="pres">
      <dgm:prSet presAssocID="{74A5694E-AB1A-41D0-8CC8-D3A2E188BE4C}" presName="bgRect" presStyleLbl="bgAccFollowNode1" presStyleIdx="1" presStyleCnt="2" custScaleX="210388" custScaleY="106896" custLinFactNeighborY="-4716"/>
      <dgm:spPr/>
      <dgm:t>
        <a:bodyPr/>
        <a:lstStyle/>
        <a:p>
          <a:endParaRPr lang="en-US"/>
        </a:p>
      </dgm:t>
    </dgm:pt>
    <dgm:pt modelId="{0BC45B9C-C0C7-450B-ACFB-005B2411EC44}" type="pres">
      <dgm:prSet presAssocID="{616E047E-50A4-42DD-A97B-2465A406F27B}" presName="sibTransNodeCircle" presStyleLbl="alignNode1" presStyleIdx="2" presStyleCnt="4">
        <dgm:presLayoutVars>
          <dgm:chMax val="0"/>
          <dgm:bulletEnabled/>
        </dgm:presLayoutVars>
      </dgm:prSet>
      <dgm:spPr/>
      <dgm:t>
        <a:bodyPr/>
        <a:lstStyle/>
        <a:p>
          <a:endParaRPr lang="en-US"/>
        </a:p>
      </dgm:t>
    </dgm:pt>
    <dgm:pt modelId="{C965E393-54AD-4CC7-A4AE-CA2FD60A3BED}" type="pres">
      <dgm:prSet presAssocID="{74A5694E-AB1A-41D0-8CC8-D3A2E188BE4C}" presName="bottomLine" presStyleLbl="alignNode1" presStyleIdx="3" presStyleCnt="4" custScaleX="57445" custScaleY="2000000" custLinFactY="-1418500000" custLinFactNeighborX="-67620" custLinFactNeighborY="-1418505556">
        <dgm:presLayoutVars/>
      </dgm:prSet>
      <dgm:spPr/>
    </dgm:pt>
    <dgm:pt modelId="{7033CC34-BBF9-443C-B42E-751341458297}" type="pres">
      <dgm:prSet presAssocID="{74A5694E-AB1A-41D0-8CC8-D3A2E188BE4C}" presName="nodeText" presStyleLbl="bgAccFollowNode1" presStyleIdx="1" presStyleCnt="2">
        <dgm:presLayoutVars>
          <dgm:bulletEnabled val="1"/>
        </dgm:presLayoutVars>
      </dgm:prSet>
      <dgm:spPr/>
      <dgm:t>
        <a:bodyPr/>
        <a:lstStyle/>
        <a:p>
          <a:endParaRPr lang="en-US"/>
        </a:p>
      </dgm:t>
    </dgm:pt>
  </dgm:ptLst>
  <dgm:cxnLst>
    <dgm:cxn modelId="{0D238754-FDA0-4BB8-893D-534318B15A7C}" type="presOf" srcId="{CECF7619-C10D-4D5D-8943-258F7558BE10}" destId="{6FA4972F-B706-4349-8F82-8A9A14511FE0}" srcOrd="0" destOrd="0" presId="urn:microsoft.com/office/officeart/2016/7/layout/BasicLinearProcessNumbered"/>
    <dgm:cxn modelId="{13D7E430-86B9-47E5-9DC2-38216DF577ED}" type="presOf" srcId="{74A5694E-AB1A-41D0-8CC8-D3A2E188BE4C}" destId="{7033CC34-BBF9-443C-B42E-751341458297}" srcOrd="1" destOrd="0" presId="urn:microsoft.com/office/officeart/2016/7/layout/BasicLinearProcessNumbered"/>
    <dgm:cxn modelId="{3CBAE6BE-96EE-4A79-B02B-AF4A36CD1B03}" type="presOf" srcId="{AA93C936-9944-421E-A281-E3CE9C3A20B2}" destId="{5BBD2487-3C2A-4BA0-B10F-D685FE561EE9}" srcOrd="0" destOrd="0" presId="urn:microsoft.com/office/officeart/2016/7/layout/BasicLinearProcessNumbered"/>
    <dgm:cxn modelId="{AEF9FB76-B08F-47DF-82D4-14AA83FDAEF8}" type="presOf" srcId="{B7EA37E1-3618-4216-9C97-3D7C273D2CF3}" destId="{AF5670F2-E93F-4ABB-9F1E-3437525F2F6C}" srcOrd="1" destOrd="0" presId="urn:microsoft.com/office/officeart/2016/7/layout/BasicLinearProcessNumbered"/>
    <dgm:cxn modelId="{629C8451-5BFA-41B5-BB4A-2B213B8BFCE1}" srcId="{AA93C936-9944-421E-A281-E3CE9C3A20B2}" destId="{B7EA37E1-3618-4216-9C97-3D7C273D2CF3}" srcOrd="0" destOrd="0" parTransId="{99B58055-B1DF-4AD5-A615-8772EB6F939E}" sibTransId="{CECF7619-C10D-4D5D-8943-258F7558BE10}"/>
    <dgm:cxn modelId="{0DB90BC9-96BE-4978-B0CF-4EDC4CA58252}" srcId="{AA93C936-9944-421E-A281-E3CE9C3A20B2}" destId="{74A5694E-AB1A-41D0-8CC8-D3A2E188BE4C}" srcOrd="1" destOrd="0" parTransId="{5C24C325-BD5C-4753-B39B-E9AEBEB243C6}" sibTransId="{616E047E-50A4-42DD-A97B-2465A406F27B}"/>
    <dgm:cxn modelId="{6BB7EF7E-0C52-4E75-8A48-A4E9D40B3044}" type="presOf" srcId="{B7EA37E1-3618-4216-9C97-3D7C273D2CF3}" destId="{517C4106-5CB7-4110-AF7A-F21BD9C5C2B7}" srcOrd="0" destOrd="0" presId="urn:microsoft.com/office/officeart/2016/7/layout/BasicLinearProcessNumbered"/>
    <dgm:cxn modelId="{07C2B4A7-B09C-43C1-AD9E-0DDBE1E55C8A}" type="presOf" srcId="{616E047E-50A4-42DD-A97B-2465A406F27B}" destId="{0BC45B9C-C0C7-450B-ACFB-005B2411EC44}" srcOrd="0" destOrd="0" presId="urn:microsoft.com/office/officeart/2016/7/layout/BasicLinearProcessNumbered"/>
    <dgm:cxn modelId="{322CC7B9-DF26-4303-BC72-5020EEA8D5E8}" type="presOf" srcId="{74A5694E-AB1A-41D0-8CC8-D3A2E188BE4C}" destId="{ED0F229D-36DF-41B3-A294-D4B3B75B6664}" srcOrd="0" destOrd="0" presId="urn:microsoft.com/office/officeart/2016/7/layout/BasicLinearProcessNumbered"/>
    <dgm:cxn modelId="{D63B8F26-30A0-4255-948D-0A3325DD4826}" type="presParOf" srcId="{5BBD2487-3C2A-4BA0-B10F-D685FE561EE9}" destId="{92C15CEA-ACA2-4413-974E-709552487474}" srcOrd="0" destOrd="0" presId="urn:microsoft.com/office/officeart/2016/7/layout/BasicLinearProcessNumbered"/>
    <dgm:cxn modelId="{FE9F9A42-2BBF-4C75-AB12-A4AEDD4D3AFE}" type="presParOf" srcId="{92C15CEA-ACA2-4413-974E-709552487474}" destId="{517C4106-5CB7-4110-AF7A-F21BD9C5C2B7}" srcOrd="0" destOrd="0" presId="urn:microsoft.com/office/officeart/2016/7/layout/BasicLinearProcessNumbered"/>
    <dgm:cxn modelId="{4C5DD8BF-AAF2-4EFB-B1EB-7277A0E33BF7}" type="presParOf" srcId="{92C15CEA-ACA2-4413-974E-709552487474}" destId="{6FA4972F-B706-4349-8F82-8A9A14511FE0}" srcOrd="1" destOrd="0" presId="urn:microsoft.com/office/officeart/2016/7/layout/BasicLinearProcessNumbered"/>
    <dgm:cxn modelId="{791269A6-D14E-4351-AA70-E707E12CD784}" type="presParOf" srcId="{92C15CEA-ACA2-4413-974E-709552487474}" destId="{D0484F1F-BD91-403C-9295-6F4104B66763}" srcOrd="2" destOrd="0" presId="urn:microsoft.com/office/officeart/2016/7/layout/BasicLinearProcessNumbered"/>
    <dgm:cxn modelId="{D9AED3BC-E6C5-4DB1-9E91-9898F3BB7A30}" type="presParOf" srcId="{92C15CEA-ACA2-4413-974E-709552487474}" destId="{AF5670F2-E93F-4ABB-9F1E-3437525F2F6C}" srcOrd="3" destOrd="0" presId="urn:microsoft.com/office/officeart/2016/7/layout/BasicLinearProcessNumbered"/>
    <dgm:cxn modelId="{708868CB-0311-4595-975A-77FFEE5A0264}" type="presParOf" srcId="{5BBD2487-3C2A-4BA0-B10F-D685FE561EE9}" destId="{8F95F834-63E9-4EB8-8967-91B8083B49B7}" srcOrd="1" destOrd="0" presId="urn:microsoft.com/office/officeart/2016/7/layout/BasicLinearProcessNumbered"/>
    <dgm:cxn modelId="{6F4AD800-E948-454D-8522-D57857F1AB63}" type="presParOf" srcId="{5BBD2487-3C2A-4BA0-B10F-D685FE561EE9}" destId="{4264D6BB-EEBD-4B06-AD23-78AF40CC97A3}" srcOrd="2" destOrd="0" presId="urn:microsoft.com/office/officeart/2016/7/layout/BasicLinearProcessNumbered"/>
    <dgm:cxn modelId="{A3F2AE4F-C6CD-43D6-BAEF-7BE15442E112}" type="presParOf" srcId="{4264D6BB-EEBD-4B06-AD23-78AF40CC97A3}" destId="{ED0F229D-36DF-41B3-A294-D4B3B75B6664}" srcOrd="0" destOrd="0" presId="urn:microsoft.com/office/officeart/2016/7/layout/BasicLinearProcessNumbered"/>
    <dgm:cxn modelId="{38D28F5D-4A12-4325-ADE9-750BF8043A44}" type="presParOf" srcId="{4264D6BB-EEBD-4B06-AD23-78AF40CC97A3}" destId="{0BC45B9C-C0C7-450B-ACFB-005B2411EC44}" srcOrd="1" destOrd="0" presId="urn:microsoft.com/office/officeart/2016/7/layout/BasicLinearProcessNumbered"/>
    <dgm:cxn modelId="{B3129015-816B-43E8-8F86-BD0DA5F035BF}" type="presParOf" srcId="{4264D6BB-EEBD-4B06-AD23-78AF40CC97A3}" destId="{C965E393-54AD-4CC7-A4AE-CA2FD60A3BED}" srcOrd="2" destOrd="0" presId="urn:microsoft.com/office/officeart/2016/7/layout/BasicLinearProcessNumbered"/>
    <dgm:cxn modelId="{046F8E01-E8ED-49B0-AACC-D252E5DECA5A}" type="presParOf" srcId="{4264D6BB-EEBD-4B06-AD23-78AF40CC97A3}" destId="{7033CC34-BBF9-443C-B42E-751341458297}" srcOrd="3" destOrd="0" presId="urn:microsoft.com/office/officeart/2016/7/layout/BasicLinearProcessNumbered"/>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CF1C1-29ED-481E-8CD9-F95BAAE8F84A}" type="datetimeFigureOut">
              <a:rPr lang="en-ZA" smtClean="0"/>
              <a:pPr/>
              <a:t>2020/09/04</a:t>
            </a:fld>
            <a:endParaRPr lang="en-Z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4E7E3-98CD-4B26-A823-0C680A4B1A6C}" type="slidenum">
              <a:rPr lang="en-ZA" smtClean="0"/>
              <a:pPr/>
              <a:t>‹#›</a:t>
            </a:fld>
            <a:endParaRPr lang="en-ZA" dirty="0"/>
          </a:p>
        </p:txBody>
      </p:sp>
    </p:spTree>
    <p:extLst>
      <p:ext uri="{BB962C8B-B14F-4D97-AF65-F5344CB8AC3E}">
        <p14:creationId xmlns:p14="http://schemas.microsoft.com/office/powerpoint/2010/main" xmlns="" val="3528880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A6393D-B6FF-4011-A7D5-3BEE428D3B1A}" type="slidenum">
              <a:rPr lang="en-ZA" altLang="en-US" smtClean="0">
                <a:solidFill>
                  <a:srgbClr val="000000"/>
                </a:solidFill>
                <a:latin typeface="Arial" panose="020B0604020202020204" pitchFamily="34" charset="0"/>
              </a:rPr>
              <a:pPr>
                <a:spcBef>
                  <a:spcPct val="0"/>
                </a:spcBef>
              </a:pPr>
              <a:t>30</a:t>
            </a:fld>
            <a:endParaRPr lang="en-ZA"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xmlns="" val="103784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4064" indent="-286179">
              <a:defRPr>
                <a:solidFill>
                  <a:schemeClr val="tx1"/>
                </a:solidFill>
                <a:latin typeface="Arial" panose="020B0604020202020204" pitchFamily="34" charset="0"/>
                <a:cs typeface="Arial" panose="020B0604020202020204" pitchFamily="34" charset="0"/>
              </a:defRPr>
            </a:lvl2pPr>
            <a:lvl3pPr marL="1144715" indent="-228943">
              <a:defRPr>
                <a:solidFill>
                  <a:schemeClr val="tx1"/>
                </a:solidFill>
                <a:latin typeface="Arial" panose="020B0604020202020204" pitchFamily="34" charset="0"/>
                <a:cs typeface="Arial" panose="020B0604020202020204" pitchFamily="34" charset="0"/>
              </a:defRPr>
            </a:lvl3pPr>
            <a:lvl4pPr marL="1602600" indent="-228943">
              <a:defRPr>
                <a:solidFill>
                  <a:schemeClr val="tx1"/>
                </a:solidFill>
                <a:latin typeface="Arial" panose="020B0604020202020204" pitchFamily="34" charset="0"/>
                <a:cs typeface="Arial" panose="020B0604020202020204" pitchFamily="34" charset="0"/>
              </a:defRPr>
            </a:lvl4pPr>
            <a:lvl5pPr marL="2060486" indent="-228943">
              <a:defRPr>
                <a:solidFill>
                  <a:schemeClr val="tx1"/>
                </a:solidFill>
                <a:latin typeface="Arial" panose="020B0604020202020204" pitchFamily="34" charset="0"/>
                <a:cs typeface="Arial" panose="020B0604020202020204" pitchFamily="34" charset="0"/>
              </a:defRPr>
            </a:lvl5pPr>
            <a:lvl6pPr marL="2518372"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6258"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4144"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2029"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0DB8E0-C7BA-4D11-B0E1-8BE9C27373DA}" type="slidenum">
              <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996174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4064" indent="-286179">
              <a:defRPr>
                <a:solidFill>
                  <a:schemeClr val="tx1"/>
                </a:solidFill>
                <a:latin typeface="Arial" panose="020B0604020202020204" pitchFamily="34" charset="0"/>
                <a:cs typeface="Arial" panose="020B0604020202020204" pitchFamily="34" charset="0"/>
              </a:defRPr>
            </a:lvl2pPr>
            <a:lvl3pPr marL="1144715" indent="-228943">
              <a:defRPr>
                <a:solidFill>
                  <a:schemeClr val="tx1"/>
                </a:solidFill>
                <a:latin typeface="Arial" panose="020B0604020202020204" pitchFamily="34" charset="0"/>
                <a:cs typeface="Arial" panose="020B0604020202020204" pitchFamily="34" charset="0"/>
              </a:defRPr>
            </a:lvl3pPr>
            <a:lvl4pPr marL="1602600" indent="-228943">
              <a:defRPr>
                <a:solidFill>
                  <a:schemeClr val="tx1"/>
                </a:solidFill>
                <a:latin typeface="Arial" panose="020B0604020202020204" pitchFamily="34" charset="0"/>
                <a:cs typeface="Arial" panose="020B0604020202020204" pitchFamily="34" charset="0"/>
              </a:defRPr>
            </a:lvl4pPr>
            <a:lvl5pPr marL="2060486" indent="-228943">
              <a:defRPr>
                <a:solidFill>
                  <a:schemeClr val="tx1"/>
                </a:solidFill>
                <a:latin typeface="Arial" panose="020B0604020202020204" pitchFamily="34" charset="0"/>
                <a:cs typeface="Arial" panose="020B0604020202020204" pitchFamily="34" charset="0"/>
              </a:defRPr>
            </a:lvl5pPr>
            <a:lvl6pPr marL="2518372"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6258"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4144"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2029"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0DB8E0-C7BA-4D11-B0E1-8BE9C27373DA}" type="slidenum">
              <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05114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4064" indent="-286179">
              <a:defRPr>
                <a:solidFill>
                  <a:schemeClr val="tx1"/>
                </a:solidFill>
                <a:latin typeface="Arial" panose="020B0604020202020204" pitchFamily="34" charset="0"/>
                <a:cs typeface="Arial" panose="020B0604020202020204" pitchFamily="34" charset="0"/>
              </a:defRPr>
            </a:lvl2pPr>
            <a:lvl3pPr marL="1144715" indent="-228943">
              <a:defRPr>
                <a:solidFill>
                  <a:schemeClr val="tx1"/>
                </a:solidFill>
                <a:latin typeface="Arial" panose="020B0604020202020204" pitchFamily="34" charset="0"/>
                <a:cs typeface="Arial" panose="020B0604020202020204" pitchFamily="34" charset="0"/>
              </a:defRPr>
            </a:lvl3pPr>
            <a:lvl4pPr marL="1602600" indent="-228943">
              <a:defRPr>
                <a:solidFill>
                  <a:schemeClr val="tx1"/>
                </a:solidFill>
                <a:latin typeface="Arial" panose="020B0604020202020204" pitchFamily="34" charset="0"/>
                <a:cs typeface="Arial" panose="020B0604020202020204" pitchFamily="34" charset="0"/>
              </a:defRPr>
            </a:lvl4pPr>
            <a:lvl5pPr marL="2060486" indent="-228943">
              <a:defRPr>
                <a:solidFill>
                  <a:schemeClr val="tx1"/>
                </a:solidFill>
                <a:latin typeface="Arial" panose="020B0604020202020204" pitchFamily="34" charset="0"/>
                <a:cs typeface="Arial" panose="020B0604020202020204" pitchFamily="34" charset="0"/>
              </a:defRPr>
            </a:lvl5pPr>
            <a:lvl6pPr marL="2518372"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6258"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4144"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2029"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0DB8E0-C7BA-4D11-B0E1-8BE9C27373DA}" type="slidenum">
              <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284234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4064" indent="-286179">
              <a:defRPr>
                <a:solidFill>
                  <a:schemeClr val="tx1"/>
                </a:solidFill>
                <a:latin typeface="Arial" panose="020B0604020202020204" pitchFamily="34" charset="0"/>
                <a:cs typeface="Arial" panose="020B0604020202020204" pitchFamily="34" charset="0"/>
              </a:defRPr>
            </a:lvl2pPr>
            <a:lvl3pPr marL="1144715" indent="-228943">
              <a:defRPr>
                <a:solidFill>
                  <a:schemeClr val="tx1"/>
                </a:solidFill>
                <a:latin typeface="Arial" panose="020B0604020202020204" pitchFamily="34" charset="0"/>
                <a:cs typeface="Arial" panose="020B0604020202020204" pitchFamily="34" charset="0"/>
              </a:defRPr>
            </a:lvl3pPr>
            <a:lvl4pPr marL="1602600" indent="-228943">
              <a:defRPr>
                <a:solidFill>
                  <a:schemeClr val="tx1"/>
                </a:solidFill>
                <a:latin typeface="Arial" panose="020B0604020202020204" pitchFamily="34" charset="0"/>
                <a:cs typeface="Arial" panose="020B0604020202020204" pitchFamily="34" charset="0"/>
              </a:defRPr>
            </a:lvl4pPr>
            <a:lvl5pPr marL="2060486" indent="-228943">
              <a:defRPr>
                <a:solidFill>
                  <a:schemeClr val="tx1"/>
                </a:solidFill>
                <a:latin typeface="Arial" panose="020B0604020202020204" pitchFamily="34" charset="0"/>
                <a:cs typeface="Arial" panose="020B0604020202020204" pitchFamily="34" charset="0"/>
              </a:defRPr>
            </a:lvl5pPr>
            <a:lvl6pPr marL="2518372"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6258"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4144"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2029"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0DB8E0-C7BA-4D11-B0E1-8BE9C27373DA}" type="slidenum">
              <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4166122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4064" indent="-286179">
              <a:defRPr>
                <a:solidFill>
                  <a:schemeClr val="tx1"/>
                </a:solidFill>
                <a:latin typeface="Arial" panose="020B0604020202020204" pitchFamily="34" charset="0"/>
                <a:cs typeface="Arial" panose="020B0604020202020204" pitchFamily="34" charset="0"/>
              </a:defRPr>
            </a:lvl2pPr>
            <a:lvl3pPr marL="1144715" indent="-228943">
              <a:defRPr>
                <a:solidFill>
                  <a:schemeClr val="tx1"/>
                </a:solidFill>
                <a:latin typeface="Arial" panose="020B0604020202020204" pitchFamily="34" charset="0"/>
                <a:cs typeface="Arial" panose="020B0604020202020204" pitchFamily="34" charset="0"/>
              </a:defRPr>
            </a:lvl3pPr>
            <a:lvl4pPr marL="1602600" indent="-228943">
              <a:defRPr>
                <a:solidFill>
                  <a:schemeClr val="tx1"/>
                </a:solidFill>
                <a:latin typeface="Arial" panose="020B0604020202020204" pitchFamily="34" charset="0"/>
                <a:cs typeface="Arial" panose="020B0604020202020204" pitchFamily="34" charset="0"/>
              </a:defRPr>
            </a:lvl4pPr>
            <a:lvl5pPr marL="2060486" indent="-228943">
              <a:defRPr>
                <a:solidFill>
                  <a:schemeClr val="tx1"/>
                </a:solidFill>
                <a:latin typeface="Arial" panose="020B0604020202020204" pitchFamily="34" charset="0"/>
                <a:cs typeface="Arial" panose="020B0604020202020204" pitchFamily="34" charset="0"/>
              </a:defRPr>
            </a:lvl5pPr>
            <a:lvl6pPr marL="2518372"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6258"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4144"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2029"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0DB8E0-C7BA-4D11-B0E1-8BE9C27373DA}" type="slidenum">
              <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474114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2F6AF8-EF08-4AF3-AA78-D3F8DD89C00F}" type="datetime1">
              <a:rPr lang="en-US" smtClean="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423716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6F240A-E357-4FBE-8913-B0E7A35B2591}" type="datetime1">
              <a:rPr lang="en-US" smtClean="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568202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59445B-1FA0-47BB-A8CC-8AF59612AA29}" type="datetime1">
              <a:rPr lang="en-US" smtClean="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2247217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990600" y="912813"/>
            <a:ext cx="4103688" cy="137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Date Placeholder 4"/>
          <p:cNvSpPr>
            <a:spLocks noGrp="1" noChangeArrowheads="1"/>
          </p:cNvSpPr>
          <p:nvPr>
            <p:ph type="dt" sz="half" idx="10"/>
          </p:nvPr>
        </p:nvSpPr>
        <p:spPr/>
        <p:txBody>
          <a:bodyPr/>
          <a:lstStyle>
            <a:lvl1pPr>
              <a:defRPr/>
            </a:lvl1pPr>
          </a:lstStyle>
          <a:p>
            <a:pPr>
              <a:defRPr/>
            </a:pPr>
            <a:fld id="{4E48E118-4029-4D78-AAE0-CA687038B23A}" type="datetime1">
              <a:rPr lang="en-US" smtClean="0"/>
              <a:pPr>
                <a:defRPr/>
              </a:pPr>
              <a:t>9/4/2020</a:t>
            </a:fld>
            <a:endParaRPr lang="en-US" dirty="0"/>
          </a:p>
        </p:txBody>
      </p:sp>
      <p:sp>
        <p:nvSpPr>
          <p:cNvPr id="6" name="Footer Placeholder 5"/>
          <p:cNvSpPr>
            <a:spLocks noGrp="1" noChangeArrowheads="1"/>
          </p:cNvSpPr>
          <p:nvPr>
            <p:ph type="ftr" sz="quarter" idx="11"/>
          </p:nvPr>
        </p:nvSpPr>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a:defRPr/>
            </a:lvl1pPr>
          </a:lstStyle>
          <a:p>
            <a:pPr>
              <a:defRPr/>
            </a:pPr>
            <a:fld id="{93B1FB18-AD7F-4EDA-BCD8-CE16CBF50D53}" type="slidenum">
              <a:rPr lang="en-US" altLang="en-US"/>
              <a:pPr>
                <a:defRPr/>
              </a:pPr>
              <a:t>‹#›</a:t>
            </a:fld>
            <a:endParaRPr lang="en-US" altLang="en-US" dirty="0"/>
          </a:p>
        </p:txBody>
      </p:sp>
    </p:spTree>
    <p:extLst>
      <p:ext uri="{BB962C8B-B14F-4D97-AF65-F5344CB8AC3E}">
        <p14:creationId xmlns:p14="http://schemas.microsoft.com/office/powerpoint/2010/main" xmlns="" val="2031018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B0703D3-0FCD-4121-A647-3CB1294C27B1}" type="datetime1">
              <a:rPr lang="en-US" smtClean="0"/>
              <a:pPr>
                <a:defRPr/>
              </a:pPr>
              <a:t>9/4/2020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11DE371-1737-403A-99EA-7CAA9FEA077C}" type="slidenum">
              <a:rPr lang="en-US" altLang="en-US"/>
              <a:pPr>
                <a:defRPr/>
              </a:pPr>
              <a:t>‹#›</a:t>
            </a:fld>
            <a:endParaRPr lang="en-US" altLang="en-US" dirty="0"/>
          </a:p>
        </p:txBody>
      </p:sp>
    </p:spTree>
    <p:extLst>
      <p:ext uri="{BB962C8B-B14F-4D97-AF65-F5344CB8AC3E}">
        <p14:creationId xmlns:p14="http://schemas.microsoft.com/office/powerpoint/2010/main" xmlns="" val="2090011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963ED22-2447-47A3-9924-08421D5036D6}" type="datetime1">
              <a:rPr lang="en-US" smtClean="0"/>
              <a:pPr>
                <a:defRPr/>
              </a:pPr>
              <a:t>9/4/2020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8E01DBC-7C05-4B24-8AD2-9F47C1BD9BEE}" type="slidenum">
              <a:rPr lang="en-US" altLang="en-US"/>
              <a:pPr>
                <a:defRPr/>
              </a:pPr>
              <a:t>‹#›</a:t>
            </a:fld>
            <a:endParaRPr lang="en-US" altLang="en-US" dirty="0"/>
          </a:p>
        </p:txBody>
      </p:sp>
    </p:spTree>
    <p:extLst>
      <p:ext uri="{BB962C8B-B14F-4D97-AF65-F5344CB8AC3E}">
        <p14:creationId xmlns:p14="http://schemas.microsoft.com/office/powerpoint/2010/main" xmlns="" val="3381762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851F68A-5C80-4F19-8EE3-3672CF8928EC}" type="datetime1">
              <a:rPr lang="en-US" smtClean="0"/>
              <a:pPr>
                <a:defRPr/>
              </a:pPr>
              <a:t>9/4/2020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0B31C5D-D63F-4A33-846C-0AEE1BE8A201}" type="slidenum">
              <a:rPr lang="en-US" altLang="en-US"/>
              <a:pPr>
                <a:defRPr/>
              </a:pPr>
              <a:t>‹#›</a:t>
            </a:fld>
            <a:endParaRPr lang="en-US" altLang="en-US" dirty="0"/>
          </a:p>
        </p:txBody>
      </p:sp>
    </p:spTree>
    <p:extLst>
      <p:ext uri="{BB962C8B-B14F-4D97-AF65-F5344CB8AC3E}">
        <p14:creationId xmlns:p14="http://schemas.microsoft.com/office/powerpoint/2010/main" xmlns="" val="2844780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B7B5F5D3-347D-4BC7-ABFF-18FD528907C4}" type="datetime1">
              <a:rPr lang="en-US" smtClean="0"/>
              <a:pPr>
                <a:defRPr/>
              </a:pPr>
              <a:t>9/4/2020</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098FBA8-5F0A-426A-A084-FF969523F15F}" type="slidenum">
              <a:rPr lang="en-US" altLang="en-US"/>
              <a:pPr>
                <a:defRPr/>
              </a:pPr>
              <a:t>‹#›</a:t>
            </a:fld>
            <a:endParaRPr lang="en-US" altLang="en-US" dirty="0"/>
          </a:p>
        </p:txBody>
      </p:sp>
    </p:spTree>
    <p:extLst>
      <p:ext uri="{BB962C8B-B14F-4D97-AF65-F5344CB8AC3E}">
        <p14:creationId xmlns:p14="http://schemas.microsoft.com/office/powerpoint/2010/main" xmlns="" val="1837676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BDADD939-6631-46F6-8B60-C36E1C31DC60}" type="datetime1">
              <a:rPr lang="en-US" smtClean="0"/>
              <a:pPr>
                <a:defRPr/>
              </a:pPr>
              <a:t>9/4/2020</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A64E97E-177B-407C-BC8B-C614A13FFE0D}" type="slidenum">
              <a:rPr lang="en-US" altLang="en-US"/>
              <a:pPr>
                <a:defRPr/>
              </a:pPr>
              <a:t>‹#›</a:t>
            </a:fld>
            <a:endParaRPr lang="en-US" altLang="en-US" dirty="0"/>
          </a:p>
        </p:txBody>
      </p:sp>
    </p:spTree>
    <p:extLst>
      <p:ext uri="{BB962C8B-B14F-4D97-AF65-F5344CB8AC3E}">
        <p14:creationId xmlns:p14="http://schemas.microsoft.com/office/powerpoint/2010/main" xmlns="" val="1054856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15FC532-01BF-442E-A072-6E2E055E2F52}" type="datetime1">
              <a:rPr lang="en-US" smtClean="0"/>
              <a:pPr>
                <a:defRPr/>
              </a:pPr>
              <a:t>9/4/2020</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B1A2E22-E775-4558-BF3D-BAC34C589B84}" type="slidenum">
              <a:rPr lang="en-US" altLang="en-US"/>
              <a:pPr>
                <a:defRPr/>
              </a:pPr>
              <a:t>‹#›</a:t>
            </a:fld>
            <a:endParaRPr lang="en-US" altLang="en-US" dirty="0"/>
          </a:p>
        </p:txBody>
      </p:sp>
    </p:spTree>
    <p:extLst>
      <p:ext uri="{BB962C8B-B14F-4D97-AF65-F5344CB8AC3E}">
        <p14:creationId xmlns:p14="http://schemas.microsoft.com/office/powerpoint/2010/main" xmlns="" val="3482616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D681DD6-FAB4-4DC9-B7ED-973F4656A244}" type="datetime1">
              <a:rPr lang="en-US" smtClean="0"/>
              <a:pPr>
                <a:defRPr/>
              </a:pPr>
              <a:t>9/4/2020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4AF65E9-5550-4897-BBF9-FEBFFE046BFC}" type="slidenum">
              <a:rPr lang="en-US" altLang="en-US"/>
              <a:pPr>
                <a:defRPr/>
              </a:pPr>
              <a:t>‹#›</a:t>
            </a:fld>
            <a:endParaRPr lang="en-US" altLang="en-US" dirty="0"/>
          </a:p>
        </p:txBody>
      </p:sp>
    </p:spTree>
    <p:extLst>
      <p:ext uri="{BB962C8B-B14F-4D97-AF65-F5344CB8AC3E}">
        <p14:creationId xmlns:p14="http://schemas.microsoft.com/office/powerpoint/2010/main" xmlns="" val="3924112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7E643A-541B-4D1B-9504-650077F56941}" type="datetime1">
              <a:rPr lang="en-US" smtClean="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2059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711BD6A-9B67-4440-BA08-4CFC3EBB6F00}" type="datetime1">
              <a:rPr lang="en-US" smtClean="0"/>
              <a:pPr>
                <a:defRPr/>
              </a:pPr>
              <a:t>9/4/2020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84BABE9-0F5C-465D-B3CB-0BD0D0C2EA86}" type="slidenum">
              <a:rPr lang="en-US" altLang="en-US"/>
              <a:pPr>
                <a:defRPr/>
              </a:pPr>
              <a:t>‹#›</a:t>
            </a:fld>
            <a:endParaRPr lang="en-US" altLang="en-US" dirty="0"/>
          </a:p>
        </p:txBody>
      </p:sp>
    </p:spTree>
    <p:extLst>
      <p:ext uri="{BB962C8B-B14F-4D97-AF65-F5344CB8AC3E}">
        <p14:creationId xmlns:p14="http://schemas.microsoft.com/office/powerpoint/2010/main" xmlns="" val="150854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AFE5B73-BE5A-47B9-9D51-04F5147943AA}" type="datetime1">
              <a:rPr lang="en-US" smtClean="0"/>
              <a:pPr>
                <a:defRPr/>
              </a:pPr>
              <a:t>9/4/2020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EC853EC-E4D2-4622-943C-108B989D313B}" type="slidenum">
              <a:rPr lang="en-US" altLang="en-US"/>
              <a:pPr>
                <a:defRPr/>
              </a:pPr>
              <a:t>‹#›</a:t>
            </a:fld>
            <a:endParaRPr lang="en-US" altLang="en-US" dirty="0"/>
          </a:p>
        </p:txBody>
      </p:sp>
    </p:spTree>
    <p:extLst>
      <p:ext uri="{BB962C8B-B14F-4D97-AF65-F5344CB8AC3E}">
        <p14:creationId xmlns:p14="http://schemas.microsoft.com/office/powerpoint/2010/main" xmlns="" val="4136672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172AB19-69D4-49CB-B28E-A5AA4D3BD1B0}" type="datetime1">
              <a:rPr lang="en-US" smtClean="0"/>
              <a:pPr>
                <a:defRPr/>
              </a:pPr>
              <a:t>9/4/2020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7D22139-1815-4234-A93F-EB93AB0F47EF}" type="slidenum">
              <a:rPr lang="en-US" altLang="en-US"/>
              <a:pPr>
                <a:defRPr/>
              </a:pPr>
              <a:t>‹#›</a:t>
            </a:fld>
            <a:endParaRPr lang="en-US" altLang="en-US" dirty="0"/>
          </a:p>
        </p:txBody>
      </p:sp>
    </p:spTree>
    <p:extLst>
      <p:ext uri="{BB962C8B-B14F-4D97-AF65-F5344CB8AC3E}">
        <p14:creationId xmlns:p14="http://schemas.microsoft.com/office/powerpoint/2010/main" xmlns="" val="2376092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9AAB36-DDC2-4959-8EF2-3FCE640E502E}" type="datetimeFigureOut">
              <a:rPr lang="en-ZA" smtClean="0"/>
              <a:pPr/>
              <a:t>2020/09/04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D8D4B60A-BA89-4F01-A23F-5C42FC38895C}" type="slidenum">
              <a:rPr lang="en-ZA" smtClean="0"/>
              <a:pPr/>
              <a:t>‹#›</a:t>
            </a:fld>
            <a:endParaRPr lang="en-ZA" dirty="0"/>
          </a:p>
        </p:txBody>
      </p:sp>
      <p:pic>
        <p:nvPicPr>
          <p:cNvPr id="7" name="Picture 6" descr="IPBES Motif Bar LG.png"/>
          <p:cNvPicPr>
            <a:picLocks noChangeAspect="1"/>
          </p:cNvPicPr>
          <p:nvPr userDrawn="1"/>
        </p:nvPicPr>
        <p:blipFill>
          <a:blip r:embed="rId2">
            <a:extLst>
              <a:ext uri="{BEBA8EAE-BF5A-486C-A8C5-ECC9F3942E4B}">
                <a14:imgProps xmlns:a14="http://schemas.microsoft.com/office/drawing/2010/main" xmlns="">
                  <a14:imgLayer r:embed="rId3">
                    <a14:imgEffect>
                      <a14:colorTemperature colorTemp="5300"/>
                    </a14:imgEffect>
                    <a14:imgEffect>
                      <a14:brightnessContrast bright="-40000" contrast="20000"/>
                    </a14:imgEffect>
                  </a14:imgLayer>
                </a14:imgProps>
              </a:ext>
            </a:extLst>
          </a:blip>
          <a:stretch>
            <a:fillRect/>
          </a:stretch>
        </p:blipFill>
        <p:spPr>
          <a:xfrm>
            <a:off x="0" y="-29153"/>
            <a:ext cx="9144000" cy="738908"/>
          </a:xfrm>
          <a:prstGeom prst="rect">
            <a:avLst/>
          </a:prstGeom>
          <a:solidFill>
            <a:schemeClr val="accent6">
              <a:lumMod val="50000"/>
              <a:alpha val="95000"/>
            </a:schemeClr>
          </a:solidFill>
        </p:spPr>
      </p:pic>
    </p:spTree>
    <p:extLst>
      <p:ext uri="{BB962C8B-B14F-4D97-AF65-F5344CB8AC3E}">
        <p14:creationId xmlns:p14="http://schemas.microsoft.com/office/powerpoint/2010/main" xmlns="" val="2984381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
        <p:nvSpPr>
          <p:cNvPr id="7" name="Rectangle 6"/>
          <p:cNvSpPr/>
          <p:nvPr userDrawn="1"/>
        </p:nvSpPr>
        <p:spPr>
          <a:xfrm>
            <a:off x="0" y="-17583"/>
            <a:ext cx="9144000" cy="756491"/>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solidFill>
                <a:prstClr val="white"/>
              </a:solidFill>
            </a:endParaRPr>
          </a:p>
        </p:txBody>
      </p:sp>
      <p:pic>
        <p:nvPicPr>
          <p:cNvPr id="8" name="Picture 7" descr="IPBES Motif Bar LG.png"/>
          <p:cNvPicPr>
            <a:picLocks noChangeAspect="1"/>
          </p:cNvPicPr>
          <p:nvPr userDrawn="1"/>
        </p:nvPicPr>
        <p:blipFill>
          <a:blip r:embed="rId2">
            <a:extLst>
              <a:ext uri="{BEBA8EAE-BF5A-486C-A8C5-ECC9F3942E4B}">
                <a14:imgProps xmlns:a14="http://schemas.microsoft.com/office/drawing/2010/main" xmlns="">
                  <a14:imgLayer r:embed="rId3">
                    <a14:imgEffect>
                      <a14:colorTemperature colorTemp="5300"/>
                    </a14:imgEffect>
                    <a14:imgEffect>
                      <a14:brightnessContrast bright="-40000" contrast="20000"/>
                    </a14:imgEffect>
                  </a14:imgLayer>
                </a14:imgProps>
              </a:ext>
            </a:extLst>
          </a:blip>
          <a:stretch>
            <a:fillRect/>
          </a:stretch>
        </p:blipFill>
        <p:spPr>
          <a:xfrm>
            <a:off x="0" y="-29153"/>
            <a:ext cx="9144000" cy="738908"/>
          </a:xfrm>
          <a:prstGeom prst="rect">
            <a:avLst/>
          </a:prstGeom>
          <a:solidFill>
            <a:schemeClr val="accent6">
              <a:lumMod val="50000"/>
              <a:alpha val="95000"/>
            </a:schemeClr>
          </a:solidFill>
        </p:spPr>
      </p:pic>
      <p:sp>
        <p:nvSpPr>
          <p:cNvPr id="9" name="Line 8"/>
          <p:cNvSpPr>
            <a:spLocks noChangeShapeType="1"/>
          </p:cNvSpPr>
          <p:nvPr userDrawn="1"/>
        </p:nvSpPr>
        <p:spPr bwMode="auto">
          <a:xfrm>
            <a:off x="0" y="6532423"/>
            <a:ext cx="9144000" cy="22223"/>
          </a:xfrm>
          <a:prstGeom prst="line">
            <a:avLst/>
          </a:prstGeom>
          <a:noFill/>
          <a:ln w="28575">
            <a:solidFill>
              <a:schemeClr val="accent6">
                <a:lumMod val="75000"/>
              </a:schemeClr>
            </a:solidFill>
            <a:round/>
            <a:headEnd/>
            <a:tailEnd/>
          </a:ln>
          <a:extLst>
            <a:ext uri="{909E8E84-426E-40DD-AFC4-6F175D3DCCD1}">
              <a14:hiddenFill xmlns:a14="http://schemas.microsoft.com/office/drawing/2010/main" xmlns="">
                <a:noFill/>
              </a14:hiddenFill>
            </a:ext>
          </a:extLst>
        </p:spPr>
        <p:txBody>
          <a:bodyPr/>
          <a:lstStyle/>
          <a:p>
            <a:endParaRPr lang="en-ZA" sz="1013" dirty="0"/>
          </a:p>
        </p:txBody>
      </p:sp>
    </p:spTree>
    <p:extLst>
      <p:ext uri="{BB962C8B-B14F-4D97-AF65-F5344CB8AC3E}">
        <p14:creationId xmlns:p14="http://schemas.microsoft.com/office/powerpoint/2010/main" xmlns="" val="1445477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AAB36-DDC2-4959-8EF2-3FCE640E502E}" type="datetimeFigureOut">
              <a:rPr lang="en-ZA" smtClean="0"/>
              <a:pPr/>
              <a:t>2020/09/04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3765035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9AAB36-DDC2-4959-8EF2-3FCE640E502E}" type="datetimeFigureOut">
              <a:rPr lang="en-ZA" smtClean="0"/>
              <a:pPr/>
              <a:t>2020/09/04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843702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9AAB36-DDC2-4959-8EF2-3FCE640E502E}" type="datetimeFigureOut">
              <a:rPr lang="en-ZA" smtClean="0"/>
              <a:pPr/>
              <a:t>2020/09/04</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3834210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9AAB36-DDC2-4959-8EF2-3FCE640E502E}" type="datetimeFigureOut">
              <a:rPr lang="en-ZA" smtClean="0"/>
              <a:pPr/>
              <a:t>2020/09/04</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2257218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AAB36-DDC2-4959-8EF2-3FCE640E502E}" type="datetimeFigureOut">
              <a:rPr lang="en-ZA" smtClean="0"/>
              <a:pPr/>
              <a:t>2020/09/04</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1200515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47BAAE-1B85-4C40-847E-005749CD8283}" type="datetime1">
              <a:rPr lang="en-US" smtClean="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51838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59AAB36-DDC2-4959-8EF2-3FCE640E502E}" type="datetimeFigureOut">
              <a:rPr lang="en-ZA" smtClean="0"/>
              <a:pPr/>
              <a:t>2020/09/04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1314137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59AAB36-DDC2-4959-8EF2-3FCE640E502E}" type="datetimeFigureOut">
              <a:rPr lang="en-ZA" smtClean="0"/>
              <a:pPr/>
              <a:t>2020/09/04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432777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AAB36-DDC2-4959-8EF2-3FCE640E502E}" type="datetimeFigureOut">
              <a:rPr lang="en-ZA" smtClean="0"/>
              <a:pPr/>
              <a:t>2020/09/04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3878204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AAB36-DDC2-4959-8EF2-3FCE640E502E}" type="datetimeFigureOut">
              <a:rPr lang="en-ZA" smtClean="0"/>
              <a:pPr/>
              <a:t>2020/09/04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41654621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a:prstGeom prst="rect">
            <a:avLst/>
          </a:prstGeom>
        </p:spPr>
        <p:txBody>
          <a:bodyPr vert="horz"/>
          <a:lstStyle>
            <a:lvl1pPr algn="l">
              <a:defRPr sz="1575" b="1" i="0" baseline="0">
                <a:solidFill>
                  <a:srgbClr val="6E9528"/>
                </a:solidFill>
                <a:latin typeface="Arial"/>
                <a:cs typeface="Calibri (Headings)"/>
              </a:defRPr>
            </a:lvl1pPr>
          </a:lstStyle>
          <a:p>
            <a:r>
              <a:rPr lang="en-US" dirty="0"/>
              <a:t>Click to edit Master title style</a:t>
            </a:r>
          </a:p>
        </p:txBody>
      </p:sp>
      <p:sp>
        <p:nvSpPr>
          <p:cNvPr id="6" name="Rectangle 5"/>
          <p:cNvSpPr/>
          <p:nvPr userDrawn="1"/>
        </p:nvSpPr>
        <p:spPr>
          <a:xfrm>
            <a:off x="0" y="0"/>
            <a:ext cx="9144000" cy="540000"/>
          </a:xfrm>
          <a:prstGeom prst="rect">
            <a:avLst/>
          </a:prstGeom>
          <a:solidFill>
            <a:srgbClr val="6E9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 Placeholder 7"/>
          <p:cNvSpPr>
            <a:spLocks noGrp="1"/>
          </p:cNvSpPr>
          <p:nvPr>
            <p:ph type="body" sz="quarter" idx="12"/>
          </p:nvPr>
        </p:nvSpPr>
        <p:spPr>
          <a:xfrm>
            <a:off x="457200" y="2971800"/>
            <a:ext cx="7162800" cy="3384550"/>
          </a:xfrm>
          <a:prstGeom prst="rect">
            <a:avLst/>
          </a:prstGeom>
        </p:spPr>
        <p:txBody>
          <a:bodyPr vert="horz"/>
          <a:lstStyle>
            <a:lvl1pPr marL="0">
              <a:buFontTx/>
              <a:buNone/>
              <a:defRPr sz="1013" baseline="0">
                <a:solidFill>
                  <a:srgbClr val="676C5F"/>
                </a:solidFill>
                <a:latin typeface="Arial"/>
              </a:defRPr>
            </a:lvl1pPr>
            <a:lvl2pPr marL="0">
              <a:buFontTx/>
              <a:buNone/>
              <a:defRPr sz="1013" baseline="0">
                <a:solidFill>
                  <a:srgbClr val="676C5F"/>
                </a:solidFill>
                <a:latin typeface="Arial"/>
              </a:defRPr>
            </a:lvl2pPr>
            <a:lvl3pPr marL="0">
              <a:buFontTx/>
              <a:buNone/>
              <a:defRPr sz="1013" baseline="0">
                <a:solidFill>
                  <a:srgbClr val="676C5F"/>
                </a:solidFill>
                <a:latin typeface="Arial"/>
              </a:defRPr>
            </a:lvl3pPr>
            <a:lvl4pPr marL="0">
              <a:buFontTx/>
              <a:buNone/>
              <a:defRPr sz="1013" baseline="0">
                <a:solidFill>
                  <a:srgbClr val="676C5F"/>
                </a:solidFill>
                <a:latin typeface="Arial"/>
              </a:defRPr>
            </a:lvl4pPr>
            <a:lvl5pPr marL="0">
              <a:buFontTx/>
              <a:buNone/>
              <a:defRPr sz="1013" baseline="0">
                <a:solidFill>
                  <a:srgbClr val="676C5F"/>
                </a:solidFill>
                <a:latin typeface="Arial"/>
              </a:defRPr>
            </a:lvl5pPr>
          </a:lstStyle>
          <a:p>
            <a:pPr lvl="0"/>
            <a:r>
              <a:rPr lang="en-US" dirty="0"/>
              <a:t>Click to edit Master text styles</a:t>
            </a:r>
          </a:p>
        </p:txBody>
      </p:sp>
      <p:sp>
        <p:nvSpPr>
          <p:cNvPr id="10" name="Text Placeholder 9"/>
          <p:cNvSpPr>
            <a:spLocks noGrp="1"/>
          </p:cNvSpPr>
          <p:nvPr>
            <p:ph type="body" sz="quarter" idx="13"/>
          </p:nvPr>
        </p:nvSpPr>
        <p:spPr>
          <a:xfrm>
            <a:off x="457200" y="1989138"/>
            <a:ext cx="8229600" cy="677862"/>
          </a:xfrm>
          <a:prstGeom prst="rect">
            <a:avLst/>
          </a:prstGeom>
        </p:spPr>
        <p:txBody>
          <a:bodyPr vert="horz"/>
          <a:lstStyle>
            <a:lvl1pPr>
              <a:buFontTx/>
              <a:buNone/>
              <a:defRPr sz="1350" baseline="0">
                <a:solidFill>
                  <a:schemeClr val="bg1">
                    <a:lumMod val="65000"/>
                  </a:schemeClr>
                </a:solidFill>
                <a:latin typeface="Arial"/>
              </a:defRPr>
            </a:lvl1pPr>
            <a:lvl2pPr>
              <a:buFontTx/>
              <a:buNone/>
              <a:defRPr sz="1350" baseline="0">
                <a:solidFill>
                  <a:srgbClr val="6E9528"/>
                </a:solidFill>
                <a:latin typeface="Arial"/>
              </a:defRPr>
            </a:lvl2pPr>
            <a:lvl3pPr>
              <a:buFontTx/>
              <a:buNone/>
              <a:defRPr sz="1350" baseline="0">
                <a:solidFill>
                  <a:srgbClr val="6E9528"/>
                </a:solidFill>
                <a:latin typeface="Arial"/>
              </a:defRPr>
            </a:lvl3pPr>
            <a:lvl4pPr>
              <a:buFontTx/>
              <a:buNone/>
              <a:defRPr sz="1350" baseline="0">
                <a:solidFill>
                  <a:srgbClr val="6E9528"/>
                </a:solidFill>
                <a:latin typeface="Arial"/>
              </a:defRPr>
            </a:lvl4pPr>
            <a:lvl5pPr>
              <a:buFontTx/>
              <a:buNone/>
              <a:defRPr sz="1350" baseline="0">
                <a:solidFill>
                  <a:srgbClr val="6E9528"/>
                </a:solidFill>
                <a:latin typeface="Arial"/>
              </a:defRPr>
            </a:lvl5pPr>
          </a:lstStyle>
          <a:p>
            <a:pPr lvl="0"/>
            <a:r>
              <a:rPr lang="en-US" dirty="0"/>
              <a:t>Click to edit Master text styles</a:t>
            </a:r>
          </a:p>
        </p:txBody>
      </p:sp>
      <p:sp>
        <p:nvSpPr>
          <p:cNvPr id="9" name="Date Placeholder 3"/>
          <p:cNvSpPr>
            <a:spLocks noGrp="1"/>
          </p:cNvSpPr>
          <p:nvPr>
            <p:ph type="dt" sz="half" idx="2"/>
          </p:nvPr>
        </p:nvSpPr>
        <p:spPr>
          <a:xfrm>
            <a:off x="457200" y="6356354"/>
            <a:ext cx="5334000" cy="365125"/>
          </a:xfrm>
          <a:prstGeom prst="rect">
            <a:avLst/>
          </a:prstGeom>
        </p:spPr>
        <p:txBody>
          <a:bodyPr vert="horz" lIns="91440" tIns="45720" rIns="91440" bIns="45720" rtlCol="0" anchor="ctr"/>
          <a:lstStyle>
            <a:lvl1pPr algn="l">
              <a:defRPr sz="619">
                <a:solidFill>
                  <a:srgbClr val="676C5F"/>
                </a:solidFill>
                <a:latin typeface="Arial"/>
                <a:cs typeface="Calibri (Body)"/>
              </a:defRPr>
            </a:lvl1pPr>
          </a:lstStyle>
          <a:p>
            <a:pPr defTabSz="257175">
              <a:defRPr/>
            </a:pPr>
            <a:r>
              <a:rPr lang="en-US" dirty="0"/>
              <a:t>The Intergovernmental Platform on Biodiversity and Ecosystem Services </a:t>
            </a:r>
          </a:p>
        </p:txBody>
      </p:sp>
      <p:sp>
        <p:nvSpPr>
          <p:cNvPr id="11" name="Footer Placeholder 4"/>
          <p:cNvSpPr>
            <a:spLocks noGrp="1"/>
          </p:cNvSpPr>
          <p:nvPr>
            <p:ph type="ftr" sz="quarter" idx="3"/>
          </p:nvPr>
        </p:nvSpPr>
        <p:spPr>
          <a:xfrm>
            <a:off x="5791200" y="6356354"/>
            <a:ext cx="2895600" cy="365125"/>
          </a:xfrm>
          <a:prstGeom prst="rect">
            <a:avLst/>
          </a:prstGeom>
        </p:spPr>
        <p:txBody>
          <a:bodyPr vert="horz" lIns="91440" tIns="45720" rIns="91440" bIns="45720" rtlCol="0" anchor="ctr"/>
          <a:lstStyle>
            <a:lvl1pPr algn="r">
              <a:defRPr sz="619" b="1" i="0">
                <a:solidFill>
                  <a:srgbClr val="676C5F"/>
                </a:solidFill>
                <a:latin typeface="Arial"/>
                <a:cs typeface="Calibri (Body)"/>
              </a:defRPr>
            </a:lvl1pPr>
          </a:lstStyle>
          <a:p>
            <a:pPr defTabSz="257175">
              <a:defRPr/>
            </a:pPr>
            <a:r>
              <a:rPr lang="en-US" dirty="0"/>
              <a:t>www.ipbes.net</a:t>
            </a:r>
          </a:p>
        </p:txBody>
      </p:sp>
      <p:cxnSp>
        <p:nvCxnSpPr>
          <p:cNvPr id="12" name="Straight Connector 11"/>
          <p:cNvCxnSpPr/>
          <p:nvPr userDrawn="1"/>
        </p:nvCxnSpPr>
        <p:spPr>
          <a:xfrm>
            <a:off x="457200" y="6356350"/>
            <a:ext cx="8229600" cy="1588"/>
          </a:xfrm>
          <a:prstGeom prst="line">
            <a:avLst/>
          </a:prstGeom>
          <a:ln w="12700">
            <a:solidFill>
              <a:srgbClr val="6E9528"/>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IPBES Motif Bar LG.png"/>
          <p:cNvPicPr>
            <a:picLocks noChangeAspect="1"/>
          </p:cNvPicPr>
          <p:nvPr userDrawn="1"/>
        </p:nvPicPr>
        <p:blipFill>
          <a:blip r:embed="rId2"/>
          <a:stretch>
            <a:fillRect/>
          </a:stretch>
        </p:blipFill>
        <p:spPr>
          <a:xfrm>
            <a:off x="0" y="0"/>
            <a:ext cx="9144000" cy="540000"/>
          </a:xfrm>
          <a:prstGeom prst="rect">
            <a:avLst/>
          </a:prstGeom>
        </p:spPr>
      </p:pic>
    </p:spTree>
    <p:extLst>
      <p:ext uri="{BB962C8B-B14F-4D97-AF65-F5344CB8AC3E}">
        <p14:creationId xmlns:p14="http://schemas.microsoft.com/office/powerpoint/2010/main" xmlns="" val="1624400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990600" y="912813"/>
            <a:ext cx="4103688" cy="137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Date Placeholder 4"/>
          <p:cNvSpPr>
            <a:spLocks noGrp="1" noChangeArrowheads="1"/>
          </p:cNvSpPr>
          <p:nvPr>
            <p:ph type="dt" sz="half" idx="10"/>
          </p:nvPr>
        </p:nvSpPr>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a:defRPr/>
            </a:lvl1pPr>
          </a:lstStyle>
          <a:p>
            <a:pPr>
              <a:defRPr/>
            </a:pPr>
            <a:fld id="{93B1FB18-AD7F-4EDA-BCD8-CE16CBF50D53}" type="slidenum">
              <a:rPr lang="en-US" altLang="en-US"/>
              <a:pPr>
                <a:defRPr/>
              </a:pPr>
              <a:t>‹#›</a:t>
            </a:fld>
            <a:endParaRPr lang="en-US" altLang="en-US" dirty="0"/>
          </a:p>
        </p:txBody>
      </p:sp>
    </p:spTree>
    <p:extLst>
      <p:ext uri="{BB962C8B-B14F-4D97-AF65-F5344CB8AC3E}">
        <p14:creationId xmlns:p14="http://schemas.microsoft.com/office/powerpoint/2010/main" xmlns="" val="28683144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11DE371-1737-403A-99EA-7CAA9FEA077C}" type="slidenum">
              <a:rPr lang="en-US" altLang="en-US"/>
              <a:pPr>
                <a:defRPr/>
              </a:pPr>
              <a:t>‹#›</a:t>
            </a:fld>
            <a:endParaRPr lang="en-US" altLang="en-US" dirty="0"/>
          </a:p>
        </p:txBody>
      </p:sp>
    </p:spTree>
    <p:extLst>
      <p:ext uri="{BB962C8B-B14F-4D97-AF65-F5344CB8AC3E}">
        <p14:creationId xmlns:p14="http://schemas.microsoft.com/office/powerpoint/2010/main" xmlns="" val="2887171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8E01DBC-7C05-4B24-8AD2-9F47C1BD9BEE}" type="slidenum">
              <a:rPr lang="en-US" altLang="en-US"/>
              <a:pPr>
                <a:defRPr/>
              </a:pPr>
              <a:t>‹#›</a:t>
            </a:fld>
            <a:endParaRPr lang="en-US" altLang="en-US" dirty="0"/>
          </a:p>
        </p:txBody>
      </p:sp>
    </p:spTree>
    <p:extLst>
      <p:ext uri="{BB962C8B-B14F-4D97-AF65-F5344CB8AC3E}">
        <p14:creationId xmlns:p14="http://schemas.microsoft.com/office/powerpoint/2010/main" xmlns="" val="7988907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0B31C5D-D63F-4A33-846C-0AEE1BE8A201}" type="slidenum">
              <a:rPr lang="en-US" altLang="en-US"/>
              <a:pPr>
                <a:defRPr/>
              </a:pPr>
              <a:t>‹#›</a:t>
            </a:fld>
            <a:endParaRPr lang="en-US" altLang="en-US" dirty="0"/>
          </a:p>
        </p:txBody>
      </p:sp>
    </p:spTree>
    <p:extLst>
      <p:ext uri="{BB962C8B-B14F-4D97-AF65-F5344CB8AC3E}">
        <p14:creationId xmlns:p14="http://schemas.microsoft.com/office/powerpoint/2010/main" xmlns="" val="1786388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098FBA8-5F0A-426A-A084-FF969523F15F}" type="slidenum">
              <a:rPr lang="en-US" altLang="en-US"/>
              <a:pPr>
                <a:defRPr/>
              </a:pPr>
              <a:t>‹#›</a:t>
            </a:fld>
            <a:endParaRPr lang="en-US" altLang="en-US" dirty="0"/>
          </a:p>
        </p:txBody>
      </p:sp>
    </p:spTree>
    <p:extLst>
      <p:ext uri="{BB962C8B-B14F-4D97-AF65-F5344CB8AC3E}">
        <p14:creationId xmlns:p14="http://schemas.microsoft.com/office/powerpoint/2010/main" xmlns="" val="136200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8F92AE-C8A5-4C40-B9DB-23C523D416C7}" type="datetime1">
              <a:rPr lang="en-US" smtClean="0"/>
              <a:pPr/>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2175456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A64E97E-177B-407C-BC8B-C614A13FFE0D}" type="slidenum">
              <a:rPr lang="en-US" altLang="en-US"/>
              <a:pPr>
                <a:defRPr/>
              </a:pPr>
              <a:t>‹#›</a:t>
            </a:fld>
            <a:endParaRPr lang="en-US" altLang="en-US" dirty="0"/>
          </a:p>
        </p:txBody>
      </p:sp>
    </p:spTree>
    <p:extLst>
      <p:ext uri="{BB962C8B-B14F-4D97-AF65-F5344CB8AC3E}">
        <p14:creationId xmlns:p14="http://schemas.microsoft.com/office/powerpoint/2010/main" xmlns="" val="10302217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B1A2E22-E775-4558-BF3D-BAC34C589B84}" type="slidenum">
              <a:rPr lang="en-US" altLang="en-US"/>
              <a:pPr>
                <a:defRPr/>
              </a:pPr>
              <a:t>‹#›</a:t>
            </a:fld>
            <a:endParaRPr lang="en-US" altLang="en-US" dirty="0"/>
          </a:p>
        </p:txBody>
      </p:sp>
    </p:spTree>
    <p:extLst>
      <p:ext uri="{BB962C8B-B14F-4D97-AF65-F5344CB8AC3E}">
        <p14:creationId xmlns:p14="http://schemas.microsoft.com/office/powerpoint/2010/main" xmlns="" val="33485511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4AF65E9-5550-4897-BBF9-FEBFFE046BFC}" type="slidenum">
              <a:rPr lang="en-US" altLang="en-US"/>
              <a:pPr>
                <a:defRPr/>
              </a:pPr>
              <a:t>‹#›</a:t>
            </a:fld>
            <a:endParaRPr lang="en-US" altLang="en-US" dirty="0"/>
          </a:p>
        </p:txBody>
      </p:sp>
    </p:spTree>
    <p:extLst>
      <p:ext uri="{BB962C8B-B14F-4D97-AF65-F5344CB8AC3E}">
        <p14:creationId xmlns:p14="http://schemas.microsoft.com/office/powerpoint/2010/main" xmlns="" val="1322218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84BABE9-0F5C-465D-B3CB-0BD0D0C2EA86}" type="slidenum">
              <a:rPr lang="en-US" altLang="en-US"/>
              <a:pPr>
                <a:defRPr/>
              </a:pPr>
              <a:t>‹#›</a:t>
            </a:fld>
            <a:endParaRPr lang="en-US" altLang="en-US" dirty="0"/>
          </a:p>
        </p:txBody>
      </p:sp>
    </p:spTree>
    <p:extLst>
      <p:ext uri="{BB962C8B-B14F-4D97-AF65-F5344CB8AC3E}">
        <p14:creationId xmlns:p14="http://schemas.microsoft.com/office/powerpoint/2010/main" xmlns="" val="129847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EC853EC-E4D2-4622-943C-108B989D313B}" type="slidenum">
              <a:rPr lang="en-US" altLang="en-US"/>
              <a:pPr>
                <a:defRPr/>
              </a:pPr>
              <a:t>‹#›</a:t>
            </a:fld>
            <a:endParaRPr lang="en-US" altLang="en-US" dirty="0"/>
          </a:p>
        </p:txBody>
      </p:sp>
    </p:spTree>
    <p:extLst>
      <p:ext uri="{BB962C8B-B14F-4D97-AF65-F5344CB8AC3E}">
        <p14:creationId xmlns:p14="http://schemas.microsoft.com/office/powerpoint/2010/main" xmlns="" val="5976348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7D22139-1815-4234-A93F-EB93AB0F47EF}" type="slidenum">
              <a:rPr lang="en-US" altLang="en-US"/>
              <a:pPr>
                <a:defRPr/>
              </a:pPr>
              <a:t>‹#›</a:t>
            </a:fld>
            <a:endParaRPr lang="en-US" altLang="en-US" dirty="0"/>
          </a:p>
        </p:txBody>
      </p:sp>
    </p:spTree>
    <p:extLst>
      <p:ext uri="{BB962C8B-B14F-4D97-AF65-F5344CB8AC3E}">
        <p14:creationId xmlns:p14="http://schemas.microsoft.com/office/powerpoint/2010/main" xmlns="" val="250294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6FBBDD-5F7B-4842-9125-97B4D86C7229}" type="datetime1">
              <a:rPr lang="en-US" smtClean="0"/>
              <a:pPr/>
              <a:t>9/4/2020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50561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152A07-FDF2-41FE-B6B0-A3C14AA18588}" type="datetime1">
              <a:rPr lang="en-US" smtClean="0"/>
              <a:pPr/>
              <a:t>9/4/2020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71788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F2133-AE6E-4C30-978F-25409297D47A}" type="datetime1">
              <a:rPr lang="en-US" smtClean="0"/>
              <a:pPr/>
              <a:t>9/4/2020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187911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154941-D4CC-4101-BC72-21488F03E75A}" type="datetime1">
              <a:rPr lang="en-US" smtClean="0"/>
              <a:pPr/>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2314500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00FE58-087F-4860-B5E8-5278D836B603}" type="datetime1">
              <a:rPr lang="en-US" smtClean="0"/>
              <a:pPr/>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245326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C0768-2F70-4232-98FC-A6E559761891}" type="datetime1">
              <a:rPr lang="en-US" smtClean="0"/>
              <a:pPr/>
              <a:t>9/4/2020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107A0-7B7C-8743-BC43-85A450895BAC}" type="slidenum">
              <a:rPr lang="en-US" smtClean="0"/>
              <a:pPr/>
              <a:t>‹#›</a:t>
            </a:fld>
            <a:endParaRPr lang="en-US" dirty="0"/>
          </a:p>
        </p:txBody>
      </p:sp>
    </p:spTree>
    <p:extLst>
      <p:ext uri="{BB962C8B-B14F-4D97-AF65-F5344CB8AC3E}">
        <p14:creationId xmlns:p14="http://schemas.microsoft.com/office/powerpoint/2010/main" xmlns="" val="1383255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391F4E47-6891-4022-9C5F-E5B0F65EB4EA}" type="datetime1">
              <a:rPr lang="en-US" smtClean="0"/>
              <a:pPr>
                <a:defRPr/>
              </a:pPr>
              <a:t>9/4/2020</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C9A5E40-A668-4D2F-B6E4-750AA45484BC}" type="slidenum">
              <a:rPr lang="en-US" altLang="en-US"/>
              <a:pPr>
                <a:defRPr/>
              </a:pPr>
              <a:t>‹#›</a:t>
            </a:fld>
            <a:endParaRPr lang="en-US" altLang="en-US" dirty="0"/>
          </a:p>
        </p:txBody>
      </p:sp>
      <p:pic>
        <p:nvPicPr>
          <p:cNvPr id="1031" name="Picture 7"/>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152400" y="6096000"/>
            <a:ext cx="1824038"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95995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59AAB36-DDC2-4959-8EF2-3FCE640E502E}" type="datetimeFigureOut">
              <a:rPr lang="en-ZA" smtClean="0"/>
              <a:pPr/>
              <a:t>2020/09/04</a:t>
            </a:fld>
            <a:endParaRPr lang="en-Z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4099300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C9A5E40-A668-4D2F-B6E4-750AA45484BC}" type="slidenum">
              <a:rPr lang="en-US" altLang="en-US"/>
              <a:pPr>
                <a:defRPr/>
              </a:pPr>
              <a:t>‹#›</a:t>
            </a:fld>
            <a:endParaRPr lang="en-US" altLang="en-US" dirty="0"/>
          </a:p>
        </p:txBody>
      </p:sp>
      <p:pic>
        <p:nvPicPr>
          <p:cNvPr id="1031" name="Picture 7"/>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152400" y="6096000"/>
            <a:ext cx="1824038"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997269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6.png"/><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fotosearch.com/CSP839/k839503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openxmlformats.org/officeDocument/2006/relationships/image" Target="../media/image3.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0"/>
            <a:ext cx="7934124" cy="1377043"/>
          </a:xfrm>
        </p:spPr>
        <p:txBody>
          <a:bodyPr>
            <a:normAutofit fontScale="90000"/>
          </a:bodyPr>
          <a:lstStyle/>
          <a:p>
            <a:pPr algn="ctr"/>
            <a:r>
              <a:rPr lang="en-US" sz="2400" b="1" dirty="0" smtClean="0">
                <a:solidFill>
                  <a:srgbClr val="006600"/>
                </a:solidFill>
                <a:latin typeface="Arial" panose="020B0604020202020204" pitchFamily="34" charset="0"/>
                <a:cs typeface="Arial" panose="020B0604020202020204" pitchFamily="34" charset="0"/>
              </a:rPr>
              <a:t>SANPARKS 1</a:t>
            </a:r>
            <a:r>
              <a:rPr lang="en-US" sz="2400" b="1" baseline="30000" dirty="0" smtClean="0">
                <a:solidFill>
                  <a:srgbClr val="006600"/>
                </a:solidFill>
                <a:latin typeface="Arial" panose="020B0604020202020204" pitchFamily="34" charset="0"/>
                <a:cs typeface="Arial" panose="020B0604020202020204" pitchFamily="34" charset="0"/>
              </a:rPr>
              <a:t>st</a:t>
            </a:r>
            <a:r>
              <a:rPr lang="en-US" sz="2400" b="1" dirty="0" smtClean="0">
                <a:solidFill>
                  <a:srgbClr val="006600"/>
                </a:solidFill>
                <a:latin typeface="Arial" panose="020B0604020202020204" pitchFamily="34" charset="0"/>
                <a:cs typeface="Arial" panose="020B0604020202020204" pitchFamily="34" charset="0"/>
              </a:rPr>
              <a:t>  QUARTER REPORT – 2020/21</a:t>
            </a:r>
            <a:br>
              <a:rPr lang="en-US" sz="2400" b="1" dirty="0" smtClean="0">
                <a:solidFill>
                  <a:srgbClr val="006600"/>
                </a:solidFill>
                <a:latin typeface="Arial" panose="020B0604020202020204" pitchFamily="34" charset="0"/>
                <a:cs typeface="Arial" panose="020B0604020202020204" pitchFamily="34" charset="0"/>
              </a:rPr>
            </a:br>
            <a:r>
              <a:rPr lang="en-US" sz="2400" b="1" dirty="0" smtClean="0">
                <a:solidFill>
                  <a:srgbClr val="006600"/>
                </a:solidFill>
                <a:latin typeface="Arial" panose="020B0604020202020204" pitchFamily="34" charset="0"/>
                <a:cs typeface="Arial" panose="020B0604020202020204" pitchFamily="34" charset="0"/>
              </a:rPr>
              <a:t/>
            </a:r>
            <a:br>
              <a:rPr lang="en-US" sz="2400" b="1" dirty="0" smtClean="0">
                <a:solidFill>
                  <a:srgbClr val="006600"/>
                </a:solidFill>
                <a:latin typeface="Arial" panose="020B0604020202020204" pitchFamily="34" charset="0"/>
                <a:cs typeface="Arial" panose="020B0604020202020204" pitchFamily="34" charset="0"/>
              </a:rPr>
            </a:br>
            <a:r>
              <a:rPr lang="en-US" sz="2400" b="1" dirty="0" smtClean="0">
                <a:solidFill>
                  <a:srgbClr val="006600"/>
                </a:solidFill>
                <a:latin typeface="Arial" panose="020B0604020202020204" pitchFamily="34" charset="0"/>
                <a:cs typeface="Arial" panose="020B0604020202020204" pitchFamily="34" charset="0"/>
              </a:rPr>
              <a:t>Presentation to the Portfolio Committee on Forestry Fisheries and Environment </a:t>
            </a:r>
            <a:br>
              <a:rPr lang="en-US" sz="2400" b="1" dirty="0" smtClean="0">
                <a:solidFill>
                  <a:srgbClr val="006600"/>
                </a:solidFill>
                <a:latin typeface="Arial" panose="020B0604020202020204" pitchFamily="34" charset="0"/>
                <a:cs typeface="Arial" panose="020B0604020202020204" pitchFamily="34" charset="0"/>
              </a:rPr>
            </a:br>
            <a:r>
              <a:rPr lang="en-US" sz="2400" b="1" dirty="0" smtClean="0">
                <a:solidFill>
                  <a:srgbClr val="006600"/>
                </a:solidFill>
                <a:latin typeface="Arial" panose="020B0604020202020204" pitchFamily="34" charset="0"/>
                <a:cs typeface="Arial" panose="020B0604020202020204" pitchFamily="34" charset="0"/>
              </a:rPr>
              <a:t/>
            </a:r>
            <a:br>
              <a:rPr lang="en-US" sz="2400" b="1" dirty="0" smtClean="0">
                <a:solidFill>
                  <a:srgbClr val="006600"/>
                </a:solidFill>
                <a:latin typeface="Arial" panose="020B0604020202020204" pitchFamily="34" charset="0"/>
                <a:cs typeface="Arial" panose="020B0604020202020204" pitchFamily="34" charset="0"/>
              </a:rPr>
            </a:br>
            <a:r>
              <a:rPr lang="en-US" sz="1600" b="1" dirty="0" smtClean="0">
                <a:solidFill>
                  <a:srgbClr val="006600"/>
                </a:solidFill>
                <a:latin typeface="Arial" panose="020B0604020202020204" pitchFamily="34" charset="0"/>
                <a:cs typeface="Arial" panose="020B0604020202020204" pitchFamily="34" charset="0"/>
              </a:rPr>
              <a:t>Presented by Mr. Fundisile Mketeni</a:t>
            </a:r>
            <a:br>
              <a:rPr lang="en-US" sz="1600" b="1" dirty="0" smtClean="0">
                <a:solidFill>
                  <a:srgbClr val="006600"/>
                </a:solidFill>
                <a:latin typeface="Arial" panose="020B0604020202020204" pitchFamily="34" charset="0"/>
                <a:cs typeface="Arial" panose="020B0604020202020204" pitchFamily="34" charset="0"/>
              </a:rPr>
            </a:br>
            <a:r>
              <a:rPr lang="en-US" sz="1600" b="1" dirty="0" smtClean="0">
                <a:solidFill>
                  <a:srgbClr val="006600"/>
                </a:solidFill>
                <a:latin typeface="Arial" panose="020B0604020202020204" pitchFamily="34" charset="0"/>
                <a:cs typeface="Arial" panose="020B0604020202020204" pitchFamily="34" charset="0"/>
              </a:rPr>
              <a:t> 26 August 2020</a:t>
            </a:r>
            <a:r>
              <a:rPr lang="en-US" sz="2400" b="1" dirty="0" smtClean="0">
                <a:solidFill>
                  <a:srgbClr val="006600"/>
                </a:solidFill>
                <a:latin typeface="Arial" panose="020B0604020202020204" pitchFamily="34" charset="0"/>
                <a:cs typeface="Arial" panose="020B0604020202020204" pitchFamily="34" charset="0"/>
              </a:rPr>
              <a:t/>
            </a:r>
            <a:br>
              <a:rPr lang="en-US" sz="2400" b="1" dirty="0" smtClean="0">
                <a:solidFill>
                  <a:srgbClr val="006600"/>
                </a:solidFill>
                <a:latin typeface="Arial" panose="020B0604020202020204" pitchFamily="34" charset="0"/>
                <a:cs typeface="Arial" panose="020B0604020202020204" pitchFamily="34" charset="0"/>
              </a:rPr>
            </a:br>
            <a:endParaRPr lang="en-ZA" sz="2400" b="1" dirty="0">
              <a:solidFill>
                <a:srgbClr val="0066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838200" y="2820890"/>
            <a:ext cx="1356914" cy="1356914"/>
          </a:xfrm>
          <a:prstGeom prst="rect">
            <a:avLst/>
          </a:prstGeom>
        </p:spPr>
      </p:pic>
      <p:pic>
        <p:nvPicPr>
          <p:cNvPr id="9" name="Picture 1"/>
          <p:cNvPicPr>
            <a:picLocks noChangeAspect="1"/>
          </p:cNvPicPr>
          <p:nvPr/>
        </p:nvPicPr>
        <p:blipFill>
          <a:blip r:embed="rId3" cstate="print">
            <a:extLst>
              <a:ext uri="{BEBA8EAE-BF5A-486C-A8C5-ECC9F3942E4B}">
                <a14:imgProps xmlns:a14="http://schemas.microsoft.com/office/drawing/2010/main" xmlns="">
                  <a14:imgLayer r:embed="rId4">
                    <a14:imgEffect>
                      <a14:saturation sat="66000"/>
                    </a14:imgEffect>
                  </a14:imgLayer>
                </a14:imgProps>
              </a:ext>
              <a:ext uri="{28A0092B-C50C-407E-A947-70E740481C1C}">
                <a14:useLocalDpi xmlns:a14="http://schemas.microsoft.com/office/drawing/2010/main" xmlns="" val="0"/>
              </a:ext>
            </a:extLst>
          </a:blip>
          <a:srcRect/>
          <a:stretch>
            <a:fillRect/>
          </a:stretch>
        </p:blipFill>
        <p:spPr bwMode="auto">
          <a:xfrm>
            <a:off x="7239000" y="2820890"/>
            <a:ext cx="1171776" cy="135858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0" y="1626587"/>
            <a:ext cx="9144000"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70AD47">
                    <a:lumMod val="50000"/>
                  </a:srgbClr>
                </a:solidFill>
                <a:effectLst/>
                <a:uLnTx/>
                <a:uFillTx/>
                <a:latin typeface="Arial Black" panose="020B0A04020102020204" pitchFamily="34" charset="0"/>
                <a:ea typeface="+mn-ea"/>
                <a:cs typeface="+mn-cs"/>
              </a:rPr>
              <a:t>SOUTH AFRICAN NATIONAL PARKS</a:t>
            </a:r>
            <a:endParaRPr kumimoji="0" lang="en-ZA"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09590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8451503" y="22228"/>
            <a:ext cx="51261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2973948079"/>
              </p:ext>
            </p:extLst>
          </p:nvPr>
        </p:nvGraphicFramePr>
        <p:xfrm>
          <a:off x="261257" y="434890"/>
          <a:ext cx="8763001" cy="5209134"/>
        </p:xfrm>
        <a:graphic>
          <a:graphicData uri="http://schemas.openxmlformats.org/drawingml/2006/table">
            <a:tbl>
              <a:tblPr/>
              <a:tblGrid>
                <a:gridCol w="2113233">
                  <a:extLst>
                    <a:ext uri="{9D8B030D-6E8A-4147-A177-3AD203B41FA5}">
                      <a16:colId xmlns="" xmlns:a16="http://schemas.microsoft.com/office/drawing/2014/main" val="20000"/>
                    </a:ext>
                  </a:extLst>
                </a:gridCol>
                <a:gridCol w="1624855">
                  <a:extLst>
                    <a:ext uri="{9D8B030D-6E8A-4147-A177-3AD203B41FA5}">
                      <a16:colId xmlns="" xmlns:a16="http://schemas.microsoft.com/office/drawing/2014/main" val="20001"/>
                    </a:ext>
                  </a:extLst>
                </a:gridCol>
                <a:gridCol w="2519442">
                  <a:extLst>
                    <a:ext uri="{9D8B030D-6E8A-4147-A177-3AD203B41FA5}">
                      <a16:colId xmlns="" xmlns:a16="http://schemas.microsoft.com/office/drawing/2014/main" val="20003"/>
                    </a:ext>
                  </a:extLst>
                </a:gridCol>
                <a:gridCol w="2505471">
                  <a:extLst>
                    <a:ext uri="{9D8B030D-6E8A-4147-A177-3AD203B41FA5}">
                      <a16:colId xmlns="" xmlns:a16="http://schemas.microsoft.com/office/drawing/2014/main" val="4116447355"/>
                    </a:ext>
                  </a:extLst>
                </a:gridCol>
              </a:tblGrid>
              <a:tr h="199811">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Times New Roman"/>
                        </a:rPr>
                        <a:t>OUTCOME GOAL 2: IMPROVED DIVERSE RESPONSIBLE TOURISM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b="1" kern="1200" dirty="0">
                        <a:solidFill>
                          <a:schemeClr val="bg1"/>
                        </a:solidFill>
                        <a:latin typeface="Arial Narrow"/>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199811">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Calibri" panose="020F0502020204030204" pitchFamily="34" charset="0"/>
                        </a:rPr>
                        <a:t>SUB OUTCOME: IMPROVED TOURISM PERFORMANCE </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84064781"/>
                  </a:ext>
                </a:extLst>
              </a:tr>
              <a:tr h="379865">
                <a:tc rowSpan="2">
                  <a:txBody>
                    <a:bodyPr/>
                    <a:lstStyle/>
                    <a:p>
                      <a:pPr marL="0" marR="0" algn="ctr">
                        <a:lnSpc>
                          <a:spcPct val="115000"/>
                        </a:lnSpc>
                        <a:spcBef>
                          <a:spcPts val="0"/>
                        </a:spcBef>
                        <a:spcAft>
                          <a:spcPts val="0"/>
                        </a:spcAft>
                      </a:pPr>
                      <a:r>
                        <a:rPr kumimoji="0" lang="en-ZA"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rPr>
                        <a:t>PERFORMANCE INDICATOR</a:t>
                      </a:r>
                      <a:endParaRPr lang="en-US" sz="14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ACTIONS </a:t>
                      </a:r>
                      <a:r>
                        <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rPr>
                        <a:t>/ </a:t>
                      </a: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INTERVENTIONS</a:t>
                      </a:r>
                      <a:endPar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dirty="0">
                        <a:solidFill>
                          <a:schemeClr val="bg1"/>
                        </a:solidFill>
                        <a:latin typeface="Calibri"/>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extLst>
                  <a:ext uri="{0D108BD9-81ED-4DB2-BD59-A6C34878D82A}">
                    <a16:rowId xmlns="" xmlns:a16="http://schemas.microsoft.com/office/drawing/2014/main" val="10001"/>
                  </a:ext>
                </a:extLst>
              </a:tr>
              <a:tr h="1042490">
                <a:tc vMerge="1">
                  <a:txBody>
                    <a:bodyPr/>
                    <a:lstStyle/>
                    <a:p>
                      <a:endParaRPr lang="en-ZA"/>
                    </a:p>
                  </a:txBody>
                  <a:tcPr/>
                </a:tc>
                <a:tc>
                  <a:txBody>
                    <a:bodyPr/>
                    <a:lstStyle/>
                    <a:p>
                      <a:pPr marL="0" marR="0" algn="ctr">
                        <a:lnSpc>
                          <a:spcPct val="115000"/>
                        </a:lnSpc>
                        <a:spcBef>
                          <a:spcPts val="0"/>
                        </a:spcBef>
                        <a:spcAft>
                          <a:spcPts val="0"/>
                        </a:spcAft>
                      </a:pPr>
                      <a:r>
                        <a:rPr lang="en-US" sz="1400" b="1" kern="1200" dirty="0" smtClean="0">
                          <a:solidFill>
                            <a:schemeClr val="bg1"/>
                          </a:solidFill>
                          <a:latin typeface="Arial Narrow" panose="020B0606020202030204" pitchFamily="34" charset="0"/>
                          <a:ea typeface="Times New Roman"/>
                          <a:cs typeface="Times New Roman"/>
                        </a:rPr>
                        <a:t>Q</a:t>
                      </a:r>
                      <a:r>
                        <a:rPr lang="en-US" sz="1400" b="1" kern="1200" baseline="0" dirty="0" smtClean="0">
                          <a:solidFill>
                            <a:schemeClr val="bg1"/>
                          </a:solidFill>
                          <a:latin typeface="Arial Narrow" panose="020B0606020202030204" pitchFamily="34" charset="0"/>
                          <a:ea typeface="Times New Roman"/>
                          <a:cs typeface="Times New Roman"/>
                        </a:rPr>
                        <a:t>1 </a:t>
                      </a:r>
                      <a:r>
                        <a:rPr lang="en-US" sz="1400" b="1" kern="1200" dirty="0" smtClean="0">
                          <a:solidFill>
                            <a:schemeClr val="bg1"/>
                          </a:solidFill>
                          <a:latin typeface="Arial Narrow" panose="020B0606020202030204" pitchFamily="34" charset="0"/>
                          <a:ea typeface="Times New Roman"/>
                          <a:cs typeface="Times New Roman"/>
                        </a:rPr>
                        <a:t>TARGET</a:t>
                      </a:r>
                      <a:endParaRPr lang="en-US"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Programme 1st Quarter Progress and Analysis</a:t>
                      </a: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Revised Target or Comments on ongoing challenges</a:t>
                      </a:r>
                      <a:endParaRPr lang="en-ZA"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2"/>
                  </a:ext>
                </a:extLst>
              </a:tr>
              <a:tr h="1706880">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Percentage Improvement in CSI rating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0.2% increase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b="1" dirty="0" smtClean="0">
                          <a:latin typeface="Arial Narrow" panose="020B0606020202030204" pitchFamily="34" charset="0"/>
                        </a:rPr>
                        <a:t>Not achieved </a:t>
                      </a:r>
                    </a:p>
                    <a:p>
                      <a:r>
                        <a:rPr lang="en-ZA" sz="1400" b="1" dirty="0" smtClean="0">
                          <a:latin typeface="Arial Narrow" panose="020B0606020202030204" pitchFamily="34" charset="0"/>
                        </a:rPr>
                        <a:t>0%</a:t>
                      </a:r>
                      <a:r>
                        <a:rPr lang="en-ZA" sz="1400" b="1" baseline="0" dirty="0" smtClean="0">
                          <a:latin typeface="Arial Narrow" panose="020B0606020202030204" pitchFamily="34" charset="0"/>
                        </a:rPr>
                        <a:t> . </a:t>
                      </a:r>
                    </a:p>
                    <a:p>
                      <a:r>
                        <a:rPr lang="en-ZA" sz="1400" b="1" baseline="0" dirty="0" smtClean="0">
                          <a:latin typeface="Arial Narrow" panose="020B0606020202030204" pitchFamily="34" charset="0"/>
                        </a:rPr>
                        <a:t>No visitors to parks due to lockdown.</a:t>
                      </a:r>
                    </a:p>
                    <a:p>
                      <a:r>
                        <a:rPr lang="en-ZA" sz="1400" b="1" baseline="0" dirty="0" smtClean="0">
                          <a:latin typeface="Arial Narrow" panose="020B0606020202030204" pitchFamily="34" charset="0"/>
                        </a:rPr>
                        <a:t>It is still unknown when the tourism facilities will be opened.</a:t>
                      </a:r>
                    </a:p>
                    <a:p>
                      <a:r>
                        <a:rPr lang="en-ZA" sz="1400" b="1" baseline="0" dirty="0" smtClean="0">
                          <a:latin typeface="Arial Narrow" panose="020B0606020202030204" pitchFamily="34" charset="0"/>
                        </a:rPr>
                        <a:t> </a:t>
                      </a:r>
                      <a:endParaRPr lang="en-ZA" sz="1400" b="1"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ZA" sz="1400" dirty="0" smtClean="0">
                          <a:latin typeface="Arial Narrow" panose="020B0606020202030204" pitchFamily="34" charset="0"/>
                        </a:rPr>
                        <a:t>1.0 % point improvement in CSI on baseline in March 2020</a:t>
                      </a:r>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589171">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Percentage increase in numbers of visitors to national parks year on year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0.2% increase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b="1" dirty="0" smtClean="0">
                          <a:latin typeface="Arial Narrow" panose="020B0606020202030204" pitchFamily="34" charset="0"/>
                        </a:rPr>
                        <a:t>Not achieved</a:t>
                      </a:r>
                    </a:p>
                    <a:p>
                      <a:endParaRPr lang="en-ZA" sz="1400" b="1" dirty="0" smtClean="0">
                        <a:latin typeface="Arial Narrow" panose="020B0606020202030204" pitchFamily="34" charset="0"/>
                      </a:endParaRPr>
                    </a:p>
                    <a:p>
                      <a:r>
                        <a:rPr lang="en-ZA" sz="1400" b="1" dirty="0" smtClean="0">
                          <a:latin typeface="Arial Narrow" panose="020B0606020202030204" pitchFamily="34" charset="0"/>
                        </a:rPr>
                        <a:t>21, 716 Self drive clients</a:t>
                      </a:r>
                    </a:p>
                    <a:p>
                      <a:endParaRPr lang="en-ZA" sz="1400" b="1" dirty="0" smtClean="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ZA" sz="1400" b="1" dirty="0" smtClean="0">
                          <a:latin typeface="Arial Narrow" panose="020B0606020202030204" pitchFamily="34" charset="0"/>
                        </a:rPr>
                        <a:t>Revised Target:</a:t>
                      </a:r>
                      <a:r>
                        <a:rPr lang="en-ZA" sz="1400" dirty="0" smtClean="0">
                          <a:latin typeface="Arial Narrow" panose="020B0606020202030204" pitchFamily="34" charset="0"/>
                        </a:rPr>
                        <a:t> </a:t>
                      </a:r>
                    </a:p>
                    <a:p>
                      <a:r>
                        <a:rPr lang="en-US" sz="1400" cap="all" dirty="0" smtClean="0">
                          <a:effectLst/>
                          <a:latin typeface="Arial Narrow" panose="020B0606020202030204" pitchFamily="34" charset="0"/>
                          <a:ea typeface="Calibri" panose="020F0502020204030204" pitchFamily="34" charset="0"/>
                          <a:cs typeface="Arial" panose="020B0604020202020204" pitchFamily="34" charset="0"/>
                        </a:rPr>
                        <a:t>68,3% </a:t>
                      </a:r>
                      <a:r>
                        <a:rPr lang="en-US" sz="1400" dirty="0" smtClean="0">
                          <a:effectLst/>
                          <a:latin typeface="Arial Narrow" panose="020B0606020202030204" pitchFamily="34" charset="0"/>
                          <a:ea typeface="Calibri" panose="020F0502020204030204" pitchFamily="34" charset="0"/>
                          <a:cs typeface="Arial" panose="020B0604020202020204" pitchFamily="34" charset="0"/>
                        </a:rPr>
                        <a:t>decline from 6 326 448 to 2 000 000</a:t>
                      </a:r>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27382292"/>
                  </a:ext>
                </a:extLst>
              </a:tr>
            </a:tbl>
          </a:graphicData>
        </a:graphic>
      </p:graphicFrame>
      <p:sp>
        <p:nvSpPr>
          <p:cNvPr id="37919" name="TextBox 2"/>
          <p:cNvSpPr txBox="1">
            <a:spLocks noChangeArrowheads="1"/>
          </p:cNvSpPr>
          <p:nvPr/>
        </p:nvSpPr>
        <p:spPr bwMode="auto">
          <a:xfrm>
            <a:off x="228600" y="38515"/>
            <a:ext cx="876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SANPARKS ANNUAL PROGRESS AGAINST THE  Q 1 TARGETS SET FOR 2020/21  </a:t>
            </a:r>
            <a:endParaRPr kumimoji="0" lang="en-ZA" alt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1503" y="6004115"/>
            <a:ext cx="683788" cy="7927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a:grpSpLocks/>
          </p:cNvGrpSpPr>
          <p:nvPr/>
        </p:nvGrpSpPr>
        <p:grpSpPr bwMode="auto">
          <a:xfrm>
            <a:off x="1500909" y="5896165"/>
            <a:ext cx="5778500" cy="215900"/>
            <a:chOff x="685800" y="6400800"/>
            <a:chExt cx="5778500" cy="215900"/>
          </a:xfrm>
        </p:grpSpPr>
        <p:sp>
          <p:nvSpPr>
            <p:cNvPr id="8"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On target</a:t>
              </a:r>
            </a:p>
          </p:txBody>
        </p:sp>
        <p:sp>
          <p:nvSpPr>
            <p:cNvPr id="9"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work in progress</a:t>
              </a:r>
            </a:p>
          </p:txBody>
        </p:sp>
        <p:sp>
          <p:nvSpPr>
            <p:cNvPr id="10"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Off target</a:t>
              </a:r>
            </a:p>
          </p:txBody>
        </p:sp>
        <p:sp>
          <p:nvSpPr>
            <p:cNvPr id="11"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No</a:t>
              </a: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milestone</a:t>
              </a:r>
            </a:p>
          </p:txBody>
        </p:sp>
      </p:grpSp>
    </p:spTree>
    <p:extLst>
      <p:ext uri="{BB962C8B-B14F-4D97-AF65-F5344CB8AC3E}">
        <p14:creationId xmlns:p14="http://schemas.microsoft.com/office/powerpoint/2010/main" xmlns="" val="1931192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8354622" y="38515"/>
            <a:ext cx="669636"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3983454667"/>
              </p:ext>
            </p:extLst>
          </p:nvPr>
        </p:nvGraphicFramePr>
        <p:xfrm>
          <a:off x="261257" y="462075"/>
          <a:ext cx="8763001" cy="5202375"/>
        </p:xfrm>
        <a:graphic>
          <a:graphicData uri="http://schemas.openxmlformats.org/drawingml/2006/table">
            <a:tbl>
              <a:tblPr/>
              <a:tblGrid>
                <a:gridCol w="1965749">
                  <a:extLst>
                    <a:ext uri="{9D8B030D-6E8A-4147-A177-3AD203B41FA5}">
                      <a16:colId xmlns="" xmlns:a16="http://schemas.microsoft.com/office/drawing/2014/main" val="20000"/>
                    </a:ext>
                  </a:extLst>
                </a:gridCol>
                <a:gridCol w="1559903">
                  <a:extLst>
                    <a:ext uri="{9D8B030D-6E8A-4147-A177-3AD203B41FA5}">
                      <a16:colId xmlns="" xmlns:a16="http://schemas.microsoft.com/office/drawing/2014/main" val="442594944"/>
                    </a:ext>
                  </a:extLst>
                </a:gridCol>
                <a:gridCol w="2672885">
                  <a:extLst>
                    <a:ext uri="{9D8B030D-6E8A-4147-A177-3AD203B41FA5}">
                      <a16:colId xmlns="" xmlns:a16="http://schemas.microsoft.com/office/drawing/2014/main" val="2606116979"/>
                    </a:ext>
                  </a:extLst>
                </a:gridCol>
                <a:gridCol w="2564464">
                  <a:extLst>
                    <a:ext uri="{9D8B030D-6E8A-4147-A177-3AD203B41FA5}">
                      <a16:colId xmlns="" xmlns:a16="http://schemas.microsoft.com/office/drawing/2014/main" val="3674595014"/>
                    </a:ext>
                  </a:extLst>
                </a:gridCol>
              </a:tblGrid>
              <a:tr h="388325">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Times New Roman"/>
                        </a:rPr>
                        <a:t>OUTCOME GOAL 2: IMPROVED DIVERSE RESPONSIBLE TOURISM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247816">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Calibri" panose="020F0502020204030204" pitchFamily="34" charset="0"/>
                        </a:rPr>
                        <a:t>SUB OUTCOME: IMPROVED TOURISM PERFORMANCE </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84064781"/>
                  </a:ext>
                </a:extLst>
              </a:tr>
              <a:tr h="307359">
                <a:tc rowSpan="2">
                  <a:txBody>
                    <a:bodyPr/>
                    <a:lstStyle/>
                    <a:p>
                      <a:pPr marL="0" marR="0" algn="ctr">
                        <a:lnSpc>
                          <a:spcPct val="115000"/>
                        </a:lnSpc>
                        <a:spcBef>
                          <a:spcPts val="0"/>
                        </a:spcBef>
                        <a:spcAft>
                          <a:spcPts val="0"/>
                        </a:spcAft>
                      </a:pPr>
                      <a:r>
                        <a:rPr kumimoji="0" lang="en-ZA"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rPr>
                        <a:t>PERFORMANCE INDICATOR</a:t>
                      </a:r>
                      <a:endParaRPr lang="en-US" sz="14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ACTIONS </a:t>
                      </a:r>
                      <a:r>
                        <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rPr>
                        <a:t>/ </a:t>
                      </a: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INTERVENTIONS</a:t>
                      </a:r>
                      <a:endPar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609813">
                <a:tc vMerge="1">
                  <a:txBody>
                    <a:bodyPr/>
                    <a:lstStyle/>
                    <a:p>
                      <a:endParaRPr lang="en-ZA"/>
                    </a:p>
                  </a:txBody>
                  <a:tcPr/>
                </a:tc>
                <a:tc>
                  <a:txBody>
                    <a:bodyPr/>
                    <a:lstStyle/>
                    <a:p>
                      <a:pPr marL="0" marR="0" algn="ctr">
                        <a:lnSpc>
                          <a:spcPct val="115000"/>
                        </a:lnSpc>
                        <a:spcBef>
                          <a:spcPts val="0"/>
                        </a:spcBef>
                        <a:spcAft>
                          <a:spcPts val="0"/>
                        </a:spcAft>
                      </a:pPr>
                      <a:r>
                        <a:rPr lang="en-US" sz="1400" b="1" kern="1200" dirty="0" smtClean="0">
                          <a:solidFill>
                            <a:schemeClr val="bg1"/>
                          </a:solidFill>
                          <a:latin typeface="Arial Narrow" panose="020B0606020202030204" pitchFamily="34" charset="0"/>
                          <a:ea typeface="Times New Roman"/>
                          <a:cs typeface="Times New Roman"/>
                        </a:rPr>
                        <a:t>Q</a:t>
                      </a:r>
                      <a:r>
                        <a:rPr lang="en-US" sz="1400" b="1" kern="1200" baseline="0" dirty="0" smtClean="0">
                          <a:solidFill>
                            <a:schemeClr val="bg1"/>
                          </a:solidFill>
                          <a:latin typeface="Arial Narrow" panose="020B0606020202030204" pitchFamily="34" charset="0"/>
                          <a:ea typeface="Times New Roman"/>
                          <a:cs typeface="Times New Roman"/>
                        </a:rPr>
                        <a:t> 1 </a:t>
                      </a:r>
                      <a:r>
                        <a:rPr lang="en-US" sz="1400" b="1" kern="1200" dirty="0" smtClean="0">
                          <a:solidFill>
                            <a:schemeClr val="bg1"/>
                          </a:solidFill>
                          <a:latin typeface="Arial Narrow" panose="020B0606020202030204" pitchFamily="34" charset="0"/>
                          <a:ea typeface="Times New Roman"/>
                          <a:cs typeface="Times New Roman"/>
                        </a:rPr>
                        <a:t>TARGET</a:t>
                      </a:r>
                      <a:endParaRPr lang="en-US"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Programme 1st Quarter Progress and Analysis</a:t>
                      </a:r>
                    </a:p>
                    <a:p>
                      <a:pPr marL="0" algn="ctr" defTabSz="914400" rtl="0" eaLnBrk="1" latinLnBrk="0" hangingPunct="1"/>
                      <a:endParaRPr kumimoji="0" lang="en-ZA" sz="1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Revised Target or Comments on ongoing challenges</a:t>
                      </a:r>
                      <a:endParaRPr lang="en-ZA"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2"/>
                  </a:ext>
                </a:extLst>
              </a:tr>
              <a:tr h="1385512">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Percentage increase on accommodation occupancy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0.0% increase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b="1" baseline="0" dirty="0" smtClean="0">
                          <a:latin typeface="Arial Narrow" panose="020B0606020202030204" pitchFamily="34" charset="0"/>
                        </a:rPr>
                        <a:t>Achieved</a:t>
                      </a:r>
                    </a:p>
                    <a:p>
                      <a:r>
                        <a:rPr lang="en-ZA" sz="1400" b="1" baseline="0" dirty="0" smtClean="0">
                          <a:latin typeface="Arial Narrow" panose="020B0606020202030204" pitchFamily="34" charset="0"/>
                        </a:rPr>
                        <a:t>No accommodation due to the lock down period</a:t>
                      </a:r>
                    </a:p>
                    <a:p>
                      <a:endParaRPr lang="en-ZA" sz="1400" b="1" baseline="0" dirty="0" smtClean="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ZA" sz="1400" baseline="0" dirty="0" smtClean="0">
                          <a:latin typeface="Arial Narrow" panose="020B0606020202030204" pitchFamily="34" charset="0"/>
                        </a:rPr>
                        <a:t> </a:t>
                      </a:r>
                      <a:endParaRPr lang="en-ZA" sz="1400" dirty="0">
                        <a:latin typeface="Arial Narrow" panose="020B0606020202030204" pitchFamily="34" charset="0"/>
                      </a:endParaRPr>
                    </a:p>
                    <a:p>
                      <a:r>
                        <a:rPr lang="en-ZA" sz="1400" b="1" dirty="0" smtClean="0">
                          <a:latin typeface="Arial Narrow" panose="020B0606020202030204" pitchFamily="34" charset="0"/>
                        </a:rPr>
                        <a:t>Revised Target</a:t>
                      </a:r>
                      <a:r>
                        <a:rPr lang="en-ZA" sz="1400" dirty="0" smtClean="0">
                          <a:latin typeface="Arial Narrow" panose="020B0606020202030204" pitchFamily="34" charset="0"/>
                        </a:rPr>
                        <a:t>: </a:t>
                      </a:r>
                      <a:r>
                        <a:rPr lang="en-US" sz="1400" cap="all" dirty="0" smtClean="0">
                          <a:effectLst/>
                          <a:latin typeface="Arial Narrow" panose="020B0606020202030204" pitchFamily="34" charset="0"/>
                          <a:ea typeface="Calibri" panose="020F0502020204030204" pitchFamily="34" charset="0"/>
                          <a:cs typeface="Arial" panose="020B0604020202020204" pitchFamily="34" charset="0"/>
                        </a:rPr>
                        <a:t>5% </a:t>
                      </a:r>
                      <a:r>
                        <a:rPr lang="en-US" sz="1400" dirty="0" smtClean="0">
                          <a:effectLst/>
                          <a:latin typeface="Arial Narrow" panose="020B0606020202030204" pitchFamily="34" charset="0"/>
                          <a:ea typeface="Calibri" panose="020F0502020204030204" pitchFamily="34" charset="0"/>
                          <a:cs typeface="Arial" panose="020B0604020202020204" pitchFamily="34" charset="0"/>
                        </a:rPr>
                        <a:t>Point decline from 2019/2020 actual performance (From 59,0 To 54,0% For Period 1 December To </a:t>
                      </a:r>
                      <a:r>
                        <a:rPr lang="en-US" sz="1400" cap="all" dirty="0" smtClean="0">
                          <a:effectLst/>
                          <a:latin typeface="Arial Narrow" panose="020B0606020202030204" pitchFamily="34" charset="0"/>
                          <a:ea typeface="Calibri" panose="020F0502020204030204" pitchFamily="34" charset="0"/>
                          <a:cs typeface="Arial" panose="020B0604020202020204" pitchFamily="34" charset="0"/>
                        </a:rPr>
                        <a:t>31 </a:t>
                      </a:r>
                      <a:r>
                        <a:rPr lang="en-US" sz="1400" dirty="0" smtClean="0">
                          <a:effectLst/>
                          <a:latin typeface="Arial Narrow" panose="020B0606020202030204" pitchFamily="34" charset="0"/>
                          <a:ea typeface="Calibri" panose="020F0502020204030204" pitchFamily="34" charset="0"/>
                          <a:cs typeface="Arial" panose="020B0604020202020204" pitchFamily="34" charset="0"/>
                        </a:rPr>
                        <a:t>March year-on-Year)</a:t>
                      </a:r>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768580">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Total number of new and diverse tourism products implemented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No target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b="1" dirty="0" smtClean="0">
                          <a:latin typeface="Arial Narrow" panose="020B0606020202030204" pitchFamily="34" charset="0"/>
                        </a:rPr>
                        <a:t>None targeted for this Q</a:t>
                      </a:r>
                      <a:endParaRPr lang="en-ZA" sz="1400" b="1"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ZA" sz="1400" b="1" dirty="0" smtClean="0">
                          <a:latin typeface="Arial Narrow" panose="020B0606020202030204" pitchFamily="34" charset="0"/>
                        </a:rPr>
                        <a:t>Revised Target</a:t>
                      </a:r>
                      <a:r>
                        <a:rPr lang="en-ZA" sz="1400" dirty="0" smtClean="0">
                          <a:latin typeface="Arial Narrow" panose="020B0606020202030204" pitchFamily="34" charset="0"/>
                        </a:rPr>
                        <a:t>: 4</a:t>
                      </a:r>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27382292"/>
                  </a:ext>
                </a:extLst>
              </a:tr>
              <a:tr h="248712">
                <a:tc gridSpan="4">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Calibri" panose="020F0502020204030204" pitchFamily="34" charset="0"/>
                          <a:cs typeface="Arial" panose="020B0604020202020204" pitchFamily="34" charset="0"/>
                        </a:rPr>
                        <a:t>SUB OUTCOME: IMPROVED RESPONSIBLE TOURISM</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853073014"/>
                  </a:ext>
                </a:extLst>
              </a:tr>
              <a:tr h="1215991">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Calibri" panose="020F0502020204030204" pitchFamily="34" charset="0"/>
                          <a:cs typeface="Arial" panose="020B0604020202020204" pitchFamily="34" charset="0"/>
                        </a:rPr>
                        <a:t>Responsible tourism measures determined </a:t>
                      </a:r>
                      <a:endPar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Identify measures for responsible tourism scorecard</a:t>
                      </a:r>
                    </a:p>
                    <a:p>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400" b="1" dirty="0" smtClean="0">
                          <a:latin typeface="Arial Narrow" panose="020B0606020202030204" pitchFamily="34" charset="0"/>
                        </a:rPr>
                        <a:t>Work in progress</a:t>
                      </a:r>
                    </a:p>
                    <a:p>
                      <a:r>
                        <a:rPr lang="en-ZA" sz="1400" b="1" dirty="0" smtClean="0">
                          <a:latin typeface="Arial Narrow" panose="020B0606020202030204" pitchFamily="34" charset="0"/>
                        </a:rPr>
                        <a:t>Consultation on the measures in in progress</a:t>
                      </a:r>
                    </a:p>
                    <a:p>
                      <a:endParaRPr lang="en-ZA" sz="1400" b="1" dirty="0" smtClean="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Measures, baselines and targets for responsible tourism determined</a:t>
                      </a:r>
                    </a:p>
                    <a:p>
                      <a:pPr marL="0" marR="0" lvl="0" indent="0" algn="l" defTabSz="914400" rtl="0" eaLnBrk="1" fontAlgn="auto" latinLnBrk="0" hangingPunct="1">
                        <a:lnSpc>
                          <a:spcPct val="115000"/>
                        </a:lnSpc>
                        <a:spcBef>
                          <a:spcPts val="300"/>
                        </a:spcBef>
                        <a:spcAft>
                          <a:spcPts val="300"/>
                        </a:spcAft>
                        <a:buClrTx/>
                        <a:buSzTx/>
                        <a:buFontTx/>
                        <a:buNone/>
                        <a:tabLst/>
                        <a:defRPr/>
                      </a:pPr>
                      <a:endPar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48489465"/>
                  </a:ext>
                </a:extLst>
              </a:tr>
            </a:tbl>
          </a:graphicData>
        </a:graphic>
      </p:graphicFrame>
      <p:sp>
        <p:nvSpPr>
          <p:cNvPr id="37919" name="TextBox 2"/>
          <p:cNvSpPr txBox="1">
            <a:spLocks noChangeArrowheads="1"/>
          </p:cNvSpPr>
          <p:nvPr/>
        </p:nvSpPr>
        <p:spPr bwMode="auto">
          <a:xfrm>
            <a:off x="228600" y="38515"/>
            <a:ext cx="876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SANPARKS ANNUAL PROGRESS AGAINST THE  Q 1 TARGETS SET FOR 2020/21  </a:t>
            </a:r>
            <a:endParaRPr kumimoji="0" lang="en-ZA" alt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1503" y="6004115"/>
            <a:ext cx="683788" cy="7927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a:grpSpLocks/>
          </p:cNvGrpSpPr>
          <p:nvPr/>
        </p:nvGrpSpPr>
        <p:grpSpPr bwMode="auto">
          <a:xfrm>
            <a:off x="1547091" y="5975899"/>
            <a:ext cx="5778500" cy="215900"/>
            <a:chOff x="685800" y="6400800"/>
            <a:chExt cx="5778500" cy="215900"/>
          </a:xfrm>
        </p:grpSpPr>
        <p:sp>
          <p:nvSpPr>
            <p:cNvPr id="8"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On target</a:t>
              </a:r>
            </a:p>
          </p:txBody>
        </p:sp>
        <p:sp>
          <p:nvSpPr>
            <p:cNvPr id="9"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work in progress</a:t>
              </a:r>
            </a:p>
          </p:txBody>
        </p:sp>
        <p:sp>
          <p:nvSpPr>
            <p:cNvPr id="10"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Off target</a:t>
              </a:r>
            </a:p>
          </p:txBody>
        </p:sp>
        <p:sp>
          <p:nvSpPr>
            <p:cNvPr id="11"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No</a:t>
              </a: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milestone</a:t>
              </a:r>
            </a:p>
          </p:txBody>
        </p:sp>
      </p:grpSp>
    </p:spTree>
    <p:extLst>
      <p:ext uri="{BB962C8B-B14F-4D97-AF65-F5344CB8AC3E}">
        <p14:creationId xmlns:p14="http://schemas.microsoft.com/office/powerpoint/2010/main" xmlns="" val="2917758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8395855" y="38515"/>
            <a:ext cx="595745"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3337951489"/>
              </p:ext>
            </p:extLst>
          </p:nvPr>
        </p:nvGraphicFramePr>
        <p:xfrm>
          <a:off x="261257" y="553205"/>
          <a:ext cx="8763001" cy="5127033"/>
        </p:xfrm>
        <a:graphic>
          <a:graphicData uri="http://schemas.openxmlformats.org/drawingml/2006/table">
            <a:tbl>
              <a:tblPr/>
              <a:tblGrid>
                <a:gridCol w="2362200">
                  <a:extLst>
                    <a:ext uri="{9D8B030D-6E8A-4147-A177-3AD203B41FA5}">
                      <a16:colId xmlns="" xmlns:a16="http://schemas.microsoft.com/office/drawing/2014/main" val="20000"/>
                    </a:ext>
                  </a:extLst>
                </a:gridCol>
                <a:gridCol w="1978040">
                  <a:extLst>
                    <a:ext uri="{9D8B030D-6E8A-4147-A177-3AD203B41FA5}">
                      <a16:colId xmlns="" xmlns:a16="http://schemas.microsoft.com/office/drawing/2014/main" val="20001"/>
                    </a:ext>
                  </a:extLst>
                </a:gridCol>
                <a:gridCol w="2387132">
                  <a:extLst>
                    <a:ext uri="{9D8B030D-6E8A-4147-A177-3AD203B41FA5}">
                      <a16:colId xmlns="" xmlns:a16="http://schemas.microsoft.com/office/drawing/2014/main" val="20003"/>
                    </a:ext>
                  </a:extLst>
                </a:gridCol>
                <a:gridCol w="2035629">
                  <a:extLst>
                    <a:ext uri="{9D8B030D-6E8A-4147-A177-3AD203B41FA5}">
                      <a16:colId xmlns="" xmlns:a16="http://schemas.microsoft.com/office/drawing/2014/main" val="2893864039"/>
                    </a:ext>
                  </a:extLst>
                </a:gridCol>
              </a:tblGrid>
              <a:tr h="446765">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Times New Roman"/>
                        </a:rPr>
                        <a:t>OUTCOME GOAL 3: SUSTAINABLE SOCIO ECONOMIC DEVELOPMENT PROGRAMME THAT ENSURES DELIVERY OF BENEFITS TO THE LAND CLAIMANTS , HISTORICALLY DISADVANTAGED COMMUNITIES AND THE PEOPLE OF SA</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b="1" kern="1200" dirty="0">
                        <a:solidFill>
                          <a:schemeClr val="bg1"/>
                        </a:solidFill>
                        <a:latin typeface="Arial Narrow"/>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215562">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Calibri" panose="020F0502020204030204" pitchFamily="34" charset="0"/>
                        </a:rPr>
                        <a:t>SUB OUTCOME: TRANFORMATION OF WILDLIFE ECONOMY THROUGH INCREASED PDI PARTICIPATIONS</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84064781"/>
                  </a:ext>
                </a:extLst>
              </a:tr>
              <a:tr h="288680">
                <a:tc rowSpan="2">
                  <a:txBody>
                    <a:bodyPr/>
                    <a:lstStyle/>
                    <a:p>
                      <a:pPr marL="0" marR="0" algn="ctr">
                        <a:lnSpc>
                          <a:spcPct val="115000"/>
                        </a:lnSpc>
                        <a:spcBef>
                          <a:spcPts val="0"/>
                        </a:spcBef>
                        <a:spcAft>
                          <a:spcPts val="0"/>
                        </a:spcAft>
                      </a:pPr>
                      <a:r>
                        <a:rPr kumimoji="0" lang="en-ZA"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rPr>
                        <a:t>PERFORMANCE INDICATOR</a:t>
                      </a:r>
                      <a:endParaRPr lang="en-US" sz="14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ACTIONS </a:t>
                      </a:r>
                      <a:r>
                        <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rPr>
                        <a:t>/ </a:t>
                      </a: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INTERVENTIONS</a:t>
                      </a:r>
                      <a:endPar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dirty="0">
                        <a:solidFill>
                          <a:schemeClr val="bg1"/>
                        </a:solidFill>
                        <a:latin typeface="Calibri"/>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extLst>
                  <a:ext uri="{0D108BD9-81ED-4DB2-BD59-A6C34878D82A}">
                    <a16:rowId xmlns="" xmlns:a16="http://schemas.microsoft.com/office/drawing/2014/main" val="10001"/>
                  </a:ext>
                </a:extLst>
              </a:tr>
              <a:tr h="955385">
                <a:tc vMerge="1">
                  <a:txBody>
                    <a:bodyPr/>
                    <a:lstStyle/>
                    <a:p>
                      <a:endParaRPr lang="en-ZA"/>
                    </a:p>
                  </a:txBody>
                  <a:tcPr/>
                </a:tc>
                <a:tc>
                  <a:txBody>
                    <a:bodyPr/>
                    <a:lstStyle/>
                    <a:p>
                      <a:pPr marL="0" marR="0" algn="ctr">
                        <a:lnSpc>
                          <a:spcPct val="115000"/>
                        </a:lnSpc>
                        <a:spcBef>
                          <a:spcPts val="0"/>
                        </a:spcBef>
                        <a:spcAft>
                          <a:spcPts val="0"/>
                        </a:spcAft>
                      </a:pPr>
                      <a:r>
                        <a:rPr lang="en-US" sz="1400" b="1" kern="1200" dirty="0" smtClean="0">
                          <a:solidFill>
                            <a:schemeClr val="bg1"/>
                          </a:solidFill>
                          <a:latin typeface="Arial Narrow" panose="020B0606020202030204" pitchFamily="34" charset="0"/>
                          <a:ea typeface="Times New Roman"/>
                          <a:cs typeface="Times New Roman"/>
                        </a:rPr>
                        <a:t>Q</a:t>
                      </a:r>
                      <a:r>
                        <a:rPr lang="en-US" sz="1400" b="1" kern="1200" baseline="0" dirty="0" smtClean="0">
                          <a:solidFill>
                            <a:schemeClr val="bg1"/>
                          </a:solidFill>
                          <a:latin typeface="Arial Narrow" panose="020B0606020202030204" pitchFamily="34" charset="0"/>
                          <a:ea typeface="Times New Roman"/>
                          <a:cs typeface="Times New Roman"/>
                        </a:rPr>
                        <a:t> 1 </a:t>
                      </a:r>
                      <a:r>
                        <a:rPr lang="en-US" sz="1400" b="1" kern="1200" dirty="0" smtClean="0">
                          <a:solidFill>
                            <a:schemeClr val="bg1"/>
                          </a:solidFill>
                          <a:latin typeface="Arial Narrow" panose="020B0606020202030204" pitchFamily="34" charset="0"/>
                          <a:ea typeface="Times New Roman"/>
                          <a:cs typeface="Times New Roman"/>
                        </a:rPr>
                        <a:t>TARGET</a:t>
                      </a:r>
                      <a:endParaRPr lang="en-US"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Programme 1st Quarter Progress and Analysis</a:t>
                      </a: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Revised Target or Comments on ongoing challenges</a:t>
                      </a:r>
                      <a:endParaRPr lang="en-ZA"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2"/>
                  </a:ext>
                </a:extLst>
              </a:tr>
              <a:tr h="1312115">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Number of animals delivered to communities and individual emerging game farmers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Applications for game loans and donations approved by EXCO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rPr>
                        <a:t>HIE≥VEMENTS &amp;TIONS</a:t>
                      </a:r>
                      <a:endParaRPr kumimoji="0" lang="en-ZA"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None </a:t>
                      </a:r>
                    </a:p>
                    <a:p>
                      <a:pPr>
                        <a:lnSpc>
                          <a:spcPct val="115000"/>
                        </a:lnSpc>
                        <a:spcBef>
                          <a:spcPts val="300"/>
                        </a:spcBef>
                        <a:spcAft>
                          <a:spcPts val="300"/>
                        </a:spcAft>
                      </a:pPr>
                      <a:r>
                        <a:rPr lang="en-US" sz="1400" b="1" kern="12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endPar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Revised Target:</a:t>
                      </a: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500 animals delivered</a:t>
                      </a:r>
                      <a:endPar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300"/>
                        </a:spcBef>
                        <a:spcAft>
                          <a:spcPts val="300"/>
                        </a:spcAft>
                        <a:buClrTx/>
                        <a:buSzTx/>
                        <a:buFontTx/>
                        <a:buNone/>
                        <a:tabLst/>
                        <a:defRPr/>
                      </a:pPr>
                      <a:endPar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834761">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Number of Full Time Equivalent (FTE) job opportunities created through EPWP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Arial Narrow" panose="020B0606020202030204" pitchFamily="34" charset="0"/>
                        </a:rPr>
                        <a:t> </a:t>
                      </a: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EPWP FTE ≥ 775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Other jobs: ≥ 100</a:t>
                      </a:r>
                    </a:p>
                    <a:p>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Work in progress</a:t>
                      </a: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684 FTEs </a:t>
                      </a: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0 Other jobs </a:t>
                      </a: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EPWP was required to be paid during lockdown levels 5 and 4</a:t>
                      </a:r>
                      <a:endPar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Revised Target: </a:t>
                      </a:r>
                    </a:p>
                    <a:p>
                      <a:pPr marL="0" marR="0" lvl="0" indent="0" algn="l" defTabSz="914400" rtl="0" eaLnBrk="1" fontAlgn="auto" latinLnBrk="0" hangingPunct="1">
                        <a:lnSpc>
                          <a:spcPct val="115000"/>
                        </a:lnSpc>
                        <a:spcBef>
                          <a:spcPts val="300"/>
                        </a:spcBef>
                        <a:spcAft>
                          <a:spcPts val="300"/>
                        </a:spcAft>
                        <a:buClrTx/>
                        <a:buSzTx/>
                        <a:buFontTx/>
                        <a:buNone/>
                        <a:tabLst/>
                        <a:defRPr/>
                      </a:pP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EPWP FTE = </a:t>
                      </a: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a:t>
                      </a: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3,542</a:t>
                      </a: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ZA"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Other Jobs: </a:t>
                      </a: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a:t>
                      </a:r>
                      <a:r>
                        <a:rPr kumimoji="0" lang="en-ZA"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 200</a:t>
                      </a:r>
                      <a:endPar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03276071"/>
                  </a:ext>
                </a:extLst>
              </a:tr>
            </a:tbl>
          </a:graphicData>
        </a:graphic>
      </p:graphicFrame>
      <p:sp>
        <p:nvSpPr>
          <p:cNvPr id="37919" name="TextBox 2"/>
          <p:cNvSpPr txBox="1">
            <a:spLocks noChangeArrowheads="1"/>
          </p:cNvSpPr>
          <p:nvPr/>
        </p:nvSpPr>
        <p:spPr bwMode="auto">
          <a:xfrm>
            <a:off x="228600" y="38515"/>
            <a:ext cx="876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SANPARKS ANNUAL PROGRESS AGAINST THE  Q 1 TARGETS SET FOR 2020/21  </a:t>
            </a:r>
            <a:endParaRPr kumimoji="0" lang="en-ZA" alt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1503" y="6004115"/>
            <a:ext cx="683788" cy="7927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a:grpSpLocks/>
          </p:cNvGrpSpPr>
          <p:nvPr/>
        </p:nvGrpSpPr>
        <p:grpSpPr bwMode="auto">
          <a:xfrm>
            <a:off x="1602509" y="5823263"/>
            <a:ext cx="5778500" cy="215900"/>
            <a:chOff x="685800" y="6400800"/>
            <a:chExt cx="5778500" cy="215900"/>
          </a:xfrm>
        </p:grpSpPr>
        <p:sp>
          <p:nvSpPr>
            <p:cNvPr id="8"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On target</a:t>
              </a:r>
            </a:p>
          </p:txBody>
        </p:sp>
        <p:sp>
          <p:nvSpPr>
            <p:cNvPr id="9"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work in progress</a:t>
              </a:r>
            </a:p>
          </p:txBody>
        </p:sp>
        <p:sp>
          <p:nvSpPr>
            <p:cNvPr id="10"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Off target</a:t>
              </a:r>
            </a:p>
          </p:txBody>
        </p:sp>
        <p:sp>
          <p:nvSpPr>
            <p:cNvPr id="11"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No</a:t>
              </a: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milestone</a:t>
              </a:r>
            </a:p>
          </p:txBody>
        </p:sp>
      </p:grpSp>
    </p:spTree>
    <p:extLst>
      <p:ext uri="{BB962C8B-B14F-4D97-AF65-F5344CB8AC3E}">
        <p14:creationId xmlns:p14="http://schemas.microsoft.com/office/powerpoint/2010/main" xmlns="" val="3655581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8593002" y="111448"/>
            <a:ext cx="39859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3834941268"/>
              </p:ext>
            </p:extLst>
          </p:nvPr>
        </p:nvGraphicFramePr>
        <p:xfrm>
          <a:off x="261257" y="608264"/>
          <a:ext cx="8763001" cy="5080308"/>
        </p:xfrm>
        <a:graphic>
          <a:graphicData uri="http://schemas.openxmlformats.org/drawingml/2006/table">
            <a:tbl>
              <a:tblPr/>
              <a:tblGrid>
                <a:gridCol w="2039491">
                  <a:extLst>
                    <a:ext uri="{9D8B030D-6E8A-4147-A177-3AD203B41FA5}">
                      <a16:colId xmlns="" xmlns:a16="http://schemas.microsoft.com/office/drawing/2014/main" val="20000"/>
                    </a:ext>
                  </a:extLst>
                </a:gridCol>
                <a:gridCol w="1430594">
                  <a:extLst>
                    <a:ext uri="{9D8B030D-6E8A-4147-A177-3AD203B41FA5}">
                      <a16:colId xmlns="" xmlns:a16="http://schemas.microsoft.com/office/drawing/2014/main" val="2846895825"/>
                    </a:ext>
                  </a:extLst>
                </a:gridCol>
                <a:gridCol w="3333135">
                  <a:extLst>
                    <a:ext uri="{9D8B030D-6E8A-4147-A177-3AD203B41FA5}">
                      <a16:colId xmlns="" xmlns:a16="http://schemas.microsoft.com/office/drawing/2014/main" val="3498026287"/>
                    </a:ext>
                  </a:extLst>
                </a:gridCol>
                <a:gridCol w="1959781">
                  <a:extLst>
                    <a:ext uri="{9D8B030D-6E8A-4147-A177-3AD203B41FA5}">
                      <a16:colId xmlns="" xmlns:a16="http://schemas.microsoft.com/office/drawing/2014/main" val="1619202316"/>
                    </a:ext>
                  </a:extLst>
                </a:gridCol>
              </a:tblGrid>
              <a:tr h="406933">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Times New Roman"/>
                        </a:rPr>
                        <a:t>OUTCOME GOAL 3: SUSTAINABLE SOCIO ECONOMIC DEVELOPMENT PROGRAMME THAT ENSURES DELIVERY OF BENEFITS TO THE LAND CLAIMANTS , HISTORICALLY DISADVANTAGED COMMUNITIES AND THE PEOPLE OF SA</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203466">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Calibri" panose="020F0502020204030204" pitchFamily="34" charset="0"/>
                        </a:rPr>
                        <a:t>SUB OUTCOME: TRANFORMATION OF WILDLIFE ECONOMY THROUGH INCREASED PDI PARTICIPATIONS</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84064781"/>
                  </a:ext>
                </a:extLst>
              </a:tr>
              <a:tr h="386815">
                <a:tc rowSpan="2">
                  <a:txBody>
                    <a:bodyPr/>
                    <a:lstStyle/>
                    <a:p>
                      <a:pPr marL="0" marR="0" algn="ctr">
                        <a:lnSpc>
                          <a:spcPct val="115000"/>
                        </a:lnSpc>
                        <a:spcBef>
                          <a:spcPts val="0"/>
                        </a:spcBef>
                        <a:spcAft>
                          <a:spcPts val="0"/>
                        </a:spcAft>
                      </a:pPr>
                      <a:r>
                        <a:rPr kumimoji="0" lang="en-ZA"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rPr>
                        <a:t>PERFORMANCE INDICATOR</a:t>
                      </a:r>
                      <a:endParaRPr lang="en-US" sz="14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ACTIONS </a:t>
                      </a:r>
                      <a:r>
                        <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rPr>
                        <a:t>/ </a:t>
                      </a: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INTERVENTIONS</a:t>
                      </a:r>
                      <a:endPar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530782">
                <a:tc vMerge="1">
                  <a:txBody>
                    <a:bodyPr/>
                    <a:lstStyle/>
                    <a:p>
                      <a:endParaRPr lang="en-ZA"/>
                    </a:p>
                  </a:txBody>
                  <a:tcPr/>
                </a:tc>
                <a:tc>
                  <a:txBody>
                    <a:bodyPr/>
                    <a:lstStyle/>
                    <a:p>
                      <a:pPr marL="0" marR="0" algn="ctr">
                        <a:lnSpc>
                          <a:spcPct val="115000"/>
                        </a:lnSpc>
                        <a:spcBef>
                          <a:spcPts val="0"/>
                        </a:spcBef>
                        <a:spcAft>
                          <a:spcPts val="0"/>
                        </a:spcAft>
                      </a:pPr>
                      <a:r>
                        <a:rPr lang="en-US" sz="1400" b="1" kern="1200" dirty="0" smtClean="0">
                          <a:solidFill>
                            <a:schemeClr val="bg1"/>
                          </a:solidFill>
                          <a:latin typeface="Arial Narrow" panose="020B0606020202030204" pitchFamily="34" charset="0"/>
                          <a:ea typeface="Times New Roman"/>
                          <a:cs typeface="Times New Roman"/>
                        </a:rPr>
                        <a:t>Q1</a:t>
                      </a:r>
                      <a:r>
                        <a:rPr lang="en-US" sz="1400" b="1" kern="1200" baseline="0" dirty="0" smtClean="0">
                          <a:solidFill>
                            <a:schemeClr val="bg1"/>
                          </a:solidFill>
                          <a:latin typeface="Arial Narrow" panose="020B0606020202030204" pitchFamily="34" charset="0"/>
                          <a:ea typeface="Times New Roman"/>
                          <a:cs typeface="Times New Roman"/>
                        </a:rPr>
                        <a:t> </a:t>
                      </a:r>
                      <a:r>
                        <a:rPr lang="en-US" sz="1400" b="1" kern="1200" dirty="0" smtClean="0">
                          <a:solidFill>
                            <a:schemeClr val="bg1"/>
                          </a:solidFill>
                          <a:latin typeface="Arial Narrow" panose="020B0606020202030204" pitchFamily="34" charset="0"/>
                          <a:ea typeface="Times New Roman"/>
                          <a:cs typeface="Times New Roman"/>
                        </a:rPr>
                        <a:t> TARGET</a:t>
                      </a:r>
                      <a:endParaRPr lang="en-US"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Programme 1st Quarter Progress and Analysis</a:t>
                      </a: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Revised Target or Comments on ongoing challenges</a:t>
                      </a:r>
                      <a:endParaRPr lang="en-ZA"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2"/>
                  </a:ext>
                </a:extLst>
              </a:tr>
              <a:tr h="1738931">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Number of jobs created for youth, women and people with disabilities through EPWP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Youth: ≥ 4 400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Women: ≥ 3 600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PwD : ≥ 168</a:t>
                      </a: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Not achieved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Youth: ≥ 1 303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Women: ≥ 948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mn-cs"/>
                        </a:rPr>
                        <a:t>PwD</a:t>
                      </a: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 ≥ 39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NRMP projects not captured on WIMMS – data capturers not at office due to lockdown</a:t>
                      </a: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a:t>
                      </a:r>
                    </a:p>
                    <a:p>
                      <a:pPr marL="0" marR="0" lvl="0" indent="0" algn="l" defTabSz="914400" rtl="0" eaLnBrk="1" fontAlgn="auto" latinLnBrk="0" hangingPunct="1">
                        <a:lnSpc>
                          <a:spcPct val="115000"/>
                        </a:lnSpc>
                        <a:spcBef>
                          <a:spcPts val="300"/>
                        </a:spcBef>
                        <a:spcAft>
                          <a:spcPts val="300"/>
                        </a:spcAft>
                        <a:buClrTx/>
                        <a:buSzTx/>
                        <a:buFontTx/>
                        <a:buNone/>
                        <a:tabLst/>
                        <a:defRPr/>
                      </a:pPr>
                      <a:endPar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Revised Target: </a:t>
                      </a:r>
                    </a:p>
                    <a:p>
                      <a:pPr>
                        <a:spcAft>
                          <a:spcPts val="0"/>
                        </a:spcAft>
                      </a:pPr>
                      <a:r>
                        <a:rPr lang="en-ZA" sz="1400" spc="-20" dirty="0" smtClean="0">
                          <a:effectLst/>
                          <a:latin typeface="Arial Narrow" panose="020B0606020202030204" pitchFamily="34" charset="0"/>
                          <a:ea typeface="Calibri" panose="020F0502020204030204" pitchFamily="34" charset="0"/>
                          <a:cs typeface="Times New Roman" panose="02020603050405020304" pitchFamily="18" charset="0"/>
                        </a:rPr>
                        <a:t>Youth </a:t>
                      </a: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EPWP: ≥ 3,285 </a:t>
                      </a:r>
                      <a:endParaRPr lang="en-ZA" sz="1600" dirty="0" smtClean="0">
                        <a:effectLst/>
                        <a:latin typeface="Arial" panose="020B0604020202020204" pitchFamily="34" charset="0"/>
                        <a:ea typeface="Batang"/>
                      </a:endParaRPr>
                    </a:p>
                    <a:p>
                      <a:pPr>
                        <a:spcAft>
                          <a:spcPts val="0"/>
                        </a:spcAft>
                      </a:pP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Women EPWP: ≥</a:t>
                      </a:r>
                      <a:r>
                        <a:rPr lang="en-ZA" sz="1400" spc="-85" dirty="0" smtClean="0">
                          <a:effectLst/>
                          <a:latin typeface="Arial Narrow" panose="020B0606020202030204" pitchFamily="34" charset="0"/>
                          <a:ea typeface="Calibri" panose="020F0502020204030204" pitchFamily="34" charset="0"/>
                          <a:cs typeface="Times New Roman" panose="02020603050405020304" pitchFamily="18" charset="0"/>
                        </a:rPr>
                        <a:t> </a:t>
                      </a:r>
                      <a:r>
                        <a:rPr lang="en-ZA" sz="1400" spc="-20" dirty="0" smtClean="0">
                          <a:effectLst/>
                          <a:latin typeface="Arial Narrow" panose="020B0606020202030204" pitchFamily="34" charset="0"/>
                          <a:ea typeface="Calibri" panose="020F0502020204030204" pitchFamily="34" charset="0"/>
                          <a:cs typeface="Times New Roman" panose="02020603050405020304" pitchFamily="18" charset="0"/>
                        </a:rPr>
                        <a:t>2,777</a:t>
                      </a:r>
                      <a:endParaRPr lang="en-ZA" sz="1600" dirty="0" smtClean="0">
                        <a:effectLst/>
                        <a:latin typeface="Arial" panose="020B0604020202020204" pitchFamily="34" charset="0"/>
                        <a:ea typeface="Batang"/>
                      </a:endParaRPr>
                    </a:p>
                    <a:p>
                      <a:pPr>
                        <a:spcAft>
                          <a:spcPts val="0"/>
                        </a:spcAft>
                      </a:pP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People with</a:t>
                      </a:r>
                      <a:r>
                        <a:rPr lang="en-ZA" sz="1400" spc="105" dirty="0" smtClean="0">
                          <a:effectLst/>
                          <a:latin typeface="Arial Narrow" panose="020B0606020202030204" pitchFamily="34" charset="0"/>
                          <a:ea typeface="Calibri" panose="020F0502020204030204" pitchFamily="34" charset="0"/>
                          <a:cs typeface="Times New Roman" panose="02020603050405020304" pitchFamily="18" charset="0"/>
                        </a:rPr>
                        <a:t> </a:t>
                      </a: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Disabilities</a:t>
                      </a:r>
                      <a:endParaRPr lang="en-ZA" sz="1600" dirty="0" smtClean="0">
                        <a:effectLst/>
                        <a:latin typeface="Arial" panose="020B0604020202020204" pitchFamily="34" charset="0"/>
                        <a:ea typeface="Batang"/>
                      </a:endParaRPr>
                    </a:p>
                    <a:p>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EPWP: ≥ 80</a:t>
                      </a:r>
                      <a:endPar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427696">
                <a:tc gridSpan="4">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Calibri" panose="020F0502020204030204" pitchFamily="34" charset="0"/>
                          <a:cs typeface="Arial" panose="020B0604020202020204" pitchFamily="34" charset="0"/>
                        </a:rPr>
                        <a:t>SUB OUTCOME: IMPROVED ACCESS AND SUSTAINABLE USE OF NATURAL RESOURCES BY LOCAL COMMUNITIES </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903276071"/>
                  </a:ext>
                </a:extLst>
              </a:tr>
              <a:tr h="1150694">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Baseline of communities accessing natural resources determined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en-ZA" sz="1400" baseline="0" dirty="0" smtClean="0">
                          <a:latin typeface="Arial Narrow" panose="020B0606020202030204" pitchFamily="34" charset="0"/>
                        </a:rPr>
                        <a:t> </a:t>
                      </a:r>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Community needs of natural resource use assessed </a:t>
                      </a:r>
                    </a:p>
                    <a:p>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Arial" panose="020B0604020202020204" pitchFamily="34" charset="0"/>
                          <a:cs typeface="+mn-cs"/>
                        </a:rPr>
                        <a:t>Not achieved </a:t>
                      </a: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Arial" panose="020B0604020202020204" pitchFamily="34" charset="0"/>
                          <a:cs typeface="+mn-cs"/>
                        </a:rPr>
                        <a:t>Online survey questionnaire draft completed and due for dry run with selected Officers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Baseline determined</a:t>
                      </a:r>
                      <a:endParaRPr lang="en-ZA" sz="1400" dirty="0" smtClean="0">
                        <a:effectLst/>
                        <a:latin typeface="Arial Narrow" panose="020B0606020202030204" pitchFamily="34" charset="0"/>
                        <a:ea typeface="Arial" panose="020B0604020202020204" pitchFamily="34" charset="0"/>
                      </a:endParaRPr>
                    </a:p>
                    <a:p>
                      <a:pPr marL="0" marR="0" lvl="0" indent="0" algn="l" defTabSz="914400" rtl="0" eaLnBrk="1" fontAlgn="auto" latinLnBrk="0" hangingPunct="1">
                        <a:lnSpc>
                          <a:spcPct val="115000"/>
                        </a:lnSpc>
                        <a:spcBef>
                          <a:spcPts val="300"/>
                        </a:spcBef>
                        <a:spcAft>
                          <a:spcPts val="300"/>
                        </a:spcAft>
                        <a:buClrTx/>
                        <a:buSzTx/>
                        <a:buFontTx/>
                        <a:buNone/>
                        <a:tabLst/>
                        <a:defRPr/>
                      </a:pPr>
                      <a:endPar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02956886"/>
                  </a:ext>
                </a:extLst>
              </a:tr>
            </a:tbl>
          </a:graphicData>
        </a:graphic>
      </p:graphicFrame>
      <p:sp>
        <p:nvSpPr>
          <p:cNvPr id="37919" name="TextBox 2"/>
          <p:cNvSpPr txBox="1">
            <a:spLocks noChangeArrowheads="1"/>
          </p:cNvSpPr>
          <p:nvPr/>
        </p:nvSpPr>
        <p:spPr bwMode="auto">
          <a:xfrm>
            <a:off x="228600" y="38515"/>
            <a:ext cx="876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SANPARKS ANNUAL PROGRESS AGAINST THE  Q 1 TARGETS SET FOR 2020/21  </a:t>
            </a:r>
            <a:endParaRPr kumimoji="0" lang="en-ZA" alt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1503" y="6004115"/>
            <a:ext cx="683788" cy="7927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a:grpSpLocks/>
          </p:cNvGrpSpPr>
          <p:nvPr/>
        </p:nvGrpSpPr>
        <p:grpSpPr bwMode="auto">
          <a:xfrm>
            <a:off x="1720850" y="5896165"/>
            <a:ext cx="5778500" cy="215900"/>
            <a:chOff x="685800" y="6400800"/>
            <a:chExt cx="5778500" cy="215900"/>
          </a:xfrm>
        </p:grpSpPr>
        <p:sp>
          <p:nvSpPr>
            <p:cNvPr id="8"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Narrow" panose="020B0606020202030204" pitchFamily="34" charset="0"/>
                </a:rPr>
                <a:t>= On target</a:t>
              </a:r>
            </a:p>
          </p:txBody>
        </p:sp>
        <p:sp>
          <p:nvSpPr>
            <p:cNvPr id="9"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Narrow" panose="020B0606020202030204" pitchFamily="34" charset="0"/>
                </a:rPr>
                <a:t>= work in progress</a:t>
              </a:r>
            </a:p>
          </p:txBody>
        </p:sp>
        <p:sp>
          <p:nvSpPr>
            <p:cNvPr id="10"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Narrow" panose="020B0606020202030204" pitchFamily="34" charset="0"/>
                </a:rPr>
                <a:t>= Off target</a:t>
              </a:r>
            </a:p>
          </p:txBody>
        </p:sp>
        <p:sp>
          <p:nvSpPr>
            <p:cNvPr id="11"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endParaRPr lang="en-US" altLang="en-US" sz="1200" dirty="0">
                <a:solidFill>
                  <a:srgbClr val="333399"/>
                </a:solidFill>
                <a:latin typeface="Arial Narrow" panose="020B0606020202030204" pitchFamily="34" charset="0"/>
              </a:endParaRPr>
            </a:p>
            <a:p>
              <a:pPr lvl="2">
                <a:lnSpc>
                  <a:spcPct val="60000"/>
                </a:lnSpc>
                <a:spcBef>
                  <a:spcPct val="0"/>
                </a:spcBef>
                <a:buClr>
                  <a:srgbClr val="000000"/>
                </a:buClr>
                <a:buFontTx/>
                <a:buNone/>
              </a:pPr>
              <a:endParaRPr lang="en-US" altLang="en-US" sz="1200" dirty="0">
                <a:solidFill>
                  <a:srgbClr val="333399"/>
                </a:solidFill>
                <a:latin typeface="Arial Narrow" panose="020B0606020202030204" pitchFamily="34" charset="0"/>
              </a:endParaRPr>
            </a:p>
            <a:p>
              <a:pPr lvl="2">
                <a:lnSpc>
                  <a:spcPct val="60000"/>
                </a:lnSpc>
                <a:spcBef>
                  <a:spcPct val="0"/>
                </a:spcBef>
                <a:buClr>
                  <a:srgbClr val="000000"/>
                </a:buClr>
                <a:buFontTx/>
                <a:buNone/>
              </a:pPr>
              <a:endParaRPr lang="en-US" altLang="en-US" sz="1200" dirty="0" smtClean="0">
                <a:solidFill>
                  <a:srgbClr val="333399"/>
                </a:solidFill>
                <a:latin typeface="Arial Narrow" panose="020B0606020202030204" pitchFamily="34" charset="0"/>
              </a:endParaRPr>
            </a:p>
            <a:p>
              <a:pPr lvl="2">
                <a:lnSpc>
                  <a:spcPct val="60000"/>
                </a:lnSpc>
                <a:spcBef>
                  <a:spcPct val="0"/>
                </a:spcBef>
                <a:buClr>
                  <a:srgbClr val="000000"/>
                </a:buClr>
                <a:buFontTx/>
                <a:buNone/>
              </a:pPr>
              <a:endParaRPr lang="en-US" altLang="en-US" sz="1200" dirty="0">
                <a:solidFill>
                  <a:srgbClr val="333399"/>
                </a:solidFill>
                <a:latin typeface="Arial Narrow" panose="020B0606020202030204" pitchFamily="34" charset="0"/>
              </a:endParaRPr>
            </a:p>
            <a:p>
              <a:pPr lvl="2">
                <a:lnSpc>
                  <a:spcPct val="60000"/>
                </a:lnSpc>
                <a:spcBef>
                  <a:spcPct val="0"/>
                </a:spcBef>
                <a:buClr>
                  <a:srgbClr val="000000"/>
                </a:buClr>
                <a:buFontTx/>
                <a:buNone/>
              </a:pPr>
              <a:endParaRPr lang="en-US" altLang="en-US" sz="1200" dirty="0" smtClean="0">
                <a:solidFill>
                  <a:srgbClr val="333399"/>
                </a:solidFill>
                <a:latin typeface="Arial Narrow" panose="020B0606020202030204" pitchFamily="34" charset="0"/>
              </a:endParaRPr>
            </a:p>
            <a:p>
              <a:pPr lvl="2">
                <a:lnSpc>
                  <a:spcPct val="60000"/>
                </a:lnSpc>
                <a:spcBef>
                  <a:spcPct val="0"/>
                </a:spcBef>
                <a:buClr>
                  <a:srgbClr val="000000"/>
                </a:buClr>
                <a:buFontTx/>
                <a:buNone/>
              </a:pPr>
              <a:endParaRPr lang="en-US" altLang="en-US" sz="1200" dirty="0">
                <a:solidFill>
                  <a:srgbClr val="333399"/>
                </a:solidFill>
                <a:latin typeface="Arial Narrow" panose="020B0606020202030204" pitchFamily="34" charset="0"/>
              </a:endParaRPr>
            </a:p>
            <a:p>
              <a:pPr lvl="2">
                <a:lnSpc>
                  <a:spcPct val="60000"/>
                </a:lnSpc>
                <a:spcBef>
                  <a:spcPct val="0"/>
                </a:spcBef>
                <a:buClr>
                  <a:srgbClr val="000000"/>
                </a:buClr>
                <a:buFontTx/>
                <a:buNone/>
              </a:pPr>
              <a:r>
                <a:rPr lang="en-US" altLang="en-US" sz="1200" dirty="0" smtClean="0">
                  <a:solidFill>
                    <a:srgbClr val="333399"/>
                  </a:solidFill>
                  <a:latin typeface="Arial Narrow" panose="020B0606020202030204" pitchFamily="34" charset="0"/>
                </a:rPr>
                <a:t>= No</a:t>
              </a:r>
            </a:p>
            <a:p>
              <a:pPr lvl="2">
                <a:lnSpc>
                  <a:spcPct val="60000"/>
                </a:lnSpc>
                <a:spcBef>
                  <a:spcPct val="0"/>
                </a:spcBef>
                <a:buClr>
                  <a:srgbClr val="000000"/>
                </a:buClr>
                <a:buFontTx/>
                <a:buNone/>
              </a:pPr>
              <a:endParaRPr lang="en-US" altLang="en-US" sz="1200" dirty="0">
                <a:solidFill>
                  <a:srgbClr val="333399"/>
                </a:solidFill>
                <a:latin typeface="Arial Narrow" panose="020B0606020202030204" pitchFamily="34" charset="0"/>
              </a:endParaRPr>
            </a:p>
            <a:p>
              <a:pPr lvl="2">
                <a:lnSpc>
                  <a:spcPct val="60000"/>
                </a:lnSpc>
                <a:spcBef>
                  <a:spcPct val="0"/>
                </a:spcBef>
                <a:buClr>
                  <a:srgbClr val="000000"/>
                </a:buClr>
                <a:buFontTx/>
                <a:buNone/>
              </a:pPr>
              <a:r>
                <a:rPr lang="en-US" altLang="en-US" sz="1200" dirty="0">
                  <a:solidFill>
                    <a:srgbClr val="333399"/>
                  </a:solidFill>
                  <a:latin typeface="Arial Narrow" panose="020B0606020202030204" pitchFamily="34" charset="0"/>
                </a:rPr>
                <a:t>milestone</a:t>
              </a:r>
            </a:p>
          </p:txBody>
        </p:sp>
      </p:grpSp>
    </p:spTree>
    <p:extLst>
      <p:ext uri="{BB962C8B-B14F-4D97-AF65-F5344CB8AC3E}">
        <p14:creationId xmlns:p14="http://schemas.microsoft.com/office/powerpoint/2010/main" xmlns="" val="1891553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8345053" y="38515"/>
            <a:ext cx="646547"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3230919717"/>
              </p:ext>
            </p:extLst>
          </p:nvPr>
        </p:nvGraphicFramePr>
        <p:xfrm>
          <a:off x="261257" y="567953"/>
          <a:ext cx="8763002" cy="5304869"/>
        </p:xfrm>
        <a:graphic>
          <a:graphicData uri="http://schemas.openxmlformats.org/drawingml/2006/table">
            <a:tbl>
              <a:tblPr/>
              <a:tblGrid>
                <a:gridCol w="1788769">
                  <a:extLst>
                    <a:ext uri="{9D8B030D-6E8A-4147-A177-3AD203B41FA5}">
                      <a16:colId xmlns="" xmlns:a16="http://schemas.microsoft.com/office/drawing/2014/main" val="20000"/>
                    </a:ext>
                  </a:extLst>
                </a:gridCol>
                <a:gridCol w="1504335">
                  <a:extLst>
                    <a:ext uri="{9D8B030D-6E8A-4147-A177-3AD203B41FA5}">
                      <a16:colId xmlns="" xmlns:a16="http://schemas.microsoft.com/office/drawing/2014/main" val="20001"/>
                    </a:ext>
                  </a:extLst>
                </a:gridCol>
                <a:gridCol w="3038168">
                  <a:extLst>
                    <a:ext uri="{9D8B030D-6E8A-4147-A177-3AD203B41FA5}">
                      <a16:colId xmlns="" xmlns:a16="http://schemas.microsoft.com/office/drawing/2014/main" val="20003"/>
                    </a:ext>
                  </a:extLst>
                </a:gridCol>
                <a:gridCol w="2431730">
                  <a:extLst>
                    <a:ext uri="{9D8B030D-6E8A-4147-A177-3AD203B41FA5}">
                      <a16:colId xmlns="" xmlns:a16="http://schemas.microsoft.com/office/drawing/2014/main" val="2893864039"/>
                    </a:ext>
                  </a:extLst>
                </a:gridCol>
              </a:tblGrid>
              <a:tr h="591944">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Times New Roman"/>
                        </a:rPr>
                        <a:t>OUTCOME GOAL 3: SUSTAINABLE SOCIO ECONOMIC DEVELOPMENT PROGRAMME THAT ENSURES DELIVERY OF BENEFITS TO THE LAND CLAIMANTS , HISTORICALLY DISADVANTAGED COMMUNITIES AND THE PEOPLE OF SA</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b="1" kern="1200" dirty="0">
                        <a:solidFill>
                          <a:schemeClr val="bg1"/>
                        </a:solidFill>
                        <a:latin typeface="Arial Narrow"/>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295972">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Calibri" panose="020F0502020204030204" pitchFamily="34" charset="0"/>
                        </a:rPr>
                        <a:t>SUB OUTCOME: IMPROVED PARTICIPATION OF PDIs IN SANPARKS BUSINESS </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84064781"/>
                  </a:ext>
                </a:extLst>
              </a:tr>
              <a:tr h="466598">
                <a:tc rowSpan="2">
                  <a:txBody>
                    <a:bodyPr/>
                    <a:lstStyle/>
                    <a:p>
                      <a:pPr marL="0" marR="0" algn="ctr">
                        <a:lnSpc>
                          <a:spcPct val="115000"/>
                        </a:lnSpc>
                        <a:spcBef>
                          <a:spcPts val="0"/>
                        </a:spcBef>
                        <a:spcAft>
                          <a:spcPts val="0"/>
                        </a:spcAft>
                      </a:pPr>
                      <a:r>
                        <a:rPr kumimoji="0" lang="en-ZA"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rPr>
                        <a:t>PERFORMANCE INDICATOR</a:t>
                      </a:r>
                      <a:endParaRPr lang="en-US" sz="14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ACTIONS </a:t>
                      </a:r>
                      <a:r>
                        <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rPr>
                        <a:t>/ </a:t>
                      </a: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INTERVENTIONS</a:t>
                      </a:r>
                      <a:endPar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dirty="0">
                        <a:solidFill>
                          <a:schemeClr val="bg1"/>
                        </a:solidFill>
                        <a:latin typeface="Calibri"/>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extLst>
                  <a:ext uri="{0D108BD9-81ED-4DB2-BD59-A6C34878D82A}">
                    <a16:rowId xmlns="" xmlns:a16="http://schemas.microsoft.com/office/drawing/2014/main" val="10001"/>
                  </a:ext>
                </a:extLst>
              </a:tr>
              <a:tr h="772101">
                <a:tc vMerge="1">
                  <a:txBody>
                    <a:bodyPr/>
                    <a:lstStyle/>
                    <a:p>
                      <a:endParaRPr lang="en-ZA"/>
                    </a:p>
                  </a:txBody>
                  <a:tcPr/>
                </a:tc>
                <a:tc>
                  <a:txBody>
                    <a:bodyPr/>
                    <a:lstStyle/>
                    <a:p>
                      <a:pPr marL="0" marR="0" algn="ctr">
                        <a:lnSpc>
                          <a:spcPct val="115000"/>
                        </a:lnSpc>
                        <a:spcBef>
                          <a:spcPts val="0"/>
                        </a:spcBef>
                        <a:spcAft>
                          <a:spcPts val="0"/>
                        </a:spcAft>
                      </a:pPr>
                      <a:r>
                        <a:rPr lang="en-US" sz="1400" b="1" kern="1200" dirty="0" smtClean="0">
                          <a:solidFill>
                            <a:schemeClr val="bg1"/>
                          </a:solidFill>
                          <a:latin typeface="Arial Narrow" panose="020B0606020202030204" pitchFamily="34" charset="0"/>
                          <a:ea typeface="Times New Roman"/>
                          <a:cs typeface="Times New Roman"/>
                        </a:rPr>
                        <a:t>Q</a:t>
                      </a:r>
                      <a:r>
                        <a:rPr lang="en-US" sz="1400" b="1" kern="1200" baseline="0" dirty="0" smtClean="0">
                          <a:solidFill>
                            <a:schemeClr val="bg1"/>
                          </a:solidFill>
                          <a:latin typeface="Arial Narrow" panose="020B0606020202030204" pitchFamily="34" charset="0"/>
                          <a:ea typeface="Times New Roman"/>
                          <a:cs typeface="Times New Roman"/>
                        </a:rPr>
                        <a:t> 1 </a:t>
                      </a:r>
                      <a:r>
                        <a:rPr lang="en-US" sz="1400" b="1" kern="1200" dirty="0" smtClean="0">
                          <a:solidFill>
                            <a:schemeClr val="bg1"/>
                          </a:solidFill>
                          <a:latin typeface="Arial Narrow" panose="020B0606020202030204" pitchFamily="34" charset="0"/>
                          <a:ea typeface="Times New Roman"/>
                          <a:cs typeface="Times New Roman"/>
                        </a:rPr>
                        <a:t>TARGET</a:t>
                      </a:r>
                      <a:endParaRPr lang="en-US"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Programme 1st Quarter Progress and Analysis</a:t>
                      </a: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Revised Target or Comments on ongoing challenges</a:t>
                      </a:r>
                      <a:endParaRPr lang="en-ZA"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2"/>
                  </a:ext>
                </a:extLst>
              </a:tr>
              <a:tr h="1084636">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Calibri" panose="020F0502020204030204" pitchFamily="34" charset="0"/>
                          <a:cs typeface="Arial" panose="020B0604020202020204" pitchFamily="34" charset="0"/>
                        </a:rPr>
                        <a:t>Number of SMMEs contracted for provision of services and goods </a:t>
                      </a:r>
                      <a:endPar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Arial Narrow" panose="020B0606020202030204" pitchFamily="34" charset="0"/>
                        </a:rPr>
                        <a:t> </a:t>
                      </a:r>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 400 SMMEs contracted through the EPWP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Other SMMEs contracted ≥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Not achieved </a:t>
                      </a: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279 SMMEs contracted in EPWP </a:t>
                      </a: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SMME’s being paid during lockdown level 5 and 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Revised Target:</a:t>
                      </a: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15000"/>
                        </a:lnSpc>
                        <a:spcBef>
                          <a:spcPts val="300"/>
                        </a:spcBef>
                        <a:spcAft>
                          <a:spcPts val="300"/>
                        </a:spcAft>
                        <a:buClrTx/>
                        <a:buSzTx/>
                        <a:buFontTx/>
                        <a:buNone/>
                        <a:tabLst/>
                        <a:defRPr/>
                      </a:pP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 316 SMMEs contracted: EPWP</a:t>
                      </a:r>
                      <a:endPar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761190">
                <a:tc rowSpan="2">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Percentage of expenditure on affirmative procurement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400" dirty="0" smtClean="0">
                          <a:latin typeface="Arial Narrow" panose="020B0606020202030204" pitchFamily="34" charset="0"/>
                        </a:rPr>
                        <a:t>15% </a:t>
                      </a: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300"/>
                        </a:spcBef>
                        <a:spcAft>
                          <a:spcPts val="300"/>
                        </a:spcAft>
                      </a:pPr>
                      <a:r>
                        <a:rPr lang="en-ZA" sz="1400" b="1" dirty="0">
                          <a:effectLst/>
                          <a:latin typeface="Arial Narrow" panose="020B0606020202030204" pitchFamily="34" charset="0"/>
                          <a:ea typeface="Times New Roman" panose="02020603050405020304" pitchFamily="18" charset="0"/>
                          <a:cs typeface="Times New Roman" panose="02020603050405020304" pitchFamily="18" charset="0"/>
                        </a:rPr>
                        <a:t>Achieved</a:t>
                      </a:r>
                      <a:endParaRPr lang="en-ZA" sz="1400" dirty="0">
                        <a:effectLst/>
                        <a:latin typeface="Arial Narrow" panose="020B0606020202030204" pitchFamily="34" charset="0"/>
                        <a:ea typeface="Batang"/>
                        <a:cs typeface="Times New Roman" panose="02020603050405020304" pitchFamily="18" charset="0"/>
                      </a:endParaRPr>
                    </a:p>
                    <a:p>
                      <a:pPr>
                        <a:lnSpc>
                          <a:spcPct val="115000"/>
                        </a:lnSpc>
                        <a:spcBef>
                          <a:spcPts val="300"/>
                        </a:spcBef>
                        <a:spcAft>
                          <a:spcPts val="300"/>
                        </a:spcAft>
                      </a:pPr>
                      <a:r>
                        <a:rPr lang="en-ZA" sz="1400" b="1" dirty="0">
                          <a:effectLst/>
                          <a:latin typeface="Arial Narrow" panose="020B0606020202030204" pitchFamily="34" charset="0"/>
                          <a:ea typeface="Times New Roman" panose="02020603050405020304" pitchFamily="18" charset="0"/>
                          <a:cs typeface="Times New Roman" panose="02020603050405020304" pitchFamily="18" charset="0"/>
                        </a:rPr>
                        <a:t>74.06%</a:t>
                      </a:r>
                      <a:endParaRPr lang="en-ZA" sz="1400" dirty="0">
                        <a:effectLst/>
                        <a:latin typeface="Arial Narrow" panose="020B0606020202030204" pitchFamily="34" charset="0"/>
                        <a:ea typeface="Batang"/>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BBBEE spent : 65% </a:t>
                      </a:r>
                      <a:endPar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02956886"/>
                  </a:ext>
                </a:extLst>
              </a:tr>
              <a:tr h="761190">
                <a:tc vMerge="1">
                  <a:txBody>
                    <a:bodyPr/>
                    <a:lstStyle/>
                    <a:p>
                      <a:endParaRPr lang="en-ZA"/>
                    </a:p>
                  </a:txBody>
                  <a:tcPr/>
                </a:tc>
                <a:tc>
                  <a:txBody>
                    <a:bodyPr/>
                    <a:lstStyle/>
                    <a:p>
                      <a:r>
                        <a:rPr lang="en-ZA" sz="1400" dirty="0" smtClean="0">
                          <a:latin typeface="Arial Narrow" panose="020B0606020202030204" pitchFamily="34" charset="0"/>
                        </a:rPr>
                        <a:t>5% </a:t>
                      </a: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300"/>
                        </a:spcBef>
                        <a:spcAft>
                          <a:spcPts val="300"/>
                        </a:spcAft>
                      </a:pPr>
                      <a:r>
                        <a:rPr lang="en-ZA" sz="1400" b="1" dirty="0">
                          <a:effectLst/>
                          <a:latin typeface="Arial Narrow" panose="020B0606020202030204" pitchFamily="34" charset="0"/>
                          <a:ea typeface="Times New Roman" panose="02020603050405020304" pitchFamily="18" charset="0"/>
                          <a:cs typeface="Times New Roman" panose="02020603050405020304" pitchFamily="18" charset="0"/>
                        </a:rPr>
                        <a:t>Achieved</a:t>
                      </a:r>
                      <a:endParaRPr lang="en-ZA" sz="1400" dirty="0">
                        <a:effectLst/>
                        <a:latin typeface="Arial Narrow" panose="020B0606020202030204" pitchFamily="34" charset="0"/>
                        <a:ea typeface="Batang"/>
                        <a:cs typeface="Times New Roman" panose="02020603050405020304" pitchFamily="18" charset="0"/>
                      </a:endParaRPr>
                    </a:p>
                    <a:p>
                      <a:pPr>
                        <a:lnSpc>
                          <a:spcPct val="115000"/>
                        </a:lnSpc>
                        <a:spcBef>
                          <a:spcPts val="300"/>
                        </a:spcBef>
                        <a:spcAft>
                          <a:spcPts val="300"/>
                        </a:spcAft>
                      </a:pPr>
                      <a:r>
                        <a:rPr lang="en-ZA" sz="1400" b="1" dirty="0">
                          <a:effectLst/>
                          <a:latin typeface="Arial Narrow" panose="020B0606020202030204" pitchFamily="34" charset="0"/>
                          <a:ea typeface="Times New Roman" panose="02020603050405020304" pitchFamily="18" charset="0"/>
                          <a:cs typeface="Times New Roman" panose="02020603050405020304" pitchFamily="18" charset="0"/>
                        </a:rPr>
                        <a:t>76.35%</a:t>
                      </a:r>
                      <a:endParaRPr lang="en-ZA" sz="1400" dirty="0">
                        <a:effectLst/>
                        <a:latin typeface="Arial Narrow" panose="020B0606020202030204" pitchFamily="34" charset="0"/>
                        <a:ea typeface="Batang"/>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30% outsourced opportunities to EMEs and QSEs by main contractors </a:t>
                      </a:r>
                    </a:p>
                    <a:p>
                      <a:pPr marL="0" marR="0" lvl="0" indent="0" algn="l" defTabSz="914400" rtl="0" eaLnBrk="1" fontAlgn="auto" latinLnBrk="0" hangingPunct="1">
                        <a:lnSpc>
                          <a:spcPct val="115000"/>
                        </a:lnSpc>
                        <a:spcBef>
                          <a:spcPts val="300"/>
                        </a:spcBef>
                        <a:spcAft>
                          <a:spcPts val="300"/>
                        </a:spcAft>
                        <a:buClrTx/>
                        <a:buSzTx/>
                        <a:buFontTx/>
                        <a:buNone/>
                        <a:tabLst/>
                        <a:defRPr/>
                      </a:pPr>
                      <a:endPar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60733335"/>
                  </a:ext>
                </a:extLst>
              </a:tr>
            </a:tbl>
          </a:graphicData>
        </a:graphic>
      </p:graphicFrame>
      <p:sp>
        <p:nvSpPr>
          <p:cNvPr id="37919" name="TextBox 2"/>
          <p:cNvSpPr txBox="1">
            <a:spLocks noChangeArrowheads="1"/>
          </p:cNvSpPr>
          <p:nvPr/>
        </p:nvSpPr>
        <p:spPr bwMode="auto">
          <a:xfrm>
            <a:off x="228600" y="38515"/>
            <a:ext cx="876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SANPARKS ANNUAL PROGRESS AGAINST THE  Q 1 TARGETS SET FOR 2020/21  </a:t>
            </a:r>
            <a:endParaRPr kumimoji="0" lang="en-ZA" alt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1503" y="6004115"/>
            <a:ext cx="683788" cy="7927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a:grpSpLocks/>
          </p:cNvGrpSpPr>
          <p:nvPr/>
        </p:nvGrpSpPr>
        <p:grpSpPr bwMode="auto">
          <a:xfrm>
            <a:off x="1720850" y="5955756"/>
            <a:ext cx="5778500" cy="215900"/>
            <a:chOff x="685800" y="6400800"/>
            <a:chExt cx="5778500" cy="215900"/>
          </a:xfrm>
        </p:grpSpPr>
        <p:sp>
          <p:nvSpPr>
            <p:cNvPr id="8"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On target</a:t>
              </a:r>
            </a:p>
          </p:txBody>
        </p:sp>
        <p:sp>
          <p:nvSpPr>
            <p:cNvPr id="9"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work in progress</a:t>
              </a:r>
            </a:p>
          </p:txBody>
        </p:sp>
        <p:sp>
          <p:nvSpPr>
            <p:cNvPr id="10"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Off target</a:t>
              </a:r>
            </a:p>
          </p:txBody>
        </p:sp>
        <p:sp>
          <p:nvSpPr>
            <p:cNvPr id="11"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No</a:t>
              </a: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milestone</a:t>
              </a:r>
            </a:p>
          </p:txBody>
        </p:sp>
      </p:grpSp>
    </p:spTree>
    <p:extLst>
      <p:ext uri="{BB962C8B-B14F-4D97-AF65-F5344CB8AC3E}">
        <p14:creationId xmlns:p14="http://schemas.microsoft.com/office/powerpoint/2010/main" xmlns="" val="3929460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8497455" y="54814"/>
            <a:ext cx="494145"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3191721938"/>
              </p:ext>
            </p:extLst>
          </p:nvPr>
        </p:nvGraphicFramePr>
        <p:xfrm>
          <a:off x="228600" y="380213"/>
          <a:ext cx="8763002" cy="5196334"/>
        </p:xfrm>
        <a:graphic>
          <a:graphicData uri="http://schemas.openxmlformats.org/drawingml/2006/table">
            <a:tbl>
              <a:tblPr/>
              <a:tblGrid>
                <a:gridCol w="2127982">
                  <a:extLst>
                    <a:ext uri="{9D8B030D-6E8A-4147-A177-3AD203B41FA5}">
                      <a16:colId xmlns="" xmlns:a16="http://schemas.microsoft.com/office/drawing/2014/main" val="20000"/>
                    </a:ext>
                  </a:extLst>
                </a:gridCol>
                <a:gridCol w="1666567">
                  <a:extLst>
                    <a:ext uri="{9D8B030D-6E8A-4147-A177-3AD203B41FA5}">
                      <a16:colId xmlns="" xmlns:a16="http://schemas.microsoft.com/office/drawing/2014/main" val="20001"/>
                    </a:ext>
                  </a:extLst>
                </a:gridCol>
                <a:gridCol w="3097162">
                  <a:extLst>
                    <a:ext uri="{9D8B030D-6E8A-4147-A177-3AD203B41FA5}">
                      <a16:colId xmlns="" xmlns:a16="http://schemas.microsoft.com/office/drawing/2014/main" val="20003"/>
                    </a:ext>
                  </a:extLst>
                </a:gridCol>
                <a:gridCol w="1871291">
                  <a:extLst>
                    <a:ext uri="{9D8B030D-6E8A-4147-A177-3AD203B41FA5}">
                      <a16:colId xmlns="" xmlns:a16="http://schemas.microsoft.com/office/drawing/2014/main" val="2893864039"/>
                    </a:ext>
                  </a:extLst>
                </a:gridCol>
              </a:tblGrid>
              <a:tr h="682162">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Times New Roman"/>
                        </a:rPr>
                        <a:t>OUTCOME GOAL 3: SUSTAINABLE SOCIO ECONOMIC DEVELOPMENT PROGRAMME THAT ENSURES DELIVERY OF BENEFITS TO THE LAND CLAIMANTS , HISTORICALLY DISADVANTAGED COMMUNITIES AND THE PEOPLE OF SA</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b="1" kern="1200" dirty="0">
                        <a:solidFill>
                          <a:schemeClr val="bg1"/>
                        </a:solidFill>
                        <a:latin typeface="Arial Narrow"/>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41081">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Calibri" panose="020F0502020204030204" pitchFamily="34" charset="0"/>
                        </a:rPr>
                        <a:t>SUB OUTCOME: IMPROVED EDUCATION AND SKILLS </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84064781"/>
                  </a:ext>
                </a:extLst>
              </a:tr>
              <a:tr h="537712">
                <a:tc rowSpan="2">
                  <a:txBody>
                    <a:bodyPr/>
                    <a:lstStyle/>
                    <a:p>
                      <a:pPr marL="0" marR="0" algn="ctr">
                        <a:lnSpc>
                          <a:spcPct val="115000"/>
                        </a:lnSpc>
                        <a:spcBef>
                          <a:spcPts val="0"/>
                        </a:spcBef>
                        <a:spcAft>
                          <a:spcPts val="0"/>
                        </a:spcAft>
                      </a:pPr>
                      <a:r>
                        <a:rPr kumimoji="0" lang="en-ZA"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rPr>
                        <a:t>PERFORMANCE INDICATOR</a:t>
                      </a:r>
                      <a:endParaRPr lang="en-US" sz="14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ACTIONS </a:t>
                      </a:r>
                      <a:r>
                        <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rPr>
                        <a:t>/ </a:t>
                      </a: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INTERVENTIONS</a:t>
                      </a:r>
                      <a:endPar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dirty="0">
                        <a:solidFill>
                          <a:schemeClr val="bg1"/>
                        </a:solidFill>
                        <a:latin typeface="Calibri"/>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extLst>
                  <a:ext uri="{0D108BD9-81ED-4DB2-BD59-A6C34878D82A}">
                    <a16:rowId xmlns="" xmlns:a16="http://schemas.microsoft.com/office/drawing/2014/main" val="10001"/>
                  </a:ext>
                </a:extLst>
              </a:tr>
              <a:tr h="889776">
                <a:tc vMerge="1">
                  <a:txBody>
                    <a:bodyPr/>
                    <a:lstStyle/>
                    <a:p>
                      <a:endParaRPr lang="en-ZA"/>
                    </a:p>
                  </a:txBody>
                  <a:tcPr/>
                </a:tc>
                <a:tc>
                  <a:txBody>
                    <a:bodyPr/>
                    <a:lstStyle/>
                    <a:p>
                      <a:pPr marL="0" marR="0" algn="ctr">
                        <a:lnSpc>
                          <a:spcPct val="115000"/>
                        </a:lnSpc>
                        <a:spcBef>
                          <a:spcPts val="0"/>
                        </a:spcBef>
                        <a:spcAft>
                          <a:spcPts val="0"/>
                        </a:spcAft>
                      </a:pPr>
                      <a:r>
                        <a:rPr lang="en-US" sz="1400" b="1" kern="1200" dirty="0" smtClean="0">
                          <a:solidFill>
                            <a:schemeClr val="bg1"/>
                          </a:solidFill>
                          <a:latin typeface="Arial Narrow" panose="020B0606020202030204" pitchFamily="34" charset="0"/>
                          <a:ea typeface="Times New Roman"/>
                          <a:cs typeface="Times New Roman"/>
                        </a:rPr>
                        <a:t>Q</a:t>
                      </a:r>
                      <a:r>
                        <a:rPr lang="en-US" sz="1400" b="1" kern="1200" baseline="0" dirty="0" smtClean="0">
                          <a:solidFill>
                            <a:schemeClr val="bg1"/>
                          </a:solidFill>
                          <a:latin typeface="Arial Narrow" panose="020B0606020202030204" pitchFamily="34" charset="0"/>
                          <a:ea typeface="Times New Roman"/>
                          <a:cs typeface="Times New Roman"/>
                        </a:rPr>
                        <a:t> 1 TARGET </a:t>
                      </a:r>
                      <a:endParaRPr lang="en-US"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Programme 1st Quarter Progress and Analysis</a:t>
                      </a: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Revised Target or Comments on ongoing challenges</a:t>
                      </a:r>
                      <a:endParaRPr lang="en-ZA"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2"/>
                  </a:ext>
                </a:extLst>
              </a:tr>
              <a:tr h="1081368">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Calibri" panose="020F0502020204030204" pitchFamily="34" charset="0"/>
                          <a:cs typeface="Arial" panose="020B0604020202020204" pitchFamily="34" charset="0"/>
                        </a:rPr>
                        <a:t>Number of beneficiaries from target groups trained </a:t>
                      </a:r>
                      <a:endPar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Beneficiaries training needs assessed</a:t>
                      </a: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dirty="0" smtClean="0">
                          <a:effectLst/>
                          <a:latin typeface="Arial Narrow" panose="020B0606020202030204" pitchFamily="34" charset="0"/>
                          <a:ea typeface="Arial" panose="020B0604020202020204" pitchFamily="34" charset="0"/>
                        </a:rPr>
                        <a:t>Not achieved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dirty="0" smtClean="0">
                          <a:effectLst/>
                          <a:latin typeface="Arial Narrow" panose="020B0606020202030204" pitchFamily="34" charset="0"/>
                          <a:ea typeface="Arial" panose="020B0604020202020204" pitchFamily="34" charset="0"/>
                        </a:rPr>
                        <a:t>Collaborative engagement for funding and subject matter specialist in process with 2 potential partners.</a:t>
                      </a:r>
                      <a:r>
                        <a:rPr lang="en-ZA" sz="1400" b="1" dirty="0" smtClean="0">
                          <a:effectLst/>
                          <a:latin typeface="Arial" panose="020B0604020202020204" pitchFamily="34" charset="0"/>
                          <a:ea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b="1" dirty="0" smtClean="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 450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30379">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Number of programmes aimed at upskilling Youth</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400" dirty="0" smtClean="0">
                          <a:latin typeface="Arial Narrow" panose="020B0606020202030204" pitchFamily="34" charset="0"/>
                        </a:rPr>
                        <a:t>Youth training needs assessed</a:t>
                      </a: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Achieved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02956886"/>
                  </a:ext>
                </a:extLst>
              </a:tr>
              <a:tr h="1057656">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Number of schools accessing the national parks for educational purposes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400" dirty="0" smtClean="0">
                          <a:latin typeface="Arial Narrow" panose="020B0606020202030204" pitchFamily="34" charset="0"/>
                        </a:rPr>
                        <a:t>≥ 50 </a:t>
                      </a: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Not achieved </a:t>
                      </a: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None –due to schools being closed during lockdown level 5 and 4 </a:t>
                      </a:r>
                    </a:p>
                    <a:p>
                      <a:pPr marL="0" marR="0" lvl="0" indent="0" algn="l" defTabSz="914400" rtl="0" eaLnBrk="1" fontAlgn="auto" latinLnBrk="0" hangingPunct="1">
                        <a:lnSpc>
                          <a:spcPct val="115000"/>
                        </a:lnSpc>
                        <a:spcBef>
                          <a:spcPts val="300"/>
                        </a:spcBef>
                        <a:spcAft>
                          <a:spcPts val="300"/>
                        </a:spcAft>
                        <a:buClrTx/>
                        <a:buSzTx/>
                        <a:buFontTx/>
                        <a:buNone/>
                        <a:tabLst/>
                        <a:defRPr/>
                      </a:pPr>
                      <a:r>
                        <a:rPr lang="en-US" sz="1400" b="1" kern="12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endPar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Revised Target: </a:t>
                      </a: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 </a:t>
                      </a: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50 </a:t>
                      </a: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60733335"/>
                  </a:ext>
                </a:extLst>
              </a:tr>
            </a:tbl>
          </a:graphicData>
        </a:graphic>
      </p:graphicFrame>
      <p:sp>
        <p:nvSpPr>
          <p:cNvPr id="37919" name="TextBox 2"/>
          <p:cNvSpPr txBox="1">
            <a:spLocks noChangeArrowheads="1"/>
          </p:cNvSpPr>
          <p:nvPr/>
        </p:nvSpPr>
        <p:spPr bwMode="auto">
          <a:xfrm>
            <a:off x="228600" y="38515"/>
            <a:ext cx="876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SANPARKS ANNUAL PROGRESS AGAINST THE  Q 1 TARGETS SET FOR 2020/21  </a:t>
            </a:r>
            <a:endParaRPr kumimoji="0" lang="en-ZA" alt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1503" y="6004115"/>
            <a:ext cx="683788" cy="7927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a:grpSpLocks/>
          </p:cNvGrpSpPr>
          <p:nvPr/>
        </p:nvGrpSpPr>
        <p:grpSpPr bwMode="auto">
          <a:xfrm>
            <a:off x="1482436" y="5771898"/>
            <a:ext cx="5778500" cy="215900"/>
            <a:chOff x="685800" y="6400800"/>
            <a:chExt cx="5778500" cy="215900"/>
          </a:xfrm>
        </p:grpSpPr>
        <p:sp>
          <p:nvSpPr>
            <p:cNvPr id="8"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On target</a:t>
              </a:r>
            </a:p>
          </p:txBody>
        </p:sp>
        <p:sp>
          <p:nvSpPr>
            <p:cNvPr id="9"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work in progress</a:t>
              </a:r>
            </a:p>
          </p:txBody>
        </p:sp>
        <p:sp>
          <p:nvSpPr>
            <p:cNvPr id="10"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Off target</a:t>
              </a:r>
            </a:p>
          </p:txBody>
        </p:sp>
        <p:sp>
          <p:nvSpPr>
            <p:cNvPr id="11"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No</a:t>
              </a: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milestone</a:t>
              </a:r>
            </a:p>
          </p:txBody>
        </p:sp>
      </p:grpSp>
    </p:spTree>
    <p:extLst>
      <p:ext uri="{BB962C8B-B14F-4D97-AF65-F5344CB8AC3E}">
        <p14:creationId xmlns:p14="http://schemas.microsoft.com/office/powerpoint/2010/main" xmlns="" val="4075195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8555560" y="158236"/>
            <a:ext cx="475673"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1550679844"/>
              </p:ext>
            </p:extLst>
          </p:nvPr>
        </p:nvGraphicFramePr>
        <p:xfrm>
          <a:off x="228600" y="1070442"/>
          <a:ext cx="8763002" cy="4596022"/>
        </p:xfrm>
        <a:graphic>
          <a:graphicData uri="http://schemas.openxmlformats.org/drawingml/2006/table">
            <a:tbl>
              <a:tblPr/>
              <a:tblGrid>
                <a:gridCol w="2127982">
                  <a:extLst>
                    <a:ext uri="{9D8B030D-6E8A-4147-A177-3AD203B41FA5}">
                      <a16:colId xmlns="" xmlns:a16="http://schemas.microsoft.com/office/drawing/2014/main" val="20000"/>
                    </a:ext>
                  </a:extLst>
                </a:gridCol>
                <a:gridCol w="1386348">
                  <a:extLst>
                    <a:ext uri="{9D8B030D-6E8A-4147-A177-3AD203B41FA5}">
                      <a16:colId xmlns="" xmlns:a16="http://schemas.microsoft.com/office/drawing/2014/main" val="20001"/>
                    </a:ext>
                  </a:extLst>
                </a:gridCol>
                <a:gridCol w="2816942">
                  <a:extLst>
                    <a:ext uri="{9D8B030D-6E8A-4147-A177-3AD203B41FA5}">
                      <a16:colId xmlns="" xmlns:a16="http://schemas.microsoft.com/office/drawing/2014/main" val="20003"/>
                    </a:ext>
                  </a:extLst>
                </a:gridCol>
                <a:gridCol w="2431730">
                  <a:extLst>
                    <a:ext uri="{9D8B030D-6E8A-4147-A177-3AD203B41FA5}">
                      <a16:colId xmlns="" xmlns:a16="http://schemas.microsoft.com/office/drawing/2014/main" val="2893864039"/>
                    </a:ext>
                  </a:extLst>
                </a:gridCol>
              </a:tblGrid>
              <a:tr h="682162">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Times New Roman"/>
                        </a:rPr>
                        <a:t>OUTCOME GOAL 3: SUSTAINABLE SOCIO ECONOMIC DEVELOPMENT PROGRAMME THAT ENSURES DELIVERY OF BENEFITS TO THE LAND CLAIMANTS , HISTORICALLY DISADVANTAGED COMMUNITIES AND THE PEOPLE OF SA</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b="1" kern="1200" dirty="0">
                        <a:solidFill>
                          <a:schemeClr val="bg1"/>
                        </a:solidFill>
                        <a:latin typeface="Arial Narrow"/>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41081">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Calibri" panose="020F0502020204030204" pitchFamily="34" charset="0"/>
                        </a:rPr>
                        <a:t>SUB OUTCOME: SUSTAINED CORPORATE SOCIAL INVESTMENT TOWARDS COMMUNITY DEVELOPMENT </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84064781"/>
                  </a:ext>
                </a:extLst>
              </a:tr>
              <a:tr h="537712">
                <a:tc rowSpan="2">
                  <a:txBody>
                    <a:bodyPr/>
                    <a:lstStyle/>
                    <a:p>
                      <a:pPr marL="0" marR="0" algn="ctr">
                        <a:lnSpc>
                          <a:spcPct val="115000"/>
                        </a:lnSpc>
                        <a:spcBef>
                          <a:spcPts val="0"/>
                        </a:spcBef>
                        <a:spcAft>
                          <a:spcPts val="0"/>
                        </a:spcAft>
                      </a:pPr>
                      <a:r>
                        <a:rPr kumimoji="0" lang="en-ZA"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rPr>
                        <a:t>PERFORMANCE INDICATOR</a:t>
                      </a:r>
                      <a:endParaRPr lang="en-US" sz="14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ACTIONS </a:t>
                      </a:r>
                      <a:r>
                        <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rPr>
                        <a:t>/ </a:t>
                      </a: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INTERVENTIONS</a:t>
                      </a:r>
                      <a:endPar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dirty="0">
                        <a:solidFill>
                          <a:schemeClr val="bg1"/>
                        </a:solidFill>
                        <a:latin typeface="Calibri"/>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extLst>
                  <a:ext uri="{0D108BD9-81ED-4DB2-BD59-A6C34878D82A}">
                    <a16:rowId xmlns="" xmlns:a16="http://schemas.microsoft.com/office/drawing/2014/main" val="10001"/>
                  </a:ext>
                </a:extLst>
              </a:tr>
              <a:tr h="889776">
                <a:tc vMerge="1">
                  <a:txBody>
                    <a:bodyPr/>
                    <a:lstStyle/>
                    <a:p>
                      <a:endParaRPr lang="en-ZA"/>
                    </a:p>
                  </a:txBody>
                  <a:tcPr/>
                </a:tc>
                <a:tc>
                  <a:txBody>
                    <a:bodyPr/>
                    <a:lstStyle/>
                    <a:p>
                      <a:pPr marL="0" marR="0" algn="ctr">
                        <a:lnSpc>
                          <a:spcPct val="115000"/>
                        </a:lnSpc>
                        <a:spcBef>
                          <a:spcPts val="0"/>
                        </a:spcBef>
                        <a:spcAft>
                          <a:spcPts val="0"/>
                        </a:spcAft>
                      </a:pPr>
                      <a:r>
                        <a:rPr lang="en-US" sz="1400" b="1" kern="1200" dirty="0" smtClean="0">
                          <a:solidFill>
                            <a:schemeClr val="bg1"/>
                          </a:solidFill>
                          <a:latin typeface="Arial Narrow" panose="020B0606020202030204" pitchFamily="34" charset="0"/>
                          <a:ea typeface="Times New Roman"/>
                          <a:cs typeface="Times New Roman"/>
                        </a:rPr>
                        <a:t>Q</a:t>
                      </a:r>
                      <a:r>
                        <a:rPr lang="en-US" sz="1400" b="1" kern="1200" baseline="0" dirty="0" smtClean="0">
                          <a:solidFill>
                            <a:schemeClr val="bg1"/>
                          </a:solidFill>
                          <a:latin typeface="Arial Narrow" panose="020B0606020202030204" pitchFamily="34" charset="0"/>
                          <a:ea typeface="Times New Roman"/>
                          <a:cs typeface="Times New Roman"/>
                        </a:rPr>
                        <a:t> 1 TARGET </a:t>
                      </a:r>
                      <a:endParaRPr lang="en-US"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Programme 1st Quarter Progress and Analysis</a:t>
                      </a: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Revised Target or Comments on ongoing challenges</a:t>
                      </a:r>
                      <a:endParaRPr lang="en-ZA"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2"/>
                  </a:ext>
                </a:extLst>
              </a:tr>
              <a:tr h="2145291">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Calibri" panose="020F0502020204030204" pitchFamily="34" charset="0"/>
                          <a:cs typeface="Arial" panose="020B0604020202020204" pitchFamily="34" charset="0"/>
                        </a:rPr>
                        <a:t>Number of Individuals/ Communities where Social legacy projects have been completed </a:t>
                      </a:r>
                      <a:endPar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Arial Narrow" panose="020B0606020202030204" pitchFamily="34" charset="0"/>
                        </a:rPr>
                        <a:t>Tender process initiated </a:t>
                      </a: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dirty="0" smtClean="0">
                          <a:effectLst/>
                          <a:latin typeface="Arial Narrow" panose="020B0606020202030204" pitchFamily="34" charset="0"/>
                          <a:ea typeface="Arial" panose="020B0604020202020204" pitchFamily="34" charset="0"/>
                        </a:rPr>
                        <a:t>Work in progress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b="1" dirty="0" smtClean="0">
                        <a:effectLst/>
                        <a:latin typeface="Arial Narrow" panose="020B060602020203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b="1" dirty="0" smtClean="0">
                        <a:effectLst/>
                        <a:latin typeface="Arial Narrow" panose="020B060602020203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dirty="0" smtClean="0">
                          <a:effectLst/>
                          <a:latin typeface="Arial Narrow" panose="020B0606020202030204" pitchFamily="34" charset="0"/>
                          <a:ea typeface="Arial" panose="020B0604020202020204" pitchFamily="34" charset="0"/>
                        </a:rPr>
                        <a:t>8550 vulnerable families supplied with food parcels around all 19 parks and 80 water tanks installed around KNP.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Revised Target: 30</a:t>
                      </a: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15000"/>
                        </a:lnSpc>
                        <a:spcBef>
                          <a:spcPts val="300"/>
                        </a:spcBef>
                        <a:spcAft>
                          <a:spcPts val="300"/>
                        </a:spcAft>
                        <a:buClrTx/>
                        <a:buSzTx/>
                        <a:buFontTx/>
                        <a:buNone/>
                        <a:tabLst/>
                        <a:defRPr/>
                      </a:pP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The Social legacy focus, output indicator and annual target were revised for the 2020/21 year due to SANParks need to respond to the challenges experienced by the local community as a result of the Covid 19 pandemic.</a:t>
                      </a:r>
                      <a:endPar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
        <p:nvSpPr>
          <p:cNvPr id="37919" name="TextBox 2"/>
          <p:cNvSpPr txBox="1">
            <a:spLocks noChangeArrowheads="1"/>
          </p:cNvSpPr>
          <p:nvPr/>
        </p:nvSpPr>
        <p:spPr bwMode="auto">
          <a:xfrm>
            <a:off x="228602" y="285726"/>
            <a:ext cx="876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SANPARKS ANNUAL PROGRESS AGAINST THE  Q 1 TARGETS SET FOR 2020/21  </a:t>
            </a:r>
            <a:endParaRPr kumimoji="0" lang="en-ZA" alt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1503" y="6004115"/>
            <a:ext cx="683788" cy="7927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50921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8608291" y="76956"/>
            <a:ext cx="383309"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2546283456"/>
              </p:ext>
            </p:extLst>
          </p:nvPr>
        </p:nvGraphicFramePr>
        <p:xfrm>
          <a:off x="261257" y="553207"/>
          <a:ext cx="8763001" cy="4991431"/>
        </p:xfrm>
        <a:graphic>
          <a:graphicData uri="http://schemas.openxmlformats.org/drawingml/2006/table">
            <a:tbl>
              <a:tblPr/>
              <a:tblGrid>
                <a:gridCol w="2068988">
                  <a:extLst>
                    <a:ext uri="{9D8B030D-6E8A-4147-A177-3AD203B41FA5}">
                      <a16:colId xmlns="" xmlns:a16="http://schemas.microsoft.com/office/drawing/2014/main" val="20000"/>
                    </a:ext>
                  </a:extLst>
                </a:gridCol>
                <a:gridCol w="1926069">
                  <a:extLst>
                    <a:ext uri="{9D8B030D-6E8A-4147-A177-3AD203B41FA5}">
                      <a16:colId xmlns="" xmlns:a16="http://schemas.microsoft.com/office/drawing/2014/main" val="20001"/>
                    </a:ext>
                  </a:extLst>
                </a:gridCol>
                <a:gridCol w="2203480">
                  <a:extLst>
                    <a:ext uri="{9D8B030D-6E8A-4147-A177-3AD203B41FA5}">
                      <a16:colId xmlns="" xmlns:a16="http://schemas.microsoft.com/office/drawing/2014/main" val="20003"/>
                    </a:ext>
                  </a:extLst>
                </a:gridCol>
                <a:gridCol w="2564464">
                  <a:extLst>
                    <a:ext uri="{9D8B030D-6E8A-4147-A177-3AD203B41FA5}">
                      <a16:colId xmlns="" xmlns:a16="http://schemas.microsoft.com/office/drawing/2014/main" val="1975221308"/>
                    </a:ext>
                  </a:extLst>
                </a:gridCol>
              </a:tblGrid>
              <a:tr h="419207">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Times New Roman"/>
                        </a:rPr>
                        <a:t>OUTCOME GOAL 3: SUSTAINABLE SOCIO ECONOMIC DEVELOPMENT PROGRAMME THAT ENSURES DELIVERY OF BENEFITS TO THE LAND CLAIMANTS , HISTORICALLY DISADVANTAGED COMMUNITIES AND THE PEOPLE OF SA</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b="1" kern="1200" dirty="0">
                        <a:solidFill>
                          <a:schemeClr val="bg1"/>
                        </a:solidFill>
                        <a:latin typeface="Arial Narrow"/>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204121">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Calibri" panose="020F0502020204030204" pitchFamily="34" charset="0"/>
                        </a:rPr>
                        <a:t>SUB OUTCOME: IMPROVED PARTICIPATION OF LAND CLAIMANTS IN SANPARKS BUSINESS</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84064781"/>
                  </a:ext>
                </a:extLst>
              </a:tr>
              <a:tr h="311227">
                <a:tc rowSpan="2">
                  <a:txBody>
                    <a:bodyPr/>
                    <a:lstStyle/>
                    <a:p>
                      <a:pPr marL="0" marR="0" algn="ctr">
                        <a:lnSpc>
                          <a:spcPct val="115000"/>
                        </a:lnSpc>
                        <a:spcBef>
                          <a:spcPts val="0"/>
                        </a:spcBef>
                        <a:spcAft>
                          <a:spcPts val="0"/>
                        </a:spcAft>
                      </a:pPr>
                      <a:r>
                        <a:rPr kumimoji="0" lang="en-ZA"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rPr>
                        <a:t>PERFORMANCE INDICATOR</a:t>
                      </a:r>
                      <a:endParaRPr lang="en-US" sz="14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ACTIONS </a:t>
                      </a:r>
                      <a:r>
                        <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rPr>
                        <a:t>/ </a:t>
                      </a: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INTERVENTIONS</a:t>
                      </a:r>
                      <a:endPar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dirty="0">
                        <a:solidFill>
                          <a:schemeClr val="bg1"/>
                        </a:solidFill>
                        <a:latin typeface="Calibri"/>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extLst>
                  <a:ext uri="{0D108BD9-81ED-4DB2-BD59-A6C34878D82A}">
                    <a16:rowId xmlns="" xmlns:a16="http://schemas.microsoft.com/office/drawing/2014/main" val="10001"/>
                  </a:ext>
                </a:extLst>
              </a:tr>
              <a:tr h="632006">
                <a:tc vMerge="1">
                  <a:txBody>
                    <a:bodyPr/>
                    <a:lstStyle/>
                    <a:p>
                      <a:endParaRPr lang="en-ZA"/>
                    </a:p>
                  </a:txBody>
                  <a:tcPr/>
                </a:tc>
                <a:tc>
                  <a:txBody>
                    <a:bodyPr/>
                    <a:lstStyle/>
                    <a:p>
                      <a:pPr marL="0" marR="0" algn="ctr">
                        <a:lnSpc>
                          <a:spcPct val="115000"/>
                        </a:lnSpc>
                        <a:spcBef>
                          <a:spcPts val="0"/>
                        </a:spcBef>
                        <a:spcAft>
                          <a:spcPts val="0"/>
                        </a:spcAft>
                      </a:pPr>
                      <a:r>
                        <a:rPr lang="en-US" sz="1400" b="1" kern="1200" dirty="0" smtClean="0">
                          <a:solidFill>
                            <a:schemeClr val="bg1"/>
                          </a:solidFill>
                          <a:latin typeface="Arial Narrow" panose="020B0606020202030204" pitchFamily="34" charset="0"/>
                          <a:ea typeface="Times New Roman"/>
                          <a:cs typeface="Times New Roman"/>
                        </a:rPr>
                        <a:t>Q</a:t>
                      </a:r>
                      <a:r>
                        <a:rPr lang="en-US" sz="1400" b="1" kern="1200" baseline="0" dirty="0" smtClean="0">
                          <a:solidFill>
                            <a:schemeClr val="bg1"/>
                          </a:solidFill>
                          <a:latin typeface="Arial Narrow" panose="020B0606020202030204" pitchFamily="34" charset="0"/>
                          <a:ea typeface="Times New Roman"/>
                          <a:cs typeface="Times New Roman"/>
                        </a:rPr>
                        <a:t> 1 </a:t>
                      </a:r>
                      <a:r>
                        <a:rPr lang="en-US" sz="1400" b="1" kern="1200" dirty="0" smtClean="0">
                          <a:solidFill>
                            <a:schemeClr val="bg1"/>
                          </a:solidFill>
                          <a:latin typeface="Arial Narrow" panose="020B0606020202030204" pitchFamily="34" charset="0"/>
                          <a:ea typeface="Times New Roman"/>
                          <a:cs typeface="Times New Roman"/>
                        </a:rPr>
                        <a:t>TARGET</a:t>
                      </a:r>
                      <a:endParaRPr lang="en-US"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Programme 1st Quarter Progress and Analysis</a:t>
                      </a: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Revised Target or Comments on ongoing challenges</a:t>
                      </a:r>
                      <a:endParaRPr lang="en-ZA"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2"/>
                  </a:ext>
                </a:extLst>
              </a:tr>
              <a:tr h="3320451">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Claimant Beneficiation scheme developed an implemented as per land claims identified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Negotiations of draft beneficiation scheme and valuation report with all relevant stakeholders completed</a:t>
                      </a: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Negotiations on the beneficiation package for Colchester Land claimants </a:t>
                      </a: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Feasibility studies on proposed projects and bankable business plans developed </a:t>
                      </a:r>
                    </a:p>
                    <a:p>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300"/>
                        </a:spcBef>
                        <a:spcAft>
                          <a:spcPts val="300"/>
                        </a:spcAft>
                      </a:pPr>
                      <a:r>
                        <a:rPr lang="en-ZA" sz="1400" b="1" dirty="0" smtClean="0">
                          <a:effectLst/>
                          <a:latin typeface="Arial Narrow" panose="020B0606020202030204" pitchFamily="34" charset="0"/>
                          <a:ea typeface="Arial" panose="020B0604020202020204" pitchFamily="34" charset="0"/>
                        </a:rPr>
                        <a:t>Work in progress</a:t>
                      </a:r>
                    </a:p>
                    <a:p>
                      <a:pPr>
                        <a:lnSpc>
                          <a:spcPct val="115000"/>
                        </a:lnSpc>
                        <a:spcBef>
                          <a:spcPts val="300"/>
                        </a:spcBef>
                        <a:spcAft>
                          <a:spcPts val="300"/>
                        </a:spcAft>
                      </a:pPr>
                      <a:r>
                        <a:rPr lang="en-ZA" sz="1400" b="1" dirty="0" smtClean="0">
                          <a:effectLst/>
                          <a:latin typeface="Arial Narrow" panose="020B0606020202030204" pitchFamily="34" charset="0"/>
                          <a:ea typeface="Arial" panose="020B0604020202020204" pitchFamily="34" charset="0"/>
                        </a:rPr>
                        <a:t>The </a:t>
                      </a:r>
                      <a:r>
                        <a:rPr lang="en-ZA" sz="1400" b="1" dirty="0">
                          <a:effectLst/>
                          <a:latin typeface="Arial Narrow" panose="020B0606020202030204" pitchFamily="34" charset="0"/>
                          <a:ea typeface="Arial" panose="020B0604020202020204" pitchFamily="34" charset="0"/>
                        </a:rPr>
                        <a:t>independent facilitator has been appointed by the Commission.</a:t>
                      </a:r>
                    </a:p>
                    <a:p>
                      <a:pPr>
                        <a:lnSpc>
                          <a:spcPct val="115000"/>
                        </a:lnSpc>
                        <a:spcBef>
                          <a:spcPts val="300"/>
                        </a:spcBef>
                        <a:spcAft>
                          <a:spcPts val="300"/>
                        </a:spcAft>
                      </a:pPr>
                      <a:r>
                        <a:rPr lang="en-ZA" sz="1400" b="1" dirty="0">
                          <a:effectLst/>
                          <a:latin typeface="Arial Narrow" panose="020B0606020202030204" pitchFamily="34" charset="0"/>
                          <a:ea typeface="Arial" panose="020B0604020202020204" pitchFamily="34" charset="0"/>
                        </a:rPr>
                        <a:t> </a:t>
                      </a:r>
                    </a:p>
                    <a:p>
                      <a:pPr>
                        <a:lnSpc>
                          <a:spcPct val="115000"/>
                        </a:lnSpc>
                        <a:spcBef>
                          <a:spcPts val="300"/>
                        </a:spcBef>
                        <a:spcAft>
                          <a:spcPts val="300"/>
                        </a:spcAft>
                      </a:pPr>
                      <a:r>
                        <a:rPr lang="en-ZA" sz="1400" b="1" dirty="0">
                          <a:effectLst/>
                          <a:latin typeface="Arial Narrow" panose="020B0606020202030204" pitchFamily="34" charset="0"/>
                          <a:ea typeface="Arial" panose="020B0604020202020204" pitchFamily="34" charset="0"/>
                        </a:rPr>
                        <a:t>Feasibility study has been </a:t>
                      </a:r>
                      <a:r>
                        <a:rPr lang="en-ZA" sz="1400" b="1" dirty="0" smtClean="0">
                          <a:effectLst/>
                          <a:latin typeface="Arial Narrow" panose="020B0606020202030204" pitchFamily="34" charset="0"/>
                          <a:ea typeface="Arial" panose="020B0604020202020204" pitchFamily="34" charset="0"/>
                        </a:rPr>
                        <a:t>developed</a:t>
                      </a:r>
                    </a:p>
                    <a:p>
                      <a:pPr>
                        <a:lnSpc>
                          <a:spcPct val="115000"/>
                        </a:lnSpc>
                        <a:spcBef>
                          <a:spcPts val="300"/>
                        </a:spcBef>
                        <a:spcAft>
                          <a:spcPts val="300"/>
                        </a:spcAft>
                      </a:pPr>
                      <a:endParaRPr lang="en-ZA" sz="1400" b="1" dirty="0" smtClean="0">
                        <a:effectLst/>
                        <a:latin typeface="Arial Narrow" panose="020B060602020203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Revised Target: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KNP Land Claims beneficiation scheme developed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Qwaqwa Land claim beneficiation package developed</a:t>
                      </a:r>
                      <a:endPar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
        <p:nvSpPr>
          <p:cNvPr id="37919" name="TextBox 2"/>
          <p:cNvSpPr txBox="1">
            <a:spLocks noChangeArrowheads="1"/>
          </p:cNvSpPr>
          <p:nvPr/>
        </p:nvSpPr>
        <p:spPr bwMode="auto">
          <a:xfrm>
            <a:off x="228600" y="38515"/>
            <a:ext cx="876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SANPARKS ANNUAL PROGRESS AGAINST THE  Q 1 TARGETS SET FOR 2020/21  </a:t>
            </a:r>
            <a:endParaRPr kumimoji="0" lang="en-ZA" alt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1503" y="6004115"/>
            <a:ext cx="683788" cy="7927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a:grpSpLocks/>
          </p:cNvGrpSpPr>
          <p:nvPr/>
        </p:nvGrpSpPr>
        <p:grpSpPr bwMode="auto">
          <a:xfrm>
            <a:off x="1531785" y="5788215"/>
            <a:ext cx="5778500" cy="215900"/>
            <a:chOff x="685800" y="6400800"/>
            <a:chExt cx="5778500" cy="215900"/>
          </a:xfrm>
        </p:grpSpPr>
        <p:sp>
          <p:nvSpPr>
            <p:cNvPr id="8"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On target</a:t>
              </a:r>
            </a:p>
          </p:txBody>
        </p:sp>
        <p:sp>
          <p:nvSpPr>
            <p:cNvPr id="9"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work in progress</a:t>
              </a:r>
            </a:p>
          </p:txBody>
        </p:sp>
        <p:sp>
          <p:nvSpPr>
            <p:cNvPr id="10"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Off target</a:t>
              </a:r>
            </a:p>
          </p:txBody>
        </p:sp>
        <p:sp>
          <p:nvSpPr>
            <p:cNvPr id="11"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No</a:t>
              </a: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milestone</a:t>
              </a:r>
            </a:p>
          </p:txBody>
        </p:sp>
      </p:grpSp>
    </p:spTree>
    <p:extLst>
      <p:ext uri="{BB962C8B-B14F-4D97-AF65-F5344CB8AC3E}">
        <p14:creationId xmlns:p14="http://schemas.microsoft.com/office/powerpoint/2010/main" xmlns="" val="1201266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8451503" y="62516"/>
            <a:ext cx="443345"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544623997"/>
              </p:ext>
            </p:extLst>
          </p:nvPr>
        </p:nvGraphicFramePr>
        <p:xfrm>
          <a:off x="261257" y="1129906"/>
          <a:ext cx="8763001" cy="4165568"/>
        </p:xfrm>
        <a:graphic>
          <a:graphicData uri="http://schemas.openxmlformats.org/drawingml/2006/table">
            <a:tbl>
              <a:tblPr/>
              <a:tblGrid>
                <a:gridCol w="2362200">
                  <a:extLst>
                    <a:ext uri="{9D8B030D-6E8A-4147-A177-3AD203B41FA5}">
                      <a16:colId xmlns="" xmlns:a16="http://schemas.microsoft.com/office/drawing/2014/main" val="20000"/>
                    </a:ext>
                  </a:extLst>
                </a:gridCol>
                <a:gridCol w="1415143">
                  <a:extLst>
                    <a:ext uri="{9D8B030D-6E8A-4147-A177-3AD203B41FA5}">
                      <a16:colId xmlns="" xmlns:a16="http://schemas.microsoft.com/office/drawing/2014/main" val="20001"/>
                    </a:ext>
                  </a:extLst>
                </a:gridCol>
                <a:gridCol w="2421194">
                  <a:extLst>
                    <a:ext uri="{9D8B030D-6E8A-4147-A177-3AD203B41FA5}">
                      <a16:colId xmlns="" xmlns:a16="http://schemas.microsoft.com/office/drawing/2014/main" val="20003"/>
                    </a:ext>
                  </a:extLst>
                </a:gridCol>
                <a:gridCol w="2564464">
                  <a:extLst>
                    <a:ext uri="{9D8B030D-6E8A-4147-A177-3AD203B41FA5}">
                      <a16:colId xmlns="" xmlns:a16="http://schemas.microsoft.com/office/drawing/2014/main" val="1794883833"/>
                    </a:ext>
                  </a:extLst>
                </a:gridCol>
              </a:tblGrid>
              <a:tr h="385007">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Times New Roman"/>
                        </a:rPr>
                        <a:t>OUTCOME GOAL 4: SUSTAINABLE AND TRANSFORMED ORGANISATION THROUGH REVENUE , PEOPLE, SYSTEMS AND BUSINESS PROCESSES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b="1" kern="1200" dirty="0">
                        <a:solidFill>
                          <a:schemeClr val="bg1"/>
                        </a:solidFill>
                        <a:latin typeface="Arial Narrow"/>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192503">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Calibri" panose="020F0502020204030204" pitchFamily="34" charset="0"/>
                        </a:rPr>
                        <a:t>SUB OUTCOME: FINANCIALLY SUSTAINABLE ORGANISATION</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84064781"/>
                  </a:ext>
                </a:extLst>
              </a:tr>
              <a:tr h="294791">
                <a:tc rowSpan="2">
                  <a:txBody>
                    <a:bodyPr/>
                    <a:lstStyle/>
                    <a:p>
                      <a:pPr marL="0" marR="0" algn="ctr">
                        <a:lnSpc>
                          <a:spcPct val="115000"/>
                        </a:lnSpc>
                        <a:spcBef>
                          <a:spcPts val="0"/>
                        </a:spcBef>
                        <a:spcAft>
                          <a:spcPts val="0"/>
                        </a:spcAft>
                      </a:pPr>
                      <a:r>
                        <a:rPr kumimoji="0" lang="en-ZA"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rPr>
                        <a:t>PERFORMANCE INDICATOR</a:t>
                      </a:r>
                      <a:endParaRPr lang="en-US" sz="14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ACTIONS </a:t>
                      </a:r>
                      <a:r>
                        <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rPr>
                        <a:t>/ </a:t>
                      </a: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INTERVENTIONS</a:t>
                      </a:r>
                      <a:endPar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dirty="0">
                        <a:solidFill>
                          <a:schemeClr val="bg1"/>
                        </a:solidFill>
                        <a:latin typeface="Calibri"/>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extLst>
                  <a:ext uri="{0D108BD9-81ED-4DB2-BD59-A6C34878D82A}">
                    <a16:rowId xmlns="" xmlns:a16="http://schemas.microsoft.com/office/drawing/2014/main" val="10001"/>
                  </a:ext>
                </a:extLst>
              </a:tr>
              <a:tr h="502183">
                <a:tc vMerge="1">
                  <a:txBody>
                    <a:bodyPr/>
                    <a:lstStyle/>
                    <a:p>
                      <a:endParaRPr lang="en-ZA"/>
                    </a:p>
                  </a:txBody>
                  <a:tcPr/>
                </a:tc>
                <a:tc>
                  <a:txBody>
                    <a:bodyPr/>
                    <a:lstStyle/>
                    <a:p>
                      <a:pPr marL="0" marR="0" algn="ctr">
                        <a:lnSpc>
                          <a:spcPct val="115000"/>
                        </a:lnSpc>
                        <a:spcBef>
                          <a:spcPts val="0"/>
                        </a:spcBef>
                        <a:spcAft>
                          <a:spcPts val="0"/>
                        </a:spcAft>
                      </a:pPr>
                      <a:r>
                        <a:rPr lang="en-US" sz="1400" b="1" kern="1200" dirty="0" smtClean="0">
                          <a:solidFill>
                            <a:schemeClr val="bg1"/>
                          </a:solidFill>
                          <a:latin typeface="Arial Narrow" panose="020B0606020202030204" pitchFamily="34" charset="0"/>
                          <a:ea typeface="Times New Roman"/>
                          <a:cs typeface="Times New Roman"/>
                        </a:rPr>
                        <a:t>Q1</a:t>
                      </a:r>
                      <a:r>
                        <a:rPr lang="en-US" sz="1400" b="1" kern="1200" baseline="0" dirty="0" smtClean="0">
                          <a:solidFill>
                            <a:schemeClr val="bg1"/>
                          </a:solidFill>
                          <a:latin typeface="Arial Narrow" panose="020B0606020202030204" pitchFamily="34" charset="0"/>
                          <a:ea typeface="Times New Roman"/>
                          <a:cs typeface="Times New Roman"/>
                        </a:rPr>
                        <a:t> </a:t>
                      </a:r>
                      <a:r>
                        <a:rPr lang="en-US" sz="1400" b="1" kern="1200" dirty="0" smtClean="0">
                          <a:solidFill>
                            <a:schemeClr val="bg1"/>
                          </a:solidFill>
                          <a:latin typeface="Arial Narrow" panose="020B0606020202030204" pitchFamily="34" charset="0"/>
                          <a:ea typeface="Times New Roman"/>
                          <a:cs typeface="Times New Roman"/>
                        </a:rPr>
                        <a:t> TARGET</a:t>
                      </a:r>
                      <a:endParaRPr lang="en-US"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Programme 1st Quarter Progress and Analysis</a:t>
                      </a: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Revised Target or Comments on ongoing challenges</a:t>
                      </a:r>
                      <a:endParaRPr lang="en-ZA"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2"/>
                  </a:ext>
                </a:extLst>
              </a:tr>
              <a:tr h="877328">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Revenue raised through Resource Mobilisation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R 10 million</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Achieved </a:t>
                      </a: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R 10 338 million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ZA" sz="1400" b="1" dirty="0" smtClean="0">
                          <a:latin typeface="Arial Narrow" panose="020B0606020202030204" pitchFamily="34" charset="0"/>
                        </a:rPr>
                        <a:t>Revised Target: </a:t>
                      </a:r>
                    </a:p>
                    <a:p>
                      <a:r>
                        <a:rPr lang="en-US" sz="1400" dirty="0" smtClean="0">
                          <a:effectLst/>
                          <a:latin typeface="Arial Narrow" panose="020B0606020202030204" pitchFamily="34" charset="0"/>
                          <a:ea typeface="Calibri" panose="020F0502020204030204" pitchFamily="34" charset="0"/>
                          <a:cs typeface="Arial" panose="020B0604020202020204" pitchFamily="34" charset="0"/>
                        </a:rPr>
                        <a:t>R 65 million</a:t>
                      </a:r>
                      <a:endParaRPr lang="en-ZA" sz="1400" b="1"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617277">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Revenue raised through Tourism Performance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R 459 million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Not achieved </a:t>
                      </a: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R 3, 732, 880</a:t>
                      </a: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All Tourism facilities closed for lockdown. Only self drives opened recently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ZA" sz="1400" b="1" dirty="0" smtClean="0">
                          <a:latin typeface="Arial Narrow" panose="020B0606020202030204" pitchFamily="34" charset="0"/>
                        </a:rPr>
                        <a:t>Revised target: </a:t>
                      </a:r>
                    </a:p>
                    <a:p>
                      <a:r>
                        <a:rPr lang="en-ZA" sz="1400" b="0" dirty="0" smtClean="0">
                          <a:latin typeface="Arial Narrow" panose="020B0606020202030204" pitchFamily="34" charset="0"/>
                        </a:rPr>
                        <a:t>R 189 million</a:t>
                      </a:r>
                      <a:endParaRPr lang="en-ZA" sz="1400" b="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91735994"/>
                  </a:ext>
                </a:extLst>
              </a:tr>
            </a:tbl>
          </a:graphicData>
        </a:graphic>
      </p:graphicFrame>
      <p:sp>
        <p:nvSpPr>
          <p:cNvPr id="37919" name="TextBox 2"/>
          <p:cNvSpPr txBox="1">
            <a:spLocks noChangeArrowheads="1"/>
          </p:cNvSpPr>
          <p:nvPr/>
        </p:nvSpPr>
        <p:spPr bwMode="auto">
          <a:xfrm>
            <a:off x="261258" y="305448"/>
            <a:ext cx="876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SANPARKS ANNUAL PROGRESS AGAINST THE  Q 1 TARGETS SET FOR 2020/21  </a:t>
            </a:r>
            <a:endParaRPr kumimoji="0" lang="en-ZA" alt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1503" y="6004115"/>
            <a:ext cx="683788" cy="7927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a:grpSpLocks/>
          </p:cNvGrpSpPr>
          <p:nvPr/>
        </p:nvGrpSpPr>
        <p:grpSpPr bwMode="auto">
          <a:xfrm>
            <a:off x="1537855" y="5797165"/>
            <a:ext cx="5778500" cy="215900"/>
            <a:chOff x="685800" y="6400800"/>
            <a:chExt cx="5778500" cy="215900"/>
          </a:xfrm>
        </p:grpSpPr>
        <p:sp>
          <p:nvSpPr>
            <p:cNvPr id="8"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On target</a:t>
              </a:r>
            </a:p>
          </p:txBody>
        </p:sp>
        <p:sp>
          <p:nvSpPr>
            <p:cNvPr id="9"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work in progress</a:t>
              </a:r>
            </a:p>
          </p:txBody>
        </p:sp>
        <p:sp>
          <p:nvSpPr>
            <p:cNvPr id="10"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Off target</a:t>
              </a:r>
            </a:p>
          </p:txBody>
        </p:sp>
        <p:sp>
          <p:nvSpPr>
            <p:cNvPr id="11"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No</a:t>
              </a: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milestone</a:t>
              </a:r>
            </a:p>
          </p:txBody>
        </p:sp>
      </p:grpSp>
    </p:spTree>
    <p:extLst>
      <p:ext uri="{BB962C8B-B14F-4D97-AF65-F5344CB8AC3E}">
        <p14:creationId xmlns:p14="http://schemas.microsoft.com/office/powerpoint/2010/main" xmlns="" val="814806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8541706" y="38515"/>
            <a:ext cx="503382"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846025570"/>
              </p:ext>
            </p:extLst>
          </p:nvPr>
        </p:nvGraphicFramePr>
        <p:xfrm>
          <a:off x="261257" y="553205"/>
          <a:ext cx="8763001" cy="4734137"/>
        </p:xfrm>
        <a:graphic>
          <a:graphicData uri="http://schemas.openxmlformats.org/drawingml/2006/table">
            <a:tbl>
              <a:tblPr/>
              <a:tblGrid>
                <a:gridCol w="2362200">
                  <a:extLst>
                    <a:ext uri="{9D8B030D-6E8A-4147-A177-3AD203B41FA5}">
                      <a16:colId xmlns="" xmlns:a16="http://schemas.microsoft.com/office/drawing/2014/main" val="20000"/>
                    </a:ext>
                  </a:extLst>
                </a:gridCol>
                <a:gridCol w="1415143">
                  <a:extLst>
                    <a:ext uri="{9D8B030D-6E8A-4147-A177-3AD203B41FA5}">
                      <a16:colId xmlns="" xmlns:a16="http://schemas.microsoft.com/office/drawing/2014/main" val="20001"/>
                    </a:ext>
                  </a:extLst>
                </a:gridCol>
                <a:gridCol w="2671916">
                  <a:extLst>
                    <a:ext uri="{9D8B030D-6E8A-4147-A177-3AD203B41FA5}">
                      <a16:colId xmlns="" xmlns:a16="http://schemas.microsoft.com/office/drawing/2014/main" val="20003"/>
                    </a:ext>
                  </a:extLst>
                </a:gridCol>
                <a:gridCol w="2313742">
                  <a:extLst>
                    <a:ext uri="{9D8B030D-6E8A-4147-A177-3AD203B41FA5}">
                      <a16:colId xmlns="" xmlns:a16="http://schemas.microsoft.com/office/drawing/2014/main" val="1794883833"/>
                    </a:ext>
                  </a:extLst>
                </a:gridCol>
              </a:tblGrid>
              <a:tr h="436553">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Times New Roman"/>
                        </a:rPr>
                        <a:t>OUTCOME GOAL 4: SUSTAINABLE AND TRANSFORMED ORGANISATION THROUGH REVENUE , PEOPLE, SYSTEMS AND BUSINESS PROCESSES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b="1" kern="1200" dirty="0">
                        <a:solidFill>
                          <a:schemeClr val="bg1"/>
                        </a:solidFill>
                        <a:latin typeface="Arial Narrow"/>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218277">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Calibri" panose="020F0502020204030204" pitchFamily="34" charset="0"/>
                        </a:rPr>
                        <a:t>SUB OUTCOME: FINANCIALLY SUSTAINABLE ORGANISATION</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84064781"/>
                  </a:ext>
                </a:extLst>
              </a:tr>
              <a:tr h="381281">
                <a:tc rowSpan="2">
                  <a:txBody>
                    <a:bodyPr/>
                    <a:lstStyle/>
                    <a:p>
                      <a:pPr marL="0" marR="0" algn="ctr">
                        <a:lnSpc>
                          <a:spcPct val="115000"/>
                        </a:lnSpc>
                        <a:spcBef>
                          <a:spcPts val="0"/>
                        </a:spcBef>
                        <a:spcAft>
                          <a:spcPts val="0"/>
                        </a:spcAft>
                      </a:pPr>
                      <a:r>
                        <a:rPr kumimoji="0" lang="en-ZA"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rPr>
                        <a:t>PERFORMANCE INDICATOR</a:t>
                      </a:r>
                      <a:endParaRPr lang="en-US" sz="14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ACTIONS </a:t>
                      </a:r>
                      <a:r>
                        <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rPr>
                        <a:t>/ </a:t>
                      </a: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INTERVENTIONS</a:t>
                      </a:r>
                      <a:endPar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dirty="0">
                        <a:solidFill>
                          <a:schemeClr val="bg1"/>
                        </a:solidFill>
                        <a:latin typeface="Calibri"/>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extLst>
                  <a:ext uri="{0D108BD9-81ED-4DB2-BD59-A6C34878D82A}">
                    <a16:rowId xmlns="" xmlns:a16="http://schemas.microsoft.com/office/drawing/2014/main" val="10001"/>
                  </a:ext>
                </a:extLst>
              </a:tr>
              <a:tr h="569417">
                <a:tc vMerge="1">
                  <a:txBody>
                    <a:bodyPr/>
                    <a:lstStyle/>
                    <a:p>
                      <a:endParaRPr lang="en-ZA"/>
                    </a:p>
                  </a:txBody>
                  <a:tcPr/>
                </a:tc>
                <a:tc>
                  <a:txBody>
                    <a:bodyPr/>
                    <a:lstStyle/>
                    <a:p>
                      <a:pPr marL="0" marR="0" algn="ctr">
                        <a:lnSpc>
                          <a:spcPct val="115000"/>
                        </a:lnSpc>
                        <a:spcBef>
                          <a:spcPts val="0"/>
                        </a:spcBef>
                        <a:spcAft>
                          <a:spcPts val="0"/>
                        </a:spcAft>
                      </a:pPr>
                      <a:r>
                        <a:rPr lang="en-US" sz="1400" b="1" kern="1200" dirty="0" smtClean="0">
                          <a:solidFill>
                            <a:schemeClr val="bg1"/>
                          </a:solidFill>
                          <a:latin typeface="Arial Narrow" panose="020B0606020202030204" pitchFamily="34" charset="0"/>
                          <a:ea typeface="Times New Roman"/>
                          <a:cs typeface="Times New Roman"/>
                        </a:rPr>
                        <a:t>Q</a:t>
                      </a:r>
                      <a:r>
                        <a:rPr lang="en-US" sz="1400" b="1" kern="1200" baseline="0" dirty="0" smtClean="0">
                          <a:solidFill>
                            <a:schemeClr val="bg1"/>
                          </a:solidFill>
                          <a:latin typeface="Arial Narrow" panose="020B0606020202030204" pitchFamily="34" charset="0"/>
                          <a:ea typeface="Times New Roman"/>
                          <a:cs typeface="Times New Roman"/>
                        </a:rPr>
                        <a:t> 1 </a:t>
                      </a:r>
                      <a:r>
                        <a:rPr lang="en-US" sz="1400" b="1" kern="1200" dirty="0" smtClean="0">
                          <a:solidFill>
                            <a:schemeClr val="bg1"/>
                          </a:solidFill>
                          <a:latin typeface="Arial Narrow" panose="020B0606020202030204" pitchFamily="34" charset="0"/>
                          <a:ea typeface="Times New Roman"/>
                          <a:cs typeface="Times New Roman"/>
                        </a:rPr>
                        <a:t>TARGET</a:t>
                      </a:r>
                      <a:endParaRPr lang="en-US"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Programme 1st Quarter Progress and Analysis</a:t>
                      </a: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Revised Target or Comments on ongoing challenges</a:t>
                      </a:r>
                      <a:endParaRPr lang="en-ZA"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2"/>
                  </a:ext>
                </a:extLst>
              </a:tr>
              <a:tr h="1110668">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Revenue raised through Wildlife Sales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R 3 million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b="1" dirty="0" smtClean="0">
                          <a:latin typeface="Arial Narrow" panose="020B0606020202030204" pitchFamily="34" charset="0"/>
                        </a:rPr>
                        <a:t>Not achieved </a:t>
                      </a:r>
                    </a:p>
                    <a:p>
                      <a:r>
                        <a:rPr lang="en-ZA" sz="1400" b="1" dirty="0" smtClean="0">
                          <a:latin typeface="Arial Narrow" panose="020B0606020202030204" pitchFamily="34" charset="0"/>
                        </a:rPr>
                        <a:t>No wildlife sales due to lockdown restrictions under Level 4 and 5</a:t>
                      </a:r>
                    </a:p>
                    <a:p>
                      <a:endParaRPr lang="en-ZA" sz="1400" b="1" dirty="0" smtClean="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ZA" sz="1400" b="1" dirty="0" smtClean="0">
                          <a:latin typeface="Arial Narrow" panose="020B0606020202030204" pitchFamily="34" charset="0"/>
                        </a:rPr>
                        <a:t>Revised Target: </a:t>
                      </a:r>
                    </a:p>
                    <a:p>
                      <a:r>
                        <a:rPr lang="en-ZA" sz="1400" dirty="0" smtClean="0">
                          <a:latin typeface="Arial Narrow" panose="020B0606020202030204" pitchFamily="34" charset="0"/>
                        </a:rPr>
                        <a:t>R 4 million</a:t>
                      </a:r>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866016">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Income to Cost Ratio</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1:1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Not achieved </a:t>
                      </a:r>
                    </a:p>
                    <a:p>
                      <a:endParaRPr lang="en-ZA" sz="14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r>
                        <a:rPr lang="en-ZA" sz="1400" b="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0.35: 1</a:t>
                      </a:r>
                    </a:p>
                    <a:p>
                      <a:r>
                        <a:rPr lang="en-ZA" sz="1400" b="1" dirty="0" smtClean="0">
                          <a:solidFill>
                            <a:srgbClr val="000000"/>
                          </a:solidFill>
                          <a:effectLst/>
                          <a:latin typeface="Arial Narrow" panose="020B0606020202030204" pitchFamily="34" charset="0"/>
                          <a:cs typeface="Arial" panose="020B0604020202020204" pitchFamily="34" charset="0"/>
                        </a:rPr>
                        <a:t>Due to lockdown, much less revenue generated ( accommodation still closed and self drives only opened</a:t>
                      </a:r>
                      <a:r>
                        <a:rPr lang="en-ZA" sz="1400" b="1" baseline="0" dirty="0" smtClean="0">
                          <a:solidFill>
                            <a:srgbClr val="000000"/>
                          </a:solidFill>
                          <a:effectLst/>
                          <a:latin typeface="Arial Narrow" panose="020B0606020202030204" pitchFamily="34" charset="0"/>
                          <a:cs typeface="Arial" panose="020B0604020202020204" pitchFamily="34" charset="0"/>
                        </a:rPr>
                        <a:t> recently) </a:t>
                      </a:r>
                    </a:p>
                    <a:p>
                      <a:endParaRPr lang="en-ZA" sz="1400" b="1" baseline="0" dirty="0" smtClean="0">
                        <a:solidFill>
                          <a:srgbClr val="000000"/>
                        </a:solidFill>
                        <a:effectLst/>
                        <a:latin typeface="Arial Narrow" panose="020B0606020202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ZA" sz="1400" dirty="0" smtClean="0">
                        <a:latin typeface="Arial Narrow" panose="020B0606020202030204" pitchFamily="34" charset="0"/>
                      </a:endParaRPr>
                    </a:p>
                    <a:p>
                      <a:endParaRPr lang="en-ZA" sz="1400" dirty="0" smtClean="0">
                        <a:latin typeface="Arial Narrow" panose="020B0606020202030204" pitchFamily="34" charset="0"/>
                      </a:endParaRPr>
                    </a:p>
                    <a:p>
                      <a:endParaRPr lang="en-ZA" sz="1400" dirty="0">
                        <a:latin typeface="Arial Narrow" panose="020B0606020202030204" pitchFamily="34" charset="0"/>
                      </a:endParaRPr>
                    </a:p>
                    <a:p>
                      <a:r>
                        <a:rPr lang="en-ZA" sz="1400" b="1" dirty="0" smtClean="0">
                          <a:latin typeface="Arial Narrow" panose="020B0606020202030204" pitchFamily="34" charset="0"/>
                        </a:rPr>
                        <a:t>Revised Target: </a:t>
                      </a:r>
                    </a:p>
                    <a:p>
                      <a:endParaRPr lang="en-ZA" sz="1400" b="1" dirty="0" smtClean="0">
                        <a:latin typeface="Arial Narrow" panose="020B0606020202030204" pitchFamily="34" charset="0"/>
                      </a:endParaRPr>
                    </a:p>
                    <a:p>
                      <a:r>
                        <a:rPr lang="en-US" sz="1400" dirty="0" smtClean="0">
                          <a:effectLst/>
                          <a:latin typeface="Arial Narrow" panose="020B0606020202030204" pitchFamily="34" charset="0"/>
                          <a:ea typeface="Calibri" panose="020F0502020204030204" pitchFamily="34" charset="0"/>
                          <a:cs typeface="Arial" panose="020B0604020202020204" pitchFamily="34" charset="0"/>
                        </a:rPr>
                        <a:t>0,64 : 1</a:t>
                      </a:r>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91735994"/>
                  </a:ext>
                </a:extLst>
              </a:tr>
            </a:tbl>
          </a:graphicData>
        </a:graphic>
      </p:graphicFrame>
      <p:sp>
        <p:nvSpPr>
          <p:cNvPr id="37919" name="TextBox 2"/>
          <p:cNvSpPr txBox="1">
            <a:spLocks noChangeArrowheads="1"/>
          </p:cNvSpPr>
          <p:nvPr/>
        </p:nvSpPr>
        <p:spPr bwMode="auto">
          <a:xfrm>
            <a:off x="228600" y="38515"/>
            <a:ext cx="876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SANPARKS ANNUAL PROGRESS AGAINST THE  Q 1 TARGETS SET FOR 2020/21  </a:t>
            </a:r>
            <a:endParaRPr kumimoji="0" lang="en-ZA" alt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1503" y="6004115"/>
            <a:ext cx="683788" cy="7927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a:grpSpLocks/>
          </p:cNvGrpSpPr>
          <p:nvPr/>
        </p:nvGrpSpPr>
        <p:grpSpPr bwMode="auto">
          <a:xfrm>
            <a:off x="1537855" y="5664200"/>
            <a:ext cx="5778500" cy="215900"/>
            <a:chOff x="685800" y="6400800"/>
            <a:chExt cx="5778500" cy="215900"/>
          </a:xfrm>
        </p:grpSpPr>
        <p:sp>
          <p:nvSpPr>
            <p:cNvPr id="8"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On target</a:t>
              </a:r>
            </a:p>
          </p:txBody>
        </p:sp>
        <p:sp>
          <p:nvSpPr>
            <p:cNvPr id="9"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work in progress</a:t>
              </a:r>
            </a:p>
          </p:txBody>
        </p:sp>
        <p:sp>
          <p:nvSpPr>
            <p:cNvPr id="10"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Off target</a:t>
              </a:r>
            </a:p>
          </p:txBody>
        </p:sp>
        <p:sp>
          <p:nvSpPr>
            <p:cNvPr id="11"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No</a:t>
              </a: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milestone</a:t>
              </a:r>
            </a:p>
          </p:txBody>
        </p:sp>
      </p:grpSp>
    </p:spTree>
    <p:extLst>
      <p:ext uri="{BB962C8B-B14F-4D97-AF65-F5344CB8AC3E}">
        <p14:creationId xmlns:p14="http://schemas.microsoft.com/office/powerpoint/2010/main" xmlns="" val="347704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533401"/>
          </a:xfrm>
        </p:spPr>
        <p:txBody>
          <a:bodyPr>
            <a:normAutofit fontScale="90000"/>
          </a:bodyPr>
          <a:lstStyle/>
          <a:p>
            <a:r>
              <a:rPr lang="en-US" b="1" dirty="0" smtClean="0">
                <a:solidFill>
                  <a:schemeClr val="bg1"/>
                </a:solidFill>
                <a:latin typeface="Arial" panose="020B0604020202020204" pitchFamily="34" charset="0"/>
                <a:cs typeface="Arial" panose="020B0604020202020204" pitchFamily="34" charset="0"/>
              </a:rPr>
              <a:t>Presentation outline</a:t>
            </a:r>
            <a:endParaRPr lang="en-ZA"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457200" lvl="0" indent="-457200" algn="just" defTabSz="914400" fontAlgn="base">
              <a:lnSpc>
                <a:spcPct val="150000"/>
              </a:lnSpc>
              <a:spcBef>
                <a:spcPts val="300"/>
              </a:spcBef>
              <a:spcAft>
                <a:spcPts val="300"/>
              </a:spcAft>
              <a:buFont typeface="+mj-lt"/>
              <a:buAutoNum type="arabicPeriod"/>
              <a:defRPr/>
            </a:pPr>
            <a:r>
              <a:rPr lang="en-ZA" altLang="en-US" sz="2000" b="1" dirty="0">
                <a:solidFill>
                  <a:srgbClr val="003300"/>
                </a:solidFill>
                <a:latin typeface="Arial" panose="020B0604020202020204" pitchFamily="34" charset="0"/>
                <a:cs typeface="Arial" panose="020B0604020202020204" pitchFamily="34" charset="0"/>
              </a:rPr>
              <a:t>Vision and </a:t>
            </a:r>
            <a:r>
              <a:rPr lang="en-ZA" altLang="en-US" sz="2000" b="1" dirty="0" smtClean="0">
                <a:solidFill>
                  <a:srgbClr val="003300"/>
                </a:solidFill>
                <a:latin typeface="Arial" panose="020B0604020202020204" pitchFamily="34" charset="0"/>
                <a:cs typeface="Arial" panose="020B0604020202020204" pitchFamily="34" charset="0"/>
              </a:rPr>
              <a:t>Mission</a:t>
            </a:r>
          </a:p>
          <a:p>
            <a:pPr marL="457200" lvl="0" indent="-457200" algn="just" defTabSz="914400" fontAlgn="base">
              <a:lnSpc>
                <a:spcPct val="150000"/>
              </a:lnSpc>
              <a:spcBef>
                <a:spcPts val="300"/>
              </a:spcBef>
              <a:spcAft>
                <a:spcPts val="300"/>
              </a:spcAft>
              <a:buFont typeface="+mj-lt"/>
              <a:buAutoNum type="arabicPeriod"/>
              <a:defRPr/>
            </a:pPr>
            <a:r>
              <a:rPr lang="en-ZA" altLang="en-US" sz="2000" b="1" dirty="0" smtClean="0">
                <a:solidFill>
                  <a:srgbClr val="003300"/>
                </a:solidFill>
                <a:latin typeface="Arial" panose="020B0604020202020204" pitchFamily="34" charset="0"/>
                <a:cs typeface="Arial" panose="020B0604020202020204" pitchFamily="34" charset="0"/>
              </a:rPr>
              <a:t>Performance </a:t>
            </a:r>
            <a:r>
              <a:rPr lang="en-ZA" altLang="en-US" sz="2000" b="1" dirty="0">
                <a:solidFill>
                  <a:srgbClr val="003300"/>
                </a:solidFill>
                <a:latin typeface="Arial" panose="020B0604020202020204" pitchFamily="34" charset="0"/>
                <a:cs typeface="Arial" panose="020B0604020202020204" pitchFamily="34" charset="0"/>
              </a:rPr>
              <a:t>against </a:t>
            </a:r>
            <a:r>
              <a:rPr lang="en-ZA" altLang="en-US" sz="2000" b="1" dirty="0" smtClean="0">
                <a:solidFill>
                  <a:srgbClr val="003300"/>
                </a:solidFill>
                <a:latin typeface="Arial" panose="020B0604020202020204" pitchFamily="34" charset="0"/>
                <a:cs typeface="Arial" panose="020B0604020202020204" pitchFamily="34" charset="0"/>
              </a:rPr>
              <a:t>Outputs and Targets </a:t>
            </a:r>
          </a:p>
          <a:p>
            <a:pPr marL="457200" lvl="0" indent="-457200" algn="just" defTabSz="914400" fontAlgn="base">
              <a:lnSpc>
                <a:spcPct val="150000"/>
              </a:lnSpc>
              <a:spcBef>
                <a:spcPts val="300"/>
              </a:spcBef>
              <a:spcAft>
                <a:spcPts val="300"/>
              </a:spcAft>
              <a:buFont typeface="+mj-lt"/>
              <a:buAutoNum type="arabicPeriod"/>
              <a:defRPr/>
            </a:pPr>
            <a:r>
              <a:rPr lang="en-US" altLang="en-US" sz="2000" b="1" dirty="0" smtClean="0">
                <a:solidFill>
                  <a:srgbClr val="003300"/>
                </a:solidFill>
                <a:latin typeface="Arial" panose="020B0604020202020204" pitchFamily="34" charset="0"/>
                <a:cs typeface="Arial" panose="020B0604020202020204" pitchFamily="34" charset="0"/>
              </a:rPr>
              <a:t>Financial Performance</a:t>
            </a:r>
            <a:endParaRPr lang="en-ZA" altLang="en-US" sz="2000" b="1" dirty="0">
              <a:solidFill>
                <a:srgbClr val="FF0000"/>
              </a:solidFill>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xmlns="" val="2834667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8543636" y="24214"/>
            <a:ext cx="447964"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304482210"/>
              </p:ext>
            </p:extLst>
          </p:nvPr>
        </p:nvGraphicFramePr>
        <p:xfrm>
          <a:off x="190499" y="499494"/>
          <a:ext cx="8763001" cy="4768189"/>
        </p:xfrm>
        <a:graphic>
          <a:graphicData uri="http://schemas.openxmlformats.org/drawingml/2006/table">
            <a:tbl>
              <a:tblPr/>
              <a:tblGrid>
                <a:gridCol w="2021759">
                  <a:extLst>
                    <a:ext uri="{9D8B030D-6E8A-4147-A177-3AD203B41FA5}">
                      <a16:colId xmlns="" xmlns:a16="http://schemas.microsoft.com/office/drawing/2014/main" val="20000"/>
                    </a:ext>
                  </a:extLst>
                </a:gridCol>
                <a:gridCol w="1902542">
                  <a:extLst>
                    <a:ext uri="{9D8B030D-6E8A-4147-A177-3AD203B41FA5}">
                      <a16:colId xmlns="" xmlns:a16="http://schemas.microsoft.com/office/drawing/2014/main" val="20001"/>
                    </a:ext>
                  </a:extLst>
                </a:gridCol>
                <a:gridCol w="2979174">
                  <a:extLst>
                    <a:ext uri="{9D8B030D-6E8A-4147-A177-3AD203B41FA5}">
                      <a16:colId xmlns="" xmlns:a16="http://schemas.microsoft.com/office/drawing/2014/main" val="20003"/>
                    </a:ext>
                  </a:extLst>
                </a:gridCol>
                <a:gridCol w="1859526">
                  <a:extLst>
                    <a:ext uri="{9D8B030D-6E8A-4147-A177-3AD203B41FA5}">
                      <a16:colId xmlns="" xmlns:a16="http://schemas.microsoft.com/office/drawing/2014/main" val="1794883833"/>
                    </a:ext>
                  </a:extLst>
                </a:gridCol>
              </a:tblGrid>
              <a:tr h="430583">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Times New Roman"/>
                        </a:rPr>
                        <a:t>OUTCOME GOAL 4: SUSTAINABLE AND TRANSFORMED ORGANISATION THROUGH REVENUE , PEOPLE, SYSTEMS AND BUSINESS PROCESSES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b="1" kern="1200" dirty="0">
                        <a:solidFill>
                          <a:schemeClr val="bg1"/>
                        </a:solidFill>
                        <a:latin typeface="Arial Narrow"/>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205140">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Calibri" panose="020F0502020204030204" pitchFamily="34" charset="0"/>
                        </a:rPr>
                        <a:t>SUB OUTCOME: TRANSFORMED AND CAPABLE HUMAN CAPITAL </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84064781"/>
                  </a:ext>
                </a:extLst>
              </a:tr>
              <a:tr h="428597">
                <a:tc rowSpan="2">
                  <a:txBody>
                    <a:bodyPr/>
                    <a:lstStyle/>
                    <a:p>
                      <a:pPr marL="0" marR="0" algn="ctr">
                        <a:lnSpc>
                          <a:spcPct val="115000"/>
                        </a:lnSpc>
                        <a:spcBef>
                          <a:spcPts val="0"/>
                        </a:spcBef>
                        <a:spcAft>
                          <a:spcPts val="0"/>
                        </a:spcAft>
                      </a:pPr>
                      <a:r>
                        <a:rPr kumimoji="0" lang="en-ZA"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rPr>
                        <a:t>PERFORMANCE INDICATOR</a:t>
                      </a:r>
                      <a:endParaRPr lang="en-US" sz="14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ACTIONS </a:t>
                      </a:r>
                      <a:r>
                        <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rPr>
                        <a:t>/ </a:t>
                      </a: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INTERVENTIONS</a:t>
                      </a:r>
                      <a:endPar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dirty="0">
                        <a:solidFill>
                          <a:schemeClr val="bg1"/>
                        </a:solidFill>
                        <a:latin typeface="Calibri"/>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extLst>
                  <a:ext uri="{0D108BD9-81ED-4DB2-BD59-A6C34878D82A}">
                    <a16:rowId xmlns="" xmlns:a16="http://schemas.microsoft.com/office/drawing/2014/main" val="10001"/>
                  </a:ext>
                </a:extLst>
              </a:tr>
              <a:tr h="588114">
                <a:tc vMerge="1">
                  <a:txBody>
                    <a:bodyPr/>
                    <a:lstStyle/>
                    <a:p>
                      <a:endParaRPr lang="en-ZA"/>
                    </a:p>
                  </a:txBody>
                  <a:tcPr/>
                </a:tc>
                <a:tc>
                  <a:txBody>
                    <a:bodyPr/>
                    <a:lstStyle/>
                    <a:p>
                      <a:pPr marL="0" marR="0" algn="ctr">
                        <a:lnSpc>
                          <a:spcPct val="115000"/>
                        </a:lnSpc>
                        <a:spcBef>
                          <a:spcPts val="0"/>
                        </a:spcBef>
                        <a:spcAft>
                          <a:spcPts val="0"/>
                        </a:spcAft>
                      </a:pPr>
                      <a:r>
                        <a:rPr lang="en-US" sz="1400" b="1" kern="1200" dirty="0" smtClean="0">
                          <a:solidFill>
                            <a:schemeClr val="bg1"/>
                          </a:solidFill>
                          <a:latin typeface="Arial Narrow" panose="020B0606020202030204" pitchFamily="34" charset="0"/>
                          <a:ea typeface="Times New Roman"/>
                          <a:cs typeface="Times New Roman"/>
                        </a:rPr>
                        <a:t>Q</a:t>
                      </a:r>
                      <a:r>
                        <a:rPr lang="en-US" sz="1400" b="1" kern="1200" baseline="0" dirty="0" smtClean="0">
                          <a:solidFill>
                            <a:schemeClr val="bg1"/>
                          </a:solidFill>
                          <a:latin typeface="Arial Narrow" panose="020B0606020202030204" pitchFamily="34" charset="0"/>
                          <a:ea typeface="Times New Roman"/>
                          <a:cs typeface="Times New Roman"/>
                        </a:rPr>
                        <a:t> 1 </a:t>
                      </a:r>
                      <a:r>
                        <a:rPr lang="en-US" sz="1400" b="1" kern="1200" dirty="0" smtClean="0">
                          <a:solidFill>
                            <a:schemeClr val="bg1"/>
                          </a:solidFill>
                          <a:latin typeface="Arial Narrow" panose="020B0606020202030204" pitchFamily="34" charset="0"/>
                          <a:ea typeface="Times New Roman"/>
                          <a:cs typeface="Times New Roman"/>
                        </a:rPr>
                        <a:t>TARGET</a:t>
                      </a:r>
                      <a:endParaRPr lang="en-US"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Programme 1st Quarter Progress and Analysis</a:t>
                      </a: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Revised Target or Comments on ongoing challenges</a:t>
                      </a:r>
                      <a:endParaRPr lang="en-ZA"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2"/>
                  </a:ext>
                </a:extLst>
              </a:tr>
              <a:tr h="1061086">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Percentage of women in management positions </a:t>
                      </a:r>
                      <a:endParaRPr kumimoji="0" lang="en-ZA" sz="16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6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39.9%</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b="1" dirty="0">
                          <a:effectLst/>
                          <a:latin typeface="Arial Narrow" panose="020B0606020202030204" pitchFamily="34" charset="0"/>
                          <a:ea typeface="Times New Roman" panose="02020603050405020304" pitchFamily="18" charset="0"/>
                          <a:cs typeface="Arial" panose="020B0604020202020204" pitchFamily="34" charset="0"/>
                        </a:rPr>
                        <a:t>39.6% </a:t>
                      </a:r>
                      <a:r>
                        <a:rPr lang="en-ZA" sz="1600" b="1" dirty="0" smtClean="0">
                          <a:effectLst/>
                          <a:latin typeface="Arial Narrow" panose="020B0606020202030204" pitchFamily="34" charset="0"/>
                          <a:ea typeface="Times New Roman" panose="02020603050405020304" pitchFamily="18" charset="0"/>
                          <a:cs typeface="Arial" panose="020B0604020202020204" pitchFamily="34" charset="0"/>
                        </a:rPr>
                        <a:t>- Achieved </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ZA" sz="1600" dirty="0" smtClean="0">
                          <a:latin typeface="Arial Narrow" panose="020B0606020202030204" pitchFamily="34" charset="0"/>
                        </a:rPr>
                        <a:t>41%</a:t>
                      </a:r>
                      <a:endParaRPr lang="en-ZA" sz="16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791015">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Percentage of People with Disabilities increased </a:t>
                      </a:r>
                      <a:endParaRPr kumimoji="0" lang="en-ZA" sz="16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6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1.8%</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6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1.1 </a:t>
                      </a:r>
                      <a:r>
                        <a:rPr lang="en-US" sz="1600" b="1"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Not achieved </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ZA" sz="1600" dirty="0" smtClean="0">
                          <a:latin typeface="Arial Narrow" panose="020B0606020202030204" pitchFamily="34" charset="0"/>
                        </a:rPr>
                        <a:t>2%</a:t>
                      </a:r>
                      <a:endParaRPr lang="en-ZA" sz="16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91735994"/>
                  </a:ext>
                </a:extLst>
              </a:tr>
              <a:tr h="1061086">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Black as a percentage as management increased </a:t>
                      </a:r>
                      <a:endParaRPr kumimoji="0" lang="en-ZA" sz="16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6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62.5%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6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61.5% </a:t>
                      </a:r>
                      <a:r>
                        <a:rPr lang="en-US" sz="1600" b="1"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Achieved </a:t>
                      </a:r>
                    </a:p>
                    <a:p>
                      <a:pPr>
                        <a:lnSpc>
                          <a:spcPct val="115000"/>
                        </a:lnSpc>
                        <a:spcAft>
                          <a:spcPts val="0"/>
                        </a:spcAft>
                      </a:pP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ZA" sz="1600" dirty="0" smtClean="0">
                          <a:latin typeface="Arial Narrow" panose="020B0606020202030204" pitchFamily="34" charset="0"/>
                        </a:rPr>
                        <a:t>64%</a:t>
                      </a:r>
                      <a:endParaRPr lang="en-ZA" sz="16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13465507"/>
                  </a:ext>
                </a:extLst>
              </a:tr>
            </a:tbl>
          </a:graphicData>
        </a:graphic>
      </p:graphicFrame>
      <p:sp>
        <p:nvSpPr>
          <p:cNvPr id="37919" name="TextBox 2"/>
          <p:cNvSpPr txBox="1">
            <a:spLocks noChangeArrowheads="1"/>
          </p:cNvSpPr>
          <p:nvPr/>
        </p:nvSpPr>
        <p:spPr bwMode="auto">
          <a:xfrm>
            <a:off x="228600" y="38515"/>
            <a:ext cx="876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SANPARKS ANNUAL PROGRESS AGAINST THE  Q 1 TARGETS SET FOR 2020/21  </a:t>
            </a:r>
            <a:endParaRPr kumimoji="0" lang="en-ZA" alt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1503" y="6004115"/>
            <a:ext cx="683788" cy="7927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a:grpSpLocks/>
          </p:cNvGrpSpPr>
          <p:nvPr/>
        </p:nvGrpSpPr>
        <p:grpSpPr bwMode="auto">
          <a:xfrm>
            <a:off x="1537855" y="5600024"/>
            <a:ext cx="5778500" cy="215900"/>
            <a:chOff x="685800" y="6400800"/>
            <a:chExt cx="5778500" cy="215900"/>
          </a:xfrm>
        </p:grpSpPr>
        <p:sp>
          <p:nvSpPr>
            <p:cNvPr id="8"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On target</a:t>
              </a:r>
            </a:p>
          </p:txBody>
        </p:sp>
        <p:sp>
          <p:nvSpPr>
            <p:cNvPr id="9"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work in progress</a:t>
              </a:r>
            </a:p>
          </p:txBody>
        </p:sp>
        <p:sp>
          <p:nvSpPr>
            <p:cNvPr id="10"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Off target</a:t>
              </a:r>
            </a:p>
          </p:txBody>
        </p:sp>
        <p:sp>
          <p:nvSpPr>
            <p:cNvPr id="11"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No</a:t>
              </a: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milestone</a:t>
              </a:r>
            </a:p>
          </p:txBody>
        </p:sp>
      </p:grpSp>
    </p:spTree>
    <p:extLst>
      <p:ext uri="{BB962C8B-B14F-4D97-AF65-F5344CB8AC3E}">
        <p14:creationId xmlns:p14="http://schemas.microsoft.com/office/powerpoint/2010/main" xmlns="" val="4174391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8496300" y="38515"/>
            <a:ext cx="4572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2435539662"/>
              </p:ext>
            </p:extLst>
          </p:nvPr>
        </p:nvGraphicFramePr>
        <p:xfrm>
          <a:off x="190499" y="556418"/>
          <a:ext cx="8763001" cy="5027280"/>
        </p:xfrm>
        <a:graphic>
          <a:graphicData uri="http://schemas.openxmlformats.org/drawingml/2006/table">
            <a:tbl>
              <a:tblPr/>
              <a:tblGrid>
                <a:gridCol w="2036507">
                  <a:extLst>
                    <a:ext uri="{9D8B030D-6E8A-4147-A177-3AD203B41FA5}">
                      <a16:colId xmlns="" xmlns:a16="http://schemas.microsoft.com/office/drawing/2014/main" val="20000"/>
                    </a:ext>
                  </a:extLst>
                </a:gridCol>
                <a:gridCol w="1342104">
                  <a:extLst>
                    <a:ext uri="{9D8B030D-6E8A-4147-A177-3AD203B41FA5}">
                      <a16:colId xmlns="" xmlns:a16="http://schemas.microsoft.com/office/drawing/2014/main" val="20001"/>
                    </a:ext>
                  </a:extLst>
                </a:gridCol>
                <a:gridCol w="3259393">
                  <a:extLst>
                    <a:ext uri="{9D8B030D-6E8A-4147-A177-3AD203B41FA5}">
                      <a16:colId xmlns="" xmlns:a16="http://schemas.microsoft.com/office/drawing/2014/main" val="20003"/>
                    </a:ext>
                  </a:extLst>
                </a:gridCol>
                <a:gridCol w="2124997">
                  <a:extLst>
                    <a:ext uri="{9D8B030D-6E8A-4147-A177-3AD203B41FA5}">
                      <a16:colId xmlns="" xmlns:a16="http://schemas.microsoft.com/office/drawing/2014/main" val="1794883833"/>
                    </a:ext>
                  </a:extLst>
                </a:gridCol>
              </a:tblGrid>
              <a:tr h="442765">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Times New Roman"/>
                        </a:rPr>
                        <a:t>OUTCOME GOAL 4: SUSTAINABLE AND TRANSFORMED ORGANISATION THROUGH REVENUE , PEOPLE, SYSTEMS AND BUSINESS PROCESSES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b="1" kern="1200" dirty="0">
                        <a:solidFill>
                          <a:schemeClr val="bg1"/>
                        </a:solidFill>
                        <a:latin typeface="Arial Narrow"/>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221383">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Calibri" panose="020F0502020204030204" pitchFamily="34" charset="0"/>
                        </a:rPr>
                        <a:t>SUB OUTCOME: TRANSFORMED AND CAPABLE HUMAN CAPITAL </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84064781"/>
                  </a:ext>
                </a:extLst>
              </a:tr>
              <a:tr h="335135">
                <a:tc rowSpan="2">
                  <a:txBody>
                    <a:bodyPr/>
                    <a:lstStyle/>
                    <a:p>
                      <a:pPr marL="0" marR="0" algn="ctr">
                        <a:lnSpc>
                          <a:spcPct val="115000"/>
                        </a:lnSpc>
                        <a:spcBef>
                          <a:spcPts val="0"/>
                        </a:spcBef>
                        <a:spcAft>
                          <a:spcPts val="0"/>
                        </a:spcAft>
                      </a:pPr>
                      <a:r>
                        <a:rPr kumimoji="0" lang="en-ZA"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rPr>
                        <a:t>PERFORMANCE INDICATOR</a:t>
                      </a:r>
                      <a:endParaRPr lang="en-US" sz="14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ACTIONS </a:t>
                      </a:r>
                      <a:r>
                        <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rPr>
                        <a:t>/ </a:t>
                      </a: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INTERVENTIONS</a:t>
                      </a:r>
                      <a:endPar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dirty="0">
                        <a:solidFill>
                          <a:schemeClr val="bg1"/>
                        </a:solidFill>
                        <a:latin typeface="Calibri"/>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extLst>
                  <a:ext uri="{0D108BD9-81ED-4DB2-BD59-A6C34878D82A}">
                    <a16:rowId xmlns="" xmlns:a16="http://schemas.microsoft.com/office/drawing/2014/main" val="10001"/>
                  </a:ext>
                </a:extLst>
              </a:tr>
              <a:tr h="834169">
                <a:tc vMerge="1">
                  <a:txBody>
                    <a:bodyPr/>
                    <a:lstStyle/>
                    <a:p>
                      <a:endParaRPr lang="en-ZA"/>
                    </a:p>
                  </a:txBody>
                  <a:tcPr/>
                </a:tc>
                <a:tc>
                  <a:txBody>
                    <a:bodyPr/>
                    <a:lstStyle/>
                    <a:p>
                      <a:pPr marL="0" marR="0" algn="ctr">
                        <a:lnSpc>
                          <a:spcPct val="115000"/>
                        </a:lnSpc>
                        <a:spcBef>
                          <a:spcPts val="0"/>
                        </a:spcBef>
                        <a:spcAft>
                          <a:spcPts val="0"/>
                        </a:spcAft>
                      </a:pPr>
                      <a:r>
                        <a:rPr lang="en-US" sz="1400" b="1" kern="1200" dirty="0" smtClean="0">
                          <a:solidFill>
                            <a:schemeClr val="bg1"/>
                          </a:solidFill>
                          <a:latin typeface="Arial Narrow" panose="020B0606020202030204" pitchFamily="34" charset="0"/>
                          <a:ea typeface="Times New Roman"/>
                          <a:cs typeface="Times New Roman"/>
                        </a:rPr>
                        <a:t>Q</a:t>
                      </a:r>
                      <a:r>
                        <a:rPr lang="en-US" sz="1400" b="1" kern="1200" baseline="0" dirty="0" smtClean="0">
                          <a:solidFill>
                            <a:schemeClr val="bg1"/>
                          </a:solidFill>
                          <a:latin typeface="Arial Narrow" panose="020B0606020202030204" pitchFamily="34" charset="0"/>
                          <a:ea typeface="Times New Roman"/>
                          <a:cs typeface="Times New Roman"/>
                        </a:rPr>
                        <a:t> 1 </a:t>
                      </a:r>
                      <a:r>
                        <a:rPr lang="en-US" sz="1400" b="1" kern="1200" dirty="0" smtClean="0">
                          <a:solidFill>
                            <a:schemeClr val="bg1"/>
                          </a:solidFill>
                          <a:latin typeface="Arial Narrow" panose="020B0606020202030204" pitchFamily="34" charset="0"/>
                          <a:ea typeface="Times New Roman"/>
                          <a:cs typeface="Times New Roman"/>
                        </a:rPr>
                        <a:t> TARGET</a:t>
                      </a:r>
                      <a:endParaRPr lang="en-US"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Programme 1st Quarter Progress and Analysis</a:t>
                      </a: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Revised Target or Comments on ongoing challenges</a:t>
                      </a:r>
                      <a:endParaRPr lang="en-ZA"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2"/>
                  </a:ext>
                </a:extLst>
              </a:tr>
              <a:tr h="1317811">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Percentage of payroll spent on skills development programmes increased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20%  of 2.3%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b="1"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Work</a:t>
                      </a:r>
                      <a:r>
                        <a:rPr lang="en-ZA" sz="1400" b="1" kern="1200" baseline="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in progress</a:t>
                      </a:r>
                    </a:p>
                    <a:p>
                      <a:pPr>
                        <a:lnSpc>
                          <a:spcPct val="115000"/>
                        </a:lnSpc>
                        <a:spcAft>
                          <a:spcPts val="0"/>
                        </a:spcAft>
                      </a:pPr>
                      <a:r>
                        <a:rPr lang="en-ZA" sz="1400" b="1"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R885,119.50 </a:t>
                      </a:r>
                      <a:r>
                        <a:rPr lang="en-ZA" sz="14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 has been spent on Skills Development Programme</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Due to lockdown, no </a:t>
                      </a:r>
                      <a:r>
                        <a:rPr lang="en-GB" sz="1400" b="1"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training ( apart from virtual)  </a:t>
                      </a:r>
                      <a:r>
                        <a:rPr lang="en-GB" sz="14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is taking place.</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600" dirty="0" smtClean="0">
                        <a:effectLst/>
                        <a:latin typeface="Arial" panose="020B0604020202020204" pitchFamily="34" charset="0"/>
                        <a:ea typeface="Batang"/>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ZA" sz="1400" b="1" dirty="0" smtClean="0">
                          <a:latin typeface="Arial Narrow" panose="020B0606020202030204" pitchFamily="34" charset="0"/>
                        </a:rPr>
                        <a:t>Revised target: </a:t>
                      </a:r>
                    </a:p>
                    <a:p>
                      <a:endParaRPr lang="en-ZA" sz="1400" dirty="0" smtClean="0">
                        <a:latin typeface="Arial Narrow" panose="020B0606020202030204" pitchFamily="34" charset="0"/>
                      </a:endParaRPr>
                    </a:p>
                    <a:p>
                      <a:r>
                        <a:rPr lang="en-ZA" sz="1400" dirty="0" smtClean="0">
                          <a:latin typeface="Arial Narrow" panose="020B0606020202030204" pitchFamily="34" charset="0"/>
                        </a:rPr>
                        <a:t>1% </a:t>
                      </a:r>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640175">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Number of Impact Assessments conducted on Strategic Group Training interventions</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Research on strategic group training intervention identified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400" b="1"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Not achieved </a:t>
                      </a:r>
                    </a:p>
                    <a:p>
                      <a:pPr>
                        <a:lnSpc>
                          <a:spcPct val="115000"/>
                        </a:lnSpc>
                        <a:spcAft>
                          <a:spcPts val="0"/>
                        </a:spcAft>
                      </a:pPr>
                      <a:r>
                        <a:rPr lang="en-US" sz="1400" b="1"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 </a:t>
                      </a:r>
                      <a:r>
                        <a:rPr lang="en-US" sz="14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work done due to Covid 19 pandemic impact. Also motivated for it to be removed from the </a:t>
                      </a:r>
                      <a:r>
                        <a:rPr lang="en-US" sz="1400" b="1"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APP</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ZA" sz="1400" dirty="0" smtClean="0">
                          <a:latin typeface="Arial Narrow" panose="020B0606020202030204" pitchFamily="34" charset="0"/>
                        </a:rPr>
                        <a:t>Impact Assessment Tool Developed </a:t>
                      </a:r>
                      <a:endParaRPr lang="en-ZA" sz="1400" dirty="0">
                        <a:latin typeface="Arial Narrow" panose="020B0606020202030204" pitchFamily="34" charset="0"/>
                      </a:endParaRPr>
                    </a:p>
                    <a:p>
                      <a:endParaRPr lang="en-ZA" sz="1400" b="1" dirty="0">
                        <a:latin typeface="Arial Narrow" panose="020B0606020202030204" pitchFamily="34" charset="0"/>
                      </a:endParaRPr>
                    </a:p>
                    <a:p>
                      <a:endParaRPr lang="en-ZA" sz="1400" b="1" dirty="0" smtClean="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91735994"/>
                  </a:ext>
                </a:extLst>
              </a:tr>
            </a:tbl>
          </a:graphicData>
        </a:graphic>
      </p:graphicFrame>
      <p:sp>
        <p:nvSpPr>
          <p:cNvPr id="37919" name="TextBox 2"/>
          <p:cNvSpPr txBox="1">
            <a:spLocks noChangeArrowheads="1"/>
          </p:cNvSpPr>
          <p:nvPr/>
        </p:nvSpPr>
        <p:spPr bwMode="auto">
          <a:xfrm>
            <a:off x="228600" y="38515"/>
            <a:ext cx="876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SANPARKS ANNUAL PROGRESS AGAINST THE  Q 1 TARGETS SET FOR 2020/21  </a:t>
            </a:r>
            <a:endParaRPr kumimoji="0" lang="en-ZA" alt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1503" y="6004115"/>
            <a:ext cx="683788" cy="7927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a:grpSpLocks/>
          </p:cNvGrpSpPr>
          <p:nvPr/>
        </p:nvGrpSpPr>
        <p:grpSpPr bwMode="auto">
          <a:xfrm>
            <a:off x="1066800" y="6477000"/>
            <a:ext cx="5778500" cy="215900"/>
            <a:chOff x="685800" y="6400800"/>
            <a:chExt cx="5778500" cy="215900"/>
          </a:xfrm>
        </p:grpSpPr>
        <p:sp>
          <p:nvSpPr>
            <p:cNvPr id="8"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On target</a:t>
              </a:r>
            </a:p>
          </p:txBody>
        </p:sp>
        <p:sp>
          <p:nvSpPr>
            <p:cNvPr id="9"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work in progress</a:t>
              </a:r>
            </a:p>
          </p:txBody>
        </p:sp>
        <p:sp>
          <p:nvSpPr>
            <p:cNvPr id="10"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Off target</a:t>
              </a:r>
            </a:p>
          </p:txBody>
        </p:sp>
        <p:sp>
          <p:nvSpPr>
            <p:cNvPr id="11"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No</a:t>
              </a: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milestone</a:t>
              </a:r>
            </a:p>
          </p:txBody>
        </p:sp>
      </p:grpSp>
    </p:spTree>
    <p:extLst>
      <p:ext uri="{BB962C8B-B14F-4D97-AF65-F5344CB8AC3E}">
        <p14:creationId xmlns:p14="http://schemas.microsoft.com/office/powerpoint/2010/main" xmlns="" val="455869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8321964" y="101196"/>
            <a:ext cx="669636"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867213837"/>
              </p:ext>
            </p:extLst>
          </p:nvPr>
        </p:nvGraphicFramePr>
        <p:xfrm>
          <a:off x="190499" y="774498"/>
          <a:ext cx="8763001" cy="4398749"/>
        </p:xfrm>
        <a:graphic>
          <a:graphicData uri="http://schemas.openxmlformats.org/drawingml/2006/table">
            <a:tbl>
              <a:tblPr/>
              <a:tblGrid>
                <a:gridCol w="2053937">
                  <a:extLst>
                    <a:ext uri="{9D8B030D-6E8A-4147-A177-3AD203B41FA5}">
                      <a16:colId xmlns="" xmlns:a16="http://schemas.microsoft.com/office/drawing/2014/main" val="20000"/>
                    </a:ext>
                  </a:extLst>
                </a:gridCol>
                <a:gridCol w="1791855">
                  <a:extLst>
                    <a:ext uri="{9D8B030D-6E8A-4147-A177-3AD203B41FA5}">
                      <a16:colId xmlns="" xmlns:a16="http://schemas.microsoft.com/office/drawing/2014/main" val="20001"/>
                    </a:ext>
                  </a:extLst>
                </a:gridCol>
                <a:gridCol w="2456873">
                  <a:extLst>
                    <a:ext uri="{9D8B030D-6E8A-4147-A177-3AD203B41FA5}">
                      <a16:colId xmlns="" xmlns:a16="http://schemas.microsoft.com/office/drawing/2014/main" val="20003"/>
                    </a:ext>
                  </a:extLst>
                </a:gridCol>
                <a:gridCol w="2460336">
                  <a:extLst>
                    <a:ext uri="{9D8B030D-6E8A-4147-A177-3AD203B41FA5}">
                      <a16:colId xmlns="" xmlns:a16="http://schemas.microsoft.com/office/drawing/2014/main" val="1794883833"/>
                    </a:ext>
                  </a:extLst>
                </a:gridCol>
              </a:tblGrid>
              <a:tr h="427835">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Times New Roman"/>
                        </a:rPr>
                        <a:t>OUTCOME GOAL 4: SUSTAINABLE AND TRANSFORMED ORGANISATION THROUGH REVENUE , PEOPLE, SYSTEMS AND BUSINESS PROCESSES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b="1" kern="1200" dirty="0">
                        <a:solidFill>
                          <a:schemeClr val="bg1"/>
                        </a:solidFill>
                        <a:latin typeface="Arial Narrow"/>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213918">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Calibri" panose="020F0502020204030204" pitchFamily="34" charset="0"/>
                        </a:rPr>
                        <a:t>SUB OUTCOME:  ORGANISATIONAL ETHICAL CULTURE MATURITY IMPROVED </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84064781"/>
                  </a:ext>
                </a:extLst>
              </a:tr>
              <a:tr h="373667">
                <a:tc rowSpan="2">
                  <a:txBody>
                    <a:bodyPr/>
                    <a:lstStyle/>
                    <a:p>
                      <a:pPr marL="0" marR="0" algn="ctr">
                        <a:lnSpc>
                          <a:spcPct val="115000"/>
                        </a:lnSpc>
                        <a:spcBef>
                          <a:spcPts val="0"/>
                        </a:spcBef>
                        <a:spcAft>
                          <a:spcPts val="0"/>
                        </a:spcAft>
                      </a:pPr>
                      <a:r>
                        <a:rPr kumimoji="0" lang="en-ZA"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rPr>
                        <a:t>PERFORMANCE INDICATOR</a:t>
                      </a:r>
                      <a:endParaRPr lang="en-US" sz="14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ACTIONS </a:t>
                      </a:r>
                      <a:r>
                        <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rPr>
                        <a:t>/ </a:t>
                      </a: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INTERVENTIONS</a:t>
                      </a:r>
                      <a:endPar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dirty="0">
                        <a:solidFill>
                          <a:schemeClr val="bg1"/>
                        </a:solidFill>
                        <a:latin typeface="Calibri"/>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extLst>
                  <a:ext uri="{0D108BD9-81ED-4DB2-BD59-A6C34878D82A}">
                    <a16:rowId xmlns="" xmlns:a16="http://schemas.microsoft.com/office/drawing/2014/main" val="10001"/>
                  </a:ext>
                </a:extLst>
              </a:tr>
              <a:tr h="558046">
                <a:tc vMerge="1">
                  <a:txBody>
                    <a:bodyPr/>
                    <a:lstStyle/>
                    <a:p>
                      <a:endParaRPr lang="en-ZA"/>
                    </a:p>
                  </a:txBody>
                  <a:tcPr/>
                </a:tc>
                <a:tc>
                  <a:txBody>
                    <a:bodyPr/>
                    <a:lstStyle/>
                    <a:p>
                      <a:pPr marL="0" marR="0" algn="ctr">
                        <a:lnSpc>
                          <a:spcPct val="115000"/>
                        </a:lnSpc>
                        <a:spcBef>
                          <a:spcPts val="0"/>
                        </a:spcBef>
                        <a:spcAft>
                          <a:spcPts val="0"/>
                        </a:spcAft>
                      </a:pPr>
                      <a:r>
                        <a:rPr lang="en-US" sz="1400" b="1" kern="1200" dirty="0" smtClean="0">
                          <a:solidFill>
                            <a:schemeClr val="bg1"/>
                          </a:solidFill>
                          <a:latin typeface="Arial Narrow" panose="020B0606020202030204" pitchFamily="34" charset="0"/>
                          <a:ea typeface="Times New Roman"/>
                          <a:cs typeface="Times New Roman"/>
                        </a:rPr>
                        <a:t>Q</a:t>
                      </a:r>
                      <a:r>
                        <a:rPr lang="en-US" sz="1400" b="1" kern="1200" baseline="0" dirty="0" smtClean="0">
                          <a:solidFill>
                            <a:schemeClr val="bg1"/>
                          </a:solidFill>
                          <a:latin typeface="Arial Narrow" panose="020B0606020202030204" pitchFamily="34" charset="0"/>
                          <a:ea typeface="Times New Roman"/>
                          <a:cs typeface="Times New Roman"/>
                        </a:rPr>
                        <a:t> 1 </a:t>
                      </a:r>
                      <a:r>
                        <a:rPr lang="en-US" sz="1400" b="1" kern="1200" dirty="0" smtClean="0">
                          <a:solidFill>
                            <a:schemeClr val="bg1"/>
                          </a:solidFill>
                          <a:latin typeface="Arial Narrow" panose="020B0606020202030204" pitchFamily="34" charset="0"/>
                          <a:ea typeface="Times New Roman"/>
                          <a:cs typeface="Times New Roman"/>
                        </a:rPr>
                        <a:t>TARGET</a:t>
                      </a:r>
                      <a:endParaRPr lang="en-US"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Programme 1st Quarter Progress and Analysis</a:t>
                      </a: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Revised Target or Comments on ongoing challenges</a:t>
                      </a:r>
                      <a:endParaRPr lang="en-ZA"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2"/>
                  </a:ext>
                </a:extLst>
              </a:tr>
              <a:tr h="2648910">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Percentage Ethics Strategy and policy approved and implemented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Ethics Strategy and Policy drafted </a:t>
                      </a: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Ethics Strategy implemented : 50% </a:t>
                      </a:r>
                    </a:p>
                    <a:p>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b="1" dirty="0" smtClean="0">
                          <a:effectLst/>
                          <a:latin typeface="Arial Narrow" panose="020B0606020202030204" pitchFamily="34" charset="0"/>
                          <a:ea typeface="Times New Roman" panose="02020603050405020304" pitchFamily="18" charset="0"/>
                          <a:cs typeface="Arial" panose="020B0604020202020204" pitchFamily="34" charset="0"/>
                        </a:rPr>
                        <a:t>Work in progress</a:t>
                      </a:r>
                    </a:p>
                    <a:p>
                      <a:pPr>
                        <a:lnSpc>
                          <a:spcPct val="115000"/>
                        </a:lnSpc>
                        <a:spcAft>
                          <a:spcPts val="0"/>
                        </a:spcAft>
                      </a:pPr>
                      <a:r>
                        <a:rPr lang="en-ZA" sz="1400" b="1" dirty="0" smtClean="0">
                          <a:effectLst/>
                          <a:latin typeface="Arial Narrow" panose="020B0606020202030204" pitchFamily="34" charset="0"/>
                          <a:ea typeface="Times New Roman" panose="02020603050405020304" pitchFamily="18" charset="0"/>
                          <a:cs typeface="Arial" panose="020B0604020202020204" pitchFamily="34" charset="0"/>
                        </a:rPr>
                        <a:t>Ethics </a:t>
                      </a:r>
                      <a:r>
                        <a:rPr lang="en-ZA" sz="1400" b="1" dirty="0">
                          <a:effectLst/>
                          <a:latin typeface="Arial Narrow" panose="020B0606020202030204" pitchFamily="34" charset="0"/>
                          <a:ea typeface="Times New Roman" panose="02020603050405020304" pitchFamily="18" charset="0"/>
                          <a:cs typeface="Arial" panose="020B0604020202020204" pitchFamily="34" charset="0"/>
                        </a:rPr>
                        <a:t>Strategy and Policy drafted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1" dirty="0">
                          <a:effectLst/>
                          <a:latin typeface="Arial Narrow" panose="020B0606020202030204" pitchFamily="34" charset="0"/>
                          <a:ea typeface="Times New Roman" panose="02020603050405020304" pitchFamily="18" charset="0"/>
                          <a:cs typeface="Arial" panose="020B0604020202020204" pitchFamily="34" charset="0"/>
                        </a:rPr>
                        <a:t>Ethics strategy implemented at 29</a:t>
                      </a:r>
                      <a:r>
                        <a:rPr lang="en-ZA" sz="1400" b="1" dirty="0" smtClean="0">
                          <a:effectLst/>
                          <a:latin typeface="Arial Narrow" panose="020B0606020202030204" pitchFamily="34" charset="0"/>
                          <a:ea typeface="Times New Roman" panose="02020603050405020304" pitchFamily="18" charset="0"/>
                          <a:cs typeface="Arial" panose="020B0604020202020204" pitchFamily="34" charset="0"/>
                        </a:rPr>
                        <a:t>%</a:t>
                      </a:r>
                    </a:p>
                    <a:p>
                      <a:pPr>
                        <a:lnSpc>
                          <a:spcPct val="115000"/>
                        </a:lnSpc>
                        <a:spcAft>
                          <a:spcPts val="0"/>
                        </a:spcAft>
                      </a:pPr>
                      <a:endParaRPr lang="en-ZA" sz="1400" b="1" dirty="0" smtClean="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Ethics Strategy and Policy Approved by the Board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95% implementation</a:t>
                      </a:r>
                    </a:p>
                    <a:p>
                      <a:pPr marL="0" marR="0" lvl="0" indent="0" algn="l" defTabSz="914400" rtl="0" eaLnBrk="1" fontAlgn="auto" latinLnBrk="0" hangingPunct="1">
                        <a:lnSpc>
                          <a:spcPct val="115000"/>
                        </a:lnSpc>
                        <a:spcBef>
                          <a:spcPts val="300"/>
                        </a:spcBef>
                        <a:spcAft>
                          <a:spcPts val="300"/>
                        </a:spcAft>
                        <a:buClrTx/>
                        <a:buSzTx/>
                        <a:buFontTx/>
                        <a:buNone/>
                        <a:tabLst/>
                        <a:defRPr/>
                      </a:pPr>
                      <a:endPar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
        <p:nvSpPr>
          <p:cNvPr id="37919" name="TextBox 2"/>
          <p:cNvSpPr txBox="1">
            <a:spLocks noChangeArrowheads="1"/>
          </p:cNvSpPr>
          <p:nvPr/>
        </p:nvSpPr>
        <p:spPr bwMode="auto">
          <a:xfrm>
            <a:off x="228600" y="38515"/>
            <a:ext cx="876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SANPARKS ANNUAL PROGRESS AGAINST THE  Q 1 TARGETS SET FOR 2020/21  </a:t>
            </a:r>
            <a:endParaRPr kumimoji="0" lang="en-ZA" alt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1503" y="6004115"/>
            <a:ext cx="683788" cy="7927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a:grpSpLocks/>
          </p:cNvGrpSpPr>
          <p:nvPr/>
        </p:nvGrpSpPr>
        <p:grpSpPr bwMode="auto">
          <a:xfrm>
            <a:off x="1611745" y="5507721"/>
            <a:ext cx="5778500" cy="215900"/>
            <a:chOff x="685800" y="6400800"/>
            <a:chExt cx="5778500" cy="215900"/>
          </a:xfrm>
        </p:grpSpPr>
        <p:sp>
          <p:nvSpPr>
            <p:cNvPr id="8"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On target</a:t>
              </a:r>
            </a:p>
          </p:txBody>
        </p:sp>
        <p:sp>
          <p:nvSpPr>
            <p:cNvPr id="9"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work in progress</a:t>
              </a:r>
            </a:p>
          </p:txBody>
        </p:sp>
        <p:sp>
          <p:nvSpPr>
            <p:cNvPr id="10"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Off target</a:t>
              </a:r>
            </a:p>
          </p:txBody>
        </p:sp>
        <p:sp>
          <p:nvSpPr>
            <p:cNvPr id="11"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No</a:t>
              </a: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milestone</a:t>
              </a:r>
            </a:p>
          </p:txBody>
        </p:sp>
      </p:grpSp>
    </p:spTree>
    <p:extLst>
      <p:ext uri="{BB962C8B-B14F-4D97-AF65-F5344CB8AC3E}">
        <p14:creationId xmlns:p14="http://schemas.microsoft.com/office/powerpoint/2010/main" xmlns="" val="3950158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8587888" y="38515"/>
            <a:ext cx="41101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924361185"/>
              </p:ext>
            </p:extLst>
          </p:nvPr>
        </p:nvGraphicFramePr>
        <p:xfrm>
          <a:off x="167408" y="451224"/>
          <a:ext cx="8763001" cy="4843077"/>
        </p:xfrm>
        <a:graphic>
          <a:graphicData uri="http://schemas.openxmlformats.org/drawingml/2006/table">
            <a:tbl>
              <a:tblPr/>
              <a:tblGrid>
                <a:gridCol w="2051256">
                  <a:extLst>
                    <a:ext uri="{9D8B030D-6E8A-4147-A177-3AD203B41FA5}">
                      <a16:colId xmlns="" xmlns:a16="http://schemas.microsoft.com/office/drawing/2014/main" val="20000"/>
                    </a:ext>
                  </a:extLst>
                </a:gridCol>
                <a:gridCol w="1725561">
                  <a:extLst>
                    <a:ext uri="{9D8B030D-6E8A-4147-A177-3AD203B41FA5}">
                      <a16:colId xmlns="" xmlns:a16="http://schemas.microsoft.com/office/drawing/2014/main" val="20001"/>
                    </a:ext>
                  </a:extLst>
                </a:gridCol>
                <a:gridCol w="2890684">
                  <a:extLst>
                    <a:ext uri="{9D8B030D-6E8A-4147-A177-3AD203B41FA5}">
                      <a16:colId xmlns="" xmlns:a16="http://schemas.microsoft.com/office/drawing/2014/main" val="20003"/>
                    </a:ext>
                  </a:extLst>
                </a:gridCol>
                <a:gridCol w="2095500">
                  <a:extLst>
                    <a:ext uri="{9D8B030D-6E8A-4147-A177-3AD203B41FA5}">
                      <a16:colId xmlns="" xmlns:a16="http://schemas.microsoft.com/office/drawing/2014/main" val="1794883833"/>
                    </a:ext>
                  </a:extLst>
                </a:gridCol>
              </a:tblGrid>
              <a:tr h="430583">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Times New Roman"/>
                        </a:rPr>
                        <a:t>OUTCOME GOAL 4: SUSTAINABLE AND TRANSFORMED ORGANISATION THROUGH REVENUE , PEOPLE, SYSTEMS AND BUSINESS PROCESSES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b="1" kern="1200" dirty="0">
                        <a:solidFill>
                          <a:schemeClr val="bg1"/>
                        </a:solidFill>
                        <a:latin typeface="Arial Narrow"/>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205140">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Calibri" panose="020F0502020204030204" pitchFamily="34" charset="0"/>
                        </a:rPr>
                        <a:t>SUB OUTCOME:  EFFICIENT, INNOVATIVE AND BUSINESS PROCESSES SUPPORTIVE OF SANPARKS CORE BUSINESS </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84064781"/>
                  </a:ext>
                </a:extLst>
              </a:tr>
              <a:tr h="428597">
                <a:tc rowSpan="2">
                  <a:txBody>
                    <a:bodyPr/>
                    <a:lstStyle/>
                    <a:p>
                      <a:pPr marL="0" marR="0" algn="ctr">
                        <a:lnSpc>
                          <a:spcPct val="115000"/>
                        </a:lnSpc>
                        <a:spcBef>
                          <a:spcPts val="0"/>
                        </a:spcBef>
                        <a:spcAft>
                          <a:spcPts val="0"/>
                        </a:spcAft>
                      </a:pPr>
                      <a:r>
                        <a:rPr kumimoji="0" lang="en-ZA"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rPr>
                        <a:t>PERFORMANCE INDICATOR</a:t>
                      </a:r>
                      <a:endParaRPr lang="en-US" sz="14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ACTIONS </a:t>
                      </a:r>
                      <a:r>
                        <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rPr>
                        <a:t>/ </a:t>
                      </a: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INTERVENTIONS</a:t>
                      </a:r>
                      <a:endPar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dirty="0">
                        <a:solidFill>
                          <a:schemeClr val="bg1"/>
                        </a:solidFill>
                        <a:latin typeface="Calibri"/>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extLst>
                  <a:ext uri="{0D108BD9-81ED-4DB2-BD59-A6C34878D82A}">
                    <a16:rowId xmlns="" xmlns:a16="http://schemas.microsoft.com/office/drawing/2014/main" val="10001"/>
                  </a:ext>
                </a:extLst>
              </a:tr>
              <a:tr h="588114">
                <a:tc vMerge="1">
                  <a:txBody>
                    <a:bodyPr/>
                    <a:lstStyle/>
                    <a:p>
                      <a:endParaRPr lang="en-ZA"/>
                    </a:p>
                  </a:txBody>
                  <a:tcPr/>
                </a:tc>
                <a:tc>
                  <a:txBody>
                    <a:bodyPr/>
                    <a:lstStyle/>
                    <a:p>
                      <a:pPr marL="0" marR="0" algn="ctr">
                        <a:lnSpc>
                          <a:spcPct val="115000"/>
                        </a:lnSpc>
                        <a:spcBef>
                          <a:spcPts val="0"/>
                        </a:spcBef>
                        <a:spcAft>
                          <a:spcPts val="0"/>
                        </a:spcAft>
                      </a:pPr>
                      <a:r>
                        <a:rPr lang="en-US" sz="1400" b="1" kern="1200" dirty="0" smtClean="0">
                          <a:solidFill>
                            <a:schemeClr val="bg1"/>
                          </a:solidFill>
                          <a:latin typeface="Arial Narrow" panose="020B0606020202030204" pitchFamily="34" charset="0"/>
                          <a:ea typeface="Times New Roman"/>
                          <a:cs typeface="Times New Roman"/>
                        </a:rPr>
                        <a:t>Q</a:t>
                      </a:r>
                      <a:r>
                        <a:rPr lang="en-US" sz="1400" b="1" kern="1200" baseline="0" dirty="0" smtClean="0">
                          <a:solidFill>
                            <a:schemeClr val="bg1"/>
                          </a:solidFill>
                          <a:latin typeface="Arial Narrow" panose="020B0606020202030204" pitchFamily="34" charset="0"/>
                          <a:ea typeface="Times New Roman"/>
                          <a:cs typeface="Times New Roman"/>
                        </a:rPr>
                        <a:t> 1 </a:t>
                      </a:r>
                      <a:r>
                        <a:rPr lang="en-US" sz="1400" b="1" kern="1200" dirty="0" smtClean="0">
                          <a:solidFill>
                            <a:schemeClr val="bg1"/>
                          </a:solidFill>
                          <a:latin typeface="Arial Narrow" panose="020B0606020202030204" pitchFamily="34" charset="0"/>
                          <a:ea typeface="Times New Roman"/>
                          <a:cs typeface="Times New Roman"/>
                        </a:rPr>
                        <a:t> TARGET</a:t>
                      </a:r>
                      <a:endParaRPr lang="en-US"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Programme 1st Quarter Progress and Analysis</a:t>
                      </a: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Revised Target or Comments on ongoing challenges</a:t>
                      </a:r>
                      <a:endParaRPr lang="en-ZA"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2"/>
                  </a:ext>
                </a:extLst>
              </a:tr>
              <a:tr h="1519154">
                <a:tc rowSpan="2">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Specifications for Integrated Information Decision support tool developed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Workshops on Integrated Information Decisions Tool conducted with 2 divisions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b="1" dirty="0" smtClean="0">
                          <a:effectLst/>
                          <a:latin typeface="Arial Narrow" panose="020B0606020202030204" pitchFamily="34" charset="0"/>
                          <a:ea typeface="Calibri" panose="020F0502020204030204" pitchFamily="34" charset="0"/>
                          <a:cs typeface="Arial" panose="020B0604020202020204" pitchFamily="34" charset="0"/>
                        </a:rPr>
                        <a:t>Not achieved </a:t>
                      </a:r>
                    </a:p>
                    <a:p>
                      <a:pPr>
                        <a:lnSpc>
                          <a:spcPct val="115000"/>
                        </a:lnSpc>
                        <a:spcAft>
                          <a:spcPts val="0"/>
                        </a:spcAft>
                      </a:pPr>
                      <a:endParaRPr lang="en-ZA" sz="1400" b="1" dirty="0" smtClean="0">
                        <a:effectLst/>
                        <a:latin typeface="Arial Narrow" panose="020B0606020202030204" pitchFamily="34" charset="0"/>
                        <a:ea typeface="Calibri" panose="020F0502020204030204" pitchFamily="34" charset="0"/>
                        <a:cs typeface="Arial" panose="020B0604020202020204" pitchFamily="34" charset="0"/>
                      </a:endParaRPr>
                    </a:p>
                    <a:p>
                      <a:pPr>
                        <a:lnSpc>
                          <a:spcPct val="115000"/>
                        </a:lnSpc>
                        <a:spcAft>
                          <a:spcPts val="0"/>
                        </a:spcAft>
                      </a:pPr>
                      <a:r>
                        <a:rPr lang="en-ZA" sz="1400" b="1" dirty="0" smtClean="0">
                          <a:effectLst/>
                          <a:latin typeface="Arial Narrow" panose="020B0606020202030204" pitchFamily="34" charset="0"/>
                          <a:ea typeface="Calibri" panose="020F0502020204030204" pitchFamily="34" charset="0"/>
                          <a:cs typeface="Arial" panose="020B0604020202020204" pitchFamily="34" charset="0"/>
                        </a:rPr>
                        <a:t>PowerBI </a:t>
                      </a:r>
                      <a:r>
                        <a:rPr lang="en-ZA" sz="1400" b="1" dirty="0">
                          <a:effectLst/>
                          <a:latin typeface="Arial Narrow" panose="020B0606020202030204" pitchFamily="34" charset="0"/>
                          <a:ea typeface="Calibri" panose="020F0502020204030204" pitchFamily="34" charset="0"/>
                          <a:cs typeface="Arial" panose="020B0604020202020204" pitchFamily="34" charset="0"/>
                        </a:rPr>
                        <a:t>License procured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1" dirty="0">
                          <a:effectLst/>
                          <a:latin typeface="Arial Narrow" panose="020B0606020202030204" pitchFamily="34" charset="0"/>
                          <a:ea typeface="Calibri" panose="020F0502020204030204" pitchFamily="34" charset="0"/>
                          <a:cs typeface="Arial" panose="020B0604020202020204" pitchFamily="34" charset="0"/>
                        </a:rPr>
                        <a:t>No Workshop s conducted due to the Covid-19 Lockdown</a:t>
                      </a:r>
                      <a:r>
                        <a:rPr lang="en-ZA" sz="1400" dirty="0">
                          <a:effectLst/>
                          <a:latin typeface="Arial Narrow" panose="020B0606020202030204" pitchFamily="34" charset="0"/>
                          <a:ea typeface="Calibri" panose="020F0502020204030204" pitchFamily="34" charset="0"/>
                          <a:cs typeface="Arial" panose="020B0604020202020204" pitchFamily="34" charset="0"/>
                        </a:rPr>
                        <a:t> </a:t>
                      </a:r>
                      <a:endParaRPr lang="en-ZA" sz="1400" dirty="0" smtClean="0">
                        <a:effectLst/>
                        <a:latin typeface="Arial Narrow" panose="020B0606020202030204" pitchFamily="34" charset="0"/>
                        <a:ea typeface="Calibri" panose="020F0502020204030204" pitchFamily="34" charset="0"/>
                        <a:cs typeface="Arial" panose="020B0604020202020204" pitchFamily="34" charset="0"/>
                      </a:endParaRPr>
                    </a:p>
                    <a:p>
                      <a:pPr>
                        <a:lnSpc>
                          <a:spcPct val="115000"/>
                        </a:lnSpc>
                        <a:spcAft>
                          <a:spcPts val="0"/>
                        </a:spcAft>
                      </a:pPr>
                      <a:endParaRPr lang="en-ZA" sz="1400" dirty="0" smtClean="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Specifications for Integrated Information Decision support tool developed</a:t>
                      </a:r>
                      <a:endParaRPr lang="en-ZA" sz="1400" b="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519154">
                <a:tc vMerge="1">
                  <a:txBody>
                    <a:bodyPr/>
                    <a:lstStyle/>
                    <a:p>
                      <a:endParaRPr lang="en-ZA"/>
                    </a:p>
                  </a:txBody>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Status Quo analysis conducted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b="1" dirty="0" smtClean="0">
                          <a:effectLst/>
                          <a:latin typeface="Arial Narrow" panose="020B0606020202030204" pitchFamily="34" charset="0"/>
                          <a:ea typeface="Times New Roman" panose="02020603050405020304" pitchFamily="18" charset="0"/>
                          <a:cs typeface="Arial" panose="020B0604020202020204" pitchFamily="34" charset="0"/>
                        </a:rPr>
                        <a:t>Not achieved </a:t>
                      </a:r>
                    </a:p>
                    <a:p>
                      <a:pPr>
                        <a:lnSpc>
                          <a:spcPct val="115000"/>
                        </a:lnSpc>
                        <a:spcAft>
                          <a:spcPts val="0"/>
                        </a:spcAft>
                      </a:pPr>
                      <a:r>
                        <a:rPr lang="en-ZA" sz="1400" b="1" dirty="0" smtClean="0">
                          <a:effectLst/>
                          <a:latin typeface="Arial Narrow" panose="020B0606020202030204" pitchFamily="34" charset="0"/>
                          <a:ea typeface="Times New Roman" panose="02020603050405020304" pitchFamily="18" charset="0"/>
                          <a:cs typeface="Arial" panose="020B0604020202020204" pitchFamily="34" charset="0"/>
                        </a:rPr>
                        <a:t>Status </a:t>
                      </a:r>
                      <a:r>
                        <a:rPr lang="en-ZA" sz="1400" b="1" dirty="0">
                          <a:effectLst/>
                          <a:latin typeface="Arial Narrow" panose="020B0606020202030204" pitchFamily="34" charset="0"/>
                          <a:ea typeface="Times New Roman" panose="02020603050405020304" pitchFamily="18" charset="0"/>
                          <a:cs typeface="Arial" panose="020B0604020202020204" pitchFamily="34" charset="0"/>
                        </a:rPr>
                        <a:t>Quo analysis not conducted due to Covid-19 </a:t>
                      </a:r>
                      <a:r>
                        <a:rPr lang="en-ZA" sz="1400" b="1" dirty="0" smtClean="0">
                          <a:effectLst/>
                          <a:latin typeface="Arial Narrow" panose="020B0606020202030204" pitchFamily="34" charset="0"/>
                          <a:ea typeface="Times New Roman" panose="02020603050405020304" pitchFamily="18" charset="0"/>
                          <a:cs typeface="Arial" panose="020B0604020202020204" pitchFamily="34" charset="0"/>
                        </a:rPr>
                        <a:t>lockdown</a:t>
                      </a:r>
                    </a:p>
                    <a:p>
                      <a:pPr>
                        <a:lnSpc>
                          <a:spcPct val="115000"/>
                        </a:lnSpc>
                        <a:spcAft>
                          <a:spcPts val="0"/>
                        </a:spcAft>
                      </a:pPr>
                      <a:endParaRPr lang="en-ZA" sz="1400" b="1" dirty="0" smtClean="0">
                        <a:effectLst/>
                        <a:latin typeface="Arial Narrow" panose="020B060602020203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1400" b="1" kern="1200" dirty="0" smtClean="0">
                          <a:solidFill>
                            <a:srgbClr val="000000"/>
                          </a:solidFill>
                          <a:effectLst/>
                          <a:latin typeface="Arial Narrow" panose="020B0606020202030204" pitchFamily="34" charset="0"/>
                          <a:ea typeface="Times New Roman" panose="02020603050405020304" pitchFamily="18" charset="0"/>
                        </a:rPr>
                        <a:t> </a:t>
                      </a:r>
                      <a:endParaRPr lang="en-ZA" sz="1600" dirty="0" smtClean="0">
                        <a:effectLst/>
                        <a:latin typeface="Arial" panose="020B0604020202020204" pitchFamily="34" charset="0"/>
                        <a:ea typeface="Batang"/>
                      </a:endParaRPr>
                    </a:p>
                    <a:p>
                      <a:pPr>
                        <a:lnSpc>
                          <a:spcPct val="115000"/>
                        </a:lnSpc>
                        <a:spcAft>
                          <a:spcPts val="0"/>
                        </a:spcAft>
                      </a:pP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ZA" sz="1400" dirty="0" smtClean="0">
                          <a:latin typeface="Arial Narrow" panose="020B0606020202030204" pitchFamily="34" charset="0"/>
                        </a:rPr>
                        <a:t>Organisational</a:t>
                      </a:r>
                      <a:r>
                        <a:rPr lang="en-ZA" sz="1400" baseline="0" dirty="0" smtClean="0">
                          <a:latin typeface="Arial Narrow" panose="020B0606020202030204" pitchFamily="34" charset="0"/>
                        </a:rPr>
                        <a:t> Standard on turn around times for critical business processes developed </a:t>
                      </a:r>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80913528"/>
                  </a:ext>
                </a:extLst>
              </a:tr>
            </a:tbl>
          </a:graphicData>
        </a:graphic>
      </p:graphicFrame>
      <p:sp>
        <p:nvSpPr>
          <p:cNvPr id="37919" name="TextBox 2"/>
          <p:cNvSpPr txBox="1">
            <a:spLocks noChangeArrowheads="1"/>
          </p:cNvSpPr>
          <p:nvPr/>
        </p:nvSpPr>
        <p:spPr bwMode="auto">
          <a:xfrm>
            <a:off x="228600" y="38515"/>
            <a:ext cx="876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SANPARKS ANNUAL PROGRESS AGAINST THE  Q 1 TARGETS SET FOR 2020/21  </a:t>
            </a:r>
            <a:endParaRPr kumimoji="0" lang="en-ZA" alt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1503" y="6004115"/>
            <a:ext cx="683788" cy="7927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a:grpSpLocks/>
          </p:cNvGrpSpPr>
          <p:nvPr/>
        </p:nvGrpSpPr>
        <p:grpSpPr bwMode="auto">
          <a:xfrm>
            <a:off x="1720850" y="5673436"/>
            <a:ext cx="5778500" cy="215900"/>
            <a:chOff x="685800" y="6400800"/>
            <a:chExt cx="5778500" cy="215900"/>
          </a:xfrm>
        </p:grpSpPr>
        <p:sp>
          <p:nvSpPr>
            <p:cNvPr id="8"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On target</a:t>
              </a:r>
            </a:p>
          </p:txBody>
        </p:sp>
        <p:sp>
          <p:nvSpPr>
            <p:cNvPr id="9"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work in progress</a:t>
              </a:r>
            </a:p>
          </p:txBody>
        </p:sp>
        <p:sp>
          <p:nvSpPr>
            <p:cNvPr id="10"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Off target</a:t>
              </a:r>
            </a:p>
          </p:txBody>
        </p:sp>
        <p:sp>
          <p:nvSpPr>
            <p:cNvPr id="11"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No</a:t>
              </a: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milestone</a:t>
              </a:r>
            </a:p>
          </p:txBody>
        </p:sp>
      </p:grpSp>
    </p:spTree>
    <p:extLst>
      <p:ext uri="{BB962C8B-B14F-4D97-AF65-F5344CB8AC3E}">
        <p14:creationId xmlns:p14="http://schemas.microsoft.com/office/powerpoint/2010/main" xmlns="" val="666774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8496300" y="48721"/>
            <a:ext cx="4572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1770535608"/>
              </p:ext>
            </p:extLst>
          </p:nvPr>
        </p:nvGraphicFramePr>
        <p:xfrm>
          <a:off x="190499" y="774497"/>
          <a:ext cx="8763001" cy="4885180"/>
        </p:xfrm>
        <a:graphic>
          <a:graphicData uri="http://schemas.openxmlformats.org/drawingml/2006/table">
            <a:tbl>
              <a:tblPr/>
              <a:tblGrid>
                <a:gridCol w="2362200">
                  <a:extLst>
                    <a:ext uri="{9D8B030D-6E8A-4147-A177-3AD203B41FA5}">
                      <a16:colId xmlns="" xmlns:a16="http://schemas.microsoft.com/office/drawing/2014/main" val="20000"/>
                    </a:ext>
                  </a:extLst>
                </a:gridCol>
                <a:gridCol w="1385120">
                  <a:extLst>
                    <a:ext uri="{9D8B030D-6E8A-4147-A177-3AD203B41FA5}">
                      <a16:colId xmlns="" xmlns:a16="http://schemas.microsoft.com/office/drawing/2014/main" val="20001"/>
                    </a:ext>
                  </a:extLst>
                </a:gridCol>
                <a:gridCol w="2757949">
                  <a:extLst>
                    <a:ext uri="{9D8B030D-6E8A-4147-A177-3AD203B41FA5}">
                      <a16:colId xmlns="" xmlns:a16="http://schemas.microsoft.com/office/drawing/2014/main" val="20003"/>
                    </a:ext>
                  </a:extLst>
                </a:gridCol>
                <a:gridCol w="2257732">
                  <a:extLst>
                    <a:ext uri="{9D8B030D-6E8A-4147-A177-3AD203B41FA5}">
                      <a16:colId xmlns="" xmlns:a16="http://schemas.microsoft.com/office/drawing/2014/main" val="1794883833"/>
                    </a:ext>
                  </a:extLst>
                </a:gridCol>
              </a:tblGrid>
              <a:tr h="448951">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Times New Roman"/>
                        </a:rPr>
                        <a:t>OUTCOME GOAL 4: SUSTAINABLE AND TRANSFORMED ORGANISATION THROUGH REVENUE , PEOPLE, SYSTEMS AND BUSINESS PROCESSES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b="1" kern="1200" dirty="0">
                        <a:solidFill>
                          <a:schemeClr val="bg1"/>
                        </a:solidFill>
                        <a:latin typeface="Arial Narrow"/>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224476">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Calibri" panose="020F0502020204030204" pitchFamily="34" charset="0"/>
                        </a:rPr>
                        <a:t>SUB OUTCOME:  SOUND CORPORATE GOVERNANCE </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84064781"/>
                  </a:ext>
                </a:extLst>
              </a:tr>
              <a:tr h="392110">
                <a:tc rowSpan="2">
                  <a:txBody>
                    <a:bodyPr/>
                    <a:lstStyle/>
                    <a:p>
                      <a:pPr marL="0" marR="0" algn="ctr">
                        <a:lnSpc>
                          <a:spcPct val="115000"/>
                        </a:lnSpc>
                        <a:spcBef>
                          <a:spcPts val="0"/>
                        </a:spcBef>
                        <a:spcAft>
                          <a:spcPts val="0"/>
                        </a:spcAft>
                      </a:pPr>
                      <a:r>
                        <a:rPr kumimoji="0" lang="en-ZA"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rPr>
                        <a:t>PERFORMANCE INDICATOR</a:t>
                      </a:r>
                      <a:endParaRPr lang="en-US" sz="14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ACTIONS </a:t>
                      </a:r>
                      <a:r>
                        <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rPr>
                        <a:t>/ </a:t>
                      </a: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INTERVENTIONS</a:t>
                      </a:r>
                      <a:endPar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dirty="0">
                        <a:solidFill>
                          <a:schemeClr val="bg1"/>
                        </a:solidFill>
                        <a:latin typeface="Calibri"/>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extLst>
                  <a:ext uri="{0D108BD9-81ED-4DB2-BD59-A6C34878D82A}">
                    <a16:rowId xmlns="" xmlns:a16="http://schemas.microsoft.com/office/drawing/2014/main" val="10001"/>
                  </a:ext>
                </a:extLst>
              </a:tr>
              <a:tr h="585588">
                <a:tc vMerge="1">
                  <a:txBody>
                    <a:bodyPr/>
                    <a:lstStyle/>
                    <a:p>
                      <a:endParaRPr lang="en-ZA"/>
                    </a:p>
                  </a:txBody>
                  <a:tcPr/>
                </a:tc>
                <a:tc>
                  <a:txBody>
                    <a:bodyPr/>
                    <a:lstStyle/>
                    <a:p>
                      <a:pPr marL="0" marR="0" algn="ctr">
                        <a:lnSpc>
                          <a:spcPct val="115000"/>
                        </a:lnSpc>
                        <a:spcBef>
                          <a:spcPts val="0"/>
                        </a:spcBef>
                        <a:spcAft>
                          <a:spcPts val="0"/>
                        </a:spcAft>
                      </a:pPr>
                      <a:r>
                        <a:rPr lang="en-US" sz="1400" b="1" kern="1200" dirty="0" smtClean="0">
                          <a:solidFill>
                            <a:schemeClr val="bg1"/>
                          </a:solidFill>
                          <a:latin typeface="Arial Narrow" panose="020B0606020202030204" pitchFamily="34" charset="0"/>
                          <a:ea typeface="Times New Roman"/>
                          <a:cs typeface="Times New Roman"/>
                        </a:rPr>
                        <a:t>Q1</a:t>
                      </a:r>
                      <a:r>
                        <a:rPr lang="en-US" sz="1400" b="1" kern="1200" baseline="0" dirty="0" smtClean="0">
                          <a:solidFill>
                            <a:schemeClr val="bg1"/>
                          </a:solidFill>
                          <a:latin typeface="Arial Narrow" panose="020B0606020202030204" pitchFamily="34" charset="0"/>
                          <a:ea typeface="Times New Roman"/>
                          <a:cs typeface="Times New Roman"/>
                        </a:rPr>
                        <a:t> </a:t>
                      </a:r>
                      <a:r>
                        <a:rPr lang="en-US" sz="1400" b="1" kern="1200" dirty="0" smtClean="0">
                          <a:solidFill>
                            <a:schemeClr val="bg1"/>
                          </a:solidFill>
                          <a:latin typeface="Arial Narrow" panose="020B0606020202030204" pitchFamily="34" charset="0"/>
                          <a:ea typeface="Times New Roman"/>
                          <a:cs typeface="Times New Roman"/>
                        </a:rPr>
                        <a:t>TARGET</a:t>
                      </a:r>
                      <a:endParaRPr lang="en-US"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Programme 1st Quarter Progress and Analysis</a:t>
                      </a: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Revised Target or Comments on ongoing challenges</a:t>
                      </a:r>
                      <a:endParaRPr lang="en-ZA"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2"/>
                  </a:ext>
                </a:extLst>
              </a:tr>
              <a:tr h="1560117">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Percentage Execution of the Internal Audit Plan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20%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b="1" dirty="0" smtClean="0">
                          <a:effectLst/>
                          <a:latin typeface="Arial Narrow" panose="020B0606020202030204" pitchFamily="34" charset="0"/>
                          <a:ea typeface="Times New Roman" panose="02020603050405020304" pitchFamily="18" charset="0"/>
                          <a:cs typeface="Arial" panose="020B0604020202020204" pitchFamily="34" charset="0"/>
                        </a:rPr>
                        <a:t>Not achieved </a:t>
                      </a:r>
                    </a:p>
                    <a:p>
                      <a:pPr>
                        <a:lnSpc>
                          <a:spcPct val="115000"/>
                        </a:lnSpc>
                        <a:spcAft>
                          <a:spcPts val="0"/>
                        </a:spcAft>
                      </a:pPr>
                      <a:r>
                        <a:rPr lang="en-ZA" sz="1400" b="1" dirty="0" smtClean="0">
                          <a:effectLst/>
                          <a:latin typeface="Arial Narrow" panose="020B0606020202030204" pitchFamily="34" charset="0"/>
                          <a:ea typeface="Times New Roman" panose="02020603050405020304" pitchFamily="18" charset="0"/>
                          <a:cs typeface="Arial" panose="020B0604020202020204" pitchFamily="34" charset="0"/>
                        </a:rPr>
                        <a:t>There </a:t>
                      </a:r>
                      <a:r>
                        <a:rPr lang="en-ZA" sz="1400" b="1" dirty="0">
                          <a:effectLst/>
                          <a:latin typeface="Arial Narrow" panose="020B0606020202030204" pitchFamily="34" charset="0"/>
                          <a:ea typeface="Times New Roman" panose="02020603050405020304" pitchFamily="18" charset="0"/>
                          <a:cs typeface="Arial" panose="020B0604020202020204" pitchFamily="34" charset="0"/>
                        </a:rPr>
                        <a:t>was no service provider appointed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1" dirty="0">
                          <a:effectLst/>
                          <a:latin typeface="Arial Narrow" panose="020B0606020202030204" pitchFamily="34" charset="0"/>
                          <a:ea typeface="Times New Roman" panose="02020603050405020304" pitchFamily="18" charset="0"/>
                          <a:cs typeface="Arial" panose="020B0604020202020204" pitchFamily="34" charset="0"/>
                        </a:rPr>
                        <a:t>Due to the Covid -19 lockdown, no travel could take place. </a:t>
                      </a:r>
                      <a:endParaRPr lang="en-ZA" sz="1400" b="1" dirty="0" smtClean="0">
                        <a:effectLst/>
                        <a:latin typeface="Arial Narrow" panose="020B0606020202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en-ZA" sz="1400" b="1" dirty="0" smtClean="0">
                        <a:effectLst/>
                        <a:latin typeface="Arial Narrow" panose="020B060602020203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1400" b="1"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ZA" sz="1400" dirty="0" smtClean="0">
                          <a:latin typeface="Arial Narrow" panose="020B0606020202030204" pitchFamily="34" charset="0"/>
                        </a:rPr>
                        <a:t>80% </a:t>
                      </a:r>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389825">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Percentage of corrective actions implemented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b="1" dirty="0" smtClean="0">
                          <a:effectLst/>
                          <a:latin typeface="Arial Narrow" panose="020B0606020202030204" pitchFamily="34" charset="0"/>
                          <a:ea typeface="Times New Roman" panose="02020603050405020304" pitchFamily="18" charset="0"/>
                          <a:cs typeface="Arial" panose="020B0604020202020204" pitchFamily="34" charset="0"/>
                        </a:rPr>
                        <a:t>Achieved 20 % </a:t>
                      </a:r>
                    </a:p>
                    <a:p>
                      <a:pPr>
                        <a:lnSpc>
                          <a:spcPct val="115000"/>
                        </a:lnSpc>
                        <a:spcAft>
                          <a:spcPts val="0"/>
                        </a:spcAft>
                      </a:pP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ZA" sz="1400" dirty="0" smtClean="0">
                          <a:latin typeface="Arial Narrow" panose="020B0606020202030204" pitchFamily="34" charset="0"/>
                        </a:rPr>
                        <a:t>50% corrective actions implemented </a:t>
                      </a:r>
                    </a:p>
                    <a:p>
                      <a:endParaRPr lang="en-ZA" sz="1400" dirty="0" smtClean="0">
                        <a:latin typeface="Arial Narrow" panose="020B0606020202030204" pitchFamily="34" charset="0"/>
                      </a:endParaRPr>
                    </a:p>
                    <a:p>
                      <a:r>
                        <a:rPr lang="en-ZA" sz="1400" dirty="0" smtClean="0">
                          <a:latin typeface="Arial Narrow" panose="020B0606020202030204" pitchFamily="34" charset="0"/>
                        </a:rPr>
                        <a:t>Self Assessments conducted </a:t>
                      </a:r>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80913528"/>
                  </a:ext>
                </a:extLst>
              </a:tr>
            </a:tbl>
          </a:graphicData>
        </a:graphic>
      </p:graphicFrame>
      <p:sp>
        <p:nvSpPr>
          <p:cNvPr id="37919" name="TextBox 2"/>
          <p:cNvSpPr txBox="1">
            <a:spLocks noChangeArrowheads="1"/>
          </p:cNvSpPr>
          <p:nvPr/>
        </p:nvSpPr>
        <p:spPr bwMode="auto">
          <a:xfrm>
            <a:off x="228600" y="38515"/>
            <a:ext cx="876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SANPARKS ANNUAL PROGRESS AGAINST THE  Q 1 TARGETS SET FOR 2020/21  </a:t>
            </a:r>
            <a:endParaRPr kumimoji="0" lang="en-ZA" alt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1503" y="6004115"/>
            <a:ext cx="683788" cy="7927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a:grpSpLocks/>
          </p:cNvGrpSpPr>
          <p:nvPr/>
        </p:nvGrpSpPr>
        <p:grpSpPr bwMode="auto">
          <a:xfrm>
            <a:off x="1510146" y="5776153"/>
            <a:ext cx="5778500" cy="215900"/>
            <a:chOff x="685800" y="6400800"/>
            <a:chExt cx="5778500" cy="215900"/>
          </a:xfrm>
        </p:grpSpPr>
        <p:sp>
          <p:nvSpPr>
            <p:cNvPr id="8"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On target</a:t>
              </a:r>
            </a:p>
          </p:txBody>
        </p:sp>
        <p:sp>
          <p:nvSpPr>
            <p:cNvPr id="9"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work in progress</a:t>
              </a:r>
            </a:p>
          </p:txBody>
        </p:sp>
        <p:sp>
          <p:nvSpPr>
            <p:cNvPr id="10"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Off target</a:t>
              </a:r>
            </a:p>
          </p:txBody>
        </p:sp>
        <p:sp>
          <p:nvSpPr>
            <p:cNvPr id="11"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No</a:t>
              </a: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milestone</a:t>
              </a:r>
            </a:p>
          </p:txBody>
        </p:sp>
      </p:grpSp>
    </p:spTree>
    <p:extLst>
      <p:ext uri="{BB962C8B-B14F-4D97-AF65-F5344CB8AC3E}">
        <p14:creationId xmlns:p14="http://schemas.microsoft.com/office/powerpoint/2010/main" xmlns="" val="3940196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8394700" y="104977"/>
            <a:ext cx="5588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2205944406"/>
              </p:ext>
            </p:extLst>
          </p:nvPr>
        </p:nvGraphicFramePr>
        <p:xfrm>
          <a:off x="190499" y="774497"/>
          <a:ext cx="8763001" cy="4843077"/>
        </p:xfrm>
        <a:graphic>
          <a:graphicData uri="http://schemas.openxmlformats.org/drawingml/2006/table">
            <a:tbl>
              <a:tblPr/>
              <a:tblGrid>
                <a:gridCol w="2362200">
                  <a:extLst>
                    <a:ext uri="{9D8B030D-6E8A-4147-A177-3AD203B41FA5}">
                      <a16:colId xmlns="" xmlns:a16="http://schemas.microsoft.com/office/drawing/2014/main" val="20000"/>
                    </a:ext>
                  </a:extLst>
                </a:gridCol>
                <a:gridCol w="1790701">
                  <a:extLst>
                    <a:ext uri="{9D8B030D-6E8A-4147-A177-3AD203B41FA5}">
                      <a16:colId xmlns="" xmlns:a16="http://schemas.microsoft.com/office/drawing/2014/main" val="20001"/>
                    </a:ext>
                  </a:extLst>
                </a:gridCol>
                <a:gridCol w="2322871">
                  <a:extLst>
                    <a:ext uri="{9D8B030D-6E8A-4147-A177-3AD203B41FA5}">
                      <a16:colId xmlns="" xmlns:a16="http://schemas.microsoft.com/office/drawing/2014/main" val="20003"/>
                    </a:ext>
                  </a:extLst>
                </a:gridCol>
                <a:gridCol w="2287229">
                  <a:extLst>
                    <a:ext uri="{9D8B030D-6E8A-4147-A177-3AD203B41FA5}">
                      <a16:colId xmlns="" xmlns:a16="http://schemas.microsoft.com/office/drawing/2014/main" val="1794883833"/>
                    </a:ext>
                  </a:extLst>
                </a:gridCol>
              </a:tblGrid>
              <a:tr h="430583">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Times New Roman"/>
                        </a:rPr>
                        <a:t>OUTCOME GOAL 4: SUSTAINABLE AND TRANSFORMED ORGANISATION THROUGH REVENUE , PEOPLE, SYSTEMS AND BUSINESS PROCESSES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b="1" kern="1200" dirty="0">
                        <a:solidFill>
                          <a:schemeClr val="bg1"/>
                        </a:solidFill>
                        <a:latin typeface="Arial Narrow"/>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205140">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Calibri" panose="020F0502020204030204" pitchFamily="34" charset="0"/>
                        </a:rPr>
                        <a:t>SUB OUTCOME:  SOUND CORPORATE GOVERNANCE </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84064781"/>
                  </a:ext>
                </a:extLst>
              </a:tr>
              <a:tr h="428597">
                <a:tc rowSpan="2">
                  <a:txBody>
                    <a:bodyPr/>
                    <a:lstStyle/>
                    <a:p>
                      <a:pPr marL="0" marR="0" algn="ctr">
                        <a:lnSpc>
                          <a:spcPct val="115000"/>
                        </a:lnSpc>
                        <a:spcBef>
                          <a:spcPts val="0"/>
                        </a:spcBef>
                        <a:spcAft>
                          <a:spcPts val="0"/>
                        </a:spcAft>
                      </a:pPr>
                      <a:r>
                        <a:rPr kumimoji="0" lang="en-ZA"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rPr>
                        <a:t>PERFORMANCE INDICATOR</a:t>
                      </a:r>
                      <a:endParaRPr lang="en-US" sz="14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ACTIONS </a:t>
                      </a:r>
                      <a:r>
                        <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rPr>
                        <a:t>/ </a:t>
                      </a: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INTERVENTIONS</a:t>
                      </a:r>
                      <a:endPar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dirty="0">
                        <a:solidFill>
                          <a:schemeClr val="bg1"/>
                        </a:solidFill>
                        <a:latin typeface="Calibri"/>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extLst>
                  <a:ext uri="{0D108BD9-81ED-4DB2-BD59-A6C34878D82A}">
                    <a16:rowId xmlns="" xmlns:a16="http://schemas.microsoft.com/office/drawing/2014/main" val="10001"/>
                  </a:ext>
                </a:extLst>
              </a:tr>
              <a:tr h="588114">
                <a:tc vMerge="1">
                  <a:txBody>
                    <a:bodyPr/>
                    <a:lstStyle/>
                    <a:p>
                      <a:endParaRPr lang="en-ZA"/>
                    </a:p>
                  </a:txBody>
                  <a:tcPr/>
                </a:tc>
                <a:tc>
                  <a:txBody>
                    <a:bodyPr/>
                    <a:lstStyle/>
                    <a:p>
                      <a:pPr marL="0" marR="0" algn="ctr">
                        <a:lnSpc>
                          <a:spcPct val="115000"/>
                        </a:lnSpc>
                        <a:spcBef>
                          <a:spcPts val="0"/>
                        </a:spcBef>
                        <a:spcAft>
                          <a:spcPts val="0"/>
                        </a:spcAft>
                      </a:pPr>
                      <a:r>
                        <a:rPr lang="en-US" sz="1400" b="1" kern="1200" dirty="0" smtClean="0">
                          <a:solidFill>
                            <a:schemeClr val="bg1"/>
                          </a:solidFill>
                          <a:latin typeface="Arial Narrow" panose="020B0606020202030204" pitchFamily="34" charset="0"/>
                          <a:ea typeface="Times New Roman"/>
                          <a:cs typeface="Times New Roman"/>
                        </a:rPr>
                        <a:t>Q</a:t>
                      </a:r>
                      <a:r>
                        <a:rPr lang="en-US" sz="1400" b="1" kern="1200" baseline="0" dirty="0" smtClean="0">
                          <a:solidFill>
                            <a:schemeClr val="bg1"/>
                          </a:solidFill>
                          <a:latin typeface="Arial Narrow" panose="020B0606020202030204" pitchFamily="34" charset="0"/>
                          <a:ea typeface="Times New Roman"/>
                          <a:cs typeface="Times New Roman"/>
                        </a:rPr>
                        <a:t> 1 </a:t>
                      </a:r>
                      <a:r>
                        <a:rPr lang="en-US" sz="1400" b="1" kern="1200" dirty="0" smtClean="0">
                          <a:solidFill>
                            <a:schemeClr val="bg1"/>
                          </a:solidFill>
                          <a:latin typeface="Arial Narrow" panose="020B0606020202030204" pitchFamily="34" charset="0"/>
                          <a:ea typeface="Times New Roman"/>
                          <a:cs typeface="Times New Roman"/>
                        </a:rPr>
                        <a:t> TARGET</a:t>
                      </a:r>
                      <a:endParaRPr lang="en-US"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Programme 1st Quarter Progress and Analysis</a:t>
                      </a: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Revised Target or Comments on ongoing challenges</a:t>
                      </a:r>
                      <a:endParaRPr lang="en-ZA"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2"/>
                  </a:ext>
                </a:extLst>
              </a:tr>
              <a:tr h="1519154">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Level of ERM maturity improved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ERM maturity plan developed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ZA" sz="1400" b="1" kern="1200" dirty="0" smtClean="0">
                          <a:solidFill>
                            <a:srgbClr val="000000"/>
                          </a:solidFill>
                          <a:effectLst/>
                          <a:latin typeface="Arial Narrow" panose="020B0606020202030204" pitchFamily="34" charset="0"/>
                          <a:ea typeface="+mn-ea"/>
                          <a:cs typeface="Arial" panose="020B0604020202020204" pitchFamily="34" charset="0"/>
                        </a:rPr>
                        <a:t>Achieved </a:t>
                      </a:r>
                    </a:p>
                    <a:p>
                      <a:pPr>
                        <a:lnSpc>
                          <a:spcPct val="115000"/>
                        </a:lnSpc>
                        <a:spcAft>
                          <a:spcPts val="1000"/>
                        </a:spcAft>
                      </a:pPr>
                      <a:r>
                        <a:rPr lang="en-ZA" sz="1400" b="1" kern="1200" dirty="0" smtClean="0">
                          <a:solidFill>
                            <a:srgbClr val="000000"/>
                          </a:solidFill>
                          <a:effectLst/>
                          <a:latin typeface="Arial Narrow" panose="020B0606020202030204" pitchFamily="34" charset="0"/>
                          <a:ea typeface="+mn-ea"/>
                          <a:cs typeface="Arial" panose="020B0604020202020204" pitchFamily="34" charset="0"/>
                        </a:rPr>
                        <a:t>ERM </a:t>
                      </a:r>
                      <a:r>
                        <a:rPr lang="en-ZA" sz="1400" b="1" kern="1200" dirty="0">
                          <a:solidFill>
                            <a:srgbClr val="000000"/>
                          </a:solidFill>
                          <a:effectLst/>
                          <a:latin typeface="Arial Narrow" panose="020B0606020202030204" pitchFamily="34" charset="0"/>
                          <a:ea typeface="+mn-ea"/>
                          <a:cs typeface="Arial" panose="020B0604020202020204" pitchFamily="34" charset="0"/>
                        </a:rPr>
                        <a:t>maturity improvement plan developed</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ERM maturity improvement plan implemented 30%</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ZA" sz="1400" dirty="0" smtClean="0">
                          <a:latin typeface="Arial Narrow" panose="020B0606020202030204" pitchFamily="34" charset="0"/>
                        </a:rPr>
                        <a:t>ERM maturity improvement</a:t>
                      </a:r>
                      <a:r>
                        <a:rPr lang="en-ZA" sz="1400" baseline="0" dirty="0" smtClean="0">
                          <a:latin typeface="Arial Narrow" panose="020B0606020202030204" pitchFamily="34" charset="0"/>
                        </a:rPr>
                        <a:t> plan developed and implemented </a:t>
                      </a:r>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519154">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Percentage Implementation of ERM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50 % implementation of  the ERM Annual plan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ZA" sz="1400" b="1" dirty="0" smtClean="0">
                          <a:effectLst/>
                          <a:latin typeface="Arial Narrow" panose="020B0606020202030204" pitchFamily="34" charset="0"/>
                          <a:ea typeface="Calibri" panose="020F0502020204030204" pitchFamily="34" charset="0"/>
                          <a:cs typeface="Times New Roman" panose="02020603050405020304" pitchFamily="18" charset="0"/>
                        </a:rPr>
                        <a:t>Achieved </a:t>
                      </a:r>
                    </a:p>
                    <a:p>
                      <a:pPr>
                        <a:lnSpc>
                          <a:spcPct val="115000"/>
                        </a:lnSpc>
                        <a:spcAft>
                          <a:spcPts val="1000"/>
                        </a:spcAft>
                      </a:pPr>
                      <a:r>
                        <a:rPr lang="en-ZA" sz="1400" b="1" dirty="0" smtClean="0">
                          <a:effectLst/>
                          <a:latin typeface="Arial Narrow" panose="020B0606020202030204" pitchFamily="34" charset="0"/>
                          <a:ea typeface="Calibri" panose="020F0502020204030204" pitchFamily="34" charset="0"/>
                          <a:cs typeface="Times New Roman" panose="02020603050405020304" pitchFamily="18" charset="0"/>
                        </a:rPr>
                        <a:t>ERM </a:t>
                      </a: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plan monitored and implemented 30%</a:t>
                      </a:r>
                    </a:p>
                    <a:p>
                      <a:pPr>
                        <a:lnSpc>
                          <a:spcPct val="115000"/>
                        </a:lnSpc>
                        <a:spcAft>
                          <a:spcPts val="1000"/>
                        </a:spcAft>
                      </a:pPr>
                      <a:r>
                        <a:rPr lang="en-ZA" sz="1400" b="1"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ZA" sz="1400" dirty="0" smtClean="0">
                          <a:latin typeface="Arial Narrow" panose="020B0606020202030204" pitchFamily="34" charset="0"/>
                        </a:rPr>
                        <a:t>Monitor and</a:t>
                      </a:r>
                      <a:r>
                        <a:rPr lang="en-ZA" sz="1400" baseline="0" dirty="0" smtClean="0">
                          <a:latin typeface="Arial Narrow" panose="020B0606020202030204" pitchFamily="34" charset="0"/>
                        </a:rPr>
                        <a:t> review implementation of ERM </a:t>
                      </a:r>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80913528"/>
                  </a:ext>
                </a:extLst>
              </a:tr>
            </a:tbl>
          </a:graphicData>
        </a:graphic>
      </p:graphicFrame>
      <p:sp>
        <p:nvSpPr>
          <p:cNvPr id="37919" name="TextBox 2"/>
          <p:cNvSpPr txBox="1">
            <a:spLocks noChangeArrowheads="1"/>
          </p:cNvSpPr>
          <p:nvPr/>
        </p:nvSpPr>
        <p:spPr bwMode="auto">
          <a:xfrm>
            <a:off x="228600" y="38515"/>
            <a:ext cx="876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SANPARKS ANNUAL PROGRESS AGAINST THE  Q 1 TARGETS SET FOR 2020/21  </a:t>
            </a:r>
            <a:endParaRPr kumimoji="0" lang="en-ZA" alt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1503" y="6004115"/>
            <a:ext cx="683788" cy="7927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a:grpSpLocks/>
          </p:cNvGrpSpPr>
          <p:nvPr/>
        </p:nvGrpSpPr>
        <p:grpSpPr bwMode="auto">
          <a:xfrm>
            <a:off x="1500909" y="5829031"/>
            <a:ext cx="5778500" cy="215900"/>
            <a:chOff x="685800" y="6400800"/>
            <a:chExt cx="5778500" cy="215900"/>
          </a:xfrm>
        </p:grpSpPr>
        <p:sp>
          <p:nvSpPr>
            <p:cNvPr id="8"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On target</a:t>
              </a:r>
            </a:p>
          </p:txBody>
        </p:sp>
        <p:sp>
          <p:nvSpPr>
            <p:cNvPr id="9"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work in progress</a:t>
              </a:r>
            </a:p>
          </p:txBody>
        </p:sp>
        <p:sp>
          <p:nvSpPr>
            <p:cNvPr id="10"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Off target</a:t>
              </a:r>
            </a:p>
          </p:txBody>
        </p:sp>
        <p:sp>
          <p:nvSpPr>
            <p:cNvPr id="11"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No</a:t>
              </a: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milestone</a:t>
              </a:r>
            </a:p>
          </p:txBody>
        </p:sp>
      </p:grpSp>
    </p:spTree>
    <p:extLst>
      <p:ext uri="{BB962C8B-B14F-4D97-AF65-F5344CB8AC3E}">
        <p14:creationId xmlns:p14="http://schemas.microsoft.com/office/powerpoint/2010/main" xmlns="" val="2574722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8574033" y="57151"/>
            <a:ext cx="438727"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998545432"/>
              </p:ext>
            </p:extLst>
          </p:nvPr>
        </p:nvGraphicFramePr>
        <p:xfrm>
          <a:off x="190499" y="533401"/>
          <a:ext cx="8763001" cy="5062311"/>
        </p:xfrm>
        <a:graphic>
          <a:graphicData uri="http://schemas.openxmlformats.org/drawingml/2006/table">
            <a:tbl>
              <a:tblPr/>
              <a:tblGrid>
                <a:gridCol w="2362200">
                  <a:extLst>
                    <a:ext uri="{9D8B030D-6E8A-4147-A177-3AD203B41FA5}">
                      <a16:colId xmlns="" xmlns:a16="http://schemas.microsoft.com/office/drawing/2014/main" val="20000"/>
                    </a:ext>
                  </a:extLst>
                </a:gridCol>
                <a:gridCol w="1790701">
                  <a:extLst>
                    <a:ext uri="{9D8B030D-6E8A-4147-A177-3AD203B41FA5}">
                      <a16:colId xmlns="" xmlns:a16="http://schemas.microsoft.com/office/drawing/2014/main" val="20001"/>
                    </a:ext>
                  </a:extLst>
                </a:gridCol>
                <a:gridCol w="2263877">
                  <a:extLst>
                    <a:ext uri="{9D8B030D-6E8A-4147-A177-3AD203B41FA5}">
                      <a16:colId xmlns="" xmlns:a16="http://schemas.microsoft.com/office/drawing/2014/main" val="20003"/>
                    </a:ext>
                  </a:extLst>
                </a:gridCol>
                <a:gridCol w="2346223">
                  <a:extLst>
                    <a:ext uri="{9D8B030D-6E8A-4147-A177-3AD203B41FA5}">
                      <a16:colId xmlns="" xmlns:a16="http://schemas.microsoft.com/office/drawing/2014/main" val="1794883833"/>
                    </a:ext>
                  </a:extLst>
                </a:gridCol>
              </a:tblGrid>
              <a:tr h="629046">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Times New Roman"/>
                        </a:rPr>
                        <a:t>OUTCOME GOAL 4: SUSTAINABLE AND TRANSFORMED ORGANISATION THROUGH REVENUE , PEOPLE, SYSTEMS AND BUSINESS PROCESSES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b="1" kern="1200" dirty="0">
                        <a:solidFill>
                          <a:schemeClr val="bg1"/>
                        </a:solidFill>
                        <a:latin typeface="Arial Narrow"/>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14524">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Calibri" panose="020F0502020204030204" pitchFamily="34" charset="0"/>
                        </a:rPr>
                        <a:t>SUB OUTCOME:  EFFECTIVE STAKEHOLDER AND PARTNERSHIP MANAGEMENT </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84064781"/>
                  </a:ext>
                </a:extLst>
              </a:tr>
              <a:tr h="549403">
                <a:tc rowSpan="2">
                  <a:txBody>
                    <a:bodyPr/>
                    <a:lstStyle/>
                    <a:p>
                      <a:pPr marL="0" marR="0" algn="ctr">
                        <a:lnSpc>
                          <a:spcPct val="115000"/>
                        </a:lnSpc>
                        <a:spcBef>
                          <a:spcPts val="0"/>
                        </a:spcBef>
                        <a:spcAft>
                          <a:spcPts val="0"/>
                        </a:spcAft>
                      </a:pPr>
                      <a:r>
                        <a:rPr kumimoji="0" lang="en-ZA"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rPr>
                        <a:t>PERFORMANCE INDICATOR</a:t>
                      </a:r>
                      <a:endParaRPr lang="en-US" sz="14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ACTIONS </a:t>
                      </a:r>
                      <a:r>
                        <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rPr>
                        <a:t>/ </a:t>
                      </a: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INTERVENTIONS</a:t>
                      </a:r>
                      <a:endPar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dirty="0">
                        <a:solidFill>
                          <a:schemeClr val="bg1"/>
                        </a:solidFill>
                        <a:latin typeface="Calibri"/>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extLst>
                  <a:ext uri="{0D108BD9-81ED-4DB2-BD59-A6C34878D82A}">
                    <a16:rowId xmlns="" xmlns:a16="http://schemas.microsoft.com/office/drawing/2014/main" val="10001"/>
                  </a:ext>
                </a:extLst>
              </a:tr>
              <a:tr h="820496">
                <a:tc vMerge="1">
                  <a:txBody>
                    <a:bodyPr/>
                    <a:lstStyle/>
                    <a:p>
                      <a:endParaRPr lang="en-ZA"/>
                    </a:p>
                  </a:txBody>
                  <a:tcPr/>
                </a:tc>
                <a:tc>
                  <a:txBody>
                    <a:bodyPr/>
                    <a:lstStyle/>
                    <a:p>
                      <a:pPr marL="0" marR="0" algn="ctr">
                        <a:lnSpc>
                          <a:spcPct val="115000"/>
                        </a:lnSpc>
                        <a:spcBef>
                          <a:spcPts val="0"/>
                        </a:spcBef>
                        <a:spcAft>
                          <a:spcPts val="0"/>
                        </a:spcAft>
                      </a:pPr>
                      <a:r>
                        <a:rPr lang="en-US" sz="1400" b="1" kern="1200" dirty="0" smtClean="0">
                          <a:solidFill>
                            <a:schemeClr val="bg1"/>
                          </a:solidFill>
                          <a:latin typeface="Arial Narrow" panose="020B0606020202030204" pitchFamily="34" charset="0"/>
                          <a:ea typeface="Times New Roman"/>
                          <a:cs typeface="Times New Roman"/>
                        </a:rPr>
                        <a:t>Q</a:t>
                      </a:r>
                      <a:r>
                        <a:rPr lang="en-US" sz="1400" b="1" kern="1200" baseline="0" dirty="0" smtClean="0">
                          <a:solidFill>
                            <a:schemeClr val="bg1"/>
                          </a:solidFill>
                          <a:latin typeface="Arial Narrow" panose="020B0606020202030204" pitchFamily="34" charset="0"/>
                          <a:ea typeface="Times New Roman"/>
                          <a:cs typeface="Times New Roman"/>
                        </a:rPr>
                        <a:t> 1 </a:t>
                      </a:r>
                      <a:r>
                        <a:rPr lang="en-US" sz="1400" b="1" kern="1200" dirty="0" smtClean="0">
                          <a:solidFill>
                            <a:schemeClr val="bg1"/>
                          </a:solidFill>
                          <a:latin typeface="Arial Narrow" panose="020B0606020202030204" pitchFamily="34" charset="0"/>
                          <a:ea typeface="Times New Roman"/>
                          <a:cs typeface="Times New Roman"/>
                        </a:rPr>
                        <a:t>TARGET</a:t>
                      </a:r>
                      <a:endParaRPr lang="en-US"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Programme 1st Quarter Progress and Analysis</a:t>
                      </a: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Revised Target or Comments on ongoing challenges</a:t>
                      </a:r>
                      <a:endParaRPr lang="en-ZA"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2"/>
                  </a:ext>
                </a:extLst>
              </a:tr>
              <a:tr h="801494">
                <a:tc rowSpan="2">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Stakeholder and partnership management strategy developed and approved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Key stakeholders and partners mapped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b="1" dirty="0" smtClean="0">
                          <a:latin typeface="Arial Narrow" panose="020B0606020202030204" pitchFamily="34" charset="0"/>
                        </a:rPr>
                        <a:t>Work in progress</a:t>
                      </a:r>
                    </a:p>
                    <a:p>
                      <a:endParaRPr lang="en-ZA" sz="1400" b="1" dirty="0" smtClean="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Stakeholder and partnership management strategy developed and approved</a:t>
                      </a:r>
                      <a:endParaRPr lang="en-ZA" sz="1400" b="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973674">
                <a:tc vMerge="1">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Status quo analysis conducted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b="1" dirty="0" smtClean="0">
                          <a:latin typeface="Arial Narrow" panose="020B0606020202030204" pitchFamily="34" charset="0"/>
                        </a:rPr>
                        <a:t>Work</a:t>
                      </a:r>
                      <a:r>
                        <a:rPr lang="en-ZA" sz="1400" b="1" baseline="0" dirty="0" smtClean="0">
                          <a:latin typeface="Arial Narrow" panose="020B0606020202030204" pitchFamily="34" charset="0"/>
                        </a:rPr>
                        <a:t> in progress </a:t>
                      </a:r>
                    </a:p>
                    <a:p>
                      <a:endParaRPr lang="en-ZA" sz="1400" b="1" baseline="0" dirty="0" smtClean="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ZA" sz="1400" dirty="0" smtClean="0">
                          <a:latin typeface="Arial Narrow" panose="020B0606020202030204" pitchFamily="34" charset="0"/>
                        </a:rPr>
                        <a:t>Assessment Tool for stakeholders and partners developed </a:t>
                      </a:r>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80913528"/>
                  </a:ext>
                </a:extLst>
              </a:tr>
              <a:tr h="973674">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Number of SANParks Week free visitors to national parks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No target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b="1" dirty="0" smtClean="0">
                          <a:latin typeface="Arial Narrow" panose="020B0606020202030204" pitchFamily="34" charset="0"/>
                        </a:rPr>
                        <a:t>No target</a:t>
                      </a:r>
                      <a:endParaRPr lang="en-ZA" sz="1400" b="1"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en-ZA" sz="1400" dirty="0">
                        <a:latin typeface="Arial Narrow" panose="020B0606020202030204" pitchFamily="34" charset="0"/>
                      </a:endParaRPr>
                    </a:p>
                    <a:p>
                      <a:r>
                        <a:rPr lang="en-ZA" sz="1400" b="1" dirty="0" smtClean="0">
                          <a:latin typeface="Arial Narrow" panose="020B0606020202030204" pitchFamily="34" charset="0"/>
                        </a:rPr>
                        <a:t>Revised Target</a:t>
                      </a:r>
                      <a:r>
                        <a:rPr lang="en-ZA" sz="1400" dirty="0" smtClean="0">
                          <a:latin typeface="Arial Narrow" panose="020B0606020202030204" pitchFamily="34" charset="0"/>
                        </a:rPr>
                        <a:t>: 15 000</a:t>
                      </a:r>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45729998"/>
                  </a:ext>
                </a:extLst>
              </a:tr>
            </a:tbl>
          </a:graphicData>
        </a:graphic>
      </p:graphicFrame>
      <p:sp>
        <p:nvSpPr>
          <p:cNvPr id="37919" name="TextBox 2"/>
          <p:cNvSpPr txBox="1">
            <a:spLocks noChangeArrowheads="1"/>
          </p:cNvSpPr>
          <p:nvPr/>
        </p:nvSpPr>
        <p:spPr bwMode="auto">
          <a:xfrm>
            <a:off x="228600" y="38515"/>
            <a:ext cx="876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SANPARKS ANNUAL PROGRESS AGAINST THE  Q 1 TARGETS SET FOR 2020/21  </a:t>
            </a:r>
            <a:endParaRPr kumimoji="0" lang="en-ZA" alt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1503" y="6004115"/>
            <a:ext cx="683788" cy="7927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a:grpSpLocks/>
          </p:cNvGrpSpPr>
          <p:nvPr/>
        </p:nvGrpSpPr>
        <p:grpSpPr bwMode="auto">
          <a:xfrm>
            <a:off x="1547091" y="5896165"/>
            <a:ext cx="5778500" cy="215900"/>
            <a:chOff x="685800" y="6400800"/>
            <a:chExt cx="5778500" cy="215900"/>
          </a:xfrm>
        </p:grpSpPr>
        <p:sp>
          <p:nvSpPr>
            <p:cNvPr id="8"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On target</a:t>
              </a:r>
            </a:p>
          </p:txBody>
        </p:sp>
        <p:sp>
          <p:nvSpPr>
            <p:cNvPr id="9"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work in progress</a:t>
              </a:r>
            </a:p>
          </p:txBody>
        </p:sp>
        <p:sp>
          <p:nvSpPr>
            <p:cNvPr id="10"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Off target</a:t>
              </a:r>
            </a:p>
          </p:txBody>
        </p:sp>
        <p:sp>
          <p:nvSpPr>
            <p:cNvPr id="11"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No</a:t>
              </a: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milestone</a:t>
              </a:r>
            </a:p>
          </p:txBody>
        </p:sp>
      </p:grpSp>
    </p:spTree>
    <p:extLst>
      <p:ext uri="{BB962C8B-B14F-4D97-AF65-F5344CB8AC3E}">
        <p14:creationId xmlns:p14="http://schemas.microsoft.com/office/powerpoint/2010/main" xmlns="" val="28170329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8451503" y="48230"/>
            <a:ext cx="521855"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1332191833"/>
              </p:ext>
            </p:extLst>
          </p:nvPr>
        </p:nvGraphicFramePr>
        <p:xfrm>
          <a:off x="190499" y="562061"/>
          <a:ext cx="8763001" cy="4843077"/>
        </p:xfrm>
        <a:graphic>
          <a:graphicData uri="http://schemas.openxmlformats.org/drawingml/2006/table">
            <a:tbl>
              <a:tblPr/>
              <a:tblGrid>
                <a:gridCol w="2362200">
                  <a:extLst>
                    <a:ext uri="{9D8B030D-6E8A-4147-A177-3AD203B41FA5}">
                      <a16:colId xmlns="" xmlns:a16="http://schemas.microsoft.com/office/drawing/2014/main" val="20000"/>
                    </a:ext>
                  </a:extLst>
                </a:gridCol>
                <a:gridCol w="1790701">
                  <a:extLst>
                    <a:ext uri="{9D8B030D-6E8A-4147-A177-3AD203B41FA5}">
                      <a16:colId xmlns="" xmlns:a16="http://schemas.microsoft.com/office/drawing/2014/main" val="20001"/>
                    </a:ext>
                  </a:extLst>
                </a:gridCol>
                <a:gridCol w="2411361">
                  <a:extLst>
                    <a:ext uri="{9D8B030D-6E8A-4147-A177-3AD203B41FA5}">
                      <a16:colId xmlns="" xmlns:a16="http://schemas.microsoft.com/office/drawing/2014/main" val="20003"/>
                    </a:ext>
                  </a:extLst>
                </a:gridCol>
                <a:gridCol w="2198739">
                  <a:extLst>
                    <a:ext uri="{9D8B030D-6E8A-4147-A177-3AD203B41FA5}">
                      <a16:colId xmlns="" xmlns:a16="http://schemas.microsoft.com/office/drawing/2014/main" val="1794883833"/>
                    </a:ext>
                  </a:extLst>
                </a:gridCol>
              </a:tblGrid>
              <a:tr h="430583">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Times New Roman"/>
                        </a:rPr>
                        <a:t>OUTCOME GOAL 4: SUSTAINABLE AND TRANSFORMED ORGANISATION THROUGH REVENUE , PEOPLE, SYSTEMS AND BUSINESS PROCESSES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b="1" kern="1200" dirty="0">
                        <a:solidFill>
                          <a:schemeClr val="bg1"/>
                        </a:solidFill>
                        <a:latin typeface="Arial Narrow"/>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205140">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Calibri" panose="020F0502020204030204" pitchFamily="34" charset="0"/>
                        </a:rPr>
                        <a:t>SUB OUTCOME:  APPROPRAITE AND WELL MAINTAINE INFRASTRUCTURE </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84064781"/>
                  </a:ext>
                </a:extLst>
              </a:tr>
              <a:tr h="428597">
                <a:tc rowSpan="2">
                  <a:txBody>
                    <a:bodyPr/>
                    <a:lstStyle/>
                    <a:p>
                      <a:pPr marL="0" marR="0" algn="ctr">
                        <a:lnSpc>
                          <a:spcPct val="115000"/>
                        </a:lnSpc>
                        <a:spcBef>
                          <a:spcPts val="0"/>
                        </a:spcBef>
                        <a:spcAft>
                          <a:spcPts val="0"/>
                        </a:spcAft>
                      </a:pPr>
                      <a:r>
                        <a:rPr kumimoji="0" lang="en-ZA"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rPr>
                        <a:t>PERFORMANCE INDICATOR</a:t>
                      </a:r>
                      <a:endParaRPr lang="en-US" sz="14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ACTIONS </a:t>
                      </a:r>
                      <a:r>
                        <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rPr>
                        <a:t>/ </a:t>
                      </a: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INTERVENTIONS</a:t>
                      </a:r>
                      <a:endPar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dirty="0">
                        <a:solidFill>
                          <a:schemeClr val="bg1"/>
                        </a:solidFill>
                        <a:latin typeface="Calibri"/>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extLst>
                  <a:ext uri="{0D108BD9-81ED-4DB2-BD59-A6C34878D82A}">
                    <a16:rowId xmlns="" xmlns:a16="http://schemas.microsoft.com/office/drawing/2014/main" val="10001"/>
                  </a:ext>
                </a:extLst>
              </a:tr>
              <a:tr h="588114">
                <a:tc vMerge="1">
                  <a:txBody>
                    <a:bodyPr/>
                    <a:lstStyle/>
                    <a:p>
                      <a:endParaRPr lang="en-ZA"/>
                    </a:p>
                  </a:txBody>
                  <a:tcPr/>
                </a:tc>
                <a:tc>
                  <a:txBody>
                    <a:bodyPr/>
                    <a:lstStyle/>
                    <a:p>
                      <a:pPr marL="0" marR="0" algn="ctr">
                        <a:lnSpc>
                          <a:spcPct val="115000"/>
                        </a:lnSpc>
                        <a:spcBef>
                          <a:spcPts val="0"/>
                        </a:spcBef>
                        <a:spcAft>
                          <a:spcPts val="0"/>
                        </a:spcAft>
                      </a:pPr>
                      <a:r>
                        <a:rPr lang="en-US" sz="1400" b="1" kern="1200" dirty="0" smtClean="0">
                          <a:solidFill>
                            <a:schemeClr val="bg1"/>
                          </a:solidFill>
                          <a:latin typeface="Arial Narrow" panose="020B0606020202030204" pitchFamily="34" charset="0"/>
                          <a:ea typeface="Times New Roman"/>
                          <a:cs typeface="Times New Roman"/>
                        </a:rPr>
                        <a:t>Q</a:t>
                      </a:r>
                      <a:r>
                        <a:rPr lang="en-US" sz="1400" b="1" kern="1200" baseline="0" dirty="0" smtClean="0">
                          <a:solidFill>
                            <a:schemeClr val="bg1"/>
                          </a:solidFill>
                          <a:latin typeface="Arial Narrow" panose="020B0606020202030204" pitchFamily="34" charset="0"/>
                          <a:ea typeface="Times New Roman"/>
                          <a:cs typeface="Times New Roman"/>
                        </a:rPr>
                        <a:t> 1 </a:t>
                      </a:r>
                      <a:r>
                        <a:rPr lang="en-US" sz="1400" b="1" kern="1200" dirty="0" smtClean="0">
                          <a:solidFill>
                            <a:schemeClr val="bg1"/>
                          </a:solidFill>
                          <a:latin typeface="Arial Narrow" panose="020B0606020202030204" pitchFamily="34" charset="0"/>
                          <a:ea typeface="Times New Roman"/>
                          <a:cs typeface="Times New Roman"/>
                        </a:rPr>
                        <a:t> TARGET</a:t>
                      </a:r>
                      <a:endParaRPr lang="en-US"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Programme 1st Quarter Progress and Analysis</a:t>
                      </a: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Revised Target or Comments on ongoing challenges</a:t>
                      </a:r>
                      <a:endParaRPr lang="en-ZA"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2"/>
                  </a:ext>
                </a:extLst>
              </a:tr>
              <a:tr h="1519154">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Draft 5 year investment Plan developed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Approval of TOR of Investment Committee</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b="1" dirty="0" smtClean="0">
                          <a:latin typeface="Arial Narrow" panose="020B0606020202030204" pitchFamily="34" charset="0"/>
                        </a:rPr>
                        <a:t>Achieved </a:t>
                      </a:r>
                    </a:p>
                    <a:p>
                      <a:endParaRPr lang="en-ZA" sz="1400" b="1" dirty="0" smtClean="0">
                        <a:latin typeface="Arial Narrow" panose="020B0606020202030204" pitchFamily="34" charset="0"/>
                      </a:endParaRPr>
                    </a:p>
                    <a:p>
                      <a:r>
                        <a:rPr lang="en-ZA" sz="1400" b="1" dirty="0" smtClean="0">
                          <a:latin typeface="Arial Narrow" panose="020B0606020202030204" pitchFamily="34" charset="0"/>
                        </a:rPr>
                        <a:t>TOR</a:t>
                      </a:r>
                      <a:r>
                        <a:rPr lang="en-ZA" sz="1400" b="1" baseline="0" dirty="0" smtClean="0">
                          <a:latin typeface="Arial Narrow" panose="020B0606020202030204" pitchFamily="34" charset="0"/>
                        </a:rPr>
                        <a:t> of Investment Committee approved</a:t>
                      </a:r>
                      <a:r>
                        <a:rPr lang="en-ZA" b="1" baseline="0" dirty="0" smtClean="0"/>
                        <a:t> </a:t>
                      </a:r>
                      <a:endParaRPr lang="en-ZA"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ZA" sz="1400" dirty="0" smtClean="0">
                          <a:latin typeface="Arial Narrow" panose="020B0606020202030204" pitchFamily="34" charset="0"/>
                        </a:rPr>
                        <a:t>Establishment of infrastructure investment committee </a:t>
                      </a:r>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519154">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Maintenance and recapitalisation plan towards improvement and infrastructure condition developed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Condition assessment of infrastructure plan approved </a:t>
                      </a:r>
                      <a:endPar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b="1" dirty="0" smtClean="0">
                          <a:latin typeface="Arial Narrow" panose="020B0606020202030204" pitchFamily="34" charset="0"/>
                        </a:rPr>
                        <a:t>Not achieved </a:t>
                      </a:r>
                    </a:p>
                    <a:p>
                      <a:endParaRPr lang="en-ZA" sz="1400" b="1" dirty="0" smtClean="0">
                        <a:latin typeface="Arial Narrow" panose="020B0606020202030204" pitchFamily="34" charset="0"/>
                      </a:endParaRPr>
                    </a:p>
                    <a:p>
                      <a:r>
                        <a:rPr lang="en-ZA" sz="1400" b="1" dirty="0" smtClean="0">
                          <a:latin typeface="Arial Narrow" panose="020B0606020202030204" pitchFamily="34" charset="0"/>
                        </a:rPr>
                        <a:t>Condition of infrastructure plan not approved </a:t>
                      </a:r>
                    </a:p>
                    <a:p>
                      <a:endParaRPr lang="en-ZA" sz="1400" b="1" dirty="0" smtClean="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ZA" sz="1400" b="1" dirty="0" smtClean="0">
                          <a:latin typeface="Arial Narrow" panose="020B0606020202030204" pitchFamily="34" charset="0"/>
                        </a:rPr>
                        <a:t>Revised target: </a:t>
                      </a:r>
                    </a:p>
                    <a:p>
                      <a:pPr>
                        <a:lnSpc>
                          <a:spcPct val="107000"/>
                        </a:lnSpc>
                        <a:spcAft>
                          <a:spcPts val="800"/>
                        </a:spcAft>
                      </a:pP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Condition assessment of Infrastructure 60%</a:t>
                      </a:r>
                      <a:endParaRPr lang="en-ZA" sz="1600" dirty="0" smtClean="0">
                        <a:effectLst/>
                        <a:latin typeface="Arial" panose="020B0604020202020204" pitchFamily="34" charset="0"/>
                        <a:ea typeface="Batang"/>
                      </a:endParaRPr>
                    </a:p>
                    <a:p>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80913528"/>
                  </a:ext>
                </a:extLst>
              </a:tr>
            </a:tbl>
          </a:graphicData>
        </a:graphic>
      </p:graphicFrame>
      <p:sp>
        <p:nvSpPr>
          <p:cNvPr id="37919" name="TextBox 2"/>
          <p:cNvSpPr txBox="1">
            <a:spLocks noChangeArrowheads="1"/>
          </p:cNvSpPr>
          <p:nvPr/>
        </p:nvSpPr>
        <p:spPr bwMode="auto">
          <a:xfrm>
            <a:off x="228600" y="38515"/>
            <a:ext cx="876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SANPARKS ANNUAL PROGRESS AGAINST THE  Q 1 TARGETS SET FOR 2020/21  </a:t>
            </a:r>
            <a:endParaRPr kumimoji="0" lang="en-ZA" alt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1503" y="6004115"/>
            <a:ext cx="683788" cy="7927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a:grpSpLocks/>
          </p:cNvGrpSpPr>
          <p:nvPr/>
        </p:nvGrpSpPr>
        <p:grpSpPr bwMode="auto">
          <a:xfrm>
            <a:off x="1556327" y="5673436"/>
            <a:ext cx="5778500" cy="215900"/>
            <a:chOff x="685800" y="6400800"/>
            <a:chExt cx="5778500" cy="215900"/>
          </a:xfrm>
        </p:grpSpPr>
        <p:sp>
          <p:nvSpPr>
            <p:cNvPr id="8"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On target</a:t>
              </a:r>
            </a:p>
          </p:txBody>
        </p:sp>
        <p:sp>
          <p:nvSpPr>
            <p:cNvPr id="9"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work in progress</a:t>
              </a:r>
            </a:p>
          </p:txBody>
        </p:sp>
        <p:sp>
          <p:nvSpPr>
            <p:cNvPr id="10"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Off target</a:t>
              </a:r>
            </a:p>
          </p:txBody>
        </p:sp>
        <p:sp>
          <p:nvSpPr>
            <p:cNvPr id="11"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No</a:t>
              </a: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milestone</a:t>
              </a:r>
            </a:p>
          </p:txBody>
        </p:sp>
      </p:grpSp>
    </p:spTree>
    <p:extLst>
      <p:ext uri="{BB962C8B-B14F-4D97-AF65-F5344CB8AC3E}">
        <p14:creationId xmlns:p14="http://schemas.microsoft.com/office/powerpoint/2010/main" xmlns="" val="1979869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5980" y="4607719"/>
            <a:ext cx="7449015" cy="642938"/>
          </a:xfrm>
        </p:spPr>
        <p:txBody>
          <a:bodyPr>
            <a:noAutofit/>
          </a:bodyPr>
          <a:lstStyle/>
          <a:p>
            <a:r>
              <a:rPr lang="en-US" sz="1800" b="1" dirty="0">
                <a:solidFill>
                  <a:srgbClr val="008000"/>
                </a:solidFill>
                <a:latin typeface="Arial" panose="020B0604020202020204" pitchFamily="34" charset="0"/>
                <a:ea typeface="+mj-ea"/>
                <a:cs typeface="Arial" panose="020B0604020202020204" pitchFamily="34" charset="0"/>
              </a:rPr>
              <a:t> </a:t>
            </a:r>
          </a:p>
          <a:p>
            <a:endParaRPr lang="en-US" sz="1800" b="1" dirty="0">
              <a:solidFill>
                <a:srgbClr val="008000"/>
              </a:solidFill>
              <a:latin typeface="Arial" panose="020B0604020202020204" pitchFamily="34" charset="0"/>
              <a:ea typeface="+mj-ea"/>
              <a:cs typeface="Arial" panose="020B0604020202020204" pitchFamily="34" charset="0"/>
            </a:endParaRPr>
          </a:p>
        </p:txBody>
      </p:sp>
      <p:sp>
        <p:nvSpPr>
          <p:cNvPr id="4" name="Title 3"/>
          <p:cNvSpPr>
            <a:spLocks noGrp="1"/>
          </p:cNvSpPr>
          <p:nvPr>
            <p:ph type="ctrTitle"/>
          </p:nvPr>
        </p:nvSpPr>
        <p:spPr>
          <a:xfrm>
            <a:off x="132522" y="1"/>
            <a:ext cx="8052473" cy="678426"/>
          </a:xfrm>
        </p:spPr>
        <p:txBody>
          <a:bodyPr>
            <a:normAutofit fontScale="90000"/>
          </a:bodyPr>
          <a:lstStyle/>
          <a:p>
            <a:pPr algn="l"/>
            <a:r>
              <a:rPr lang="en-ZA" dirty="0"/>
              <a:t>	</a:t>
            </a:r>
            <a:r>
              <a:rPr lang="en-ZA" sz="2000" b="1" dirty="0">
                <a:solidFill>
                  <a:srgbClr val="008000"/>
                </a:solidFill>
                <a:latin typeface="Arial" panose="020B0604020202020204" pitchFamily="34" charset="0"/>
                <a:cs typeface="Arial" panose="020B0604020202020204" pitchFamily="34" charset="0"/>
              </a:rPr>
              <a:t>QUARTER 1 : OVERALL </a:t>
            </a:r>
            <a:r>
              <a:rPr lang="en-ZA" sz="2000" b="1" dirty="0" smtClean="0">
                <a:solidFill>
                  <a:srgbClr val="008000"/>
                </a:solidFill>
                <a:latin typeface="Arial" panose="020B0604020202020204" pitchFamily="34" charset="0"/>
                <a:cs typeface="Arial" panose="020B0604020202020204" pitchFamily="34" charset="0"/>
              </a:rPr>
              <a:t>SANParks  </a:t>
            </a:r>
            <a:r>
              <a:rPr lang="en-ZA" sz="2000" b="1" dirty="0">
                <a:solidFill>
                  <a:srgbClr val="008000"/>
                </a:solidFill>
                <a:latin typeface="Arial" panose="020B0604020202020204" pitchFamily="34" charset="0"/>
                <a:cs typeface="Arial" panose="020B0604020202020204" pitchFamily="34" charset="0"/>
              </a:rPr>
              <a:t>SUMMARY OF PERFORMANCE</a:t>
            </a:r>
          </a:p>
        </p:txBody>
      </p:sp>
      <p:graphicFrame>
        <p:nvGraphicFramePr>
          <p:cNvPr id="5" name="Group 121"/>
          <p:cNvGraphicFramePr>
            <a:graphicFrameLocks/>
          </p:cNvGraphicFramePr>
          <p:nvPr>
            <p:extLst/>
          </p:nvPr>
        </p:nvGraphicFramePr>
        <p:xfrm>
          <a:off x="132522" y="870156"/>
          <a:ext cx="8865704" cy="5785261"/>
        </p:xfrm>
        <a:graphic>
          <a:graphicData uri="http://schemas.openxmlformats.org/drawingml/2006/table">
            <a:tbl>
              <a:tblPr/>
              <a:tblGrid>
                <a:gridCol w="2669672">
                  <a:extLst>
                    <a:ext uri="{9D8B030D-6E8A-4147-A177-3AD203B41FA5}">
                      <a16:colId xmlns="" xmlns:a16="http://schemas.microsoft.com/office/drawing/2014/main" val="20000"/>
                    </a:ext>
                  </a:extLst>
                </a:gridCol>
                <a:gridCol w="1533832">
                  <a:extLst>
                    <a:ext uri="{9D8B030D-6E8A-4147-A177-3AD203B41FA5}">
                      <a16:colId xmlns="" xmlns:a16="http://schemas.microsoft.com/office/drawing/2014/main" val="20001"/>
                    </a:ext>
                  </a:extLst>
                </a:gridCol>
                <a:gridCol w="1755058">
                  <a:extLst>
                    <a:ext uri="{9D8B030D-6E8A-4147-A177-3AD203B41FA5}">
                      <a16:colId xmlns="" xmlns:a16="http://schemas.microsoft.com/office/drawing/2014/main" val="20002"/>
                    </a:ext>
                  </a:extLst>
                </a:gridCol>
                <a:gridCol w="1504335">
                  <a:extLst>
                    <a:ext uri="{9D8B030D-6E8A-4147-A177-3AD203B41FA5}">
                      <a16:colId xmlns="" xmlns:a16="http://schemas.microsoft.com/office/drawing/2014/main" val="20003"/>
                    </a:ext>
                  </a:extLst>
                </a:gridCol>
                <a:gridCol w="1402807">
                  <a:extLst>
                    <a:ext uri="{9D8B030D-6E8A-4147-A177-3AD203B41FA5}">
                      <a16:colId xmlns="" xmlns:a16="http://schemas.microsoft.com/office/drawing/2014/main" val="20004"/>
                    </a:ext>
                  </a:extLst>
                </a:gridCol>
              </a:tblGrid>
              <a:tr h="363732">
                <a:tc>
                  <a:txBody>
                    <a:bodyPr/>
                    <a:lstStyle/>
                    <a:p>
                      <a:pPr marL="0" algn="l" defTabSz="914400" rtl="0" eaLnBrk="1" latinLnBrk="0" hangingPunct="1">
                        <a:spcAft>
                          <a:spcPts val="0"/>
                        </a:spcAft>
                      </a:pPr>
                      <a:r>
                        <a:rPr kumimoji="0" lang="en-ZA" sz="1200" b="1" i="0" u="none" strike="noStrike" kern="1200" cap="none" normalizeH="0" baseline="0" dirty="0" smtClean="0">
                          <a:ln>
                            <a:noFill/>
                          </a:ln>
                          <a:solidFill>
                            <a:schemeClr val="tx1"/>
                          </a:solidFill>
                          <a:effectLst/>
                          <a:latin typeface="Arial" pitchFamily="34" charset="0"/>
                          <a:ea typeface="+mn-ea"/>
                          <a:cs typeface="Arial" pitchFamily="34" charset="0"/>
                        </a:rPr>
                        <a:t>OUTCOME GOALS </a:t>
                      </a:r>
                      <a:endParaRPr kumimoji="0" lang="en-ZA" sz="12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algn="l" defTabSz="914400" rtl="0" eaLnBrk="1" latinLnBrk="0" hangingPunct="1">
                        <a:spcAft>
                          <a:spcPts val="0"/>
                        </a:spcAft>
                      </a:pPr>
                      <a:r>
                        <a:rPr kumimoji="0" lang="en-US" sz="1200" b="1" i="0" u="none" strike="noStrike" kern="1200" cap="none" normalizeH="0" baseline="0" dirty="0">
                          <a:ln>
                            <a:noFill/>
                          </a:ln>
                          <a:solidFill>
                            <a:schemeClr val="tx1"/>
                          </a:solidFill>
                          <a:effectLst/>
                          <a:latin typeface="Arial" pitchFamily="34" charset="0"/>
                          <a:ea typeface="+mn-ea"/>
                          <a:cs typeface="Arial" pitchFamily="34" charset="0"/>
                        </a:rPr>
                        <a:t>% On target</a:t>
                      </a:r>
                      <a:endParaRPr kumimoji="0" lang="en-ZA" sz="12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00FF00"/>
                    </a:solidFill>
                  </a:tcPr>
                </a:tc>
                <a:tc>
                  <a:txBody>
                    <a:bodyPr/>
                    <a:lstStyle/>
                    <a:p>
                      <a:pPr marL="0" algn="l" defTabSz="914400" rtl="0" eaLnBrk="1" latinLnBrk="0" hangingPunct="1">
                        <a:spcAft>
                          <a:spcPts val="0"/>
                        </a:spcAft>
                      </a:pPr>
                      <a:r>
                        <a:rPr kumimoji="0" lang="en-US" sz="1200" b="1" i="0" u="none" strike="noStrike" kern="1200" cap="none" normalizeH="0" baseline="0" dirty="0">
                          <a:ln>
                            <a:noFill/>
                          </a:ln>
                          <a:solidFill>
                            <a:schemeClr val="tx1"/>
                          </a:solidFill>
                          <a:effectLst/>
                          <a:latin typeface="Arial" pitchFamily="34" charset="0"/>
                          <a:ea typeface="+mn-ea"/>
                          <a:cs typeface="Arial" pitchFamily="34" charset="0"/>
                        </a:rPr>
                        <a:t>% Work in progress</a:t>
                      </a:r>
                      <a:endParaRPr kumimoji="0" lang="en-ZA" sz="12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FF00"/>
                    </a:solidFill>
                  </a:tcPr>
                </a:tc>
                <a:tc>
                  <a:txBody>
                    <a:bodyPr/>
                    <a:lstStyle/>
                    <a:p>
                      <a:pPr marL="0" algn="l" defTabSz="914400" rtl="0" eaLnBrk="1" latinLnBrk="0" hangingPunct="1">
                        <a:spcAft>
                          <a:spcPts val="0"/>
                        </a:spcAft>
                      </a:pPr>
                      <a:r>
                        <a:rPr kumimoji="0" lang="en-US" sz="1200" b="1" i="0" u="none" strike="noStrike" kern="1200" cap="none" normalizeH="0" baseline="0" dirty="0">
                          <a:ln>
                            <a:noFill/>
                          </a:ln>
                          <a:solidFill>
                            <a:schemeClr val="tx1"/>
                          </a:solidFill>
                          <a:effectLst/>
                          <a:latin typeface="Arial" pitchFamily="34" charset="0"/>
                          <a:ea typeface="+mn-ea"/>
                          <a:cs typeface="Arial" pitchFamily="34" charset="0"/>
                        </a:rPr>
                        <a:t>% Off Target</a:t>
                      </a:r>
                      <a:endParaRPr kumimoji="0" lang="en-ZA" sz="12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0000"/>
                    </a:solidFill>
                  </a:tcPr>
                </a:tc>
                <a:tc>
                  <a:txBody>
                    <a:bodyPr/>
                    <a:lstStyle/>
                    <a:p>
                      <a:pPr marL="0" algn="l" defTabSz="914400" rtl="0" eaLnBrk="1" latinLnBrk="0" hangingPunct="1">
                        <a:spcAft>
                          <a:spcPts val="0"/>
                        </a:spcAft>
                      </a:pPr>
                      <a:r>
                        <a:rPr kumimoji="0" lang="en-US" sz="1200" b="1" i="0" u="none" strike="noStrike" kern="1200" cap="none" normalizeH="0" baseline="0" dirty="0">
                          <a:ln>
                            <a:noFill/>
                          </a:ln>
                          <a:solidFill>
                            <a:schemeClr val="tx1"/>
                          </a:solidFill>
                          <a:effectLst/>
                          <a:latin typeface="Arial" pitchFamily="34" charset="0"/>
                          <a:ea typeface="+mn-ea"/>
                          <a:cs typeface="Arial" pitchFamily="34" charset="0"/>
                        </a:rPr>
                        <a:t>% No Milestone</a:t>
                      </a:r>
                      <a:endParaRPr kumimoji="0" lang="en-ZA" sz="12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00B0F0"/>
                    </a:solidFill>
                  </a:tcPr>
                </a:tc>
                <a:extLst>
                  <a:ext uri="{0D108BD9-81ED-4DB2-BD59-A6C34878D82A}">
                    <a16:rowId xmlns="" xmlns:a16="http://schemas.microsoft.com/office/drawing/2014/main" val="10000"/>
                  </a:ext>
                </a:extLst>
              </a:tr>
              <a:tr h="415266">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Times New Roman"/>
                        </a:rPr>
                        <a:t>OUTCOME GOAL 1: SUSTAINABLE BIODIVERSITY AND CULTURAL HERITAGE ACROSS LAND AND SEA DELIVERS BENEFITS FOR THE PEOPLE OF SA AND THE WORLD , NOW AND IN THE FUTURE</a:t>
                      </a:r>
                      <a:endParaRPr kumimoji="0" lang="en-ZA" sz="11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Calibri" panose="020F0502020204030204" pitchFamily="34" charset="0"/>
                      </a:endParaRPr>
                    </a:p>
                    <a:p>
                      <a:pPr marL="0" algn="l" defTabSz="914400" rtl="0" eaLnBrk="1" latinLnBrk="0" hangingPunct="1">
                        <a:spcAft>
                          <a:spcPts val="0"/>
                        </a:spcAft>
                      </a:pPr>
                      <a:endParaRPr lang="en-ZA" sz="1100" b="1" kern="1200" dirty="0">
                        <a:solidFill>
                          <a:schemeClr val="tx1"/>
                        </a:solidFill>
                        <a:latin typeface="Arial Narrow" panose="020B0606020202030204" pitchFamily="34" charset="0"/>
                        <a:ea typeface="+mn-ea"/>
                        <a:cs typeface="Arial" pitchFamily="34" charset="0"/>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45,4 % (5/11) </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18, 2 % ( 2/11) </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36, 4% (4/11) </a:t>
                      </a:r>
                      <a:endParaRPr kumimoji="0" lang="en-ZA" sz="1400" b="1" i="0" u="none" strike="noStrike" kern="1200" cap="none" normalizeH="0" baseline="0" dirty="0">
                        <a:ln>
                          <a:noFill/>
                        </a:ln>
                        <a:solidFill>
                          <a:schemeClr val="tx1"/>
                        </a:solidFill>
                        <a:effectLst/>
                        <a:latin typeface="Arial Narrow" pitchFamily="34" charset="0"/>
                        <a:ea typeface=""/>
                        <a:cs typeface=""/>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0% (0)</a:t>
                      </a:r>
                      <a:endParaRPr kumimoji="0" lang="en-ZA" sz="1400" b="1" i="0" u="none" strike="noStrike" kern="1200" cap="none" normalizeH="0" baseline="0" dirty="0">
                        <a:ln>
                          <a:noFill/>
                        </a:ln>
                        <a:solidFill>
                          <a:schemeClr val="tx1"/>
                        </a:solidFill>
                        <a:effectLst/>
                        <a:latin typeface="Arial Narrow" pitchFamily="34" charset="0"/>
                        <a:ea typeface=""/>
                        <a:cs typeface=""/>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r h="6489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Times New Roman"/>
                        </a:rPr>
                        <a:t>OUTCOME GOAL 2: IMPROVED DIVERSE RESPONSIBLE TOURISM </a:t>
                      </a:r>
                      <a:endParaRPr lang="en-ZA" sz="1100" b="1" kern="1200" dirty="0">
                        <a:solidFill>
                          <a:schemeClr val="tx1"/>
                        </a:solidFill>
                        <a:latin typeface="Arial Narrow" panose="020B0606020202030204" pitchFamily="34" charset="0"/>
                        <a:ea typeface="+mn-ea"/>
                        <a:cs typeface="Arial" pitchFamily="34" charset="0"/>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25% (1/4) </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25% (1/4) </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50% (2/4 ) </a:t>
                      </a:r>
                      <a:endParaRPr kumimoji="0" lang="en-ZA" sz="1400" b="1" i="0" u="none" strike="noStrike" kern="1200" cap="none" normalizeH="0" baseline="0" dirty="0">
                        <a:ln>
                          <a:noFill/>
                        </a:ln>
                        <a:solidFill>
                          <a:schemeClr val="tx1"/>
                        </a:solidFill>
                        <a:effectLst/>
                        <a:latin typeface="Arial Narrow" pitchFamily="34" charset="0"/>
                        <a:ea typeface=""/>
                        <a:cs typeface=""/>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(1/5) </a:t>
                      </a:r>
                      <a:endParaRPr kumimoji="0" lang="en-ZA" sz="1400" b="1" i="0" u="none" strike="noStrike" kern="1200" cap="none" normalizeH="0" baseline="0" dirty="0">
                        <a:ln>
                          <a:noFill/>
                        </a:ln>
                        <a:solidFill>
                          <a:schemeClr val="tx1"/>
                        </a:solidFill>
                        <a:effectLst/>
                        <a:latin typeface="Arial Narrow" pitchFamily="34" charset="0"/>
                        <a:ea typeface=""/>
                        <a:cs typeface=""/>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2"/>
                  </a:ext>
                </a:extLst>
              </a:tr>
              <a:tr h="1592826">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ZA" sz="11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Times New Roman"/>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Times New Roman"/>
                        </a:rPr>
                        <a:t>OUTCOME GOAL 3: SUSTAINABLE SOCIO ECONOMIC DEVELOPMENT PROGRAMME THAT ENSURES DELIVERY OF BENEFITS TO THE LAND CLAIMANTS , HISTORICALLY DISADVANTAGED COMMUNITIES AND THE PEOPLE OF SA</a:t>
                      </a:r>
                      <a:endParaRPr kumimoji="0" lang="en-ZA" sz="11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Calibri" panose="020F0502020204030204" pitchFamily="34" charset="0"/>
                      </a:endParaRPr>
                    </a:p>
                    <a:p>
                      <a:pPr marL="0" algn="l" defTabSz="914400" rtl="0" eaLnBrk="1" latinLnBrk="0" hangingPunct="1">
                        <a:spcAft>
                          <a:spcPts val="0"/>
                        </a:spcAft>
                      </a:pPr>
                      <a:endParaRPr lang="en-US" sz="1100" b="1" dirty="0">
                        <a:latin typeface="Arial Narrow" panose="020B0606020202030204" pitchFamily="34" charset="0"/>
                        <a:cs typeface="Arial" pitchFamily="34" charset="0"/>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25 % (3/12) </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25 % (3/12) </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50% (6/12) </a:t>
                      </a:r>
                      <a:endParaRPr kumimoji="0" lang="en-ZA" sz="1400" b="1" i="0" u="none" strike="noStrike" kern="1200" cap="none" normalizeH="0" baseline="0" dirty="0">
                        <a:ln>
                          <a:noFill/>
                        </a:ln>
                        <a:solidFill>
                          <a:schemeClr val="tx1"/>
                        </a:solidFill>
                        <a:effectLst/>
                        <a:latin typeface="Arial Narrow" pitchFamily="34" charset="0"/>
                        <a:ea typeface=""/>
                        <a:cs typeface=""/>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0% (0) </a:t>
                      </a:r>
                      <a:endParaRPr kumimoji="0" lang="en-ZA" sz="1400" b="1" i="0" u="none" strike="noStrike" kern="1200" cap="none" normalizeH="0" baseline="0" dirty="0">
                        <a:ln>
                          <a:noFill/>
                        </a:ln>
                        <a:solidFill>
                          <a:schemeClr val="tx1"/>
                        </a:solidFill>
                        <a:effectLst/>
                        <a:latin typeface="Arial Narrow" pitchFamily="34" charset="0"/>
                        <a:ea typeface=""/>
                        <a:cs typeface=""/>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3"/>
                  </a:ext>
                </a:extLst>
              </a:tr>
              <a:tr h="1311271">
                <a:tc>
                  <a:txBody>
                    <a:bodyPr/>
                    <a:lstStyle/>
                    <a:p>
                      <a:pPr marL="0" algn="l" defTabSz="914400" rtl="0" eaLnBrk="1" latinLnBrk="0" hangingPunct="1">
                        <a:spcAft>
                          <a:spcPts val="0"/>
                        </a:spcAft>
                      </a:pPr>
                      <a:r>
                        <a:rPr kumimoji="0" lang="en-ZA" sz="11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Times New Roman"/>
                        </a:rPr>
                        <a:t>OUTCOME GOAL 4: SUSTAINABLE AND TRANSFORMED ORGANISATION THROUGH REVENUE , PEOPLE, SYSTEMS AND BUSINESS PROCESSES</a:t>
                      </a:r>
                      <a:endParaRPr lang="en-ZA" sz="1100" b="1" kern="1200" dirty="0">
                        <a:solidFill>
                          <a:schemeClr val="tx1"/>
                        </a:solidFill>
                        <a:latin typeface="Arial Narrow" panose="020B0606020202030204" pitchFamily="34" charset="0"/>
                        <a:ea typeface="+mn-ea"/>
                        <a:cs typeface="Arial" pitchFamily="34" charset="0"/>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35 % (7/ 20)</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20% (4/20) </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45% (9/20) </a:t>
                      </a:r>
                      <a:endParaRPr kumimoji="0" lang="en-ZA" sz="1400" b="1" i="0" u="none" strike="noStrike" kern="1200" cap="none" normalizeH="0" baseline="0" dirty="0">
                        <a:ln>
                          <a:noFill/>
                        </a:ln>
                        <a:solidFill>
                          <a:schemeClr val="tx1"/>
                        </a:solidFill>
                        <a:effectLst/>
                        <a:latin typeface="Arial Narrow" pitchFamily="34" charset="0"/>
                        <a:ea typeface=""/>
                        <a:cs typeface=""/>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(1/21 ) </a:t>
                      </a:r>
                      <a:endParaRPr kumimoji="0" lang="en-ZA" sz="1400" b="1" i="0" u="none" strike="noStrike" kern="1200" cap="none" normalizeH="0" baseline="0" dirty="0">
                        <a:ln>
                          <a:noFill/>
                        </a:ln>
                        <a:solidFill>
                          <a:schemeClr val="tx1"/>
                        </a:solidFill>
                        <a:effectLst/>
                        <a:latin typeface="Arial Narrow" pitchFamily="34" charset="0"/>
                        <a:ea typeface=""/>
                        <a:cs typeface=""/>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4"/>
                  </a:ext>
                </a:extLst>
              </a:tr>
              <a:tr h="431598">
                <a:tc>
                  <a:txBody>
                    <a:bodyPr/>
                    <a:lstStyle/>
                    <a:p>
                      <a:r>
                        <a:rPr lang="en-ZA" sz="1200" b="1" dirty="0" smtClean="0">
                          <a:latin typeface="Arial" pitchFamily="34" charset="0"/>
                          <a:cs typeface="Arial" pitchFamily="34" charset="0"/>
                        </a:rPr>
                        <a:t>TOTAL</a:t>
                      </a:r>
                      <a:endParaRPr lang="en-ZA" sz="1200" b="1" dirty="0">
                        <a:latin typeface="Arial" pitchFamily="34" charset="0"/>
                        <a:cs typeface="Arial" pitchFamily="34" charset="0"/>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34% (16/47)</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21 % (10/47) </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45% ( 21/47) </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2/49</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extLst>
                  <a:ext uri="{0D108BD9-81ED-4DB2-BD59-A6C34878D82A}">
                    <a16:rowId xmlns="" xmlns:a16="http://schemas.microsoft.com/office/drawing/2014/main" val="10010"/>
                  </a:ext>
                </a:extLst>
              </a:tr>
            </a:tbl>
          </a:graphicData>
        </a:graphic>
      </p:graphicFrame>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16406" y="99718"/>
            <a:ext cx="581820" cy="67457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01205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2" name="Chart 6"/>
          <p:cNvGraphicFramePr>
            <a:graphicFrameLocks/>
          </p:cNvGraphicFramePr>
          <p:nvPr>
            <p:extLst/>
          </p:nvPr>
        </p:nvGraphicFramePr>
        <p:xfrm>
          <a:off x="217486" y="1859323"/>
          <a:ext cx="8813801" cy="42157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oup 121"/>
          <p:cNvGraphicFramePr>
            <a:graphicFrameLocks noGrp="1"/>
          </p:cNvGraphicFramePr>
          <p:nvPr>
            <p:ph idx="1"/>
            <p:extLst/>
          </p:nvPr>
        </p:nvGraphicFramePr>
        <p:xfrm>
          <a:off x="166687" y="759185"/>
          <a:ext cx="8915401" cy="1049338"/>
        </p:xfrm>
        <a:graphic>
          <a:graphicData uri="http://schemas.openxmlformats.org/drawingml/2006/table">
            <a:tbl>
              <a:tblPr/>
              <a:tblGrid>
                <a:gridCol w="2639074">
                  <a:extLst>
                    <a:ext uri="{9D8B030D-6E8A-4147-A177-3AD203B41FA5}">
                      <a16:colId xmlns="" xmlns:a16="http://schemas.microsoft.com/office/drawing/2014/main" val="20000"/>
                    </a:ext>
                  </a:extLst>
                </a:gridCol>
                <a:gridCol w="2266264">
                  <a:extLst>
                    <a:ext uri="{9D8B030D-6E8A-4147-A177-3AD203B41FA5}">
                      <a16:colId xmlns="" xmlns:a16="http://schemas.microsoft.com/office/drawing/2014/main" val="20001"/>
                    </a:ext>
                  </a:extLst>
                </a:gridCol>
                <a:gridCol w="2122096">
                  <a:extLst>
                    <a:ext uri="{9D8B030D-6E8A-4147-A177-3AD203B41FA5}">
                      <a16:colId xmlns="" xmlns:a16="http://schemas.microsoft.com/office/drawing/2014/main" val="20002"/>
                    </a:ext>
                  </a:extLst>
                </a:gridCol>
                <a:gridCol w="1887967">
                  <a:extLst>
                    <a:ext uri="{9D8B030D-6E8A-4147-A177-3AD203B41FA5}">
                      <a16:colId xmlns="" xmlns:a16="http://schemas.microsoft.com/office/drawing/2014/main"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 xmlns:a16="http://schemas.microsoft.com/office/drawing/2014/main" val="10000"/>
                  </a:ext>
                </a:extLst>
              </a:tr>
              <a:tr h="64086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34% (16/47)</a:t>
                      </a:r>
                      <a:endParaRPr kumimoji="0" lang="en-ZA" sz="1400" b="1" i="0" u="none" strike="noStrike" kern="1200" cap="none" spc="0" normalizeH="0" baseline="0" noProof="0" dirty="0">
                        <a:ln>
                          <a:noFill/>
                        </a:ln>
                        <a:solidFill>
                          <a:prstClr val="black"/>
                        </a:solidFill>
                        <a:effectLst/>
                        <a:uLnTx/>
                        <a:uFillTx/>
                        <a:latin typeface="Arial Narrow" pitchFamily="34" charset="0"/>
                        <a:ea typeface="+mn-ea"/>
                        <a:cs typeface="+mn-cs"/>
                      </a:endParaRP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21 % (10/47)</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45% ( 21/47)</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 (2/49) </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8" name="Title 1"/>
          <p:cNvSpPr>
            <a:spLocks noGrp="1"/>
          </p:cNvSpPr>
          <p:nvPr>
            <p:ph type="title"/>
          </p:nvPr>
        </p:nvSpPr>
        <p:spPr>
          <a:xfrm>
            <a:off x="457200" y="145112"/>
            <a:ext cx="8229600" cy="584200"/>
          </a:xfrm>
        </p:spPr>
        <p:txBody>
          <a:bodyPr>
            <a:noAutofit/>
          </a:bodyPr>
          <a:lstStyle/>
          <a:p>
            <a:r>
              <a:rPr lang="en-ZA" altLang="en-US" sz="1600" b="1" dirty="0">
                <a:solidFill>
                  <a:srgbClr val="00B050"/>
                </a:solidFill>
                <a:latin typeface="Arial" panose="020B0604020202020204" pitchFamily="34" charset="0"/>
              </a:rPr>
              <a:t>OVERALL SUMMARY OF FIRST QUARTER </a:t>
            </a:r>
            <a:r>
              <a:rPr lang="en-ZA" altLang="en-US" sz="1600" b="1" dirty="0" smtClean="0">
                <a:solidFill>
                  <a:srgbClr val="00B050"/>
                </a:solidFill>
                <a:latin typeface="Arial" panose="020B0604020202020204" pitchFamily="34" charset="0"/>
              </a:rPr>
              <a:t>PERFORMANCE FOR SANParks </a:t>
            </a:r>
            <a:endParaRPr lang="en-US" altLang="en-US" sz="1600" b="1" dirty="0">
              <a:solidFill>
                <a:srgbClr val="00B050"/>
              </a:solidFill>
              <a:latin typeface="Arial" panose="020B0604020202020204" pitchFamily="34" charset="0"/>
            </a:endParaRPr>
          </a:p>
        </p:txBody>
      </p:sp>
      <p:graphicFrame>
        <p:nvGraphicFramePr>
          <p:cNvPr id="5" name="Chart 4"/>
          <p:cNvGraphicFramePr>
            <a:graphicFrameLocks/>
          </p:cNvGraphicFramePr>
          <p:nvPr>
            <p:extLst/>
          </p:nvPr>
        </p:nvGraphicFramePr>
        <p:xfrm>
          <a:off x="1718186" y="2075051"/>
          <a:ext cx="6120581" cy="3274142"/>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1"/>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26460" y="6125874"/>
            <a:ext cx="579570" cy="67196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E107A0-7B7C-8743-BC43-85A450895B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4</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3"/>
          <p:cNvSpPr txBox="1">
            <a:spLocks/>
          </p:cNvSpPr>
          <p:nvPr/>
        </p:nvSpPr>
        <p:spPr bwMode="auto">
          <a:xfrm>
            <a:off x="6032090" y="6272434"/>
            <a:ext cx="2133600" cy="47625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spcBef>
                <a:spcPct val="20000"/>
              </a:spcBef>
              <a:buChar char="•"/>
              <a:defRPr sz="3200" kern="120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Char char="–"/>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har char="•"/>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har char="–"/>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har char="»"/>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10" name="Chart 9"/>
          <p:cNvGraphicFramePr>
            <a:graphicFrameLocks/>
          </p:cNvGraphicFramePr>
          <p:nvPr>
            <p:extLst/>
          </p:nvPr>
        </p:nvGraphicFramePr>
        <p:xfrm>
          <a:off x="1828800" y="2089799"/>
          <a:ext cx="5854148" cy="331019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3455143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038" y="1546637"/>
            <a:ext cx="8658224" cy="4591212"/>
          </a:xfrm>
        </p:spPr>
        <p:txBody>
          <a:bodyPr>
            <a:normAutofit/>
          </a:bodyPr>
          <a:lstStyle/>
          <a:p>
            <a:pPr algn="just">
              <a:spcBef>
                <a:spcPts val="0"/>
              </a:spcBef>
              <a:spcAft>
                <a:spcPts val="1200"/>
              </a:spcAft>
            </a:pPr>
            <a:r>
              <a:rPr lang="en-US" sz="1800" dirty="0" smtClean="0">
                <a:latin typeface="Arial Narrow" panose="020B0606020202030204" pitchFamily="34" charset="0"/>
              </a:rPr>
              <a:t>Due to the necessary closure of tourism facilities, tourism income and activities were affected</a:t>
            </a:r>
          </a:p>
          <a:p>
            <a:pPr algn="just">
              <a:spcBef>
                <a:spcPts val="0"/>
              </a:spcBef>
              <a:spcAft>
                <a:spcPts val="1200"/>
              </a:spcAft>
            </a:pPr>
            <a:r>
              <a:rPr lang="en-US" sz="1800" dirty="0" smtClean="0">
                <a:latin typeface="Arial Narrow" panose="020B0606020202030204" pitchFamily="34" charset="0"/>
              </a:rPr>
              <a:t>A large number of employees cannot perform their normal work duties due to connectivity issues in rural areas;</a:t>
            </a:r>
          </a:p>
          <a:p>
            <a:pPr algn="just">
              <a:spcBef>
                <a:spcPts val="0"/>
              </a:spcBef>
              <a:spcAft>
                <a:spcPts val="1200"/>
              </a:spcAft>
            </a:pPr>
            <a:r>
              <a:rPr lang="en-US" sz="1800" dirty="0" smtClean="0">
                <a:latin typeface="Arial Narrow" panose="020B0606020202030204" pitchFamily="34" charset="0"/>
              </a:rPr>
              <a:t>Due to the necessary compliance work to be done to implement all regulations and guidelines      ( i.e. covid-committees, development of new SOPs, procurement of PPE, etc.) ‘normal’ work was affected. Both human and financial resources are directed at the COVID- 19 related work .</a:t>
            </a:r>
          </a:p>
        </p:txBody>
      </p:sp>
      <p:sp>
        <p:nvSpPr>
          <p:cNvPr id="5" name="Title 1"/>
          <p:cNvSpPr txBox="1">
            <a:spLocks/>
          </p:cNvSpPr>
          <p:nvPr/>
        </p:nvSpPr>
        <p:spPr>
          <a:xfrm>
            <a:off x="0" y="-1"/>
            <a:ext cx="8318090" cy="1243013"/>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900" b="1" i="0" u="none" strike="noStrike" kern="1200" cap="none" spc="0" normalizeH="0" baseline="0" noProof="0" dirty="0" smtClean="0">
              <a:ln>
                <a:noFill/>
              </a:ln>
              <a:solidFill>
                <a:srgbClr val="00B050"/>
              </a:solidFill>
              <a:effectLst/>
              <a:uLnTx/>
              <a:uFillTx/>
              <a:latin typeface="Arial" panose="020B0604020202020204" pitchFamily="34" charset="0"/>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900" b="1" i="0" u="none" strike="noStrike" kern="1200" cap="none" spc="0" normalizeH="0" baseline="0" noProof="0" dirty="0" smtClean="0">
                <a:ln>
                  <a:noFill/>
                </a:ln>
                <a:solidFill>
                  <a:srgbClr val="00B050"/>
                </a:solidFill>
                <a:effectLst/>
                <a:uLnTx/>
                <a:uFillTx/>
                <a:latin typeface="Arial" panose="020B0604020202020204" pitchFamily="34" charset="0"/>
                <a:ea typeface="+mj-ea"/>
                <a:cs typeface="+mj-cs"/>
              </a:rPr>
              <a:t>CHALLENGES WHICH CONTINUE TO IMPACT ON IMPLEMENTATION OF PLANNED ACTIVITIES  </a:t>
            </a:r>
            <a:r>
              <a:rPr kumimoji="0" lang="en-ZA" sz="2000" b="0" i="0" u="none" strike="noStrike" kern="1200" cap="none" spc="0" normalizeH="0" baseline="0" noProof="0" dirty="0" smtClean="0">
                <a:ln>
                  <a:noFill/>
                </a:ln>
                <a:solidFill>
                  <a:prstClr val="black"/>
                </a:solidFill>
                <a:effectLst/>
                <a:uLnTx/>
                <a:uFillTx/>
                <a:latin typeface="Calibri"/>
                <a:ea typeface="+mj-ea"/>
                <a:cs typeface="+mj-cs"/>
              </a:rPr>
              <a:t/>
            </a:r>
            <a:br>
              <a:rPr kumimoji="0" lang="en-ZA" sz="2000" b="0" i="0" u="none" strike="noStrike" kern="1200" cap="none" spc="0" normalizeH="0" baseline="0" noProof="0" dirty="0" smtClean="0">
                <a:ln>
                  <a:noFill/>
                </a:ln>
                <a:solidFill>
                  <a:prstClr val="black"/>
                </a:solidFill>
                <a:effectLst/>
                <a:uLnTx/>
                <a:uFillTx/>
                <a:latin typeface="Calibri"/>
                <a:ea typeface="+mj-ea"/>
                <a:cs typeface="+mj-cs"/>
              </a:rPr>
            </a:br>
            <a:endParaRPr kumimoji="0" lang="en-US" sz="2000" b="1" i="0" u="none" strike="noStrike" kern="1200" cap="none" spc="0" normalizeH="0" baseline="0" noProof="0" dirty="0">
              <a:ln>
                <a:noFill/>
              </a:ln>
              <a:solidFill>
                <a:srgbClr val="00B050"/>
              </a:solidFill>
              <a:effectLst/>
              <a:uLnTx/>
              <a:uFillTx/>
              <a:latin typeface="Arial" panose="020B0604020202020204" pitchFamily="34" charset="0"/>
              <a:ea typeface="+mj-ea"/>
              <a:cs typeface="+mj-cs"/>
            </a:endParaRPr>
          </a:p>
        </p:txBody>
      </p:sp>
      <p:sp>
        <p:nvSpPr>
          <p:cNvPr id="6" name="Line 4"/>
          <p:cNvSpPr>
            <a:spLocks noChangeShapeType="1"/>
          </p:cNvSpPr>
          <p:nvPr/>
        </p:nvSpPr>
        <p:spPr bwMode="auto">
          <a:xfrm>
            <a:off x="0" y="107719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81652" y="6084050"/>
            <a:ext cx="590158" cy="68424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E107A0-7B7C-8743-BC43-85A450895B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3"/>
          <p:cNvSpPr txBox="1">
            <a:spLocks/>
          </p:cNvSpPr>
          <p:nvPr/>
        </p:nvSpPr>
        <p:spPr bwMode="auto">
          <a:xfrm>
            <a:off x="5678129" y="6302545"/>
            <a:ext cx="2133600" cy="47625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spcBef>
                <a:spcPct val="20000"/>
              </a:spcBef>
              <a:buChar char="•"/>
              <a:defRPr sz="3200" kern="120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Char char="–"/>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har char="•"/>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har char="–"/>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har char="»"/>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2182818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44"/>
          <p:cNvSpPr txBox="1">
            <a:spLocks noChangeArrowheads="1"/>
          </p:cNvSpPr>
          <p:nvPr/>
        </p:nvSpPr>
        <p:spPr bwMode="auto">
          <a:xfrm>
            <a:off x="1835150" y="1439863"/>
            <a:ext cx="5314950" cy="10160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ZA" sz="3000" b="1" dirty="0">
                <a:solidFill>
                  <a:srgbClr val="000000"/>
                </a:solidFill>
                <a:effectLst>
                  <a:outerShdw blurRad="38100" dist="38100" dir="2700000" algn="tl">
                    <a:srgbClr val="C0C0C0"/>
                  </a:outerShdw>
                </a:effectLst>
                <a:latin typeface="Arial"/>
                <a:cs typeface="Arial" panose="020B0604020202020204" pitchFamily="34" charset="0"/>
              </a:rPr>
              <a:t>Financial performance as at the end of the </a:t>
            </a:r>
            <a:r>
              <a:rPr lang="en-ZA" sz="3000" b="1" dirty="0" smtClean="0">
                <a:solidFill>
                  <a:srgbClr val="000000"/>
                </a:solidFill>
                <a:effectLst>
                  <a:outerShdw blurRad="38100" dist="38100" dir="2700000" algn="tl">
                    <a:srgbClr val="C0C0C0"/>
                  </a:outerShdw>
                </a:effectLst>
                <a:latin typeface="Arial"/>
                <a:cs typeface="Arial" panose="020B0604020202020204" pitchFamily="34" charset="0"/>
              </a:rPr>
              <a:t>1</a:t>
            </a:r>
            <a:r>
              <a:rPr lang="en-ZA" sz="3000" b="1" baseline="30000" dirty="0" smtClean="0">
                <a:solidFill>
                  <a:srgbClr val="000000"/>
                </a:solidFill>
                <a:effectLst>
                  <a:outerShdw blurRad="38100" dist="38100" dir="2700000" algn="tl">
                    <a:srgbClr val="C0C0C0"/>
                  </a:outerShdw>
                </a:effectLst>
                <a:latin typeface="Arial"/>
                <a:cs typeface="Arial" panose="020B0604020202020204" pitchFamily="34" charset="0"/>
              </a:rPr>
              <a:t>st</a:t>
            </a:r>
            <a:r>
              <a:rPr lang="en-ZA" sz="3000" b="1" dirty="0" smtClean="0">
                <a:solidFill>
                  <a:srgbClr val="000000"/>
                </a:solidFill>
                <a:effectLst>
                  <a:outerShdw blurRad="38100" dist="38100" dir="2700000" algn="tl">
                    <a:srgbClr val="C0C0C0"/>
                  </a:outerShdw>
                </a:effectLst>
                <a:latin typeface="Arial"/>
                <a:cs typeface="Arial" panose="020B0604020202020204" pitchFamily="34" charset="0"/>
              </a:rPr>
              <a:t> Quarter</a:t>
            </a:r>
            <a:endParaRPr lang="en-GB" sz="3000" b="1" dirty="0">
              <a:solidFill>
                <a:srgbClr val="000000"/>
              </a:solidFill>
              <a:effectLst>
                <a:outerShdw blurRad="38100" dist="38100" dir="2700000" algn="tl">
                  <a:srgbClr val="C0C0C0"/>
                </a:outerShdw>
              </a:effectLst>
              <a:latin typeface="Arial"/>
              <a:cs typeface="Arial" panose="020B0604020202020204" pitchFamily="34" charset="0"/>
            </a:endParaRPr>
          </a:p>
        </p:txBody>
      </p:sp>
      <p:sp>
        <p:nvSpPr>
          <p:cNvPr id="24579" name="Slide Number Placeholder 1"/>
          <p:cNvSpPr>
            <a:spLocks noGrp="1"/>
          </p:cNvSpPr>
          <p:nvPr>
            <p:ph type="sldNum" sz="quarter" idx="12"/>
          </p:nvPr>
        </p:nvSpPr>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defRPr/>
            </a:pPr>
            <a:fld id="{711ADD75-BAD1-45F6-8697-BB5DA7700284}" type="slidenum">
              <a:rPr lang="en-US" altLang="en-US" sz="1050">
                <a:solidFill>
                  <a:srgbClr val="000000"/>
                </a:solidFill>
              </a:rPr>
              <a:pPr>
                <a:spcBef>
                  <a:spcPct val="0"/>
                </a:spcBef>
                <a:buFontTx/>
                <a:buNone/>
                <a:defRPr/>
              </a:pPr>
              <a:t>30</a:t>
            </a:fld>
            <a:endParaRPr lang="en-US" altLang="en-US" sz="1050">
              <a:solidFill>
                <a:srgbClr val="000000"/>
              </a:solidFill>
            </a:endParaRPr>
          </a:p>
        </p:txBody>
      </p:sp>
      <p:pic>
        <p:nvPicPr>
          <p:cNvPr id="103428" name="Picture 5" descr="http://sr.photos2.fotosearch.com/bthumb/CSP/CSP839/k8395034.jpg">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5350" y="2917825"/>
            <a:ext cx="1992313" cy="199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29" name="Picture 1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165725" y="3559175"/>
            <a:ext cx="1033463" cy="1273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430"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163888" y="4905375"/>
            <a:ext cx="577850" cy="5667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48363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1DE371-1737-403A-99EA-7CAA9FEA077C}"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6" name="Picture 5"/>
          <p:cNvPicPr>
            <a:picLocks noChangeAspect="1"/>
          </p:cNvPicPr>
          <p:nvPr/>
        </p:nvPicPr>
        <p:blipFill>
          <a:blip r:embed="rId2"/>
          <a:stretch>
            <a:fillRect/>
          </a:stretch>
        </p:blipFill>
        <p:spPr>
          <a:xfrm>
            <a:off x="8433794" y="114890"/>
            <a:ext cx="506012" cy="585267"/>
          </a:xfrm>
          <a:prstGeom prst="rect">
            <a:avLst/>
          </a:prstGeom>
        </p:spPr>
      </p:pic>
      <p:pic>
        <p:nvPicPr>
          <p:cNvPr id="5" name="Content Placeholder 4"/>
          <p:cNvPicPr>
            <a:picLocks noGrp="1" noChangeAspect="1"/>
          </p:cNvPicPr>
          <p:nvPr>
            <p:ph idx="1"/>
          </p:nvPr>
        </p:nvPicPr>
        <p:blipFill>
          <a:blip r:embed="rId3"/>
          <a:stretch>
            <a:fillRect/>
          </a:stretch>
        </p:blipFill>
        <p:spPr>
          <a:xfrm>
            <a:off x="609600" y="762000"/>
            <a:ext cx="7924799" cy="5364163"/>
          </a:xfrm>
          <a:prstGeom prst="rect">
            <a:avLst/>
          </a:prstGeom>
        </p:spPr>
      </p:pic>
    </p:spTree>
    <p:extLst>
      <p:ext uri="{BB962C8B-B14F-4D97-AF65-F5344CB8AC3E}">
        <p14:creationId xmlns:p14="http://schemas.microsoft.com/office/powerpoint/2010/main" xmlns="" val="1971917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REVENUE &amp; EPENDITURE</a:t>
            </a:r>
            <a:endParaRPr lang="en-ZA" dirty="0"/>
          </a:p>
        </p:txBody>
      </p:sp>
      <p:sp>
        <p:nvSpPr>
          <p:cNvPr id="3" name="Content Placeholder 2"/>
          <p:cNvSpPr>
            <a:spLocks noGrp="1"/>
          </p:cNvSpPr>
          <p:nvPr>
            <p:ph idx="1"/>
          </p:nvPr>
        </p:nvSpPr>
        <p:spPr/>
        <p:txBody>
          <a:bodyPr/>
          <a:lstStyle/>
          <a:p>
            <a:pPr algn="just">
              <a:spcAft>
                <a:spcPts val="0"/>
              </a:spcAft>
            </a:pPr>
            <a:r>
              <a:rPr lang="en-US" sz="1800" dirty="0">
                <a:latin typeface="Arial" panose="020B0604020202020204" pitchFamily="34" charset="0"/>
                <a:ea typeface="Times New Roman" panose="02020603050405020304" pitchFamily="18" charset="0"/>
              </a:rPr>
              <a:t>Total revenue, for the year to date, amounts to R137, 531m (R523, 950m), and is R38, 343m less than the expected budget of R175, 873m. The negative variance is mainly as a result of the EPWP allocation which has been budgeted for but not yet received, and the infrastructure grant which has not materialised. The concession fees are also a contributing factor to the negative variance. If EPWP is excluded, a positive variance of R7, 234m, is achieved. Actual and budgeted income excluding EPWP amount to R137, 563m and R130, 330m, respectively. The positive variance excluding EPWP of R7, 234m relates to more income generated than anticipated. </a:t>
            </a:r>
            <a:endParaRPr lang="en-US" sz="1800" dirty="0" smtClean="0">
              <a:latin typeface="Arial" panose="020B0604020202020204" pitchFamily="34" charset="0"/>
              <a:ea typeface="Times New Roman" panose="02020603050405020304" pitchFamily="18" charset="0"/>
            </a:endParaRPr>
          </a:p>
          <a:p>
            <a:pPr marL="0" indent="0" algn="just">
              <a:spcAft>
                <a:spcPts val="0"/>
              </a:spcAft>
              <a:buNone/>
            </a:pPr>
            <a:endParaRPr lang="en-GB" sz="1800" dirty="0" smtClean="0">
              <a:latin typeface="Arial" panose="020B0604020202020204" pitchFamily="34" charset="0"/>
              <a:ea typeface="Times New Roman" panose="02020603050405020304" pitchFamily="18" charset="0"/>
            </a:endParaRPr>
          </a:p>
          <a:p>
            <a:pPr algn="just"/>
            <a:r>
              <a:rPr lang="en-US" sz="1800" dirty="0">
                <a:latin typeface="Arial" panose="020B0604020202020204" pitchFamily="34" charset="0"/>
                <a:ea typeface="Times New Roman" panose="02020603050405020304" pitchFamily="18" charset="0"/>
              </a:rPr>
              <a:t>Total expenditure to date reflects a R118, 149m </a:t>
            </a:r>
            <a:r>
              <a:rPr lang="en-US" sz="1800" dirty="0" err="1">
                <a:latin typeface="Arial" panose="020B0604020202020204" pitchFamily="34" charset="0"/>
                <a:ea typeface="Times New Roman" panose="02020603050405020304" pitchFamily="18" charset="0"/>
              </a:rPr>
              <a:t>favourable</a:t>
            </a:r>
            <a:r>
              <a:rPr lang="en-US" sz="1800" dirty="0">
                <a:latin typeface="Arial" panose="020B0604020202020204" pitchFamily="34" charset="0"/>
                <a:ea typeface="Times New Roman" panose="02020603050405020304" pitchFamily="18" charset="0"/>
              </a:rPr>
              <a:t> variance when compared to the budget, as a result of the cost curtailment measures introduced due to the lockdown and Covid-19 effects. For the period under review, the expenditure budget variance is -24%. </a:t>
            </a:r>
            <a:endParaRPr lang="en-ZA" sz="18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1DE371-1737-403A-99EA-7CAA9FEA077C}"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5" name="Picture 4"/>
          <p:cNvPicPr>
            <a:picLocks noChangeAspect="1"/>
          </p:cNvPicPr>
          <p:nvPr/>
        </p:nvPicPr>
        <p:blipFill>
          <a:blip r:embed="rId2"/>
          <a:stretch>
            <a:fillRect/>
          </a:stretch>
        </p:blipFill>
        <p:spPr>
          <a:xfrm>
            <a:off x="8433794" y="114890"/>
            <a:ext cx="506012" cy="585267"/>
          </a:xfrm>
          <a:prstGeom prst="rect">
            <a:avLst/>
          </a:prstGeom>
        </p:spPr>
      </p:pic>
    </p:spTree>
    <p:extLst>
      <p:ext uri="{BB962C8B-B14F-4D97-AF65-F5344CB8AC3E}">
        <p14:creationId xmlns:p14="http://schemas.microsoft.com/office/powerpoint/2010/main" xmlns="" val="1217412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B9FF72-2D2F-4ADF-B339-DC3DE1E60B36}"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95" name="Title 1"/>
          <p:cNvSpPr>
            <a:spLocks noGrp="1"/>
          </p:cNvSpPr>
          <p:nvPr>
            <p:ph type="title"/>
          </p:nvPr>
        </p:nvSpPr>
        <p:spPr>
          <a:xfrm>
            <a:off x="1439466" y="870347"/>
            <a:ext cx="6172200" cy="857250"/>
          </a:xfrm>
        </p:spPr>
        <p:txBody>
          <a:bodyPr/>
          <a:lstStyle/>
          <a:p>
            <a:pPr marL="257175" indent="-257175" algn="l"/>
            <a:r>
              <a:rPr lang="en-US" altLang="en-US" sz="2400" b="1" dirty="0">
                <a:solidFill>
                  <a:schemeClr val="bg1"/>
                </a:solidFill>
              </a:rPr>
              <a:t>Financial Performance – March 2019</a:t>
            </a:r>
            <a:endParaRPr lang="en-GB" altLang="en-US" sz="2400" b="1" dirty="0">
              <a:solidFill>
                <a:schemeClr val="bg1"/>
              </a:solidFill>
            </a:endParaRPr>
          </a:p>
        </p:txBody>
      </p:sp>
      <p:pic>
        <p:nvPicPr>
          <p:cNvPr id="2" name="Picture 1"/>
          <p:cNvPicPr>
            <a:picLocks noChangeAspect="1"/>
          </p:cNvPicPr>
          <p:nvPr/>
        </p:nvPicPr>
        <p:blipFill>
          <a:blip r:embed="rId3"/>
          <a:stretch>
            <a:fillRect/>
          </a:stretch>
        </p:blipFill>
        <p:spPr>
          <a:xfrm>
            <a:off x="8433794" y="114890"/>
            <a:ext cx="506012" cy="585267"/>
          </a:xfrm>
          <a:prstGeom prst="rect">
            <a:avLst/>
          </a:prstGeom>
        </p:spPr>
      </p:pic>
      <p:pic>
        <p:nvPicPr>
          <p:cNvPr id="3" name="Picture 2"/>
          <p:cNvPicPr>
            <a:picLocks noChangeAspect="1"/>
          </p:cNvPicPr>
          <p:nvPr/>
        </p:nvPicPr>
        <p:blipFill>
          <a:blip r:embed="rId4"/>
          <a:stretch>
            <a:fillRect/>
          </a:stretch>
        </p:blipFill>
        <p:spPr>
          <a:xfrm>
            <a:off x="1228724" y="142875"/>
            <a:ext cx="6924675" cy="6572250"/>
          </a:xfrm>
          <a:prstGeom prst="rect">
            <a:avLst/>
          </a:prstGeom>
        </p:spPr>
      </p:pic>
    </p:spTree>
    <p:extLst>
      <p:ext uri="{BB962C8B-B14F-4D97-AF65-F5344CB8AC3E}">
        <p14:creationId xmlns:p14="http://schemas.microsoft.com/office/powerpoint/2010/main" xmlns="" val="15682305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B9FF72-2D2F-4ADF-B339-DC3DE1E60B36}"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95" name="Title 1"/>
          <p:cNvSpPr>
            <a:spLocks noGrp="1"/>
          </p:cNvSpPr>
          <p:nvPr>
            <p:ph type="title"/>
          </p:nvPr>
        </p:nvSpPr>
        <p:spPr>
          <a:xfrm>
            <a:off x="1439466" y="870347"/>
            <a:ext cx="6172200" cy="857250"/>
          </a:xfrm>
        </p:spPr>
        <p:txBody>
          <a:bodyPr/>
          <a:lstStyle/>
          <a:p>
            <a:pPr marL="257175" indent="-257175" algn="l"/>
            <a:r>
              <a:rPr lang="en-US" altLang="en-US" sz="2400" b="1" dirty="0">
                <a:solidFill>
                  <a:schemeClr val="bg1"/>
                </a:solidFill>
              </a:rPr>
              <a:t>Financial Performance – March 2019</a:t>
            </a:r>
            <a:endParaRPr lang="en-GB" altLang="en-US" sz="2400" b="1" dirty="0">
              <a:solidFill>
                <a:schemeClr val="bg1"/>
              </a:solidFill>
            </a:endParaRPr>
          </a:p>
        </p:txBody>
      </p:sp>
      <p:pic>
        <p:nvPicPr>
          <p:cNvPr id="2" name="Picture 1"/>
          <p:cNvPicPr>
            <a:picLocks noChangeAspect="1"/>
          </p:cNvPicPr>
          <p:nvPr/>
        </p:nvPicPr>
        <p:blipFill>
          <a:blip r:embed="rId3"/>
          <a:stretch>
            <a:fillRect/>
          </a:stretch>
        </p:blipFill>
        <p:spPr>
          <a:xfrm>
            <a:off x="8433794" y="114890"/>
            <a:ext cx="506012" cy="585267"/>
          </a:xfrm>
          <a:prstGeom prst="rect">
            <a:avLst/>
          </a:prstGeom>
        </p:spPr>
      </p:pic>
      <p:pic>
        <p:nvPicPr>
          <p:cNvPr id="4" name="Picture 3"/>
          <p:cNvPicPr>
            <a:picLocks noChangeAspect="1"/>
          </p:cNvPicPr>
          <p:nvPr/>
        </p:nvPicPr>
        <p:blipFill>
          <a:blip r:embed="rId4"/>
          <a:stretch>
            <a:fillRect/>
          </a:stretch>
        </p:blipFill>
        <p:spPr>
          <a:xfrm>
            <a:off x="228600" y="700157"/>
            <a:ext cx="8686800" cy="5395843"/>
          </a:xfrm>
          <a:prstGeom prst="rect">
            <a:avLst/>
          </a:prstGeom>
        </p:spPr>
      </p:pic>
    </p:spTree>
    <p:extLst>
      <p:ext uri="{BB962C8B-B14F-4D97-AF65-F5344CB8AC3E}">
        <p14:creationId xmlns:p14="http://schemas.microsoft.com/office/powerpoint/2010/main" xmlns="" val="10452501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B9FF72-2D2F-4ADF-B339-DC3DE1E60B36}"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95" name="Title 1"/>
          <p:cNvSpPr>
            <a:spLocks noGrp="1"/>
          </p:cNvSpPr>
          <p:nvPr>
            <p:ph type="title"/>
          </p:nvPr>
        </p:nvSpPr>
        <p:spPr>
          <a:xfrm>
            <a:off x="1439466" y="870347"/>
            <a:ext cx="6172200" cy="857250"/>
          </a:xfrm>
        </p:spPr>
        <p:txBody>
          <a:bodyPr/>
          <a:lstStyle/>
          <a:p>
            <a:pPr marL="257175" indent="-257175" algn="l"/>
            <a:r>
              <a:rPr lang="en-US" altLang="en-US" sz="2400" b="1" dirty="0">
                <a:solidFill>
                  <a:schemeClr val="bg1"/>
                </a:solidFill>
              </a:rPr>
              <a:t>Financial Performance – March 2019</a:t>
            </a:r>
            <a:endParaRPr lang="en-GB" altLang="en-US" sz="2400" b="1" dirty="0">
              <a:solidFill>
                <a:schemeClr val="bg1"/>
              </a:solidFill>
            </a:endParaRPr>
          </a:p>
        </p:txBody>
      </p:sp>
      <p:pic>
        <p:nvPicPr>
          <p:cNvPr id="2" name="Picture 1"/>
          <p:cNvPicPr>
            <a:picLocks noChangeAspect="1"/>
          </p:cNvPicPr>
          <p:nvPr/>
        </p:nvPicPr>
        <p:blipFill>
          <a:blip r:embed="rId3"/>
          <a:stretch>
            <a:fillRect/>
          </a:stretch>
        </p:blipFill>
        <p:spPr>
          <a:xfrm>
            <a:off x="8433794" y="114890"/>
            <a:ext cx="506012" cy="585267"/>
          </a:xfrm>
          <a:prstGeom prst="rect">
            <a:avLst/>
          </a:prstGeom>
        </p:spPr>
      </p:pic>
      <p:pic>
        <p:nvPicPr>
          <p:cNvPr id="5" name="Picture 4"/>
          <p:cNvPicPr>
            <a:picLocks noChangeAspect="1"/>
          </p:cNvPicPr>
          <p:nvPr/>
        </p:nvPicPr>
        <p:blipFill>
          <a:blip r:embed="rId4"/>
          <a:stretch>
            <a:fillRect/>
          </a:stretch>
        </p:blipFill>
        <p:spPr>
          <a:xfrm>
            <a:off x="886648" y="990600"/>
            <a:ext cx="7370703" cy="4876800"/>
          </a:xfrm>
          <a:prstGeom prst="rect">
            <a:avLst/>
          </a:prstGeom>
        </p:spPr>
      </p:pic>
    </p:spTree>
    <p:extLst>
      <p:ext uri="{BB962C8B-B14F-4D97-AF65-F5344CB8AC3E}">
        <p14:creationId xmlns:p14="http://schemas.microsoft.com/office/powerpoint/2010/main" xmlns="" val="2684928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B9FF72-2D2F-4ADF-B339-DC3DE1E60B36}"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95" name="Title 1"/>
          <p:cNvSpPr>
            <a:spLocks noGrp="1"/>
          </p:cNvSpPr>
          <p:nvPr>
            <p:ph type="title"/>
          </p:nvPr>
        </p:nvSpPr>
        <p:spPr>
          <a:xfrm>
            <a:off x="1439466" y="870347"/>
            <a:ext cx="6172200" cy="857250"/>
          </a:xfrm>
        </p:spPr>
        <p:txBody>
          <a:bodyPr/>
          <a:lstStyle/>
          <a:p>
            <a:pPr marL="257175" indent="-257175" algn="l"/>
            <a:r>
              <a:rPr lang="en-US" altLang="en-US" sz="2400" b="1" dirty="0">
                <a:solidFill>
                  <a:schemeClr val="bg1"/>
                </a:solidFill>
              </a:rPr>
              <a:t>Financial Performance – March 2019</a:t>
            </a:r>
            <a:endParaRPr lang="en-GB" altLang="en-US" sz="2400" b="1" dirty="0">
              <a:solidFill>
                <a:schemeClr val="bg1"/>
              </a:solidFill>
            </a:endParaRPr>
          </a:p>
        </p:txBody>
      </p:sp>
      <p:pic>
        <p:nvPicPr>
          <p:cNvPr id="2" name="Picture 1"/>
          <p:cNvPicPr>
            <a:picLocks noChangeAspect="1"/>
          </p:cNvPicPr>
          <p:nvPr/>
        </p:nvPicPr>
        <p:blipFill>
          <a:blip r:embed="rId3"/>
          <a:stretch>
            <a:fillRect/>
          </a:stretch>
        </p:blipFill>
        <p:spPr>
          <a:xfrm>
            <a:off x="8433794" y="114890"/>
            <a:ext cx="506012" cy="585267"/>
          </a:xfrm>
          <a:prstGeom prst="rect">
            <a:avLst/>
          </a:prstGeom>
        </p:spPr>
      </p:pic>
      <p:pic>
        <p:nvPicPr>
          <p:cNvPr id="3" name="Picture 2"/>
          <p:cNvPicPr>
            <a:picLocks noChangeAspect="1"/>
          </p:cNvPicPr>
          <p:nvPr/>
        </p:nvPicPr>
        <p:blipFill>
          <a:blip r:embed="rId4"/>
          <a:stretch>
            <a:fillRect/>
          </a:stretch>
        </p:blipFill>
        <p:spPr>
          <a:xfrm>
            <a:off x="566581" y="870348"/>
            <a:ext cx="8010838" cy="4920852"/>
          </a:xfrm>
          <a:prstGeom prst="rect">
            <a:avLst/>
          </a:prstGeom>
        </p:spPr>
      </p:pic>
    </p:spTree>
    <p:extLst>
      <p:ext uri="{BB962C8B-B14F-4D97-AF65-F5344CB8AC3E}">
        <p14:creationId xmlns:p14="http://schemas.microsoft.com/office/powerpoint/2010/main" xmlns="" val="32660373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B9FF72-2D2F-4ADF-B339-DC3DE1E60B36}"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95" name="Title 1"/>
          <p:cNvSpPr>
            <a:spLocks noGrp="1"/>
          </p:cNvSpPr>
          <p:nvPr>
            <p:ph type="title"/>
          </p:nvPr>
        </p:nvSpPr>
        <p:spPr>
          <a:xfrm>
            <a:off x="1439466" y="870347"/>
            <a:ext cx="6172200" cy="857250"/>
          </a:xfrm>
        </p:spPr>
        <p:txBody>
          <a:bodyPr/>
          <a:lstStyle/>
          <a:p>
            <a:pPr marL="257175" indent="-257175" algn="l"/>
            <a:r>
              <a:rPr lang="en-US" altLang="en-US" sz="2400" b="1" dirty="0">
                <a:solidFill>
                  <a:schemeClr val="bg1"/>
                </a:solidFill>
              </a:rPr>
              <a:t>Financial Performance – March 2019</a:t>
            </a:r>
            <a:endParaRPr lang="en-GB" altLang="en-US" sz="2400" b="1" dirty="0">
              <a:solidFill>
                <a:schemeClr val="bg1"/>
              </a:solidFill>
            </a:endParaRPr>
          </a:p>
        </p:txBody>
      </p:sp>
      <p:pic>
        <p:nvPicPr>
          <p:cNvPr id="2" name="Picture 1"/>
          <p:cNvPicPr>
            <a:picLocks noChangeAspect="1"/>
          </p:cNvPicPr>
          <p:nvPr/>
        </p:nvPicPr>
        <p:blipFill>
          <a:blip r:embed="rId3"/>
          <a:stretch>
            <a:fillRect/>
          </a:stretch>
        </p:blipFill>
        <p:spPr>
          <a:xfrm>
            <a:off x="8433794" y="114890"/>
            <a:ext cx="506012" cy="585267"/>
          </a:xfrm>
          <a:prstGeom prst="rect">
            <a:avLst/>
          </a:prstGeom>
        </p:spPr>
      </p:pic>
      <p:pic>
        <p:nvPicPr>
          <p:cNvPr id="4" name="Picture 3"/>
          <p:cNvPicPr>
            <a:picLocks noChangeAspect="1"/>
          </p:cNvPicPr>
          <p:nvPr/>
        </p:nvPicPr>
        <p:blipFill>
          <a:blip r:embed="rId4"/>
          <a:stretch>
            <a:fillRect/>
          </a:stretch>
        </p:blipFill>
        <p:spPr>
          <a:xfrm>
            <a:off x="1143000" y="609601"/>
            <a:ext cx="6781800" cy="5486400"/>
          </a:xfrm>
          <a:prstGeom prst="rect">
            <a:avLst/>
          </a:prstGeom>
        </p:spPr>
      </p:pic>
    </p:spTree>
    <p:extLst>
      <p:ext uri="{BB962C8B-B14F-4D97-AF65-F5344CB8AC3E}">
        <p14:creationId xmlns:p14="http://schemas.microsoft.com/office/powerpoint/2010/main" xmlns="" val="24080252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8473"/>
            <a:ext cx="9139401" cy="6876473"/>
          </a:xfrm>
          <a:prstGeom prst="rect">
            <a:avLst/>
          </a:prstGeom>
        </p:spPr>
      </p:pic>
      <p:sp>
        <p:nvSpPr>
          <p:cNvPr id="2" name="Title 1"/>
          <p:cNvSpPr>
            <a:spLocks noGrp="1"/>
          </p:cNvSpPr>
          <p:nvPr>
            <p:ph type="title"/>
          </p:nvPr>
        </p:nvSpPr>
        <p:spPr>
          <a:xfrm>
            <a:off x="5888273" y="632990"/>
            <a:ext cx="3046982" cy="1043409"/>
          </a:xfrm>
        </p:spPr>
        <p:txBody>
          <a:bodyPr>
            <a:normAutofit/>
          </a:bodyPr>
          <a:lstStyle/>
          <a:p>
            <a:r>
              <a:rPr lang="en-ZA" sz="3100" dirty="0"/>
              <a:t>Thank you</a:t>
            </a:r>
          </a:p>
        </p:txBody>
      </p:sp>
      <p:sp>
        <p:nvSpPr>
          <p:cNvPr id="19" name="Content Placeholder 8">
            <a:extLst>
              <a:ext uri="{FF2B5EF4-FFF2-40B4-BE49-F238E27FC236}">
                <a16:creationId xmlns="" xmlns:a16="http://schemas.microsoft.com/office/drawing/2014/main" id="{4EF36091-6469-426E-B4B7-46DE570AEE40}"/>
              </a:ext>
            </a:extLst>
          </p:cNvPr>
          <p:cNvSpPr>
            <a:spLocks noGrp="1"/>
          </p:cNvSpPr>
          <p:nvPr>
            <p:ph idx="1"/>
          </p:nvPr>
        </p:nvSpPr>
        <p:spPr>
          <a:xfrm>
            <a:off x="5062605" y="1774372"/>
            <a:ext cx="3872650" cy="2754086"/>
          </a:xfrm>
        </p:spPr>
        <p:txBody>
          <a:bodyPr anchor="t">
            <a:normAutofit/>
          </a:bodyPr>
          <a:lstStyle/>
          <a:p>
            <a:pPr marL="0" indent="0" algn="ctr">
              <a:buNone/>
            </a:pPr>
            <a:r>
              <a:rPr lang="en-US" sz="6000" b="0" dirty="0">
                <a:latin typeface="Arial Black" panose="020B0A04020102020204" pitchFamily="34" charset="0"/>
              </a:rPr>
              <a:t>THANK YOU</a:t>
            </a:r>
          </a:p>
        </p:txBody>
      </p:sp>
    </p:spTree>
    <p:extLst>
      <p:ext uri="{BB962C8B-B14F-4D97-AF65-F5344CB8AC3E}">
        <p14:creationId xmlns:p14="http://schemas.microsoft.com/office/powerpoint/2010/main" xmlns="" val="901812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Diagram 3"/>
          <p:cNvGraphicFramePr/>
          <p:nvPr>
            <p:extLst/>
          </p:nvPr>
        </p:nvGraphicFramePr>
        <p:xfrm>
          <a:off x="152400" y="1447800"/>
          <a:ext cx="8896927" cy="4812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descr="IPBES Motif Bar LG.png"/>
          <p:cNvPicPr>
            <a:picLocks noChangeAspect="1"/>
          </p:cNvPicPr>
          <p:nvPr/>
        </p:nvPicPr>
        <p:blipFill>
          <a:blip r:embed="rId6">
            <a:extLst/>
          </a:blip>
          <a:stretch>
            <a:fillRect/>
          </a:stretch>
        </p:blipFill>
        <p:spPr>
          <a:xfrm>
            <a:off x="0" y="0"/>
            <a:ext cx="8500960" cy="789146"/>
          </a:xfrm>
          <a:prstGeom prst="rect">
            <a:avLst/>
          </a:prstGeom>
          <a:solidFill>
            <a:schemeClr val="accent6">
              <a:lumMod val="50000"/>
              <a:alpha val="95000"/>
            </a:schemeClr>
          </a:solidFill>
        </p:spPr>
      </p:pic>
      <p:pic>
        <p:nvPicPr>
          <p:cNvPr id="18" name="Picture 1"/>
          <p:cNvPicPr>
            <a:picLocks noChangeAspect="1"/>
          </p:cNvPicPr>
          <p:nvPr/>
        </p:nvPicPr>
        <p:blipFill>
          <a:blip r:embed="rId7" cstate="hqprint">
            <a:extLst>
              <a:ext uri="{28A0092B-C50C-407E-A947-70E740481C1C}">
                <a14:useLocalDpi xmlns:a14="http://schemas.microsoft.com/office/drawing/2010/main" xmlns="" val="0"/>
              </a:ext>
            </a:extLst>
          </a:blip>
          <a:srcRect/>
          <a:stretch>
            <a:fillRect/>
          </a:stretch>
        </p:blipFill>
        <p:spPr bwMode="auto">
          <a:xfrm>
            <a:off x="8402782" y="0"/>
            <a:ext cx="741218" cy="811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itle 1"/>
          <p:cNvSpPr txBox="1">
            <a:spLocks/>
          </p:cNvSpPr>
          <p:nvPr/>
        </p:nvSpPr>
        <p:spPr>
          <a:xfrm>
            <a:off x="932874" y="76200"/>
            <a:ext cx="6393872" cy="41542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ZA" sz="3300" b="0" i="0" u="none" strike="noStrike" kern="1200" cap="none" spc="0" normalizeH="0" baseline="0" noProof="0" dirty="0" smtClean="0">
                <a:ln>
                  <a:noFill/>
                </a:ln>
                <a:solidFill>
                  <a:prstClr val="white"/>
                </a:solidFill>
                <a:effectLst/>
                <a:uLnTx/>
                <a:uFillTx/>
                <a:latin typeface="Arial Black" panose="020B0A04020102020204" pitchFamily="34" charset="0"/>
                <a:ea typeface="+mj-ea"/>
                <a:cs typeface="+mj-cs"/>
              </a:rPr>
              <a:t>SANParks </a:t>
            </a:r>
            <a:r>
              <a:rPr kumimoji="0" lang="en-ZA" sz="3300" b="0" i="0" u="none" strike="noStrike" kern="1200" cap="none" spc="0" normalizeH="0" baseline="0" noProof="0" dirty="0">
                <a:ln>
                  <a:noFill/>
                </a:ln>
                <a:solidFill>
                  <a:prstClr val="white"/>
                </a:solidFill>
                <a:effectLst/>
                <a:uLnTx/>
                <a:uFillTx/>
                <a:latin typeface="Arial Black" panose="020B0A04020102020204" pitchFamily="34" charset="0"/>
                <a:ea typeface="+mj-ea"/>
                <a:cs typeface="+mj-cs"/>
              </a:rPr>
              <a:t>vision &amp; mission</a:t>
            </a:r>
          </a:p>
        </p:txBody>
      </p:sp>
      <p:sp>
        <p:nvSpPr>
          <p:cNvPr id="6" name="Slide Number Placeholder 3"/>
          <p:cNvSpPr>
            <a:spLocks noGrp="1"/>
          </p:cNvSpPr>
          <p:nvPr>
            <p:ph type="sldNum" sz="quarter" idx="12"/>
          </p:nvPr>
        </p:nvSpPr>
        <p:spPr>
          <a:xfrm>
            <a:off x="2819400" y="6258146"/>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2</a:t>
            </a: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4352423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8667503" y="84007"/>
            <a:ext cx="356755"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2272108437"/>
              </p:ext>
            </p:extLst>
          </p:nvPr>
        </p:nvGraphicFramePr>
        <p:xfrm>
          <a:off x="261257" y="452924"/>
          <a:ext cx="8763001" cy="5262126"/>
        </p:xfrm>
        <a:graphic>
          <a:graphicData uri="http://schemas.openxmlformats.org/drawingml/2006/table">
            <a:tbl>
              <a:tblPr/>
              <a:tblGrid>
                <a:gridCol w="2142730">
                  <a:extLst>
                    <a:ext uri="{9D8B030D-6E8A-4147-A177-3AD203B41FA5}">
                      <a16:colId xmlns="" xmlns:a16="http://schemas.microsoft.com/office/drawing/2014/main" val="20000"/>
                    </a:ext>
                  </a:extLst>
                </a:gridCol>
                <a:gridCol w="1563329">
                  <a:extLst>
                    <a:ext uri="{9D8B030D-6E8A-4147-A177-3AD203B41FA5}">
                      <a16:colId xmlns="" xmlns:a16="http://schemas.microsoft.com/office/drawing/2014/main" val="3203111016"/>
                    </a:ext>
                  </a:extLst>
                </a:gridCol>
                <a:gridCol w="2698955">
                  <a:extLst>
                    <a:ext uri="{9D8B030D-6E8A-4147-A177-3AD203B41FA5}">
                      <a16:colId xmlns="" xmlns:a16="http://schemas.microsoft.com/office/drawing/2014/main" val="4075088554"/>
                    </a:ext>
                  </a:extLst>
                </a:gridCol>
                <a:gridCol w="2357987">
                  <a:extLst>
                    <a:ext uri="{9D8B030D-6E8A-4147-A177-3AD203B41FA5}">
                      <a16:colId xmlns="" xmlns:a16="http://schemas.microsoft.com/office/drawing/2014/main" val="677953556"/>
                    </a:ext>
                  </a:extLst>
                </a:gridCol>
              </a:tblGrid>
              <a:tr h="566963">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Times New Roman"/>
                        </a:rPr>
                        <a:t>OUTCOME GOAL 1: SUSTAINABLE BIODIVERSITY AND CULTURAL HERITAGE ACROSS LAND AND SEA DELIVERS BENEFITS FOR THE PEOPLE OF SA AND THE WORLD , NOW AND IN THE FUTURE</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13002">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Calibri" panose="020F0502020204030204" pitchFamily="34" charset="0"/>
                        </a:rPr>
                        <a:t>SUB OUTCOME: PROTECTED AREAS EXPANSION ALIGNED WITH NNPAES AND SANPARKS LAND INCLUSION PLAN</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84064781"/>
                  </a:ext>
                </a:extLst>
              </a:tr>
              <a:tr h="595057">
                <a:tc rowSpan="2">
                  <a:txBody>
                    <a:bodyPr/>
                    <a:lstStyle/>
                    <a:p>
                      <a:pPr marL="0" marR="0" algn="ctr">
                        <a:lnSpc>
                          <a:spcPct val="115000"/>
                        </a:lnSpc>
                        <a:spcBef>
                          <a:spcPts val="0"/>
                        </a:spcBef>
                        <a:spcAft>
                          <a:spcPts val="0"/>
                        </a:spcAft>
                      </a:pPr>
                      <a:r>
                        <a:rPr kumimoji="0" lang="en-ZA"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rPr>
                        <a:t>PERFORMANCE INDICATOR</a:t>
                      </a:r>
                      <a:endParaRPr lang="en-US" sz="14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ACTIONS </a:t>
                      </a:r>
                      <a:r>
                        <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rPr>
                        <a:t>/ </a:t>
                      </a: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INTERVENTIONS</a:t>
                      </a:r>
                      <a:endPar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816528">
                <a:tc vMerge="1">
                  <a:txBody>
                    <a:bodyPr/>
                    <a:lstStyle/>
                    <a:p>
                      <a:endParaRPr lang="en-ZA"/>
                    </a:p>
                  </a:txBody>
                  <a:tcPr/>
                </a:tc>
                <a:tc>
                  <a:txBody>
                    <a:bodyPr/>
                    <a:lstStyle/>
                    <a:p>
                      <a:pPr marL="0" marR="0" algn="ctr">
                        <a:lnSpc>
                          <a:spcPct val="115000"/>
                        </a:lnSpc>
                        <a:spcBef>
                          <a:spcPts val="0"/>
                        </a:spcBef>
                        <a:spcAft>
                          <a:spcPts val="0"/>
                        </a:spcAft>
                      </a:pPr>
                      <a:r>
                        <a:rPr lang="en-US" sz="1400" b="1" kern="1200" dirty="0" smtClean="0">
                          <a:solidFill>
                            <a:schemeClr val="bg1"/>
                          </a:solidFill>
                          <a:latin typeface="Arial Narrow" panose="020B0606020202030204" pitchFamily="34" charset="0"/>
                          <a:ea typeface="Times New Roman"/>
                          <a:cs typeface="Times New Roman"/>
                        </a:rPr>
                        <a:t>Q</a:t>
                      </a:r>
                      <a:r>
                        <a:rPr lang="en-US" sz="1400" b="1" kern="1200" baseline="0" dirty="0" smtClean="0">
                          <a:solidFill>
                            <a:schemeClr val="bg1"/>
                          </a:solidFill>
                          <a:latin typeface="Arial Narrow" panose="020B0606020202030204" pitchFamily="34" charset="0"/>
                          <a:ea typeface="Times New Roman"/>
                          <a:cs typeface="Times New Roman"/>
                        </a:rPr>
                        <a:t> 1 TARGET </a:t>
                      </a:r>
                      <a:endParaRPr lang="en-US"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Programme 1st Quarter Progress and Analysis</a:t>
                      </a:r>
                    </a:p>
                    <a:p>
                      <a:pPr algn="ctr"/>
                      <a:endParaRPr lang="en-ZA"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Revised Target or Comments on ongoing challenges</a:t>
                      </a:r>
                      <a:endParaRPr lang="en-ZA"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2"/>
                  </a:ext>
                </a:extLst>
              </a:tr>
              <a:tr h="969821">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Number of hectares added to national parks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400" dirty="0" smtClean="0">
                          <a:latin typeface="Arial Narrow" panose="020B0606020202030204" pitchFamily="34" charset="0"/>
                        </a:rPr>
                        <a:t> </a:t>
                      </a:r>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Implementation Plan for 2020/21 developed</a:t>
                      </a: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 </a:t>
                      </a: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Achieved </a:t>
                      </a: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Implementation Plan for 2020/21 developed</a:t>
                      </a: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4 000 ha</a:t>
                      </a:r>
                      <a:endPar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300"/>
                        </a:spcBef>
                        <a:spcAft>
                          <a:spcPts val="300"/>
                        </a:spcAft>
                        <a:buClrTx/>
                        <a:buSzTx/>
                        <a:buFontTx/>
                        <a:buNone/>
                        <a:tabLst/>
                        <a:defRPr/>
                      </a:pPr>
                      <a:endPar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22475">
                <a:tc gridSpan="4">
                  <a:txBody>
                    <a:bodyPr/>
                    <a:lstStyle/>
                    <a:p>
                      <a:r>
                        <a:rPr lang="en-ZA" sz="1400" b="1" dirty="0" smtClean="0">
                          <a:solidFill>
                            <a:schemeClr val="bg1"/>
                          </a:solidFill>
                          <a:latin typeface="Arial Narrow" panose="020B0606020202030204" pitchFamily="34" charset="0"/>
                        </a:rPr>
                        <a:t>SUB OUTCOME: EFFECTIVE AND EFFICIENT</a:t>
                      </a:r>
                      <a:r>
                        <a:rPr lang="en-ZA" sz="1400" b="1" baseline="0" dirty="0" smtClean="0">
                          <a:solidFill>
                            <a:schemeClr val="bg1"/>
                          </a:solidFill>
                          <a:latin typeface="Arial Narrow" panose="020B0606020202030204" pitchFamily="34" charset="0"/>
                        </a:rPr>
                        <a:t> MANAGEMENT OF NATIONAL PARKS</a:t>
                      </a:r>
                      <a:endParaRPr lang="en-ZA" sz="1400" b="1" dirty="0">
                        <a:solidFill>
                          <a:schemeClr val="bg1"/>
                        </a:solidFill>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151542853"/>
                  </a:ext>
                </a:extLst>
              </a:tr>
              <a:tr h="1456124">
                <a:tc>
                  <a:txBody>
                    <a:bodyPr/>
                    <a:lstStyle/>
                    <a:p>
                      <a:r>
                        <a:rPr lang="en-ZA" sz="1400" b="1" dirty="0" smtClean="0">
                          <a:latin typeface="Arial Narrow" panose="020B0606020202030204" pitchFamily="34" charset="0"/>
                        </a:rPr>
                        <a:t>Percentage of METT corrective Actions implemented</a:t>
                      </a:r>
                      <a:r>
                        <a:rPr lang="en-ZA" sz="1400" baseline="0" dirty="0" smtClean="0">
                          <a:latin typeface="Arial Narrow" panose="020B0606020202030204" pitchFamily="34" charset="0"/>
                        </a:rPr>
                        <a:t> </a:t>
                      </a:r>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Individual park specific corrective action based on METT assessment identified </a:t>
                      </a:r>
                    </a:p>
                    <a:p>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en-ZA" sz="1400" b="1" kern="1200" dirty="0" smtClean="0">
                          <a:effectLst/>
                          <a:latin typeface="Arial Narrow" panose="020B0606020202030204" pitchFamily="34" charset="0"/>
                          <a:ea typeface="Times New Roman" panose="02020603050405020304" pitchFamily="18" charset="0"/>
                          <a:cs typeface="Arial" panose="020B0604020202020204" pitchFamily="34" charset="0"/>
                        </a:rPr>
                        <a:t>Achieved</a:t>
                      </a:r>
                    </a:p>
                    <a:p>
                      <a:pPr marL="0" marR="0" lvl="0" indent="0" algn="l" defTabSz="914400" rtl="0" eaLnBrk="1" fontAlgn="auto" latinLnBrk="0" hangingPunct="1">
                        <a:lnSpc>
                          <a:spcPct val="115000"/>
                        </a:lnSpc>
                        <a:spcBef>
                          <a:spcPts val="300"/>
                        </a:spcBef>
                        <a:spcAft>
                          <a:spcPts val="300"/>
                        </a:spcAft>
                        <a:buClrTx/>
                        <a:buSzTx/>
                        <a:buFontTx/>
                        <a:buNone/>
                        <a:tabLst/>
                        <a:defRPr/>
                      </a:pPr>
                      <a:r>
                        <a:rPr lang="en-ZA" sz="1400" b="1" kern="1200" dirty="0" smtClean="0">
                          <a:effectLst/>
                          <a:latin typeface="Arial Narrow" panose="020B0606020202030204" pitchFamily="34" charset="0"/>
                          <a:ea typeface="Times New Roman" panose="02020603050405020304" pitchFamily="18" charset="0"/>
                          <a:cs typeface="Arial" panose="020B0604020202020204" pitchFamily="34" charset="0"/>
                        </a:rPr>
                        <a:t>Corrective actions identified for all parks, including marine protected areas</a:t>
                      </a:r>
                      <a:r>
                        <a:rPr lang="en-ZA" sz="1400" kern="1200" dirty="0" smtClean="0">
                          <a:effectLst/>
                          <a:latin typeface="Arial Narrow" panose="020B0606020202030204" pitchFamily="34" charset="0"/>
                          <a:ea typeface="Times New Roman" panose="02020603050405020304" pitchFamily="18" charset="0"/>
                          <a:cs typeface="Arial" panose="020B0604020202020204" pitchFamily="34" charset="0"/>
                        </a:rPr>
                        <a:t>. </a:t>
                      </a:r>
                      <a:endPar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Revised target:</a:t>
                      </a: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 </a:t>
                      </a:r>
                      <a:r>
                        <a:rPr lang="en-US" sz="1400" dirty="0" smtClean="0">
                          <a:effectLst/>
                          <a:latin typeface="Arial Narrow" panose="020B0606020202030204" pitchFamily="34" charset="0"/>
                          <a:ea typeface="Calibri" panose="020F0502020204030204" pitchFamily="34" charset="0"/>
                        </a:rPr>
                        <a:t>45% progress against identified METT corrective actions implemented</a:t>
                      </a:r>
                      <a:endParaRPr lang="en-ZA" sz="1600" dirty="0" smtClean="0">
                        <a:effectLst/>
                        <a:latin typeface="Arial" panose="020B0604020202020204" pitchFamily="34" charset="0"/>
                        <a:ea typeface="Batang"/>
                      </a:endParaRPr>
                    </a:p>
                    <a:p>
                      <a:pPr algn="just">
                        <a:spcAft>
                          <a:spcPts val="0"/>
                        </a:spcAft>
                      </a:pPr>
                      <a:r>
                        <a:rPr lang="en-US" sz="1400" dirty="0" smtClean="0">
                          <a:effectLst/>
                          <a:latin typeface="Arial Narrow" panose="020B0606020202030204" pitchFamily="34" charset="0"/>
                          <a:ea typeface="Calibri" panose="020F0502020204030204" pitchFamily="34" charset="0"/>
                        </a:rPr>
                        <a:t> </a:t>
                      </a:r>
                      <a:endParaRPr lang="en-ZA" sz="1600" dirty="0" smtClean="0">
                        <a:effectLst/>
                        <a:latin typeface="Arial" panose="020B0604020202020204" pitchFamily="34" charset="0"/>
                        <a:ea typeface="Batang"/>
                      </a:endParaRPr>
                    </a:p>
                    <a:p>
                      <a:r>
                        <a:rPr lang="en-ZA" sz="1400" dirty="0" smtClean="0">
                          <a:effectLst/>
                          <a:latin typeface="Arial Narrow" panose="020B0606020202030204" pitchFamily="34" charset="0"/>
                          <a:ea typeface="Calibri" panose="020F0502020204030204" pitchFamily="34" charset="0"/>
                          <a:cs typeface="Arial" panose="020B0604020202020204" pitchFamily="34" charset="0"/>
                        </a:rPr>
                        <a:t>Parks scored below ≥ 67% reassessed</a:t>
                      </a:r>
                      <a:endPar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612843613"/>
                  </a:ext>
                </a:extLst>
              </a:tr>
            </a:tbl>
          </a:graphicData>
        </a:graphic>
      </p:graphicFrame>
      <p:sp>
        <p:nvSpPr>
          <p:cNvPr id="37919" name="TextBox 2"/>
          <p:cNvSpPr txBox="1">
            <a:spLocks noChangeArrowheads="1"/>
          </p:cNvSpPr>
          <p:nvPr/>
        </p:nvSpPr>
        <p:spPr bwMode="auto">
          <a:xfrm>
            <a:off x="228600" y="-16422"/>
            <a:ext cx="876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SANPARKS ANNUAL PROGRESS AGAINST THE  Q 1 TARGETS SET FOR 2020/21  </a:t>
            </a:r>
            <a:endParaRPr kumimoji="0" lang="en-ZA" alt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1503" y="6065202"/>
            <a:ext cx="683788" cy="7927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a:grpSpLocks/>
          </p:cNvGrpSpPr>
          <p:nvPr/>
        </p:nvGrpSpPr>
        <p:grpSpPr bwMode="auto">
          <a:xfrm>
            <a:off x="1528618" y="5868067"/>
            <a:ext cx="5778500" cy="215900"/>
            <a:chOff x="685800" y="6400800"/>
            <a:chExt cx="5778500" cy="215900"/>
          </a:xfrm>
        </p:grpSpPr>
        <p:sp>
          <p:nvSpPr>
            <p:cNvPr id="8"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On target</a:t>
              </a:r>
            </a:p>
          </p:txBody>
        </p:sp>
        <p:sp>
          <p:nvSpPr>
            <p:cNvPr id="9"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work in progress</a:t>
              </a:r>
            </a:p>
          </p:txBody>
        </p:sp>
        <p:sp>
          <p:nvSpPr>
            <p:cNvPr id="10"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Off target</a:t>
              </a:r>
            </a:p>
          </p:txBody>
        </p:sp>
        <p:sp>
          <p:nvSpPr>
            <p:cNvPr id="11"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No</a:t>
              </a: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milestone</a:t>
              </a:r>
            </a:p>
          </p:txBody>
        </p:sp>
      </p:grpSp>
    </p:spTree>
    <p:extLst>
      <p:ext uri="{BB962C8B-B14F-4D97-AF65-F5344CB8AC3E}">
        <p14:creationId xmlns:p14="http://schemas.microsoft.com/office/powerpoint/2010/main" xmlns="" val="1874093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8580582" y="38515"/>
            <a:ext cx="41101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1973749629"/>
              </p:ext>
            </p:extLst>
          </p:nvPr>
        </p:nvGraphicFramePr>
        <p:xfrm>
          <a:off x="126696" y="462023"/>
          <a:ext cx="9017304" cy="5014644"/>
        </p:xfrm>
        <a:graphic>
          <a:graphicData uri="http://schemas.openxmlformats.org/drawingml/2006/table">
            <a:tbl>
              <a:tblPr/>
              <a:tblGrid>
                <a:gridCol w="1764797">
                  <a:extLst>
                    <a:ext uri="{9D8B030D-6E8A-4147-A177-3AD203B41FA5}">
                      <a16:colId xmlns="" xmlns:a16="http://schemas.microsoft.com/office/drawing/2014/main" val="20000"/>
                    </a:ext>
                  </a:extLst>
                </a:gridCol>
                <a:gridCol w="1532815">
                  <a:extLst>
                    <a:ext uri="{9D8B030D-6E8A-4147-A177-3AD203B41FA5}">
                      <a16:colId xmlns="" xmlns:a16="http://schemas.microsoft.com/office/drawing/2014/main" val="20001"/>
                    </a:ext>
                  </a:extLst>
                </a:gridCol>
                <a:gridCol w="3445040">
                  <a:extLst>
                    <a:ext uri="{9D8B030D-6E8A-4147-A177-3AD203B41FA5}">
                      <a16:colId xmlns="" xmlns:a16="http://schemas.microsoft.com/office/drawing/2014/main" val="20003"/>
                    </a:ext>
                  </a:extLst>
                </a:gridCol>
                <a:gridCol w="2274652">
                  <a:extLst>
                    <a:ext uri="{9D8B030D-6E8A-4147-A177-3AD203B41FA5}">
                      <a16:colId xmlns="" xmlns:a16="http://schemas.microsoft.com/office/drawing/2014/main" val="3720506754"/>
                    </a:ext>
                  </a:extLst>
                </a:gridCol>
              </a:tblGrid>
              <a:tr h="517571">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Times New Roman"/>
                        </a:rPr>
                        <a:t>OUTCOME GOAL 1: SUSTAINABLE BIODIVERSITY AND CULTURAL HERITAGE ACROSS LAND AND SEA DELIVERS BENEFITS FOR THE PEOPLE OF SA AND THE WORLD , NOW AND IN THE FUTURE</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b="1" kern="1200" dirty="0">
                        <a:solidFill>
                          <a:schemeClr val="bg1"/>
                        </a:solidFill>
                        <a:latin typeface="Arial Narrow"/>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258785">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Calibri" panose="020F0502020204030204" pitchFamily="34" charset="0"/>
                        </a:rPr>
                        <a:t>SUB OUTCOME: DEGRADED ECOSYSTEMS REHABILITATED </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84064781"/>
                  </a:ext>
                </a:extLst>
              </a:tr>
              <a:tr h="296188">
                <a:tc rowSpan="2">
                  <a:txBody>
                    <a:bodyPr/>
                    <a:lstStyle/>
                    <a:p>
                      <a:pPr marL="0" marR="0" algn="ctr">
                        <a:lnSpc>
                          <a:spcPct val="115000"/>
                        </a:lnSpc>
                        <a:spcBef>
                          <a:spcPts val="0"/>
                        </a:spcBef>
                        <a:spcAft>
                          <a:spcPts val="0"/>
                        </a:spcAft>
                      </a:pPr>
                      <a:r>
                        <a:rPr kumimoji="0" lang="en-ZA"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rPr>
                        <a:t>PERFORMANCE INDICATOR</a:t>
                      </a:r>
                      <a:endParaRPr lang="en-US" sz="14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ACTIONS </a:t>
                      </a:r>
                      <a:r>
                        <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rPr>
                        <a:t>/ </a:t>
                      </a: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INTERVENTIONS</a:t>
                      </a:r>
                      <a:endPar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dirty="0">
                        <a:solidFill>
                          <a:schemeClr val="bg1"/>
                        </a:solidFill>
                        <a:latin typeface="Calibri"/>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extLst>
                  <a:ext uri="{0D108BD9-81ED-4DB2-BD59-A6C34878D82A}">
                    <a16:rowId xmlns="" xmlns:a16="http://schemas.microsoft.com/office/drawing/2014/main" val="10001"/>
                  </a:ext>
                </a:extLst>
              </a:tr>
              <a:tr h="466886">
                <a:tc vMerge="1">
                  <a:txBody>
                    <a:bodyPr/>
                    <a:lstStyle/>
                    <a:p>
                      <a:endParaRPr lang="en-ZA"/>
                    </a:p>
                  </a:txBody>
                  <a:tcPr/>
                </a:tc>
                <a:tc>
                  <a:txBody>
                    <a:bodyPr/>
                    <a:lstStyle/>
                    <a:p>
                      <a:pPr marL="0" marR="0" algn="ctr">
                        <a:lnSpc>
                          <a:spcPct val="115000"/>
                        </a:lnSpc>
                        <a:spcBef>
                          <a:spcPts val="0"/>
                        </a:spcBef>
                        <a:spcAft>
                          <a:spcPts val="0"/>
                        </a:spcAft>
                      </a:pPr>
                      <a:r>
                        <a:rPr lang="en-US" sz="1400" b="1" kern="1200" dirty="0" smtClean="0">
                          <a:solidFill>
                            <a:schemeClr val="bg1"/>
                          </a:solidFill>
                          <a:latin typeface="Arial Narrow" panose="020B0606020202030204" pitchFamily="34" charset="0"/>
                          <a:ea typeface="Times New Roman"/>
                          <a:cs typeface="Times New Roman"/>
                        </a:rPr>
                        <a:t>Q</a:t>
                      </a:r>
                      <a:r>
                        <a:rPr lang="en-US" sz="1400" b="1" kern="1200" baseline="0" dirty="0" smtClean="0">
                          <a:solidFill>
                            <a:schemeClr val="bg1"/>
                          </a:solidFill>
                          <a:latin typeface="Arial Narrow" panose="020B0606020202030204" pitchFamily="34" charset="0"/>
                          <a:ea typeface="Times New Roman"/>
                          <a:cs typeface="Times New Roman"/>
                        </a:rPr>
                        <a:t> 1 TARGET </a:t>
                      </a:r>
                      <a:endParaRPr lang="en-US"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Programme 1st Quarter Progress and Analysis</a:t>
                      </a: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r>
                        <a:rPr kumimoji="0" lang="en-ZA" sz="1400"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Arial" panose="020B0604020202020204" pitchFamily="34" charset="0"/>
                        </a:rPr>
                        <a:t>Revised Target or Comments on ongoing challenges</a:t>
                      </a:r>
                      <a:endParaRPr lang="en-ZA"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2"/>
                  </a:ext>
                </a:extLst>
              </a:tr>
              <a:tr h="908002">
                <a:tc rowSpan="2">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Number of degraded ha of land rehabilitated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3 800 ha</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Not achieved : 13 initial ha cleared. No in field work done due to lock down in level 5 and 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ZA" sz="1400" b="1" dirty="0" smtClean="0">
                          <a:latin typeface="Arial Narrow" panose="020B0606020202030204" pitchFamily="34" charset="0"/>
                        </a:rPr>
                        <a:t>Revised Target</a:t>
                      </a:r>
                      <a:r>
                        <a:rPr lang="en-ZA" sz="1400" dirty="0" smtClean="0">
                          <a:latin typeface="Arial Narrow" panose="020B0606020202030204" pitchFamily="34" charset="0"/>
                        </a:rPr>
                        <a:t>: 5 000 initial ha </a:t>
                      </a:r>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1025236">
                <a:tc vMerge="1">
                  <a:txBody>
                    <a:bodyPr/>
                    <a:lstStyle/>
                    <a:p>
                      <a:endParaRPr lang="en-ZA" sz="1400" b="1" dirty="0">
                        <a:solidFill>
                          <a:schemeClr val="bg1"/>
                        </a:solidFill>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3, 259 ha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Not achieved : 17 follow up ha cleared. </a:t>
                      </a:r>
                      <a:r>
                        <a:rPr kumimoji="0" lang="en-US"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No in field work done due to lock down in level 5 and 4.</a:t>
                      </a:r>
                    </a:p>
                    <a:p>
                      <a:pPr marL="0" marR="0" lvl="0" indent="0" algn="l" defTabSz="914400" rtl="0" eaLnBrk="1" fontAlgn="auto" latinLnBrk="0" hangingPunct="1">
                        <a:lnSpc>
                          <a:spcPct val="115000"/>
                        </a:lnSpc>
                        <a:spcBef>
                          <a:spcPts val="300"/>
                        </a:spcBef>
                        <a:spcAft>
                          <a:spcPts val="300"/>
                        </a:spcAft>
                        <a:buClrTx/>
                        <a:buSzTx/>
                        <a:buFontTx/>
                        <a:buNone/>
                        <a:tabLst/>
                        <a:defRPr/>
                      </a:pPr>
                      <a:endPar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ZA" sz="1400" b="1" dirty="0" smtClean="0">
                          <a:latin typeface="Arial Narrow" panose="020B0606020202030204" pitchFamily="34" charset="0"/>
                        </a:rPr>
                        <a:t>Revised Target </a:t>
                      </a:r>
                      <a:r>
                        <a:rPr lang="en-ZA" sz="1400" dirty="0" smtClean="0">
                          <a:latin typeface="Arial Narrow" panose="020B0606020202030204" pitchFamily="34" charset="0"/>
                        </a:rPr>
                        <a:t>: 20 000 ha </a:t>
                      </a:r>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51542853"/>
                  </a:ext>
                </a:extLst>
              </a:tr>
              <a:tr h="1509556">
                <a:tc>
                  <a:txBody>
                    <a:bodyPr/>
                    <a:lstStyle/>
                    <a:p>
                      <a:r>
                        <a:rPr lang="en-ZA" sz="1400" dirty="0" smtClean="0">
                          <a:latin typeface="Arial Narrow" panose="020B0606020202030204" pitchFamily="34" charset="0"/>
                        </a:rPr>
                        <a:t>Number of m ³ of degraded wetlands under rehabilitation </a:t>
                      </a:r>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1,575 m ³</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Not achieved: 0 m³ cleared . </a:t>
                      </a:r>
                      <a:r>
                        <a:rPr kumimoji="0" lang="en-US"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No in field work done due to lock down in level 5 and 4</a:t>
                      </a:r>
                    </a:p>
                    <a:p>
                      <a:pPr marL="0" marR="0" lvl="0" indent="0" algn="l" defTabSz="914400" rtl="0" eaLnBrk="1" fontAlgn="auto" latinLnBrk="0" hangingPunct="1">
                        <a:lnSpc>
                          <a:spcPct val="115000"/>
                        </a:lnSpc>
                        <a:spcBef>
                          <a:spcPts val="300"/>
                        </a:spcBef>
                        <a:spcAft>
                          <a:spcPts val="300"/>
                        </a:spcAft>
                        <a:buClrTx/>
                        <a:buSzTx/>
                        <a:buFontTx/>
                        <a:buNone/>
                        <a:tabLst/>
                        <a:defRPr/>
                      </a:pPr>
                      <a:endPar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just">
                        <a:spcAft>
                          <a:spcPts val="0"/>
                        </a:spcAft>
                      </a:pPr>
                      <a:r>
                        <a:rPr lang="en-US" sz="1400" b="1" dirty="0" smtClean="0">
                          <a:effectLst/>
                          <a:latin typeface="Arial Narrow" panose="020B0606020202030204" pitchFamily="34" charset="0"/>
                          <a:ea typeface="Calibri" panose="020F0502020204030204" pitchFamily="34" charset="0"/>
                          <a:cs typeface="Times New Roman" panose="02020603050405020304" pitchFamily="18" charset="0"/>
                        </a:rPr>
                        <a:t>Revised Target:</a:t>
                      </a:r>
                      <a:r>
                        <a:rPr lang="en-US" sz="1400" baseline="0" dirty="0" smtClean="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smtClean="0">
                          <a:effectLst/>
                          <a:latin typeface="Arial Narrow" panose="020B0606020202030204" pitchFamily="34" charset="0"/>
                          <a:ea typeface="Calibri" panose="020F0502020204030204" pitchFamily="34" charset="0"/>
                          <a:cs typeface="Times New Roman" panose="02020603050405020304" pitchFamily="18" charset="0"/>
                        </a:rPr>
                        <a:t>3,000 </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m</a:t>
                      </a:r>
                      <a:r>
                        <a:rPr lang="en-US" sz="1400" baseline="30000" dirty="0">
                          <a:effectLst/>
                          <a:latin typeface="Arial Narrow" panose="020B0606020202030204" pitchFamily="34" charset="0"/>
                          <a:ea typeface="Calibri" panose="020F0502020204030204" pitchFamily="34" charset="0"/>
                          <a:cs typeface="Times New Roman" panose="02020603050405020304" pitchFamily="18" charset="0"/>
                        </a:rPr>
                        <a:t>3</a:t>
                      </a:r>
                      <a:endParaRPr lang="en-ZA" sz="1400" dirty="0">
                        <a:effectLst/>
                        <a:latin typeface="Arial" panose="020B060402020202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12843613"/>
                  </a:ext>
                </a:extLst>
              </a:tr>
            </a:tbl>
          </a:graphicData>
        </a:graphic>
      </p:graphicFrame>
      <p:sp>
        <p:nvSpPr>
          <p:cNvPr id="37919" name="TextBox 2"/>
          <p:cNvSpPr txBox="1">
            <a:spLocks noChangeArrowheads="1"/>
          </p:cNvSpPr>
          <p:nvPr/>
        </p:nvSpPr>
        <p:spPr bwMode="auto">
          <a:xfrm>
            <a:off x="228600" y="38515"/>
            <a:ext cx="876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SANPARKS ANNUAL PROGRESS AGAINST THE  Q 1 TARGETS SET FOR 2020/21  </a:t>
            </a:r>
            <a:endParaRPr kumimoji="0" lang="en-ZA" alt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1503" y="6004115"/>
            <a:ext cx="683788" cy="7927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a:grpSpLocks/>
          </p:cNvGrpSpPr>
          <p:nvPr/>
        </p:nvGrpSpPr>
        <p:grpSpPr bwMode="auto">
          <a:xfrm>
            <a:off x="1463963" y="5770127"/>
            <a:ext cx="5778500" cy="215900"/>
            <a:chOff x="685800" y="6400800"/>
            <a:chExt cx="5778500" cy="215900"/>
          </a:xfrm>
        </p:grpSpPr>
        <p:sp>
          <p:nvSpPr>
            <p:cNvPr id="8"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On target</a:t>
              </a:r>
            </a:p>
          </p:txBody>
        </p:sp>
        <p:sp>
          <p:nvSpPr>
            <p:cNvPr id="9"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work in progress</a:t>
              </a:r>
            </a:p>
          </p:txBody>
        </p:sp>
        <p:sp>
          <p:nvSpPr>
            <p:cNvPr id="10"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Off target</a:t>
              </a:r>
            </a:p>
          </p:txBody>
        </p:sp>
        <p:sp>
          <p:nvSpPr>
            <p:cNvPr id="11"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No</a:t>
              </a: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milestone</a:t>
              </a:r>
            </a:p>
          </p:txBody>
        </p:sp>
      </p:grpSp>
    </p:spTree>
    <p:extLst>
      <p:ext uri="{BB962C8B-B14F-4D97-AF65-F5344CB8AC3E}">
        <p14:creationId xmlns:p14="http://schemas.microsoft.com/office/powerpoint/2010/main" xmlns="" val="1133286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8622475" y="55485"/>
            <a:ext cx="374073"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2047795812"/>
              </p:ext>
            </p:extLst>
          </p:nvPr>
        </p:nvGraphicFramePr>
        <p:xfrm>
          <a:off x="261257" y="686400"/>
          <a:ext cx="8763001" cy="5115381"/>
        </p:xfrm>
        <a:graphic>
          <a:graphicData uri="http://schemas.openxmlformats.org/drawingml/2006/table">
            <a:tbl>
              <a:tblPr/>
              <a:tblGrid>
                <a:gridCol w="2009995">
                  <a:extLst>
                    <a:ext uri="{9D8B030D-6E8A-4147-A177-3AD203B41FA5}">
                      <a16:colId xmlns="" xmlns:a16="http://schemas.microsoft.com/office/drawing/2014/main" val="20000"/>
                    </a:ext>
                  </a:extLst>
                </a:gridCol>
                <a:gridCol w="1903584">
                  <a:extLst>
                    <a:ext uri="{9D8B030D-6E8A-4147-A177-3AD203B41FA5}">
                      <a16:colId xmlns="" xmlns:a16="http://schemas.microsoft.com/office/drawing/2014/main" val="3924932851"/>
                    </a:ext>
                  </a:extLst>
                </a:gridCol>
                <a:gridCol w="2432441">
                  <a:extLst>
                    <a:ext uri="{9D8B030D-6E8A-4147-A177-3AD203B41FA5}">
                      <a16:colId xmlns="" xmlns:a16="http://schemas.microsoft.com/office/drawing/2014/main" val="1994000972"/>
                    </a:ext>
                  </a:extLst>
                </a:gridCol>
                <a:gridCol w="2416981">
                  <a:extLst>
                    <a:ext uri="{9D8B030D-6E8A-4147-A177-3AD203B41FA5}">
                      <a16:colId xmlns="" xmlns:a16="http://schemas.microsoft.com/office/drawing/2014/main" val="713885953"/>
                    </a:ext>
                  </a:extLst>
                </a:gridCol>
              </a:tblGrid>
              <a:tr h="645679">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Times New Roman"/>
                        </a:rPr>
                        <a:t>OUTCOME GOAL 1: SUSTAINABLE BIODIVERSITY AND CULTURAL HERITAGE ACROSS LAND AND SEA DELIVERS BENEFITS FOR THE PEOPLE OF SA AND THE WORLD , NOW AND IN THE FUTURE</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282212">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Calibri" panose="020F0502020204030204" pitchFamily="34" charset="0"/>
                        </a:rPr>
                        <a:t>SUB OUTCOME: CLIMATE CHANGE VULNERABILITY REDUCED AND CLIMATE RESILEINCE IMPROVED </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84064781"/>
                  </a:ext>
                </a:extLst>
              </a:tr>
              <a:tr h="251979">
                <a:tc rowSpan="2">
                  <a:txBody>
                    <a:bodyPr/>
                    <a:lstStyle/>
                    <a:p>
                      <a:pPr marL="0" marR="0" algn="ctr">
                        <a:lnSpc>
                          <a:spcPct val="115000"/>
                        </a:lnSpc>
                        <a:spcBef>
                          <a:spcPts val="0"/>
                        </a:spcBef>
                        <a:spcAft>
                          <a:spcPts val="0"/>
                        </a:spcAft>
                      </a:pPr>
                      <a:r>
                        <a:rPr kumimoji="0" lang="en-ZA"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rPr>
                        <a:t>PERFORMANCE INDICATOR</a:t>
                      </a:r>
                      <a:endParaRPr lang="en-US" sz="14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ACTIONS </a:t>
                      </a:r>
                      <a:r>
                        <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rPr>
                        <a:t>/ </a:t>
                      </a: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INTERVENTIONS</a:t>
                      </a:r>
                      <a:endPar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575187">
                <a:tc vMerge="1">
                  <a:txBody>
                    <a:bodyPr/>
                    <a:lstStyle/>
                    <a:p>
                      <a:endParaRPr lang="en-ZA"/>
                    </a:p>
                  </a:txBody>
                  <a:tcPr/>
                </a:tc>
                <a:tc>
                  <a:txBody>
                    <a:bodyPr/>
                    <a:lstStyle/>
                    <a:p>
                      <a:pPr marL="0" marR="0" algn="ctr">
                        <a:lnSpc>
                          <a:spcPct val="115000"/>
                        </a:lnSpc>
                        <a:spcBef>
                          <a:spcPts val="0"/>
                        </a:spcBef>
                        <a:spcAft>
                          <a:spcPts val="0"/>
                        </a:spcAft>
                      </a:pPr>
                      <a:r>
                        <a:rPr lang="en-US" sz="1400" b="1" kern="1200" dirty="0" smtClean="0">
                          <a:solidFill>
                            <a:schemeClr val="bg1"/>
                          </a:solidFill>
                          <a:latin typeface="Arial Narrow" panose="020B0606020202030204" pitchFamily="34" charset="0"/>
                          <a:ea typeface="Times New Roman"/>
                          <a:cs typeface="Times New Roman"/>
                        </a:rPr>
                        <a:t>Q</a:t>
                      </a:r>
                      <a:r>
                        <a:rPr lang="en-US" sz="1400" b="1" kern="1200" baseline="0" dirty="0" smtClean="0">
                          <a:solidFill>
                            <a:schemeClr val="bg1"/>
                          </a:solidFill>
                          <a:latin typeface="Arial Narrow" panose="020B0606020202030204" pitchFamily="34" charset="0"/>
                          <a:ea typeface="Times New Roman"/>
                          <a:cs typeface="Times New Roman"/>
                        </a:rPr>
                        <a:t> 1 TARGET</a:t>
                      </a:r>
                      <a:endParaRPr lang="en-US"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Programme 1st Quarter Progress and Analysis</a:t>
                      </a: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Revised Target or Comments on ongoing challenges</a:t>
                      </a:r>
                      <a:endParaRPr lang="en-ZA"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2"/>
                  </a:ext>
                </a:extLst>
              </a:tr>
              <a:tr h="1511468">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Number of climate change response interventions implemented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en-ZA" sz="1400" baseline="0" dirty="0" smtClean="0">
                          <a:latin typeface="Arial Narrow" panose="020B0606020202030204" pitchFamily="34" charset="0"/>
                        </a:rPr>
                        <a:t> </a:t>
                      </a:r>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Climate change vulnerability assessments initiated for 2 parks </a:t>
                      </a: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Climate Change Response action Plan initiated </a:t>
                      </a: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GB" sz="1400" b="1" spc="10" dirty="0" smtClean="0">
                          <a:effectLst/>
                          <a:latin typeface="Arial Narrow" panose="020B0606020202030204" pitchFamily="34" charset="0"/>
                          <a:ea typeface="Batang"/>
                        </a:rPr>
                        <a:t>Work in progress</a:t>
                      </a:r>
                    </a:p>
                    <a:p>
                      <a:pPr algn="l">
                        <a:spcAft>
                          <a:spcPts val="0"/>
                        </a:spcAft>
                      </a:pPr>
                      <a:r>
                        <a:rPr lang="en-GB" sz="1400" b="1" dirty="0" smtClean="0">
                          <a:effectLst/>
                          <a:latin typeface="Arial Narrow" panose="020B0606020202030204" pitchFamily="34" charset="0"/>
                          <a:ea typeface="Batang"/>
                        </a:rPr>
                        <a:t>Climate </a:t>
                      </a:r>
                      <a:r>
                        <a:rPr lang="en-GB" sz="1400" b="1" dirty="0">
                          <a:effectLst/>
                          <a:latin typeface="Arial Narrow" panose="020B0606020202030204" pitchFamily="34" charset="0"/>
                          <a:ea typeface="Batang"/>
                        </a:rPr>
                        <a:t>change vulnerability assessments initiated for two </a:t>
                      </a:r>
                      <a:r>
                        <a:rPr lang="en-GB" sz="1400" b="1" dirty="0" smtClean="0">
                          <a:effectLst/>
                          <a:latin typeface="Arial Narrow" panose="020B0606020202030204" pitchFamily="34" charset="0"/>
                          <a:ea typeface="Batang"/>
                        </a:rPr>
                        <a:t>parks. Climate </a:t>
                      </a:r>
                      <a:r>
                        <a:rPr lang="en-GB" sz="1400" b="1" dirty="0">
                          <a:effectLst/>
                          <a:latin typeface="Arial Narrow" panose="020B0606020202030204" pitchFamily="34" charset="0"/>
                          <a:ea typeface="Batang"/>
                        </a:rPr>
                        <a:t>change response action plan </a:t>
                      </a:r>
                      <a:r>
                        <a:rPr lang="en-GB" sz="1400" b="1" dirty="0" smtClean="0">
                          <a:effectLst/>
                          <a:latin typeface="Arial Narrow" panose="020B0606020202030204" pitchFamily="34" charset="0"/>
                          <a:ea typeface="Batang"/>
                        </a:rPr>
                        <a:t>initiated</a:t>
                      </a:r>
                    </a:p>
                    <a:p>
                      <a:pPr algn="l">
                        <a:spcAft>
                          <a:spcPts val="0"/>
                        </a:spcAft>
                      </a:pPr>
                      <a:endParaRPr lang="en-GB" sz="1400" b="1" dirty="0" smtClean="0">
                        <a:effectLst/>
                        <a:latin typeface="Arial Narrow" panose="020B0606020202030204" pitchFamily="34" charset="0"/>
                        <a:ea typeface="Batang"/>
                      </a:endParaRPr>
                    </a:p>
                    <a:p>
                      <a:pPr>
                        <a:spcAft>
                          <a:spcPts val="0"/>
                        </a:spcAft>
                      </a:pPr>
                      <a:endParaRPr lang="en-ZA" sz="1400" b="1" dirty="0">
                        <a:effectLst/>
                        <a:latin typeface="Arial Narrow" panose="020B0606020202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spcAft>
                          <a:spcPts val="800"/>
                        </a:spcAft>
                      </a:pPr>
                      <a:r>
                        <a:rPr lang="en-ZA" sz="1400" b="1" dirty="0" smtClean="0">
                          <a:latin typeface="Arial Narrow" panose="020B0606020202030204" pitchFamily="34" charset="0"/>
                        </a:rPr>
                        <a:t>Revised Target</a:t>
                      </a:r>
                      <a:r>
                        <a:rPr lang="en-ZA" sz="1400" dirty="0" smtClean="0">
                          <a:latin typeface="Arial Narrow" panose="020B0606020202030204" pitchFamily="34" charset="0"/>
                        </a:rPr>
                        <a:t>: </a:t>
                      </a:r>
                      <a:r>
                        <a:rPr lang="en-US" sz="1400" dirty="0" smtClean="0">
                          <a:effectLst/>
                          <a:latin typeface="Arial Narrow" panose="020B0606020202030204" pitchFamily="34" charset="0"/>
                          <a:ea typeface="Calibri" panose="020F0502020204030204" pitchFamily="34" charset="0"/>
                          <a:cs typeface="Times New Roman" panose="02020603050405020304" pitchFamily="18" charset="0"/>
                        </a:rPr>
                        <a:t>Climate change preparedness strategy Draft one completed </a:t>
                      </a:r>
                      <a:endParaRPr lang="en-ZA" sz="1400" dirty="0" smtClean="0">
                        <a:effectLst/>
                        <a:latin typeface="Arial Narrow" panose="020B0606020202030204" pitchFamily="34" charset="0"/>
                        <a:ea typeface="Batang"/>
                      </a:endParaRPr>
                    </a:p>
                    <a:p>
                      <a:pPr>
                        <a:lnSpc>
                          <a:spcPct val="107000"/>
                        </a:lnSpc>
                        <a:spcAft>
                          <a:spcPts val="800"/>
                        </a:spcAft>
                      </a:pPr>
                      <a:r>
                        <a:rPr lang="en-US" sz="1400" dirty="0" smtClean="0">
                          <a:effectLst/>
                          <a:latin typeface="Arial Narrow" panose="020B0606020202030204" pitchFamily="34" charset="0"/>
                          <a:ea typeface="Calibri" panose="020F0502020204030204" pitchFamily="34" charset="0"/>
                          <a:cs typeface="Times New Roman" panose="02020603050405020304" pitchFamily="18" charset="0"/>
                        </a:rPr>
                        <a:t>Climate change vulnerability assessments completed for five parks</a:t>
                      </a:r>
                      <a:endParaRPr lang="en-ZA" sz="1400" dirty="0" smtClean="0">
                        <a:effectLst/>
                        <a:latin typeface="Arial Narrow" panose="020B0606020202030204" pitchFamily="34" charset="0"/>
                        <a:ea typeface="Bata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471079">
                <a:tc gridSpan="4">
                  <a:txBody>
                    <a:bodyPr/>
                    <a:lstStyle/>
                    <a:p>
                      <a:r>
                        <a:rPr lang="en-ZA" sz="1400" b="1" dirty="0" smtClean="0">
                          <a:solidFill>
                            <a:schemeClr val="bg1"/>
                          </a:solidFill>
                          <a:latin typeface="Arial Narrow" panose="020B0606020202030204" pitchFamily="34" charset="0"/>
                        </a:rPr>
                        <a:t>SUB OUTCOME: A</a:t>
                      </a:r>
                      <a:r>
                        <a:rPr lang="en-ZA" sz="1400" b="1" baseline="0" dirty="0" smtClean="0">
                          <a:solidFill>
                            <a:schemeClr val="bg1"/>
                          </a:solidFill>
                          <a:latin typeface="Arial Narrow" panose="020B0606020202030204" pitchFamily="34" charset="0"/>
                        </a:rPr>
                        <a:t> FRAMEWORK TOWARDS IMPROVED MANAGEMENT OF AQUATIC SYSTEMS DEVELOPED </a:t>
                      </a:r>
                      <a:endParaRPr lang="en-ZA" sz="1400" b="1" dirty="0">
                        <a:solidFill>
                          <a:schemeClr val="bg1"/>
                        </a:solidFill>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dirty="0"/>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151542853"/>
                  </a:ext>
                </a:extLst>
              </a:tr>
              <a:tr h="1312884">
                <a:tc>
                  <a:txBody>
                    <a:bodyPr/>
                    <a:lstStyle/>
                    <a:p>
                      <a:r>
                        <a:rPr lang="en-ZA" sz="1400" dirty="0" smtClean="0">
                          <a:latin typeface="Arial Narrow" panose="020B0606020202030204" pitchFamily="34" charset="0"/>
                        </a:rPr>
                        <a:t>Number of estuarine and marine management plans</a:t>
                      </a:r>
                      <a:r>
                        <a:rPr lang="en-ZA" sz="1400" baseline="0" dirty="0" smtClean="0">
                          <a:latin typeface="Arial Narrow" panose="020B0606020202030204" pitchFamily="34" charset="0"/>
                        </a:rPr>
                        <a:t> developed </a:t>
                      </a:r>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en-ZA" sz="1400" dirty="0" smtClean="0">
                          <a:latin typeface="Arial Narrow" panose="020B0606020202030204" pitchFamily="34" charset="0"/>
                        </a:rPr>
                        <a:t> </a:t>
                      </a:r>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Commence consultation process on one draft estuarine and marine management plan </a:t>
                      </a:r>
                    </a:p>
                    <a:p>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Work in progress : Consultation has commenced on the draft estuarine and marine management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dirty="0" smtClean="0">
                          <a:latin typeface="Arial Narrow" panose="020B0606020202030204" pitchFamily="34" charset="0"/>
                        </a:rPr>
                        <a:t>Revised target</a:t>
                      </a:r>
                      <a:r>
                        <a:rPr lang="en-ZA" sz="1400" dirty="0" smtClean="0">
                          <a:latin typeface="Arial Narrow" panose="020B0606020202030204" pitchFamily="34" charset="0"/>
                        </a:rPr>
                        <a:t>: </a:t>
                      </a:r>
                      <a:r>
                        <a:rPr lang="en-US" sz="1400" dirty="0" smtClean="0">
                          <a:effectLst/>
                          <a:latin typeface="Arial Narrow" panose="020B0606020202030204" pitchFamily="34" charset="0"/>
                          <a:ea typeface="Calibri" panose="020F0502020204030204" pitchFamily="34" charset="0"/>
                          <a:cs typeface="Times New Roman" panose="02020603050405020304" pitchFamily="18" charset="0"/>
                        </a:rPr>
                        <a:t>Guideline document for development of Estuarine and MPA management plans in line with stakeholder and legislative requirements</a:t>
                      </a:r>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612843613"/>
                  </a:ext>
                </a:extLst>
              </a:tr>
            </a:tbl>
          </a:graphicData>
        </a:graphic>
      </p:graphicFrame>
      <p:sp>
        <p:nvSpPr>
          <p:cNvPr id="37919" name="TextBox 2"/>
          <p:cNvSpPr txBox="1">
            <a:spLocks noChangeArrowheads="1"/>
          </p:cNvSpPr>
          <p:nvPr/>
        </p:nvSpPr>
        <p:spPr bwMode="auto">
          <a:xfrm>
            <a:off x="228600" y="38515"/>
            <a:ext cx="876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SANPARKS ANNUAL PROGRESS AGAINST THE  Q 1 TARGETS SET FOR 2020/21  </a:t>
            </a:r>
            <a:endParaRPr kumimoji="0" lang="en-ZA" alt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1503" y="6004115"/>
            <a:ext cx="683788" cy="7927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a:grpSpLocks/>
          </p:cNvGrpSpPr>
          <p:nvPr/>
        </p:nvGrpSpPr>
        <p:grpSpPr bwMode="auto">
          <a:xfrm>
            <a:off x="1584037" y="5956446"/>
            <a:ext cx="5778500" cy="215900"/>
            <a:chOff x="685800" y="6400800"/>
            <a:chExt cx="5778500" cy="215900"/>
          </a:xfrm>
        </p:grpSpPr>
        <p:sp>
          <p:nvSpPr>
            <p:cNvPr id="8"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On target</a:t>
              </a:r>
            </a:p>
          </p:txBody>
        </p:sp>
        <p:sp>
          <p:nvSpPr>
            <p:cNvPr id="9"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work in progress</a:t>
              </a:r>
            </a:p>
          </p:txBody>
        </p:sp>
        <p:sp>
          <p:nvSpPr>
            <p:cNvPr id="10"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Off target</a:t>
              </a:r>
            </a:p>
          </p:txBody>
        </p:sp>
        <p:sp>
          <p:nvSpPr>
            <p:cNvPr id="11"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No</a:t>
              </a: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milestone</a:t>
              </a:r>
            </a:p>
          </p:txBody>
        </p:sp>
      </p:grpSp>
    </p:spTree>
    <p:extLst>
      <p:ext uri="{BB962C8B-B14F-4D97-AF65-F5344CB8AC3E}">
        <p14:creationId xmlns:p14="http://schemas.microsoft.com/office/powerpoint/2010/main" xmlns="" val="1364465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8451503" y="57268"/>
            <a:ext cx="424874"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2036756793"/>
              </p:ext>
            </p:extLst>
          </p:nvPr>
        </p:nvGraphicFramePr>
        <p:xfrm>
          <a:off x="228600" y="384582"/>
          <a:ext cx="8763001" cy="5762465"/>
        </p:xfrm>
        <a:graphic>
          <a:graphicData uri="http://schemas.openxmlformats.org/drawingml/2006/table">
            <a:tbl>
              <a:tblPr/>
              <a:tblGrid>
                <a:gridCol w="2098485">
                  <a:extLst>
                    <a:ext uri="{9D8B030D-6E8A-4147-A177-3AD203B41FA5}">
                      <a16:colId xmlns="" xmlns:a16="http://schemas.microsoft.com/office/drawing/2014/main" val="20000"/>
                    </a:ext>
                  </a:extLst>
                </a:gridCol>
                <a:gridCol w="1607574">
                  <a:extLst>
                    <a:ext uri="{9D8B030D-6E8A-4147-A177-3AD203B41FA5}">
                      <a16:colId xmlns="" xmlns:a16="http://schemas.microsoft.com/office/drawing/2014/main" val="2990869818"/>
                    </a:ext>
                  </a:extLst>
                </a:gridCol>
                <a:gridCol w="2374490">
                  <a:extLst>
                    <a:ext uri="{9D8B030D-6E8A-4147-A177-3AD203B41FA5}">
                      <a16:colId xmlns="" xmlns:a16="http://schemas.microsoft.com/office/drawing/2014/main" val="3141646064"/>
                    </a:ext>
                  </a:extLst>
                </a:gridCol>
                <a:gridCol w="2682452">
                  <a:extLst>
                    <a:ext uri="{9D8B030D-6E8A-4147-A177-3AD203B41FA5}">
                      <a16:colId xmlns="" xmlns:a16="http://schemas.microsoft.com/office/drawing/2014/main" val="3944165026"/>
                    </a:ext>
                  </a:extLst>
                </a:gridCol>
              </a:tblGrid>
              <a:tr h="564424">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Times New Roman"/>
                        </a:rPr>
                        <a:t>OUTCOME GOAL 1: SUSTAINABLE BIODIVERSITY AND CULTURAL HERITAGE ACROSS LAND AND SEA DELIVERSBENEFITS FOR THE PEOPLE OF SA AND THE WORLD , NOW AND IN THE FUTURE</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282212">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Calibri" panose="020F0502020204030204" pitchFamily="34" charset="0"/>
                        </a:rPr>
                        <a:t>SUB OUTCOME: A FRAMEWORK TOWARDS IMPROVED MANAGEMENT OF CULTURAL HERITAGE DEVELOPED </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84064781"/>
                  </a:ext>
                </a:extLst>
              </a:tr>
              <a:tr h="536521">
                <a:tc rowSpan="2">
                  <a:txBody>
                    <a:bodyPr/>
                    <a:lstStyle/>
                    <a:p>
                      <a:pPr marL="0" marR="0" algn="ctr">
                        <a:lnSpc>
                          <a:spcPct val="115000"/>
                        </a:lnSpc>
                        <a:spcBef>
                          <a:spcPts val="0"/>
                        </a:spcBef>
                        <a:spcAft>
                          <a:spcPts val="0"/>
                        </a:spcAft>
                      </a:pPr>
                      <a:r>
                        <a:rPr kumimoji="0" lang="en-ZA"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rPr>
                        <a:t>PERFORMANCE INDICATOR</a:t>
                      </a:r>
                      <a:endParaRPr lang="en-US" sz="14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ACTIONS </a:t>
                      </a:r>
                      <a:r>
                        <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rPr>
                        <a:t>/ </a:t>
                      </a: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INTERVENTIONS</a:t>
                      </a:r>
                      <a:endPar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851085">
                <a:tc vMerge="1">
                  <a:txBody>
                    <a:bodyPr/>
                    <a:lstStyle/>
                    <a:p>
                      <a:endParaRPr lang="en-ZA"/>
                    </a:p>
                  </a:txBody>
                  <a:tcPr/>
                </a:tc>
                <a:tc>
                  <a:txBody>
                    <a:bodyPr/>
                    <a:lstStyle/>
                    <a:p>
                      <a:pPr marL="0" marR="0" algn="ctr">
                        <a:lnSpc>
                          <a:spcPct val="115000"/>
                        </a:lnSpc>
                        <a:spcBef>
                          <a:spcPts val="0"/>
                        </a:spcBef>
                        <a:spcAft>
                          <a:spcPts val="0"/>
                        </a:spcAft>
                      </a:pPr>
                      <a:r>
                        <a:rPr lang="en-US" sz="1400" b="1" kern="1200" dirty="0" smtClean="0">
                          <a:solidFill>
                            <a:schemeClr val="bg1"/>
                          </a:solidFill>
                          <a:latin typeface="Arial Narrow" panose="020B0606020202030204" pitchFamily="34" charset="0"/>
                          <a:ea typeface="Times New Roman"/>
                          <a:cs typeface="Times New Roman"/>
                        </a:rPr>
                        <a:t>Q1</a:t>
                      </a:r>
                      <a:r>
                        <a:rPr lang="en-US" sz="1400" b="1" kern="1200" baseline="0" dirty="0" smtClean="0">
                          <a:solidFill>
                            <a:schemeClr val="bg1"/>
                          </a:solidFill>
                          <a:latin typeface="Arial Narrow" panose="020B0606020202030204" pitchFamily="34" charset="0"/>
                          <a:ea typeface="Times New Roman"/>
                          <a:cs typeface="Times New Roman"/>
                        </a:rPr>
                        <a:t> </a:t>
                      </a:r>
                      <a:r>
                        <a:rPr lang="en-US" sz="1400" b="1" kern="1200" dirty="0" smtClean="0">
                          <a:solidFill>
                            <a:schemeClr val="bg1"/>
                          </a:solidFill>
                          <a:latin typeface="Arial Narrow" panose="020B0606020202030204" pitchFamily="34" charset="0"/>
                          <a:ea typeface="Times New Roman"/>
                          <a:cs typeface="Times New Roman"/>
                        </a:rPr>
                        <a:t> TARGET</a:t>
                      </a:r>
                      <a:endParaRPr lang="en-US"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Programme 1st Quarter Progress and Analysis</a:t>
                      </a: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Revised Target or Comments on ongoing challenges</a:t>
                      </a:r>
                      <a:endParaRPr lang="en-ZA"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2"/>
                  </a:ext>
                </a:extLst>
              </a:tr>
              <a:tr h="1706880">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Number of cultural heritage assessments conducted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Heritage resources identified, confirmed and data base updated for 3 parks </a:t>
                      </a: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GB" sz="1400" b="1" dirty="0" smtClean="0">
                          <a:effectLst/>
                          <a:latin typeface="Arial Narrow" panose="020B0606020202030204" pitchFamily="34" charset="0"/>
                          <a:ea typeface="Arial" panose="020B0604020202020204" pitchFamily="34" charset="0"/>
                        </a:rPr>
                        <a:t>Not</a:t>
                      </a:r>
                      <a:r>
                        <a:rPr lang="en-GB" sz="1400" b="1" baseline="0" dirty="0" smtClean="0">
                          <a:effectLst/>
                          <a:latin typeface="Arial Narrow" panose="020B0606020202030204" pitchFamily="34" charset="0"/>
                          <a:ea typeface="Arial" panose="020B0604020202020204" pitchFamily="34" charset="0"/>
                        </a:rPr>
                        <a:t> achieved </a:t>
                      </a:r>
                    </a:p>
                    <a:p>
                      <a:pPr algn="l">
                        <a:spcAft>
                          <a:spcPts val="0"/>
                        </a:spcAft>
                      </a:pPr>
                      <a:r>
                        <a:rPr lang="en-GB" sz="1400" b="1" dirty="0" smtClean="0">
                          <a:effectLst/>
                          <a:latin typeface="Arial Narrow" panose="020B0606020202030204" pitchFamily="34" charset="0"/>
                          <a:ea typeface="Arial" panose="020B0604020202020204" pitchFamily="34" charset="0"/>
                        </a:rPr>
                        <a:t>Confirmation </a:t>
                      </a:r>
                      <a:r>
                        <a:rPr lang="en-GB" sz="1400" b="1" dirty="0">
                          <a:effectLst/>
                          <a:latin typeface="Arial Narrow" panose="020B0606020202030204" pitchFamily="34" charset="0"/>
                          <a:ea typeface="Arial" panose="020B0604020202020204" pitchFamily="34" charset="0"/>
                        </a:rPr>
                        <a:t>of heritage assets could not be done as field work was not possible due to lockdown. Instead virtual meetings were held and plans made for field work in </a:t>
                      </a:r>
                      <a:r>
                        <a:rPr lang="en-GB" sz="1400" b="1" dirty="0" smtClean="0">
                          <a:effectLst/>
                          <a:latin typeface="Arial Narrow" panose="020B0606020202030204" pitchFamily="34" charset="0"/>
                          <a:ea typeface="Arial" panose="020B0604020202020204" pitchFamily="34" charset="0"/>
                        </a:rPr>
                        <a:t>Q2</a:t>
                      </a:r>
                    </a:p>
                    <a:p>
                      <a:pPr algn="l">
                        <a:spcAft>
                          <a:spcPts val="0"/>
                        </a:spcAft>
                      </a:pPr>
                      <a:endParaRPr lang="en-GB" sz="1400" b="1" dirty="0" smtClean="0">
                        <a:effectLst/>
                        <a:latin typeface="Arial Narrow" panose="020B0606020202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Cultural heritage resource assessments conducted in 3 national parks</a:t>
                      </a:r>
                      <a:endPar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p>
                      <a:endParaRPr lang="en-ZA" sz="1400" b="1"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471079">
                <a:tc gridSpan="4">
                  <a:txBody>
                    <a:bodyPr/>
                    <a:lstStyle/>
                    <a:p>
                      <a:r>
                        <a:rPr lang="en-ZA" sz="1400" b="1" dirty="0" smtClean="0">
                          <a:solidFill>
                            <a:schemeClr val="bg1"/>
                          </a:solidFill>
                          <a:latin typeface="Arial Narrow" panose="020B0606020202030204" pitchFamily="34" charset="0"/>
                        </a:rPr>
                        <a:t>SUSTAINABLE POPULATIONS OF SPECIES OF SPECIAL CONCERN MONITORED AND MAINTAINED </a:t>
                      </a:r>
                      <a:endParaRPr lang="en-ZA" sz="1400" b="1" dirty="0">
                        <a:solidFill>
                          <a:schemeClr val="bg1"/>
                        </a:solidFill>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151542853"/>
                  </a:ext>
                </a:extLst>
              </a:tr>
              <a:tr h="1350264">
                <a:tc>
                  <a:txBody>
                    <a:bodyPr/>
                    <a:lstStyle/>
                    <a:p>
                      <a:r>
                        <a:rPr lang="en-ZA" sz="1400" dirty="0" smtClean="0">
                          <a:latin typeface="Arial Narrow" panose="020B0606020202030204" pitchFamily="34" charset="0"/>
                        </a:rPr>
                        <a:t>Percentage annual</a:t>
                      </a:r>
                      <a:r>
                        <a:rPr lang="en-ZA" sz="1400" baseline="0" dirty="0" smtClean="0">
                          <a:latin typeface="Arial Narrow" panose="020B0606020202030204" pitchFamily="34" charset="0"/>
                        </a:rPr>
                        <a:t> increase in rhino populations </a:t>
                      </a:r>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Surveys planned</a:t>
                      </a: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 </a:t>
                      </a: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Achieved </a:t>
                      </a: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Surveys were planned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Decline in rhino populations in KNP halted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Rhino populations in other parks increasing at 4% </a:t>
                      </a:r>
                    </a:p>
                    <a:p>
                      <a:pPr marL="0" marR="0" lvl="0" indent="0" algn="l" defTabSz="914400" rtl="0" eaLnBrk="1" fontAlgn="auto" latinLnBrk="0" hangingPunct="1">
                        <a:lnSpc>
                          <a:spcPct val="115000"/>
                        </a:lnSpc>
                        <a:spcBef>
                          <a:spcPts val="300"/>
                        </a:spcBef>
                        <a:spcAft>
                          <a:spcPts val="300"/>
                        </a:spcAft>
                        <a:buClrTx/>
                        <a:buSzTx/>
                        <a:buFontTx/>
                        <a:buNone/>
                        <a:tabLst/>
                        <a:defRPr/>
                      </a:pPr>
                      <a:endPar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612843613"/>
                  </a:ext>
                </a:extLst>
              </a:tr>
            </a:tbl>
          </a:graphicData>
        </a:graphic>
      </p:graphicFrame>
      <p:sp>
        <p:nvSpPr>
          <p:cNvPr id="37919" name="TextBox 2"/>
          <p:cNvSpPr txBox="1">
            <a:spLocks noChangeArrowheads="1"/>
          </p:cNvSpPr>
          <p:nvPr/>
        </p:nvSpPr>
        <p:spPr bwMode="auto">
          <a:xfrm>
            <a:off x="228600" y="38515"/>
            <a:ext cx="876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SANPARKS ANNUAL PROGRESS AGAINST THE  Q 1 TARGETS SET FOR 2020/21  </a:t>
            </a:r>
            <a:endParaRPr kumimoji="0" lang="en-ZA" alt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1503" y="6004115"/>
            <a:ext cx="683788" cy="7927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a:grpSpLocks/>
          </p:cNvGrpSpPr>
          <p:nvPr/>
        </p:nvGrpSpPr>
        <p:grpSpPr bwMode="auto">
          <a:xfrm>
            <a:off x="1888836" y="6400514"/>
            <a:ext cx="5778500" cy="215900"/>
            <a:chOff x="685800" y="6400800"/>
            <a:chExt cx="5778500" cy="215900"/>
          </a:xfrm>
        </p:grpSpPr>
        <p:sp>
          <p:nvSpPr>
            <p:cNvPr id="8"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On target</a:t>
              </a:r>
            </a:p>
          </p:txBody>
        </p:sp>
        <p:sp>
          <p:nvSpPr>
            <p:cNvPr id="9"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work in progress</a:t>
              </a:r>
            </a:p>
          </p:txBody>
        </p:sp>
        <p:sp>
          <p:nvSpPr>
            <p:cNvPr id="10"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Off target</a:t>
              </a:r>
            </a:p>
          </p:txBody>
        </p:sp>
        <p:sp>
          <p:nvSpPr>
            <p:cNvPr id="11"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No</a:t>
              </a: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milestone</a:t>
              </a:r>
            </a:p>
          </p:txBody>
        </p:sp>
      </p:grpSp>
    </p:spTree>
    <p:extLst>
      <p:ext uri="{BB962C8B-B14F-4D97-AF65-F5344CB8AC3E}">
        <p14:creationId xmlns:p14="http://schemas.microsoft.com/office/powerpoint/2010/main" xmlns="" val="437849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8597900" y="84838"/>
            <a:ext cx="3937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01D5B-A1D9-4FB3-9986-D13129CA211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3109879888"/>
              </p:ext>
            </p:extLst>
          </p:nvPr>
        </p:nvGraphicFramePr>
        <p:xfrm>
          <a:off x="261257" y="612627"/>
          <a:ext cx="8763002" cy="4850300"/>
        </p:xfrm>
        <a:graphic>
          <a:graphicData uri="http://schemas.openxmlformats.org/drawingml/2006/table">
            <a:tbl>
              <a:tblPr/>
              <a:tblGrid>
                <a:gridCol w="1872343">
                  <a:extLst>
                    <a:ext uri="{9D8B030D-6E8A-4147-A177-3AD203B41FA5}">
                      <a16:colId xmlns="" xmlns:a16="http://schemas.microsoft.com/office/drawing/2014/main" val="20000"/>
                    </a:ext>
                  </a:extLst>
                </a:gridCol>
                <a:gridCol w="1937657">
                  <a:extLst>
                    <a:ext uri="{9D8B030D-6E8A-4147-A177-3AD203B41FA5}">
                      <a16:colId xmlns="" xmlns:a16="http://schemas.microsoft.com/office/drawing/2014/main" val="20001"/>
                    </a:ext>
                  </a:extLst>
                </a:gridCol>
                <a:gridCol w="2300046">
                  <a:extLst>
                    <a:ext uri="{9D8B030D-6E8A-4147-A177-3AD203B41FA5}">
                      <a16:colId xmlns="" xmlns:a16="http://schemas.microsoft.com/office/drawing/2014/main" val="20003"/>
                    </a:ext>
                  </a:extLst>
                </a:gridCol>
                <a:gridCol w="2652956">
                  <a:extLst>
                    <a:ext uri="{9D8B030D-6E8A-4147-A177-3AD203B41FA5}">
                      <a16:colId xmlns="" xmlns:a16="http://schemas.microsoft.com/office/drawing/2014/main" val="3720506754"/>
                    </a:ext>
                  </a:extLst>
                </a:gridCol>
              </a:tblGrid>
              <a:tr h="447459">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Times New Roman"/>
                        </a:rPr>
                        <a:t>OUTCOME GOAL 1: SUSTAINABLE BIODIVERSITY AND CULTURAL HERITAGE ACROSS LAND AND SEA DELIVERSBENEFITS FOR THE PEOPLE OF SA AND THE WORLD , NOW AND IN THE FUTURE</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b="1" kern="1200" dirty="0">
                        <a:solidFill>
                          <a:schemeClr val="bg1"/>
                        </a:solidFill>
                        <a:latin typeface="Arial Narrow"/>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223729">
                <a:tc gridSpan="4">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mn-ea"/>
                          <a:cs typeface="Calibri" panose="020F0502020204030204" pitchFamily="34" charset="0"/>
                        </a:rPr>
                        <a:t>SUB OUTCOME: WILDLIFE CRIME IN NATIONAL PARKS REDUCED </a:t>
                      </a:r>
                      <a:endPar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Calibri" panose="020F050202020403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84064781"/>
                  </a:ext>
                </a:extLst>
              </a:tr>
              <a:tr h="351695">
                <a:tc rowSpan="2">
                  <a:txBody>
                    <a:bodyPr/>
                    <a:lstStyle/>
                    <a:p>
                      <a:pPr marL="0" marR="0" algn="ctr">
                        <a:lnSpc>
                          <a:spcPct val="115000"/>
                        </a:lnSpc>
                        <a:spcBef>
                          <a:spcPts val="0"/>
                        </a:spcBef>
                        <a:spcAft>
                          <a:spcPts val="0"/>
                        </a:spcAft>
                      </a:pPr>
                      <a:r>
                        <a:rPr kumimoji="0" lang="en-ZA" sz="1400" b="1" i="0" u="none" strike="noStrike" kern="1200" cap="none" spc="0" normalizeH="0" baseline="0" noProof="0" dirty="0" smtClean="0">
                          <a:ln>
                            <a:noFill/>
                          </a:ln>
                          <a:solidFill>
                            <a:srgbClr val="FFFFFF"/>
                          </a:solidFill>
                          <a:effectLst/>
                          <a:uLnTx/>
                          <a:uFillTx/>
                          <a:latin typeface="Arial Narrow" panose="020B0606020202030204" pitchFamily="34" charset="0"/>
                          <a:ea typeface="Times New Roman"/>
                          <a:cs typeface="Times New Roman"/>
                        </a:rPr>
                        <a:t>PERFORMANCE INDICATOR</a:t>
                      </a:r>
                      <a:endParaRPr lang="en-US" sz="14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ACTIONS </a:t>
                      </a:r>
                      <a:r>
                        <a:rPr kumimoji="0" lang="en-ZA"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rPr>
                        <a:t>/ </a:t>
                      </a:r>
                      <a:r>
                        <a:rPr kumimoji="0" lang="en-ZA" sz="1400" b="1" i="0" u="none" strike="noStrike" kern="1200" cap="none" spc="0" normalizeH="0" baseline="0" noProof="0" dirty="0" smtClean="0">
                          <a:ln>
                            <a:noFill/>
                          </a:ln>
                          <a:solidFill>
                            <a:schemeClr val="bg1"/>
                          </a:solidFill>
                          <a:effectLst/>
                          <a:uLnTx/>
                          <a:uFillTx/>
                          <a:latin typeface="Arial Narrow" panose="020B0606020202030204" pitchFamily="34" charset="0"/>
                          <a:ea typeface="Times New Roman"/>
                          <a:cs typeface="Times New Roman"/>
                        </a:rPr>
                        <a:t>INTERVENTIONS</a:t>
                      </a:r>
                      <a:endPar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marL="0" marR="0" algn="ctr">
                        <a:lnSpc>
                          <a:spcPct val="115000"/>
                        </a:lnSpc>
                        <a:spcBef>
                          <a:spcPts val="0"/>
                        </a:spcBef>
                        <a:spcAft>
                          <a:spcPts val="0"/>
                        </a:spcAft>
                      </a:pPr>
                      <a:endParaRPr lang="en-US" sz="1400" dirty="0">
                        <a:solidFill>
                          <a:schemeClr val="bg1"/>
                        </a:solidFill>
                        <a:latin typeface="Calibri"/>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extLst>
                  <a:ext uri="{0D108BD9-81ED-4DB2-BD59-A6C34878D82A}">
                    <a16:rowId xmlns="" xmlns:a16="http://schemas.microsoft.com/office/drawing/2014/main" val="10001"/>
                  </a:ext>
                </a:extLst>
              </a:tr>
              <a:tr h="839416">
                <a:tc vMerge="1">
                  <a:txBody>
                    <a:bodyPr/>
                    <a:lstStyle/>
                    <a:p>
                      <a:endParaRPr lang="en-ZA"/>
                    </a:p>
                  </a:txBody>
                  <a:tcPr/>
                </a:tc>
                <a:tc>
                  <a:txBody>
                    <a:bodyPr/>
                    <a:lstStyle/>
                    <a:p>
                      <a:pPr marL="0" marR="0" algn="ctr">
                        <a:lnSpc>
                          <a:spcPct val="115000"/>
                        </a:lnSpc>
                        <a:spcBef>
                          <a:spcPts val="0"/>
                        </a:spcBef>
                        <a:spcAft>
                          <a:spcPts val="0"/>
                        </a:spcAft>
                      </a:pPr>
                      <a:r>
                        <a:rPr lang="en-US" sz="1400" b="1" kern="1200" dirty="0" smtClean="0">
                          <a:solidFill>
                            <a:schemeClr val="bg1"/>
                          </a:solidFill>
                          <a:latin typeface="Arial Narrow" panose="020B0606020202030204" pitchFamily="34" charset="0"/>
                          <a:ea typeface="Times New Roman"/>
                          <a:cs typeface="Times New Roman"/>
                        </a:rPr>
                        <a:t>Q1</a:t>
                      </a:r>
                      <a:r>
                        <a:rPr lang="en-US" sz="1400" b="1" kern="1200" baseline="0" dirty="0" smtClean="0">
                          <a:solidFill>
                            <a:schemeClr val="bg1"/>
                          </a:solidFill>
                          <a:latin typeface="Arial Narrow" panose="020B0606020202030204" pitchFamily="34" charset="0"/>
                          <a:ea typeface="Times New Roman"/>
                          <a:cs typeface="Times New Roman"/>
                        </a:rPr>
                        <a:t> </a:t>
                      </a:r>
                      <a:r>
                        <a:rPr lang="en-US" sz="1400" b="1" kern="1200" dirty="0" smtClean="0">
                          <a:solidFill>
                            <a:schemeClr val="bg1"/>
                          </a:solidFill>
                          <a:latin typeface="Arial Narrow" panose="020B0606020202030204" pitchFamily="34" charset="0"/>
                          <a:ea typeface="Times New Roman"/>
                          <a:cs typeface="Times New Roman"/>
                        </a:rPr>
                        <a:t> TARGET</a:t>
                      </a:r>
                      <a:endParaRPr lang="en-US"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Programme 1st Quarter Progress and Analysis</a:t>
                      </a: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Revised Target or Comments on ongoing challenges</a:t>
                      </a:r>
                      <a:endParaRPr lang="en-ZA" sz="1400" b="1" kern="1200" dirty="0">
                        <a:solidFill>
                          <a:schemeClr val="bg1"/>
                        </a:solidFill>
                        <a:latin typeface="Arial Narrow" panose="020B0606020202030204" pitchFamily="34" charset="0"/>
                        <a:ea typeface="Times New Roman"/>
                        <a:cs typeface="Times New Roman"/>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2"/>
                  </a:ext>
                </a:extLst>
              </a:tr>
              <a:tr h="1257609">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Number of rhinos poached in KNP and 6 parks reduced </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60 rhinos poached in KNP</a:t>
                      </a:r>
                    </a:p>
                    <a:p>
                      <a:pPr marL="0" marR="0" lvl="0" indent="0" algn="l" defTabSz="914400" rtl="0" eaLnBrk="1" fontAlgn="auto" latinLnBrk="0" hangingPunct="1">
                        <a:lnSpc>
                          <a:spcPct val="115000"/>
                        </a:lnSpc>
                        <a:spcBef>
                          <a:spcPts val="300"/>
                        </a:spcBef>
                        <a:spcAft>
                          <a:spcPts val="300"/>
                        </a:spcAft>
                        <a:buClrTx/>
                        <a:buSzTx/>
                        <a:buFontTx/>
                        <a:buNone/>
                        <a:tabLst/>
                        <a:defRPr/>
                      </a:pPr>
                      <a:endPar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 1 rhino poached in other parks</a:t>
                      </a:r>
                      <a:endParaRPr kumimoji="0" lang="en-US" sz="1400" b="0"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Achieved </a:t>
                      </a: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28 rhinos poached</a:t>
                      </a: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1400" b="1" i="0" u="none" strike="noStrike" kern="1200" cap="none" spc="0" normalizeH="0" baseline="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None in Parks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ZA" sz="1400" dirty="0" smtClean="0">
                          <a:latin typeface="Arial Narrow" panose="020B0606020202030204" pitchFamily="34" charset="0"/>
                        </a:rPr>
                        <a:t>Rhinos poached in KNP</a:t>
                      </a:r>
                      <a:r>
                        <a:rPr lang="en-ZA" sz="1400" baseline="0" dirty="0" smtClean="0">
                          <a:latin typeface="Arial Narrow" panose="020B0606020202030204" pitchFamily="34" charset="0"/>
                        </a:rPr>
                        <a:t> less than ≤ 250 animals </a:t>
                      </a:r>
                    </a:p>
                    <a:p>
                      <a:endParaRPr lang="en-ZA" sz="1400" baseline="0" dirty="0" smtClean="0">
                        <a:latin typeface="Arial Narrow" panose="020B0606020202030204" pitchFamily="34" charset="0"/>
                      </a:endParaRPr>
                    </a:p>
                    <a:p>
                      <a:r>
                        <a:rPr lang="en-ZA" sz="1400" baseline="0" dirty="0" smtClean="0">
                          <a:latin typeface="Arial Narrow" panose="020B0606020202030204" pitchFamily="34" charset="0"/>
                        </a:rPr>
                        <a:t>Less than </a:t>
                      </a: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5 animals poached in 6 parks </a:t>
                      </a:r>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587610">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ZA" sz="1400" b="1" dirty="0" smtClean="0">
                          <a:solidFill>
                            <a:schemeClr val="tx1"/>
                          </a:solidFill>
                          <a:latin typeface="Arial Narrow" panose="020B0606020202030204" pitchFamily="34" charset="0"/>
                        </a:rPr>
                        <a:t>Number of elephants</a:t>
                      </a:r>
                      <a:r>
                        <a:rPr lang="en-ZA" sz="1400" b="1" baseline="0" dirty="0" smtClean="0">
                          <a:solidFill>
                            <a:schemeClr val="tx1"/>
                          </a:solidFill>
                          <a:latin typeface="Arial Narrow" panose="020B0606020202030204" pitchFamily="34" charset="0"/>
                        </a:rPr>
                        <a:t> poached reduced </a:t>
                      </a:r>
                      <a:endParaRPr lang="en-ZA" sz="1400" b="1" dirty="0">
                        <a:solidFill>
                          <a:schemeClr val="tx1"/>
                        </a:solidFill>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10 elephants poached </a:t>
                      </a: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b="1" dirty="0" smtClean="0">
                          <a:latin typeface="Arial Narrow" panose="020B0606020202030204" pitchFamily="34" charset="0"/>
                        </a:rPr>
                        <a:t>Achieved</a:t>
                      </a:r>
                    </a:p>
                    <a:p>
                      <a:endParaRPr lang="en-ZA" sz="1400" b="1" dirty="0" smtClean="0">
                        <a:latin typeface="Arial Narrow" panose="020B0606020202030204" pitchFamily="34" charset="0"/>
                      </a:endParaRPr>
                    </a:p>
                    <a:p>
                      <a:r>
                        <a:rPr lang="en-ZA" sz="1400" b="1" dirty="0" smtClean="0">
                          <a:latin typeface="Arial Narrow" panose="020B0606020202030204" pitchFamily="34" charset="0"/>
                        </a:rPr>
                        <a:t>2 elephants poached in KNP, 0 in parks </a:t>
                      </a:r>
                    </a:p>
                    <a:p>
                      <a:endParaRPr lang="en-ZA" sz="1400" b="1" dirty="0" smtClean="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ZA" sz="1400" dirty="0" smtClean="0">
                          <a:latin typeface="Arial Narrow" panose="020B0606020202030204" pitchFamily="34" charset="0"/>
                        </a:rPr>
                        <a:t>Less than 40 animals poached </a:t>
                      </a:r>
                      <a:endParaRPr lang="en-ZA" sz="1400"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02958982"/>
                  </a:ext>
                </a:extLst>
              </a:tr>
            </a:tbl>
          </a:graphicData>
        </a:graphic>
      </p:graphicFrame>
      <p:sp>
        <p:nvSpPr>
          <p:cNvPr id="37919" name="TextBox 2"/>
          <p:cNvSpPr txBox="1">
            <a:spLocks noChangeArrowheads="1"/>
          </p:cNvSpPr>
          <p:nvPr/>
        </p:nvSpPr>
        <p:spPr bwMode="auto">
          <a:xfrm>
            <a:off x="228600" y="38515"/>
            <a:ext cx="876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SANPARKS ANNUAL PROGRESS AGAINST THE  Q 1 TARGETS SET FOR 2020/21  </a:t>
            </a:r>
            <a:endParaRPr kumimoji="0" lang="en-ZA" alt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1503" y="6004115"/>
            <a:ext cx="683788" cy="7927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a:grpSpLocks/>
          </p:cNvGrpSpPr>
          <p:nvPr/>
        </p:nvGrpSpPr>
        <p:grpSpPr bwMode="auto">
          <a:xfrm>
            <a:off x="1630218" y="5902971"/>
            <a:ext cx="5778500" cy="215900"/>
            <a:chOff x="685800" y="6400800"/>
            <a:chExt cx="5778500" cy="215900"/>
          </a:xfrm>
        </p:grpSpPr>
        <p:sp>
          <p:nvSpPr>
            <p:cNvPr id="8"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On target</a:t>
              </a:r>
            </a:p>
          </p:txBody>
        </p:sp>
        <p:sp>
          <p:nvSpPr>
            <p:cNvPr id="9"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work in progress</a:t>
              </a:r>
            </a:p>
          </p:txBody>
        </p:sp>
        <p:sp>
          <p:nvSpPr>
            <p:cNvPr id="10"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r>
                <a:rPr lang="en-US" altLang="en-US" sz="1200">
                  <a:solidFill>
                    <a:srgbClr val="333399"/>
                  </a:solidFill>
                  <a:latin typeface="Arial" panose="020B0604020202020204" pitchFamily="34" charset="0"/>
                </a:rPr>
                <a:t>= Off target</a:t>
              </a:r>
            </a:p>
          </p:txBody>
        </p:sp>
        <p:sp>
          <p:nvSpPr>
            <p:cNvPr id="11"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endParaRPr lang="en-US" altLang="en-US" sz="1200" dirty="0">
                <a:solidFill>
                  <a:srgbClr val="333399"/>
                </a:solidFill>
                <a:latin typeface="Arial" panose="020B0604020202020204" pitchFamily="34" charset="0"/>
              </a:endParaRP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 No</a:t>
              </a:r>
            </a:p>
            <a:p>
              <a:pPr lvl="2">
                <a:lnSpc>
                  <a:spcPct val="60000"/>
                </a:lnSpc>
                <a:spcBef>
                  <a:spcPct val="0"/>
                </a:spcBef>
                <a:buClr>
                  <a:srgbClr val="000000"/>
                </a:buClr>
                <a:buFontTx/>
                <a:buNone/>
              </a:pPr>
              <a:r>
                <a:rPr lang="en-US" altLang="en-US" sz="1200" dirty="0">
                  <a:solidFill>
                    <a:srgbClr val="333399"/>
                  </a:solidFill>
                  <a:latin typeface="Arial" panose="020B0604020202020204" pitchFamily="34" charset="0"/>
                </a:rPr>
                <a:t>milestone</a:t>
              </a:r>
            </a:p>
          </p:txBody>
        </p:sp>
      </p:grpSp>
    </p:spTree>
    <p:extLst>
      <p:ext uri="{BB962C8B-B14F-4D97-AF65-F5344CB8AC3E}">
        <p14:creationId xmlns:p14="http://schemas.microsoft.com/office/powerpoint/2010/main" xmlns="" val="1298698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3949</TotalTime>
  <Words>4133</Words>
  <Application>Microsoft Office PowerPoint</Application>
  <PresentationFormat>On-screen Show (4:3)</PresentationFormat>
  <Paragraphs>785</Paragraphs>
  <Slides>38</Slides>
  <Notes>6</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Office Theme</vt:lpstr>
      <vt:lpstr>Default Design</vt:lpstr>
      <vt:lpstr>1_Office Theme</vt:lpstr>
      <vt:lpstr>1_Default Design</vt:lpstr>
      <vt:lpstr>SANPARKS 1st  QUARTER REPORT – 2020/21  Presentation to the Portfolio Committee on Forestry Fisheries and Environment   Presented by Mr. Fundisile Mketeni  26 August 2020 </vt:lpstr>
      <vt:lpstr>Presentation outline</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 QUARTER 1 : OVERALL SANParks  SUMMARY OF PERFORMANCE</vt:lpstr>
      <vt:lpstr>OVERALL SUMMARY OF FIRST QUARTER PERFORMANCE FOR SANParks </vt:lpstr>
      <vt:lpstr>Slide 30</vt:lpstr>
      <vt:lpstr>Slide 31</vt:lpstr>
      <vt:lpstr>TOTAL REVENUE &amp; EPENDITURE</vt:lpstr>
      <vt:lpstr>Financial Performance – March 2019</vt:lpstr>
      <vt:lpstr>Financial Performance – March 2019</vt:lpstr>
      <vt:lpstr>Financial Performance – March 2019</vt:lpstr>
      <vt:lpstr>Financial Performance – March 2019</vt:lpstr>
      <vt:lpstr>Financial Performance – March 2019</vt:lpstr>
      <vt:lpstr>Thank you</vt:lpstr>
    </vt:vector>
  </TitlesOfParts>
  <Company>Environmental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Admin1</dc:creator>
  <cp:lastModifiedBy>USER</cp:lastModifiedBy>
  <cp:revision>147</cp:revision>
  <dcterms:created xsi:type="dcterms:W3CDTF">2020-04-21T11:07:00Z</dcterms:created>
  <dcterms:modified xsi:type="dcterms:W3CDTF">2020-09-04T09:28:26Z</dcterms:modified>
</cp:coreProperties>
</file>