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45"/>
  </p:notesMasterIdLst>
  <p:sldIdLst>
    <p:sldId id="256" r:id="rId2"/>
    <p:sldId id="301" r:id="rId3"/>
    <p:sldId id="257" r:id="rId4"/>
    <p:sldId id="264" r:id="rId5"/>
    <p:sldId id="265" r:id="rId6"/>
    <p:sldId id="263" r:id="rId7"/>
    <p:sldId id="262" r:id="rId8"/>
    <p:sldId id="266" r:id="rId9"/>
    <p:sldId id="261" r:id="rId10"/>
    <p:sldId id="260" r:id="rId11"/>
    <p:sldId id="267" r:id="rId12"/>
    <p:sldId id="259" r:id="rId13"/>
    <p:sldId id="271" r:id="rId14"/>
    <p:sldId id="273" r:id="rId15"/>
    <p:sldId id="272" r:id="rId16"/>
    <p:sldId id="270" r:id="rId17"/>
    <p:sldId id="274" r:id="rId18"/>
    <p:sldId id="277" r:id="rId19"/>
    <p:sldId id="278" r:id="rId20"/>
    <p:sldId id="279" r:id="rId21"/>
    <p:sldId id="275" r:id="rId22"/>
    <p:sldId id="26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258"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85087" autoAdjust="0"/>
  </p:normalViewPr>
  <p:slideViewPr>
    <p:cSldViewPr snapToGrid="0" snapToObjects="1">
      <p:cViewPr varScale="1">
        <p:scale>
          <a:sx n="80" d="100"/>
          <a:sy n="80" d="100"/>
        </p:scale>
        <p:origin x="108" y="3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83104E-25BE-4A95-A3E8-75EE0B068E18}" type="datetimeFigureOut">
              <a:rPr lang="en-US" smtClean="0"/>
              <a:t>31-Aug-20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202709-DA63-46D4-B763-9D5E9F003908}" type="slidenum">
              <a:rPr lang="en-US" smtClean="0"/>
              <a:t>‹#›</a:t>
            </a:fld>
            <a:endParaRPr lang="en-US"/>
          </a:p>
        </p:txBody>
      </p:sp>
    </p:spTree>
    <p:extLst>
      <p:ext uri="{BB962C8B-B14F-4D97-AF65-F5344CB8AC3E}">
        <p14:creationId xmlns:p14="http://schemas.microsoft.com/office/powerpoint/2010/main" val="9646873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0EF96F8-44EF-43E0-8046-B73931D15808}" type="datetime1">
              <a:rPr lang="en-US" smtClean="0"/>
              <a:t>31-Aug-20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4237163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5F6522F-EDC3-43E7-92F9-13ACF58BE8CF}" type="datetime1">
              <a:rPr lang="en-US" smtClean="0"/>
              <a:t>31-Aug-20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68202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967200-07D3-48D1-80E9-41F7B3710F0C}" type="datetime1">
              <a:rPr lang="en-US" smtClean="0"/>
              <a:t>31-Aug-20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247217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DAEA82-EB9B-4258-9574-AFEDE6109022}" type="datetime1">
              <a:rPr lang="en-US" smtClean="0"/>
              <a:t>31-Aug-20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05945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41E070E-A97A-4B5F-9DF0-982AC91663B3}" type="datetime1">
              <a:rPr lang="en-US" smtClean="0"/>
              <a:t>31-Aug-20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183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8596403-010F-4356-A046-825F43D82505}" type="datetime1">
              <a:rPr lang="en-US" smtClean="0"/>
              <a:t>31-Aug-20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175456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467DC579-972C-4722-9DFA-4DC951A6880A}" type="datetime1">
              <a:rPr lang="en-US" smtClean="0"/>
              <a:t>31-Aug-20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50561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DEB59B-8D5F-455C-8A27-7451EE7AC52E}" type="datetime1">
              <a:rPr lang="en-US" smtClean="0"/>
              <a:t>31-Aug-20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717889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9115C-4A4B-4C83-B7CC-D868D4DA2A72}" type="datetime1">
              <a:rPr lang="en-US" smtClean="0"/>
              <a:t>31-Aug-20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1879114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A02F2B-A139-45A3-973B-EB26FED8C6A4}" type="datetime1">
              <a:rPr lang="en-US" smtClean="0"/>
              <a:t>31-Aug-20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314500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AFCEF7A-F9B4-4141-9AEC-4618E231C77C}" type="datetime1">
              <a:rPr lang="en-US" smtClean="0"/>
              <a:t>31-Aug-20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107A0-7B7C-8743-BC43-85A450895BAC}" type="slidenum">
              <a:rPr lang="en-US" smtClean="0"/>
              <a:t>‹#›</a:t>
            </a:fld>
            <a:endParaRPr lang="en-US"/>
          </a:p>
        </p:txBody>
      </p:sp>
    </p:spTree>
    <p:extLst>
      <p:ext uri="{BB962C8B-B14F-4D97-AF65-F5344CB8AC3E}">
        <p14:creationId xmlns:p14="http://schemas.microsoft.com/office/powerpoint/2010/main" val="2453269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4782BC-4801-4CA7-8630-9893C5890606}" type="datetime1">
              <a:rPr lang="en-US" smtClean="0"/>
              <a:t>31-Aug-20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107A0-7B7C-8743-BC43-85A450895BAC}" type="slidenum">
              <a:rPr lang="en-US" smtClean="0"/>
              <a:t>‹#›</a:t>
            </a:fld>
            <a:endParaRPr lang="en-US"/>
          </a:p>
        </p:txBody>
      </p:sp>
    </p:spTree>
    <p:extLst>
      <p:ext uri="{BB962C8B-B14F-4D97-AF65-F5344CB8AC3E}">
        <p14:creationId xmlns:p14="http://schemas.microsoft.com/office/powerpoint/2010/main" val="13832557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861850"/>
            <a:ext cx="6400800" cy="3259156"/>
          </a:xfrm>
        </p:spPr>
        <p:txBody>
          <a:bodyPr>
            <a:normAutofit fontScale="85000" lnSpcReduction="10000"/>
          </a:bodyPr>
          <a:lstStyle/>
          <a:p>
            <a:r>
              <a:rPr lang="en-US" dirty="0">
                <a:solidFill>
                  <a:srgbClr val="008000"/>
                </a:solidFill>
              </a:rPr>
              <a:t>PORTFOLIO COMMITTEE ON ENVIRONMENT, FORESTRY AND FISHERIES</a:t>
            </a:r>
          </a:p>
          <a:p>
            <a:r>
              <a:rPr lang="en-US" dirty="0">
                <a:solidFill>
                  <a:srgbClr val="008000"/>
                </a:solidFill>
              </a:rPr>
              <a:t>02 SEPTEMBER 2020</a:t>
            </a:r>
          </a:p>
          <a:p>
            <a:endParaRPr lang="en-US" dirty="0">
              <a:solidFill>
                <a:srgbClr val="008000"/>
              </a:solidFill>
            </a:endParaRPr>
          </a:p>
          <a:p>
            <a:r>
              <a:rPr lang="en-US" dirty="0">
                <a:solidFill>
                  <a:srgbClr val="008000"/>
                </a:solidFill>
              </a:rPr>
              <a:t>FISHERIES MANANGEMENT BRANCH</a:t>
            </a:r>
          </a:p>
          <a:p>
            <a:r>
              <a:rPr lang="en-US" dirty="0">
                <a:solidFill>
                  <a:srgbClr val="008000"/>
                </a:solidFill>
              </a:rPr>
              <a:t>RESPONSES TO INPUTS MADE BY SMALL-SCALE  and COMMERCIAL STAKEHOLDERS</a:t>
            </a:r>
          </a:p>
        </p:txBody>
      </p:sp>
    </p:spTree>
    <p:extLst>
      <p:ext uri="{BB962C8B-B14F-4D97-AF65-F5344CB8AC3E}">
        <p14:creationId xmlns:p14="http://schemas.microsoft.com/office/powerpoint/2010/main" val="3930126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8368"/>
            <a:ext cx="8229600" cy="674752"/>
          </a:xfrm>
        </p:spPr>
        <p:txBody>
          <a:bodyPr>
            <a:normAutofit fontScale="90000"/>
          </a:bodyPr>
          <a:lstStyle/>
          <a:p>
            <a:r>
              <a:rPr lang="en-US" b="1" dirty="0">
                <a:solidFill>
                  <a:schemeClr val="accent3">
                    <a:lumMod val="75000"/>
                  </a:schemeClr>
                </a:solidFill>
              </a:rPr>
              <a:t>Legislation, Permitting and Rights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75868921"/>
              </p:ext>
            </p:extLst>
          </p:nvPr>
        </p:nvGraphicFramePr>
        <p:xfrm>
          <a:off x="457200" y="877170"/>
          <a:ext cx="8411378" cy="5120640"/>
        </p:xfrm>
        <a:graphic>
          <a:graphicData uri="http://schemas.openxmlformats.org/drawingml/2006/table">
            <a:tbl>
              <a:tblPr firstRow="1" bandRow="1">
                <a:tableStyleId>{00A15C55-8517-42AA-B614-E9B94910E393}</a:tableStyleId>
              </a:tblPr>
              <a:tblGrid>
                <a:gridCol w="4205689">
                  <a:extLst>
                    <a:ext uri="{9D8B030D-6E8A-4147-A177-3AD203B41FA5}">
                      <a16:colId xmlns:a16="http://schemas.microsoft.com/office/drawing/2014/main" val="467875334"/>
                    </a:ext>
                  </a:extLst>
                </a:gridCol>
                <a:gridCol w="4205689">
                  <a:extLst>
                    <a:ext uri="{9D8B030D-6E8A-4147-A177-3AD203B41FA5}">
                      <a16:colId xmlns:a16="http://schemas.microsoft.com/office/drawing/2014/main" val="195670669"/>
                    </a:ext>
                  </a:extLst>
                </a:gridCol>
              </a:tblGrid>
              <a:tr h="354518">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2422768711"/>
                  </a:ext>
                </a:extLst>
              </a:tr>
              <a:tr h="445922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Of the 22 600 people who applied to be small-scale fishers, only 43% received rights.</a:t>
                      </a:r>
                    </a:p>
                  </a:txBody>
                  <a:tcPr>
                    <a:solidFill>
                      <a:schemeClr val="accent3">
                        <a:lumMod val="40000"/>
                        <a:lumOff val="60000"/>
                      </a:schemeClr>
                    </a:solidFill>
                  </a:tcPr>
                </a:tc>
                <a:tc>
                  <a:txBody>
                    <a:bodyPr/>
                    <a:lstStyle/>
                    <a:p>
                      <a:r>
                        <a:rPr lang="en-US" sz="1800" kern="1200" dirty="0">
                          <a:solidFill>
                            <a:schemeClr val="dk1"/>
                          </a:solidFill>
                          <a:effectLst/>
                          <a:latin typeface="+mn-lt"/>
                          <a:ea typeface="+mn-ea"/>
                          <a:cs typeface="+mn-cs"/>
                        </a:rPr>
                        <a:t>The recognition of small-scale fishers is guided by:</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Marine Living Resource Amendment Act, 2014 (Act no 5 of 2014);</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Marine Living Resources Act, 18 of 1998 (as amended)</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Small-Scale Fishing Regulations;</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Regulations promulgated under the MLRA;</a:t>
                      </a:r>
                    </a:p>
                    <a:p>
                      <a:pPr marL="285750" lvl="0" indent="-285750">
                        <a:buFont typeface="Arial" panose="020B0604020202020204" pitchFamily="34" charset="0"/>
                        <a:buChar char="•"/>
                      </a:pPr>
                      <a:r>
                        <a:rPr lang="en-US" sz="1800" kern="1200" dirty="0">
                          <a:solidFill>
                            <a:schemeClr val="dk1"/>
                          </a:solidFill>
                          <a:effectLst/>
                          <a:latin typeface="+mn-lt"/>
                          <a:ea typeface="+mn-ea"/>
                          <a:cs typeface="+mn-cs"/>
                        </a:rPr>
                        <a:t>The Small-Scale Fishing Policy;</a:t>
                      </a:r>
                    </a:p>
                    <a:p>
                      <a:pPr marL="0" lvl="0" indent="0">
                        <a:buFont typeface="Arial" panose="020B0604020202020204" pitchFamily="34" charset="0"/>
                        <a:buNone/>
                      </a:pPr>
                      <a:endParaRPr lang="en-US" sz="1800" kern="1200" dirty="0">
                        <a:solidFill>
                          <a:schemeClr val="dk1"/>
                        </a:solidFill>
                        <a:effectLst/>
                        <a:latin typeface="+mn-lt"/>
                        <a:ea typeface="+mn-ea"/>
                        <a:cs typeface="+mn-cs"/>
                      </a:endParaRPr>
                    </a:p>
                    <a:p>
                      <a:pPr algn="just"/>
                      <a:r>
                        <a:rPr lang="en-US" sz="1800" kern="1200" dirty="0">
                          <a:solidFill>
                            <a:schemeClr val="dk1"/>
                          </a:solidFill>
                          <a:effectLst/>
                          <a:latin typeface="+mn-lt"/>
                          <a:ea typeface="+mn-ea"/>
                          <a:cs typeface="+mn-cs"/>
                        </a:rPr>
                        <a:t>A set of criteria were agreed on by </a:t>
                      </a:r>
                      <a:r>
                        <a:rPr lang="en-US" sz="1800" kern="1200" dirty="0" err="1">
                          <a:solidFill>
                            <a:schemeClr val="dk1"/>
                          </a:solidFill>
                          <a:effectLst/>
                          <a:latin typeface="+mn-lt"/>
                          <a:ea typeface="+mn-ea"/>
                          <a:cs typeface="+mn-cs"/>
                        </a:rPr>
                        <a:t>Masifundise</a:t>
                      </a:r>
                      <a:r>
                        <a:rPr lang="en-US" sz="1800" kern="1200" dirty="0">
                          <a:solidFill>
                            <a:schemeClr val="dk1"/>
                          </a:solidFill>
                          <a:effectLst/>
                          <a:latin typeface="+mn-lt"/>
                          <a:ea typeface="+mn-ea"/>
                          <a:cs typeface="+mn-cs"/>
                        </a:rPr>
                        <a:t> Development Trust and all the other community representatives who participated in the drafting of the small-scale fisheries policy.</a:t>
                      </a:r>
                    </a:p>
                  </a:txBody>
                  <a:tcPr>
                    <a:solidFill>
                      <a:schemeClr val="accent3">
                        <a:lumMod val="40000"/>
                        <a:lumOff val="60000"/>
                      </a:schemeClr>
                    </a:solidFill>
                  </a:tcPr>
                </a:tc>
                <a:extLst>
                  <a:ext uri="{0D108BD9-81ED-4DB2-BD59-A6C34878D82A}">
                    <a16:rowId xmlns:a16="http://schemas.microsoft.com/office/drawing/2014/main" val="2594104427"/>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10</a:t>
            </a:fld>
            <a:endParaRPr lang="en-US"/>
          </a:p>
        </p:txBody>
      </p:sp>
      <p:sp>
        <p:nvSpPr>
          <p:cNvPr id="5" name="Footer Placeholder 4"/>
          <p:cNvSpPr>
            <a:spLocks noGrp="1"/>
          </p:cNvSpPr>
          <p:nvPr>
            <p:ph type="ftr" sz="quarter" idx="11"/>
          </p:nvPr>
        </p:nvSpPr>
        <p:spPr/>
        <p:txBody>
          <a:bodyPr/>
          <a:lstStyle/>
          <a:p>
            <a:r>
              <a:rPr lang="en-US" dirty="0"/>
              <a:t>8</a:t>
            </a:r>
          </a:p>
        </p:txBody>
      </p:sp>
    </p:spTree>
    <p:extLst>
      <p:ext uri="{BB962C8B-B14F-4D97-AF65-F5344CB8AC3E}">
        <p14:creationId xmlns:p14="http://schemas.microsoft.com/office/powerpoint/2010/main" val="4121266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1418"/>
            <a:ext cx="8229600" cy="621478"/>
          </a:xfrm>
        </p:spPr>
        <p:txBody>
          <a:bodyPr>
            <a:normAutofit fontScale="90000"/>
          </a:bodyPr>
          <a:lstStyle/>
          <a:p>
            <a:r>
              <a:rPr lang="en-US" b="1" dirty="0">
                <a:solidFill>
                  <a:schemeClr val="accent3">
                    <a:lumMod val="75000"/>
                  </a:schemeClr>
                </a:solidFill>
              </a:rPr>
              <a:t>Legislation, Permitting and Rights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33875017"/>
              </p:ext>
            </p:extLst>
          </p:nvPr>
        </p:nvGraphicFramePr>
        <p:xfrm>
          <a:off x="57807" y="752896"/>
          <a:ext cx="9028386" cy="5123505"/>
        </p:xfrm>
        <a:graphic>
          <a:graphicData uri="http://schemas.openxmlformats.org/drawingml/2006/table">
            <a:tbl>
              <a:tblPr firstRow="1" bandRow="1">
                <a:tableStyleId>{00A15C55-8517-42AA-B614-E9B94910E393}</a:tableStyleId>
              </a:tblPr>
              <a:tblGrid>
                <a:gridCol w="4419600">
                  <a:extLst>
                    <a:ext uri="{9D8B030D-6E8A-4147-A177-3AD203B41FA5}">
                      <a16:colId xmlns:a16="http://schemas.microsoft.com/office/drawing/2014/main" val="330316060"/>
                    </a:ext>
                  </a:extLst>
                </a:gridCol>
                <a:gridCol w="4608786">
                  <a:extLst>
                    <a:ext uri="{9D8B030D-6E8A-4147-A177-3AD203B41FA5}">
                      <a16:colId xmlns:a16="http://schemas.microsoft.com/office/drawing/2014/main" val="2887492569"/>
                    </a:ext>
                  </a:extLst>
                </a:gridCol>
              </a:tblGrid>
              <a:tr h="368625">
                <a:tc>
                  <a:txBody>
                    <a:bodyPr/>
                    <a:lstStyle/>
                    <a:p>
                      <a:r>
                        <a:rPr lang="en-US" dirty="0"/>
                        <a:t>Issue</a:t>
                      </a:r>
                    </a:p>
                  </a:txBody>
                  <a:tcPr>
                    <a:solidFill>
                      <a:srgbClr val="92D050"/>
                    </a:solidFill>
                  </a:tcPr>
                </a:tc>
                <a:tc>
                  <a:txBody>
                    <a:bodyPr/>
                    <a:lstStyle/>
                    <a:p>
                      <a:r>
                        <a:rPr lang="en-US" dirty="0"/>
                        <a:t>Response</a:t>
                      </a:r>
                    </a:p>
                  </a:txBody>
                  <a:tcPr>
                    <a:solidFill>
                      <a:srgbClr val="92D050"/>
                    </a:solidFill>
                  </a:tcPr>
                </a:tc>
                <a:extLst>
                  <a:ext uri="{0D108BD9-81ED-4DB2-BD59-A6C34878D82A}">
                    <a16:rowId xmlns:a16="http://schemas.microsoft.com/office/drawing/2014/main" val="4245756146"/>
                  </a:ext>
                </a:extLst>
              </a:tr>
              <a:tr h="472648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Of the 22 600 people who applied to be small-scale fishers, only 43% received rights.</a:t>
                      </a:r>
                    </a:p>
                    <a:p>
                      <a:endParaRPr lang="en-US" dirty="0">
                        <a:latin typeface="+mj-lt"/>
                      </a:endParaRPr>
                    </a:p>
                  </a:txBody>
                  <a:tcPr>
                    <a:solidFill>
                      <a:schemeClr val="accent3">
                        <a:lumMod val="40000"/>
                        <a:lumOff val="60000"/>
                      </a:schemeClr>
                    </a:solidFill>
                  </a:tcPr>
                </a:tc>
                <a:tc>
                  <a:txBody>
                    <a:bodyPr/>
                    <a:lstStyle/>
                    <a:p>
                      <a:pPr algn="just"/>
                      <a:r>
                        <a:rPr lang="en-US" sz="1800" kern="1200" dirty="0">
                          <a:solidFill>
                            <a:schemeClr val="dk1"/>
                          </a:solidFill>
                          <a:effectLst/>
                          <a:latin typeface="+mj-lt"/>
                          <a:ea typeface="+mn-ea"/>
                          <a:cs typeface="+mn-cs"/>
                        </a:rPr>
                        <a:t>In addition to the total of 11 020  declared small-scale fishers, small-scale fishing co-operatives in the Northern Cape, Eastern Cape and KwaZulu-Natal have further added 1235 fishers who are currently allowed to fish under the granted rights even though they are not members of the co-operatives yet.</a:t>
                      </a:r>
                    </a:p>
                    <a:p>
                      <a:pPr algn="just"/>
                      <a:r>
                        <a:rPr lang="en-US" sz="1800" kern="1200" dirty="0">
                          <a:solidFill>
                            <a:schemeClr val="dk1"/>
                          </a:solidFill>
                          <a:effectLst/>
                          <a:latin typeface="+mj-lt"/>
                          <a:ea typeface="+mn-ea"/>
                          <a:cs typeface="+mn-cs"/>
                        </a:rPr>
                        <a:t> </a:t>
                      </a:r>
                    </a:p>
                    <a:p>
                      <a:pPr algn="just"/>
                      <a:r>
                        <a:rPr lang="en-US" sz="1800" kern="1200" dirty="0">
                          <a:solidFill>
                            <a:schemeClr val="dk1"/>
                          </a:solidFill>
                          <a:effectLst/>
                          <a:latin typeface="+mj-lt"/>
                          <a:ea typeface="+mn-ea"/>
                          <a:cs typeface="+mn-cs"/>
                        </a:rPr>
                        <a:t>After two fishing seasons, each co-operative will be able to verify potential members for the delegated authority to declare them as small-scale fishers before they can be formal members of the small-scale fishing co-operatives with fishing rights.</a:t>
                      </a:r>
                    </a:p>
                    <a:p>
                      <a:pPr algn="just"/>
                      <a:endParaRPr lang="en-US" sz="1800" kern="1200" dirty="0">
                        <a:solidFill>
                          <a:schemeClr val="dk1"/>
                        </a:solidFill>
                        <a:effectLst/>
                        <a:latin typeface="+mj-lt"/>
                        <a:ea typeface="+mn-ea"/>
                        <a:cs typeface="+mn-cs"/>
                      </a:endParaRPr>
                    </a:p>
                    <a:p>
                      <a:pPr algn="just"/>
                      <a:r>
                        <a:rPr lang="en-US" sz="1800" kern="1200" dirty="0">
                          <a:solidFill>
                            <a:schemeClr val="dk1"/>
                          </a:solidFill>
                          <a:effectLst/>
                          <a:latin typeface="+mj-lt"/>
                          <a:ea typeface="+mn-ea"/>
                          <a:cs typeface="+mn-cs"/>
                        </a:rPr>
                        <a:t>The Western</a:t>
                      </a:r>
                      <a:r>
                        <a:rPr lang="en-US" sz="1800" kern="1200" baseline="0" dirty="0">
                          <a:solidFill>
                            <a:schemeClr val="dk1"/>
                          </a:solidFill>
                          <a:effectLst/>
                          <a:latin typeface="+mj-lt"/>
                          <a:ea typeface="+mn-ea"/>
                          <a:cs typeface="+mn-cs"/>
                        </a:rPr>
                        <a:t> Cape lists are being audited.</a:t>
                      </a:r>
                      <a:endParaRPr lang="en-US" sz="1800" kern="1200" dirty="0">
                        <a:solidFill>
                          <a:schemeClr val="dk1"/>
                        </a:solidFill>
                        <a:effectLst/>
                        <a:latin typeface="+mj-lt"/>
                        <a:ea typeface="+mn-ea"/>
                        <a:cs typeface="+mn-cs"/>
                      </a:endParaRPr>
                    </a:p>
                    <a:p>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3542285532"/>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11</a:t>
            </a:fld>
            <a:endParaRPr lang="en-US"/>
          </a:p>
        </p:txBody>
      </p:sp>
      <p:sp>
        <p:nvSpPr>
          <p:cNvPr id="5" name="Footer Placeholder 4"/>
          <p:cNvSpPr>
            <a:spLocks noGrp="1"/>
          </p:cNvSpPr>
          <p:nvPr>
            <p:ph type="ftr" sz="quarter" idx="11"/>
          </p:nvPr>
        </p:nvSpPr>
        <p:spPr/>
        <p:txBody>
          <a:bodyPr/>
          <a:lstStyle/>
          <a:p>
            <a:r>
              <a:rPr lang="en-US" dirty="0"/>
              <a:t>9</a:t>
            </a:r>
          </a:p>
        </p:txBody>
      </p:sp>
    </p:spTree>
    <p:extLst>
      <p:ext uri="{BB962C8B-B14F-4D97-AF65-F5344CB8AC3E}">
        <p14:creationId xmlns:p14="http://schemas.microsoft.com/office/powerpoint/2010/main" val="26621720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250"/>
            <a:ext cx="8229600" cy="727897"/>
          </a:xfrm>
        </p:spPr>
        <p:txBody>
          <a:bodyPr>
            <a:normAutofit fontScale="90000"/>
          </a:bodyPr>
          <a:lstStyle/>
          <a:p>
            <a:r>
              <a:rPr lang="en-US" b="1" dirty="0">
                <a:solidFill>
                  <a:schemeClr val="accent3">
                    <a:lumMod val="75000"/>
                  </a:schemeClr>
                </a:solidFill>
              </a:rPr>
              <a:t>Legislation, Permitting and Rights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03337254"/>
              </p:ext>
            </p:extLst>
          </p:nvPr>
        </p:nvGraphicFramePr>
        <p:xfrm>
          <a:off x="143219" y="927141"/>
          <a:ext cx="8857561" cy="4846320"/>
        </p:xfrm>
        <a:graphic>
          <a:graphicData uri="http://schemas.openxmlformats.org/drawingml/2006/table">
            <a:tbl>
              <a:tblPr firstRow="1" bandRow="1">
                <a:tableStyleId>{00A15C55-8517-42AA-B614-E9B94910E393}</a:tableStyleId>
              </a:tblPr>
              <a:tblGrid>
                <a:gridCol w="3244215">
                  <a:extLst>
                    <a:ext uri="{9D8B030D-6E8A-4147-A177-3AD203B41FA5}">
                      <a16:colId xmlns:a16="http://schemas.microsoft.com/office/drawing/2014/main" val="2525600125"/>
                    </a:ext>
                  </a:extLst>
                </a:gridCol>
                <a:gridCol w="5613346">
                  <a:extLst>
                    <a:ext uri="{9D8B030D-6E8A-4147-A177-3AD203B41FA5}">
                      <a16:colId xmlns:a16="http://schemas.microsoft.com/office/drawing/2014/main" val="1887790718"/>
                    </a:ext>
                  </a:extLst>
                </a:gridCol>
              </a:tblGrid>
              <a:tr h="304022">
                <a:tc>
                  <a:txBody>
                    <a:bodyPr/>
                    <a:lstStyle/>
                    <a:p>
                      <a:r>
                        <a:rPr lang="en-US" dirty="0"/>
                        <a:t>Issue</a:t>
                      </a:r>
                    </a:p>
                  </a:txBody>
                  <a:tcPr>
                    <a:solidFill>
                      <a:srgbClr val="92D050"/>
                    </a:solidFill>
                  </a:tcPr>
                </a:tc>
                <a:tc>
                  <a:txBody>
                    <a:bodyPr/>
                    <a:lstStyle/>
                    <a:p>
                      <a:r>
                        <a:rPr lang="en-US" dirty="0"/>
                        <a:t>Response</a:t>
                      </a:r>
                    </a:p>
                  </a:txBody>
                  <a:tcPr>
                    <a:solidFill>
                      <a:srgbClr val="92D050"/>
                    </a:solidFill>
                  </a:tcPr>
                </a:tc>
                <a:extLst>
                  <a:ext uri="{0D108BD9-81ED-4DB2-BD59-A6C34878D82A}">
                    <a16:rowId xmlns:a16="http://schemas.microsoft.com/office/drawing/2014/main" val="326473585"/>
                  </a:ext>
                </a:extLst>
              </a:tr>
              <a:tr h="412303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In KwaZulu-Natal licenses and fishing permits are not translated into isiZulu, which means that many fishers do not properly understand their permit conditions.</a:t>
                      </a:r>
                    </a:p>
                  </a:txBody>
                  <a:tcPr>
                    <a:solidFill>
                      <a:schemeClr val="accent3">
                        <a:lumMod val="40000"/>
                        <a:lumOff val="60000"/>
                      </a:schemeClr>
                    </a:solidFill>
                  </a:tcPr>
                </a:tc>
                <a:tc>
                  <a:txBody>
                    <a:bodyPr/>
                    <a:lstStyle/>
                    <a:p>
                      <a:pPr algn="just"/>
                      <a:r>
                        <a:rPr lang="en-US" sz="1800" kern="1200" dirty="0">
                          <a:solidFill>
                            <a:schemeClr val="dk1"/>
                          </a:solidFill>
                          <a:effectLst/>
                          <a:latin typeface="+mj-lt"/>
                          <a:ea typeface="+mn-ea"/>
                          <a:cs typeface="+mn-cs"/>
                        </a:rPr>
                        <a:t>Considering that fishing rights were only granted on 26 March 2020 before the National Lockdown, Grant of Right Letters were issued in English. </a:t>
                      </a:r>
                    </a:p>
                    <a:p>
                      <a:pPr algn="just"/>
                      <a:endParaRPr lang="en-US" sz="1800" kern="1200" dirty="0">
                        <a:solidFill>
                          <a:schemeClr val="dk1"/>
                        </a:solidFill>
                        <a:effectLst/>
                        <a:latin typeface="+mj-lt"/>
                        <a:ea typeface="+mn-ea"/>
                        <a:cs typeface="+mn-cs"/>
                      </a:endParaRPr>
                    </a:p>
                    <a:p>
                      <a:pPr algn="just"/>
                      <a:r>
                        <a:rPr lang="en-US" sz="1800" kern="1200" dirty="0">
                          <a:solidFill>
                            <a:schemeClr val="dk1"/>
                          </a:solidFill>
                          <a:effectLst/>
                          <a:latin typeface="+mj-lt"/>
                          <a:ea typeface="+mn-ea"/>
                          <a:cs typeface="+mn-cs"/>
                        </a:rPr>
                        <a:t>At Alert Level 2 that allows inter-provincial travel, the Department had sent a team to visit all the co-operatives allocated fishing rights in KwaZulu-Natal to explain their Grant of Right Letters and related information. </a:t>
                      </a:r>
                    </a:p>
                    <a:p>
                      <a:pPr algn="just"/>
                      <a:endParaRPr lang="en-US" sz="1800" kern="1200" dirty="0">
                        <a:solidFill>
                          <a:schemeClr val="dk1"/>
                        </a:solidFill>
                        <a:effectLst/>
                        <a:latin typeface="+mj-lt"/>
                        <a:ea typeface="+mn-ea"/>
                        <a:cs typeface="+mn-cs"/>
                      </a:endParaRPr>
                    </a:p>
                    <a:p>
                      <a:pPr algn="just"/>
                      <a:r>
                        <a:rPr lang="en-US" sz="1800" kern="1200" dirty="0">
                          <a:solidFill>
                            <a:schemeClr val="dk1"/>
                          </a:solidFill>
                          <a:effectLst/>
                          <a:latin typeface="+mj-lt"/>
                          <a:ea typeface="+mn-ea"/>
                          <a:cs typeface="+mn-cs"/>
                        </a:rPr>
                        <a:t>Additionally, the Department has weekly engagements with the co-operatives in KwaZulu-Natal via WhatsApp chats where information is translated and shared with the board of Directors of all the co-operatives.</a:t>
                      </a:r>
                    </a:p>
                    <a:p>
                      <a:pPr algn="just"/>
                      <a:endParaRPr lang="en-US" sz="1800" kern="1200" dirty="0">
                        <a:solidFill>
                          <a:schemeClr val="dk1"/>
                        </a:solidFill>
                        <a:effectLst/>
                        <a:latin typeface="+mj-lt"/>
                        <a:ea typeface="+mn-ea"/>
                        <a:cs typeface="+mn-cs"/>
                      </a:endParaRPr>
                    </a:p>
                    <a:p>
                      <a:pPr algn="just"/>
                      <a:r>
                        <a:rPr lang="en-US" sz="1800" kern="1200" dirty="0">
                          <a:solidFill>
                            <a:schemeClr val="dk1"/>
                          </a:solidFill>
                          <a:effectLst/>
                          <a:latin typeface="+mj-lt"/>
                          <a:ea typeface="+mn-ea"/>
                          <a:cs typeface="+mn-cs"/>
                        </a:rPr>
                        <a:t>The Department is working on translating all the necessary information into the local languages.</a:t>
                      </a:r>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2425706078"/>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12</a:t>
            </a:fld>
            <a:endParaRPr lang="en-US"/>
          </a:p>
        </p:txBody>
      </p:sp>
      <p:sp>
        <p:nvSpPr>
          <p:cNvPr id="5" name="Footer Placeholder 4"/>
          <p:cNvSpPr>
            <a:spLocks noGrp="1"/>
          </p:cNvSpPr>
          <p:nvPr>
            <p:ph type="ftr" sz="quarter" idx="11"/>
          </p:nvPr>
        </p:nvSpPr>
        <p:spPr/>
        <p:txBody>
          <a:bodyPr/>
          <a:lstStyle/>
          <a:p>
            <a:r>
              <a:rPr lang="en-US" dirty="0"/>
              <a:t>10</a:t>
            </a:r>
          </a:p>
        </p:txBody>
      </p:sp>
    </p:spTree>
    <p:extLst>
      <p:ext uri="{BB962C8B-B14F-4D97-AF65-F5344CB8AC3E}">
        <p14:creationId xmlns:p14="http://schemas.microsoft.com/office/powerpoint/2010/main" val="8246388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233"/>
            <a:ext cx="8229600" cy="771964"/>
          </a:xfrm>
        </p:spPr>
        <p:txBody>
          <a:bodyPr/>
          <a:lstStyle/>
          <a:p>
            <a:r>
              <a:rPr lang="en-US" b="1" dirty="0">
                <a:solidFill>
                  <a:schemeClr val="accent3">
                    <a:lumMod val="75000"/>
                  </a:schemeClr>
                </a:solidFill>
              </a:rPr>
              <a:t>Legislation, Permitting and Rights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858106631"/>
              </p:ext>
            </p:extLst>
          </p:nvPr>
        </p:nvGraphicFramePr>
        <p:xfrm>
          <a:off x="457200" y="782196"/>
          <a:ext cx="8229600" cy="4979625"/>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3038532100"/>
                    </a:ext>
                  </a:extLst>
                </a:gridCol>
                <a:gridCol w="4114800">
                  <a:extLst>
                    <a:ext uri="{9D8B030D-6E8A-4147-A177-3AD203B41FA5}">
                      <a16:colId xmlns:a16="http://schemas.microsoft.com/office/drawing/2014/main" val="325650056"/>
                    </a:ext>
                  </a:extLst>
                </a:gridCol>
              </a:tblGrid>
              <a:tr h="403455">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611425889"/>
                  </a:ext>
                </a:extLst>
              </a:tr>
              <a:tr h="457617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Rights of inland fishers. </a:t>
                      </a:r>
                    </a:p>
                    <a:p>
                      <a:endParaRPr lang="en-US" dirty="0">
                        <a:latin typeface="+mj-lt"/>
                      </a:endParaRPr>
                    </a:p>
                  </a:txBody>
                  <a:tcPr>
                    <a:solidFill>
                      <a:schemeClr val="accent3">
                        <a:lumMod val="40000"/>
                        <a:lumOff val="60000"/>
                      </a:schemeClr>
                    </a:solidFill>
                  </a:tcPr>
                </a:tc>
                <a:tc>
                  <a:txBody>
                    <a:bodyPr/>
                    <a:lstStyle/>
                    <a:p>
                      <a:pPr algn="just"/>
                      <a:r>
                        <a:rPr lang="en-US" sz="1800" kern="1200" dirty="0">
                          <a:solidFill>
                            <a:schemeClr val="dk1"/>
                          </a:solidFill>
                          <a:effectLst/>
                          <a:latin typeface="+mj-lt"/>
                          <a:ea typeface="+mn-ea"/>
                          <a:cs typeface="+mn-cs"/>
                        </a:rPr>
                        <a:t>The Department has started the process of formalizing the sector through the development of a policy that aims to ensure the sustainable development of the inland fisheries sector. </a:t>
                      </a:r>
                    </a:p>
                    <a:p>
                      <a:pPr algn="just"/>
                      <a:endParaRPr lang="en-US" sz="1800" kern="1200" dirty="0">
                        <a:solidFill>
                          <a:schemeClr val="dk1"/>
                        </a:solidFill>
                        <a:effectLst/>
                        <a:latin typeface="+mj-lt"/>
                        <a:ea typeface="+mn-ea"/>
                        <a:cs typeface="+mn-cs"/>
                      </a:endParaRPr>
                    </a:p>
                    <a:p>
                      <a:pPr algn="just"/>
                      <a:r>
                        <a:rPr lang="en-US" sz="1800" kern="1200" dirty="0">
                          <a:solidFill>
                            <a:schemeClr val="dk1"/>
                          </a:solidFill>
                          <a:effectLst/>
                          <a:latin typeface="+mj-lt"/>
                          <a:ea typeface="+mn-ea"/>
                          <a:cs typeface="+mn-cs"/>
                        </a:rPr>
                        <a:t>An extensive consultative process is currently underway. The draft policy was presented at the Minister and Members of Executive Council (MINMEC) meeting on 12 June 2020 where it was approved for tabling at National Economic Development and </a:t>
                      </a:r>
                      <a:r>
                        <a:rPr lang="en-US" sz="1800" kern="1200" dirty="0" err="1">
                          <a:solidFill>
                            <a:schemeClr val="dk1"/>
                          </a:solidFill>
                          <a:effectLst/>
                          <a:latin typeface="+mj-lt"/>
                          <a:ea typeface="+mn-ea"/>
                          <a:cs typeface="+mn-cs"/>
                        </a:rPr>
                        <a:t>Labour</a:t>
                      </a:r>
                      <a:r>
                        <a:rPr lang="en-US" sz="1800" kern="1200" dirty="0">
                          <a:solidFill>
                            <a:schemeClr val="dk1"/>
                          </a:solidFill>
                          <a:effectLst/>
                          <a:latin typeface="+mj-lt"/>
                          <a:ea typeface="+mn-ea"/>
                          <a:cs typeface="+mn-cs"/>
                        </a:rPr>
                        <a:t> Council (NEDLAC). </a:t>
                      </a:r>
                      <a:endParaRPr lang="en-US" sz="1800" b="1" kern="1200" dirty="0">
                        <a:solidFill>
                          <a:schemeClr val="dk1"/>
                        </a:solidFill>
                        <a:effectLst/>
                        <a:latin typeface="+mj-lt"/>
                        <a:ea typeface="+mn-ea"/>
                        <a:cs typeface="+mn-cs"/>
                      </a:endParaRPr>
                    </a:p>
                    <a:p>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3168532968"/>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13</a:t>
            </a:fld>
            <a:endParaRPr lang="en-US"/>
          </a:p>
        </p:txBody>
      </p:sp>
      <p:sp>
        <p:nvSpPr>
          <p:cNvPr id="5" name="Footer Placeholder 4"/>
          <p:cNvSpPr>
            <a:spLocks noGrp="1"/>
          </p:cNvSpPr>
          <p:nvPr>
            <p:ph type="ftr" sz="quarter" idx="11"/>
          </p:nvPr>
        </p:nvSpPr>
        <p:spPr/>
        <p:txBody>
          <a:bodyPr/>
          <a:lstStyle/>
          <a:p>
            <a:r>
              <a:rPr lang="en-US" dirty="0"/>
              <a:t>11</a:t>
            </a:r>
          </a:p>
        </p:txBody>
      </p:sp>
    </p:spTree>
    <p:extLst>
      <p:ext uri="{BB962C8B-B14F-4D97-AF65-F5344CB8AC3E}">
        <p14:creationId xmlns:p14="http://schemas.microsoft.com/office/powerpoint/2010/main" val="3034629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0402"/>
            <a:ext cx="8229600" cy="672813"/>
          </a:xfrm>
        </p:spPr>
        <p:txBody>
          <a:bodyPr>
            <a:normAutofit fontScale="90000"/>
          </a:bodyPr>
          <a:lstStyle/>
          <a:p>
            <a:r>
              <a:rPr lang="en-US" b="1" dirty="0">
                <a:solidFill>
                  <a:schemeClr val="accent3">
                    <a:lumMod val="75000"/>
                  </a:schemeClr>
                </a:solidFill>
              </a:rPr>
              <a:t>Legislation, Permitting and Rights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03264651"/>
              </p:ext>
            </p:extLst>
          </p:nvPr>
        </p:nvGraphicFramePr>
        <p:xfrm>
          <a:off x="457200" y="895120"/>
          <a:ext cx="8229600" cy="4800600"/>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3038532100"/>
                    </a:ext>
                  </a:extLst>
                </a:gridCol>
                <a:gridCol w="4114800">
                  <a:extLst>
                    <a:ext uri="{9D8B030D-6E8A-4147-A177-3AD203B41FA5}">
                      <a16:colId xmlns:a16="http://schemas.microsoft.com/office/drawing/2014/main" val="325650056"/>
                    </a:ext>
                  </a:extLst>
                </a:gridCol>
              </a:tblGrid>
              <a:tr h="511597">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611425889"/>
                  </a:ext>
                </a:extLst>
              </a:tr>
              <a:tr h="4289003">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Inland Fishing Policy. </a:t>
                      </a:r>
                    </a:p>
                    <a:p>
                      <a:endParaRPr lang="en-US" dirty="0">
                        <a:latin typeface="+mj-lt"/>
                      </a:endParaRPr>
                    </a:p>
                  </a:txBody>
                  <a:tcPr>
                    <a:solidFill>
                      <a:schemeClr val="accent3">
                        <a:lumMod val="40000"/>
                        <a:lumOff val="60000"/>
                      </a:schemeClr>
                    </a:solidFill>
                  </a:tcPr>
                </a:tc>
                <a:tc>
                  <a:txBody>
                    <a:bodyPr/>
                    <a:lstStyle/>
                    <a:p>
                      <a:r>
                        <a:rPr lang="en-ZA" sz="1800" b="1" kern="1200" dirty="0">
                          <a:solidFill>
                            <a:schemeClr val="dk1"/>
                          </a:solidFill>
                          <a:effectLst/>
                          <a:latin typeface="+mj-lt"/>
                          <a:ea typeface="+mn-ea"/>
                          <a:cs typeface="+mn-cs"/>
                        </a:rPr>
                        <a:t>The objectives of the policy are:</a:t>
                      </a:r>
                    </a:p>
                    <a:p>
                      <a:endParaRPr lang="en-ZA" sz="1800" b="0" kern="1200" dirty="0">
                        <a:solidFill>
                          <a:schemeClr val="dk1"/>
                        </a:solidFill>
                        <a:effectLst/>
                        <a:latin typeface="+mj-lt"/>
                        <a:ea typeface="+mn-ea"/>
                        <a:cs typeface="+mn-cs"/>
                      </a:endParaRPr>
                    </a:p>
                    <a:p>
                      <a:pPr marL="342900" indent="-342900">
                        <a:buFont typeface="+mj-lt"/>
                        <a:buAutoNum type="arabicPeriod"/>
                      </a:pPr>
                      <a:r>
                        <a:rPr lang="en-US" sz="1800" kern="1200" dirty="0">
                          <a:solidFill>
                            <a:schemeClr val="dk1"/>
                          </a:solidFill>
                          <a:effectLst/>
                          <a:latin typeface="+mj-lt"/>
                          <a:ea typeface="+mn-ea"/>
                          <a:cs typeface="+mn-cs"/>
                        </a:rPr>
                        <a:t>Developmental Fisheries Governance Institutions </a:t>
                      </a:r>
                    </a:p>
                    <a:p>
                      <a:pPr marL="342900" indent="-342900">
                        <a:buFont typeface="+mj-lt"/>
                        <a:buAutoNum type="arabicPeriod"/>
                      </a:pPr>
                      <a:r>
                        <a:rPr lang="en-US" sz="1800" kern="1200" dirty="0">
                          <a:solidFill>
                            <a:schemeClr val="dk1"/>
                          </a:solidFill>
                          <a:effectLst/>
                          <a:latin typeface="+mj-lt"/>
                          <a:ea typeface="+mn-ea"/>
                          <a:cs typeface="+mn-cs"/>
                        </a:rPr>
                        <a:t>Equity and Transformation</a:t>
                      </a:r>
                    </a:p>
                    <a:p>
                      <a:pPr marL="342900" indent="-342900">
                        <a:buFont typeface="+mj-lt"/>
                        <a:buAutoNum type="arabicPeriod"/>
                      </a:pPr>
                      <a:r>
                        <a:rPr lang="en-US" sz="1800" kern="1200" dirty="0">
                          <a:solidFill>
                            <a:schemeClr val="dk1"/>
                          </a:solidFill>
                          <a:effectLst/>
                          <a:latin typeface="+mj-lt"/>
                          <a:ea typeface="+mn-ea"/>
                          <a:cs typeface="+mn-cs"/>
                        </a:rPr>
                        <a:t>Growing Inland Fisheries Value Chains</a:t>
                      </a:r>
                    </a:p>
                    <a:p>
                      <a:pPr marL="342900" indent="-342900">
                        <a:buFont typeface="+mj-lt"/>
                        <a:buAutoNum type="arabicPeriod"/>
                      </a:pPr>
                      <a:r>
                        <a:rPr lang="en-US" sz="1800" kern="1200" dirty="0">
                          <a:solidFill>
                            <a:schemeClr val="dk1"/>
                          </a:solidFill>
                          <a:effectLst/>
                          <a:latin typeface="+mj-lt"/>
                          <a:ea typeface="+mn-ea"/>
                          <a:cs typeface="+mn-cs"/>
                        </a:rPr>
                        <a:t>Sustainable Fisheries Management</a:t>
                      </a:r>
                    </a:p>
                    <a:p>
                      <a:pPr marL="342900" indent="-342900">
                        <a:buFont typeface="+mj-lt"/>
                        <a:buAutoNum type="arabicPeriod"/>
                      </a:pPr>
                      <a:r>
                        <a:rPr lang="en-US" sz="1800" kern="1200" dirty="0">
                          <a:solidFill>
                            <a:schemeClr val="dk1"/>
                          </a:solidFill>
                          <a:effectLst/>
                          <a:latin typeface="+mj-lt"/>
                          <a:ea typeface="+mn-ea"/>
                          <a:cs typeface="+mn-cs"/>
                        </a:rPr>
                        <a:t>Co-management </a:t>
                      </a:r>
                    </a:p>
                    <a:p>
                      <a:pPr marL="342900" indent="-342900">
                        <a:buFont typeface="+mj-lt"/>
                        <a:buAutoNum type="arabicPeriod"/>
                      </a:pPr>
                      <a:r>
                        <a:rPr lang="en-US" sz="1800" kern="1200" dirty="0">
                          <a:solidFill>
                            <a:schemeClr val="dk1"/>
                          </a:solidFill>
                          <a:effectLst/>
                          <a:latin typeface="+mj-lt"/>
                          <a:ea typeface="+mn-ea"/>
                          <a:cs typeface="+mn-cs"/>
                        </a:rPr>
                        <a:t>Institutional Arrangements</a:t>
                      </a:r>
                    </a:p>
                    <a:p>
                      <a:pPr marL="342900" indent="-342900">
                        <a:buFont typeface="+mj-lt"/>
                        <a:buAutoNum type="arabicPeriod"/>
                      </a:pPr>
                      <a:r>
                        <a:rPr lang="en-US" sz="1800" kern="1200" dirty="0">
                          <a:solidFill>
                            <a:schemeClr val="dk1"/>
                          </a:solidFill>
                          <a:effectLst/>
                          <a:latin typeface="+mj-lt"/>
                          <a:ea typeface="+mn-ea"/>
                          <a:cs typeface="+mn-cs"/>
                        </a:rPr>
                        <a:t>Legislation</a:t>
                      </a:r>
                    </a:p>
                    <a:p>
                      <a:pPr marL="342900" indent="-342900">
                        <a:buFont typeface="+mj-lt"/>
                        <a:buAutoNum type="arabicPeriod"/>
                      </a:pPr>
                      <a:r>
                        <a:rPr lang="en-US" sz="1800" kern="1200" dirty="0">
                          <a:solidFill>
                            <a:schemeClr val="dk1"/>
                          </a:solidFill>
                          <a:effectLst/>
                          <a:latin typeface="+mj-lt"/>
                          <a:ea typeface="+mn-ea"/>
                          <a:cs typeface="+mn-cs"/>
                        </a:rPr>
                        <a:t>Public Sector </a:t>
                      </a:r>
                      <a:r>
                        <a:rPr lang="en-US" sz="1800" kern="1200" dirty="0" err="1">
                          <a:solidFill>
                            <a:schemeClr val="dk1"/>
                          </a:solidFill>
                          <a:effectLst/>
                          <a:latin typeface="+mj-lt"/>
                          <a:ea typeface="+mn-ea"/>
                          <a:cs typeface="+mn-cs"/>
                        </a:rPr>
                        <a:t>Organisational</a:t>
                      </a:r>
                      <a:r>
                        <a:rPr lang="en-US" sz="1800" kern="1200" dirty="0">
                          <a:solidFill>
                            <a:schemeClr val="dk1"/>
                          </a:solidFill>
                          <a:effectLst/>
                          <a:latin typeface="+mj-lt"/>
                          <a:ea typeface="+mn-ea"/>
                          <a:cs typeface="+mn-cs"/>
                        </a:rPr>
                        <a:t> Capacity </a:t>
                      </a:r>
                    </a:p>
                    <a:p>
                      <a:pPr marL="342900" indent="-342900">
                        <a:buFont typeface="+mj-lt"/>
                        <a:buAutoNum type="arabicPeriod"/>
                      </a:pPr>
                      <a:r>
                        <a:rPr lang="en-US" sz="1800" kern="1200" dirty="0">
                          <a:solidFill>
                            <a:schemeClr val="dk1"/>
                          </a:solidFill>
                          <a:effectLst/>
                          <a:latin typeface="+mj-lt"/>
                          <a:ea typeface="+mn-ea"/>
                          <a:cs typeface="+mn-cs"/>
                        </a:rPr>
                        <a:t>Trained Officials and Resource Users</a:t>
                      </a:r>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3168532968"/>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14</a:t>
            </a:fld>
            <a:endParaRPr lang="en-US"/>
          </a:p>
        </p:txBody>
      </p:sp>
      <p:sp>
        <p:nvSpPr>
          <p:cNvPr id="5" name="Footer Placeholder 4"/>
          <p:cNvSpPr>
            <a:spLocks noGrp="1"/>
          </p:cNvSpPr>
          <p:nvPr>
            <p:ph type="ftr" sz="quarter" idx="11"/>
          </p:nvPr>
        </p:nvSpPr>
        <p:spPr/>
        <p:txBody>
          <a:bodyPr/>
          <a:lstStyle/>
          <a:p>
            <a:r>
              <a:rPr lang="en-US" dirty="0"/>
              <a:t>12</a:t>
            </a:r>
          </a:p>
        </p:txBody>
      </p:sp>
    </p:spTree>
    <p:extLst>
      <p:ext uri="{BB962C8B-B14F-4D97-AF65-F5344CB8AC3E}">
        <p14:creationId xmlns:p14="http://schemas.microsoft.com/office/powerpoint/2010/main" val="2546733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0401"/>
            <a:ext cx="8229600" cy="639762"/>
          </a:xfrm>
        </p:spPr>
        <p:txBody>
          <a:bodyPr>
            <a:normAutofit fontScale="90000"/>
          </a:bodyPr>
          <a:lstStyle/>
          <a:p>
            <a:r>
              <a:rPr lang="en-US" b="1" dirty="0">
                <a:solidFill>
                  <a:schemeClr val="accent3">
                    <a:lumMod val="75000"/>
                  </a:schemeClr>
                </a:solidFill>
              </a:rPr>
              <a:t>Legislation, Permitting and Rights</a:t>
            </a:r>
            <a:endParaRPr lang="en-US" dirty="0">
              <a:solidFill>
                <a:schemeClr val="accent3">
                  <a:lumMod val="75000"/>
                </a:scheme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193437528"/>
              </p:ext>
            </p:extLst>
          </p:nvPr>
        </p:nvGraphicFramePr>
        <p:xfrm>
          <a:off x="319489" y="730136"/>
          <a:ext cx="8505021" cy="5518013"/>
        </p:xfrm>
        <a:graphic>
          <a:graphicData uri="http://schemas.openxmlformats.org/drawingml/2006/table">
            <a:tbl>
              <a:tblPr firstRow="1" bandRow="1">
                <a:tableStyleId>{00A15C55-8517-42AA-B614-E9B94910E393}</a:tableStyleId>
              </a:tblPr>
              <a:tblGrid>
                <a:gridCol w="3402008">
                  <a:extLst>
                    <a:ext uri="{9D8B030D-6E8A-4147-A177-3AD203B41FA5}">
                      <a16:colId xmlns:a16="http://schemas.microsoft.com/office/drawing/2014/main" val="2499886626"/>
                    </a:ext>
                  </a:extLst>
                </a:gridCol>
                <a:gridCol w="5103013">
                  <a:extLst>
                    <a:ext uri="{9D8B030D-6E8A-4147-A177-3AD203B41FA5}">
                      <a16:colId xmlns:a16="http://schemas.microsoft.com/office/drawing/2014/main" val="1390591864"/>
                    </a:ext>
                  </a:extLst>
                </a:gridCol>
              </a:tblGrid>
              <a:tr h="397373">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276100432"/>
                  </a:ext>
                </a:extLst>
              </a:tr>
              <a:tr h="3147036">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May officials from the sea and rescue services issue fishing permits and implement decisions for the Department?</a:t>
                      </a:r>
                    </a:p>
                    <a:p>
                      <a:pPr algn="just"/>
                      <a:endParaRPr lang="en-US" dirty="0">
                        <a:latin typeface="+mj-lt"/>
                      </a:endParaRPr>
                    </a:p>
                  </a:txBody>
                  <a:tcPr>
                    <a:solidFill>
                      <a:schemeClr val="accent3">
                        <a:lumMod val="40000"/>
                        <a:lumOff val="60000"/>
                      </a:schemeClr>
                    </a:solidFill>
                  </a:tcPr>
                </a:tc>
                <a:tc>
                  <a:txBody>
                    <a:bodyPr/>
                    <a:lstStyle/>
                    <a:p>
                      <a:pPr algn="just"/>
                      <a:r>
                        <a:rPr lang="en-US" sz="1800" kern="1200" dirty="0">
                          <a:solidFill>
                            <a:schemeClr val="dk1"/>
                          </a:solidFill>
                          <a:effectLst/>
                          <a:latin typeface="+mj-lt"/>
                          <a:ea typeface="+mn-ea"/>
                          <a:cs typeface="+mn-cs"/>
                        </a:rPr>
                        <a:t>Issuing and granting of fishing rights, licenses and permits is a delegated function in terms of the Marine Living Resources Act as per the discretion of the Minister of the Environment, Forestry and Fisheries. Currently, the delegations to issue rights, licenses and permits have been assigned by the Minister to the specific Department Officials. </a:t>
                      </a:r>
                    </a:p>
                    <a:p>
                      <a:pPr algn="just"/>
                      <a:endParaRPr lang="en-US" sz="1800" kern="1200" dirty="0">
                        <a:solidFill>
                          <a:schemeClr val="dk1"/>
                        </a:solidFill>
                        <a:effectLst/>
                        <a:latin typeface="+mj-lt"/>
                        <a:ea typeface="+mn-ea"/>
                        <a:cs typeface="+mn-cs"/>
                      </a:endParaRPr>
                    </a:p>
                    <a:p>
                      <a:pPr algn="just"/>
                      <a:r>
                        <a:rPr lang="en-US" sz="1800" kern="1200" dirty="0">
                          <a:solidFill>
                            <a:schemeClr val="dk1"/>
                          </a:solidFill>
                          <a:effectLst/>
                          <a:latin typeface="+mj-lt"/>
                          <a:ea typeface="+mn-ea"/>
                          <a:cs typeface="+mn-cs"/>
                        </a:rPr>
                        <a:t>These delegations are reviewed by the Minister as and when necessary.  Currently officials from the Sea and Rescue services are not authorized to issue fishing permits or act on behalf of the department.</a:t>
                      </a:r>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2314894940"/>
                  </a:ext>
                </a:extLst>
              </a:tr>
              <a:tr h="1567717">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Institutional capacity needs to be built and small-scale fishers need to be optimally placed, and not remain at the bottom of the value chain.</a:t>
                      </a:r>
                    </a:p>
                    <a:p>
                      <a:pPr algn="just"/>
                      <a:endParaRPr lang="en-US" dirty="0">
                        <a:latin typeface="+mj-lt"/>
                      </a:endParaRPr>
                    </a:p>
                  </a:txBody>
                  <a:tcPr>
                    <a:solidFill>
                      <a:schemeClr val="accent3">
                        <a:lumMod val="40000"/>
                        <a:lumOff val="60000"/>
                      </a:schemeClr>
                    </a:solidFill>
                  </a:tcPr>
                </a:tc>
                <a:tc>
                  <a:txBody>
                    <a:bodyPr/>
                    <a:lstStyle/>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The Department agrees that capacity needs to be bolstered for the small-scale fishers to be optimally supported. The Department has requested assistance from the Department of Small Business Development in this regard.</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3590967198"/>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15</a:t>
            </a:fld>
            <a:endParaRPr lang="en-US"/>
          </a:p>
        </p:txBody>
      </p:sp>
      <p:sp>
        <p:nvSpPr>
          <p:cNvPr id="5" name="Footer Placeholder 4"/>
          <p:cNvSpPr>
            <a:spLocks noGrp="1"/>
          </p:cNvSpPr>
          <p:nvPr>
            <p:ph type="ftr" sz="quarter" idx="11"/>
          </p:nvPr>
        </p:nvSpPr>
        <p:spPr/>
        <p:txBody>
          <a:bodyPr/>
          <a:lstStyle/>
          <a:p>
            <a:r>
              <a:rPr lang="en-US" dirty="0"/>
              <a:t>13</a:t>
            </a:r>
          </a:p>
        </p:txBody>
      </p:sp>
    </p:spTree>
    <p:extLst>
      <p:ext uri="{BB962C8B-B14F-4D97-AF65-F5344CB8AC3E}">
        <p14:creationId xmlns:p14="http://schemas.microsoft.com/office/powerpoint/2010/main" val="3557773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9385"/>
            <a:ext cx="8229600" cy="727897"/>
          </a:xfrm>
        </p:spPr>
        <p:txBody>
          <a:bodyPr>
            <a:normAutofit fontScale="90000"/>
          </a:bodyPr>
          <a:lstStyle/>
          <a:p>
            <a:r>
              <a:rPr lang="en-US" b="1" dirty="0">
                <a:solidFill>
                  <a:schemeClr val="accent3">
                    <a:lumMod val="75000"/>
                  </a:schemeClr>
                </a:solidFill>
              </a:rPr>
              <a:t>Legislation, Permitting and Rights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54459796"/>
              </p:ext>
            </p:extLst>
          </p:nvPr>
        </p:nvGraphicFramePr>
        <p:xfrm>
          <a:off x="457200" y="851053"/>
          <a:ext cx="8229600" cy="4800600"/>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376662126"/>
                    </a:ext>
                  </a:extLst>
                </a:gridCol>
                <a:gridCol w="4114800">
                  <a:extLst>
                    <a:ext uri="{9D8B030D-6E8A-4147-A177-3AD203B41FA5}">
                      <a16:colId xmlns:a16="http://schemas.microsoft.com/office/drawing/2014/main" val="4126970255"/>
                    </a:ext>
                  </a:extLst>
                </a:gridCol>
              </a:tblGrid>
              <a:tr h="626912">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54660408"/>
                  </a:ext>
                </a:extLst>
              </a:tr>
              <a:tr h="417368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What has happened to the consultative advisory forum that was to be set up and who informs the Minister about the small-scale fisheries </a:t>
                      </a:r>
                      <a:r>
                        <a:rPr lang="en-US" sz="1800" kern="1200" dirty="0" err="1">
                          <a:solidFill>
                            <a:schemeClr val="dk1"/>
                          </a:solidFill>
                          <a:effectLst/>
                          <a:latin typeface="+mj-lt"/>
                          <a:ea typeface="+mn-ea"/>
                          <a:cs typeface="+mn-cs"/>
                        </a:rPr>
                        <a:t>programme</a:t>
                      </a:r>
                      <a:r>
                        <a:rPr lang="en-US" sz="1800" kern="1200" dirty="0">
                          <a:solidFill>
                            <a:schemeClr val="dk1"/>
                          </a:solidFill>
                          <a:effectLst/>
                          <a:latin typeface="+mj-lt"/>
                          <a:ea typeface="+mn-ea"/>
                          <a:cs typeface="+mn-cs"/>
                        </a:rPr>
                        <a:t>. </a:t>
                      </a:r>
                    </a:p>
                  </a:txBody>
                  <a:tcPr>
                    <a:solidFill>
                      <a:schemeClr val="accent3">
                        <a:lumMod val="40000"/>
                        <a:lumOff val="60000"/>
                      </a:schemeClr>
                    </a:solidFill>
                  </a:tcPr>
                </a:tc>
                <a:tc>
                  <a:txBody>
                    <a:bodyPr/>
                    <a:lstStyle/>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The Department received a number of nominations in response to the gazette notice calling for nominations to the Consultative Advisory Forum.  A number of applicants were shortlisted for consideration.  It was also decided to headhunt additional members in order to ensure representivity of the entire fishing sector.</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698390228"/>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16</a:t>
            </a:fld>
            <a:endParaRPr lang="en-US"/>
          </a:p>
        </p:txBody>
      </p:sp>
      <p:sp>
        <p:nvSpPr>
          <p:cNvPr id="5" name="Footer Placeholder 4"/>
          <p:cNvSpPr>
            <a:spLocks noGrp="1"/>
          </p:cNvSpPr>
          <p:nvPr>
            <p:ph type="ftr" sz="quarter" idx="11"/>
          </p:nvPr>
        </p:nvSpPr>
        <p:spPr/>
        <p:txBody>
          <a:bodyPr/>
          <a:lstStyle/>
          <a:p>
            <a:r>
              <a:rPr lang="en-US" dirty="0"/>
              <a:t>14</a:t>
            </a:r>
          </a:p>
        </p:txBody>
      </p:sp>
    </p:spTree>
    <p:extLst>
      <p:ext uri="{BB962C8B-B14F-4D97-AF65-F5344CB8AC3E}">
        <p14:creationId xmlns:p14="http://schemas.microsoft.com/office/powerpoint/2010/main" val="22587934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9758"/>
            <a:ext cx="8229600" cy="749931"/>
          </a:xfrm>
        </p:spPr>
        <p:txBody>
          <a:bodyPr>
            <a:normAutofit fontScale="90000"/>
          </a:bodyPr>
          <a:lstStyle/>
          <a:p>
            <a:r>
              <a:rPr lang="en-US" b="1" dirty="0">
                <a:solidFill>
                  <a:schemeClr val="accent3">
                    <a:lumMod val="75000"/>
                  </a:schemeClr>
                </a:solidFill>
              </a:rPr>
              <a:t>Legislation, Permitting and Rights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94104627"/>
              </p:ext>
            </p:extLst>
          </p:nvPr>
        </p:nvGraphicFramePr>
        <p:xfrm>
          <a:off x="716097" y="729822"/>
          <a:ext cx="8064347" cy="4978414"/>
        </p:xfrm>
        <a:graphic>
          <a:graphicData uri="http://schemas.openxmlformats.org/drawingml/2006/table">
            <a:tbl>
              <a:tblPr firstRow="1" bandRow="1">
                <a:tableStyleId>{00A15C55-8517-42AA-B614-E9B94910E393}</a:tableStyleId>
              </a:tblPr>
              <a:tblGrid>
                <a:gridCol w="2574761">
                  <a:extLst>
                    <a:ext uri="{9D8B030D-6E8A-4147-A177-3AD203B41FA5}">
                      <a16:colId xmlns:a16="http://schemas.microsoft.com/office/drawing/2014/main" val="2524600378"/>
                    </a:ext>
                  </a:extLst>
                </a:gridCol>
                <a:gridCol w="5489586">
                  <a:extLst>
                    <a:ext uri="{9D8B030D-6E8A-4147-A177-3AD203B41FA5}">
                      <a16:colId xmlns:a16="http://schemas.microsoft.com/office/drawing/2014/main" val="2317070436"/>
                    </a:ext>
                  </a:extLst>
                </a:gridCol>
              </a:tblGrid>
              <a:tr h="306670">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417601634"/>
                  </a:ext>
                </a:extLst>
              </a:tr>
              <a:tr h="4612654">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Small-scale fishers have not received recognition under the MLRA. </a:t>
                      </a:r>
                    </a:p>
                    <a:p>
                      <a:endParaRPr lang="en-US" dirty="0">
                        <a:latin typeface="+mj-lt"/>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Small-scale fishers are recognized and subsistence fishers are not.</a:t>
                      </a:r>
                    </a:p>
                    <a:p>
                      <a:pPr algn="just"/>
                      <a:endParaRPr lang="en-US" dirty="0">
                        <a:latin typeface="+mj-lt"/>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Subsistence fishers need to be accommodated under the MLRA.</a:t>
                      </a:r>
                    </a:p>
                    <a:p>
                      <a:endParaRPr lang="en-US" dirty="0">
                        <a:latin typeface="+mj-lt"/>
                      </a:endParaRPr>
                    </a:p>
                  </a:txBody>
                  <a:tcPr>
                    <a:solidFill>
                      <a:schemeClr val="accent3">
                        <a:lumMod val="40000"/>
                        <a:lumOff val="60000"/>
                      </a:schemeClr>
                    </a:solidFill>
                  </a:tcPr>
                </a:tc>
                <a:tc>
                  <a:txBody>
                    <a:bodyPr/>
                    <a:lstStyle/>
                    <a:p>
                      <a:pPr algn="just"/>
                      <a:r>
                        <a:rPr lang="en-US" sz="1800" kern="1200" dirty="0">
                          <a:solidFill>
                            <a:schemeClr val="dk1"/>
                          </a:solidFill>
                          <a:effectLst/>
                          <a:latin typeface="+mj-lt"/>
                          <a:ea typeface="+mn-ea"/>
                          <a:cs typeface="+mn-cs"/>
                        </a:rPr>
                        <a:t>The MLRA was amended in 2014 to formalize the small-scale fisheries sector in SA in line with the requirements of the Small-Scale Fisheries Policy (2012). One of the amendments included the removal of “Subsistence fishing” as a category of a fishery. This was replaced by “Small-Scale fishing” which, in its definition, is inclusive of fishing activities for own consumption. </a:t>
                      </a:r>
                    </a:p>
                    <a:p>
                      <a:pPr algn="just"/>
                      <a:endParaRPr lang="en-US" sz="1800" kern="1200" dirty="0">
                        <a:solidFill>
                          <a:schemeClr val="dk1"/>
                        </a:solidFill>
                        <a:effectLst/>
                        <a:latin typeface="+mj-lt"/>
                        <a:ea typeface="+mn-ea"/>
                        <a:cs typeface="+mn-cs"/>
                      </a:endParaRPr>
                    </a:p>
                    <a:p>
                      <a:pPr algn="just"/>
                      <a:r>
                        <a:rPr lang="en-US" sz="1800" kern="1200" dirty="0">
                          <a:solidFill>
                            <a:schemeClr val="dk1"/>
                          </a:solidFill>
                          <a:effectLst/>
                          <a:latin typeface="+mj-lt"/>
                          <a:ea typeface="+mn-ea"/>
                          <a:cs typeface="+mn-cs"/>
                        </a:rPr>
                        <a:t>Small-scale fishers are “persons that fish to meet food and basic livelihood needs, or are directly involved in harvesting/ processing or marketing of fish, traditionally operate on or near shore fishing grounds, predominantly employ traditional low technology or passive fishing gear, usually undertake single day fishing trips, and are engaged in the sale or barter or are involved in commercial activity” (Small-Scale Fisheries Policy, 2012).</a:t>
                      </a:r>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533985643"/>
                  </a:ext>
                </a:extLst>
              </a:tr>
            </a:tbl>
          </a:graphicData>
        </a:graphic>
      </p:graphicFrame>
      <p:sp>
        <p:nvSpPr>
          <p:cNvPr id="5" name="Footer Placeholder 4"/>
          <p:cNvSpPr>
            <a:spLocks noGrp="1"/>
          </p:cNvSpPr>
          <p:nvPr>
            <p:ph type="ftr" sz="quarter" idx="11"/>
          </p:nvPr>
        </p:nvSpPr>
        <p:spPr/>
        <p:txBody>
          <a:bodyPr/>
          <a:lstStyle/>
          <a:p>
            <a:r>
              <a:rPr lang="en-US" dirty="0"/>
              <a:t>15</a:t>
            </a:r>
          </a:p>
        </p:txBody>
      </p:sp>
    </p:spTree>
    <p:extLst>
      <p:ext uri="{BB962C8B-B14F-4D97-AF65-F5344CB8AC3E}">
        <p14:creationId xmlns:p14="http://schemas.microsoft.com/office/powerpoint/2010/main" val="22831193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89402" y="0"/>
            <a:ext cx="8229600" cy="661796"/>
          </a:xfrm>
        </p:spPr>
        <p:txBody>
          <a:bodyPr>
            <a:normAutofit fontScale="90000"/>
          </a:bodyPr>
          <a:lstStyle/>
          <a:p>
            <a:r>
              <a:rPr lang="en-US" b="1" dirty="0">
                <a:solidFill>
                  <a:schemeClr val="accent3">
                    <a:lumMod val="75000"/>
                  </a:schemeClr>
                </a:solidFill>
              </a:rPr>
              <a:t>Legislation, Permitting and Rights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0236008"/>
              </p:ext>
            </p:extLst>
          </p:nvPr>
        </p:nvGraphicFramePr>
        <p:xfrm>
          <a:off x="737885" y="758787"/>
          <a:ext cx="7668230" cy="5394960"/>
        </p:xfrm>
        <a:graphic>
          <a:graphicData uri="http://schemas.openxmlformats.org/drawingml/2006/table">
            <a:tbl>
              <a:tblPr firstRow="1" bandRow="1">
                <a:tableStyleId>{00A15C55-8517-42AA-B614-E9B94910E393}</a:tableStyleId>
              </a:tblPr>
              <a:tblGrid>
                <a:gridCol w="3796497">
                  <a:extLst>
                    <a:ext uri="{9D8B030D-6E8A-4147-A177-3AD203B41FA5}">
                      <a16:colId xmlns:a16="http://schemas.microsoft.com/office/drawing/2014/main" val="2524600378"/>
                    </a:ext>
                  </a:extLst>
                </a:gridCol>
                <a:gridCol w="3871733">
                  <a:extLst>
                    <a:ext uri="{9D8B030D-6E8A-4147-A177-3AD203B41FA5}">
                      <a16:colId xmlns:a16="http://schemas.microsoft.com/office/drawing/2014/main" val="2317070436"/>
                    </a:ext>
                  </a:extLst>
                </a:gridCol>
              </a:tblGrid>
              <a:tr h="323854">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417601634"/>
                  </a:ext>
                </a:extLst>
              </a:tr>
              <a:tr h="409272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j-lt"/>
                          <a:ea typeface="+mn-ea"/>
                          <a:cs typeface="+mn-cs"/>
                        </a:rPr>
                        <a:t>We have a recent problem of battling to get </a:t>
                      </a:r>
                      <a:r>
                        <a:rPr lang="en-GB" sz="1800" kern="1200" dirty="0" err="1">
                          <a:solidFill>
                            <a:schemeClr val="dk1"/>
                          </a:solidFill>
                          <a:effectLst/>
                          <a:latin typeface="+mj-lt"/>
                          <a:ea typeface="+mn-ea"/>
                          <a:cs typeface="+mn-cs"/>
                        </a:rPr>
                        <a:t>snoek</a:t>
                      </a:r>
                      <a:r>
                        <a:rPr lang="en-GB" sz="1800" kern="1200" dirty="0">
                          <a:solidFill>
                            <a:schemeClr val="dk1"/>
                          </a:solidFill>
                          <a:effectLst/>
                          <a:latin typeface="+mj-lt"/>
                          <a:ea typeface="+mn-ea"/>
                          <a:cs typeface="+mn-cs"/>
                        </a:rPr>
                        <a:t> in the basket, as fishers say government is not coming to the table. This is a food source that can address hunger </a:t>
                      </a:r>
                      <a:r>
                        <a:rPr lang="en-GB" sz="1800" kern="1200" dirty="0" err="1">
                          <a:solidFill>
                            <a:schemeClr val="dk1"/>
                          </a:solidFill>
                          <a:effectLst/>
                          <a:latin typeface="+mj-lt"/>
                          <a:ea typeface="+mn-ea"/>
                          <a:cs typeface="+mn-cs"/>
                        </a:rPr>
                        <a:t>etc</a:t>
                      </a:r>
                      <a:r>
                        <a:rPr lang="en-GB" sz="1800" kern="1200" dirty="0">
                          <a:solidFill>
                            <a:schemeClr val="dk1"/>
                          </a:solidFill>
                          <a:effectLst/>
                          <a:latin typeface="+mj-lt"/>
                          <a:ea typeface="+mn-ea"/>
                          <a:cs typeface="+mn-cs"/>
                        </a:rPr>
                        <a:t>, but government doesn’t recognise this</a:t>
                      </a:r>
                      <a:r>
                        <a:rPr lang="en-GB" sz="1800" kern="1200" baseline="0" dirty="0">
                          <a:solidFill>
                            <a:schemeClr val="dk1"/>
                          </a:solidFill>
                          <a:effectLst/>
                          <a:latin typeface="+mj-lt"/>
                          <a:ea typeface="+mn-ea"/>
                          <a:cs typeface="+mn-cs"/>
                        </a:rPr>
                        <a:t> (</a:t>
                      </a:r>
                      <a:r>
                        <a:rPr lang="en-GB" sz="1800" kern="1200" baseline="0" dirty="0" err="1">
                          <a:solidFill>
                            <a:schemeClr val="dk1"/>
                          </a:solidFill>
                          <a:effectLst/>
                          <a:latin typeface="+mj-lt"/>
                          <a:ea typeface="+mn-ea"/>
                          <a:cs typeface="+mn-cs"/>
                        </a:rPr>
                        <a:t>Masifundise</a:t>
                      </a:r>
                      <a:r>
                        <a:rPr lang="en-GB" sz="1800" kern="1200" baseline="0" dirty="0">
                          <a:solidFill>
                            <a:schemeClr val="dk1"/>
                          </a:solidFill>
                          <a:effectLst/>
                          <a:latin typeface="+mj-lt"/>
                          <a:ea typeface="+mn-ea"/>
                          <a:cs typeface="+mn-cs"/>
                        </a:rPr>
                        <a:t>)</a:t>
                      </a:r>
                      <a:endParaRPr lang="en-US" sz="1800" kern="1200" dirty="0">
                        <a:solidFill>
                          <a:schemeClr val="dk1"/>
                        </a:solidFill>
                        <a:effectLst/>
                        <a:latin typeface="+mj-lt"/>
                        <a:ea typeface="+mn-ea"/>
                        <a:cs typeface="+mn-cs"/>
                      </a:endParaRPr>
                    </a:p>
                    <a:p>
                      <a:endParaRPr lang="en-US" dirty="0">
                        <a:latin typeface="+mj-lt"/>
                      </a:endParaRPr>
                    </a:p>
                  </a:txBody>
                  <a:tcPr>
                    <a:solidFill>
                      <a:schemeClr val="accent3">
                        <a:lumMod val="40000"/>
                        <a:lumOff val="60000"/>
                      </a:schemeClr>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j-lt"/>
                          <a:ea typeface="+mn-ea"/>
                          <a:cs typeface="+mn-cs"/>
                        </a:rPr>
                        <a:t>Fishers do have access to </a:t>
                      </a:r>
                      <a:r>
                        <a:rPr lang="en-GB" sz="1800" kern="1200" dirty="0" err="1">
                          <a:solidFill>
                            <a:schemeClr val="dk1"/>
                          </a:solidFill>
                          <a:effectLst/>
                          <a:latin typeface="+mj-lt"/>
                          <a:ea typeface="+mn-ea"/>
                          <a:cs typeface="+mn-cs"/>
                        </a:rPr>
                        <a:t>Snoek</a:t>
                      </a:r>
                      <a:r>
                        <a:rPr lang="en-GB" sz="1800" kern="1200" dirty="0">
                          <a:solidFill>
                            <a:schemeClr val="dk1"/>
                          </a:solidFill>
                          <a:effectLst/>
                          <a:latin typeface="+mj-lt"/>
                          <a:ea typeface="+mn-ea"/>
                          <a:cs typeface="+mn-cs"/>
                        </a:rPr>
                        <a:t>. </a:t>
                      </a:r>
                      <a:r>
                        <a:rPr lang="en-GB" sz="1800" kern="1200" dirty="0" err="1">
                          <a:solidFill>
                            <a:schemeClr val="dk1"/>
                          </a:solidFill>
                          <a:effectLst/>
                          <a:latin typeface="+mj-lt"/>
                          <a:ea typeface="+mn-ea"/>
                          <a:cs typeface="+mn-cs"/>
                        </a:rPr>
                        <a:t>Snoek</a:t>
                      </a:r>
                      <a:r>
                        <a:rPr lang="en-GB" sz="1800" kern="1200" dirty="0">
                          <a:solidFill>
                            <a:schemeClr val="dk1"/>
                          </a:solidFill>
                          <a:effectLst/>
                          <a:latin typeface="+mj-lt"/>
                          <a:ea typeface="+mn-ea"/>
                          <a:cs typeface="+mn-cs"/>
                        </a:rPr>
                        <a:t> is part of the basket of species for small-scale fishers.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GB" sz="1800" kern="1200" dirty="0">
                        <a:solidFill>
                          <a:schemeClr val="dk1"/>
                        </a:solidFill>
                        <a:effectLst/>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j-lt"/>
                          <a:ea typeface="+mn-ea"/>
                          <a:cs typeface="+mn-cs"/>
                        </a:rPr>
                        <a:t>During</a:t>
                      </a:r>
                      <a:r>
                        <a:rPr lang="en-GB" sz="1800" kern="1200" baseline="0" dirty="0">
                          <a:solidFill>
                            <a:schemeClr val="dk1"/>
                          </a:solidFill>
                          <a:effectLst/>
                          <a:latin typeface="+mj-lt"/>
                          <a:ea typeface="+mn-ea"/>
                          <a:cs typeface="+mn-cs"/>
                        </a:rPr>
                        <a:t> Alert Level 5 the Department worked with the </a:t>
                      </a:r>
                      <a:r>
                        <a:rPr lang="en-ZA" sz="1800" kern="1200" dirty="0">
                          <a:solidFill>
                            <a:schemeClr val="dk1"/>
                          </a:solidFill>
                          <a:effectLst/>
                          <a:latin typeface="+mj-lt"/>
                          <a:ea typeface="+mn-ea"/>
                          <a:cs typeface="+mn-cs"/>
                        </a:rPr>
                        <a:t>Department of Tourism – Identified</a:t>
                      </a:r>
                      <a:r>
                        <a:rPr lang="en-ZA" sz="1800" kern="1200" baseline="0" dirty="0">
                          <a:solidFill>
                            <a:schemeClr val="dk1"/>
                          </a:solidFill>
                          <a:effectLst/>
                          <a:latin typeface="+mj-lt"/>
                          <a:ea typeface="+mn-ea"/>
                          <a:cs typeface="+mn-cs"/>
                        </a:rPr>
                        <a:t> </a:t>
                      </a:r>
                      <a:r>
                        <a:rPr lang="en-ZA" sz="1800" kern="1200" dirty="0">
                          <a:solidFill>
                            <a:schemeClr val="dk1"/>
                          </a:solidFill>
                          <a:effectLst/>
                          <a:latin typeface="+mj-lt"/>
                          <a:ea typeface="+mn-ea"/>
                          <a:cs typeface="+mn-cs"/>
                        </a:rPr>
                        <a:t>accommodation establishments on the West Coast  to accommodate small-scale fishers travelling from distant areas.</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ZA" sz="1800" kern="1200" dirty="0">
                        <a:solidFill>
                          <a:schemeClr val="dk1"/>
                        </a:solidFill>
                        <a:effectLst/>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ZA" sz="1800" kern="1200" dirty="0">
                          <a:solidFill>
                            <a:schemeClr val="dk1"/>
                          </a:solidFill>
                          <a:effectLst/>
                          <a:latin typeface="+mj-lt"/>
                          <a:ea typeface="+mn-ea"/>
                          <a:cs typeface="+mn-cs"/>
                        </a:rPr>
                        <a:t>South African Maritime Safety Authority (SAMSA) – were engaged to shorten the business process with regards to issuing of the necessary and required Local General Safety Certificate for fishing vessels.</a:t>
                      </a:r>
                      <a:endParaRPr lang="en-US" sz="1800" kern="1200" dirty="0">
                        <a:solidFill>
                          <a:schemeClr val="dk1"/>
                        </a:solidFill>
                        <a:effectLst/>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533985643"/>
                  </a:ext>
                </a:extLst>
              </a:tr>
            </a:tbl>
          </a:graphicData>
        </a:graphic>
      </p:graphicFrame>
      <p:sp>
        <p:nvSpPr>
          <p:cNvPr id="5" name="Footer Placeholder 4"/>
          <p:cNvSpPr>
            <a:spLocks noGrp="1"/>
          </p:cNvSpPr>
          <p:nvPr>
            <p:ph type="ftr" sz="quarter" idx="11"/>
          </p:nvPr>
        </p:nvSpPr>
        <p:spPr/>
        <p:txBody>
          <a:bodyPr/>
          <a:lstStyle/>
          <a:p>
            <a:r>
              <a:rPr lang="en-US" dirty="0"/>
              <a:t>16</a:t>
            </a:r>
          </a:p>
        </p:txBody>
      </p:sp>
    </p:spTree>
    <p:extLst>
      <p:ext uri="{BB962C8B-B14F-4D97-AF65-F5344CB8AC3E}">
        <p14:creationId xmlns:p14="http://schemas.microsoft.com/office/powerpoint/2010/main" val="403557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334"/>
            <a:ext cx="8229600" cy="692476"/>
          </a:xfrm>
        </p:spPr>
        <p:txBody>
          <a:bodyPr>
            <a:normAutofit fontScale="90000"/>
          </a:bodyPr>
          <a:lstStyle/>
          <a:p>
            <a:r>
              <a:rPr lang="en-US" b="1" dirty="0">
                <a:solidFill>
                  <a:schemeClr val="accent3">
                    <a:lumMod val="75000"/>
                  </a:schemeClr>
                </a:solidFill>
              </a:rPr>
              <a:t>Legislation, Permitting and Rights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962032519"/>
              </p:ext>
            </p:extLst>
          </p:nvPr>
        </p:nvGraphicFramePr>
        <p:xfrm>
          <a:off x="275423" y="768810"/>
          <a:ext cx="8516038" cy="4846320"/>
        </p:xfrm>
        <a:graphic>
          <a:graphicData uri="http://schemas.openxmlformats.org/drawingml/2006/table">
            <a:tbl>
              <a:tblPr firstRow="1" bandRow="1">
                <a:tableStyleId>{00A15C55-8517-42AA-B614-E9B94910E393}</a:tableStyleId>
              </a:tblPr>
              <a:tblGrid>
                <a:gridCol w="3605887">
                  <a:extLst>
                    <a:ext uri="{9D8B030D-6E8A-4147-A177-3AD203B41FA5}">
                      <a16:colId xmlns:a16="http://schemas.microsoft.com/office/drawing/2014/main" val="2524600378"/>
                    </a:ext>
                  </a:extLst>
                </a:gridCol>
                <a:gridCol w="4910151">
                  <a:extLst>
                    <a:ext uri="{9D8B030D-6E8A-4147-A177-3AD203B41FA5}">
                      <a16:colId xmlns:a16="http://schemas.microsoft.com/office/drawing/2014/main" val="2317070436"/>
                    </a:ext>
                  </a:extLst>
                </a:gridCol>
              </a:tblGrid>
              <a:tr h="323854">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417601634"/>
                  </a:ext>
                </a:extLst>
              </a:tr>
              <a:tr h="409272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j-lt"/>
                          <a:ea typeface="+mn-ea"/>
                          <a:cs typeface="+mn-cs"/>
                        </a:rPr>
                        <a:t>We have a recent problem of battling to get </a:t>
                      </a:r>
                      <a:r>
                        <a:rPr lang="en-GB" sz="1800" kern="1200" dirty="0" err="1">
                          <a:solidFill>
                            <a:schemeClr val="dk1"/>
                          </a:solidFill>
                          <a:effectLst/>
                          <a:latin typeface="+mj-lt"/>
                          <a:ea typeface="+mn-ea"/>
                          <a:cs typeface="+mn-cs"/>
                        </a:rPr>
                        <a:t>snoek</a:t>
                      </a:r>
                      <a:r>
                        <a:rPr lang="en-GB" sz="1800" kern="1200" dirty="0">
                          <a:solidFill>
                            <a:schemeClr val="dk1"/>
                          </a:solidFill>
                          <a:effectLst/>
                          <a:latin typeface="+mj-lt"/>
                          <a:ea typeface="+mn-ea"/>
                          <a:cs typeface="+mn-cs"/>
                        </a:rPr>
                        <a:t> in the basket, as fishers say government is not coming to the table. This is a food source that can address hunger </a:t>
                      </a:r>
                      <a:r>
                        <a:rPr lang="en-GB" sz="1800" kern="1200" dirty="0" err="1">
                          <a:solidFill>
                            <a:schemeClr val="dk1"/>
                          </a:solidFill>
                          <a:effectLst/>
                          <a:latin typeface="+mj-lt"/>
                          <a:ea typeface="+mn-ea"/>
                          <a:cs typeface="+mn-cs"/>
                        </a:rPr>
                        <a:t>etc</a:t>
                      </a:r>
                      <a:r>
                        <a:rPr lang="en-GB" sz="1800" kern="1200" dirty="0">
                          <a:solidFill>
                            <a:schemeClr val="dk1"/>
                          </a:solidFill>
                          <a:effectLst/>
                          <a:latin typeface="+mj-lt"/>
                          <a:ea typeface="+mn-ea"/>
                          <a:cs typeface="+mn-cs"/>
                        </a:rPr>
                        <a:t>, but government doesn’t recognise this</a:t>
                      </a:r>
                      <a:r>
                        <a:rPr lang="en-GB" sz="1800" kern="1200" baseline="0" dirty="0">
                          <a:solidFill>
                            <a:schemeClr val="dk1"/>
                          </a:solidFill>
                          <a:effectLst/>
                          <a:latin typeface="+mj-lt"/>
                          <a:ea typeface="+mn-ea"/>
                          <a:cs typeface="+mn-cs"/>
                        </a:rPr>
                        <a:t> (</a:t>
                      </a:r>
                      <a:r>
                        <a:rPr lang="en-GB" sz="1800" kern="1200" baseline="0" dirty="0" err="1">
                          <a:solidFill>
                            <a:schemeClr val="dk1"/>
                          </a:solidFill>
                          <a:effectLst/>
                          <a:latin typeface="+mj-lt"/>
                          <a:ea typeface="+mn-ea"/>
                          <a:cs typeface="+mn-cs"/>
                        </a:rPr>
                        <a:t>Masifundise</a:t>
                      </a:r>
                      <a:r>
                        <a:rPr lang="en-GB" sz="1800" kern="1200" baseline="0" dirty="0">
                          <a:solidFill>
                            <a:schemeClr val="dk1"/>
                          </a:solidFill>
                          <a:effectLst/>
                          <a:latin typeface="+mj-lt"/>
                          <a:ea typeface="+mn-ea"/>
                          <a:cs typeface="+mn-cs"/>
                        </a:rPr>
                        <a:t>)</a:t>
                      </a:r>
                      <a:endParaRPr lang="en-US" sz="1800" kern="1200" dirty="0">
                        <a:solidFill>
                          <a:schemeClr val="dk1"/>
                        </a:solidFill>
                        <a:effectLst/>
                        <a:latin typeface="+mj-lt"/>
                        <a:ea typeface="+mn-ea"/>
                        <a:cs typeface="+mn-cs"/>
                      </a:endParaRPr>
                    </a:p>
                    <a:p>
                      <a:endParaRPr lang="en-US" dirty="0">
                        <a:latin typeface="+mj-lt"/>
                      </a:endParaRPr>
                    </a:p>
                  </a:txBody>
                  <a:tcPr>
                    <a:solidFill>
                      <a:schemeClr val="accent3">
                        <a:lumMod val="40000"/>
                        <a:lumOff val="60000"/>
                      </a:schemeClr>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ZA" sz="1800" kern="1200" dirty="0">
                          <a:solidFill>
                            <a:schemeClr val="dk1"/>
                          </a:solidFill>
                          <a:effectLst/>
                          <a:latin typeface="+mj-lt"/>
                          <a:ea typeface="+mn-ea"/>
                          <a:cs typeface="+mn-cs"/>
                        </a:rPr>
                        <a:t>Fish Processing Establishments (FPE) – Licenced FPEs were engaged and encouraged to buy fish directly from the small-scale and traditional </a:t>
                      </a:r>
                      <a:r>
                        <a:rPr lang="en-ZA" sz="1800" kern="1200" dirty="0" err="1">
                          <a:solidFill>
                            <a:schemeClr val="dk1"/>
                          </a:solidFill>
                          <a:effectLst/>
                          <a:latin typeface="+mj-lt"/>
                          <a:ea typeface="+mn-ea"/>
                          <a:cs typeface="+mn-cs"/>
                        </a:rPr>
                        <a:t>linefishers</a:t>
                      </a:r>
                      <a:r>
                        <a:rPr lang="en-ZA" sz="1800" kern="1200" dirty="0">
                          <a:solidFill>
                            <a:schemeClr val="dk1"/>
                          </a:solidFill>
                          <a:effectLst/>
                          <a:latin typeface="+mj-lt"/>
                          <a:ea typeface="+mn-ea"/>
                          <a:cs typeface="+mn-cs"/>
                        </a:rPr>
                        <a:t> when they land their catch during the Lockdown period.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j-lt"/>
                        <a:ea typeface="+mn-ea"/>
                        <a:cs typeface="+mn-cs"/>
                      </a:endParaRPr>
                    </a:p>
                    <a:p>
                      <a:r>
                        <a:rPr lang="en-ZA" sz="1800" kern="1200" dirty="0">
                          <a:solidFill>
                            <a:schemeClr val="dk1"/>
                          </a:solidFill>
                          <a:effectLst/>
                          <a:latin typeface="+mj-lt"/>
                          <a:ea typeface="+mn-ea"/>
                          <a:cs typeface="+mn-cs"/>
                        </a:rPr>
                        <a:t>Municipalities – Relevant municipalities along the West Coast were engaged to speedily issue trading permits to fishers, </a:t>
                      </a:r>
                      <a:r>
                        <a:rPr lang="en-ZA" sz="1800" i="1" kern="1200" dirty="0" err="1">
                          <a:solidFill>
                            <a:schemeClr val="dk1"/>
                          </a:solidFill>
                          <a:effectLst/>
                          <a:latin typeface="+mj-lt"/>
                          <a:ea typeface="+mn-ea"/>
                          <a:cs typeface="+mn-cs"/>
                        </a:rPr>
                        <a:t>langanas</a:t>
                      </a:r>
                      <a:r>
                        <a:rPr lang="en-ZA" sz="1800" kern="1200" dirty="0">
                          <a:solidFill>
                            <a:schemeClr val="dk1"/>
                          </a:solidFill>
                          <a:effectLst/>
                          <a:latin typeface="+mj-lt"/>
                          <a:ea typeface="+mn-ea"/>
                          <a:cs typeface="+mn-cs"/>
                        </a:rPr>
                        <a:t> and </a:t>
                      </a:r>
                      <a:r>
                        <a:rPr lang="en-ZA" sz="1800" i="1" kern="1200" dirty="0" err="1">
                          <a:solidFill>
                            <a:schemeClr val="dk1"/>
                          </a:solidFill>
                          <a:effectLst/>
                          <a:latin typeface="+mj-lt"/>
                          <a:ea typeface="+mn-ea"/>
                          <a:cs typeface="+mn-cs"/>
                        </a:rPr>
                        <a:t>vlekkers</a:t>
                      </a:r>
                      <a:r>
                        <a:rPr lang="en-ZA" sz="1800" kern="1200" dirty="0">
                          <a:solidFill>
                            <a:schemeClr val="dk1"/>
                          </a:solidFill>
                          <a:effectLst/>
                          <a:latin typeface="+mj-lt"/>
                          <a:ea typeface="+mn-ea"/>
                          <a:cs typeface="+mn-cs"/>
                        </a:rPr>
                        <a:t>.</a:t>
                      </a:r>
                    </a:p>
                    <a:p>
                      <a:endParaRPr lang="en-US" sz="1800" kern="1200" dirty="0">
                        <a:solidFill>
                          <a:schemeClr val="dk1"/>
                        </a:solidFill>
                        <a:effectLst/>
                        <a:latin typeface="+mj-lt"/>
                        <a:ea typeface="+mn-ea"/>
                        <a:cs typeface="+mn-cs"/>
                      </a:endParaRPr>
                    </a:p>
                    <a:p>
                      <a:r>
                        <a:rPr lang="en-US" sz="1800" kern="1200" dirty="0">
                          <a:solidFill>
                            <a:schemeClr val="dk1"/>
                          </a:solidFill>
                          <a:effectLst/>
                          <a:latin typeface="+mj-lt"/>
                          <a:ea typeface="+mn-ea"/>
                          <a:cs typeface="+mn-cs"/>
                        </a:rPr>
                        <a:t>Law Enforcement Agencies – were engaged to assist the Department both </a:t>
                      </a:r>
                      <a:r>
                        <a:rPr lang="en-US" sz="1800" i="1" kern="1200" dirty="0" err="1">
                          <a:solidFill>
                            <a:schemeClr val="dk1"/>
                          </a:solidFill>
                          <a:effectLst/>
                          <a:latin typeface="+mj-lt"/>
                          <a:ea typeface="+mn-ea"/>
                          <a:cs typeface="+mn-cs"/>
                        </a:rPr>
                        <a:t>en</a:t>
                      </a:r>
                      <a:r>
                        <a:rPr lang="en-US" sz="1800" i="1" kern="1200" dirty="0">
                          <a:solidFill>
                            <a:schemeClr val="dk1"/>
                          </a:solidFill>
                          <a:effectLst/>
                          <a:latin typeface="+mj-lt"/>
                          <a:ea typeface="+mn-ea"/>
                          <a:cs typeface="+mn-cs"/>
                        </a:rPr>
                        <a:t> route</a:t>
                      </a:r>
                      <a:r>
                        <a:rPr lang="en-US" sz="1800" kern="1200" dirty="0">
                          <a:solidFill>
                            <a:schemeClr val="dk1"/>
                          </a:solidFill>
                          <a:effectLst/>
                          <a:latin typeface="+mj-lt"/>
                          <a:ea typeface="+mn-ea"/>
                          <a:cs typeface="+mn-cs"/>
                        </a:rPr>
                        <a:t> to and within the fishing </a:t>
                      </a:r>
                      <a:r>
                        <a:rPr lang="en-US" sz="1800" kern="1200" dirty="0" err="1">
                          <a:solidFill>
                            <a:schemeClr val="dk1"/>
                          </a:solidFill>
                          <a:effectLst/>
                          <a:latin typeface="+mj-lt"/>
                          <a:ea typeface="+mn-ea"/>
                          <a:cs typeface="+mn-cs"/>
                        </a:rPr>
                        <a:t>harbours</a:t>
                      </a:r>
                      <a:r>
                        <a:rPr lang="en-US" sz="1800" kern="1200" dirty="0">
                          <a:solidFill>
                            <a:schemeClr val="dk1"/>
                          </a:solidFill>
                          <a:effectLst/>
                          <a:latin typeface="+mj-lt"/>
                          <a:ea typeface="+mn-ea"/>
                          <a:cs typeface="+mn-cs"/>
                        </a:rPr>
                        <a:t> where there is increased activities as a result of the </a:t>
                      </a:r>
                      <a:r>
                        <a:rPr lang="en-US" sz="1800" i="1" kern="1200" dirty="0">
                          <a:solidFill>
                            <a:schemeClr val="dk1"/>
                          </a:solidFill>
                          <a:effectLst/>
                          <a:latin typeface="+mj-lt"/>
                          <a:ea typeface="+mn-ea"/>
                          <a:cs typeface="+mn-cs"/>
                        </a:rPr>
                        <a:t>Snoek run</a:t>
                      </a:r>
                      <a:r>
                        <a:rPr lang="en-US" sz="1800" kern="1200" dirty="0">
                          <a:solidFill>
                            <a:schemeClr val="dk1"/>
                          </a:solidFill>
                          <a:effectLst/>
                          <a:latin typeface="+mj-lt"/>
                          <a:ea typeface="+mn-ea"/>
                          <a:cs typeface="+mn-cs"/>
                        </a:rPr>
                        <a:t> to ensure that that all right holders comply with the Disaster Management Acts and amended Regulations.</a:t>
                      </a:r>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533985643"/>
                  </a:ext>
                </a:extLst>
              </a:tr>
            </a:tbl>
          </a:graphicData>
        </a:graphic>
      </p:graphicFrame>
      <p:sp>
        <p:nvSpPr>
          <p:cNvPr id="5" name="Footer Placeholder 4"/>
          <p:cNvSpPr>
            <a:spLocks noGrp="1"/>
          </p:cNvSpPr>
          <p:nvPr>
            <p:ph type="ftr" sz="quarter" idx="11"/>
          </p:nvPr>
        </p:nvSpPr>
        <p:spPr/>
        <p:txBody>
          <a:bodyPr/>
          <a:lstStyle/>
          <a:p>
            <a:r>
              <a:rPr lang="en-US" dirty="0"/>
              <a:t>17</a:t>
            </a:r>
          </a:p>
        </p:txBody>
      </p:sp>
    </p:spTree>
    <p:extLst>
      <p:ext uri="{BB962C8B-B14F-4D97-AF65-F5344CB8AC3E}">
        <p14:creationId xmlns:p14="http://schemas.microsoft.com/office/powerpoint/2010/main" val="18493276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553378"/>
            <a:ext cx="6400800" cy="3259156"/>
          </a:xfrm>
        </p:spPr>
        <p:txBody>
          <a:bodyPr>
            <a:normAutofit/>
          </a:bodyPr>
          <a:lstStyle/>
          <a:p>
            <a:endParaRPr lang="en-US" dirty="0">
              <a:solidFill>
                <a:srgbClr val="008000"/>
              </a:solidFill>
            </a:endParaRPr>
          </a:p>
          <a:p>
            <a:r>
              <a:rPr lang="en-US" dirty="0">
                <a:solidFill>
                  <a:srgbClr val="008000"/>
                </a:solidFill>
              </a:rPr>
              <a:t>FISHERIES MANANGEMENT BRANCH</a:t>
            </a:r>
          </a:p>
          <a:p>
            <a:r>
              <a:rPr lang="en-US" dirty="0">
                <a:solidFill>
                  <a:srgbClr val="008000"/>
                </a:solidFill>
              </a:rPr>
              <a:t>RESPONSES TO INPUTS MADE BY SMALL-SCALE STAKEHOLDERS</a:t>
            </a:r>
          </a:p>
        </p:txBody>
      </p:sp>
    </p:spTree>
    <p:extLst>
      <p:ext uri="{BB962C8B-B14F-4D97-AF65-F5344CB8AC3E}">
        <p14:creationId xmlns:p14="http://schemas.microsoft.com/office/powerpoint/2010/main" val="3346983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54071"/>
          </a:xfrm>
        </p:spPr>
        <p:txBody>
          <a:bodyPr>
            <a:normAutofit fontScale="90000"/>
          </a:bodyPr>
          <a:lstStyle/>
          <a:p>
            <a:r>
              <a:rPr lang="en-US" b="1" dirty="0">
                <a:solidFill>
                  <a:schemeClr val="accent3">
                    <a:lumMod val="75000"/>
                  </a:schemeClr>
                </a:solidFill>
              </a:rPr>
              <a:t>Legislation, Permitting and Rights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4016389369"/>
              </p:ext>
            </p:extLst>
          </p:nvPr>
        </p:nvGraphicFramePr>
        <p:xfrm>
          <a:off x="297455" y="754071"/>
          <a:ext cx="8582140" cy="5264775"/>
        </p:xfrm>
        <a:graphic>
          <a:graphicData uri="http://schemas.openxmlformats.org/drawingml/2006/table">
            <a:tbl>
              <a:tblPr firstRow="1" bandRow="1">
                <a:tableStyleId>{00A15C55-8517-42AA-B614-E9B94910E393}</a:tableStyleId>
              </a:tblPr>
              <a:tblGrid>
                <a:gridCol w="3275607">
                  <a:extLst>
                    <a:ext uri="{9D8B030D-6E8A-4147-A177-3AD203B41FA5}">
                      <a16:colId xmlns:a16="http://schemas.microsoft.com/office/drawing/2014/main" val="2524600378"/>
                    </a:ext>
                  </a:extLst>
                </a:gridCol>
                <a:gridCol w="5306533">
                  <a:extLst>
                    <a:ext uri="{9D8B030D-6E8A-4147-A177-3AD203B41FA5}">
                      <a16:colId xmlns:a16="http://schemas.microsoft.com/office/drawing/2014/main" val="2317070436"/>
                    </a:ext>
                  </a:extLst>
                </a:gridCol>
              </a:tblGrid>
              <a:tr h="387975">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417601634"/>
                  </a:ext>
                </a:extLst>
              </a:tr>
              <a:tr h="4785029">
                <a:tc>
                  <a:txBody>
                    <a:bodyPr/>
                    <a:lstStyle/>
                    <a:p>
                      <a:pPr marL="228600" marR="0" lvl="0" indent="0" algn="just" defTabSz="457200" rtl="0" eaLnBrk="1" fontAlgn="auto" latinLnBrk="0" hangingPunct="1">
                        <a:lnSpc>
                          <a:spcPct val="100000"/>
                        </a:lnSpc>
                        <a:spcBef>
                          <a:spcPts val="0"/>
                        </a:spcBef>
                        <a:spcAft>
                          <a:spcPts val="0"/>
                        </a:spcAft>
                        <a:buClrTx/>
                        <a:buSzTx/>
                        <a:buFontTx/>
                        <a:buNone/>
                        <a:tabLst/>
                        <a:defRPr/>
                      </a:pPr>
                      <a:r>
                        <a:rPr lang="en-US" sz="1600" dirty="0">
                          <a:effectLst/>
                          <a:latin typeface="+mj-lt"/>
                          <a:ea typeface="Calibri" panose="020F0502020204030204" pitchFamily="34" charset="0"/>
                          <a:cs typeface="Calibri" panose="020F0502020204030204" pitchFamily="34" charset="0"/>
                        </a:rPr>
                        <a:t>We have been around for 160 years and we have been subsistence fishers from generation to generation.  Because former president George Bush thought poor people should not enter the harbor to fish (Durban harbor), we took it to the courts – and although it took 10 years, we won.   We are now recognized as subsistence fishers by Transnet and allowed to fish on the Durban beach front, and have 12000 members </a:t>
                      </a:r>
                      <a:r>
                        <a:rPr lang="en-US" sz="1600" b="0" dirty="0">
                          <a:effectLst/>
                          <a:latin typeface="+mj-lt"/>
                          <a:ea typeface="Calibri" panose="020F0502020204030204" pitchFamily="34" charset="0"/>
                          <a:cs typeface="Calibri" panose="020F0502020204030204" pitchFamily="34" charset="0"/>
                        </a:rPr>
                        <a:t>(</a:t>
                      </a:r>
                      <a:r>
                        <a:rPr lang="en-US" sz="1600" b="0" kern="1200" dirty="0">
                          <a:solidFill>
                            <a:schemeClr val="dk1"/>
                          </a:solidFill>
                          <a:effectLst/>
                          <a:latin typeface="+mj-lt"/>
                          <a:ea typeface="+mn-ea"/>
                          <a:cs typeface="+mn-cs"/>
                        </a:rPr>
                        <a:t>Mr </a:t>
                      </a:r>
                      <a:r>
                        <a:rPr lang="en-US" sz="1600" b="0" kern="1200" dirty="0" err="1">
                          <a:solidFill>
                            <a:schemeClr val="dk1"/>
                          </a:solidFill>
                          <a:effectLst/>
                          <a:latin typeface="+mj-lt"/>
                          <a:ea typeface="+mn-ea"/>
                          <a:cs typeface="+mn-cs"/>
                        </a:rPr>
                        <a:t>D’Sa</a:t>
                      </a:r>
                      <a:r>
                        <a:rPr lang="en-US" sz="1600" b="0" kern="1200" dirty="0">
                          <a:solidFill>
                            <a:schemeClr val="dk1"/>
                          </a:solidFill>
                          <a:effectLst/>
                          <a:latin typeface="+mj-lt"/>
                          <a:ea typeface="+mn-ea"/>
                          <a:cs typeface="+mn-cs"/>
                        </a:rPr>
                        <a:t> - </a:t>
                      </a:r>
                      <a:r>
                        <a:rPr lang="en-US" sz="1600" b="0" kern="1200" dirty="0" err="1">
                          <a:solidFill>
                            <a:schemeClr val="dk1"/>
                          </a:solidFill>
                          <a:effectLst/>
                          <a:latin typeface="+mj-lt"/>
                          <a:ea typeface="+mn-ea"/>
                          <a:cs typeface="+mn-cs"/>
                        </a:rPr>
                        <a:t>KwaZulu</a:t>
                      </a:r>
                      <a:r>
                        <a:rPr lang="en-US" sz="1600" b="0" kern="1200" dirty="0">
                          <a:solidFill>
                            <a:schemeClr val="dk1"/>
                          </a:solidFill>
                          <a:effectLst/>
                          <a:latin typeface="+mj-lt"/>
                          <a:ea typeface="+mn-ea"/>
                          <a:cs typeface="+mn-cs"/>
                        </a:rPr>
                        <a:t> – Natal Subsistence Fishermen Forum).</a:t>
                      </a:r>
                    </a:p>
                    <a:p>
                      <a:pPr marL="228600" marR="0" algn="just">
                        <a:lnSpc>
                          <a:spcPct val="100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p>
                      <a:pPr marL="0" marR="0" algn="just">
                        <a:lnSpc>
                          <a:spcPct val="150000"/>
                        </a:lnSpc>
                        <a:spcBef>
                          <a:spcPts val="0"/>
                        </a:spcBef>
                        <a:spcAft>
                          <a:spcPts val="0"/>
                        </a:spcAft>
                      </a:pPr>
                      <a:r>
                        <a:rPr lang="en-US" sz="1600" b="1" dirty="0">
                          <a:effectLst/>
                          <a:latin typeface="+mj-lt"/>
                          <a:ea typeface="Calibri" panose="020F0502020204030204" pitchFamily="34" charset="0"/>
                          <a:cs typeface="Calibri" panose="020F0502020204030204" pitchFamily="34" charset="0"/>
                        </a:rPr>
                        <a:t> </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tc>
                  <a:txBody>
                    <a:bodyPr/>
                    <a:lstStyle/>
                    <a:p>
                      <a:pPr marL="0" marR="0" algn="just">
                        <a:lnSpc>
                          <a:spcPct val="100000"/>
                        </a:lnSpc>
                        <a:spcBef>
                          <a:spcPts val="0"/>
                        </a:spcBef>
                        <a:spcAft>
                          <a:spcPts val="0"/>
                        </a:spcAft>
                      </a:pPr>
                      <a:r>
                        <a:rPr lang="en-US" sz="1600" dirty="0">
                          <a:effectLst/>
                          <a:latin typeface="+mj-lt"/>
                          <a:ea typeface="Calibri" panose="020F0502020204030204" pitchFamily="34" charset="0"/>
                          <a:cs typeface="Calibri" panose="020F0502020204030204" pitchFamily="34" charset="0"/>
                        </a:rPr>
                        <a:t>All fishing communities that wanted to participate in the small-scale fisheries program had to sign the expression of interest, the process was open from 28 February 2015 up until end of June 2016.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1600" dirty="0">
                          <a:effectLst/>
                          <a:latin typeface="+mj-lt"/>
                          <a:ea typeface="Calibri" panose="020F0502020204030204" pitchFamily="34" charset="0"/>
                          <a:cs typeface="Calibri" panose="020F0502020204030204" pitchFamily="34" charset="0"/>
                        </a:rPr>
                        <a:t>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1600" dirty="0">
                          <a:effectLst/>
                          <a:latin typeface="+mj-lt"/>
                          <a:ea typeface="Calibri" panose="020F0502020204030204" pitchFamily="34" charset="0"/>
                          <a:cs typeface="Calibri" panose="020F0502020204030204" pitchFamily="34" charset="0"/>
                        </a:rPr>
                        <a:t>All fishing communities that signed the expression of interest were visited, interviews and applications were received, and based on the criteria, and applications were assessed, including 5 communities from Durban, namely: </a:t>
                      </a:r>
                      <a:r>
                        <a:rPr lang="en-US" sz="1600" dirty="0" err="1">
                          <a:effectLst/>
                          <a:latin typeface="+mj-lt"/>
                          <a:ea typeface="Calibri" panose="020F0502020204030204" pitchFamily="34" charset="0"/>
                          <a:cs typeface="Calibri" panose="020F0502020204030204" pitchFamily="34" charset="0"/>
                        </a:rPr>
                        <a:t>Mgababa</a:t>
                      </a:r>
                      <a:r>
                        <a:rPr lang="en-US" sz="1600" dirty="0">
                          <a:effectLst/>
                          <a:latin typeface="+mj-lt"/>
                          <a:ea typeface="Calibri" panose="020F0502020204030204" pitchFamily="34" charset="0"/>
                          <a:cs typeface="Calibri" panose="020F0502020204030204" pitchFamily="34" charset="0"/>
                        </a:rPr>
                        <a:t>, </a:t>
                      </a:r>
                      <a:r>
                        <a:rPr lang="en-US" sz="1600" dirty="0" err="1">
                          <a:effectLst/>
                          <a:latin typeface="+mj-lt"/>
                          <a:ea typeface="Calibri" panose="020F0502020204030204" pitchFamily="34" charset="0"/>
                          <a:cs typeface="Calibri" panose="020F0502020204030204" pitchFamily="34" charset="0"/>
                        </a:rPr>
                        <a:t>Isiphingo</a:t>
                      </a:r>
                      <a:r>
                        <a:rPr lang="en-US" sz="1600" dirty="0">
                          <a:effectLst/>
                          <a:latin typeface="+mj-lt"/>
                          <a:ea typeface="Calibri" panose="020F0502020204030204" pitchFamily="34" charset="0"/>
                          <a:cs typeface="Calibri" panose="020F0502020204030204" pitchFamily="34" charset="0"/>
                        </a:rPr>
                        <a:t>, </a:t>
                      </a:r>
                      <a:r>
                        <a:rPr lang="en-US" sz="1600" dirty="0" err="1">
                          <a:effectLst/>
                          <a:latin typeface="+mj-lt"/>
                          <a:ea typeface="Calibri" panose="020F0502020204030204" pitchFamily="34" charset="0"/>
                          <a:cs typeface="Calibri" panose="020F0502020204030204" pitchFamily="34" charset="0"/>
                        </a:rPr>
                        <a:t>Meerebank</a:t>
                      </a:r>
                      <a:r>
                        <a:rPr lang="en-US" sz="1600" dirty="0">
                          <a:effectLst/>
                          <a:latin typeface="+mj-lt"/>
                          <a:ea typeface="Calibri" panose="020F0502020204030204" pitchFamily="34" charset="0"/>
                          <a:cs typeface="Calibri" panose="020F0502020204030204" pitchFamily="34" charset="0"/>
                        </a:rPr>
                        <a:t>, </a:t>
                      </a:r>
                      <a:r>
                        <a:rPr lang="en-US" sz="1600" dirty="0" err="1">
                          <a:effectLst/>
                          <a:latin typeface="+mj-lt"/>
                          <a:ea typeface="Calibri" panose="020F0502020204030204" pitchFamily="34" charset="0"/>
                          <a:cs typeface="Calibri" panose="020F0502020204030204" pitchFamily="34" charset="0"/>
                        </a:rPr>
                        <a:t>Crossmoore</a:t>
                      </a:r>
                      <a:r>
                        <a:rPr lang="en-US" sz="1600" dirty="0">
                          <a:effectLst/>
                          <a:latin typeface="+mj-lt"/>
                          <a:ea typeface="Calibri" panose="020F0502020204030204" pitchFamily="34" charset="0"/>
                          <a:cs typeface="Calibri" panose="020F0502020204030204" pitchFamily="34" charset="0"/>
                        </a:rPr>
                        <a:t> and </a:t>
                      </a:r>
                      <a:r>
                        <a:rPr lang="en-US" sz="1600" dirty="0" err="1">
                          <a:effectLst/>
                          <a:latin typeface="+mj-lt"/>
                          <a:ea typeface="Calibri" panose="020F0502020204030204" pitchFamily="34" charset="0"/>
                          <a:cs typeface="Calibri" panose="020F0502020204030204" pitchFamily="34" charset="0"/>
                        </a:rPr>
                        <a:t>Clairwood</a:t>
                      </a:r>
                      <a:r>
                        <a:rPr lang="en-US" sz="1600" dirty="0">
                          <a:effectLst/>
                          <a:latin typeface="+mj-lt"/>
                          <a:ea typeface="Calibri" panose="020F0502020204030204" pitchFamily="34" charset="0"/>
                          <a:cs typeface="Calibri" panose="020F0502020204030204" pitchFamily="34" charset="0"/>
                        </a:rPr>
                        <a:t>. All those who were provisionally unsuccessful were given 30 days to appeal. Based on information provided, all appeals were assessed and a decision was taken.</a:t>
                      </a:r>
                    </a:p>
                    <a:p>
                      <a:pPr marL="0" marR="0" algn="just">
                        <a:lnSpc>
                          <a:spcPct val="100000"/>
                        </a:lnSpc>
                        <a:spcBef>
                          <a:spcPts val="0"/>
                        </a:spcBef>
                        <a:spcAft>
                          <a:spcPts val="0"/>
                        </a:spcAft>
                      </a:pPr>
                      <a:endParaRPr lang="en-US" sz="1600" dirty="0">
                        <a:effectLst/>
                        <a:latin typeface="+mj-lt"/>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1600" dirty="0">
                          <a:effectLst/>
                          <a:latin typeface="+mj-lt"/>
                          <a:ea typeface="Calibri" panose="020F0502020204030204" pitchFamily="34" charset="0"/>
                          <a:cs typeface="Calibri" panose="020F0502020204030204" pitchFamily="34" charset="0"/>
                        </a:rPr>
                        <a:t>Declared small-scale fishers were trained and mobilized into small-scale co-operatives and they were assisted to apply for Small-scale fishing rights. </a:t>
                      </a:r>
                      <a:endParaRPr lang="en-US" sz="1600" dirty="0">
                        <a:effectLst/>
                        <a:latin typeface="+mj-lt"/>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endParaRPr lang="en-US" sz="1600" dirty="0">
                        <a:effectLst/>
                        <a:latin typeface="+mj-lt"/>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n-US" sz="1600" dirty="0">
                          <a:effectLst/>
                          <a:latin typeface="+mj-lt"/>
                          <a:ea typeface="Calibri" panose="020F0502020204030204" pitchFamily="34" charset="0"/>
                          <a:cs typeface="Calibri" panose="020F0502020204030204" pitchFamily="34" charset="0"/>
                        </a:rPr>
                        <a:t>All co-operatives were issued with small-scale fishing rights and were exempted to fish during lockdown</a:t>
                      </a:r>
                      <a:endParaRPr lang="en-US" sz="16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533985643"/>
                  </a:ext>
                </a:extLst>
              </a:tr>
            </a:tbl>
          </a:graphicData>
        </a:graphic>
      </p:graphicFrame>
      <p:sp>
        <p:nvSpPr>
          <p:cNvPr id="5" name="Footer Placeholder 4"/>
          <p:cNvSpPr>
            <a:spLocks noGrp="1"/>
          </p:cNvSpPr>
          <p:nvPr>
            <p:ph type="ftr" sz="quarter" idx="11"/>
          </p:nvPr>
        </p:nvSpPr>
        <p:spPr/>
        <p:txBody>
          <a:bodyPr/>
          <a:lstStyle/>
          <a:p>
            <a:r>
              <a:rPr lang="en-US" dirty="0"/>
              <a:t>18</a:t>
            </a:r>
          </a:p>
        </p:txBody>
      </p:sp>
    </p:spTree>
    <p:extLst>
      <p:ext uri="{BB962C8B-B14F-4D97-AF65-F5344CB8AC3E}">
        <p14:creationId xmlns:p14="http://schemas.microsoft.com/office/powerpoint/2010/main" val="25514634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92012"/>
          </a:xfrm>
        </p:spPr>
        <p:txBody>
          <a:bodyPr>
            <a:normAutofit/>
          </a:bodyPr>
          <a:lstStyle/>
          <a:p>
            <a:r>
              <a:rPr lang="en-US" b="1" dirty="0">
                <a:solidFill>
                  <a:schemeClr val="accent3">
                    <a:lumMod val="75000"/>
                  </a:schemeClr>
                </a:solidFill>
              </a:rPr>
              <a:t>Access and Safety</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204327921"/>
              </p:ext>
            </p:extLst>
          </p:nvPr>
        </p:nvGraphicFramePr>
        <p:xfrm>
          <a:off x="457200" y="781060"/>
          <a:ext cx="8229600" cy="5034455"/>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3245803111"/>
                    </a:ext>
                  </a:extLst>
                </a:gridCol>
                <a:gridCol w="4114800">
                  <a:extLst>
                    <a:ext uri="{9D8B030D-6E8A-4147-A177-3AD203B41FA5}">
                      <a16:colId xmlns:a16="http://schemas.microsoft.com/office/drawing/2014/main" val="3064809477"/>
                    </a:ext>
                  </a:extLst>
                </a:gridCol>
              </a:tblGrid>
              <a:tr h="392225">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4200063261"/>
                  </a:ext>
                </a:extLst>
              </a:tr>
              <a:tr h="154741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Fishers in eThekwini rely on public transport such as trains to access the coast - can government look at subsidizing their transport.</a:t>
                      </a:r>
                    </a:p>
                    <a:p>
                      <a:pPr algn="ctr"/>
                      <a:endParaRPr lang="en-US" dirty="0">
                        <a:latin typeface="+mj-lt"/>
                      </a:endParaRPr>
                    </a:p>
                  </a:txBody>
                  <a:tcPr>
                    <a:solidFill>
                      <a:schemeClr val="accent3">
                        <a:lumMod val="40000"/>
                        <a:lumOff val="60000"/>
                      </a:schemeClr>
                    </a:solidFill>
                  </a:tcPr>
                </a:tc>
                <a:tc>
                  <a:txBody>
                    <a:bodyPr/>
                    <a:lstStyle/>
                    <a:p>
                      <a:pPr algn="just"/>
                      <a:r>
                        <a:rPr lang="en-GB" sz="1800" kern="1200" dirty="0">
                          <a:solidFill>
                            <a:schemeClr val="dk1"/>
                          </a:solidFill>
                          <a:effectLst/>
                          <a:latin typeface="+mj-lt"/>
                          <a:ea typeface="+mn-ea"/>
                          <a:cs typeface="+mn-cs"/>
                        </a:rPr>
                        <a:t>The Department does not provide subsidies in any form to fishers.</a:t>
                      </a:r>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3950796756"/>
                  </a:ext>
                </a:extLst>
              </a:tr>
              <a:tr h="1547410">
                <a:tc>
                  <a:txBody>
                    <a:bodyPr/>
                    <a:lstStyle/>
                    <a:p>
                      <a:pPr algn="just"/>
                      <a:r>
                        <a:rPr lang="en-US" sz="1800" kern="1200" dirty="0">
                          <a:solidFill>
                            <a:schemeClr val="dk1"/>
                          </a:solidFill>
                          <a:effectLst/>
                          <a:latin typeface="+mj-lt"/>
                          <a:ea typeface="+mn-ea"/>
                          <a:cs typeface="+mn-cs"/>
                        </a:rPr>
                        <a:t>According to </a:t>
                      </a:r>
                      <a:r>
                        <a:rPr lang="en-US" sz="1800" kern="1200" dirty="0" err="1">
                          <a:solidFill>
                            <a:schemeClr val="dk1"/>
                          </a:solidFill>
                          <a:effectLst/>
                          <a:latin typeface="+mj-lt"/>
                          <a:ea typeface="+mn-ea"/>
                          <a:cs typeface="+mn-cs"/>
                        </a:rPr>
                        <a:t>Masifundise</a:t>
                      </a:r>
                      <a:r>
                        <a:rPr lang="en-US" sz="1800" kern="1200" dirty="0">
                          <a:solidFill>
                            <a:schemeClr val="dk1"/>
                          </a:solidFill>
                          <a:effectLst/>
                          <a:latin typeface="+mj-lt"/>
                          <a:ea typeface="+mn-ea"/>
                          <a:cs typeface="+mn-cs"/>
                        </a:rPr>
                        <a:t>, fishers have been shot at and killed by park rangers when they try to access Marine Protected Areas – Mr Jaffer did say that information would be provided to the PC</a:t>
                      </a:r>
                      <a:endParaRPr lang="en-US" dirty="0">
                        <a:latin typeface="+mj-lt"/>
                      </a:endParaRPr>
                    </a:p>
                  </a:txBody>
                  <a:tcPr>
                    <a:solidFill>
                      <a:schemeClr val="accent3">
                        <a:lumMod val="40000"/>
                        <a:lumOff val="60000"/>
                      </a:schemeClr>
                    </a:solidFill>
                  </a:tcPr>
                </a:tc>
                <a:tc>
                  <a:txBody>
                    <a:bodyPr/>
                    <a:lstStyle/>
                    <a:p>
                      <a:pPr algn="just"/>
                      <a:r>
                        <a:rPr lang="en-GB" sz="1800" kern="1200" dirty="0">
                          <a:solidFill>
                            <a:schemeClr val="dk1"/>
                          </a:solidFill>
                          <a:effectLst/>
                          <a:latin typeface="+mj-lt"/>
                          <a:ea typeface="+mn-ea"/>
                          <a:cs typeface="+mn-cs"/>
                        </a:rPr>
                        <a:t>The Department will only be able to respond once the details have been provided by </a:t>
                      </a:r>
                      <a:r>
                        <a:rPr lang="en-GB" sz="1800" kern="1200" dirty="0" err="1">
                          <a:solidFill>
                            <a:schemeClr val="dk1"/>
                          </a:solidFill>
                          <a:effectLst/>
                          <a:latin typeface="+mj-lt"/>
                          <a:ea typeface="+mn-ea"/>
                          <a:cs typeface="+mn-cs"/>
                        </a:rPr>
                        <a:t>Masifundise</a:t>
                      </a:r>
                      <a:r>
                        <a:rPr lang="en-GB" sz="1800" kern="1200" dirty="0">
                          <a:solidFill>
                            <a:schemeClr val="dk1"/>
                          </a:solidFill>
                          <a:effectLst/>
                          <a:latin typeface="+mj-lt"/>
                          <a:ea typeface="+mn-ea"/>
                          <a:cs typeface="+mn-cs"/>
                        </a:rPr>
                        <a:t>.</a:t>
                      </a:r>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3487299391"/>
                  </a:ext>
                </a:extLst>
              </a:tr>
              <a:tr h="154741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People living next to MPA’s cannot access them; even if their catch wanders into an MPA they cannot follow it because they will be fined.</a:t>
                      </a:r>
                    </a:p>
                    <a:p>
                      <a:pPr algn="ctr"/>
                      <a:endParaRPr lang="en-US" dirty="0">
                        <a:latin typeface="+mj-lt"/>
                      </a:endParaRPr>
                    </a:p>
                  </a:txBody>
                  <a:tcPr>
                    <a:solidFill>
                      <a:schemeClr val="accent3">
                        <a:lumMod val="40000"/>
                        <a:lumOff val="60000"/>
                      </a:schemeClr>
                    </a:solidFill>
                  </a:tcPr>
                </a:tc>
                <a:tc>
                  <a:txBody>
                    <a:bodyPr/>
                    <a:lstStyle/>
                    <a:p>
                      <a:pPr algn="just"/>
                      <a:r>
                        <a:rPr lang="en-GB" sz="1800" kern="1200" dirty="0">
                          <a:solidFill>
                            <a:schemeClr val="dk1"/>
                          </a:solidFill>
                          <a:effectLst/>
                          <a:latin typeface="+mj-lt"/>
                          <a:ea typeface="+mn-ea"/>
                          <a:cs typeface="+mn-cs"/>
                        </a:rPr>
                        <a:t>Depending on the form and nature of the MPA, fishing in MPAs may be  prohibited in some but allowed in others</a:t>
                      </a:r>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20062515"/>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21</a:t>
            </a:fld>
            <a:endParaRPr lang="en-US"/>
          </a:p>
        </p:txBody>
      </p:sp>
      <p:sp>
        <p:nvSpPr>
          <p:cNvPr id="5" name="Footer Placeholder 4"/>
          <p:cNvSpPr>
            <a:spLocks noGrp="1"/>
          </p:cNvSpPr>
          <p:nvPr>
            <p:ph type="ftr" sz="quarter" idx="11"/>
          </p:nvPr>
        </p:nvSpPr>
        <p:spPr/>
        <p:txBody>
          <a:bodyPr/>
          <a:lstStyle/>
          <a:p>
            <a:r>
              <a:rPr lang="en-US" dirty="0"/>
              <a:t>19</a:t>
            </a:r>
          </a:p>
        </p:txBody>
      </p:sp>
    </p:spTree>
    <p:extLst>
      <p:ext uri="{BB962C8B-B14F-4D97-AF65-F5344CB8AC3E}">
        <p14:creationId xmlns:p14="http://schemas.microsoft.com/office/powerpoint/2010/main" val="29487426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26201"/>
          </a:xfrm>
        </p:spPr>
        <p:txBody>
          <a:bodyPr/>
          <a:lstStyle/>
          <a:p>
            <a:r>
              <a:rPr lang="en-US" b="1" dirty="0">
                <a:solidFill>
                  <a:schemeClr val="accent3">
                    <a:lumMod val="75000"/>
                  </a:schemeClr>
                </a:solidFill>
              </a:rPr>
              <a:t>Services of the Department</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13546584"/>
              </p:ext>
            </p:extLst>
          </p:nvPr>
        </p:nvGraphicFramePr>
        <p:xfrm>
          <a:off x="457200" y="1049357"/>
          <a:ext cx="8229600" cy="3877604"/>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2314807719"/>
                    </a:ext>
                  </a:extLst>
                </a:gridCol>
                <a:gridCol w="4114800">
                  <a:extLst>
                    <a:ext uri="{9D8B030D-6E8A-4147-A177-3AD203B41FA5}">
                      <a16:colId xmlns:a16="http://schemas.microsoft.com/office/drawing/2014/main" val="3865479961"/>
                    </a:ext>
                  </a:extLst>
                </a:gridCol>
              </a:tblGrid>
              <a:tr h="504021">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04385383"/>
                  </a:ext>
                </a:extLst>
              </a:tr>
              <a:tr h="337358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Customer service personnel and fisheries officials are rude and do not accommodate small-scale fishers. </a:t>
                      </a:r>
                    </a:p>
                    <a:p>
                      <a:endParaRPr lang="en-US"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Service that is sub-standard should be reported to the head of the Customer Service Center. </a:t>
                      </a:r>
                      <a:endParaRPr lang="en-US" dirty="0"/>
                    </a:p>
                  </a:txBody>
                  <a:tcPr>
                    <a:solidFill>
                      <a:schemeClr val="accent3">
                        <a:lumMod val="40000"/>
                        <a:lumOff val="60000"/>
                      </a:schemeClr>
                    </a:solidFill>
                  </a:tcPr>
                </a:tc>
                <a:extLst>
                  <a:ext uri="{0D108BD9-81ED-4DB2-BD59-A6C34878D82A}">
                    <a16:rowId xmlns:a16="http://schemas.microsoft.com/office/drawing/2014/main" val="3530758658"/>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22</a:t>
            </a:fld>
            <a:endParaRPr lang="en-US"/>
          </a:p>
        </p:txBody>
      </p:sp>
      <p:sp>
        <p:nvSpPr>
          <p:cNvPr id="5" name="Footer Placeholder 4"/>
          <p:cNvSpPr>
            <a:spLocks noGrp="1"/>
          </p:cNvSpPr>
          <p:nvPr>
            <p:ph type="ftr" sz="quarter" idx="11"/>
          </p:nvPr>
        </p:nvSpPr>
        <p:spPr/>
        <p:txBody>
          <a:bodyPr/>
          <a:lstStyle/>
          <a:p>
            <a:r>
              <a:rPr lang="en-US" dirty="0"/>
              <a:t>20</a:t>
            </a:r>
          </a:p>
        </p:txBody>
      </p:sp>
    </p:spTree>
    <p:extLst>
      <p:ext uri="{BB962C8B-B14F-4D97-AF65-F5344CB8AC3E}">
        <p14:creationId xmlns:p14="http://schemas.microsoft.com/office/powerpoint/2010/main" val="1200934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310788"/>
            <a:ext cx="6400800" cy="1752600"/>
          </a:xfrm>
        </p:spPr>
        <p:txBody>
          <a:bodyPr>
            <a:normAutofit fontScale="92500" lnSpcReduction="20000"/>
          </a:bodyPr>
          <a:lstStyle/>
          <a:p>
            <a:r>
              <a:rPr lang="en-US" dirty="0">
                <a:solidFill>
                  <a:srgbClr val="008000"/>
                </a:solidFill>
              </a:rPr>
              <a:t>FISHERIES MANAGEMENT BRANCH</a:t>
            </a:r>
          </a:p>
          <a:p>
            <a:endParaRPr lang="en-US" dirty="0">
              <a:solidFill>
                <a:srgbClr val="008000"/>
              </a:solidFill>
            </a:endParaRPr>
          </a:p>
          <a:p>
            <a:r>
              <a:rPr lang="en-US" dirty="0">
                <a:solidFill>
                  <a:srgbClr val="008000"/>
                </a:solidFill>
              </a:rPr>
              <a:t>RESPONSES TO INPUTS MADE BY THE FISHING INDUSTRY</a:t>
            </a:r>
          </a:p>
        </p:txBody>
      </p:sp>
    </p:spTree>
    <p:extLst>
      <p:ext uri="{BB962C8B-B14F-4D97-AF65-F5344CB8AC3E}">
        <p14:creationId xmlns:p14="http://schemas.microsoft.com/office/powerpoint/2010/main" val="38015863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0402"/>
            <a:ext cx="8229600" cy="793998"/>
          </a:xfrm>
        </p:spPr>
        <p:txBody>
          <a:bodyPr/>
          <a:lstStyle/>
          <a:p>
            <a:r>
              <a:rPr lang="en-US" b="1" dirty="0">
                <a:solidFill>
                  <a:schemeClr val="accent3">
                    <a:lumMod val="75000"/>
                  </a:schemeClr>
                </a:solidFill>
              </a:rPr>
              <a:t>Aquaculture</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33882504"/>
              </p:ext>
            </p:extLst>
          </p:nvPr>
        </p:nvGraphicFramePr>
        <p:xfrm>
          <a:off x="347031" y="939187"/>
          <a:ext cx="8229600" cy="4811617"/>
        </p:xfrm>
        <a:graphic>
          <a:graphicData uri="http://schemas.openxmlformats.org/drawingml/2006/table">
            <a:tbl>
              <a:tblPr firstRow="1" bandRow="1">
                <a:tableStyleId>{93296810-A885-4BE3-A3E7-6D5BEEA58F35}</a:tableStyleId>
              </a:tblPr>
              <a:tblGrid>
                <a:gridCol w="4114800">
                  <a:extLst>
                    <a:ext uri="{9D8B030D-6E8A-4147-A177-3AD203B41FA5}">
                      <a16:colId xmlns:a16="http://schemas.microsoft.com/office/drawing/2014/main" val="2842213581"/>
                    </a:ext>
                  </a:extLst>
                </a:gridCol>
                <a:gridCol w="4114800">
                  <a:extLst>
                    <a:ext uri="{9D8B030D-6E8A-4147-A177-3AD203B41FA5}">
                      <a16:colId xmlns:a16="http://schemas.microsoft.com/office/drawing/2014/main" val="1309385071"/>
                    </a:ext>
                  </a:extLst>
                </a:gridCol>
              </a:tblGrid>
              <a:tr h="414697">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39692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In the abalone fishery a major challenge is that the main market for our produce is in Asia. Can government look at ways of making abalone more easily marketable and legally available in local restaurants, in order to counter the fishery’s over-reliance on export to foreign markets?</a:t>
                      </a:r>
                    </a:p>
                    <a:p>
                      <a:endParaRPr lang="en-US"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Companies can currently sell farmed abalone on the local market if an exemption has been granted to them. However, the Department is looking at measures to reduce the administrative requirements for restaurants and retailers to market and sell abalone while ensuring that the initiative does not compromise efforts to reduce illegal harvesting of wild abalone stock.  The Department has engaged with the abalone sector around developing further marketing and awareness material for the local and international markets.</a:t>
                      </a:r>
                      <a:endParaRPr lang="en-US"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6" name="Footer Placeholder 5"/>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1</a:t>
            </a:r>
          </a:p>
        </p:txBody>
      </p:sp>
      <p:sp>
        <p:nvSpPr>
          <p:cNvPr id="7" name="Slide Number Placeholder 6"/>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5369054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82981"/>
          </a:xfrm>
        </p:spPr>
        <p:txBody>
          <a:bodyPr/>
          <a:lstStyle/>
          <a:p>
            <a:r>
              <a:rPr lang="en-US" b="1" dirty="0">
                <a:solidFill>
                  <a:schemeClr val="accent3">
                    <a:lumMod val="75000"/>
                  </a:schemeClr>
                </a:solidFill>
              </a:rPr>
              <a:t>Aquaculture</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92690489"/>
              </p:ext>
            </p:extLst>
          </p:nvPr>
        </p:nvGraphicFramePr>
        <p:xfrm>
          <a:off x="457200" y="879704"/>
          <a:ext cx="8229600" cy="5025337"/>
        </p:xfrm>
        <a:graphic>
          <a:graphicData uri="http://schemas.openxmlformats.org/drawingml/2006/table">
            <a:tbl>
              <a:tblPr firstRow="1" bandRow="1">
                <a:tableStyleId>{93296810-A885-4BE3-A3E7-6D5BEEA58F35}</a:tableStyleId>
              </a:tblPr>
              <a:tblGrid>
                <a:gridCol w="3751243">
                  <a:extLst>
                    <a:ext uri="{9D8B030D-6E8A-4147-A177-3AD203B41FA5}">
                      <a16:colId xmlns:a16="http://schemas.microsoft.com/office/drawing/2014/main" val="2842213581"/>
                    </a:ext>
                  </a:extLst>
                </a:gridCol>
                <a:gridCol w="4478357">
                  <a:extLst>
                    <a:ext uri="{9D8B030D-6E8A-4147-A177-3AD203B41FA5}">
                      <a16:colId xmlns:a16="http://schemas.microsoft.com/office/drawing/2014/main" val="1309385071"/>
                    </a:ext>
                  </a:extLst>
                </a:gridCol>
              </a:tblGrid>
              <a:tr h="433116">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592221">
                <a:tc>
                  <a:txBody>
                    <a:bodyPr/>
                    <a:lstStyle/>
                    <a:p>
                      <a:pPr algn="just"/>
                      <a:r>
                        <a:rPr lang="en-US" sz="1800" kern="1200" dirty="0">
                          <a:solidFill>
                            <a:schemeClr val="dk1"/>
                          </a:solidFill>
                          <a:effectLst/>
                          <a:latin typeface="+mn-lt"/>
                          <a:ea typeface="+mn-ea"/>
                          <a:cs typeface="+mn-cs"/>
                        </a:rPr>
                        <a:t>What employment opportunities can the aquaculture sector offer to unemployed youth and women?</a:t>
                      </a:r>
                      <a:endParaRPr lang="en-US" sz="1800"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The aquaculture sector currently employs around 32% females and an average of 30% youth which is set to increase as the value chain and sector is expanded. </a:t>
                      </a:r>
                    </a:p>
                    <a:p>
                      <a:r>
                        <a:rPr lang="en-US" sz="1800" kern="1200" dirty="0">
                          <a:solidFill>
                            <a:schemeClr val="dk1"/>
                          </a:solidFill>
                          <a:effectLst/>
                          <a:latin typeface="+mn-lt"/>
                          <a:ea typeface="+mn-ea"/>
                          <a:cs typeface="+mn-cs"/>
                        </a:rPr>
                        <a:t> </a:t>
                      </a:r>
                    </a:p>
                    <a:p>
                      <a:pPr algn="just"/>
                      <a:r>
                        <a:rPr lang="en-US" sz="1800" kern="1200" dirty="0">
                          <a:solidFill>
                            <a:schemeClr val="dk1"/>
                          </a:solidFill>
                          <a:effectLst/>
                          <a:latin typeface="+mn-lt"/>
                          <a:ea typeface="+mn-ea"/>
                          <a:cs typeface="+mn-cs"/>
                        </a:rPr>
                        <a:t>In order to </a:t>
                      </a:r>
                      <a:r>
                        <a:rPr lang="en-US" sz="1800" kern="1200" dirty="0" err="1">
                          <a:solidFill>
                            <a:schemeClr val="dk1"/>
                          </a:solidFill>
                          <a:effectLst/>
                          <a:latin typeface="+mn-lt"/>
                          <a:ea typeface="+mn-ea"/>
                          <a:cs typeface="+mn-cs"/>
                        </a:rPr>
                        <a:t>maximise</a:t>
                      </a:r>
                      <a:r>
                        <a:rPr lang="en-US" sz="1800" kern="1200" dirty="0">
                          <a:solidFill>
                            <a:schemeClr val="dk1"/>
                          </a:solidFill>
                          <a:effectLst/>
                          <a:latin typeface="+mn-lt"/>
                          <a:ea typeface="+mn-ea"/>
                          <a:cs typeface="+mn-cs"/>
                        </a:rPr>
                        <a:t> employment opportunities, increase ownership and management representation of women and youth in the sector, the DEFF has developed a transformation strategy and a small-scale aquaculture concept and implementation plan.</a:t>
                      </a:r>
                    </a:p>
                    <a:p>
                      <a:r>
                        <a:rPr lang="en-US" sz="1800" kern="1200" dirty="0">
                          <a:solidFill>
                            <a:schemeClr val="dk1"/>
                          </a:solidFill>
                          <a:effectLst/>
                          <a:latin typeface="+mn-lt"/>
                          <a:ea typeface="+mn-ea"/>
                          <a:cs typeface="+mn-cs"/>
                        </a:rPr>
                        <a:t> </a:t>
                      </a:r>
                    </a:p>
                    <a:p>
                      <a:r>
                        <a:rPr lang="en-US" sz="1800" kern="1200" dirty="0">
                          <a:solidFill>
                            <a:schemeClr val="dk1"/>
                          </a:solidFill>
                          <a:effectLst/>
                          <a:latin typeface="+mn-lt"/>
                          <a:ea typeface="+mn-ea"/>
                          <a:cs typeface="+mn-cs"/>
                        </a:rPr>
                        <a:t> </a:t>
                      </a:r>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2</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474568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94846"/>
          </a:xfrm>
        </p:spPr>
        <p:txBody>
          <a:bodyPr>
            <a:normAutofit fontScale="90000"/>
          </a:bodyPr>
          <a:lstStyle/>
          <a:p>
            <a:r>
              <a:rPr lang="en-US" b="1" dirty="0">
                <a:solidFill>
                  <a:schemeClr val="accent3">
                    <a:lumMod val="75000"/>
                  </a:schemeClr>
                </a:solidFill>
              </a:rPr>
              <a:t>Aquaculture</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64355177"/>
              </p:ext>
            </p:extLst>
          </p:nvPr>
        </p:nvGraphicFramePr>
        <p:xfrm>
          <a:off x="457200" y="694846"/>
          <a:ext cx="8229600" cy="5287313"/>
        </p:xfrm>
        <a:graphic>
          <a:graphicData uri="http://schemas.openxmlformats.org/drawingml/2006/table">
            <a:tbl>
              <a:tblPr firstRow="1" bandRow="1">
                <a:tableStyleId>{93296810-A885-4BE3-A3E7-6D5BEEA58F35}</a:tableStyleId>
              </a:tblPr>
              <a:tblGrid>
                <a:gridCol w="3354636">
                  <a:extLst>
                    <a:ext uri="{9D8B030D-6E8A-4147-A177-3AD203B41FA5}">
                      <a16:colId xmlns:a16="http://schemas.microsoft.com/office/drawing/2014/main" val="2842213581"/>
                    </a:ext>
                  </a:extLst>
                </a:gridCol>
                <a:gridCol w="4874964">
                  <a:extLst>
                    <a:ext uri="{9D8B030D-6E8A-4147-A177-3AD203B41FA5}">
                      <a16:colId xmlns:a16="http://schemas.microsoft.com/office/drawing/2014/main" val="1309385071"/>
                    </a:ext>
                  </a:extLst>
                </a:gridCol>
              </a:tblGrid>
              <a:tr h="428384">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858929">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What employment opportunities can the aquaculture sector offer to unemployed youth and women?</a:t>
                      </a:r>
                      <a:endParaRPr lang="en-US" dirty="0"/>
                    </a:p>
                    <a:p>
                      <a:endParaRPr lang="en-US" dirty="0"/>
                    </a:p>
                  </a:txBody>
                  <a:tcPr>
                    <a:solidFill>
                      <a:schemeClr val="accent3">
                        <a:lumMod val="40000"/>
                        <a:lumOff val="60000"/>
                      </a:schemeClr>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The DEFF has engaged with the Department of Trade, Industry and Competition (DTIC) to incentivize participation by the aforementioned groups and a skills and needs analysis has already identified in key areas for intervention.</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Employment opportunities range from unskilled and semi-skilled job opportunities to skilled employment in a variety of fields ranging from biology, research, engineering, business, marketing and aquatic veterinary, amongst others.</a:t>
                      </a:r>
                      <a:endParaRPr lang="en-US" dirty="0"/>
                    </a:p>
                    <a:p>
                      <a:endParaRPr lang="en-US"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3</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0374784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0948"/>
          </a:xfrm>
        </p:spPr>
        <p:txBody>
          <a:bodyPr>
            <a:normAutofit fontScale="90000"/>
          </a:bodyPr>
          <a:lstStyle/>
          <a:p>
            <a:r>
              <a:rPr lang="en-US" b="1" dirty="0">
                <a:solidFill>
                  <a:schemeClr val="accent3">
                    <a:lumMod val="75000"/>
                  </a:schemeClr>
                </a:solidFill>
              </a:rPr>
              <a:t>Aquaculture</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32427100"/>
              </p:ext>
            </p:extLst>
          </p:nvPr>
        </p:nvGraphicFramePr>
        <p:xfrm>
          <a:off x="457200" y="760948"/>
          <a:ext cx="8229600" cy="5000874"/>
        </p:xfrm>
        <a:graphic>
          <a:graphicData uri="http://schemas.openxmlformats.org/drawingml/2006/table">
            <a:tbl>
              <a:tblPr firstRow="1" bandRow="1">
                <a:tableStyleId>{93296810-A885-4BE3-A3E7-6D5BEEA58F35}</a:tableStyleId>
              </a:tblPr>
              <a:tblGrid>
                <a:gridCol w="4114800">
                  <a:extLst>
                    <a:ext uri="{9D8B030D-6E8A-4147-A177-3AD203B41FA5}">
                      <a16:colId xmlns:a16="http://schemas.microsoft.com/office/drawing/2014/main" val="2842213581"/>
                    </a:ext>
                  </a:extLst>
                </a:gridCol>
                <a:gridCol w="4114800">
                  <a:extLst>
                    <a:ext uri="{9D8B030D-6E8A-4147-A177-3AD203B41FA5}">
                      <a16:colId xmlns:a16="http://schemas.microsoft.com/office/drawing/2014/main" val="1309385071"/>
                    </a:ext>
                  </a:extLst>
                </a:gridCol>
              </a:tblGrid>
              <a:tr h="542442">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458432">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What kind of pilot projects can we as government introduce to encourage aquaculture projects into </a:t>
                      </a:r>
                      <a:r>
                        <a:rPr lang="en-US" sz="1800" kern="1200" dirty="0" err="1">
                          <a:solidFill>
                            <a:schemeClr val="dk1"/>
                          </a:solidFill>
                          <a:effectLst/>
                          <a:latin typeface="+mj-lt"/>
                          <a:ea typeface="+mn-ea"/>
                          <a:cs typeface="+mn-cs"/>
                        </a:rPr>
                        <a:t>peri</a:t>
                      </a:r>
                      <a:r>
                        <a:rPr lang="en-US" sz="1800" kern="1200" dirty="0">
                          <a:solidFill>
                            <a:schemeClr val="dk1"/>
                          </a:solidFill>
                          <a:effectLst/>
                          <a:latin typeface="+mj-lt"/>
                          <a:ea typeface="+mn-ea"/>
                          <a:cs typeface="+mn-cs"/>
                        </a:rPr>
                        <a:t>-urban and rural communities?</a:t>
                      </a:r>
                    </a:p>
                    <a:p>
                      <a:endParaRPr lang="en-US" sz="1800" dirty="0">
                        <a:latin typeface="+mj-lt"/>
                      </a:endParaRPr>
                    </a:p>
                  </a:txBody>
                  <a:tcPr>
                    <a:solidFill>
                      <a:schemeClr val="accent3">
                        <a:lumMod val="40000"/>
                        <a:lumOff val="60000"/>
                      </a:schemeClr>
                    </a:solidFill>
                  </a:tcPr>
                </a:tc>
                <a:tc>
                  <a:txBody>
                    <a:bodyPr/>
                    <a:lstStyle/>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The Department has already initiated a pilot project in Hamburg, Eastern Cape as well as provided support to numerous SMME new entrants into the newly established </a:t>
                      </a:r>
                      <a:r>
                        <a:rPr lang="en-US" sz="1800" dirty="0" err="1">
                          <a:effectLst/>
                          <a:latin typeface="+mj-lt"/>
                          <a:ea typeface="Calibri" panose="020F0502020204030204" pitchFamily="34" charset="0"/>
                          <a:cs typeface="Calibri" panose="020F0502020204030204" pitchFamily="34" charset="0"/>
                        </a:rPr>
                        <a:t>Saldanha</a:t>
                      </a:r>
                      <a:r>
                        <a:rPr lang="en-US" sz="1800" dirty="0">
                          <a:effectLst/>
                          <a:latin typeface="+mj-lt"/>
                          <a:ea typeface="Calibri" panose="020F0502020204030204" pitchFamily="34" charset="0"/>
                          <a:cs typeface="Calibri" panose="020F0502020204030204" pitchFamily="34" charset="0"/>
                        </a:rPr>
                        <a:t> Bay Aquaculture Development Zone. It is also looking to pilot trout cage culture in the </a:t>
                      </a:r>
                      <a:r>
                        <a:rPr lang="en-US" sz="1800" dirty="0" err="1">
                          <a:effectLst/>
                          <a:latin typeface="+mj-lt"/>
                          <a:ea typeface="Calibri" panose="020F0502020204030204" pitchFamily="34" charset="0"/>
                          <a:cs typeface="Calibri" panose="020F0502020204030204" pitchFamily="34" charset="0"/>
                        </a:rPr>
                        <a:t>Vanderkloof</a:t>
                      </a:r>
                      <a:r>
                        <a:rPr lang="en-US" sz="1800" dirty="0">
                          <a:effectLst/>
                          <a:latin typeface="+mj-lt"/>
                          <a:ea typeface="Calibri" panose="020F0502020204030204" pitchFamily="34" charset="0"/>
                          <a:cs typeface="Calibri" panose="020F0502020204030204" pitchFamily="34" charset="0"/>
                        </a:rPr>
                        <a:t> Dam and tilapia culture in Limpopo. These are just some of the initiatives underway</a:t>
                      </a:r>
                      <a:r>
                        <a:rPr lang="en-US" sz="1800" b="1" dirty="0">
                          <a:effectLst/>
                          <a:latin typeface="+mj-lt"/>
                          <a:ea typeface="Calibri" panose="020F0502020204030204" pitchFamily="34" charset="0"/>
                          <a:cs typeface="Calibri" panose="020F0502020204030204" pitchFamily="34" charset="0"/>
                        </a:rPr>
                        <a:t>.</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4</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3569711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9284"/>
            <a:ext cx="8229600" cy="944562"/>
          </a:xfrm>
        </p:spPr>
        <p:txBody>
          <a:bodyPr/>
          <a:lstStyle/>
          <a:p>
            <a:r>
              <a:rPr lang="en-US" b="1" dirty="0">
                <a:solidFill>
                  <a:schemeClr val="accent3">
                    <a:lumMod val="75000"/>
                  </a:schemeClr>
                </a:solidFill>
              </a:rPr>
              <a:t>Aquaculture</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25402315"/>
              </p:ext>
            </p:extLst>
          </p:nvPr>
        </p:nvGraphicFramePr>
        <p:xfrm>
          <a:off x="457200" y="789542"/>
          <a:ext cx="8229600" cy="5144043"/>
        </p:xfrm>
        <a:graphic>
          <a:graphicData uri="http://schemas.openxmlformats.org/drawingml/2006/table">
            <a:tbl>
              <a:tblPr firstRow="1" bandRow="1">
                <a:tableStyleId>{93296810-A885-4BE3-A3E7-6D5BEEA58F35}</a:tableStyleId>
              </a:tblPr>
              <a:tblGrid>
                <a:gridCol w="4114800">
                  <a:extLst>
                    <a:ext uri="{9D8B030D-6E8A-4147-A177-3AD203B41FA5}">
                      <a16:colId xmlns:a16="http://schemas.microsoft.com/office/drawing/2014/main" val="2842213581"/>
                    </a:ext>
                  </a:extLst>
                </a:gridCol>
                <a:gridCol w="4114800">
                  <a:extLst>
                    <a:ext uri="{9D8B030D-6E8A-4147-A177-3AD203B41FA5}">
                      <a16:colId xmlns:a16="http://schemas.microsoft.com/office/drawing/2014/main" val="1309385071"/>
                    </a:ext>
                  </a:extLst>
                </a:gridCol>
              </a:tblGrid>
              <a:tr h="389163">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414065">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Can small-scale fishers be absorbed into existing aquaculture projects, in order to deal with the over-subscription in the small scale and subsistence fisheries?</a:t>
                      </a:r>
                    </a:p>
                    <a:p>
                      <a:endParaRPr lang="en-US"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The Department is looking at various value chain opportunities for local communities, especially small-scale cooperatives. Because of high capital inputs and delayed returns on investment, not all small-scale cooperatives are keen to become aquaculture farmers. However, there are overlaps in terms of value chains and markets that should be explored and developed.  </a:t>
                      </a:r>
                    </a:p>
                    <a:p>
                      <a:pPr algn="just"/>
                      <a:endParaRPr lang="en-US" sz="1800" kern="1200" dirty="0">
                        <a:solidFill>
                          <a:schemeClr val="dk1"/>
                        </a:solidFill>
                        <a:effectLst/>
                        <a:latin typeface="+mn-lt"/>
                        <a:ea typeface="+mn-ea"/>
                        <a:cs typeface="+mn-cs"/>
                      </a:endParaRPr>
                    </a:p>
                    <a:p>
                      <a:pPr algn="just"/>
                      <a:r>
                        <a:rPr lang="en-US" sz="1800" kern="1200" dirty="0">
                          <a:solidFill>
                            <a:schemeClr val="dk1"/>
                          </a:solidFill>
                          <a:effectLst/>
                          <a:latin typeface="+mn-lt"/>
                          <a:ea typeface="+mn-ea"/>
                          <a:cs typeface="+mn-cs"/>
                        </a:rPr>
                        <a:t>The Department has also developed a small-scale aquaculture </a:t>
                      </a:r>
                      <a:r>
                        <a:rPr lang="en-US" sz="1800" kern="1200" dirty="0" err="1">
                          <a:solidFill>
                            <a:schemeClr val="dk1"/>
                          </a:solidFill>
                          <a:effectLst/>
                          <a:latin typeface="+mn-lt"/>
                          <a:ea typeface="+mn-ea"/>
                          <a:cs typeface="+mn-cs"/>
                        </a:rPr>
                        <a:t>programme</a:t>
                      </a:r>
                      <a:r>
                        <a:rPr lang="en-US" sz="1800" kern="1200" dirty="0">
                          <a:solidFill>
                            <a:schemeClr val="dk1"/>
                          </a:solidFill>
                          <a:effectLst/>
                          <a:latin typeface="+mn-lt"/>
                          <a:ea typeface="+mn-ea"/>
                          <a:cs typeface="+mn-cs"/>
                        </a:rPr>
                        <a:t> that will improve the participation of small-scale producers to be part of the aquaculture sector.</a:t>
                      </a:r>
                      <a:endParaRPr lang="en-US"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5</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950188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27113"/>
          </a:xfrm>
        </p:spPr>
        <p:txBody>
          <a:bodyPr>
            <a:normAutofit fontScale="90000"/>
          </a:bodyPr>
          <a:lstStyle/>
          <a:p>
            <a:r>
              <a:rPr lang="en-US" b="1" dirty="0">
                <a:solidFill>
                  <a:schemeClr val="accent3">
                    <a:lumMod val="75000"/>
                  </a:schemeClr>
                </a:solidFill>
              </a:rPr>
              <a:t>Aquaculture</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59731923"/>
              </p:ext>
            </p:extLst>
          </p:nvPr>
        </p:nvGraphicFramePr>
        <p:xfrm>
          <a:off x="278872" y="589915"/>
          <a:ext cx="8650014" cy="5857240"/>
        </p:xfrm>
        <a:graphic>
          <a:graphicData uri="http://schemas.openxmlformats.org/drawingml/2006/table">
            <a:tbl>
              <a:tblPr firstRow="1" bandRow="1">
                <a:tableStyleId>{93296810-A885-4BE3-A3E7-6D5BEEA58F35}</a:tableStyleId>
              </a:tblPr>
              <a:tblGrid>
                <a:gridCol w="2409244">
                  <a:extLst>
                    <a:ext uri="{9D8B030D-6E8A-4147-A177-3AD203B41FA5}">
                      <a16:colId xmlns:a16="http://schemas.microsoft.com/office/drawing/2014/main" val="2842213581"/>
                    </a:ext>
                  </a:extLst>
                </a:gridCol>
                <a:gridCol w="6240770">
                  <a:extLst>
                    <a:ext uri="{9D8B030D-6E8A-4147-A177-3AD203B41FA5}">
                      <a16:colId xmlns:a16="http://schemas.microsoft.com/office/drawing/2014/main" val="1309385071"/>
                    </a:ext>
                  </a:extLst>
                </a:gridCol>
              </a:tblGrid>
              <a:tr h="370840">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37084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What is it that we are not doing to grow our domestic aquaculture industry and make it attractive?</a:t>
                      </a:r>
                    </a:p>
                    <a:p>
                      <a:endParaRPr lang="en-US" dirty="0"/>
                    </a:p>
                  </a:txBody>
                  <a:tcPr>
                    <a:solidFill>
                      <a:schemeClr val="accent3">
                        <a:lumMod val="40000"/>
                        <a:lumOff val="60000"/>
                      </a:schemeClr>
                    </a:solidFill>
                  </a:tcPr>
                </a:tc>
                <a:tc>
                  <a:txBody>
                    <a:bodyPr/>
                    <a:lstStyle/>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As with many sectors, funding for start-up and new entrants remains a challenge in the industry which impacts on transformation of the sector. Many of these challenges we are aiming to address in the Draft Aquaculture Development Bill.  The DEFF is engaging the Department of Small Business Development to ascertain how further support can be provided to new entrants into the sector through mentorship, training and incubation. </a:t>
                      </a:r>
                      <a:endParaRPr lang="en-US" sz="1800" dirty="0">
                        <a:effectLst/>
                        <a:latin typeface="+mj-lt"/>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 </a:t>
                      </a:r>
                      <a:endParaRPr lang="en-US" sz="1800" dirty="0">
                        <a:effectLst/>
                        <a:latin typeface="+mj-lt"/>
                        <a:ea typeface="Calibri" panose="020F0502020204030204" pitchFamily="34" charset="0"/>
                        <a:cs typeface="Times New Roman" panose="02020603050405020304" pitchFamily="18" charset="0"/>
                      </a:endParaRPr>
                    </a:p>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The DEFF is currently providing aquaculture training, mentorship, extension support and fingerlings through the </a:t>
                      </a:r>
                      <a:r>
                        <a:rPr lang="en-US" sz="1800" dirty="0" err="1">
                          <a:effectLst/>
                          <a:latin typeface="+mj-lt"/>
                          <a:ea typeface="Calibri" panose="020F0502020204030204" pitchFamily="34" charset="0"/>
                          <a:cs typeface="Calibri" panose="020F0502020204030204" pitchFamily="34" charset="0"/>
                        </a:rPr>
                        <a:t>Gariep</a:t>
                      </a:r>
                      <a:r>
                        <a:rPr lang="en-US" sz="1800" dirty="0">
                          <a:effectLst/>
                          <a:latin typeface="+mj-lt"/>
                          <a:ea typeface="Calibri" panose="020F0502020204030204" pitchFamily="34" charset="0"/>
                          <a:cs typeface="Calibri" panose="020F0502020204030204" pitchFamily="34" charset="0"/>
                        </a:rPr>
                        <a:t> Aquaculture Technology Demonstration Centre (GATDC) located near </a:t>
                      </a:r>
                      <a:r>
                        <a:rPr lang="en-US" sz="1800" dirty="0" err="1">
                          <a:effectLst/>
                          <a:latin typeface="+mj-lt"/>
                          <a:ea typeface="Calibri" panose="020F0502020204030204" pitchFamily="34" charset="0"/>
                          <a:cs typeface="Calibri" panose="020F0502020204030204" pitchFamily="34" charset="0"/>
                        </a:rPr>
                        <a:t>Gariep</a:t>
                      </a:r>
                      <a:r>
                        <a:rPr lang="en-US" sz="1800" dirty="0">
                          <a:effectLst/>
                          <a:latin typeface="+mj-lt"/>
                          <a:ea typeface="Calibri" panose="020F0502020204030204" pitchFamily="34" charset="0"/>
                          <a:cs typeface="Calibri" panose="020F0502020204030204" pitchFamily="34" charset="0"/>
                        </a:rPr>
                        <a:t> Dam in the Free State Province. However, if one follows the success of countries such as China, more research and demonstration </a:t>
                      </a:r>
                      <a:r>
                        <a:rPr lang="en-US" sz="1800" dirty="0" err="1">
                          <a:effectLst/>
                          <a:latin typeface="+mj-lt"/>
                          <a:ea typeface="Calibri" panose="020F0502020204030204" pitchFamily="34" charset="0"/>
                          <a:cs typeface="Calibri" panose="020F0502020204030204" pitchFamily="34" charset="0"/>
                        </a:rPr>
                        <a:t>centres</a:t>
                      </a:r>
                      <a:r>
                        <a:rPr lang="en-US" sz="1800" dirty="0">
                          <a:effectLst/>
                          <a:latin typeface="+mj-lt"/>
                          <a:ea typeface="Calibri" panose="020F0502020204030204" pitchFamily="34" charset="0"/>
                          <a:cs typeface="Calibri" panose="020F0502020204030204" pitchFamily="34" charset="0"/>
                        </a:rPr>
                        <a:t> are required to support new entrants into the sector in all the provinces. The DEFF has done feasibility studies on such facilities for the Northern Cape and Eastern Cape, but is still sourcing funding and unpacking the ownership and implementation model to ensure they are sustainable and effective. </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6</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97850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0402"/>
            <a:ext cx="8229600" cy="771964"/>
          </a:xfrm>
        </p:spPr>
        <p:txBody>
          <a:bodyPr/>
          <a:lstStyle/>
          <a:p>
            <a:r>
              <a:rPr lang="en-US" b="1" dirty="0">
                <a:solidFill>
                  <a:schemeClr val="accent3">
                    <a:lumMod val="75000"/>
                  </a:schemeClr>
                </a:solidFill>
              </a:rPr>
              <a:t>Covid-19 Challenges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8180921"/>
              </p:ext>
            </p:extLst>
          </p:nvPr>
        </p:nvGraphicFramePr>
        <p:xfrm>
          <a:off x="170761" y="1112703"/>
          <a:ext cx="8802478" cy="4461832"/>
        </p:xfrm>
        <a:graphic>
          <a:graphicData uri="http://schemas.openxmlformats.org/drawingml/2006/table">
            <a:tbl>
              <a:tblPr firstRow="1" bandRow="1">
                <a:tableStyleId>{00A15C55-8517-42AA-B614-E9B94910E393}</a:tableStyleId>
              </a:tblPr>
              <a:tblGrid>
                <a:gridCol w="4401239">
                  <a:extLst>
                    <a:ext uri="{9D8B030D-6E8A-4147-A177-3AD203B41FA5}">
                      <a16:colId xmlns:a16="http://schemas.microsoft.com/office/drawing/2014/main" val="4124346421"/>
                    </a:ext>
                  </a:extLst>
                </a:gridCol>
                <a:gridCol w="4401239">
                  <a:extLst>
                    <a:ext uri="{9D8B030D-6E8A-4147-A177-3AD203B41FA5}">
                      <a16:colId xmlns:a16="http://schemas.microsoft.com/office/drawing/2014/main" val="4108426675"/>
                    </a:ext>
                  </a:extLst>
                </a:gridCol>
              </a:tblGrid>
              <a:tr h="433706">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2518049759"/>
                  </a:ext>
                </a:extLst>
              </a:tr>
              <a:tr h="4028126">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When is the Minister publishing the Covid-19, level 3 regulations?</a:t>
                      </a:r>
                    </a:p>
                  </a:txBody>
                  <a:tcPr>
                    <a:solidFill>
                      <a:schemeClr val="accent3">
                        <a:lumMod val="40000"/>
                        <a:lumOff val="60000"/>
                      </a:schemeClr>
                    </a:solidFill>
                  </a:tcPr>
                </a:tc>
                <a:tc>
                  <a:txBody>
                    <a:bodyPr/>
                    <a:lstStyle/>
                    <a:p>
                      <a:pPr algn="just"/>
                      <a:r>
                        <a:rPr lang="en-US" sz="1800" kern="1200" dirty="0">
                          <a:solidFill>
                            <a:schemeClr val="dk1"/>
                          </a:solidFill>
                          <a:effectLst/>
                          <a:latin typeface="+mj-lt"/>
                          <a:ea typeface="+mn-ea"/>
                          <a:cs typeface="+mn-cs"/>
                        </a:rPr>
                        <a:t>Directions regarding measures to Address, Prevent and Combat the Spread of COVID-19 relating to the Freshwater and Marine Fishing Sectors under Alert Level 3 were </a:t>
                      </a:r>
                      <a:r>
                        <a:rPr lang="en-US" sz="1800" b="1" kern="1200" dirty="0" err="1">
                          <a:solidFill>
                            <a:schemeClr val="dk1"/>
                          </a:solidFill>
                          <a:effectLst/>
                          <a:latin typeface="+mj-lt"/>
                          <a:ea typeface="+mn-ea"/>
                          <a:cs typeface="+mn-cs"/>
                        </a:rPr>
                        <a:t>gazetted</a:t>
                      </a:r>
                      <a:r>
                        <a:rPr lang="en-US" sz="1800" b="1" kern="1200" dirty="0">
                          <a:solidFill>
                            <a:schemeClr val="dk1"/>
                          </a:solidFill>
                          <a:effectLst/>
                          <a:latin typeface="+mj-lt"/>
                          <a:ea typeface="+mn-ea"/>
                          <a:cs typeface="+mn-cs"/>
                        </a:rPr>
                        <a:t> on 05 June 2020</a:t>
                      </a:r>
                      <a:r>
                        <a:rPr lang="en-US" sz="1800" kern="1200" dirty="0">
                          <a:solidFill>
                            <a:schemeClr val="dk1"/>
                          </a:solidFill>
                          <a:effectLst/>
                          <a:latin typeface="+mj-lt"/>
                          <a:ea typeface="+mn-ea"/>
                          <a:cs typeface="+mn-cs"/>
                        </a:rPr>
                        <a:t>. </a:t>
                      </a:r>
                    </a:p>
                    <a:p>
                      <a:pPr algn="just"/>
                      <a:endParaRPr lang="en-US" sz="1800" kern="1200" dirty="0">
                        <a:solidFill>
                          <a:schemeClr val="dk1"/>
                        </a:solidFill>
                        <a:effectLst/>
                        <a:latin typeface="+mj-lt"/>
                        <a:ea typeface="+mn-ea"/>
                        <a:cs typeface="+mn-cs"/>
                      </a:endParaRPr>
                    </a:p>
                    <a:p>
                      <a:pPr algn="just"/>
                      <a:r>
                        <a:rPr lang="en-US" sz="1800" kern="1200" dirty="0">
                          <a:solidFill>
                            <a:schemeClr val="dk1"/>
                          </a:solidFill>
                          <a:effectLst/>
                          <a:latin typeface="+mj-lt"/>
                          <a:ea typeface="+mn-ea"/>
                          <a:cs typeface="+mn-cs"/>
                        </a:rPr>
                        <a:t>This was done on the day following the Portfolio Committee Meeting and the Directions were circulated to all fisheries stakeholders and posted on the Departmental Websites.</a:t>
                      </a:r>
                      <a:endParaRPr lang="en-US" sz="1800" dirty="0">
                        <a:latin typeface="+mj-lt"/>
                      </a:endParaRPr>
                    </a:p>
                  </a:txBody>
                  <a:tcPr>
                    <a:solidFill>
                      <a:schemeClr val="accent3">
                        <a:lumMod val="40000"/>
                        <a:lumOff val="60000"/>
                      </a:schemeClr>
                    </a:solidFill>
                  </a:tcPr>
                </a:tc>
                <a:extLst>
                  <a:ext uri="{0D108BD9-81ED-4DB2-BD59-A6C34878D82A}">
                    <a16:rowId xmlns:a16="http://schemas.microsoft.com/office/drawing/2014/main" val="404183898"/>
                  </a:ext>
                </a:extLst>
              </a:tr>
            </a:tbl>
          </a:graphicData>
        </a:graphic>
      </p:graphicFrame>
      <p:sp>
        <p:nvSpPr>
          <p:cNvPr id="7" name="Slide Number Placeholder 6"/>
          <p:cNvSpPr>
            <a:spLocks noGrp="1"/>
          </p:cNvSpPr>
          <p:nvPr>
            <p:ph type="sldNum" sz="quarter" idx="12"/>
          </p:nvPr>
        </p:nvSpPr>
        <p:spPr/>
        <p:txBody>
          <a:bodyPr/>
          <a:lstStyle/>
          <a:p>
            <a:fld id="{49E107A0-7B7C-8743-BC43-85A450895BAC}" type="slidenum">
              <a:rPr lang="en-US" smtClean="0"/>
              <a:t>3</a:t>
            </a:fld>
            <a:endParaRPr lang="en-US"/>
          </a:p>
        </p:txBody>
      </p:sp>
      <p:sp>
        <p:nvSpPr>
          <p:cNvPr id="8" name="Footer Placeholder 7"/>
          <p:cNvSpPr>
            <a:spLocks noGrp="1"/>
          </p:cNvSpPr>
          <p:nvPr>
            <p:ph type="ftr" sz="quarter" idx="11"/>
          </p:nvPr>
        </p:nvSpPr>
        <p:spPr/>
        <p:txBody>
          <a:bodyPr/>
          <a:lstStyle/>
          <a:p>
            <a:r>
              <a:rPr lang="en-US" dirty="0"/>
              <a:t>1</a:t>
            </a:r>
          </a:p>
        </p:txBody>
      </p:sp>
    </p:spTree>
    <p:extLst>
      <p:ext uri="{BB962C8B-B14F-4D97-AF65-F5344CB8AC3E}">
        <p14:creationId xmlns:p14="http://schemas.microsoft.com/office/powerpoint/2010/main" val="38648273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3998"/>
          </a:xfrm>
        </p:spPr>
        <p:txBody>
          <a:bodyPr/>
          <a:lstStyle/>
          <a:p>
            <a:r>
              <a:rPr lang="en-US" b="1" dirty="0">
                <a:solidFill>
                  <a:schemeClr val="accent3">
                    <a:lumMod val="75000"/>
                  </a:schemeClr>
                </a:solidFill>
              </a:rPr>
              <a:t>Aquaculture</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67809139"/>
              </p:ext>
            </p:extLst>
          </p:nvPr>
        </p:nvGraphicFramePr>
        <p:xfrm>
          <a:off x="286438" y="749147"/>
          <a:ext cx="8400362" cy="5122843"/>
        </p:xfrm>
        <a:graphic>
          <a:graphicData uri="http://schemas.openxmlformats.org/drawingml/2006/table">
            <a:tbl>
              <a:tblPr firstRow="1" bandRow="1">
                <a:tableStyleId>{93296810-A885-4BE3-A3E7-6D5BEEA58F35}</a:tableStyleId>
              </a:tblPr>
              <a:tblGrid>
                <a:gridCol w="4200181">
                  <a:extLst>
                    <a:ext uri="{9D8B030D-6E8A-4147-A177-3AD203B41FA5}">
                      <a16:colId xmlns:a16="http://schemas.microsoft.com/office/drawing/2014/main" val="2842213581"/>
                    </a:ext>
                  </a:extLst>
                </a:gridCol>
                <a:gridCol w="4200181">
                  <a:extLst>
                    <a:ext uri="{9D8B030D-6E8A-4147-A177-3AD203B41FA5}">
                      <a16:colId xmlns:a16="http://schemas.microsoft.com/office/drawing/2014/main" val="1309385071"/>
                    </a:ext>
                  </a:extLst>
                </a:gridCol>
              </a:tblGrid>
              <a:tr h="489814">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633029">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Is aquaculture viable in an area where there is no sea, like Gauteng? How best can young black farmers be assisted and empowered in this sector?</a:t>
                      </a:r>
                    </a:p>
                    <a:p>
                      <a:endParaRPr lang="en-US"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Yes, but aquaculture requires a good quality and affordable freshwater source.  Various technical and advisory services are currently offered by the DEFF to new entrants. Various guidelines and feasibility studies are available for each specie to inform new entrants and potential funders planning to enter the sector. Training is offered by the Aquaculture Technical Development Centre (ATDC) at </a:t>
                      </a:r>
                      <a:r>
                        <a:rPr lang="en-US" sz="1800" kern="1200" dirty="0" err="1">
                          <a:solidFill>
                            <a:schemeClr val="dk1"/>
                          </a:solidFill>
                          <a:effectLst/>
                          <a:latin typeface="+mn-lt"/>
                          <a:ea typeface="+mn-ea"/>
                          <a:cs typeface="+mn-cs"/>
                        </a:rPr>
                        <a:t>Gariep</a:t>
                      </a:r>
                      <a:r>
                        <a:rPr lang="en-US" sz="1800" kern="1200" dirty="0">
                          <a:solidFill>
                            <a:schemeClr val="dk1"/>
                          </a:solidFill>
                          <a:effectLst/>
                          <a:latin typeface="+mn-lt"/>
                          <a:ea typeface="+mn-ea"/>
                          <a:cs typeface="+mn-cs"/>
                        </a:rPr>
                        <a:t> Dam and a brochure is available on all skills training provided by various service providers. Please refer to the response above.</a:t>
                      </a:r>
                      <a:endParaRPr lang="en-US"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7</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9244616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76542"/>
            <a:ext cx="8229600" cy="771964"/>
          </a:xfrm>
        </p:spPr>
        <p:txBody>
          <a:bodyPr/>
          <a:lstStyle/>
          <a:p>
            <a:r>
              <a:rPr lang="en-US" b="1" dirty="0">
                <a:solidFill>
                  <a:schemeClr val="accent3">
                    <a:lumMod val="75000"/>
                  </a:schemeClr>
                </a:solidFill>
              </a:rPr>
              <a:t>Aquaculture</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82656647"/>
              </p:ext>
            </p:extLst>
          </p:nvPr>
        </p:nvGraphicFramePr>
        <p:xfrm>
          <a:off x="457200" y="948505"/>
          <a:ext cx="8229600" cy="4901451"/>
        </p:xfrm>
        <a:graphic>
          <a:graphicData uri="http://schemas.openxmlformats.org/drawingml/2006/table">
            <a:tbl>
              <a:tblPr firstRow="1" bandRow="1">
                <a:tableStyleId>{93296810-A885-4BE3-A3E7-6D5BEEA58F35}</a:tableStyleId>
              </a:tblPr>
              <a:tblGrid>
                <a:gridCol w="4114800">
                  <a:extLst>
                    <a:ext uri="{9D8B030D-6E8A-4147-A177-3AD203B41FA5}">
                      <a16:colId xmlns:a16="http://schemas.microsoft.com/office/drawing/2014/main" val="2842213581"/>
                    </a:ext>
                  </a:extLst>
                </a:gridCol>
                <a:gridCol w="4114800">
                  <a:extLst>
                    <a:ext uri="{9D8B030D-6E8A-4147-A177-3AD203B41FA5}">
                      <a16:colId xmlns:a16="http://schemas.microsoft.com/office/drawing/2014/main" val="1309385071"/>
                    </a:ext>
                  </a:extLst>
                </a:gridCol>
              </a:tblGrid>
              <a:tr h="536441">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365010">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It would help if aquaculture was treated as its own productive sector in the legislation.</a:t>
                      </a:r>
                    </a:p>
                    <a:p>
                      <a:endParaRPr lang="en-US" sz="1800"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The Department</a:t>
                      </a:r>
                      <a:r>
                        <a:rPr lang="en-US" sz="1800" kern="1200" baseline="0" dirty="0">
                          <a:solidFill>
                            <a:schemeClr val="dk1"/>
                          </a:solidFill>
                          <a:effectLst/>
                          <a:latin typeface="+mn-lt"/>
                          <a:ea typeface="+mn-ea"/>
                          <a:cs typeface="+mn-cs"/>
                        </a:rPr>
                        <a:t> agrees with this view, </a:t>
                      </a:r>
                      <a:r>
                        <a:rPr lang="en-US" sz="1800" kern="1200" dirty="0">
                          <a:solidFill>
                            <a:schemeClr val="dk1"/>
                          </a:solidFill>
                          <a:effectLst/>
                          <a:latin typeface="+mn-lt"/>
                          <a:ea typeface="+mn-ea"/>
                          <a:cs typeface="+mn-cs"/>
                        </a:rPr>
                        <a:t> hence the Aquaculture Development Bill was drafted to manage the sector in a cohesive and sustainable manner, while ensuring the provision of development support.</a:t>
                      </a:r>
                      <a:endParaRPr lang="en-US" sz="1800"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8</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31</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56696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16880"/>
          </a:xfrm>
        </p:spPr>
        <p:txBody>
          <a:bodyPr>
            <a:normAutofit fontScale="90000"/>
          </a:bodyPr>
          <a:lstStyle/>
          <a:p>
            <a:r>
              <a:rPr lang="en-US" b="1" dirty="0">
                <a:solidFill>
                  <a:schemeClr val="accent3">
                    <a:lumMod val="75000"/>
                  </a:schemeClr>
                </a:solidFill>
              </a:rPr>
              <a:t>Commercial Fisheries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22399882"/>
              </p:ext>
            </p:extLst>
          </p:nvPr>
        </p:nvGraphicFramePr>
        <p:xfrm>
          <a:off x="110358" y="692694"/>
          <a:ext cx="8923283" cy="5538251"/>
        </p:xfrm>
        <a:graphic>
          <a:graphicData uri="http://schemas.openxmlformats.org/drawingml/2006/table">
            <a:tbl>
              <a:tblPr firstRow="1" bandRow="1">
                <a:tableStyleId>{93296810-A885-4BE3-A3E7-6D5BEEA58F35}</a:tableStyleId>
              </a:tblPr>
              <a:tblGrid>
                <a:gridCol w="3242240">
                  <a:extLst>
                    <a:ext uri="{9D8B030D-6E8A-4147-A177-3AD203B41FA5}">
                      <a16:colId xmlns:a16="http://schemas.microsoft.com/office/drawing/2014/main" val="2842213581"/>
                    </a:ext>
                  </a:extLst>
                </a:gridCol>
                <a:gridCol w="5681043">
                  <a:extLst>
                    <a:ext uri="{9D8B030D-6E8A-4147-A177-3AD203B41FA5}">
                      <a16:colId xmlns:a16="http://schemas.microsoft.com/office/drawing/2014/main" val="1309385071"/>
                    </a:ext>
                  </a:extLst>
                </a:gridCol>
              </a:tblGrid>
              <a:tr h="400686">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5137565">
                <a:tc>
                  <a:txBody>
                    <a:bodyPr/>
                    <a:lstStyle/>
                    <a:p>
                      <a:pPr algn="just"/>
                      <a:r>
                        <a:rPr lang="en-US" sz="1800" kern="1200" dirty="0">
                          <a:solidFill>
                            <a:schemeClr val="dk1"/>
                          </a:solidFill>
                          <a:effectLst/>
                          <a:latin typeface="+mn-lt"/>
                          <a:ea typeface="+mn-ea"/>
                          <a:cs typeface="+mn-cs"/>
                        </a:rPr>
                        <a:t>Key fisheries in decline (WCRL, abalone, small </a:t>
                      </a:r>
                      <a:r>
                        <a:rPr lang="en-US" sz="1800" kern="1200" dirty="0" err="1">
                          <a:solidFill>
                            <a:schemeClr val="dk1"/>
                          </a:solidFill>
                          <a:effectLst/>
                          <a:latin typeface="+mn-lt"/>
                          <a:ea typeface="+mn-ea"/>
                          <a:cs typeface="+mn-cs"/>
                        </a:rPr>
                        <a:t>pelagics</a:t>
                      </a:r>
                      <a:r>
                        <a:rPr lang="en-US" sz="1800" kern="1200" dirty="0">
                          <a:solidFill>
                            <a:schemeClr val="dk1"/>
                          </a:solidFill>
                          <a:effectLst/>
                          <a:latin typeface="+mn-lt"/>
                          <a:ea typeface="+mn-ea"/>
                          <a:cs typeface="+mn-cs"/>
                        </a:rPr>
                        <a:t>, demersal sharks) WCRL fishery resources are at an unsafe level, and DEFF had a strategy to protect this resource, but this has not carried over to the current period. Similarly, the abalone fishery continues to decline year on year, with very little action taken</a:t>
                      </a:r>
                      <a:endParaRPr lang="en-US" dirty="0"/>
                    </a:p>
                  </a:txBody>
                  <a:tcPr>
                    <a:solidFill>
                      <a:schemeClr val="accent3">
                        <a:lumMod val="40000"/>
                        <a:lumOff val="60000"/>
                      </a:schemeClr>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The setting of the 2019/20 West Coast Rock Lobster (WCRL) and Abalone Total Allowable Catches (TAC) were based on scientific recommendations. For WCRL, an updated assessment was used for the 2018/19 season and refined for the 2019/20 season.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p>
                      <a:pPr algn="just"/>
                      <a:r>
                        <a:rPr lang="en-US" sz="1800" kern="1200" dirty="0">
                          <a:solidFill>
                            <a:schemeClr val="dk1"/>
                          </a:solidFill>
                          <a:effectLst/>
                          <a:latin typeface="+mn-lt"/>
                          <a:ea typeface="+mn-ea"/>
                          <a:cs typeface="+mn-cs"/>
                        </a:rPr>
                        <a:t>The Department continues to </a:t>
                      </a:r>
                      <a:r>
                        <a:rPr lang="en-US" sz="1800" kern="1200" dirty="0" err="1">
                          <a:solidFill>
                            <a:schemeClr val="dk1"/>
                          </a:solidFill>
                          <a:effectLst/>
                          <a:latin typeface="+mn-lt"/>
                          <a:ea typeface="+mn-ea"/>
                          <a:cs typeface="+mn-cs"/>
                        </a:rPr>
                        <a:t>emphasise</a:t>
                      </a:r>
                      <a:r>
                        <a:rPr lang="en-US" sz="1800" kern="1200" dirty="0">
                          <a:solidFill>
                            <a:schemeClr val="dk1"/>
                          </a:solidFill>
                          <a:effectLst/>
                          <a:latin typeface="+mn-lt"/>
                          <a:ea typeface="+mn-ea"/>
                          <a:cs typeface="+mn-cs"/>
                        </a:rPr>
                        <a:t> the importance of proper objectives and transparent scientific decision-making processes.</a:t>
                      </a:r>
                    </a:p>
                    <a:p>
                      <a:pPr algn="just"/>
                      <a:r>
                        <a:rPr lang="en-US" sz="1800" kern="1200" dirty="0">
                          <a:solidFill>
                            <a:schemeClr val="dk1"/>
                          </a:solidFill>
                          <a:effectLst/>
                          <a:latin typeface="+mn-lt"/>
                          <a:ea typeface="+mn-ea"/>
                          <a:cs typeface="+mn-cs"/>
                        </a:rPr>
                        <a:t> </a:t>
                      </a:r>
                    </a:p>
                    <a:p>
                      <a:pPr algn="just"/>
                      <a:r>
                        <a:rPr lang="en-US" sz="1800" kern="1200" dirty="0">
                          <a:solidFill>
                            <a:schemeClr val="dk1"/>
                          </a:solidFill>
                          <a:effectLst/>
                          <a:latin typeface="+mn-lt"/>
                          <a:ea typeface="+mn-ea"/>
                          <a:cs typeface="+mn-cs"/>
                        </a:rPr>
                        <a:t>Sustainable development is only possible if it is underpinned and informed by an environmentally literate society, scientific evidence that is more available, accessible, clear, relevant and reliable for policy-makers. </a:t>
                      </a:r>
                      <a:endParaRPr lang="en-US"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9</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2203569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964" y="-33834"/>
            <a:ext cx="8229600" cy="902521"/>
          </a:xfrm>
        </p:spPr>
        <p:txBody>
          <a:bodyPr/>
          <a:lstStyle/>
          <a:p>
            <a:r>
              <a:rPr lang="en-US" b="1" dirty="0">
                <a:solidFill>
                  <a:schemeClr val="accent3">
                    <a:lumMod val="75000"/>
                  </a:schemeClr>
                </a:solidFill>
              </a:rPr>
              <a:t>Commercial Fisheries</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8147150"/>
              </p:ext>
            </p:extLst>
          </p:nvPr>
        </p:nvGraphicFramePr>
        <p:xfrm>
          <a:off x="110358" y="659367"/>
          <a:ext cx="8923283" cy="5168556"/>
        </p:xfrm>
        <a:graphic>
          <a:graphicData uri="http://schemas.openxmlformats.org/drawingml/2006/table">
            <a:tbl>
              <a:tblPr firstRow="1" bandRow="1">
                <a:tableStyleId>{93296810-A885-4BE3-A3E7-6D5BEEA58F35}</a:tableStyleId>
              </a:tblPr>
              <a:tblGrid>
                <a:gridCol w="3561336">
                  <a:extLst>
                    <a:ext uri="{9D8B030D-6E8A-4147-A177-3AD203B41FA5}">
                      <a16:colId xmlns:a16="http://schemas.microsoft.com/office/drawing/2014/main" val="2842213581"/>
                    </a:ext>
                  </a:extLst>
                </a:gridCol>
                <a:gridCol w="5361947">
                  <a:extLst>
                    <a:ext uri="{9D8B030D-6E8A-4147-A177-3AD203B41FA5}">
                      <a16:colId xmlns:a16="http://schemas.microsoft.com/office/drawing/2014/main" val="1309385071"/>
                    </a:ext>
                  </a:extLst>
                </a:gridCol>
              </a:tblGrid>
              <a:tr h="397719">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770837">
                <a:tc>
                  <a:txBody>
                    <a:bodyPr/>
                    <a:lstStyle/>
                    <a:p>
                      <a:pPr algn="just"/>
                      <a:r>
                        <a:rPr lang="en-US" sz="1800" kern="1200" dirty="0">
                          <a:solidFill>
                            <a:schemeClr val="dk1"/>
                          </a:solidFill>
                          <a:effectLst/>
                          <a:latin typeface="+mn-lt"/>
                          <a:ea typeface="+mn-ea"/>
                          <a:cs typeface="+mn-cs"/>
                        </a:rPr>
                        <a:t>Small </a:t>
                      </a:r>
                      <a:r>
                        <a:rPr lang="en-US" sz="1800" kern="1200" dirty="0" err="1">
                          <a:solidFill>
                            <a:schemeClr val="dk1"/>
                          </a:solidFill>
                          <a:effectLst/>
                          <a:latin typeface="+mn-lt"/>
                          <a:ea typeface="+mn-ea"/>
                          <a:cs typeface="+mn-cs"/>
                        </a:rPr>
                        <a:t>pelagics</a:t>
                      </a:r>
                      <a:r>
                        <a:rPr lang="en-US" sz="1800" kern="1200" dirty="0">
                          <a:solidFill>
                            <a:schemeClr val="dk1"/>
                          </a:solidFill>
                          <a:effectLst/>
                          <a:latin typeface="+mn-lt"/>
                          <a:ea typeface="+mn-ea"/>
                          <a:cs typeface="+mn-cs"/>
                        </a:rPr>
                        <a:t> – sardine stocks have essentially crashed, anchovies are moving eastwards, and TAC levels do not consider the environmental requirements in relation to predator species</a:t>
                      </a:r>
                      <a:endParaRPr lang="en-US"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The small pelagic resources continue to be monitored regularly, and management measures are continually being adapted and updated in response to changes in the stocks, including the current low levels of the sardine stocks and the current high levels of the anchovy stock.  There is no evidence to suggest an eastwards shift in the anchovy stock, although such a shift has been known for many years in the sardine resource.  This eastward shift in the sardine resource, together with consideration of the importance of the West Coast stock (both for replenishment of the sardine resource and as food for predators) is taken into account in the management of the sardine resource, which is why only a certain proportion of the sardine TAC may be caught on the West Coast.</a:t>
                      </a:r>
                      <a:endParaRPr lang="en-US"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10</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33</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182417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3284"/>
            <a:ext cx="8229600" cy="808038"/>
          </a:xfrm>
        </p:spPr>
        <p:txBody>
          <a:bodyPr/>
          <a:lstStyle/>
          <a:p>
            <a:r>
              <a:rPr lang="en-US" b="1" dirty="0">
                <a:solidFill>
                  <a:schemeClr val="accent3">
                    <a:lumMod val="75000"/>
                  </a:schemeClr>
                </a:solidFill>
              </a:rPr>
              <a:t>Commercial Fisheries</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71464555"/>
              </p:ext>
            </p:extLst>
          </p:nvPr>
        </p:nvGraphicFramePr>
        <p:xfrm>
          <a:off x="457200" y="702862"/>
          <a:ext cx="8312227" cy="5638799"/>
        </p:xfrm>
        <a:graphic>
          <a:graphicData uri="http://schemas.openxmlformats.org/drawingml/2006/table">
            <a:tbl>
              <a:tblPr firstRow="1" bandRow="1">
                <a:tableStyleId>{93296810-A885-4BE3-A3E7-6D5BEEA58F35}</a:tableStyleId>
              </a:tblPr>
              <a:tblGrid>
                <a:gridCol w="2345555">
                  <a:extLst>
                    <a:ext uri="{9D8B030D-6E8A-4147-A177-3AD203B41FA5}">
                      <a16:colId xmlns:a16="http://schemas.microsoft.com/office/drawing/2014/main" val="2842213581"/>
                    </a:ext>
                  </a:extLst>
                </a:gridCol>
                <a:gridCol w="5966672">
                  <a:extLst>
                    <a:ext uri="{9D8B030D-6E8A-4147-A177-3AD203B41FA5}">
                      <a16:colId xmlns:a16="http://schemas.microsoft.com/office/drawing/2014/main" val="1309385071"/>
                    </a:ext>
                  </a:extLst>
                </a:gridCol>
              </a:tblGrid>
              <a:tr h="440178">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5198621">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The demersal and longline shark fishery needs more scrutiny in terms of its management.</a:t>
                      </a:r>
                    </a:p>
                    <a:p>
                      <a:pPr>
                        <a:lnSpc>
                          <a:spcPct val="100000"/>
                        </a:lnSpc>
                      </a:pPr>
                      <a:endParaRPr lang="en-US" dirty="0"/>
                    </a:p>
                  </a:txBody>
                  <a:tcPr>
                    <a:solidFill>
                      <a:schemeClr val="accent3">
                        <a:lumMod val="40000"/>
                        <a:lumOff val="60000"/>
                      </a:schemeClr>
                    </a:solidFill>
                  </a:tcPr>
                </a:tc>
                <a:tc>
                  <a:txBody>
                    <a:bodyPr/>
                    <a:lstStyle/>
                    <a:p>
                      <a:pPr marL="0" marR="0" algn="just">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Fisheries are continuously monitored and if the need arises, Permit Conditions are amended annually to take in to account new management measures to ensure sustainable harvesting of fisheries resources. </a:t>
                      </a:r>
                    </a:p>
                    <a:p>
                      <a:pPr marL="0" marR="0" algn="just">
                        <a:lnSpc>
                          <a:spcPct val="100000"/>
                        </a:lnSpc>
                        <a:spcBef>
                          <a:spcPts val="0"/>
                        </a:spcBef>
                        <a:spcAft>
                          <a:spcPts val="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Stock assessments were conducted on the two most commercially valuable demersal shark species, </a:t>
                      </a:r>
                      <a:r>
                        <a:rPr lang="en-US" sz="1800" dirty="0" err="1">
                          <a:effectLst/>
                          <a:latin typeface="Calibri" panose="020F0502020204030204" pitchFamily="34" charset="0"/>
                          <a:ea typeface="Calibri" panose="020F0502020204030204" pitchFamily="34" charset="0"/>
                          <a:cs typeface="Calibri" panose="020F0502020204030204" pitchFamily="34" charset="0"/>
                        </a:rPr>
                        <a:t>Soupfin</a:t>
                      </a:r>
                      <a:r>
                        <a:rPr lang="en-US" sz="1800" dirty="0">
                          <a:effectLst/>
                          <a:latin typeface="Calibri" panose="020F0502020204030204" pitchFamily="34" charset="0"/>
                          <a:ea typeface="Calibri" panose="020F0502020204030204" pitchFamily="34" charset="0"/>
                          <a:cs typeface="Calibri" panose="020F0502020204030204" pitchFamily="34" charset="0"/>
                        </a:rPr>
                        <a:t> and </a:t>
                      </a:r>
                      <a:r>
                        <a:rPr lang="en-US" sz="1800" dirty="0" err="1">
                          <a:effectLst/>
                          <a:latin typeface="Calibri" panose="020F0502020204030204" pitchFamily="34" charset="0"/>
                          <a:ea typeface="Calibri" panose="020F0502020204030204" pitchFamily="34" charset="0"/>
                          <a:cs typeface="Calibri" panose="020F0502020204030204" pitchFamily="34" charset="0"/>
                        </a:rPr>
                        <a:t>Smoothound</a:t>
                      </a:r>
                      <a:r>
                        <a:rPr lang="en-US" sz="1800" dirty="0">
                          <a:effectLst/>
                          <a:latin typeface="Calibri" panose="020F0502020204030204" pitchFamily="34" charset="0"/>
                          <a:ea typeface="Calibri" panose="020F0502020204030204" pitchFamily="34" charset="0"/>
                          <a:cs typeface="Calibri" panose="020F0502020204030204" pitchFamily="34" charset="0"/>
                        </a:rPr>
                        <a:t> Sharks. </a:t>
                      </a:r>
                    </a:p>
                    <a:p>
                      <a:pPr marL="0" marR="0" algn="just">
                        <a:lnSpc>
                          <a:spcPct val="100000"/>
                        </a:lnSpc>
                        <a:spcBef>
                          <a:spcPts val="0"/>
                        </a:spcBef>
                        <a:spcAft>
                          <a:spcPts val="0"/>
                        </a:spcAft>
                      </a:pPr>
                      <a:endParaRPr lang="en-US" sz="1800" dirty="0">
                        <a:effectLst/>
                        <a:latin typeface="Calibri" panose="020F0502020204030204" pitchFamily="34" charset="0"/>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n-US" sz="1800" dirty="0">
                          <a:effectLst/>
                          <a:latin typeface="Calibri" panose="020F0502020204030204" pitchFamily="34" charset="0"/>
                          <a:ea typeface="Calibri" panose="020F0502020204030204" pitchFamily="34" charset="0"/>
                          <a:cs typeface="Calibri" panose="020F0502020204030204" pitchFamily="34" charset="0"/>
                        </a:rPr>
                        <a:t>Right Holders in the Demersal Shark Longline sector were consulted earlier in 2020 with regards to the amendments in the management measures of the sector pertaining to slot limits and the introduction of the mandatory scientific observer program</a:t>
                      </a: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11</a:t>
            </a:r>
          </a:p>
        </p:txBody>
      </p:sp>
    </p:spTree>
    <p:extLst>
      <p:ext uri="{BB962C8B-B14F-4D97-AF65-F5344CB8AC3E}">
        <p14:creationId xmlns:p14="http://schemas.microsoft.com/office/powerpoint/2010/main" val="6813223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87352"/>
            <a:ext cx="8229600" cy="749931"/>
          </a:xfrm>
        </p:spPr>
        <p:txBody>
          <a:bodyPr>
            <a:normAutofit fontScale="90000"/>
          </a:bodyPr>
          <a:lstStyle/>
          <a:p>
            <a:r>
              <a:rPr lang="en-US" b="1" dirty="0">
                <a:solidFill>
                  <a:schemeClr val="accent3">
                    <a:lumMod val="75000"/>
                  </a:schemeClr>
                </a:solidFill>
              </a:rPr>
              <a:t>Commercial Fisheries</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4951505"/>
              </p:ext>
            </p:extLst>
          </p:nvPr>
        </p:nvGraphicFramePr>
        <p:xfrm>
          <a:off x="457200" y="795969"/>
          <a:ext cx="8229600" cy="5020937"/>
        </p:xfrm>
        <a:graphic>
          <a:graphicData uri="http://schemas.openxmlformats.org/drawingml/2006/table">
            <a:tbl>
              <a:tblPr firstRow="1" bandRow="1">
                <a:tableStyleId>{93296810-A885-4BE3-A3E7-6D5BEEA58F35}</a:tableStyleId>
              </a:tblPr>
              <a:tblGrid>
                <a:gridCol w="2180897">
                  <a:extLst>
                    <a:ext uri="{9D8B030D-6E8A-4147-A177-3AD203B41FA5}">
                      <a16:colId xmlns:a16="http://schemas.microsoft.com/office/drawing/2014/main" val="2842213581"/>
                    </a:ext>
                  </a:extLst>
                </a:gridCol>
                <a:gridCol w="6048703">
                  <a:extLst>
                    <a:ext uri="{9D8B030D-6E8A-4147-A177-3AD203B41FA5}">
                      <a16:colId xmlns:a16="http://schemas.microsoft.com/office/drawing/2014/main" val="1309385071"/>
                    </a:ext>
                  </a:extLst>
                </a:gridCol>
              </a:tblGrid>
              <a:tr h="511554">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509383">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The demersal and longline shark fishery needs more scrutiny in terms of its management.</a:t>
                      </a:r>
                    </a:p>
                    <a:p>
                      <a:endParaRPr lang="en-US" dirty="0"/>
                    </a:p>
                  </a:txBody>
                  <a:tcPr>
                    <a:solidFill>
                      <a:schemeClr val="accent3">
                        <a:lumMod val="40000"/>
                        <a:lumOff val="60000"/>
                      </a:schemeClr>
                    </a:solidFill>
                  </a:tcPr>
                </a:tc>
                <a:tc>
                  <a:txBody>
                    <a:bodyPr/>
                    <a:lstStyle/>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As of the 1st June 2020, Permit Conditions were amended and right Holders are no longer allowed to land </a:t>
                      </a:r>
                      <a:r>
                        <a:rPr lang="en-US" sz="1800" dirty="0" err="1">
                          <a:effectLst/>
                          <a:latin typeface="+mj-lt"/>
                          <a:ea typeface="Calibri" panose="020F0502020204030204" pitchFamily="34" charset="0"/>
                          <a:cs typeface="Calibri" panose="020F0502020204030204" pitchFamily="34" charset="0"/>
                        </a:rPr>
                        <a:t>Soupfin</a:t>
                      </a:r>
                      <a:r>
                        <a:rPr lang="en-US" sz="1800" dirty="0">
                          <a:effectLst/>
                          <a:latin typeface="+mj-lt"/>
                          <a:ea typeface="Calibri" panose="020F0502020204030204" pitchFamily="34" charset="0"/>
                          <a:cs typeface="Calibri" panose="020F0502020204030204" pitchFamily="34" charset="0"/>
                        </a:rPr>
                        <a:t> sharks, </a:t>
                      </a:r>
                      <a:r>
                        <a:rPr lang="en-US" sz="1800" dirty="0" err="1">
                          <a:effectLst/>
                          <a:latin typeface="+mj-lt"/>
                          <a:ea typeface="Calibri" panose="020F0502020204030204" pitchFamily="34" charset="0"/>
                          <a:cs typeface="Calibri" panose="020F0502020204030204" pitchFamily="34" charset="0"/>
                        </a:rPr>
                        <a:t>Smoothhound</a:t>
                      </a:r>
                      <a:r>
                        <a:rPr lang="en-US" sz="1800" dirty="0">
                          <a:effectLst/>
                          <a:latin typeface="+mj-lt"/>
                          <a:ea typeface="Calibri" panose="020F0502020204030204" pitchFamily="34" charset="0"/>
                          <a:cs typeface="Calibri" panose="020F0502020204030204" pitchFamily="34" charset="0"/>
                        </a:rPr>
                        <a:t> sharks and Requiem sharks outside of the slot limit from 70cm to 130cm total length. Right Holders are now required to carry one or more Fisheries Observers on their fishing trips at least on a minimum of one trip per quarter (every 4 months). </a:t>
                      </a:r>
                    </a:p>
                    <a:p>
                      <a:pPr marL="0" marR="0" algn="just">
                        <a:lnSpc>
                          <a:spcPct val="100000"/>
                        </a:lnSpc>
                        <a:spcBef>
                          <a:spcPts val="0"/>
                        </a:spcBef>
                        <a:spcAft>
                          <a:spcPts val="0"/>
                        </a:spcAft>
                      </a:pPr>
                      <a:endParaRPr lang="en-US" sz="1800" dirty="0">
                        <a:effectLst/>
                        <a:latin typeface="+mj-lt"/>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Implementation of this management measure was initially voluntary. The revised Permit Conditions also contain several best practices on how to handle and release captured sharks that are above and below the slot limits to ensure survival of those sharks that are caught incidentally.</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12</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35</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5457420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1418"/>
            <a:ext cx="8229600" cy="727897"/>
          </a:xfrm>
        </p:spPr>
        <p:txBody>
          <a:bodyPr>
            <a:normAutofit fontScale="90000"/>
          </a:bodyPr>
          <a:lstStyle/>
          <a:p>
            <a:r>
              <a:rPr lang="en-US" b="1" dirty="0">
                <a:solidFill>
                  <a:schemeClr val="accent3">
                    <a:lumMod val="75000"/>
                  </a:schemeClr>
                </a:solidFill>
              </a:rPr>
              <a:t>Commercial Fisheries</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88440945"/>
              </p:ext>
            </p:extLst>
          </p:nvPr>
        </p:nvGraphicFramePr>
        <p:xfrm>
          <a:off x="457200" y="895119"/>
          <a:ext cx="8229600" cy="4756533"/>
        </p:xfrm>
        <a:graphic>
          <a:graphicData uri="http://schemas.openxmlformats.org/drawingml/2006/table">
            <a:tbl>
              <a:tblPr firstRow="1" bandRow="1">
                <a:tableStyleId>{93296810-A885-4BE3-A3E7-6D5BEEA58F35}</a:tableStyleId>
              </a:tblPr>
              <a:tblGrid>
                <a:gridCol w="4114800">
                  <a:extLst>
                    <a:ext uri="{9D8B030D-6E8A-4147-A177-3AD203B41FA5}">
                      <a16:colId xmlns:a16="http://schemas.microsoft.com/office/drawing/2014/main" val="2842213581"/>
                    </a:ext>
                  </a:extLst>
                </a:gridCol>
                <a:gridCol w="4114800">
                  <a:extLst>
                    <a:ext uri="{9D8B030D-6E8A-4147-A177-3AD203B41FA5}">
                      <a16:colId xmlns:a16="http://schemas.microsoft.com/office/drawing/2014/main" val="1309385071"/>
                    </a:ext>
                  </a:extLst>
                </a:gridCol>
              </a:tblGrid>
              <a:tr h="663914">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092619">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Capacity issues – despite number of small-scale fishers, only about eight permanent departmental officials supporting the sector. Similarly scale-scale fishing cooperatives need mentors.</a:t>
                      </a:r>
                    </a:p>
                    <a:p>
                      <a:endParaRPr lang="en-US" sz="1800"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The Directorate Small-scale Fisheries is the youngest and newest Directorate in the Branch and is not yet at fully capacity in terms of the requirements of the newly established Small-scale fisheries sector. It is envisaged that over time, capacity will be bolstered to improve and render a better service to the fishing communities.</a:t>
                      </a:r>
                      <a:endParaRPr lang="en-US" sz="1800"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13</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36</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6858709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17"/>
            <a:ext cx="8229600" cy="1143000"/>
          </a:xfrm>
        </p:spPr>
        <p:txBody>
          <a:bodyPr/>
          <a:lstStyle/>
          <a:p>
            <a:r>
              <a:rPr lang="en-US" b="1" dirty="0">
                <a:solidFill>
                  <a:schemeClr val="accent3">
                    <a:lumMod val="75000"/>
                  </a:schemeClr>
                </a:solidFill>
              </a:rPr>
              <a:t>Commercial Fisheries</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6650316"/>
              </p:ext>
            </p:extLst>
          </p:nvPr>
        </p:nvGraphicFramePr>
        <p:xfrm>
          <a:off x="457200" y="943271"/>
          <a:ext cx="8229600" cy="4917701"/>
        </p:xfrm>
        <a:graphic>
          <a:graphicData uri="http://schemas.openxmlformats.org/drawingml/2006/table">
            <a:tbl>
              <a:tblPr firstRow="1" bandRow="1">
                <a:tableStyleId>{93296810-A885-4BE3-A3E7-6D5BEEA58F35}</a:tableStyleId>
              </a:tblPr>
              <a:tblGrid>
                <a:gridCol w="3305503">
                  <a:extLst>
                    <a:ext uri="{9D8B030D-6E8A-4147-A177-3AD203B41FA5}">
                      <a16:colId xmlns:a16="http://schemas.microsoft.com/office/drawing/2014/main" val="2842213581"/>
                    </a:ext>
                  </a:extLst>
                </a:gridCol>
                <a:gridCol w="4924097">
                  <a:extLst>
                    <a:ext uri="{9D8B030D-6E8A-4147-A177-3AD203B41FA5}">
                      <a16:colId xmlns:a16="http://schemas.microsoft.com/office/drawing/2014/main" val="1309385071"/>
                    </a:ext>
                  </a:extLst>
                </a:gridCol>
              </a:tblGrid>
              <a:tr h="433043">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484658">
                <a:tc>
                  <a:txBody>
                    <a:bodyPr/>
                    <a:lstStyle/>
                    <a:p>
                      <a:pPr algn="just"/>
                      <a:r>
                        <a:rPr lang="en-US" sz="1800" kern="1200" dirty="0">
                          <a:solidFill>
                            <a:schemeClr val="dk1"/>
                          </a:solidFill>
                          <a:effectLst/>
                          <a:latin typeface="+mj-lt"/>
                          <a:ea typeface="+mn-ea"/>
                          <a:cs typeface="+mn-cs"/>
                        </a:rPr>
                        <a:t>DEFF fishery branch’s office hours are unrealistic and need to be addressed.</a:t>
                      </a:r>
                      <a:endParaRPr lang="en-US" dirty="0">
                        <a:latin typeface="+mj-lt"/>
                      </a:endParaRPr>
                    </a:p>
                  </a:txBody>
                  <a:tcPr>
                    <a:solidFill>
                      <a:schemeClr val="accent3">
                        <a:lumMod val="40000"/>
                        <a:lumOff val="60000"/>
                      </a:schemeClr>
                    </a:solidFill>
                  </a:tcPr>
                </a:tc>
                <a:tc>
                  <a:txBody>
                    <a:bodyPr/>
                    <a:lstStyle/>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Human capacity continues to remain a challenge within the Fisheries Branch. The official Departmental working hours are Monday to Friday, from 07h00 until 15h30. Fisheries Compliance Officers work overtime  during special operations or where arrangements have been made to  operate outsides of normal office hours for the monitoring compliance and landing of catch.  There are not sufficient Compliance Officers to allow for shift work on a 24/7 basis. Recently, in response to the covid-19 epidemic and collapse of the Chinese markets, the abalone and the West Coast Rock Lobster sectors were granted permission to land their catches over weekends.  </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14</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37</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6325016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3724"/>
            <a:ext cx="8229600" cy="782981"/>
          </a:xfrm>
        </p:spPr>
        <p:txBody>
          <a:bodyPr/>
          <a:lstStyle/>
          <a:p>
            <a:r>
              <a:rPr lang="en-US" b="1" dirty="0">
                <a:solidFill>
                  <a:schemeClr val="accent3">
                    <a:lumMod val="75000"/>
                  </a:schemeClr>
                </a:solidFill>
              </a:rPr>
              <a:t>Commercial Fisheries</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501676507"/>
              </p:ext>
            </p:extLst>
          </p:nvPr>
        </p:nvGraphicFramePr>
        <p:xfrm>
          <a:off x="136634" y="788530"/>
          <a:ext cx="8839200" cy="5339847"/>
        </p:xfrm>
        <a:graphic>
          <a:graphicData uri="http://schemas.openxmlformats.org/drawingml/2006/table">
            <a:tbl>
              <a:tblPr firstRow="1" bandRow="1">
                <a:tableStyleId>{93296810-A885-4BE3-A3E7-6D5BEEA58F35}</a:tableStyleId>
              </a:tblPr>
              <a:tblGrid>
                <a:gridCol w="3629377">
                  <a:extLst>
                    <a:ext uri="{9D8B030D-6E8A-4147-A177-3AD203B41FA5}">
                      <a16:colId xmlns:a16="http://schemas.microsoft.com/office/drawing/2014/main" val="2842213581"/>
                    </a:ext>
                  </a:extLst>
                </a:gridCol>
                <a:gridCol w="5209823">
                  <a:extLst>
                    <a:ext uri="{9D8B030D-6E8A-4147-A177-3AD203B41FA5}">
                      <a16:colId xmlns:a16="http://schemas.microsoft.com/office/drawing/2014/main" val="1309385071"/>
                    </a:ext>
                  </a:extLst>
                </a:gridCol>
              </a:tblGrid>
              <a:tr h="402087">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230172">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With regards to TAC and catch quotas, lack of transparent research affects our fisheries and their reputation.</a:t>
                      </a:r>
                    </a:p>
                    <a:p>
                      <a:endParaRPr lang="en-US" sz="1800" dirty="0">
                        <a:latin typeface="+mj-lt"/>
                      </a:endParaRPr>
                    </a:p>
                  </a:txBody>
                  <a:tcPr>
                    <a:solidFill>
                      <a:schemeClr val="accent3">
                        <a:lumMod val="40000"/>
                        <a:lumOff val="60000"/>
                      </a:schemeClr>
                    </a:solidFill>
                  </a:tcPr>
                </a:tc>
                <a:tc>
                  <a:txBody>
                    <a:bodyPr/>
                    <a:lstStyle/>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Every effort is made to ensure that the research, which informs management decisions, is transparent.  This is done through participation in the Branch’s Scientific Working Groups by representatives of the relevant fishing sectors, NGOs, Higher Education Institutions, independent research </a:t>
                      </a:r>
                      <a:r>
                        <a:rPr lang="en-US" sz="1800" dirty="0" err="1">
                          <a:effectLst/>
                          <a:latin typeface="+mj-lt"/>
                          <a:ea typeface="Calibri" panose="020F0502020204030204" pitchFamily="34" charset="0"/>
                          <a:cs typeface="Calibri" panose="020F0502020204030204" pitchFamily="34" charset="0"/>
                        </a:rPr>
                        <a:t>organisations</a:t>
                      </a:r>
                      <a:r>
                        <a:rPr lang="en-US" sz="1800" dirty="0">
                          <a:effectLst/>
                          <a:latin typeface="+mj-lt"/>
                          <a:ea typeface="Calibri" panose="020F0502020204030204" pitchFamily="34" charset="0"/>
                          <a:cs typeface="Calibri" panose="020F0502020204030204" pitchFamily="34" charset="0"/>
                        </a:rPr>
                        <a:t>, and others.  All research materials are made publically available as soon as the Branch is able to do so.  The Branch publishes the “Status of the South African Marine Fishery Resources Report” which provides background to, and updates on, the research being undertaken as well as on the status of the fish resources.  New aspects of the fish stock assessment methods and analyses which are undertaken are subjected to independent international peer review each year.  Interested parties are always encouraged to attend, and the reports from these review panels are made publically available.</a:t>
                      </a:r>
                      <a:endParaRPr lang="en-US" sz="18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15</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38</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101432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05173"/>
            <a:ext cx="8229600" cy="1143000"/>
          </a:xfrm>
        </p:spPr>
        <p:txBody>
          <a:bodyPr/>
          <a:lstStyle/>
          <a:p>
            <a:r>
              <a:rPr lang="en-US" b="1" dirty="0">
                <a:solidFill>
                  <a:schemeClr val="accent3">
                    <a:lumMod val="75000"/>
                  </a:schemeClr>
                </a:solidFill>
              </a:rPr>
              <a:t>Commercial Fisheries</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0057379"/>
              </p:ext>
            </p:extLst>
          </p:nvPr>
        </p:nvGraphicFramePr>
        <p:xfrm>
          <a:off x="457200" y="696309"/>
          <a:ext cx="8229600" cy="5043479"/>
        </p:xfrm>
        <a:graphic>
          <a:graphicData uri="http://schemas.openxmlformats.org/drawingml/2006/table">
            <a:tbl>
              <a:tblPr firstRow="1" bandRow="1">
                <a:tableStyleId>{93296810-A885-4BE3-A3E7-6D5BEEA58F35}</a:tableStyleId>
              </a:tblPr>
              <a:tblGrid>
                <a:gridCol w="4114800">
                  <a:extLst>
                    <a:ext uri="{9D8B030D-6E8A-4147-A177-3AD203B41FA5}">
                      <a16:colId xmlns:a16="http://schemas.microsoft.com/office/drawing/2014/main" val="2842213581"/>
                    </a:ext>
                  </a:extLst>
                </a:gridCol>
                <a:gridCol w="4114800">
                  <a:extLst>
                    <a:ext uri="{9D8B030D-6E8A-4147-A177-3AD203B41FA5}">
                      <a16:colId xmlns:a16="http://schemas.microsoft.com/office/drawing/2014/main" val="1309385071"/>
                    </a:ext>
                  </a:extLst>
                </a:gridCol>
              </a:tblGrid>
              <a:tr h="785020">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258459">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It is important that previously disadvantaged people brought into the sector are supported and capacitated. More women need to be supported in the industry as gender transformation is important.</a:t>
                      </a:r>
                    </a:p>
                    <a:p>
                      <a:endParaRPr lang="en-US" sz="1800"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Previously disadvantaged individuals are positively considered during allocation processes and there has been an initiation of support programs for the small-scale fisheries sector with additional support programs planned. </a:t>
                      </a:r>
                      <a:endParaRPr lang="en-US" sz="1800"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16</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39</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41321270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98368"/>
            <a:ext cx="8229600" cy="816032"/>
          </a:xfrm>
        </p:spPr>
        <p:txBody>
          <a:bodyPr>
            <a:normAutofit/>
          </a:bodyPr>
          <a:lstStyle/>
          <a:p>
            <a:r>
              <a:rPr lang="en-US" b="1" dirty="0">
                <a:solidFill>
                  <a:schemeClr val="accent3">
                    <a:lumMod val="75000"/>
                  </a:schemeClr>
                </a:solidFill>
              </a:rPr>
              <a:t>Covid-19 Challenges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173282492"/>
              </p:ext>
            </p:extLst>
          </p:nvPr>
        </p:nvGraphicFramePr>
        <p:xfrm>
          <a:off x="457200" y="928171"/>
          <a:ext cx="8229600" cy="4927600"/>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4124622269"/>
                    </a:ext>
                  </a:extLst>
                </a:gridCol>
                <a:gridCol w="4114800">
                  <a:extLst>
                    <a:ext uri="{9D8B030D-6E8A-4147-A177-3AD203B41FA5}">
                      <a16:colId xmlns:a16="http://schemas.microsoft.com/office/drawing/2014/main" val="919576496"/>
                    </a:ext>
                  </a:extLst>
                </a:gridCol>
              </a:tblGrid>
              <a:tr h="370840">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2408552386"/>
                  </a:ext>
                </a:extLst>
              </a:tr>
              <a:tr h="12344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Request for the provisioning of PPE to small-scale fishers.</a:t>
                      </a:r>
                    </a:p>
                    <a:p>
                      <a:endParaRPr lang="en-US" dirty="0">
                        <a:latin typeface="+mj-lt"/>
                      </a:endParaRPr>
                    </a:p>
                  </a:txBody>
                  <a:tcPr>
                    <a:solidFill>
                      <a:schemeClr val="accent3">
                        <a:lumMod val="40000"/>
                        <a:lumOff val="60000"/>
                      </a:schemeClr>
                    </a:solidFill>
                  </a:tcPr>
                </a:tc>
                <a:tc>
                  <a:txBody>
                    <a:bodyPr/>
                    <a:lstStyle/>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The Department engaged with various partners to support small-scale fishing communities through various interventions. </a:t>
                      </a:r>
                    </a:p>
                    <a:p>
                      <a:pPr marL="0" marR="0" algn="just">
                        <a:lnSpc>
                          <a:spcPct val="100000"/>
                        </a:lnSpc>
                        <a:spcBef>
                          <a:spcPts val="0"/>
                        </a:spcBef>
                        <a:spcAft>
                          <a:spcPts val="0"/>
                        </a:spcAft>
                      </a:pPr>
                      <a:endParaRPr lang="en-US" sz="1800" dirty="0">
                        <a:effectLst/>
                        <a:latin typeface="+mj-lt"/>
                        <a:ea typeface="Calibri" panose="020F0502020204030204" pitchFamily="34" charset="0"/>
                        <a:cs typeface="Calibri" panose="020F0502020204030204" pitchFamily="34" charset="0"/>
                      </a:endParaRPr>
                    </a:p>
                    <a:p>
                      <a:pPr marL="0" marR="0" algn="just">
                        <a:lnSpc>
                          <a:spcPct val="100000"/>
                        </a:lnSpc>
                        <a:spcBef>
                          <a:spcPts val="0"/>
                        </a:spcBef>
                        <a:spcAft>
                          <a:spcPts val="0"/>
                        </a:spcAft>
                      </a:pPr>
                      <a:r>
                        <a:rPr lang="en-US" sz="1800" dirty="0">
                          <a:effectLst/>
                          <a:latin typeface="+mj-lt"/>
                          <a:ea typeface="Calibri" panose="020F0502020204030204" pitchFamily="34" charset="0"/>
                          <a:cs typeface="Calibri" panose="020F0502020204030204" pitchFamily="34" charset="0"/>
                        </a:rPr>
                        <a:t>The Department received a donation of 4800 masks that were distributed to fishing communities. </a:t>
                      </a:r>
                    </a:p>
                    <a:p>
                      <a:pPr marL="0" marR="0" algn="just">
                        <a:lnSpc>
                          <a:spcPct val="100000"/>
                        </a:lnSpc>
                        <a:spcBef>
                          <a:spcPts val="0"/>
                        </a:spcBef>
                        <a:spcAft>
                          <a:spcPts val="0"/>
                        </a:spcAft>
                      </a:pPr>
                      <a:endParaRPr lang="en-US" sz="11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1200768097"/>
                  </a:ext>
                </a:extLst>
              </a:tr>
              <a:tr h="12344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Proper explaining of social distancing and lockdown regulations needs to take place to fishers as many are unfortunately illiterate.</a:t>
                      </a:r>
                    </a:p>
                    <a:p>
                      <a:endParaRPr lang="en-US" dirty="0">
                        <a:latin typeface="+mj-lt"/>
                      </a:endParaRPr>
                    </a:p>
                  </a:txBody>
                  <a:tcPr>
                    <a:solidFill>
                      <a:schemeClr val="accent3">
                        <a:lumMod val="40000"/>
                        <a:lumOff val="60000"/>
                      </a:schemeClr>
                    </a:solidFill>
                  </a:tcPr>
                </a:tc>
                <a:tc>
                  <a:txBody>
                    <a:bodyPr/>
                    <a:lstStyle/>
                    <a:p>
                      <a:pPr marL="0" marR="0" algn="just">
                        <a:lnSpc>
                          <a:spcPct val="100000"/>
                        </a:lnSpc>
                        <a:spcBef>
                          <a:spcPts val="0"/>
                        </a:spcBef>
                        <a:spcAft>
                          <a:spcPts val="0"/>
                        </a:spcAft>
                      </a:pPr>
                      <a:r>
                        <a:rPr lang="en-US" sz="1800" kern="1200" dirty="0">
                          <a:solidFill>
                            <a:schemeClr val="dk1"/>
                          </a:solidFill>
                          <a:effectLst/>
                          <a:latin typeface="+mj-lt"/>
                          <a:ea typeface="+mn-ea"/>
                          <a:cs typeface="+mn-cs"/>
                        </a:rPr>
                        <a:t>Various platforms were used by the relevant District, Local, Provincial and National Departments to promote and educate the public and create awareness on Coronavirus and social distancing. Information available is offered in multiple languages of choice with audio and visuals. </a:t>
                      </a:r>
                      <a:endParaRPr lang="en-US" sz="1100" dirty="0">
                        <a:effectLst/>
                        <a:latin typeface="+mj-lt"/>
                        <a:ea typeface="Calibri" panose="020F0502020204030204" pitchFamily="34" charset="0"/>
                        <a:cs typeface="Times New Roman" panose="02020603050405020304" pitchFamily="18" charset="0"/>
                      </a:endParaRPr>
                    </a:p>
                  </a:txBody>
                  <a:tcPr marL="68580" marR="68580" marT="0" marB="0">
                    <a:solidFill>
                      <a:schemeClr val="accent3">
                        <a:lumMod val="40000"/>
                        <a:lumOff val="60000"/>
                      </a:schemeClr>
                    </a:solidFill>
                  </a:tcPr>
                </a:tc>
                <a:extLst>
                  <a:ext uri="{0D108BD9-81ED-4DB2-BD59-A6C34878D82A}">
                    <a16:rowId xmlns:a16="http://schemas.microsoft.com/office/drawing/2014/main" val="2595276548"/>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4</a:t>
            </a:fld>
            <a:endParaRPr lang="en-US"/>
          </a:p>
        </p:txBody>
      </p:sp>
      <p:sp>
        <p:nvSpPr>
          <p:cNvPr id="5" name="Footer Placeholder 4"/>
          <p:cNvSpPr>
            <a:spLocks noGrp="1"/>
          </p:cNvSpPr>
          <p:nvPr>
            <p:ph type="ftr" sz="quarter" idx="11"/>
          </p:nvPr>
        </p:nvSpPr>
        <p:spPr/>
        <p:txBody>
          <a:bodyPr/>
          <a:lstStyle/>
          <a:p>
            <a:r>
              <a:rPr lang="en-US" dirty="0"/>
              <a:t>2</a:t>
            </a:r>
          </a:p>
        </p:txBody>
      </p:sp>
    </p:spTree>
    <p:extLst>
      <p:ext uri="{BB962C8B-B14F-4D97-AF65-F5344CB8AC3E}">
        <p14:creationId xmlns:p14="http://schemas.microsoft.com/office/powerpoint/2010/main" val="399289675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32986"/>
            <a:ext cx="8229600" cy="1143000"/>
          </a:xfrm>
        </p:spPr>
        <p:txBody>
          <a:bodyPr/>
          <a:lstStyle/>
          <a:p>
            <a:r>
              <a:rPr lang="en-US" b="1" dirty="0">
                <a:solidFill>
                  <a:schemeClr val="accent3">
                    <a:lumMod val="75000"/>
                  </a:schemeClr>
                </a:solidFill>
              </a:rPr>
              <a:t>Commercial Fisheries</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19280181"/>
              </p:ext>
            </p:extLst>
          </p:nvPr>
        </p:nvGraphicFramePr>
        <p:xfrm>
          <a:off x="165253" y="710384"/>
          <a:ext cx="8813493" cy="5121731"/>
        </p:xfrm>
        <a:graphic>
          <a:graphicData uri="http://schemas.openxmlformats.org/drawingml/2006/table">
            <a:tbl>
              <a:tblPr firstRow="1" bandRow="1">
                <a:tableStyleId>{93296810-A885-4BE3-A3E7-6D5BEEA58F35}</a:tableStyleId>
              </a:tblPr>
              <a:tblGrid>
                <a:gridCol w="1707614">
                  <a:extLst>
                    <a:ext uri="{9D8B030D-6E8A-4147-A177-3AD203B41FA5}">
                      <a16:colId xmlns:a16="http://schemas.microsoft.com/office/drawing/2014/main" val="2842213581"/>
                    </a:ext>
                  </a:extLst>
                </a:gridCol>
                <a:gridCol w="7105879">
                  <a:extLst>
                    <a:ext uri="{9D8B030D-6E8A-4147-A177-3AD203B41FA5}">
                      <a16:colId xmlns:a16="http://schemas.microsoft.com/office/drawing/2014/main" val="1309385071"/>
                    </a:ext>
                  </a:extLst>
                </a:gridCol>
              </a:tblGrid>
              <a:tr h="366851">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673571">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I get the impression that the department is focusing on industry and the small scale fishers but do not mention subsistence fishers, is this because they are not covered by the MLRA?</a:t>
                      </a:r>
                    </a:p>
                    <a:p>
                      <a:endParaRPr lang="en-US"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The Marine Living Resources Act was amended in 2014 to formalize the Small-scale fisheries sector in South Africa in line with the requirements of the Small-Scale Fisheries Policy (2012). The Policy and the amendments to the Act were drafted in in consultation with fisheries stakeholders. One of the amendments included the removal of </a:t>
                      </a:r>
                      <a:r>
                        <a:rPr lang="en-US" sz="1800" i="1" kern="1200" dirty="0">
                          <a:solidFill>
                            <a:schemeClr val="dk1"/>
                          </a:solidFill>
                          <a:effectLst/>
                          <a:latin typeface="+mn-lt"/>
                          <a:ea typeface="+mn-ea"/>
                          <a:cs typeface="+mn-cs"/>
                        </a:rPr>
                        <a:t>“Subsistence fishing”</a:t>
                      </a:r>
                      <a:r>
                        <a:rPr lang="en-US" sz="1800" kern="1200" dirty="0">
                          <a:solidFill>
                            <a:schemeClr val="dk1"/>
                          </a:solidFill>
                          <a:effectLst/>
                          <a:latin typeface="+mn-lt"/>
                          <a:ea typeface="+mn-ea"/>
                          <a:cs typeface="+mn-cs"/>
                        </a:rPr>
                        <a:t> as a category of a fishery and replaced it with  “</a:t>
                      </a:r>
                      <a:r>
                        <a:rPr lang="en-US" sz="1800" i="1" kern="1200" dirty="0">
                          <a:solidFill>
                            <a:schemeClr val="dk1"/>
                          </a:solidFill>
                          <a:effectLst/>
                          <a:latin typeface="+mn-lt"/>
                          <a:ea typeface="+mn-ea"/>
                          <a:cs typeface="+mn-cs"/>
                        </a:rPr>
                        <a:t>Small-Scale Fishery”</a:t>
                      </a:r>
                      <a:r>
                        <a:rPr lang="en-US" sz="1800" kern="1200" dirty="0">
                          <a:solidFill>
                            <a:schemeClr val="dk1"/>
                          </a:solidFill>
                          <a:effectLst/>
                          <a:latin typeface="+mn-lt"/>
                          <a:ea typeface="+mn-ea"/>
                          <a:cs typeface="+mn-cs"/>
                        </a:rPr>
                        <a:t> which, in its definition, was inclusive of subsistence fishing.  The amendment allows them to fish for own consumption and further expanded the scope of the subsistence fishers to allow them to trade commercially.</a:t>
                      </a:r>
                    </a:p>
                    <a:p>
                      <a:pPr algn="just"/>
                      <a:endParaRPr lang="en-US" sz="1800" b="1" kern="1200" dirty="0">
                        <a:solidFill>
                          <a:schemeClr val="dk1"/>
                        </a:solidFill>
                        <a:effectLst/>
                        <a:latin typeface="+mn-lt"/>
                        <a:ea typeface="+mn-ea"/>
                        <a:cs typeface="+mn-cs"/>
                      </a:endParaRPr>
                    </a:p>
                    <a:p>
                      <a:pPr algn="just"/>
                      <a:r>
                        <a:rPr lang="en-US" sz="1800" b="1" kern="1200" dirty="0">
                          <a:solidFill>
                            <a:schemeClr val="dk1"/>
                          </a:solidFill>
                          <a:effectLst/>
                          <a:latin typeface="+mn-lt"/>
                          <a:ea typeface="+mn-ea"/>
                          <a:cs typeface="+mn-cs"/>
                        </a:rPr>
                        <a:t>Small-scale fishers are “persons that fish to meet food and basic livelihood needs, or are directly involved in harvesting/ processing or marketing of fish, traditionally operate on or near shore fishing grounds, predominantly employ traditional low technology or passive fishing gear, usually undertake single day fishing trips, and are engaged in the sale or barter or are involved in commercial activity” (Small-Scale Fisheries Policy, 2012).</a:t>
                      </a:r>
                      <a:endParaRPr lang="en-US" sz="1800"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17</a:t>
            </a:r>
          </a:p>
        </p:txBody>
      </p:sp>
    </p:spTree>
    <p:extLst>
      <p:ext uri="{BB962C8B-B14F-4D97-AF65-F5344CB8AC3E}">
        <p14:creationId xmlns:p14="http://schemas.microsoft.com/office/powerpoint/2010/main" val="1126601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9240" y="0"/>
            <a:ext cx="8229600" cy="828948"/>
          </a:xfrm>
        </p:spPr>
        <p:txBody>
          <a:bodyPr/>
          <a:lstStyle/>
          <a:p>
            <a:r>
              <a:rPr lang="en-US" b="1" dirty="0">
                <a:solidFill>
                  <a:schemeClr val="accent3">
                    <a:lumMod val="75000"/>
                  </a:schemeClr>
                </a:solidFill>
              </a:rPr>
              <a:t>Commercial Fisheries</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99691333"/>
              </p:ext>
            </p:extLst>
          </p:nvPr>
        </p:nvGraphicFramePr>
        <p:xfrm>
          <a:off x="424149" y="687026"/>
          <a:ext cx="8295702" cy="4913258"/>
        </p:xfrm>
        <a:graphic>
          <a:graphicData uri="http://schemas.openxmlformats.org/drawingml/2006/table">
            <a:tbl>
              <a:tblPr firstRow="1" bandRow="1">
                <a:tableStyleId>{93296810-A885-4BE3-A3E7-6D5BEEA58F35}</a:tableStyleId>
              </a:tblPr>
              <a:tblGrid>
                <a:gridCol w="2287768">
                  <a:extLst>
                    <a:ext uri="{9D8B030D-6E8A-4147-A177-3AD203B41FA5}">
                      <a16:colId xmlns:a16="http://schemas.microsoft.com/office/drawing/2014/main" val="2842213581"/>
                    </a:ext>
                  </a:extLst>
                </a:gridCol>
                <a:gridCol w="6007934">
                  <a:extLst>
                    <a:ext uri="{9D8B030D-6E8A-4147-A177-3AD203B41FA5}">
                      <a16:colId xmlns:a16="http://schemas.microsoft.com/office/drawing/2014/main" val="1309385071"/>
                    </a:ext>
                  </a:extLst>
                </a:gridCol>
              </a:tblGrid>
              <a:tr h="317977">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547498">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An official in the Fisheries branch was diagnosed with </a:t>
                      </a:r>
                      <a:r>
                        <a:rPr lang="en-US" sz="1800" kern="1200" dirty="0" err="1">
                          <a:solidFill>
                            <a:schemeClr val="dk1"/>
                          </a:solidFill>
                          <a:effectLst/>
                          <a:latin typeface="+mn-lt"/>
                          <a:ea typeface="+mn-ea"/>
                          <a:cs typeface="+mn-cs"/>
                        </a:rPr>
                        <a:t>Covid</a:t>
                      </a:r>
                      <a:r>
                        <a:rPr lang="en-US" sz="1800" kern="1200" dirty="0">
                          <a:solidFill>
                            <a:schemeClr val="dk1"/>
                          </a:solidFill>
                          <a:effectLst/>
                          <a:latin typeface="+mn-lt"/>
                          <a:ea typeface="+mn-ea"/>
                          <a:cs typeface="+mn-cs"/>
                        </a:rPr>
                        <a:t> – 19. Was this frontline employee assisting fisheries stakeholders? What further precautions are being taken in the department?</a:t>
                      </a:r>
                    </a:p>
                    <a:p>
                      <a:endParaRPr lang="en-US"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The Official referred to was responsible for at-sea fisheries monitoring and compliance and the infection symptoms were identified during a pre-trip screening.  She has unfortunately passed away</a:t>
                      </a:r>
                      <a:r>
                        <a:rPr lang="en-US" sz="1800" kern="1200" baseline="0" dirty="0">
                          <a:solidFill>
                            <a:schemeClr val="dk1"/>
                          </a:solidFill>
                          <a:effectLst/>
                          <a:latin typeface="+mn-lt"/>
                          <a:ea typeface="+mn-ea"/>
                          <a:cs typeface="+mn-cs"/>
                        </a:rPr>
                        <a:t> from Covid-19.</a:t>
                      </a:r>
                      <a:endParaRPr lang="en-US" sz="1800" kern="1200" dirty="0">
                        <a:solidFill>
                          <a:schemeClr val="dk1"/>
                        </a:solidFill>
                        <a:effectLst/>
                        <a:latin typeface="+mn-lt"/>
                        <a:ea typeface="+mn-ea"/>
                        <a:cs typeface="+mn-cs"/>
                      </a:endParaRPr>
                    </a:p>
                    <a:p>
                      <a:r>
                        <a:rPr lang="en-US" sz="1800" kern="1200" dirty="0">
                          <a:solidFill>
                            <a:schemeClr val="dk1"/>
                          </a:solidFill>
                          <a:effectLst/>
                          <a:latin typeface="+mn-lt"/>
                          <a:ea typeface="+mn-ea"/>
                          <a:cs typeface="+mn-cs"/>
                        </a:rPr>
                        <a:t> </a:t>
                      </a:r>
                    </a:p>
                    <a:p>
                      <a:pPr algn="just"/>
                      <a:r>
                        <a:rPr lang="en-US" sz="1800" kern="1200" dirty="0">
                          <a:solidFill>
                            <a:schemeClr val="dk1"/>
                          </a:solidFill>
                          <a:effectLst/>
                          <a:latin typeface="+mn-lt"/>
                          <a:ea typeface="+mn-ea"/>
                          <a:cs typeface="+mn-cs"/>
                        </a:rPr>
                        <a:t>The Department of Public Service and Administration (DPSA) has issued numerous Circulars, the latest being Circular No 18 of 2020, to the entire Public Service that details necessary measures which National and Provincial Departments ought to implement to ensure the containment and management of the COVID-19 in the Public Service. Currently the Fisheries Brach is compliant with all the occupational Health and Safety requirements as prescribed by the Department of Public Service and Administration. </a:t>
                      </a:r>
                      <a:endParaRPr lang="en-US"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18</a:t>
            </a:r>
          </a:p>
        </p:txBody>
      </p:sp>
    </p:spTree>
    <p:extLst>
      <p:ext uri="{BB962C8B-B14F-4D97-AF65-F5344CB8AC3E}">
        <p14:creationId xmlns:p14="http://schemas.microsoft.com/office/powerpoint/2010/main" val="17366615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10953"/>
            <a:ext cx="8229600" cy="1143000"/>
          </a:xfrm>
        </p:spPr>
        <p:txBody>
          <a:bodyPr/>
          <a:lstStyle/>
          <a:p>
            <a:r>
              <a:rPr lang="en-US" b="1" dirty="0">
                <a:solidFill>
                  <a:schemeClr val="accent3">
                    <a:lumMod val="75000"/>
                  </a:schemeClr>
                </a:solidFill>
              </a:rPr>
              <a:t>Commercial Fisheries</a:t>
            </a:r>
            <a:endParaRPr lang="en-US" dirty="0">
              <a:solidFill>
                <a:schemeClr val="accent3">
                  <a:lumMod val="75000"/>
                </a:schemeClr>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00306542"/>
              </p:ext>
            </p:extLst>
          </p:nvPr>
        </p:nvGraphicFramePr>
        <p:xfrm>
          <a:off x="457200" y="873086"/>
          <a:ext cx="8229600" cy="4943819"/>
        </p:xfrm>
        <a:graphic>
          <a:graphicData uri="http://schemas.openxmlformats.org/drawingml/2006/table">
            <a:tbl>
              <a:tblPr firstRow="1" bandRow="1">
                <a:tableStyleId>{93296810-A885-4BE3-A3E7-6D5BEEA58F35}</a:tableStyleId>
              </a:tblPr>
              <a:tblGrid>
                <a:gridCol w="4114800">
                  <a:extLst>
                    <a:ext uri="{9D8B030D-6E8A-4147-A177-3AD203B41FA5}">
                      <a16:colId xmlns:a16="http://schemas.microsoft.com/office/drawing/2014/main" val="2842213581"/>
                    </a:ext>
                  </a:extLst>
                </a:gridCol>
                <a:gridCol w="4114800">
                  <a:extLst>
                    <a:ext uri="{9D8B030D-6E8A-4147-A177-3AD203B41FA5}">
                      <a16:colId xmlns:a16="http://schemas.microsoft.com/office/drawing/2014/main" val="1309385071"/>
                    </a:ext>
                  </a:extLst>
                </a:gridCol>
              </a:tblGrid>
              <a:tr h="625475">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915944889"/>
                  </a:ext>
                </a:extLst>
              </a:tr>
              <a:tr h="4318344">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Does the Minister intend to propose tabling amendments to the MLRA to, amongst other things, include the category of subsistence fishers, if so, by when and if not, why not? The acting DDG on fisheries did say that after the Act was promulgated in 1998, there was minor amendments in  2015, 17 years later. </a:t>
                      </a:r>
                    </a:p>
                    <a:p>
                      <a:endParaRPr lang="en-US" dirty="0"/>
                    </a:p>
                  </a:txBody>
                  <a:tcPr>
                    <a:solidFill>
                      <a:schemeClr val="accent3">
                        <a:lumMod val="40000"/>
                        <a:lumOff val="60000"/>
                      </a:schemeClr>
                    </a:solidFill>
                  </a:tcPr>
                </a:tc>
                <a:tc>
                  <a:txBody>
                    <a:bodyPr/>
                    <a:lstStyle/>
                    <a:p>
                      <a:pPr algn="just"/>
                      <a:r>
                        <a:rPr lang="en-US" sz="1800" kern="1200" dirty="0">
                          <a:solidFill>
                            <a:schemeClr val="dk1"/>
                          </a:solidFill>
                          <a:effectLst/>
                          <a:latin typeface="+mn-lt"/>
                          <a:ea typeface="+mn-ea"/>
                          <a:cs typeface="+mn-cs"/>
                        </a:rPr>
                        <a:t>The department intends conducting a comprehensive review of the Marine Living Resources Act, commencing in the 2021/2022 financial year.  It is premature to predict whether the amendments will include a re-introduction of the definition of subsistence fisher.</a:t>
                      </a:r>
                      <a:endParaRPr lang="en-US" dirty="0"/>
                    </a:p>
                  </a:txBody>
                  <a:tcPr>
                    <a:solidFill>
                      <a:schemeClr val="accent3">
                        <a:lumMod val="40000"/>
                        <a:lumOff val="60000"/>
                      </a:schemeClr>
                    </a:solidFill>
                  </a:tcPr>
                </a:tc>
                <a:extLst>
                  <a:ext uri="{0D108BD9-81ED-4DB2-BD59-A6C34878D82A}">
                    <a16:rowId xmlns:a16="http://schemas.microsoft.com/office/drawing/2014/main" val="3053336578"/>
                  </a:ext>
                </a:extLst>
              </a:tr>
            </a:tbl>
          </a:graphicData>
        </a:graphic>
      </p:graphicFrame>
      <p:sp>
        <p:nvSpPr>
          <p:cNvPr id="3" name="Footer Placeholder 2"/>
          <p:cNvSpPr>
            <a:spLocks noGrp="1"/>
          </p:cNvSpPr>
          <p:nvPr>
            <p:ph type="ftr" sz="quarter" idx="11"/>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tint val="75000"/>
                  </a:prstClr>
                </a:solidFill>
                <a:effectLst/>
                <a:uLnTx/>
                <a:uFillTx/>
                <a:latin typeface="Calibri"/>
                <a:ea typeface="+mn-ea"/>
                <a:cs typeface="+mn-cs"/>
              </a:rPr>
              <a:t>19</a:t>
            </a: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E107A0-7B7C-8743-BC43-85A450895BAC}" type="slidenum">
              <a:rPr kumimoji="0" lang="en-US"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42</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90919459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41742" y="357113"/>
            <a:ext cx="8229600" cy="1143000"/>
          </a:xfrm>
        </p:spPr>
        <p:txBody>
          <a:bodyPr>
            <a:normAutofit/>
          </a:bodyPr>
          <a:lstStyle/>
          <a:p>
            <a:r>
              <a:rPr lang="en-US" sz="6500" b="1" dirty="0">
                <a:solidFill>
                  <a:srgbClr val="003500"/>
                </a:solidFill>
              </a:rPr>
              <a:t>THANK YOU!</a:t>
            </a:r>
          </a:p>
        </p:txBody>
      </p:sp>
      <p:sp>
        <p:nvSpPr>
          <p:cNvPr id="4" name="Content Placeholder 2"/>
          <p:cNvSpPr>
            <a:spLocks noGrp="1"/>
          </p:cNvSpPr>
          <p:nvPr>
            <p:ph idx="1"/>
          </p:nvPr>
        </p:nvSpPr>
        <p:spPr>
          <a:xfrm>
            <a:off x="638636" y="2853846"/>
            <a:ext cx="8229600" cy="2540180"/>
          </a:xfrm>
        </p:spPr>
        <p:txBody>
          <a:bodyPr>
            <a:normAutofit/>
          </a:bodyPr>
          <a:lstStyle/>
          <a:p>
            <a:pPr marL="0" indent="0">
              <a:buNone/>
            </a:pPr>
            <a:r>
              <a:rPr lang="en-US" sz="1500" b="1" dirty="0"/>
              <a:t>Fisheries  Management Branch</a:t>
            </a:r>
          </a:p>
        </p:txBody>
      </p:sp>
      <p:cxnSp>
        <p:nvCxnSpPr>
          <p:cNvPr id="6" name="Straight Connector 5"/>
          <p:cNvCxnSpPr/>
          <p:nvPr/>
        </p:nvCxnSpPr>
        <p:spPr>
          <a:xfrm>
            <a:off x="478333" y="2672269"/>
            <a:ext cx="0" cy="2573297"/>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3" name="Slide Number Placeholder 2"/>
          <p:cNvSpPr>
            <a:spLocks noGrp="1"/>
          </p:cNvSpPr>
          <p:nvPr>
            <p:ph type="sldNum" sz="quarter" idx="12"/>
          </p:nvPr>
        </p:nvSpPr>
        <p:spPr/>
        <p:txBody>
          <a:bodyPr/>
          <a:lstStyle/>
          <a:p>
            <a:fld id="{49E107A0-7B7C-8743-BC43-85A450895BAC}" type="slidenum">
              <a:rPr lang="en-US" smtClean="0"/>
              <a:t>43</a:t>
            </a:fld>
            <a:endParaRPr lang="en-US"/>
          </a:p>
        </p:txBody>
      </p:sp>
      <p:sp>
        <p:nvSpPr>
          <p:cNvPr id="5" name="Footer Placeholder 4"/>
          <p:cNvSpPr>
            <a:spLocks noGrp="1"/>
          </p:cNvSpPr>
          <p:nvPr>
            <p:ph type="ftr" sz="quarter" idx="11"/>
          </p:nvPr>
        </p:nvSpPr>
        <p:spPr/>
        <p:txBody>
          <a:bodyPr/>
          <a:lstStyle/>
          <a:p>
            <a:r>
              <a:rPr lang="en-US" dirty="0"/>
              <a:t>21</a:t>
            </a:r>
          </a:p>
        </p:txBody>
      </p:sp>
    </p:spTree>
    <p:extLst>
      <p:ext uri="{BB962C8B-B14F-4D97-AF65-F5344CB8AC3E}">
        <p14:creationId xmlns:p14="http://schemas.microsoft.com/office/powerpoint/2010/main" val="2475058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3452"/>
            <a:ext cx="8229600" cy="683829"/>
          </a:xfrm>
        </p:spPr>
        <p:txBody>
          <a:bodyPr>
            <a:normAutofit fontScale="90000"/>
          </a:bodyPr>
          <a:lstStyle/>
          <a:p>
            <a:r>
              <a:rPr lang="en-US" b="1" dirty="0">
                <a:solidFill>
                  <a:schemeClr val="accent3">
                    <a:lumMod val="75000"/>
                  </a:schemeClr>
                </a:solidFill>
              </a:rPr>
              <a:t>Covid-19 Challenges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620816968"/>
              </p:ext>
            </p:extLst>
          </p:nvPr>
        </p:nvGraphicFramePr>
        <p:xfrm>
          <a:off x="457200" y="970421"/>
          <a:ext cx="8229600" cy="4598225"/>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1754354991"/>
                    </a:ext>
                  </a:extLst>
                </a:gridCol>
                <a:gridCol w="4114800">
                  <a:extLst>
                    <a:ext uri="{9D8B030D-6E8A-4147-A177-3AD203B41FA5}">
                      <a16:colId xmlns:a16="http://schemas.microsoft.com/office/drawing/2014/main" val="1173281515"/>
                    </a:ext>
                  </a:extLst>
                </a:gridCol>
              </a:tblGrid>
              <a:tr h="338597">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4171661702"/>
                  </a:ext>
                </a:extLst>
              </a:tr>
              <a:tr h="4232465">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Pamphlets about Covid19 regulations are in English and cannot be properly understood by Afrikaans speaking communities in the Northern Cape and the West Coast.</a:t>
                      </a:r>
                    </a:p>
                  </a:txBody>
                  <a:tcPr>
                    <a:solidFill>
                      <a:schemeClr val="accent3">
                        <a:lumMod val="40000"/>
                        <a:lumOff val="60000"/>
                      </a:schemeClr>
                    </a:solidFill>
                  </a:tcPr>
                </a:tc>
                <a:tc>
                  <a:txBody>
                    <a:bodyPr/>
                    <a:lstStyle/>
                    <a:p>
                      <a:r>
                        <a:rPr lang="en-US" sz="1800" kern="1200" dirty="0">
                          <a:solidFill>
                            <a:schemeClr val="dk1"/>
                          </a:solidFill>
                          <a:effectLst/>
                          <a:latin typeface="+mj-lt"/>
                          <a:ea typeface="+mn-ea"/>
                          <a:cs typeface="+mn-cs"/>
                        </a:rPr>
                        <a:t>The South African COVID-19 Corona Virus Resource Portal (sacoronavirus.co.za) has educational material on how to fight COVID-19 with facts (Afrikaans translation) in IsiZulu, IsiXhosa, </a:t>
                      </a:r>
                      <a:r>
                        <a:rPr lang="en-US" sz="1800" kern="1200" dirty="0" err="1">
                          <a:solidFill>
                            <a:schemeClr val="dk1"/>
                          </a:solidFill>
                          <a:effectLst/>
                          <a:latin typeface="+mj-lt"/>
                          <a:ea typeface="+mn-ea"/>
                          <a:cs typeface="+mn-cs"/>
                        </a:rPr>
                        <a:t>SeSotho</a:t>
                      </a:r>
                      <a:r>
                        <a:rPr lang="en-US" sz="1800" kern="1200" dirty="0">
                          <a:solidFill>
                            <a:schemeClr val="dk1"/>
                          </a:solidFill>
                          <a:effectLst/>
                          <a:latin typeface="+mj-lt"/>
                          <a:ea typeface="+mn-ea"/>
                          <a:cs typeface="+mn-cs"/>
                        </a:rPr>
                        <a:t> &amp; Afrikaans.</a:t>
                      </a:r>
                    </a:p>
                    <a:p>
                      <a:endParaRPr lang="en-US" sz="1800" kern="1200" dirty="0">
                        <a:solidFill>
                          <a:schemeClr val="dk1"/>
                        </a:solidFill>
                        <a:effectLst/>
                        <a:latin typeface="+mj-lt"/>
                        <a:ea typeface="+mn-ea"/>
                        <a:cs typeface="+mn-cs"/>
                      </a:endParaRPr>
                    </a:p>
                    <a:p>
                      <a:r>
                        <a:rPr lang="en-US" sz="1800" kern="1200" dirty="0">
                          <a:solidFill>
                            <a:schemeClr val="dk1"/>
                          </a:solidFill>
                          <a:effectLst/>
                          <a:latin typeface="+mj-lt"/>
                          <a:ea typeface="+mn-ea"/>
                          <a:cs typeface="+mn-cs"/>
                        </a:rPr>
                        <a:t>The official SA Coronavirus WhatsApp Support line is now also available in IsiZulu, IsiXhosa, </a:t>
                      </a:r>
                      <a:r>
                        <a:rPr lang="en-US" sz="1800" kern="1200" dirty="0" err="1">
                          <a:solidFill>
                            <a:schemeClr val="dk1"/>
                          </a:solidFill>
                          <a:effectLst/>
                          <a:latin typeface="+mj-lt"/>
                          <a:ea typeface="+mn-ea"/>
                          <a:cs typeface="+mn-cs"/>
                        </a:rPr>
                        <a:t>SeSotho</a:t>
                      </a:r>
                      <a:r>
                        <a:rPr lang="en-US" sz="1800" kern="1200" dirty="0">
                          <a:solidFill>
                            <a:schemeClr val="dk1"/>
                          </a:solidFill>
                          <a:effectLst/>
                          <a:latin typeface="+mj-lt"/>
                          <a:ea typeface="+mn-ea"/>
                          <a:cs typeface="+mn-cs"/>
                        </a:rPr>
                        <a:t> &amp; Afrikaans.</a:t>
                      </a:r>
                    </a:p>
                    <a:p>
                      <a:r>
                        <a:rPr lang="en-US" sz="1800" kern="1200" dirty="0">
                          <a:solidFill>
                            <a:schemeClr val="dk1"/>
                          </a:solidFill>
                          <a:effectLst/>
                          <a:latin typeface="+mj-lt"/>
                          <a:ea typeface="+mn-ea"/>
                          <a:cs typeface="+mn-cs"/>
                        </a:rPr>
                        <a:t>Additional resources in Afrikaans can be sourced on the Provincial Corona Website at https://coronavirus.westerncape.gov.za/resources</a:t>
                      </a:r>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4138647081"/>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5</a:t>
            </a:fld>
            <a:endParaRPr lang="en-US"/>
          </a:p>
        </p:txBody>
      </p:sp>
      <p:sp>
        <p:nvSpPr>
          <p:cNvPr id="5" name="Footer Placeholder 4"/>
          <p:cNvSpPr>
            <a:spLocks noGrp="1"/>
          </p:cNvSpPr>
          <p:nvPr>
            <p:ph type="ftr" sz="quarter" idx="11"/>
          </p:nvPr>
        </p:nvSpPr>
        <p:spPr/>
        <p:txBody>
          <a:bodyPr/>
          <a:lstStyle/>
          <a:p>
            <a:r>
              <a:rPr lang="en-US" dirty="0"/>
              <a:t>3</a:t>
            </a:r>
          </a:p>
        </p:txBody>
      </p:sp>
    </p:spTree>
    <p:extLst>
      <p:ext uri="{BB962C8B-B14F-4D97-AF65-F5344CB8AC3E}">
        <p14:creationId xmlns:p14="http://schemas.microsoft.com/office/powerpoint/2010/main" val="2767743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42436"/>
            <a:ext cx="8229600" cy="727897"/>
          </a:xfrm>
        </p:spPr>
        <p:txBody>
          <a:bodyPr>
            <a:normAutofit fontScale="90000"/>
          </a:bodyPr>
          <a:lstStyle/>
          <a:p>
            <a:r>
              <a:rPr lang="en-US" b="1" dirty="0">
                <a:solidFill>
                  <a:schemeClr val="accent3">
                    <a:lumMod val="75000"/>
                  </a:schemeClr>
                </a:solidFill>
              </a:rPr>
              <a:t>Covid-19 </a:t>
            </a:r>
            <a:r>
              <a:rPr lang="en-US" b="1" dirty="0">
                <a:solidFill>
                  <a:srgbClr val="9BBB59">
                    <a:lumMod val="75000"/>
                  </a:srgbClr>
                </a:solidFill>
              </a:rPr>
              <a:t>Challenges</a:t>
            </a:r>
            <a:endParaRPr lang="en-US" dirty="0">
              <a:solidFill>
                <a:schemeClr val="accent3">
                  <a:lumMod val="75000"/>
                </a:schemeClr>
              </a:solidFill>
            </a:endParaRP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80316524"/>
              </p:ext>
            </p:extLst>
          </p:nvPr>
        </p:nvGraphicFramePr>
        <p:xfrm>
          <a:off x="336014" y="914399"/>
          <a:ext cx="8229600" cy="4527933"/>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137993750"/>
                    </a:ext>
                  </a:extLst>
                </a:gridCol>
                <a:gridCol w="4114800">
                  <a:extLst>
                    <a:ext uri="{9D8B030D-6E8A-4147-A177-3AD203B41FA5}">
                      <a16:colId xmlns:a16="http://schemas.microsoft.com/office/drawing/2014/main" val="3459724875"/>
                    </a:ext>
                  </a:extLst>
                </a:gridCol>
              </a:tblGrid>
              <a:tr h="565992">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3601713483"/>
                  </a:ext>
                </a:extLst>
              </a:tr>
              <a:tr h="3961941">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Government has issued permits to some KwaZulu-Natal fishers, but only one permit for the whole cooperative, which goes to the Chairperson.</a:t>
                      </a:r>
                      <a:r>
                        <a:rPr lang="en-US" sz="1800" kern="1200" baseline="0" dirty="0">
                          <a:solidFill>
                            <a:schemeClr val="dk1"/>
                          </a:solidFill>
                          <a:effectLst/>
                          <a:latin typeface="+mj-lt"/>
                          <a:ea typeface="+mn-ea"/>
                          <a:cs typeface="+mn-cs"/>
                        </a:rPr>
                        <a:t>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800" kern="1200" baseline="0" dirty="0">
                        <a:solidFill>
                          <a:schemeClr val="dk1"/>
                        </a:solidFill>
                        <a:effectLst/>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baseline="0" dirty="0">
                          <a:solidFill>
                            <a:schemeClr val="dk1"/>
                          </a:solidFill>
                          <a:effectLst/>
                          <a:latin typeface="+mj-lt"/>
                          <a:ea typeface="+mn-ea"/>
                          <a:cs typeface="+mn-cs"/>
                        </a:rPr>
                        <a:t>T</a:t>
                      </a:r>
                      <a:r>
                        <a:rPr lang="en-US" sz="1800" kern="1200" dirty="0">
                          <a:solidFill>
                            <a:schemeClr val="dk1"/>
                          </a:solidFill>
                          <a:effectLst/>
                          <a:latin typeface="+mj-lt"/>
                          <a:ea typeface="+mn-ea"/>
                          <a:cs typeface="+mn-cs"/>
                        </a:rPr>
                        <a:t>he instruction is then</a:t>
                      </a:r>
                      <a:r>
                        <a:rPr lang="en-US" sz="1800" kern="1200" baseline="0" dirty="0">
                          <a:solidFill>
                            <a:schemeClr val="dk1"/>
                          </a:solidFill>
                          <a:effectLst/>
                          <a:latin typeface="+mj-lt"/>
                          <a:ea typeface="+mn-ea"/>
                          <a:cs typeface="+mn-cs"/>
                        </a:rPr>
                        <a:t> </a:t>
                      </a:r>
                      <a:r>
                        <a:rPr lang="en-US" sz="1800" kern="1200" dirty="0">
                          <a:solidFill>
                            <a:schemeClr val="dk1"/>
                          </a:solidFill>
                          <a:effectLst/>
                          <a:latin typeface="+mj-lt"/>
                          <a:ea typeface="+mn-ea"/>
                          <a:cs typeface="+mn-cs"/>
                        </a:rPr>
                        <a:t>the Chair must make photocopies for members. Under lockdown these fishers cannot afford photocopies or access to such facilities.</a:t>
                      </a:r>
                    </a:p>
                  </a:txBody>
                  <a:tcPr>
                    <a:solidFill>
                      <a:schemeClr val="accent3">
                        <a:lumMod val="40000"/>
                        <a:lumOff val="60000"/>
                      </a:schemeClr>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The Department had to accelerate the granting of fishing rights to the 35 small-scale fishing co-operatives in KwaZulu-Natal before the start of the National Lockdown. </a:t>
                      </a:r>
                    </a:p>
                    <a:p>
                      <a:pPr marL="0" marR="0" lvl="0" indent="0" algn="just" defTabSz="4572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j-lt"/>
                        <a:ea typeface="+mn-ea"/>
                        <a:cs typeface="+mn-cs"/>
                      </a:endParaRPr>
                    </a:p>
                    <a:p>
                      <a:pPr marL="0" marR="0" lvl="0" indent="0" algn="just"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A further round of fishing rights were issued to 29 small-scale communities in KZN on 26 March 2020.</a:t>
                      </a:r>
                    </a:p>
                    <a:p>
                      <a:endParaRPr lang="en-US" sz="1800" dirty="0">
                        <a:latin typeface="+mj-lt"/>
                      </a:endParaRPr>
                    </a:p>
                  </a:txBody>
                  <a:tcPr>
                    <a:solidFill>
                      <a:schemeClr val="accent3">
                        <a:lumMod val="40000"/>
                        <a:lumOff val="60000"/>
                      </a:schemeClr>
                    </a:solidFill>
                  </a:tcPr>
                </a:tc>
                <a:extLst>
                  <a:ext uri="{0D108BD9-81ED-4DB2-BD59-A6C34878D82A}">
                    <a16:rowId xmlns:a16="http://schemas.microsoft.com/office/drawing/2014/main" val="2986783160"/>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6</a:t>
            </a:fld>
            <a:endParaRPr lang="en-US"/>
          </a:p>
        </p:txBody>
      </p:sp>
      <p:sp>
        <p:nvSpPr>
          <p:cNvPr id="5" name="Footer Placeholder 4"/>
          <p:cNvSpPr>
            <a:spLocks noGrp="1"/>
          </p:cNvSpPr>
          <p:nvPr>
            <p:ph type="ftr" sz="quarter" idx="11"/>
          </p:nvPr>
        </p:nvSpPr>
        <p:spPr/>
        <p:txBody>
          <a:bodyPr/>
          <a:lstStyle/>
          <a:p>
            <a:r>
              <a:rPr lang="en-US" dirty="0"/>
              <a:t>4</a:t>
            </a:r>
          </a:p>
        </p:txBody>
      </p:sp>
    </p:spTree>
    <p:extLst>
      <p:ext uri="{BB962C8B-B14F-4D97-AF65-F5344CB8AC3E}">
        <p14:creationId xmlns:p14="http://schemas.microsoft.com/office/powerpoint/2010/main" val="3905598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8291"/>
            <a:ext cx="8229600" cy="832522"/>
          </a:xfrm>
        </p:spPr>
        <p:txBody>
          <a:bodyPr/>
          <a:lstStyle/>
          <a:p>
            <a:r>
              <a:rPr lang="en-US" b="1" dirty="0">
                <a:solidFill>
                  <a:schemeClr val="accent3">
                    <a:lumMod val="75000"/>
                  </a:schemeClr>
                </a:solidFill>
              </a:rPr>
              <a:t>Covid-19 </a:t>
            </a:r>
            <a:r>
              <a:rPr lang="en-US" sz="4000" b="1" dirty="0">
                <a:solidFill>
                  <a:srgbClr val="9BBB59">
                    <a:lumMod val="75000"/>
                  </a:srgbClr>
                </a:solidFill>
              </a:rPr>
              <a:t>Challenges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408482332"/>
              </p:ext>
            </p:extLst>
          </p:nvPr>
        </p:nvGraphicFramePr>
        <p:xfrm>
          <a:off x="457200" y="731925"/>
          <a:ext cx="8229600" cy="5133285"/>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3742790529"/>
                    </a:ext>
                  </a:extLst>
                </a:gridCol>
                <a:gridCol w="4114800">
                  <a:extLst>
                    <a:ext uri="{9D8B030D-6E8A-4147-A177-3AD203B41FA5}">
                      <a16:colId xmlns:a16="http://schemas.microsoft.com/office/drawing/2014/main" val="1188208446"/>
                    </a:ext>
                  </a:extLst>
                </a:gridCol>
              </a:tblGrid>
              <a:tr h="378405">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962844724"/>
                  </a:ext>
                </a:extLst>
              </a:tr>
              <a:tr h="4571967">
                <a:tc>
                  <a:txBody>
                    <a:bodyPr/>
                    <a:lstStyle/>
                    <a:p>
                      <a:r>
                        <a:rPr lang="en-US" dirty="0">
                          <a:latin typeface="+mj-lt"/>
                        </a:rPr>
                        <a:t>Support</a:t>
                      </a:r>
                      <a:r>
                        <a:rPr lang="en-US" baseline="0" dirty="0">
                          <a:latin typeface="+mj-lt"/>
                        </a:rPr>
                        <a:t> to small-scale fishers during lockdown</a:t>
                      </a:r>
                      <a:endParaRPr lang="en-US" dirty="0">
                        <a:latin typeface="+mj-lt"/>
                      </a:endParaRPr>
                    </a:p>
                  </a:txBody>
                  <a:tcPr>
                    <a:solidFill>
                      <a:schemeClr val="accent3">
                        <a:lumMod val="40000"/>
                        <a:lumOff val="60000"/>
                      </a:schemeClr>
                    </a:solidFill>
                  </a:tcPr>
                </a:tc>
                <a:tc>
                  <a:txBody>
                    <a:bodyPr/>
                    <a:lstStyle/>
                    <a:p>
                      <a:r>
                        <a:rPr lang="en-US" sz="1800" kern="1200" dirty="0">
                          <a:solidFill>
                            <a:schemeClr val="dk1"/>
                          </a:solidFill>
                          <a:effectLst/>
                          <a:latin typeface="+mj-lt"/>
                          <a:ea typeface="+mn-ea"/>
                          <a:cs typeface="+mn-cs"/>
                        </a:rPr>
                        <a:t>The Department issued a Public Notice, which indicated that small-scale fishing co-operatives that were recently allocated fishing rights were granted exemptions in terms of Section 81 of the Marine Living Resources Act, Act no. 18 of 1998 (MLRA), from a requirement of being in possession of a valid permit as per Section 13 of the MLRA.</a:t>
                      </a:r>
                    </a:p>
                    <a:p>
                      <a:endParaRPr lang="en-US" sz="1800" kern="1200" dirty="0">
                        <a:solidFill>
                          <a:schemeClr val="dk1"/>
                        </a:solidFill>
                        <a:effectLst/>
                        <a:latin typeface="+mj-lt"/>
                        <a:ea typeface="+mn-ea"/>
                        <a:cs typeface="+mn-cs"/>
                      </a:endParaRPr>
                    </a:p>
                    <a:p>
                      <a:r>
                        <a:rPr lang="en-US" sz="1800" kern="1200" dirty="0">
                          <a:solidFill>
                            <a:schemeClr val="dk1"/>
                          </a:solidFill>
                          <a:effectLst/>
                          <a:latin typeface="+mj-lt"/>
                          <a:ea typeface="+mn-ea"/>
                          <a:cs typeface="+mn-cs"/>
                        </a:rPr>
                        <a:t>The Department also processed &amp; issued, a Disaster Management Act Form 1: Permission to conduct essential services, required in terms of the lockdown regulations that categorized commercial and small-scale fishing as essential services.</a:t>
                      </a:r>
                    </a:p>
                  </a:txBody>
                  <a:tcPr>
                    <a:solidFill>
                      <a:schemeClr val="accent3">
                        <a:lumMod val="40000"/>
                        <a:lumOff val="60000"/>
                      </a:schemeClr>
                    </a:solidFill>
                  </a:tcPr>
                </a:tc>
                <a:extLst>
                  <a:ext uri="{0D108BD9-81ED-4DB2-BD59-A6C34878D82A}">
                    <a16:rowId xmlns:a16="http://schemas.microsoft.com/office/drawing/2014/main" val="2021966443"/>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7</a:t>
            </a:fld>
            <a:endParaRPr lang="en-US"/>
          </a:p>
        </p:txBody>
      </p:sp>
      <p:sp>
        <p:nvSpPr>
          <p:cNvPr id="5" name="Footer Placeholder 4"/>
          <p:cNvSpPr>
            <a:spLocks noGrp="1"/>
          </p:cNvSpPr>
          <p:nvPr>
            <p:ph type="ftr" sz="quarter" idx="11"/>
          </p:nvPr>
        </p:nvSpPr>
        <p:spPr/>
        <p:txBody>
          <a:bodyPr/>
          <a:lstStyle/>
          <a:p>
            <a:r>
              <a:rPr lang="en-US" dirty="0"/>
              <a:t>5</a:t>
            </a:r>
          </a:p>
        </p:txBody>
      </p:sp>
    </p:spTree>
    <p:extLst>
      <p:ext uri="{BB962C8B-B14F-4D97-AF65-F5344CB8AC3E}">
        <p14:creationId xmlns:p14="http://schemas.microsoft.com/office/powerpoint/2010/main" val="425018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09385"/>
            <a:ext cx="8229600" cy="727897"/>
          </a:xfrm>
        </p:spPr>
        <p:txBody>
          <a:bodyPr>
            <a:normAutofit fontScale="90000"/>
          </a:bodyPr>
          <a:lstStyle/>
          <a:p>
            <a:r>
              <a:rPr lang="en-US" b="1" dirty="0">
                <a:solidFill>
                  <a:schemeClr val="accent3">
                    <a:lumMod val="75000"/>
                  </a:schemeClr>
                </a:solidFill>
              </a:rPr>
              <a:t>Covid-19 </a:t>
            </a:r>
            <a:r>
              <a:rPr lang="en-US" b="1" dirty="0">
                <a:solidFill>
                  <a:srgbClr val="9BBB59">
                    <a:lumMod val="75000"/>
                  </a:srgbClr>
                </a:solidFill>
              </a:rPr>
              <a:t>Challenges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18785581"/>
              </p:ext>
            </p:extLst>
          </p:nvPr>
        </p:nvGraphicFramePr>
        <p:xfrm>
          <a:off x="457200" y="795969"/>
          <a:ext cx="8229600" cy="4976870"/>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1981106321"/>
                    </a:ext>
                  </a:extLst>
                </a:gridCol>
                <a:gridCol w="4114800">
                  <a:extLst>
                    <a:ext uri="{9D8B030D-6E8A-4147-A177-3AD203B41FA5}">
                      <a16:colId xmlns:a16="http://schemas.microsoft.com/office/drawing/2014/main" val="410841909"/>
                    </a:ext>
                  </a:extLst>
                </a:gridCol>
              </a:tblGrid>
              <a:tr h="491626">
                <a:tc>
                  <a:txBody>
                    <a:bodyPr/>
                    <a:lstStyle/>
                    <a:p>
                      <a:endParaRPr lang="en-US" dirty="0"/>
                    </a:p>
                  </a:txBody>
                  <a:tcPr>
                    <a:solidFill>
                      <a:srgbClr val="92D050"/>
                    </a:solidFill>
                  </a:tcPr>
                </a:tc>
                <a:tc>
                  <a:txBody>
                    <a:bodyPr/>
                    <a:lstStyle/>
                    <a:p>
                      <a:endParaRPr lang="en-US" dirty="0"/>
                    </a:p>
                  </a:txBody>
                  <a:tcPr>
                    <a:solidFill>
                      <a:srgbClr val="92D050"/>
                    </a:solidFill>
                  </a:tcPr>
                </a:tc>
                <a:extLst>
                  <a:ext uri="{0D108BD9-81ED-4DB2-BD59-A6C34878D82A}">
                    <a16:rowId xmlns:a16="http://schemas.microsoft.com/office/drawing/2014/main" val="3438631690"/>
                  </a:ext>
                </a:extLst>
              </a:tr>
              <a:tr h="448524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latin typeface="+mj-lt"/>
                        </a:rPr>
                        <a:t>Support</a:t>
                      </a:r>
                      <a:r>
                        <a:rPr lang="en-US" baseline="0" dirty="0">
                          <a:latin typeface="+mj-lt"/>
                        </a:rPr>
                        <a:t> to small-scale fishers during lockdown</a:t>
                      </a:r>
                      <a:endParaRPr lang="en-US" dirty="0">
                        <a:latin typeface="+mj-lt"/>
                      </a:endParaRPr>
                    </a:p>
                    <a:p>
                      <a:endParaRPr lang="en-US" dirty="0">
                        <a:latin typeface="+mj-lt"/>
                      </a:endParaRPr>
                    </a:p>
                  </a:txBody>
                  <a:tcPr>
                    <a:solidFill>
                      <a:schemeClr val="accent3">
                        <a:lumMod val="40000"/>
                        <a:lumOff val="60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j-lt"/>
                          <a:ea typeface="+mn-ea"/>
                          <a:cs typeface="+mn-cs"/>
                        </a:rPr>
                        <a:t>Due to lockdown restrictions on travel, the Department arranged for satellite offices to assist cooperatives with making copies in addition to sending the documents via email addresses, cellphones and </a:t>
                      </a:r>
                      <a:r>
                        <a:rPr lang="en-US" sz="1800" kern="1200" dirty="0" err="1">
                          <a:solidFill>
                            <a:schemeClr val="dk1"/>
                          </a:solidFill>
                          <a:effectLst/>
                          <a:latin typeface="+mj-lt"/>
                          <a:ea typeface="+mn-ea"/>
                          <a:cs typeface="+mn-cs"/>
                        </a:rPr>
                        <a:t>WhatsApps</a:t>
                      </a:r>
                      <a:r>
                        <a:rPr lang="en-US" sz="1800" kern="1200" dirty="0">
                          <a:solidFill>
                            <a:schemeClr val="dk1"/>
                          </a:solidFill>
                          <a:effectLst/>
                          <a:latin typeface="+mj-lt"/>
                          <a:ea typeface="+mn-ea"/>
                          <a:cs typeface="+mn-cs"/>
                        </a:rPr>
                        <a:t>  as provided by the co-operatives.</a:t>
                      </a:r>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j-lt"/>
                        <a:ea typeface="+mn-ea"/>
                        <a:cs typeface="+mn-cs"/>
                      </a:endParaRPr>
                    </a:p>
                    <a:p>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4243341209"/>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8</a:t>
            </a:fld>
            <a:endParaRPr lang="en-US"/>
          </a:p>
        </p:txBody>
      </p:sp>
    </p:spTree>
    <p:extLst>
      <p:ext uri="{BB962C8B-B14F-4D97-AF65-F5344CB8AC3E}">
        <p14:creationId xmlns:p14="http://schemas.microsoft.com/office/powerpoint/2010/main" val="3893049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69"/>
            <a:ext cx="8229600" cy="1143000"/>
          </a:xfrm>
        </p:spPr>
        <p:txBody>
          <a:bodyPr/>
          <a:lstStyle/>
          <a:p>
            <a:r>
              <a:rPr lang="en-US" b="1" dirty="0">
                <a:solidFill>
                  <a:schemeClr val="accent3">
                    <a:lumMod val="75000"/>
                  </a:schemeClr>
                </a:solidFill>
              </a:rPr>
              <a:t>Covid-19 </a:t>
            </a:r>
            <a:r>
              <a:rPr lang="en-US" sz="4000" b="1" dirty="0">
                <a:solidFill>
                  <a:srgbClr val="9BBB59">
                    <a:lumMod val="75000"/>
                  </a:srgbClr>
                </a:solidFill>
              </a:rPr>
              <a:t>Challenges</a:t>
            </a:r>
            <a:endParaRPr lang="en-US" dirty="0">
              <a:solidFill>
                <a:schemeClr val="accent3">
                  <a:lumMod val="75000"/>
                </a:schemeClr>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658315002"/>
              </p:ext>
            </p:extLst>
          </p:nvPr>
        </p:nvGraphicFramePr>
        <p:xfrm>
          <a:off x="457200" y="1021031"/>
          <a:ext cx="8229600" cy="4443335"/>
        </p:xfrm>
        <a:graphic>
          <a:graphicData uri="http://schemas.openxmlformats.org/drawingml/2006/table">
            <a:tbl>
              <a:tblPr firstRow="1" bandRow="1">
                <a:tableStyleId>{00A15C55-8517-42AA-B614-E9B94910E393}</a:tableStyleId>
              </a:tblPr>
              <a:tblGrid>
                <a:gridCol w="4114800">
                  <a:extLst>
                    <a:ext uri="{9D8B030D-6E8A-4147-A177-3AD203B41FA5}">
                      <a16:colId xmlns:a16="http://schemas.microsoft.com/office/drawing/2014/main" val="4235645134"/>
                    </a:ext>
                  </a:extLst>
                </a:gridCol>
                <a:gridCol w="4114800">
                  <a:extLst>
                    <a:ext uri="{9D8B030D-6E8A-4147-A177-3AD203B41FA5}">
                      <a16:colId xmlns:a16="http://schemas.microsoft.com/office/drawing/2014/main" val="732863092"/>
                    </a:ext>
                  </a:extLst>
                </a:gridCol>
              </a:tblGrid>
              <a:tr h="620198">
                <a:tc>
                  <a:txBody>
                    <a:bodyPr/>
                    <a:lstStyle/>
                    <a:p>
                      <a:pPr algn="ctr"/>
                      <a:r>
                        <a:rPr lang="en-US" dirty="0"/>
                        <a:t>Issue</a:t>
                      </a:r>
                    </a:p>
                  </a:txBody>
                  <a:tcPr>
                    <a:solidFill>
                      <a:srgbClr val="92D050"/>
                    </a:solidFill>
                  </a:tcPr>
                </a:tc>
                <a:tc>
                  <a:txBody>
                    <a:bodyPr/>
                    <a:lstStyle/>
                    <a:p>
                      <a:pPr algn="ctr"/>
                      <a:r>
                        <a:rPr lang="en-US" dirty="0"/>
                        <a:t>Response</a:t>
                      </a:r>
                    </a:p>
                  </a:txBody>
                  <a:tcPr>
                    <a:solidFill>
                      <a:srgbClr val="92D050"/>
                    </a:solidFill>
                  </a:tcPr>
                </a:tc>
                <a:extLst>
                  <a:ext uri="{0D108BD9-81ED-4DB2-BD59-A6C34878D82A}">
                    <a16:rowId xmlns:a16="http://schemas.microsoft.com/office/drawing/2014/main" val="1463646247"/>
                  </a:ext>
                </a:extLst>
              </a:tr>
              <a:tr h="3823137">
                <a:tc>
                  <a:txBody>
                    <a:bodyPr/>
                    <a:lstStyle/>
                    <a:p>
                      <a:pPr algn="just"/>
                      <a:r>
                        <a:rPr lang="en-US" sz="1800" kern="1200" dirty="0">
                          <a:solidFill>
                            <a:schemeClr val="dk1"/>
                          </a:solidFill>
                          <a:effectLst/>
                          <a:latin typeface="+mj-lt"/>
                          <a:ea typeface="+mn-ea"/>
                          <a:cs typeface="+mn-cs"/>
                        </a:rPr>
                        <a:t>A request was made that the West Coast Rock Lobster season be extended to September due to the extension of the lockdown.</a:t>
                      </a:r>
                      <a:endParaRPr lang="en-US" dirty="0">
                        <a:latin typeface="+mj-lt"/>
                      </a:endParaRPr>
                    </a:p>
                  </a:txBody>
                  <a:tcPr>
                    <a:solidFill>
                      <a:schemeClr val="accent3">
                        <a:lumMod val="40000"/>
                        <a:lumOff val="60000"/>
                      </a:schemeClr>
                    </a:solidFill>
                  </a:tcPr>
                </a:tc>
                <a:tc>
                  <a:txBody>
                    <a:bodyPr/>
                    <a:lstStyle/>
                    <a:p>
                      <a:pPr algn="just"/>
                      <a:r>
                        <a:rPr lang="en-US" sz="1800" kern="1200" dirty="0">
                          <a:solidFill>
                            <a:schemeClr val="dk1"/>
                          </a:solidFill>
                          <a:effectLst/>
                          <a:latin typeface="+mj-lt"/>
                          <a:ea typeface="+mn-ea"/>
                          <a:cs typeface="+mn-cs"/>
                        </a:rPr>
                        <a:t>The WCRL</a:t>
                      </a:r>
                      <a:r>
                        <a:rPr lang="en-US" sz="1800" kern="1200" baseline="0" dirty="0">
                          <a:solidFill>
                            <a:schemeClr val="dk1"/>
                          </a:solidFill>
                          <a:effectLst/>
                          <a:latin typeface="+mj-lt"/>
                          <a:ea typeface="+mn-ea"/>
                          <a:cs typeface="+mn-cs"/>
                        </a:rPr>
                        <a:t> f</a:t>
                      </a:r>
                      <a:r>
                        <a:rPr lang="en-US" sz="1800" kern="1200" dirty="0">
                          <a:solidFill>
                            <a:schemeClr val="dk1"/>
                          </a:solidFill>
                          <a:effectLst/>
                          <a:latin typeface="+mj-lt"/>
                          <a:ea typeface="+mn-ea"/>
                          <a:cs typeface="+mn-cs"/>
                        </a:rPr>
                        <a:t>ishing season in Areas 1 to 7 was extended from March to June. Area 8+ was extended from March to June for nearshore and from July to September for offshore WCRL. </a:t>
                      </a:r>
                    </a:p>
                    <a:p>
                      <a:pPr algn="just"/>
                      <a:endParaRPr lang="en-US" sz="1800" kern="1200" dirty="0">
                        <a:solidFill>
                          <a:schemeClr val="dk1"/>
                        </a:solidFill>
                        <a:effectLst/>
                        <a:latin typeface="+mj-lt"/>
                        <a:ea typeface="+mn-ea"/>
                        <a:cs typeface="+mn-cs"/>
                      </a:endParaRPr>
                    </a:p>
                    <a:p>
                      <a:pPr algn="just"/>
                      <a:r>
                        <a:rPr lang="en-US" sz="1800" kern="1200" dirty="0">
                          <a:solidFill>
                            <a:schemeClr val="dk1"/>
                          </a:solidFill>
                          <a:effectLst/>
                          <a:latin typeface="+mj-lt"/>
                          <a:ea typeface="+mn-ea"/>
                          <a:cs typeface="+mn-cs"/>
                        </a:rPr>
                        <a:t>Extension beyond the said months would have negative impact on the status of the resource as the females would be in berry beyond these months.</a:t>
                      </a:r>
                      <a:endParaRPr lang="en-US" dirty="0">
                        <a:latin typeface="+mj-lt"/>
                      </a:endParaRPr>
                    </a:p>
                  </a:txBody>
                  <a:tcPr>
                    <a:solidFill>
                      <a:schemeClr val="accent3">
                        <a:lumMod val="40000"/>
                        <a:lumOff val="60000"/>
                      </a:schemeClr>
                    </a:solidFill>
                  </a:tcPr>
                </a:tc>
                <a:extLst>
                  <a:ext uri="{0D108BD9-81ED-4DB2-BD59-A6C34878D82A}">
                    <a16:rowId xmlns:a16="http://schemas.microsoft.com/office/drawing/2014/main" val="2637602803"/>
                  </a:ext>
                </a:extLst>
              </a:tr>
            </a:tbl>
          </a:graphicData>
        </a:graphic>
      </p:graphicFrame>
      <p:sp>
        <p:nvSpPr>
          <p:cNvPr id="4" name="Slide Number Placeholder 3"/>
          <p:cNvSpPr>
            <a:spLocks noGrp="1"/>
          </p:cNvSpPr>
          <p:nvPr>
            <p:ph type="sldNum" sz="quarter" idx="12"/>
          </p:nvPr>
        </p:nvSpPr>
        <p:spPr/>
        <p:txBody>
          <a:bodyPr/>
          <a:lstStyle/>
          <a:p>
            <a:fld id="{49E107A0-7B7C-8743-BC43-85A450895BAC}" type="slidenum">
              <a:rPr lang="en-US" smtClean="0"/>
              <a:t>9</a:t>
            </a:fld>
            <a:endParaRPr lang="en-US"/>
          </a:p>
        </p:txBody>
      </p:sp>
      <p:sp>
        <p:nvSpPr>
          <p:cNvPr id="5" name="Footer Placeholder 4"/>
          <p:cNvSpPr>
            <a:spLocks noGrp="1"/>
          </p:cNvSpPr>
          <p:nvPr>
            <p:ph type="ftr" sz="quarter" idx="11"/>
          </p:nvPr>
        </p:nvSpPr>
        <p:spPr/>
        <p:txBody>
          <a:bodyPr/>
          <a:lstStyle/>
          <a:p>
            <a:r>
              <a:rPr lang="en-US" dirty="0"/>
              <a:t>7</a:t>
            </a:r>
          </a:p>
        </p:txBody>
      </p:sp>
    </p:spTree>
    <p:extLst>
      <p:ext uri="{BB962C8B-B14F-4D97-AF65-F5344CB8AC3E}">
        <p14:creationId xmlns:p14="http://schemas.microsoft.com/office/powerpoint/2010/main" val="2356730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1608</TotalTime>
  <Words>4311</Words>
  <Application>Microsoft Office PowerPoint</Application>
  <PresentationFormat>On-screen Show (4:3)</PresentationFormat>
  <Paragraphs>378</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Times New Roman</vt:lpstr>
      <vt:lpstr>Office Theme</vt:lpstr>
      <vt:lpstr>PowerPoint Presentation</vt:lpstr>
      <vt:lpstr>PowerPoint Presentation</vt:lpstr>
      <vt:lpstr>Covid-19 Challenges</vt:lpstr>
      <vt:lpstr>Covid-19 Challenges</vt:lpstr>
      <vt:lpstr>Covid-19 Challenges</vt:lpstr>
      <vt:lpstr>Covid-19 Challenges</vt:lpstr>
      <vt:lpstr>Covid-19 Challenges</vt:lpstr>
      <vt:lpstr>Covid-19 Challenges</vt:lpstr>
      <vt:lpstr>Covid-19 Challenges</vt:lpstr>
      <vt:lpstr>Legislation, Permitting and Rights</vt:lpstr>
      <vt:lpstr>Legislation, Permitting and Rights</vt:lpstr>
      <vt:lpstr>Legislation, Permitting and Rights</vt:lpstr>
      <vt:lpstr>Legislation, Permitting and Rights</vt:lpstr>
      <vt:lpstr>Legislation, Permitting and Rights</vt:lpstr>
      <vt:lpstr>Legislation, Permitting and Rights</vt:lpstr>
      <vt:lpstr>Legislation, Permitting and Rights</vt:lpstr>
      <vt:lpstr>Legislation, Permitting and Rights</vt:lpstr>
      <vt:lpstr>Legislation, Permitting and Rights</vt:lpstr>
      <vt:lpstr>Legislation, Permitting and Rights</vt:lpstr>
      <vt:lpstr>Legislation, Permitting and Rights</vt:lpstr>
      <vt:lpstr>Access and Safety</vt:lpstr>
      <vt:lpstr>Services of the Department</vt:lpstr>
      <vt:lpstr>PowerPoint Presentation</vt:lpstr>
      <vt:lpstr>Aquaculture</vt:lpstr>
      <vt:lpstr>Aquaculture</vt:lpstr>
      <vt:lpstr>Aquaculture</vt:lpstr>
      <vt:lpstr>Aquaculture</vt:lpstr>
      <vt:lpstr>Aquaculture</vt:lpstr>
      <vt:lpstr>Aquaculture</vt:lpstr>
      <vt:lpstr>Aquaculture</vt:lpstr>
      <vt:lpstr>Aquaculture</vt:lpstr>
      <vt:lpstr>Commercial Fisheries</vt:lpstr>
      <vt:lpstr>Commercial Fisheries</vt:lpstr>
      <vt:lpstr>Commercial Fisheries</vt:lpstr>
      <vt:lpstr>Commercial Fisheries</vt:lpstr>
      <vt:lpstr>Commercial Fisheries</vt:lpstr>
      <vt:lpstr>Commercial Fisheries</vt:lpstr>
      <vt:lpstr>Commercial Fisheries</vt:lpstr>
      <vt:lpstr>Commercial Fisheries</vt:lpstr>
      <vt:lpstr>Commercial Fisheries</vt:lpstr>
      <vt:lpstr>Commercial Fisheries</vt:lpstr>
      <vt:lpstr>Commercial Fisheries</vt:lpstr>
      <vt:lpstr>THANK YOU!</vt:lpstr>
    </vt:vector>
  </TitlesOfParts>
  <Company>Environmental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dc:title>
  <dc:creator>Admin1</dc:creator>
  <cp:lastModifiedBy>Nicholas Leontsinis</cp:lastModifiedBy>
  <cp:revision>48</cp:revision>
  <dcterms:created xsi:type="dcterms:W3CDTF">2020-04-21T11:07:00Z</dcterms:created>
  <dcterms:modified xsi:type="dcterms:W3CDTF">2020-08-31T07:12:27Z</dcterms:modified>
</cp:coreProperties>
</file>