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6" r:id="rId3"/>
    <p:sldMasterId id="2147483699" r:id="rId4"/>
    <p:sldMasterId id="2147483712" r:id="rId5"/>
    <p:sldMasterId id="2147483764" r:id="rId6"/>
    <p:sldMasterId id="2147483777" r:id="rId7"/>
    <p:sldMasterId id="2147483790" r:id="rId8"/>
    <p:sldMasterId id="2147483803" r:id="rId9"/>
  </p:sldMasterIdLst>
  <p:notesMasterIdLst>
    <p:notesMasterId r:id="rId28"/>
  </p:notesMasterIdLst>
  <p:handoutMasterIdLst>
    <p:handoutMasterId r:id="rId29"/>
  </p:handoutMasterIdLst>
  <p:sldIdLst>
    <p:sldId id="256" r:id="rId10"/>
    <p:sldId id="311" r:id="rId11"/>
    <p:sldId id="309" r:id="rId12"/>
    <p:sldId id="291" r:id="rId13"/>
    <p:sldId id="292" r:id="rId14"/>
    <p:sldId id="308" r:id="rId15"/>
    <p:sldId id="298" r:id="rId16"/>
    <p:sldId id="295" r:id="rId17"/>
    <p:sldId id="320" r:id="rId18"/>
    <p:sldId id="294" r:id="rId19"/>
    <p:sldId id="301" r:id="rId20"/>
    <p:sldId id="319" r:id="rId21"/>
    <p:sldId id="317" r:id="rId22"/>
    <p:sldId id="318" r:id="rId23"/>
    <p:sldId id="306" r:id="rId24"/>
    <p:sldId id="303" r:id="rId25"/>
    <p:sldId id="315" r:id="rId26"/>
    <p:sldId id="286" r:id="rId27"/>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A12BE6D-3EFE-47A6-95B2-E862B6C0D1C6}">
          <p14:sldIdLst>
            <p14:sldId id="256"/>
            <p14:sldId id="311"/>
            <p14:sldId id="309"/>
            <p14:sldId id="291"/>
            <p14:sldId id="292"/>
            <p14:sldId id="308"/>
            <p14:sldId id="298"/>
            <p14:sldId id="295"/>
            <p14:sldId id="320"/>
            <p14:sldId id="294"/>
            <p14:sldId id="301"/>
            <p14:sldId id="319"/>
            <p14:sldId id="317"/>
            <p14:sldId id="318"/>
            <p14:sldId id="306"/>
            <p14:sldId id="303"/>
            <p14:sldId id="315"/>
            <p14:sldId id="2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A9EFA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2" autoAdjust="0"/>
    <p:restoredTop sz="94660"/>
  </p:normalViewPr>
  <p:slideViewPr>
    <p:cSldViewPr snapToGrid="0">
      <p:cViewPr varScale="1">
        <p:scale>
          <a:sx n="76" d="100"/>
          <a:sy n="76" d="100"/>
        </p:scale>
        <p:origin x="74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813" cy="498475"/>
          </a:xfrm>
          <a:prstGeom prst="rect">
            <a:avLst/>
          </a:prstGeom>
        </p:spPr>
        <p:txBody>
          <a:bodyPr vert="horz" lIns="91440" tIns="45720" rIns="91440" bIns="45720" rtlCol="0"/>
          <a:lstStyle>
            <a:lvl1pPr algn="l">
              <a:defRPr sz="1200"/>
            </a:lvl1pPr>
          </a:lstStyle>
          <a:p>
            <a:r>
              <a:rPr lang="en-ZA"/>
              <a:t>TOP SECRET</a:t>
            </a:r>
          </a:p>
        </p:txBody>
      </p:sp>
      <p:sp>
        <p:nvSpPr>
          <p:cNvPr id="3" name="Date Placeholder 2"/>
          <p:cNvSpPr>
            <a:spLocks noGrp="1"/>
          </p:cNvSpPr>
          <p:nvPr>
            <p:ph type="dt" sz="quarter" idx="1"/>
          </p:nvPr>
        </p:nvSpPr>
        <p:spPr>
          <a:xfrm>
            <a:off x="3848101" y="1"/>
            <a:ext cx="2944813" cy="498475"/>
          </a:xfrm>
          <a:prstGeom prst="rect">
            <a:avLst/>
          </a:prstGeom>
        </p:spPr>
        <p:txBody>
          <a:bodyPr vert="horz" lIns="91440" tIns="45720" rIns="91440" bIns="45720" rtlCol="0"/>
          <a:lstStyle>
            <a:lvl1pPr algn="r">
              <a:defRPr sz="1200"/>
            </a:lvl1pPr>
          </a:lstStyle>
          <a:p>
            <a:fld id="{33AC9183-F050-4F9D-88C7-3AEC16540556}" type="datetimeFigureOut">
              <a:rPr lang="en-ZA" smtClean="0"/>
              <a:t>2020/09/02</a:t>
            </a:fld>
            <a:endParaRPr lang="en-ZA"/>
          </a:p>
        </p:txBody>
      </p:sp>
      <p:sp>
        <p:nvSpPr>
          <p:cNvPr id="4" name="Footer Placeholder 3"/>
          <p:cNvSpPr>
            <a:spLocks noGrp="1"/>
          </p:cNvSpPr>
          <p:nvPr>
            <p:ph type="ftr" sz="quarter" idx="2"/>
          </p:nvPr>
        </p:nvSpPr>
        <p:spPr>
          <a:xfrm>
            <a:off x="1" y="9432925"/>
            <a:ext cx="2944813"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8101" y="9432925"/>
            <a:ext cx="2944813" cy="498475"/>
          </a:xfrm>
          <a:prstGeom prst="rect">
            <a:avLst/>
          </a:prstGeom>
        </p:spPr>
        <p:txBody>
          <a:bodyPr vert="horz" lIns="91440" tIns="45720" rIns="91440" bIns="45720" rtlCol="0" anchor="b"/>
          <a:lstStyle>
            <a:lvl1pPr algn="r">
              <a:defRPr sz="1200"/>
            </a:lvl1pPr>
          </a:lstStyle>
          <a:p>
            <a:fld id="{C1341AE0-0A3A-4637-B49D-9949970DBAD8}" type="slidenum">
              <a:rPr lang="en-ZA" smtClean="0"/>
              <a:t>‹#›</a:t>
            </a:fld>
            <a:endParaRPr lang="en-ZA"/>
          </a:p>
        </p:txBody>
      </p:sp>
    </p:spTree>
    <p:extLst>
      <p:ext uri="{BB962C8B-B14F-4D97-AF65-F5344CB8AC3E}">
        <p14:creationId xmlns:p14="http://schemas.microsoft.com/office/powerpoint/2010/main" val="111121357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8295"/>
          </a:xfrm>
          <a:prstGeom prst="rect">
            <a:avLst/>
          </a:prstGeom>
        </p:spPr>
        <p:txBody>
          <a:bodyPr vert="horz" lIns="91440" tIns="45720" rIns="91440" bIns="45720" rtlCol="0"/>
          <a:lstStyle>
            <a:lvl1pPr algn="l">
              <a:defRPr sz="1200"/>
            </a:lvl1pPr>
          </a:lstStyle>
          <a:p>
            <a:r>
              <a:rPr lang="en-ZA"/>
              <a:t>TOP SECRET</a:t>
            </a:r>
          </a:p>
        </p:txBody>
      </p:sp>
      <p:sp>
        <p:nvSpPr>
          <p:cNvPr id="3" name="Date Placeholder 2"/>
          <p:cNvSpPr>
            <a:spLocks noGrp="1"/>
          </p:cNvSpPr>
          <p:nvPr>
            <p:ph type="dt" idx="1"/>
          </p:nvPr>
        </p:nvSpPr>
        <p:spPr>
          <a:xfrm>
            <a:off x="3848646" y="1"/>
            <a:ext cx="2944283" cy="498295"/>
          </a:xfrm>
          <a:prstGeom prst="rect">
            <a:avLst/>
          </a:prstGeom>
        </p:spPr>
        <p:txBody>
          <a:bodyPr vert="horz" lIns="91440" tIns="45720" rIns="91440" bIns="45720" rtlCol="0"/>
          <a:lstStyle>
            <a:lvl1pPr algn="r">
              <a:defRPr sz="1200"/>
            </a:lvl1pPr>
          </a:lstStyle>
          <a:p>
            <a:fld id="{85446B9C-79CF-4A6D-B4C5-B79E67BF7A6E}" type="datetimeFigureOut">
              <a:rPr lang="en-ZA" smtClean="0"/>
              <a:t>2020/09/02</a:t>
            </a:fld>
            <a:endParaRPr lang="en-ZA"/>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9487"/>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33107"/>
            <a:ext cx="2944283" cy="49829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8646" y="9433107"/>
            <a:ext cx="2944283" cy="498294"/>
          </a:xfrm>
          <a:prstGeom prst="rect">
            <a:avLst/>
          </a:prstGeom>
        </p:spPr>
        <p:txBody>
          <a:bodyPr vert="horz" lIns="91440" tIns="45720" rIns="91440" bIns="45720" rtlCol="0" anchor="b"/>
          <a:lstStyle>
            <a:lvl1pPr algn="r">
              <a:defRPr sz="1200"/>
            </a:lvl1pPr>
          </a:lstStyle>
          <a:p>
            <a:fld id="{13B90461-4D06-46FF-8786-AFF1E05D6645}" type="slidenum">
              <a:rPr lang="en-ZA" smtClean="0"/>
              <a:t>‹#›</a:t>
            </a:fld>
            <a:endParaRPr lang="en-ZA"/>
          </a:p>
        </p:txBody>
      </p:sp>
    </p:spTree>
    <p:extLst>
      <p:ext uri="{BB962C8B-B14F-4D97-AF65-F5344CB8AC3E}">
        <p14:creationId xmlns:p14="http://schemas.microsoft.com/office/powerpoint/2010/main" val="328552185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13B90461-4D06-46FF-8786-AFF1E05D6645}" type="slidenum">
              <a:rPr lang="en-ZA" smtClean="0"/>
              <a:t>1</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r>
              <a:rPr lang="en-ZA"/>
              <a:t>TOP SECRET</a:t>
            </a:r>
          </a:p>
        </p:txBody>
      </p:sp>
    </p:spTree>
    <p:extLst>
      <p:ext uri="{BB962C8B-B14F-4D97-AF65-F5344CB8AC3E}">
        <p14:creationId xmlns:p14="http://schemas.microsoft.com/office/powerpoint/2010/main" val="3529281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ZA"/>
              <a:t>TOP SECRET</a:t>
            </a:r>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3B90461-4D06-46FF-8786-AFF1E05D6645}" type="slidenum">
              <a:rPr lang="en-ZA" smtClean="0"/>
              <a:t>2</a:t>
            </a:fld>
            <a:endParaRPr lang="en-ZA"/>
          </a:p>
        </p:txBody>
      </p:sp>
    </p:spTree>
    <p:extLst>
      <p:ext uri="{BB962C8B-B14F-4D97-AF65-F5344CB8AC3E}">
        <p14:creationId xmlns:p14="http://schemas.microsoft.com/office/powerpoint/2010/main" val="171139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1127FA-6F06-42D7-AFDA-B6670A4E010B}" type="slidenum">
              <a:rPr lang="en-US" altLang="en-US" smtClean="0">
                <a:solidFill>
                  <a:prstClr val="black"/>
                </a:solidFill>
                <a:latin typeface="Calibri" panose="020F0502020204030204" pitchFamily="34" charset="0"/>
              </a:rPr>
              <a:pPr/>
              <a:t>17</a:t>
            </a:fld>
            <a:endParaRPr lang="en-US" altLang="en-US">
              <a:solidFill>
                <a:prstClr val="black"/>
              </a:solidFill>
              <a:latin typeface="Calibri" panose="020F0502020204030204" pitchFamily="34" charset="0"/>
            </a:endParaRPr>
          </a:p>
        </p:txBody>
      </p:sp>
      <p:sp>
        <p:nvSpPr>
          <p:cNvPr id="2" name="Footer Placeholder 1"/>
          <p:cNvSpPr>
            <a:spLocks noGrp="1"/>
          </p:cNvSpPr>
          <p:nvPr>
            <p:ph type="ftr" sz="quarter" idx="10"/>
          </p:nvPr>
        </p:nvSpPr>
        <p:spPr/>
        <p:txBody>
          <a:bodyPr/>
          <a:lstStyle/>
          <a:p>
            <a:endParaRPr lang="en-ZA">
              <a:solidFill>
                <a:prstClr val="black"/>
              </a:solidFill>
            </a:endParaRPr>
          </a:p>
        </p:txBody>
      </p:sp>
      <p:sp>
        <p:nvSpPr>
          <p:cNvPr id="3" name="Header Placeholder 2"/>
          <p:cNvSpPr>
            <a:spLocks noGrp="1"/>
          </p:cNvSpPr>
          <p:nvPr>
            <p:ph type="hdr" sz="quarter" idx="11"/>
          </p:nvPr>
        </p:nvSpPr>
        <p:spPr/>
        <p:txBody>
          <a:bodyPr/>
          <a:lstStyle/>
          <a:p>
            <a:r>
              <a:rPr lang="en-ZA">
                <a:solidFill>
                  <a:prstClr val="black"/>
                </a:solidFill>
              </a:rPr>
              <a:t>TOP SECRET</a:t>
            </a:r>
          </a:p>
        </p:txBody>
      </p:sp>
    </p:spTree>
    <p:extLst>
      <p:ext uri="{BB962C8B-B14F-4D97-AF65-F5344CB8AC3E}">
        <p14:creationId xmlns:p14="http://schemas.microsoft.com/office/powerpoint/2010/main" val="3437645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940433379"/>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33349077"/>
      </p:ext>
    </p:extLst>
  </p:cSld>
  <p:clrMapOvr>
    <a:masterClrMapping/>
  </p:clrMapOvr>
  <p:transition spd="slow">
    <p:random/>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4A7D386-BEFE-4789-8C8F-5522DB1E8C6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005380956"/>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B0EB097-6F4C-451D-8386-94A992E935F3}"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35443572"/>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D393E08D-FB4C-4B40-BD01-A14E9F40105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32246599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04CF67A8-D075-4FB2-8D2D-23687F7B81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352656636"/>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2697DB24-8DAA-40C3-A7FF-2F175EA1EB12}"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8033942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F0FE6E58-344B-4A4C-8DB3-337B26F33C4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417950534"/>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B6099D4-3BB4-4A15-9A6F-686C168150B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85739168"/>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0CFE1FF-53AB-4917-A7F1-98211FEAC4F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03845784"/>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13FEE150-E94C-445F-8C01-85DB5CBD6DF3}"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7201629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28600362"/>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314681191"/>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965890902"/>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a:p>
        </p:txBody>
      </p:sp>
    </p:spTree>
    <p:extLst>
      <p:ext uri="{BB962C8B-B14F-4D97-AF65-F5344CB8AC3E}">
        <p14:creationId xmlns:p14="http://schemas.microsoft.com/office/powerpoint/2010/main" val="65132126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a:p>
        </p:txBody>
      </p:sp>
    </p:spTree>
    <p:extLst>
      <p:ext uri="{BB962C8B-B14F-4D97-AF65-F5344CB8AC3E}">
        <p14:creationId xmlns:p14="http://schemas.microsoft.com/office/powerpoint/2010/main" val="528313887"/>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a:p>
        </p:txBody>
      </p:sp>
    </p:spTree>
    <p:extLst>
      <p:ext uri="{BB962C8B-B14F-4D97-AF65-F5344CB8AC3E}">
        <p14:creationId xmlns:p14="http://schemas.microsoft.com/office/powerpoint/2010/main" val="213871543"/>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a:p>
        </p:txBody>
      </p:sp>
    </p:spTree>
    <p:extLst>
      <p:ext uri="{BB962C8B-B14F-4D97-AF65-F5344CB8AC3E}">
        <p14:creationId xmlns:p14="http://schemas.microsoft.com/office/powerpoint/2010/main" val="2090916833"/>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a:p>
        </p:txBody>
      </p:sp>
    </p:spTree>
    <p:extLst>
      <p:ext uri="{BB962C8B-B14F-4D97-AF65-F5344CB8AC3E}">
        <p14:creationId xmlns:p14="http://schemas.microsoft.com/office/powerpoint/2010/main" val="2707584742"/>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a:p>
        </p:txBody>
      </p:sp>
    </p:spTree>
    <p:extLst>
      <p:ext uri="{BB962C8B-B14F-4D97-AF65-F5344CB8AC3E}">
        <p14:creationId xmlns:p14="http://schemas.microsoft.com/office/powerpoint/2010/main" val="159962463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923745400"/>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a:p>
        </p:txBody>
      </p:sp>
    </p:spTree>
    <p:extLst>
      <p:ext uri="{BB962C8B-B14F-4D97-AF65-F5344CB8AC3E}">
        <p14:creationId xmlns:p14="http://schemas.microsoft.com/office/powerpoint/2010/main" val="3021248385"/>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a:p>
        </p:txBody>
      </p:sp>
    </p:spTree>
    <p:extLst>
      <p:ext uri="{BB962C8B-B14F-4D97-AF65-F5344CB8AC3E}">
        <p14:creationId xmlns:p14="http://schemas.microsoft.com/office/powerpoint/2010/main" val="2196006004"/>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a:p>
        </p:txBody>
      </p:sp>
    </p:spTree>
    <p:extLst>
      <p:ext uri="{BB962C8B-B14F-4D97-AF65-F5344CB8AC3E}">
        <p14:creationId xmlns:p14="http://schemas.microsoft.com/office/powerpoint/2010/main" val="1986106230"/>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a:p>
        </p:txBody>
      </p:sp>
    </p:spTree>
    <p:extLst>
      <p:ext uri="{BB962C8B-B14F-4D97-AF65-F5344CB8AC3E}">
        <p14:creationId xmlns:p14="http://schemas.microsoft.com/office/powerpoint/2010/main" val="3352921789"/>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a:p>
        </p:txBody>
      </p:sp>
    </p:spTree>
    <p:extLst>
      <p:ext uri="{BB962C8B-B14F-4D97-AF65-F5344CB8AC3E}">
        <p14:creationId xmlns:p14="http://schemas.microsoft.com/office/powerpoint/2010/main" val="3531551706"/>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460101195"/>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a:p>
        </p:txBody>
      </p:sp>
    </p:spTree>
    <p:extLst>
      <p:ext uri="{BB962C8B-B14F-4D97-AF65-F5344CB8AC3E}">
        <p14:creationId xmlns:p14="http://schemas.microsoft.com/office/powerpoint/2010/main" val="3516348688"/>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a:p>
        </p:txBody>
      </p:sp>
    </p:spTree>
    <p:extLst>
      <p:ext uri="{BB962C8B-B14F-4D97-AF65-F5344CB8AC3E}">
        <p14:creationId xmlns:p14="http://schemas.microsoft.com/office/powerpoint/2010/main" val="2363936130"/>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a:p>
        </p:txBody>
      </p:sp>
    </p:spTree>
    <p:extLst>
      <p:ext uri="{BB962C8B-B14F-4D97-AF65-F5344CB8AC3E}">
        <p14:creationId xmlns:p14="http://schemas.microsoft.com/office/powerpoint/2010/main" val="3017262319"/>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a:p>
        </p:txBody>
      </p:sp>
    </p:spTree>
    <p:extLst>
      <p:ext uri="{BB962C8B-B14F-4D97-AF65-F5344CB8AC3E}">
        <p14:creationId xmlns:p14="http://schemas.microsoft.com/office/powerpoint/2010/main" val="2610322783"/>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15097971"/>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a:p>
        </p:txBody>
      </p:sp>
    </p:spTree>
    <p:extLst>
      <p:ext uri="{BB962C8B-B14F-4D97-AF65-F5344CB8AC3E}">
        <p14:creationId xmlns:p14="http://schemas.microsoft.com/office/powerpoint/2010/main" val="2351290292"/>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a:p>
        </p:txBody>
      </p:sp>
    </p:spTree>
    <p:extLst>
      <p:ext uri="{BB962C8B-B14F-4D97-AF65-F5344CB8AC3E}">
        <p14:creationId xmlns:p14="http://schemas.microsoft.com/office/powerpoint/2010/main" val="2174784204"/>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a:p>
        </p:txBody>
      </p:sp>
    </p:spTree>
    <p:extLst>
      <p:ext uri="{BB962C8B-B14F-4D97-AF65-F5344CB8AC3E}">
        <p14:creationId xmlns:p14="http://schemas.microsoft.com/office/powerpoint/2010/main" val="240040730"/>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a:p>
        </p:txBody>
      </p:sp>
    </p:spTree>
    <p:extLst>
      <p:ext uri="{BB962C8B-B14F-4D97-AF65-F5344CB8AC3E}">
        <p14:creationId xmlns:p14="http://schemas.microsoft.com/office/powerpoint/2010/main" val="3256735147"/>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a:p>
        </p:txBody>
      </p:sp>
    </p:spTree>
    <p:extLst>
      <p:ext uri="{BB962C8B-B14F-4D97-AF65-F5344CB8AC3E}">
        <p14:creationId xmlns:p14="http://schemas.microsoft.com/office/powerpoint/2010/main" val="481838045"/>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a:p>
        </p:txBody>
      </p:sp>
    </p:spTree>
    <p:extLst>
      <p:ext uri="{BB962C8B-B14F-4D97-AF65-F5344CB8AC3E}">
        <p14:creationId xmlns:p14="http://schemas.microsoft.com/office/powerpoint/2010/main" val="2701882341"/>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a:p>
        </p:txBody>
      </p:sp>
    </p:spTree>
    <p:extLst>
      <p:ext uri="{BB962C8B-B14F-4D97-AF65-F5344CB8AC3E}">
        <p14:creationId xmlns:p14="http://schemas.microsoft.com/office/powerpoint/2010/main" val="2346783608"/>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2939555"/>
      </p:ext>
    </p:extLst>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a:p>
        </p:txBody>
      </p:sp>
    </p:spTree>
    <p:extLst>
      <p:ext uri="{BB962C8B-B14F-4D97-AF65-F5344CB8AC3E}">
        <p14:creationId xmlns:p14="http://schemas.microsoft.com/office/powerpoint/2010/main" val="3570124815"/>
      </p:ext>
    </p:extLst>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a:p>
        </p:txBody>
      </p:sp>
    </p:spTree>
    <p:extLst>
      <p:ext uri="{BB962C8B-B14F-4D97-AF65-F5344CB8AC3E}">
        <p14:creationId xmlns:p14="http://schemas.microsoft.com/office/powerpoint/2010/main" val="128909893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896103383"/>
      </p:ext>
    </p:extLst>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a:p>
        </p:txBody>
      </p:sp>
    </p:spTree>
    <p:extLst>
      <p:ext uri="{BB962C8B-B14F-4D97-AF65-F5344CB8AC3E}">
        <p14:creationId xmlns:p14="http://schemas.microsoft.com/office/powerpoint/2010/main" val="3930182164"/>
      </p:ext>
    </p:extLst>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a:p>
        </p:txBody>
      </p:sp>
    </p:spTree>
    <p:extLst>
      <p:ext uri="{BB962C8B-B14F-4D97-AF65-F5344CB8AC3E}">
        <p14:creationId xmlns:p14="http://schemas.microsoft.com/office/powerpoint/2010/main" val="3470015813"/>
      </p:ext>
    </p:extLst>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a:p>
        </p:txBody>
      </p:sp>
    </p:spTree>
    <p:extLst>
      <p:ext uri="{BB962C8B-B14F-4D97-AF65-F5344CB8AC3E}">
        <p14:creationId xmlns:p14="http://schemas.microsoft.com/office/powerpoint/2010/main" val="731205831"/>
      </p:ext>
    </p:extLst>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a:p>
        </p:txBody>
      </p:sp>
    </p:spTree>
    <p:extLst>
      <p:ext uri="{BB962C8B-B14F-4D97-AF65-F5344CB8AC3E}">
        <p14:creationId xmlns:p14="http://schemas.microsoft.com/office/powerpoint/2010/main" val="1553192133"/>
      </p:ext>
    </p:extLst>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a:p>
        </p:txBody>
      </p:sp>
    </p:spTree>
    <p:extLst>
      <p:ext uri="{BB962C8B-B14F-4D97-AF65-F5344CB8AC3E}">
        <p14:creationId xmlns:p14="http://schemas.microsoft.com/office/powerpoint/2010/main" val="3559376611"/>
      </p:ext>
    </p:extLst>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a:p>
        </p:txBody>
      </p:sp>
    </p:spTree>
    <p:extLst>
      <p:ext uri="{BB962C8B-B14F-4D97-AF65-F5344CB8AC3E}">
        <p14:creationId xmlns:p14="http://schemas.microsoft.com/office/powerpoint/2010/main" val="3101353506"/>
      </p:ext>
    </p:extLst>
  </p:cSld>
  <p:clrMapOvr>
    <a:masterClrMapping/>
  </p:clrMapOvr>
  <p:transition spd="slow">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a:p>
        </p:txBody>
      </p:sp>
    </p:spTree>
    <p:extLst>
      <p:ext uri="{BB962C8B-B14F-4D97-AF65-F5344CB8AC3E}">
        <p14:creationId xmlns:p14="http://schemas.microsoft.com/office/powerpoint/2010/main" val="4221742057"/>
      </p:ext>
    </p:extLst>
  </p:cSld>
  <p:clrMapOvr>
    <a:masterClrMapping/>
  </p:clrMapOvr>
  <p:transition spd="slow">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a:p>
        </p:txBody>
      </p:sp>
    </p:spTree>
    <p:extLst>
      <p:ext uri="{BB962C8B-B14F-4D97-AF65-F5344CB8AC3E}">
        <p14:creationId xmlns:p14="http://schemas.microsoft.com/office/powerpoint/2010/main" val="3847965627"/>
      </p:ext>
    </p:extLst>
  </p:cSld>
  <p:clrMapOvr>
    <a:masterClrMapping/>
  </p:clrMapOvr>
  <p:transition spd="slow">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a:p>
        </p:txBody>
      </p:sp>
    </p:spTree>
    <p:extLst>
      <p:ext uri="{BB962C8B-B14F-4D97-AF65-F5344CB8AC3E}">
        <p14:creationId xmlns:p14="http://schemas.microsoft.com/office/powerpoint/2010/main" val="1567316508"/>
      </p:ext>
    </p:extLst>
  </p:cSld>
  <p:clrMapOvr>
    <a:masterClrMapping/>
  </p:clrMapOvr>
  <p:transition spd="slow">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859567059"/>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36378284"/>
      </p:ext>
    </p:extLst>
  </p:cSld>
  <p:clrMapOvr>
    <a:masterClrMapping/>
  </p:clrMapOvr>
  <p:transition spd="slow">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43C6651-82A5-4EF5-ABA3-1B68CFFA7A21}" type="slidenum">
              <a:rPr lang="en-US" smtClean="0"/>
              <a:pPr>
                <a:defRPr/>
              </a:pPr>
              <a:t>‹#›</a:t>
            </a:fld>
            <a:endParaRPr lang="en-US"/>
          </a:p>
        </p:txBody>
      </p:sp>
    </p:spTree>
    <p:extLst>
      <p:ext uri="{BB962C8B-B14F-4D97-AF65-F5344CB8AC3E}">
        <p14:creationId xmlns:p14="http://schemas.microsoft.com/office/powerpoint/2010/main" val="776622377"/>
      </p:ext>
    </p:extLst>
  </p:cSld>
  <p:clrMapOvr>
    <a:masterClrMapping/>
  </p:clrMapOvr>
  <p:transition spd="slow">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962CF256-E617-416A-A0FF-EC62C165C020}" type="slidenum">
              <a:rPr lang="en-US" smtClean="0"/>
              <a:pPr>
                <a:defRPr/>
              </a:pPr>
              <a:t>‹#›</a:t>
            </a:fld>
            <a:endParaRPr lang="en-US"/>
          </a:p>
        </p:txBody>
      </p:sp>
    </p:spTree>
    <p:extLst>
      <p:ext uri="{BB962C8B-B14F-4D97-AF65-F5344CB8AC3E}">
        <p14:creationId xmlns:p14="http://schemas.microsoft.com/office/powerpoint/2010/main" val="2526564234"/>
      </p:ext>
    </p:extLst>
  </p:cSld>
  <p:clrMapOvr>
    <a:masterClrMapping/>
  </p:clrMapOvr>
  <p:transition spd="slow">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8A83CF7D-0B97-4C6D-A26D-14EECF742CE7}" type="slidenum">
              <a:rPr lang="en-US" smtClean="0"/>
              <a:pPr>
                <a:defRPr/>
              </a:pPr>
              <a:t>‹#›</a:t>
            </a:fld>
            <a:endParaRPr lang="en-US"/>
          </a:p>
        </p:txBody>
      </p:sp>
    </p:spTree>
    <p:extLst>
      <p:ext uri="{BB962C8B-B14F-4D97-AF65-F5344CB8AC3E}">
        <p14:creationId xmlns:p14="http://schemas.microsoft.com/office/powerpoint/2010/main" val="740186718"/>
      </p:ext>
    </p:extLst>
  </p:cSld>
  <p:clrMapOvr>
    <a:masterClrMapping/>
  </p:clrMapOvr>
  <p:transition spd="slow">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29C5E09-9933-4AA3-B29A-C0B174F6CF79}" type="slidenum">
              <a:rPr lang="en-US" smtClean="0"/>
              <a:pPr>
                <a:defRPr/>
              </a:pPr>
              <a:t>‹#›</a:t>
            </a:fld>
            <a:endParaRPr lang="en-US"/>
          </a:p>
        </p:txBody>
      </p:sp>
    </p:spTree>
    <p:extLst>
      <p:ext uri="{BB962C8B-B14F-4D97-AF65-F5344CB8AC3E}">
        <p14:creationId xmlns:p14="http://schemas.microsoft.com/office/powerpoint/2010/main" val="1073116802"/>
      </p:ext>
    </p:extLst>
  </p:cSld>
  <p:clrMapOvr>
    <a:masterClrMapping/>
  </p:clrMapOvr>
  <p:transition spd="slow">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406127B8-DC82-48CD-BFAB-CB6227956533}" type="slidenum">
              <a:rPr lang="en-US" smtClean="0"/>
              <a:pPr>
                <a:defRPr/>
              </a:pPr>
              <a:t>‹#›</a:t>
            </a:fld>
            <a:endParaRPr lang="en-US"/>
          </a:p>
        </p:txBody>
      </p:sp>
    </p:spTree>
    <p:extLst>
      <p:ext uri="{BB962C8B-B14F-4D97-AF65-F5344CB8AC3E}">
        <p14:creationId xmlns:p14="http://schemas.microsoft.com/office/powerpoint/2010/main" val="3192711943"/>
      </p:ext>
    </p:extLst>
  </p:cSld>
  <p:clrMapOvr>
    <a:masterClrMapping/>
  </p:clrMapOvr>
  <p:transition spd="slow">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4748873-C91E-4825-A303-A116EBE8EF77}" type="slidenum">
              <a:rPr lang="en-US" smtClean="0"/>
              <a:pPr>
                <a:defRPr/>
              </a:pPr>
              <a:t>‹#›</a:t>
            </a:fld>
            <a:endParaRPr lang="en-US"/>
          </a:p>
        </p:txBody>
      </p:sp>
    </p:spTree>
    <p:extLst>
      <p:ext uri="{BB962C8B-B14F-4D97-AF65-F5344CB8AC3E}">
        <p14:creationId xmlns:p14="http://schemas.microsoft.com/office/powerpoint/2010/main" val="4010849055"/>
      </p:ext>
    </p:extLst>
  </p:cSld>
  <p:clrMapOvr>
    <a:masterClrMapping/>
  </p:clrMapOvr>
  <p:transition spd="slow">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5470BB2-D1EE-4E16-890A-6719ABD1BC23}" type="slidenum">
              <a:rPr lang="en-US" smtClean="0"/>
              <a:pPr>
                <a:defRPr/>
              </a:pPr>
              <a:t>‹#›</a:t>
            </a:fld>
            <a:endParaRPr lang="en-US"/>
          </a:p>
        </p:txBody>
      </p:sp>
    </p:spTree>
    <p:extLst>
      <p:ext uri="{BB962C8B-B14F-4D97-AF65-F5344CB8AC3E}">
        <p14:creationId xmlns:p14="http://schemas.microsoft.com/office/powerpoint/2010/main" val="551364724"/>
      </p:ext>
    </p:extLst>
  </p:cSld>
  <p:clrMapOvr>
    <a:masterClrMapping/>
  </p:clrMapOvr>
  <p:transition spd="slow">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90B0402-A6D5-44F8-80DC-210B0E188D73}" type="slidenum">
              <a:rPr lang="en-US" smtClean="0"/>
              <a:pPr>
                <a:defRPr/>
              </a:pPr>
              <a:t>‹#›</a:t>
            </a:fld>
            <a:endParaRPr lang="en-US"/>
          </a:p>
        </p:txBody>
      </p:sp>
    </p:spTree>
    <p:extLst>
      <p:ext uri="{BB962C8B-B14F-4D97-AF65-F5344CB8AC3E}">
        <p14:creationId xmlns:p14="http://schemas.microsoft.com/office/powerpoint/2010/main" val="3714216024"/>
      </p:ext>
    </p:extLst>
  </p:cSld>
  <p:clrMapOvr>
    <a:masterClrMapping/>
  </p:clrMapOvr>
  <p:transition spd="slow">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279AC03-7C64-47D9-B0AB-B9A10F58EC12}" type="slidenum">
              <a:rPr lang="en-US" smtClean="0"/>
              <a:pPr>
                <a:defRPr/>
              </a:pPr>
              <a:t>‹#›</a:t>
            </a:fld>
            <a:endParaRPr lang="en-US"/>
          </a:p>
        </p:txBody>
      </p:sp>
    </p:spTree>
    <p:extLst>
      <p:ext uri="{BB962C8B-B14F-4D97-AF65-F5344CB8AC3E}">
        <p14:creationId xmlns:p14="http://schemas.microsoft.com/office/powerpoint/2010/main" val="1199774135"/>
      </p:ext>
    </p:extLst>
  </p:cSld>
  <p:clrMapOvr>
    <a:masterClrMapping/>
  </p:clrMapOvr>
  <p:transition spd="slow">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9C2AE4E-939C-4FA3-943F-BC433D3A2D86}" type="slidenum">
              <a:rPr lang="en-US" smtClean="0"/>
              <a:pPr>
                <a:defRPr/>
              </a:pPr>
              <a:t>‹#›</a:t>
            </a:fld>
            <a:endParaRPr lang="en-US"/>
          </a:p>
        </p:txBody>
      </p:sp>
    </p:spTree>
    <p:extLst>
      <p:ext uri="{BB962C8B-B14F-4D97-AF65-F5344CB8AC3E}">
        <p14:creationId xmlns:p14="http://schemas.microsoft.com/office/powerpoint/2010/main" val="4141873227"/>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259833741"/>
      </p:ext>
    </p:extLst>
  </p:cSld>
  <p:clrMapOvr>
    <a:masterClrMapping/>
  </p:clrMapOvr>
  <p:transition spd="slow">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E283274D-D8A1-45E4-BF54-8DA89C8BB21C}" type="slidenum">
              <a:rPr lang="en-US" smtClean="0"/>
              <a:pPr>
                <a:defRPr/>
              </a:pPr>
              <a:t>‹#›</a:t>
            </a:fld>
            <a:endParaRPr lang="en-US"/>
          </a:p>
        </p:txBody>
      </p:sp>
    </p:spTree>
    <p:extLst>
      <p:ext uri="{BB962C8B-B14F-4D97-AF65-F5344CB8AC3E}">
        <p14:creationId xmlns:p14="http://schemas.microsoft.com/office/powerpoint/2010/main" val="2888937360"/>
      </p:ext>
    </p:extLst>
  </p:cSld>
  <p:clrMapOvr>
    <a:masterClrMapping/>
  </p:clrMapOvr>
  <p:transition spd="slow">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42912164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3461429-C36B-4233-9BA1-9CB2093CE2F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506903010"/>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04A23943-0AAC-48E9-AC8A-E98934B681A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601339315"/>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D303329-1B62-4B6D-88B8-EF64E1FF3D0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7726247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F9314DB9-80CD-4E5F-A0E6-10EA6A201A6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232546589"/>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F1E547C-1AA7-4891-A437-E76415C4A41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569297663"/>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EA9EC51-DBF1-40E0-9D09-9E2854C5CB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569032243"/>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F4E4411-DBA1-4AB6-8132-08501C99FD9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503267044"/>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0665D04-C0DC-428C-9E90-C3875515E9E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7964268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2620333"/>
      </p:ext>
    </p:extLst>
  </p:cSld>
  <p:clrMapOvr>
    <a:masterClrMapping/>
  </p:clrMapOvr>
  <p:transition spd="slow">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21CC02B-D3AC-4380-91DA-2699839577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483711530"/>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AD44AE8-B77C-46AB-BA0B-8E6794043F3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4796532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3276785-7D51-4785-9088-525349EA4A6B}"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243833521"/>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607622961"/>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3461429-C36B-4233-9BA1-9CB2093CE2F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100878347"/>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04A23943-0AAC-48E9-AC8A-E98934B681A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93591294"/>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D303329-1B62-4B6D-88B8-EF64E1FF3D0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280873484"/>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F9314DB9-80CD-4E5F-A0E6-10EA6A201A6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50620238"/>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F1E547C-1AA7-4891-A437-E76415C4A41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719350027"/>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EA9EC51-DBF1-40E0-9D09-9E2854C5CB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467077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275243927"/>
      </p:ext>
    </p:extLst>
  </p:cSld>
  <p:clrMapOvr>
    <a:masterClrMapping/>
  </p:clrMapOvr>
  <p:transition spd="slow">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F4E4411-DBA1-4AB6-8132-08501C99FD9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681125514"/>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0665D04-C0DC-428C-9E90-C3875515E9E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19454074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21CC02B-D3AC-4380-91DA-2699839577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456577839"/>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AD44AE8-B77C-46AB-BA0B-8E6794043F3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48733042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3276785-7D51-4785-9088-525349EA4A6B}"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47942536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69116274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3461429-C36B-4233-9BA1-9CB2093CE2F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565185038"/>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04A23943-0AAC-48E9-AC8A-E98934B681A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83423562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D303329-1B62-4B6D-88B8-EF64E1FF3D0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726236268"/>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F9314DB9-80CD-4E5F-A0E6-10EA6A201A6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84328744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786767437"/>
      </p:ext>
    </p:extLst>
  </p:cSld>
  <p:clrMapOvr>
    <a:masterClrMapping/>
  </p:clrMapOvr>
  <p:transition spd="slow">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F1E547C-1AA7-4891-A437-E76415C4A41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190342930"/>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EA9EC51-DBF1-40E0-9D09-9E2854C5CB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662582972"/>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F4E4411-DBA1-4AB6-8132-08501C99FD9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7200030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0665D04-C0DC-428C-9E90-C3875515E9E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205790313"/>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21CC02B-D3AC-4380-91DA-26998395777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315891907"/>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AD44AE8-B77C-46AB-BA0B-8E6794043F3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397849991"/>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3276785-7D51-4785-9088-525349EA4A6B}"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33081545"/>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0343447"/>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8674088-AC3E-4CBE-85D7-794A9A56C17E}"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874491310"/>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8CA6D658-C1A9-4457-8395-06ED32FCC2C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3732085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0" y="0"/>
            <a:ext cx="993422" cy="327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dirty="0"/>
              <a:t>TOP SECRET</a:t>
            </a:r>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617683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random/>
  </p:transition>
  <p:hf hdr="0" ftr="0" dt="0"/>
  <p:txStyles>
    <p:titleStyle>
      <a:lvl1pPr algn="ctr" rtl="0" eaLnBrk="1" fontAlgn="base" hangingPunct="1">
        <a:spcBef>
          <a:spcPct val="0"/>
        </a:spcBef>
        <a:spcAft>
          <a:spcPct val="0"/>
        </a:spcAft>
        <a:defRPr sz="8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a:p>
        </p:txBody>
      </p:sp>
    </p:spTree>
    <p:extLst>
      <p:ext uri="{BB962C8B-B14F-4D97-AF65-F5344CB8AC3E}">
        <p14:creationId xmlns:p14="http://schemas.microsoft.com/office/powerpoint/2010/main" val="34201729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a:p>
        </p:txBody>
      </p:sp>
    </p:spTree>
    <p:extLst>
      <p:ext uri="{BB962C8B-B14F-4D97-AF65-F5344CB8AC3E}">
        <p14:creationId xmlns:p14="http://schemas.microsoft.com/office/powerpoint/2010/main" val="332190296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a:p>
        </p:txBody>
      </p:sp>
    </p:spTree>
    <p:extLst>
      <p:ext uri="{BB962C8B-B14F-4D97-AF65-F5344CB8AC3E}">
        <p14:creationId xmlns:p14="http://schemas.microsoft.com/office/powerpoint/2010/main" val="21854235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75749067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696D1968-C1FD-4869-9880-0CE02EDAFCB3}" type="slidenum">
              <a:rPr lang="en-GB" altLang="en-US">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ltLang="en-US" dirty="0">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262227172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696D1968-C1FD-4869-9880-0CE02EDAFCB3}" type="slidenum">
              <a:rPr lang="en-GB" altLang="en-US">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ltLang="en-US" dirty="0">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208495784"/>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696D1968-C1FD-4869-9880-0CE02EDAFCB3}" type="slidenum">
              <a:rPr lang="en-GB" altLang="en-US">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ltLang="en-US" dirty="0">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368604822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1DDCDE63-0FA6-49DA-984E-2817A830D1A0}" type="slidenum">
              <a:rPr lang="en-GB" altLang="en-US">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ltLang="en-US" dirty="0">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222612689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50.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31560" y="292100"/>
            <a:ext cx="10363200" cy="5156200"/>
          </a:xfrm>
        </p:spPr>
        <p:txBody>
          <a:bodyPr/>
          <a:lstStyle/>
          <a:p>
            <a:r>
              <a:rPr lang="en-ZA" dirty="0"/>
              <a:t>Briefing on the security situation in Cabo Delgado, Northern Mozambique, and its impact on South Africa’s Foreign Policy aspirations for a secure and peaceful SADC region</a:t>
            </a:r>
            <a:br>
              <a:rPr lang="en-ZA" dirty="0"/>
            </a:br>
            <a:br>
              <a:rPr lang="en-ZA" dirty="0"/>
            </a:br>
            <a:br>
              <a:rPr lang="en-ZA" dirty="0"/>
            </a:br>
            <a:r>
              <a:rPr lang="en-ZA" dirty="0"/>
              <a:t>Portfolio Committee on International Relations</a:t>
            </a:r>
            <a:br>
              <a:rPr lang="en-ZA" dirty="0"/>
            </a:br>
            <a:br>
              <a:rPr lang="en-ZA" dirty="0"/>
            </a:br>
            <a:r>
              <a:rPr lang="en-ZA" sz="2400" dirty="0"/>
              <a:t>02 September 2020</a:t>
            </a:r>
          </a:p>
        </p:txBody>
      </p:sp>
    </p:spTree>
    <p:extLst>
      <p:ext uri="{BB962C8B-B14F-4D97-AF65-F5344CB8AC3E}">
        <p14:creationId xmlns:p14="http://schemas.microsoft.com/office/powerpoint/2010/main" val="52677290"/>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015"/>
            <a:ext cx="10972800" cy="549451"/>
          </a:xfrm>
        </p:spPr>
        <p:txBody>
          <a:bodyPr/>
          <a:lstStyle/>
          <a:p>
            <a:r>
              <a:rPr lang="en-ZA" dirty="0"/>
              <a:t>IMPLICATIONS: Internally Displaced Persons</a:t>
            </a:r>
          </a:p>
        </p:txBody>
      </p:sp>
      <p:sp>
        <p:nvSpPr>
          <p:cNvPr id="3" name="Content Placeholder 2"/>
          <p:cNvSpPr>
            <a:spLocks noGrp="1"/>
          </p:cNvSpPr>
          <p:nvPr>
            <p:ph idx="1"/>
          </p:nvPr>
        </p:nvSpPr>
        <p:spPr>
          <a:xfrm>
            <a:off x="609600" y="643466"/>
            <a:ext cx="10972800" cy="5057423"/>
          </a:xfrm>
        </p:spPr>
        <p:txBody>
          <a:bodyPr/>
          <a:lstStyle/>
          <a:p>
            <a:r>
              <a:rPr lang="en-ZA" sz="2600" dirty="0"/>
              <a:t>Since the beginning of this year 2020, the attacks have been getting more violent as reported by various sources and encompassing a wider geographical spread</a:t>
            </a:r>
          </a:p>
          <a:p>
            <a:r>
              <a:rPr lang="en-ZA" sz="2600" dirty="0"/>
              <a:t>UNHCR estimates that around 250 000 people have been internally displaced roughly 10% of the population of Cabo Delgado</a:t>
            </a:r>
          </a:p>
          <a:p>
            <a:r>
              <a:rPr lang="en-ZA" sz="2600" dirty="0"/>
              <a:t>More than 1100 people reported dead (varies depending on source)</a:t>
            </a:r>
          </a:p>
          <a:p>
            <a:r>
              <a:rPr lang="en-ZA" sz="2600" dirty="0"/>
              <a:t>The violence has affected some of the neighbouring provinces through IDP migration  </a:t>
            </a:r>
          </a:p>
          <a:p>
            <a:r>
              <a:rPr lang="en-ZA" sz="2600" dirty="0"/>
              <a:t>The violence has also disturbed the livelihoods of farmers (mostly subsistence) that fear returning to their land. </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10</a:t>
            </a:fld>
            <a:endParaRPr lang="en-US"/>
          </a:p>
        </p:txBody>
      </p:sp>
    </p:spTree>
    <p:extLst>
      <p:ext uri="{BB962C8B-B14F-4D97-AF65-F5344CB8AC3E}">
        <p14:creationId xmlns:p14="http://schemas.microsoft.com/office/powerpoint/2010/main" val="1092147762"/>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38162"/>
          </a:xfrm>
        </p:spPr>
        <p:txBody>
          <a:bodyPr/>
          <a:lstStyle/>
          <a:p>
            <a:r>
              <a:rPr lang="en-ZA" dirty="0"/>
              <a:t>International Response</a:t>
            </a:r>
          </a:p>
        </p:txBody>
      </p:sp>
      <p:sp>
        <p:nvSpPr>
          <p:cNvPr id="3" name="Content Placeholder 2"/>
          <p:cNvSpPr>
            <a:spLocks noGrp="1"/>
          </p:cNvSpPr>
          <p:nvPr>
            <p:ph idx="1"/>
          </p:nvPr>
        </p:nvSpPr>
        <p:spPr>
          <a:xfrm>
            <a:off x="609600" y="538162"/>
            <a:ext cx="10972800" cy="5164138"/>
          </a:xfrm>
        </p:spPr>
        <p:txBody>
          <a:bodyPr/>
          <a:lstStyle/>
          <a:p>
            <a:endParaRPr lang="en-ZA" sz="1000" dirty="0"/>
          </a:p>
          <a:p>
            <a:r>
              <a:rPr lang="en-ZA" sz="2800" dirty="0"/>
              <a:t>Since beginning of 2020, the insecurity is </a:t>
            </a:r>
            <a:r>
              <a:rPr lang="en-ZA" sz="2800" b="1" dirty="0"/>
              <a:t>gaining more international attention</a:t>
            </a:r>
          </a:p>
          <a:p>
            <a:r>
              <a:rPr lang="en-ZA" sz="2800" b="1" dirty="0"/>
              <a:t>African Union – </a:t>
            </a:r>
            <a:r>
              <a:rPr lang="en-ZA" sz="2800" dirty="0"/>
              <a:t>the insecurity came up in the February 2020 AU Assembly and other side meetings of the organisation </a:t>
            </a:r>
          </a:p>
          <a:p>
            <a:r>
              <a:rPr lang="en-ZA" sz="2800" dirty="0"/>
              <a:t>The insurgency has now received the attention of 3 UN agencies in Mozambique i.e. </a:t>
            </a:r>
            <a:r>
              <a:rPr lang="en-ZA" sz="2800" b="1" dirty="0"/>
              <a:t>UNHRC, UNRC, UNODC</a:t>
            </a:r>
            <a:r>
              <a:rPr lang="en-ZA" sz="2800" dirty="0"/>
              <a:t>, all highlighting the different elements of the conflict</a:t>
            </a:r>
          </a:p>
          <a:p>
            <a:r>
              <a:rPr lang="en-ZA" sz="2800" dirty="0"/>
              <a:t>UN launched in early June 2020, a $ 35.5 million appeal for a </a:t>
            </a:r>
            <a:r>
              <a:rPr lang="en-ZA" sz="2800" b="1" dirty="0"/>
              <a:t>Rapid Response Plan to Cabo Delgado </a:t>
            </a:r>
            <a:r>
              <a:rPr lang="en-ZA" sz="2800" dirty="0"/>
              <a:t>to be implemented from May to December 2020 for the humanitarian crisis </a:t>
            </a:r>
          </a:p>
          <a:p>
            <a:endParaRPr lang="en-ZA" sz="2400" dirty="0"/>
          </a:p>
          <a:p>
            <a:endParaRPr lang="en-ZA" sz="2000" dirty="0"/>
          </a:p>
          <a:p>
            <a:endParaRPr lang="en-ZA" sz="240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11</a:t>
            </a:fld>
            <a:endParaRPr lang="en-US" dirty="0"/>
          </a:p>
        </p:txBody>
      </p:sp>
    </p:spTree>
    <p:extLst>
      <p:ext uri="{BB962C8B-B14F-4D97-AF65-F5344CB8AC3E}">
        <p14:creationId xmlns:p14="http://schemas.microsoft.com/office/powerpoint/2010/main" val="447364345"/>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74825" y="1"/>
            <a:ext cx="8229600" cy="836613"/>
          </a:xfrm>
        </p:spPr>
        <p:txBody>
          <a:bodyPr/>
          <a:lstStyle/>
          <a:p>
            <a:r>
              <a:rPr lang="en-US" altLang="en-US" sz="2800" dirty="0"/>
              <a:t>Regional Response: SADC POSITION</a:t>
            </a:r>
          </a:p>
        </p:txBody>
      </p:sp>
      <p:sp>
        <p:nvSpPr>
          <p:cNvPr id="3" name="Content Placeholder 2"/>
          <p:cNvSpPr>
            <a:spLocks noGrp="1"/>
          </p:cNvSpPr>
          <p:nvPr>
            <p:ph idx="1"/>
          </p:nvPr>
        </p:nvSpPr>
        <p:spPr>
          <a:xfrm>
            <a:off x="317500" y="609600"/>
            <a:ext cx="11264900" cy="5168900"/>
          </a:xfrm>
        </p:spPr>
        <p:txBody>
          <a:bodyPr/>
          <a:lstStyle/>
          <a:p>
            <a:pPr algn="just">
              <a:defRPr/>
            </a:pPr>
            <a:r>
              <a:rPr lang="en-US" sz="2650" dirty="0"/>
              <a:t>Republic of Zimbabwe as Chair of the SADC Organ on Politics, Defence and Security Cooperation convened Extraordinary Organ Troika Plus Republic of Mozambique Summit of Heads of State and Government in Harare on 19 May 2020</a:t>
            </a:r>
          </a:p>
          <a:p>
            <a:pPr algn="just">
              <a:defRPr/>
            </a:pPr>
            <a:r>
              <a:rPr lang="en-US" sz="2650" dirty="0"/>
              <a:t>Government of Mozambique was requested to share information with relevant SADC structures to determine the type of support required from the region and also considered to consider the  Road Map to be developed by Mozambique to address terrorist activities in Cabo Delgado</a:t>
            </a:r>
          </a:p>
          <a:p>
            <a:pPr algn="just">
              <a:defRPr/>
            </a:pPr>
            <a:r>
              <a:rPr lang="en-US" sz="2650" dirty="0"/>
              <a:t>Inter-State Defence and Security Committee (ISDSC) and Inter-State Politics and Diplomacy Committee (ISPDC) were directed to meet urgently to consider the Road Map to be submitted by Mozambique </a:t>
            </a:r>
          </a:p>
          <a:p>
            <a:pPr marL="0" indent="0">
              <a:buNone/>
              <a:defRPr/>
            </a:pPr>
            <a:endParaRPr lang="en-ZA" sz="2400" dirty="0"/>
          </a:p>
          <a:p>
            <a:pPr marL="0" indent="0">
              <a:buNone/>
              <a:defRPr/>
            </a:pPr>
            <a:r>
              <a:rPr lang="en-GB" sz="2400" dirty="0"/>
              <a:t>	</a:t>
            </a:r>
            <a:endParaRPr lang="en-US" altLang="en-US" sz="2400" dirty="0"/>
          </a:p>
          <a:p>
            <a:pPr algn="just">
              <a:defRPr/>
            </a:pPr>
            <a:endParaRPr lang="en-US" sz="1800" dirty="0"/>
          </a:p>
          <a:p>
            <a:pPr marL="0" indent="0" algn="just">
              <a:buNone/>
              <a:defRPr/>
            </a:pPr>
            <a:endParaRPr lang="en-US" sz="1800" dirty="0"/>
          </a:p>
          <a:p>
            <a:pPr algn="just">
              <a:defRPr/>
            </a:pPr>
            <a:endParaRPr lang="en-ZA" sz="1800" dirty="0"/>
          </a:p>
          <a:p>
            <a:pPr marL="0" indent="0">
              <a:buNone/>
              <a:defRPr/>
            </a:pPr>
            <a:endParaRPr lang="en-US" sz="1800" dirty="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3D89B96-D54B-493D-B4B7-645606F6946B}" type="slidenum">
              <a:rPr lang="en-GB" altLang="en-US" sz="1000">
                <a:solidFill>
                  <a:srgbClr val="000000"/>
                </a:solidFill>
                <a:latin typeface="Times" panose="02020603050405020304" pitchFamily="18" charset="0"/>
              </a:rPr>
              <a:pPr>
                <a:spcBef>
                  <a:spcPct val="0"/>
                </a:spcBef>
                <a:buFontTx/>
                <a:buNone/>
              </a:pPr>
              <a:t>12</a:t>
            </a:fld>
            <a:endParaRPr lang="en-GB" altLang="en-US" sz="1000">
              <a:solidFill>
                <a:srgbClr val="000000"/>
              </a:solidFill>
              <a:latin typeface="Times" panose="02020603050405020304" pitchFamily="18" charset="0"/>
            </a:endParaRPr>
          </a:p>
        </p:txBody>
      </p:sp>
      <p:sp>
        <p:nvSpPr>
          <p:cNvPr id="7173" name="TextBox 4"/>
          <p:cNvSpPr txBox="1">
            <a:spLocks noChangeArrowheads="1"/>
          </p:cNvSpPr>
          <p:nvPr/>
        </p:nvSpPr>
        <p:spPr bwMode="auto">
          <a:xfrm>
            <a:off x="5016501" y="14288"/>
            <a:ext cx="11588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1000">
                <a:solidFill>
                  <a:srgbClr val="000000"/>
                </a:solidFill>
                <a:latin typeface="Times" panose="02020603050405020304" pitchFamily="18" charset="0"/>
                <a:cs typeface="Arial" panose="020B0604020202020204" pitchFamily="34" charset="0"/>
              </a:rPr>
              <a:t>CONFIDENTIAL </a:t>
            </a:r>
            <a:endParaRPr lang="en-ZA" altLang="en-US" sz="1000">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142862300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0"/>
            <a:ext cx="8229600" cy="908050"/>
          </a:xfrm>
        </p:spPr>
        <p:txBody>
          <a:bodyPr/>
          <a:lstStyle/>
          <a:p>
            <a:r>
              <a:rPr lang="en-US" altLang="en-US" sz="2800" dirty="0"/>
              <a:t>Regional Response: SADC POSITION (cont.)</a:t>
            </a:r>
            <a:endParaRPr lang="en-ZA" altLang="en-US" sz="2800" dirty="0"/>
          </a:p>
        </p:txBody>
      </p:sp>
      <p:sp>
        <p:nvSpPr>
          <p:cNvPr id="3" name="Content Placeholder 2"/>
          <p:cNvSpPr>
            <a:spLocks noGrp="1"/>
          </p:cNvSpPr>
          <p:nvPr>
            <p:ph idx="1"/>
          </p:nvPr>
        </p:nvSpPr>
        <p:spPr>
          <a:xfrm>
            <a:off x="793750" y="658814"/>
            <a:ext cx="10604500" cy="4802187"/>
          </a:xfrm>
        </p:spPr>
        <p:txBody>
          <a:bodyPr/>
          <a:lstStyle/>
          <a:p>
            <a:pPr algn="just">
              <a:defRPr/>
            </a:pPr>
            <a:r>
              <a:rPr lang="en-US" sz="2800" dirty="0"/>
              <a:t>Extraordinary Organ Troika Plus Republic of Mozambique Summit of Heads of State and Government directed the State Security Sub-Committee (SSSC) to urgently explore avenues for intelligence sharing among Member States as part of joint efforts to counter terrorist activities in Mozambique and terrorism in general.</a:t>
            </a:r>
          </a:p>
          <a:p>
            <a:pPr algn="just">
              <a:defRPr/>
            </a:pPr>
            <a:r>
              <a:rPr lang="en-US" sz="2800" dirty="0"/>
              <a:t>Secretariat was directed to submit a report of the joint meeting of ISPDC and ISDSC as well as proposals by SSSC to Chairperson of the Organ as a matter of urgency.</a:t>
            </a:r>
          </a:p>
          <a:p>
            <a:pPr algn="just">
              <a:defRPr/>
            </a:pPr>
            <a:r>
              <a:rPr lang="en-US" sz="2800" dirty="0"/>
              <a:t>Member States were urged to support Government of Mozambique in its fight against the terrorist insurgency.</a:t>
            </a:r>
          </a:p>
          <a:p>
            <a:pPr algn="just">
              <a:defRPr/>
            </a:pPr>
            <a:endParaRPr lang="en-ZA" sz="1800" dirty="0"/>
          </a:p>
          <a:p>
            <a:pPr marL="0" indent="0">
              <a:buNone/>
              <a:defRPr/>
            </a:pPr>
            <a:endParaRPr lang="en-ZA" sz="1800" dirty="0"/>
          </a:p>
        </p:txBody>
      </p:sp>
      <p:sp>
        <p:nvSpPr>
          <p:cNvPr id="81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DCA13D8-8F37-474C-B743-0837BD0BF7C5}" type="slidenum">
              <a:rPr lang="en-GB" altLang="en-US" sz="1000">
                <a:solidFill>
                  <a:srgbClr val="000000"/>
                </a:solidFill>
                <a:latin typeface="Times" panose="02020603050405020304" pitchFamily="18" charset="0"/>
              </a:rPr>
              <a:pPr>
                <a:spcBef>
                  <a:spcPct val="0"/>
                </a:spcBef>
                <a:buFontTx/>
                <a:buNone/>
              </a:pPr>
              <a:t>13</a:t>
            </a:fld>
            <a:endParaRPr lang="en-GB" altLang="en-US" sz="1000">
              <a:solidFill>
                <a:srgbClr val="000000"/>
              </a:solidFill>
              <a:latin typeface="Times" panose="02020603050405020304" pitchFamily="18" charset="0"/>
            </a:endParaRPr>
          </a:p>
        </p:txBody>
      </p:sp>
    </p:spTree>
    <p:extLst>
      <p:ext uri="{BB962C8B-B14F-4D97-AF65-F5344CB8AC3E}">
        <p14:creationId xmlns:p14="http://schemas.microsoft.com/office/powerpoint/2010/main" val="30841130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100013"/>
            <a:ext cx="8229600" cy="1152526"/>
          </a:xfrm>
        </p:spPr>
        <p:txBody>
          <a:bodyPr/>
          <a:lstStyle/>
          <a:p>
            <a:r>
              <a:rPr lang="en-US" altLang="en-US" sz="2800" dirty="0"/>
              <a:t>Regional Response: SADC POSITION (Cont.)</a:t>
            </a:r>
            <a:endParaRPr lang="en-ZA" altLang="en-US" sz="2800" dirty="0"/>
          </a:p>
        </p:txBody>
      </p:sp>
      <p:sp>
        <p:nvSpPr>
          <p:cNvPr id="9219" name="Content Placeholder 2"/>
          <p:cNvSpPr>
            <a:spLocks noGrp="1"/>
          </p:cNvSpPr>
          <p:nvPr>
            <p:ph idx="1"/>
          </p:nvPr>
        </p:nvSpPr>
        <p:spPr>
          <a:xfrm>
            <a:off x="381000" y="692150"/>
            <a:ext cx="11328400" cy="5113338"/>
          </a:xfrm>
        </p:spPr>
        <p:txBody>
          <a:bodyPr/>
          <a:lstStyle/>
          <a:p>
            <a:pPr algn="just"/>
            <a:r>
              <a:rPr lang="en-US" altLang="en-US" sz="2600" dirty="0"/>
              <a:t>40</a:t>
            </a:r>
            <a:r>
              <a:rPr lang="en-US" altLang="en-US" sz="2600" baseline="30000" dirty="0"/>
              <a:t>th</a:t>
            </a:r>
            <a:r>
              <a:rPr lang="en-US" altLang="en-US" sz="2600" dirty="0"/>
              <a:t> Ordinary SADC Summit of Heads of State and Government on 17 August 2020 welcomed the decision by the Government of Mozambique to bring to the attention of SADC the violent attacks in country.</a:t>
            </a:r>
          </a:p>
          <a:p>
            <a:pPr algn="just"/>
            <a:r>
              <a:rPr lang="en-US" altLang="en-US" sz="2600" dirty="0"/>
              <a:t>Summit commended Mozambique for its continued efforts towards combatting terrorism and violent attacks.</a:t>
            </a:r>
          </a:p>
          <a:p>
            <a:pPr algn="just"/>
            <a:r>
              <a:rPr lang="en-US" altLang="en-US" sz="2600" dirty="0"/>
              <a:t>Summit expressed SADC solidarity and commitment to support Mozambique and condemned all acts of terrorism and violent attacks.</a:t>
            </a:r>
          </a:p>
          <a:p>
            <a:pPr algn="just"/>
            <a:r>
              <a:rPr lang="en-US" altLang="en-US" sz="2600" dirty="0"/>
              <a:t>It was noted that ISPDC and ISDSC had not met in order to allow Mozambique time to </a:t>
            </a:r>
            <a:r>
              <a:rPr lang="en-US" altLang="en-US" sz="2600" dirty="0" err="1"/>
              <a:t>finalise</a:t>
            </a:r>
            <a:r>
              <a:rPr lang="en-US" altLang="en-US" sz="2600" dirty="0"/>
              <a:t> preparations of Road Map on how to address terrorist activities in Cabo Delgado, including sustainable ways of addressing the nexus between terrorism activities, extremism, </a:t>
            </a:r>
            <a:r>
              <a:rPr lang="en-US" altLang="en-US" sz="2600" dirty="0" err="1"/>
              <a:t>radicalisation</a:t>
            </a:r>
            <a:r>
              <a:rPr lang="en-US" altLang="en-US" sz="2600" dirty="0"/>
              <a:t> and indication on the required support from the Region.</a:t>
            </a:r>
            <a:endParaRPr lang="en-ZA" altLang="en-US" sz="2600" dirty="0"/>
          </a:p>
          <a:p>
            <a:endParaRPr lang="en-ZA" altLang="en-US" sz="1400" dirty="0"/>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636FA7C-1F03-4F8D-959E-E33EB20FA58C}" type="slidenum">
              <a:rPr lang="en-GB" altLang="en-US" sz="1000">
                <a:solidFill>
                  <a:srgbClr val="000000"/>
                </a:solidFill>
                <a:latin typeface="Times" panose="02020603050405020304" pitchFamily="18" charset="0"/>
              </a:rPr>
              <a:pPr>
                <a:spcBef>
                  <a:spcPct val="0"/>
                </a:spcBef>
                <a:buFontTx/>
                <a:buNone/>
              </a:pPr>
              <a:t>14</a:t>
            </a:fld>
            <a:endParaRPr lang="en-GB" altLang="en-US" sz="1000">
              <a:solidFill>
                <a:srgbClr val="000000"/>
              </a:solidFill>
              <a:latin typeface="Times" panose="02020603050405020304" pitchFamily="18" charset="0"/>
            </a:endParaRPr>
          </a:p>
        </p:txBody>
      </p:sp>
    </p:spTree>
    <p:extLst>
      <p:ext uri="{BB962C8B-B14F-4D97-AF65-F5344CB8AC3E}">
        <p14:creationId xmlns:p14="http://schemas.microsoft.com/office/powerpoint/2010/main" val="38677729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60740"/>
          </a:xfrm>
        </p:spPr>
        <p:txBody>
          <a:bodyPr/>
          <a:lstStyle/>
          <a:p>
            <a:r>
              <a:rPr lang="en-ZA" dirty="0"/>
              <a:t>Implications for South Africa</a:t>
            </a:r>
          </a:p>
        </p:txBody>
      </p:sp>
      <p:sp>
        <p:nvSpPr>
          <p:cNvPr id="3" name="Content Placeholder 2"/>
          <p:cNvSpPr>
            <a:spLocks noGrp="1"/>
          </p:cNvSpPr>
          <p:nvPr>
            <p:ph idx="1"/>
          </p:nvPr>
        </p:nvSpPr>
        <p:spPr>
          <a:xfrm>
            <a:off x="609600" y="433740"/>
            <a:ext cx="10972800" cy="5344760"/>
          </a:xfrm>
        </p:spPr>
        <p:txBody>
          <a:bodyPr/>
          <a:lstStyle/>
          <a:p>
            <a:pPr marL="0" indent="0">
              <a:buNone/>
            </a:pPr>
            <a:r>
              <a:rPr lang="en-ZA" sz="2300" dirty="0"/>
              <a:t>There are a range of implications for South Africa:</a:t>
            </a:r>
          </a:p>
          <a:p>
            <a:r>
              <a:rPr lang="en-ZA" sz="2300" b="1" dirty="0"/>
              <a:t>Internally displaced persons </a:t>
            </a:r>
            <a:r>
              <a:rPr lang="en-ZA" sz="2300" dirty="0"/>
              <a:t>might end up seeking refuge in South Africa</a:t>
            </a:r>
          </a:p>
          <a:p>
            <a:r>
              <a:rPr lang="en-ZA" sz="2300" b="1" dirty="0"/>
              <a:t>Mozambique has just assumed the Chair for SADC</a:t>
            </a:r>
            <a:r>
              <a:rPr lang="en-ZA" sz="2300" dirty="0"/>
              <a:t>, which is a great opportunity for both countries to strengthen cooperation between SADC and AU as well as between South Africa and Mozambique</a:t>
            </a:r>
          </a:p>
          <a:p>
            <a:r>
              <a:rPr lang="en-ZA" sz="2300" b="1" dirty="0"/>
              <a:t>South Africa is also the incoming Chair of the SADC Organ on Politics, Defence and Security</a:t>
            </a:r>
            <a:r>
              <a:rPr lang="en-ZA" sz="2300" dirty="0"/>
              <a:t>, and will be involved directly in regional peace and security matters for the next three years. </a:t>
            </a:r>
          </a:p>
          <a:p>
            <a:r>
              <a:rPr lang="en-ZA" sz="2300" dirty="0"/>
              <a:t>Great opportunity exists for </a:t>
            </a:r>
            <a:r>
              <a:rPr lang="en-ZA" sz="2300" b="1" dirty="0"/>
              <a:t>South Africa to import natural gas from Mozambique</a:t>
            </a:r>
            <a:r>
              <a:rPr lang="en-ZA" sz="2300" dirty="0"/>
              <a:t>, thus the security of Cabo Delgado is of great interest to South Africa and her energy diversification strategy.</a:t>
            </a:r>
          </a:p>
          <a:p>
            <a:r>
              <a:rPr lang="en-ZA" sz="2300" dirty="0"/>
              <a:t>South Africa’s security agencies need to enhance their capacity and data in order to allow for appropriate decisions to be considered</a:t>
            </a:r>
          </a:p>
          <a:p>
            <a:endParaRPr lang="en-ZA" sz="180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15</a:t>
            </a:fld>
            <a:endParaRPr lang="en-US"/>
          </a:p>
        </p:txBody>
      </p:sp>
    </p:spTree>
    <p:extLst>
      <p:ext uri="{BB962C8B-B14F-4D97-AF65-F5344CB8AC3E}">
        <p14:creationId xmlns:p14="http://schemas.microsoft.com/office/powerpoint/2010/main" val="3806280187"/>
      </p:ext>
    </p:extLst>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493006"/>
          </a:xfrm>
        </p:spPr>
        <p:txBody>
          <a:bodyPr/>
          <a:lstStyle/>
          <a:p>
            <a:r>
              <a:rPr lang="en-ZA" dirty="0"/>
              <a:t>Proposed Solutions</a:t>
            </a:r>
          </a:p>
        </p:txBody>
      </p:sp>
      <p:sp>
        <p:nvSpPr>
          <p:cNvPr id="3" name="Content Placeholder 2"/>
          <p:cNvSpPr>
            <a:spLocks noGrp="1"/>
          </p:cNvSpPr>
          <p:nvPr>
            <p:ph idx="1"/>
          </p:nvPr>
        </p:nvSpPr>
        <p:spPr>
          <a:xfrm>
            <a:off x="609600" y="493006"/>
            <a:ext cx="10972800" cy="5145794"/>
          </a:xfrm>
        </p:spPr>
        <p:txBody>
          <a:bodyPr/>
          <a:lstStyle/>
          <a:p>
            <a:endParaRPr lang="en-ZA" b="1" dirty="0"/>
          </a:p>
          <a:p>
            <a:r>
              <a:rPr lang="en-ZA" sz="2800" b="1" dirty="0"/>
              <a:t>South Africa may consider:</a:t>
            </a:r>
          </a:p>
          <a:p>
            <a:endParaRPr lang="en-ZA" sz="2800" b="1" dirty="0"/>
          </a:p>
          <a:p>
            <a:pPr>
              <a:buFont typeface="Wingdings" panose="05000000000000000000" pitchFamily="2" charset="2"/>
              <a:buChar char="q"/>
            </a:pPr>
            <a:r>
              <a:rPr lang="en-ZA" sz="2800" dirty="0"/>
              <a:t>Continued direct engagement at Principals’ levels</a:t>
            </a:r>
          </a:p>
          <a:p>
            <a:pPr>
              <a:buFont typeface="Wingdings" panose="05000000000000000000" pitchFamily="2" charset="2"/>
              <a:buChar char="q"/>
            </a:pPr>
            <a:r>
              <a:rPr lang="en-ZA" sz="2800" dirty="0"/>
              <a:t>Increased discussions on solutions at regional (SADC) and continental (AU) levels on the conflict </a:t>
            </a:r>
          </a:p>
          <a:p>
            <a:pPr>
              <a:buFont typeface="Wingdings" panose="05000000000000000000" pitchFamily="2" charset="2"/>
              <a:buChar char="q"/>
            </a:pPr>
            <a:r>
              <a:rPr lang="en-ZA" sz="2800" dirty="0"/>
              <a:t>Information sharing between Mozambique and Regional partners</a:t>
            </a:r>
          </a:p>
          <a:p>
            <a:pPr>
              <a:buFont typeface="Wingdings" panose="05000000000000000000" pitchFamily="2" charset="2"/>
              <a:buChar char="q"/>
            </a:pPr>
            <a:r>
              <a:rPr lang="en-ZA" sz="2800" dirty="0"/>
              <a:t> Maritime Security Cooperation (Including with other partners)</a:t>
            </a:r>
          </a:p>
          <a:p>
            <a:endParaRPr lang="en-ZA"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16</a:t>
            </a:fld>
            <a:endParaRPr lang="en-US"/>
          </a:p>
        </p:txBody>
      </p:sp>
    </p:spTree>
    <p:extLst>
      <p:ext uri="{BB962C8B-B14F-4D97-AF65-F5344CB8AC3E}">
        <p14:creationId xmlns:p14="http://schemas.microsoft.com/office/powerpoint/2010/main" val="4089809328"/>
      </p:ext>
    </p:extLst>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noChangeArrowheads="1"/>
          </p:cNvSpPr>
          <p:nvPr>
            <p:ph type="title"/>
          </p:nvPr>
        </p:nvSpPr>
        <p:spPr/>
        <p:txBody>
          <a:bodyPr/>
          <a:lstStyle/>
          <a:p>
            <a:endParaRPr lang="en-US" altLang="en-US"/>
          </a:p>
        </p:txBody>
      </p:sp>
      <p:sp>
        <p:nvSpPr>
          <p:cNvPr id="532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EE7910E9-CFBE-42B3-8F48-D38E19A58133}" type="slidenum">
              <a:rPr lang="en-ZA" altLang="en-US" sz="1400">
                <a:solidFill>
                  <a:srgbClr val="FFFFFF"/>
                </a:solidFill>
                <a:ea typeface="MS PGothic" panose="020B0600070205080204" pitchFamily="34" charset="-128"/>
              </a:rPr>
              <a:pPr>
                <a:spcBef>
                  <a:spcPct val="0"/>
                </a:spcBef>
                <a:buFontTx/>
                <a:buNone/>
              </a:pPr>
              <a:t>17</a:t>
            </a:fld>
            <a:endParaRPr lang="en-ZA" altLang="en-US" sz="1400">
              <a:solidFill>
                <a:srgbClr val="FFFFFF"/>
              </a:solidFill>
              <a:ea typeface="MS PGothic" panose="020B0600070205080204" pitchFamily="34" charset="-128"/>
            </a:endParaRPr>
          </a:p>
        </p:txBody>
      </p:sp>
      <p:pic>
        <p:nvPicPr>
          <p:cNvPr id="53252" name="Picture 2" descr="http://www.pa-legion.com/wp-content/uploads/2009/05/thank-y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25"/>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0637143"/>
      </p:ext>
    </p:extLst>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8229600" cy="1143000"/>
          </a:xfrm>
        </p:spPr>
        <p:txBody>
          <a:bodyPr/>
          <a:lstStyle/>
          <a:p>
            <a:r>
              <a:rPr lang="en-US" dirty="0">
                <a:effectLst>
                  <a:outerShdw blurRad="38100" dist="38100" dir="2700000" algn="tl">
                    <a:srgbClr val="000000">
                      <a:alpha val="43137"/>
                    </a:srgbClr>
                  </a:outerShdw>
                </a:effectLst>
                <a:latin typeface="Arial Narrow" panose="020B0606020202030204" pitchFamily="34" charset="0"/>
              </a:rPr>
              <a:t>Questions</a:t>
            </a:r>
            <a:endParaRPr lang="en-ZA" dirty="0">
              <a:effectLst>
                <a:outerShdw blurRad="38100" dist="38100" dir="2700000" algn="tl">
                  <a:srgbClr val="000000">
                    <a:alpha val="43137"/>
                  </a:srgbClr>
                </a:outerShdw>
              </a:effectLst>
              <a:latin typeface="Arial Narrow" panose="020B0606020202030204" pitchFamily="34" charset="0"/>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9230" y="116632"/>
            <a:ext cx="2857500" cy="2857500"/>
          </a:xfr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0442" y="3629025"/>
            <a:ext cx="2619375" cy="174307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8634" y="73473"/>
            <a:ext cx="2143125" cy="214312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07758" y="2708920"/>
            <a:ext cx="3048000" cy="2596896"/>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07968" y="3044957"/>
            <a:ext cx="1716782" cy="228904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01568" y="1032174"/>
            <a:ext cx="2143125" cy="2143125"/>
          </a:xfrm>
          <a:prstGeom prst="rect">
            <a:avLst/>
          </a:prstGeom>
        </p:spPr>
      </p:pic>
      <p:sp>
        <p:nvSpPr>
          <p:cNvPr id="3" name="Slide Number Placeholder 2"/>
          <p:cNvSpPr>
            <a:spLocks noGrp="1"/>
          </p:cNvSpPr>
          <p:nvPr>
            <p:ph type="sldNum" sz="quarter" idx="10"/>
          </p:nvPr>
        </p:nvSpPr>
        <p:spPr/>
        <p:txBody>
          <a:bodyPr/>
          <a:lstStyle/>
          <a:p>
            <a:pPr>
              <a:defRPr/>
            </a:pPr>
            <a:fld id="{B43C6651-82A5-4EF5-ABA3-1B68CFFA7A21}" type="slidenum">
              <a:rPr lang="en-US" smtClean="0"/>
              <a:pPr>
                <a:defRPr/>
              </a:pPr>
              <a:t>18</a:t>
            </a:fld>
            <a:endParaRPr lang="en-US"/>
          </a:p>
        </p:txBody>
      </p:sp>
    </p:spTree>
    <p:extLst>
      <p:ext uri="{BB962C8B-B14F-4D97-AF65-F5344CB8AC3E}">
        <p14:creationId xmlns:p14="http://schemas.microsoft.com/office/powerpoint/2010/main" val="1982706968"/>
      </p:ext>
    </p:extLst>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304"/>
            <a:ext cx="10972800" cy="402695"/>
          </a:xfrm>
        </p:spPr>
        <p:txBody>
          <a:bodyPr/>
          <a:lstStyle/>
          <a:p>
            <a:r>
              <a:rPr lang="en-ZA" dirty="0"/>
              <a:t>Content</a:t>
            </a:r>
          </a:p>
        </p:txBody>
      </p:sp>
      <p:sp>
        <p:nvSpPr>
          <p:cNvPr id="3" name="Content Placeholder 2"/>
          <p:cNvSpPr>
            <a:spLocks noGrp="1"/>
          </p:cNvSpPr>
          <p:nvPr>
            <p:ph sz="half" idx="1"/>
          </p:nvPr>
        </p:nvSpPr>
        <p:spPr>
          <a:xfrm>
            <a:off x="609600" y="1070776"/>
            <a:ext cx="5384800" cy="4273955"/>
          </a:xfrm>
        </p:spPr>
        <p:txBody>
          <a:bodyPr/>
          <a:lstStyle/>
          <a:p>
            <a:pPr>
              <a:buFont typeface="Wingdings" panose="05000000000000000000" pitchFamily="2" charset="2"/>
              <a:buChar char="Ø"/>
            </a:pPr>
            <a:r>
              <a:rPr lang="en-ZA" sz="2400" dirty="0"/>
              <a:t>Preface</a:t>
            </a:r>
          </a:p>
          <a:p>
            <a:pPr>
              <a:buFont typeface="Wingdings" panose="05000000000000000000" pitchFamily="2" charset="2"/>
              <a:buChar char="Ø"/>
            </a:pPr>
            <a:endParaRPr lang="en-ZA" sz="1800" dirty="0"/>
          </a:p>
          <a:p>
            <a:pPr>
              <a:buFont typeface="Wingdings" panose="05000000000000000000" pitchFamily="2" charset="2"/>
              <a:buChar char="Ø"/>
            </a:pPr>
            <a:r>
              <a:rPr lang="en-ZA" sz="2400" dirty="0"/>
              <a:t>Province Overview</a:t>
            </a:r>
          </a:p>
          <a:p>
            <a:pPr>
              <a:buFont typeface="Wingdings" panose="05000000000000000000" pitchFamily="2" charset="2"/>
              <a:buChar char="Ø"/>
            </a:pPr>
            <a:endParaRPr lang="en-ZA" sz="1800" dirty="0"/>
          </a:p>
          <a:p>
            <a:pPr>
              <a:buFont typeface="Wingdings" panose="05000000000000000000" pitchFamily="2" charset="2"/>
              <a:buChar char="Ø"/>
            </a:pPr>
            <a:r>
              <a:rPr lang="en-ZA" sz="2400" dirty="0"/>
              <a:t>Briefing History of Conflict</a:t>
            </a:r>
          </a:p>
          <a:p>
            <a:pPr>
              <a:buFont typeface="Wingdings" panose="05000000000000000000" pitchFamily="2" charset="2"/>
              <a:buChar char="Ø"/>
            </a:pPr>
            <a:endParaRPr lang="en-ZA" sz="1600" dirty="0"/>
          </a:p>
          <a:p>
            <a:pPr>
              <a:buFont typeface="Wingdings" panose="05000000000000000000" pitchFamily="2" charset="2"/>
              <a:buChar char="Ø"/>
            </a:pPr>
            <a:r>
              <a:rPr lang="en-ZA" sz="2400" dirty="0"/>
              <a:t>Who are they </a:t>
            </a:r>
          </a:p>
          <a:p>
            <a:pPr>
              <a:buFont typeface="Wingdings" panose="05000000000000000000" pitchFamily="2" charset="2"/>
              <a:buChar char="Ø"/>
            </a:pPr>
            <a:endParaRPr lang="en-ZA" sz="1600" dirty="0"/>
          </a:p>
          <a:p>
            <a:pPr>
              <a:buFont typeface="Wingdings" panose="05000000000000000000" pitchFamily="2" charset="2"/>
              <a:buChar char="Ø"/>
            </a:pPr>
            <a:r>
              <a:rPr lang="en-ZA" sz="2400" dirty="0"/>
              <a:t>Severity of Insurgency</a:t>
            </a:r>
          </a:p>
          <a:p>
            <a:pPr>
              <a:buFont typeface="Wingdings" panose="05000000000000000000" pitchFamily="2" charset="2"/>
              <a:buChar char="Ø"/>
            </a:pPr>
            <a:endParaRPr lang="en-ZA" sz="1600" dirty="0"/>
          </a:p>
          <a:p>
            <a:pPr>
              <a:buFont typeface="Wingdings" panose="05000000000000000000" pitchFamily="2" charset="2"/>
              <a:buChar char="Ø"/>
            </a:pPr>
            <a:r>
              <a:rPr lang="en-ZA" sz="2400" dirty="0"/>
              <a:t>Evolution</a:t>
            </a:r>
          </a:p>
        </p:txBody>
      </p:sp>
      <p:sp>
        <p:nvSpPr>
          <p:cNvPr id="4" name="Content Placeholder 3"/>
          <p:cNvSpPr>
            <a:spLocks noGrp="1"/>
          </p:cNvSpPr>
          <p:nvPr>
            <p:ph sz="half" idx="2"/>
          </p:nvPr>
        </p:nvSpPr>
        <p:spPr>
          <a:xfrm>
            <a:off x="6197600" y="1070776"/>
            <a:ext cx="5384800" cy="4415623"/>
          </a:xfrm>
        </p:spPr>
        <p:txBody>
          <a:bodyPr/>
          <a:lstStyle/>
          <a:p>
            <a:pPr>
              <a:buFont typeface="Wingdings" panose="05000000000000000000" pitchFamily="2" charset="2"/>
              <a:buChar char="Ø"/>
            </a:pPr>
            <a:r>
              <a:rPr lang="en-ZA" sz="2400" dirty="0"/>
              <a:t>Internally Displaced Persons</a:t>
            </a:r>
          </a:p>
          <a:p>
            <a:pPr marL="0" indent="0">
              <a:buNone/>
            </a:pPr>
            <a:endParaRPr lang="en-ZA" sz="1600" dirty="0"/>
          </a:p>
          <a:p>
            <a:pPr>
              <a:buFont typeface="Wingdings" panose="05000000000000000000" pitchFamily="2" charset="2"/>
              <a:buChar char="Ø"/>
            </a:pPr>
            <a:r>
              <a:rPr lang="en-ZA" sz="2400" dirty="0"/>
              <a:t>International Response</a:t>
            </a:r>
          </a:p>
          <a:p>
            <a:pPr marL="0" indent="0">
              <a:buNone/>
            </a:pPr>
            <a:endParaRPr lang="en-ZA" sz="1600" dirty="0"/>
          </a:p>
          <a:p>
            <a:pPr>
              <a:buFont typeface="Wingdings" panose="05000000000000000000" pitchFamily="2" charset="2"/>
              <a:buChar char="Ø"/>
            </a:pPr>
            <a:r>
              <a:rPr lang="en-ZA" sz="2400" dirty="0"/>
              <a:t>Regional Response (SADC)</a:t>
            </a:r>
          </a:p>
          <a:p>
            <a:pPr>
              <a:buFont typeface="Wingdings" panose="05000000000000000000" pitchFamily="2" charset="2"/>
              <a:buChar char="Ø"/>
            </a:pPr>
            <a:endParaRPr lang="en-ZA" sz="2400" dirty="0"/>
          </a:p>
          <a:p>
            <a:pPr>
              <a:buFont typeface="Wingdings" panose="05000000000000000000" pitchFamily="2" charset="2"/>
              <a:buChar char="Ø"/>
            </a:pPr>
            <a:r>
              <a:rPr lang="en-ZA" sz="2400" dirty="0"/>
              <a:t>South Africa’s aspiration for peace and security</a:t>
            </a:r>
          </a:p>
          <a:p>
            <a:pPr marL="0" indent="0">
              <a:buNone/>
            </a:pPr>
            <a:endParaRPr lang="en-ZA" sz="1600" dirty="0"/>
          </a:p>
          <a:p>
            <a:pPr>
              <a:buFont typeface="Wingdings" panose="05000000000000000000" pitchFamily="2" charset="2"/>
              <a:buChar char="Ø"/>
            </a:pPr>
            <a:r>
              <a:rPr lang="en-ZA" sz="2400" dirty="0"/>
              <a:t>Implications for a secure and peaceful SADC region</a:t>
            </a:r>
          </a:p>
        </p:txBody>
      </p:sp>
      <p:sp>
        <p:nvSpPr>
          <p:cNvPr id="5" name="Slide Number Placeholder 4"/>
          <p:cNvSpPr>
            <a:spLocks noGrp="1"/>
          </p:cNvSpPr>
          <p:nvPr>
            <p:ph type="sldNum" sz="quarter" idx="10"/>
          </p:nvPr>
        </p:nvSpPr>
        <p:spPr/>
        <p:txBody>
          <a:bodyPr/>
          <a:lstStyle/>
          <a:p>
            <a:pPr>
              <a:defRPr/>
            </a:pPr>
            <a:fld id="{8A83CF7D-0B97-4C6D-A26D-14EECF742CE7}" type="slidenum">
              <a:rPr lang="en-US" smtClean="0"/>
              <a:pPr>
                <a:defRPr/>
              </a:pPr>
              <a:t>2</a:t>
            </a:fld>
            <a:endParaRPr lang="en-US"/>
          </a:p>
        </p:txBody>
      </p:sp>
    </p:spTree>
    <p:extLst>
      <p:ext uri="{BB962C8B-B14F-4D97-AF65-F5344CB8AC3E}">
        <p14:creationId xmlns:p14="http://schemas.microsoft.com/office/powerpoint/2010/main" val="3324278739"/>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04295"/>
          </a:xfrm>
        </p:spPr>
        <p:txBody>
          <a:bodyPr/>
          <a:lstStyle/>
          <a:p>
            <a:r>
              <a:rPr lang="en-ZA" dirty="0"/>
              <a:t>Preface</a:t>
            </a:r>
          </a:p>
        </p:txBody>
      </p:sp>
      <p:sp>
        <p:nvSpPr>
          <p:cNvPr id="3" name="Content Placeholder 2"/>
          <p:cNvSpPr>
            <a:spLocks noGrp="1"/>
          </p:cNvSpPr>
          <p:nvPr>
            <p:ph idx="1"/>
          </p:nvPr>
        </p:nvSpPr>
        <p:spPr>
          <a:xfrm>
            <a:off x="462844" y="889001"/>
            <a:ext cx="10972800" cy="4674672"/>
          </a:xfrm>
        </p:spPr>
        <p:txBody>
          <a:bodyPr/>
          <a:lstStyle/>
          <a:p>
            <a:r>
              <a:rPr lang="en-ZA" sz="2800" dirty="0"/>
              <a:t>Security Situation in Cabo Delgado is highly complex &amp; continuously evolving</a:t>
            </a:r>
          </a:p>
          <a:p>
            <a:endParaRPr lang="en-ZA" sz="1400" dirty="0"/>
          </a:p>
          <a:p>
            <a:r>
              <a:rPr lang="en-ZA" sz="2800" dirty="0"/>
              <a:t>There are varying schools of thought that define different causes, drivers &amp; players</a:t>
            </a:r>
          </a:p>
          <a:p>
            <a:endParaRPr lang="en-ZA" sz="1400" dirty="0"/>
          </a:p>
          <a:p>
            <a:r>
              <a:rPr lang="en-ZA" sz="2800" dirty="0"/>
              <a:t>The insurgency began with basic weapons but in the last few months weaponry used has become sophisticated</a:t>
            </a:r>
          </a:p>
          <a:p>
            <a:endParaRPr lang="en-ZA" sz="1600" dirty="0"/>
          </a:p>
          <a:p>
            <a:r>
              <a:rPr lang="en-ZA" sz="2800" dirty="0"/>
              <a:t>In 2020 there has been an escalation of attacks</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3</a:t>
            </a:fld>
            <a:endParaRPr lang="en-US"/>
          </a:p>
        </p:txBody>
      </p:sp>
    </p:spTree>
    <p:extLst>
      <p:ext uri="{BB962C8B-B14F-4D97-AF65-F5344CB8AC3E}">
        <p14:creationId xmlns:p14="http://schemas.microsoft.com/office/powerpoint/2010/main" val="1484321334"/>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684918"/>
          </a:xfrm>
        </p:spPr>
        <p:txBody>
          <a:bodyPr/>
          <a:lstStyle/>
          <a:p>
            <a:r>
              <a:rPr lang="en-ZA" dirty="0"/>
              <a:t>Cabo Delgado: The Region</a:t>
            </a:r>
          </a:p>
        </p:txBody>
      </p:sp>
      <p:sp>
        <p:nvSpPr>
          <p:cNvPr id="3" name="Content Placeholder 2"/>
          <p:cNvSpPr>
            <a:spLocks noGrp="1"/>
          </p:cNvSpPr>
          <p:nvPr>
            <p:ph idx="1"/>
          </p:nvPr>
        </p:nvSpPr>
        <p:spPr>
          <a:xfrm>
            <a:off x="609600" y="684918"/>
            <a:ext cx="10972800" cy="4953882"/>
          </a:xfrm>
        </p:spPr>
        <p:txBody>
          <a:bodyPr/>
          <a:lstStyle/>
          <a:p>
            <a:endParaRPr lang="en-ZA" sz="2800" dirty="0"/>
          </a:p>
          <a:p>
            <a:r>
              <a:rPr lang="en-ZA" sz="2800" dirty="0"/>
              <a:t>Cabo Delgado is a Province in the Northern part of Mozambique</a:t>
            </a:r>
          </a:p>
          <a:p>
            <a:r>
              <a:rPr lang="en-ZA" sz="2800" dirty="0"/>
              <a:t>Borders Tanzania, Malawi, Zimbabwe</a:t>
            </a:r>
          </a:p>
          <a:p>
            <a:r>
              <a:rPr lang="en-ZA" sz="2800" dirty="0"/>
              <a:t>Rich in precious minerals (i.e. rubies – largest deposits in the world) and a location of prime LNG megaprojects </a:t>
            </a:r>
          </a:p>
          <a:p>
            <a:r>
              <a:rPr lang="en-ZA" sz="2800" dirty="0"/>
              <a:t>Projects have potential to catapult Mozambique into middle-income country status &amp; place Mozambique among the top 10 LNG producers in the world  </a:t>
            </a:r>
          </a:p>
          <a:p>
            <a:r>
              <a:rPr lang="en-ZA" sz="2800" dirty="0"/>
              <a:t>Important threat at hand is insurgency group known as Ahlu Sunna </a:t>
            </a:r>
            <a:r>
              <a:rPr lang="en-ZA" sz="2800" dirty="0" err="1"/>
              <a:t>Waljama</a:t>
            </a:r>
            <a:r>
              <a:rPr lang="en-ZA" sz="2800" dirty="0"/>
              <a:t> (ASWJ) or Al-Shabaab</a:t>
            </a:r>
          </a:p>
          <a:p>
            <a:endParaRPr lang="en-ZA" sz="200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4</a:t>
            </a:fld>
            <a:endParaRPr lang="en-US"/>
          </a:p>
        </p:txBody>
      </p:sp>
    </p:spTree>
    <p:extLst>
      <p:ext uri="{BB962C8B-B14F-4D97-AF65-F5344CB8AC3E}">
        <p14:creationId xmlns:p14="http://schemas.microsoft.com/office/powerpoint/2010/main" val="2478782713"/>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359207"/>
          </a:xfrm>
        </p:spPr>
        <p:txBody>
          <a:bodyPr/>
          <a:lstStyle/>
          <a:p>
            <a:r>
              <a:rPr lang="en-ZA" dirty="0"/>
              <a:t>Brief History Of </a:t>
            </a:r>
            <a:r>
              <a:rPr lang="en-ZA" dirty="0" err="1"/>
              <a:t>Cabo</a:t>
            </a:r>
            <a:r>
              <a:rPr lang="en-ZA" dirty="0"/>
              <a:t> Delgado </a:t>
            </a:r>
            <a:br>
              <a:rPr lang="en-ZA" dirty="0"/>
            </a:br>
            <a:br>
              <a:rPr lang="en-ZA" dirty="0"/>
            </a:br>
            <a:endParaRPr lang="en-ZA" dirty="0"/>
          </a:p>
        </p:txBody>
      </p:sp>
      <p:sp>
        <p:nvSpPr>
          <p:cNvPr id="3" name="Content Placeholder 2"/>
          <p:cNvSpPr>
            <a:spLocks noGrp="1"/>
          </p:cNvSpPr>
          <p:nvPr>
            <p:ph idx="1"/>
          </p:nvPr>
        </p:nvSpPr>
        <p:spPr>
          <a:xfrm>
            <a:off x="734291" y="359207"/>
            <a:ext cx="10972800" cy="5279593"/>
          </a:xfrm>
        </p:spPr>
        <p:txBody>
          <a:bodyPr/>
          <a:lstStyle/>
          <a:p>
            <a:pPr marL="0" indent="0">
              <a:buNone/>
            </a:pPr>
            <a:endParaRPr lang="en-ZA" sz="1800" dirty="0"/>
          </a:p>
          <a:p>
            <a:pPr>
              <a:buFont typeface="Arial" panose="020B0604020202020204" pitchFamily="34" charset="0"/>
              <a:buChar char="•"/>
            </a:pPr>
            <a:r>
              <a:rPr lang="en-ZA" sz="2800" dirty="0"/>
              <a:t>Currently faced with triple challenges of COVID-19 pandemic; the violent insurgency; as well as a humanitarian crisis; caused by the insurgency and cyclones Ida and Kenneth of 2019</a:t>
            </a:r>
            <a:endParaRPr lang="en-ZA" sz="1600" dirty="0"/>
          </a:p>
          <a:p>
            <a:pPr>
              <a:buFont typeface="Arial" panose="020B0604020202020204" pitchFamily="34" charset="0"/>
              <a:buChar char="•"/>
            </a:pPr>
            <a:r>
              <a:rPr lang="en-ZA" sz="2800" dirty="0"/>
              <a:t> Located 2600 km from the capital, Maputo </a:t>
            </a:r>
          </a:p>
          <a:p>
            <a:pPr>
              <a:buFont typeface="Arial" panose="020B0604020202020204" pitchFamily="34" charset="0"/>
              <a:buChar char="•"/>
            </a:pPr>
            <a:r>
              <a:rPr lang="en-ZA" sz="2800" dirty="0"/>
              <a:t>In 2010 locals warned the State of the emergence of radicalisation in some parts of the Province</a:t>
            </a:r>
            <a:endParaRPr lang="en-ZA" sz="1600" dirty="0"/>
          </a:p>
          <a:p>
            <a:pPr>
              <a:buFont typeface="Arial" panose="020B0604020202020204" pitchFamily="34" charset="0"/>
              <a:buChar char="•"/>
            </a:pPr>
            <a:endParaRPr lang="en-ZA" sz="1100" dirty="0"/>
          </a:p>
          <a:p>
            <a:pPr>
              <a:buFont typeface="Arial" panose="020B0604020202020204" pitchFamily="34" charset="0"/>
              <a:buChar char="•"/>
            </a:pPr>
            <a:r>
              <a:rPr lang="en-ZA" sz="2800" dirty="0"/>
              <a:t>Province has been experiencing violent attacks since 5 October 2017. </a:t>
            </a:r>
          </a:p>
          <a:p>
            <a:pPr>
              <a:buFont typeface="Arial" panose="020B0604020202020204" pitchFamily="34" charset="0"/>
              <a:buChar char="•"/>
            </a:pPr>
            <a:r>
              <a:rPr lang="en-ZA" sz="2800" dirty="0"/>
              <a:t>Attacks began on government forces and buildings, including on civilians</a:t>
            </a:r>
          </a:p>
          <a:p>
            <a:pPr>
              <a:buFont typeface="Wingdings" panose="05000000000000000000" pitchFamily="2" charset="2"/>
              <a:buChar char="q"/>
            </a:pPr>
            <a:endParaRPr lang="en-ZA" sz="280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5</a:t>
            </a:fld>
            <a:endParaRPr lang="en-US"/>
          </a:p>
        </p:txBody>
      </p:sp>
    </p:spTree>
    <p:extLst>
      <p:ext uri="{BB962C8B-B14F-4D97-AF65-F5344CB8AC3E}">
        <p14:creationId xmlns:p14="http://schemas.microsoft.com/office/powerpoint/2010/main" val="2213279978"/>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733"/>
            <a:ext cx="10972800" cy="425273"/>
          </a:xfrm>
        </p:spPr>
        <p:txBody>
          <a:bodyPr/>
          <a:lstStyle/>
          <a:p>
            <a:r>
              <a:rPr lang="en-ZA" dirty="0"/>
              <a:t>Brief History Of Conflict </a:t>
            </a:r>
            <a:r>
              <a:rPr lang="en-ZA" dirty="0" err="1"/>
              <a:t>Cont</a:t>
            </a:r>
            <a:r>
              <a:rPr lang="en-ZA" dirty="0"/>
              <a:t>…</a:t>
            </a:r>
          </a:p>
        </p:txBody>
      </p:sp>
      <p:sp>
        <p:nvSpPr>
          <p:cNvPr id="3" name="Content Placeholder 2"/>
          <p:cNvSpPr>
            <a:spLocks noGrp="1"/>
          </p:cNvSpPr>
          <p:nvPr>
            <p:ph idx="1"/>
          </p:nvPr>
        </p:nvSpPr>
        <p:spPr>
          <a:xfrm>
            <a:off x="327377" y="663222"/>
            <a:ext cx="10972800" cy="5039077"/>
          </a:xfrm>
        </p:spPr>
        <p:txBody>
          <a:bodyPr/>
          <a:lstStyle/>
          <a:p>
            <a:pPr marL="0" lvl="0" indent="0">
              <a:buNone/>
            </a:pPr>
            <a:endParaRPr lang="en-ZA" sz="1600" dirty="0">
              <a:solidFill>
                <a:srgbClr val="000000"/>
              </a:solidFill>
            </a:endParaRPr>
          </a:p>
          <a:p>
            <a:pPr lvl="0">
              <a:buFont typeface="Arial" panose="020B0604020202020204" pitchFamily="34" charset="0"/>
              <a:buChar char="•"/>
            </a:pPr>
            <a:r>
              <a:rPr lang="en-ZA" sz="2800" dirty="0"/>
              <a:t>First half of 2020 has been marked by series of attacks, increasingly violent, characterised with sabotage against entire villages, civilians, government buildings, NGOs and churches </a:t>
            </a:r>
          </a:p>
          <a:p>
            <a:pPr lvl="0">
              <a:buFont typeface="Arial" panose="020B0604020202020204" pitchFamily="34" charset="0"/>
              <a:buChar char="•"/>
            </a:pPr>
            <a:endParaRPr lang="en-ZA" sz="2800" dirty="0"/>
          </a:p>
          <a:p>
            <a:pPr lvl="0">
              <a:buFont typeface="Arial" panose="020B0604020202020204" pitchFamily="34" charset="0"/>
              <a:buChar char="•"/>
            </a:pPr>
            <a:r>
              <a:rPr lang="en-ZA" sz="2800" dirty="0"/>
              <a:t>Have left more than 10% of the province’s population internally displaced </a:t>
            </a:r>
          </a:p>
          <a:p>
            <a:pPr lvl="0">
              <a:buFont typeface="Arial" panose="020B0604020202020204" pitchFamily="34" charset="0"/>
              <a:buChar char="•"/>
            </a:pPr>
            <a:endParaRPr lang="en-ZA" sz="2800" dirty="0"/>
          </a:p>
          <a:p>
            <a:pPr lvl="0">
              <a:buFont typeface="Arial" panose="020B0604020202020204" pitchFamily="34" charset="0"/>
              <a:buChar char="•"/>
            </a:pPr>
            <a:r>
              <a:rPr lang="en-ZA" sz="2800" dirty="0"/>
              <a:t>After occupation </a:t>
            </a:r>
            <a:r>
              <a:rPr lang="en-ZA" sz="2400" dirty="0"/>
              <a:t>of towns and villages looting of supplies has taken place</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6</a:t>
            </a:fld>
            <a:endParaRPr lang="en-US" dirty="0"/>
          </a:p>
        </p:txBody>
      </p:sp>
    </p:spTree>
    <p:extLst>
      <p:ext uri="{BB962C8B-B14F-4D97-AF65-F5344CB8AC3E}">
        <p14:creationId xmlns:p14="http://schemas.microsoft.com/office/powerpoint/2010/main" val="3681970494"/>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617184"/>
          </a:xfrm>
        </p:spPr>
        <p:txBody>
          <a:bodyPr/>
          <a:lstStyle/>
          <a:p>
            <a:r>
              <a:rPr lang="en-ZA" dirty="0"/>
              <a:t>Who are the insurgents</a:t>
            </a:r>
          </a:p>
        </p:txBody>
      </p:sp>
      <p:sp>
        <p:nvSpPr>
          <p:cNvPr id="3" name="Content Placeholder 2"/>
          <p:cNvSpPr>
            <a:spLocks noGrp="1"/>
          </p:cNvSpPr>
          <p:nvPr>
            <p:ph idx="1"/>
          </p:nvPr>
        </p:nvSpPr>
        <p:spPr>
          <a:xfrm>
            <a:off x="609600" y="540327"/>
            <a:ext cx="10972800" cy="5098473"/>
          </a:xfrm>
        </p:spPr>
        <p:txBody>
          <a:bodyPr/>
          <a:lstStyle/>
          <a:p>
            <a:endParaRPr lang="en-ZA" sz="1950" dirty="0"/>
          </a:p>
          <a:p>
            <a:r>
              <a:rPr lang="en-ZA" sz="2800" dirty="0"/>
              <a:t>It cannot be confirmed whether or not:</a:t>
            </a:r>
          </a:p>
          <a:p>
            <a:pPr lvl="1"/>
            <a:r>
              <a:rPr lang="en-ZA" sz="2400" dirty="0"/>
              <a:t>This is a guerrilla movement evolving to terrorism, or </a:t>
            </a:r>
          </a:p>
          <a:p>
            <a:pPr lvl="1"/>
            <a:r>
              <a:rPr lang="en-ZA" sz="2400" dirty="0"/>
              <a:t>A terrorism group using guerrilla tactics in search of political, financial and moral support from other radicalised religious groups</a:t>
            </a:r>
          </a:p>
          <a:p>
            <a:r>
              <a:rPr lang="en-ZA" sz="2800" dirty="0"/>
              <a:t>Attacks are mainly against own population and the State </a:t>
            </a:r>
          </a:p>
          <a:p>
            <a:endParaRPr lang="en-ZA" sz="1600" dirty="0"/>
          </a:p>
          <a:p>
            <a:r>
              <a:rPr lang="en-ZA" sz="2800" dirty="0"/>
              <a:t>No visible attacks against Westerners </a:t>
            </a:r>
          </a:p>
          <a:p>
            <a:endParaRPr lang="en-ZA" sz="1800" dirty="0"/>
          </a:p>
          <a:p>
            <a:r>
              <a:rPr lang="en-ZA" sz="2800" dirty="0"/>
              <a:t>All Western investments in the province are protected by private security companies </a:t>
            </a:r>
          </a:p>
          <a:p>
            <a:endParaRPr lang="en-ZA" sz="2150" dirty="0"/>
          </a:p>
          <a:p>
            <a:endParaRPr lang="en-ZA" sz="215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7</a:t>
            </a:fld>
            <a:endParaRPr lang="en-US"/>
          </a:p>
        </p:txBody>
      </p:sp>
    </p:spTree>
    <p:extLst>
      <p:ext uri="{BB962C8B-B14F-4D97-AF65-F5344CB8AC3E}">
        <p14:creationId xmlns:p14="http://schemas.microsoft.com/office/powerpoint/2010/main" val="2082218817"/>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493006"/>
          </a:xfrm>
        </p:spPr>
        <p:txBody>
          <a:bodyPr/>
          <a:lstStyle/>
          <a:p>
            <a:r>
              <a:rPr lang="en-ZA" dirty="0"/>
              <a:t>Severity of Insurgency</a:t>
            </a:r>
          </a:p>
        </p:txBody>
      </p:sp>
      <p:sp>
        <p:nvSpPr>
          <p:cNvPr id="3" name="Content Placeholder 2"/>
          <p:cNvSpPr>
            <a:spLocks noGrp="1"/>
          </p:cNvSpPr>
          <p:nvPr>
            <p:ph idx="1"/>
          </p:nvPr>
        </p:nvSpPr>
        <p:spPr>
          <a:xfrm>
            <a:off x="609600" y="493006"/>
            <a:ext cx="10972800" cy="5190949"/>
          </a:xfrm>
        </p:spPr>
        <p:txBody>
          <a:bodyPr/>
          <a:lstStyle/>
          <a:p>
            <a:endParaRPr lang="en-ZA" sz="2400" dirty="0"/>
          </a:p>
          <a:p>
            <a:r>
              <a:rPr lang="en-ZA" sz="2800" dirty="0"/>
              <a:t>The main districts affected are </a:t>
            </a:r>
            <a:r>
              <a:rPr lang="en-ZA" sz="2800" dirty="0" err="1"/>
              <a:t>Mocimboa</a:t>
            </a:r>
            <a:r>
              <a:rPr lang="en-ZA" sz="2800" dirty="0"/>
              <a:t> da Praia, </a:t>
            </a:r>
            <a:r>
              <a:rPr lang="en-ZA" sz="2800" dirty="0" err="1"/>
              <a:t>Quissanga</a:t>
            </a:r>
            <a:r>
              <a:rPr lang="en-ZA" sz="2800" dirty="0"/>
              <a:t>, </a:t>
            </a:r>
            <a:r>
              <a:rPr lang="en-ZA" sz="2800" dirty="0" err="1"/>
              <a:t>Muidumbe</a:t>
            </a:r>
            <a:r>
              <a:rPr lang="en-ZA" sz="2800" dirty="0"/>
              <a:t> and </a:t>
            </a:r>
            <a:r>
              <a:rPr lang="en-ZA" sz="2800" dirty="0" err="1"/>
              <a:t>Macomia</a:t>
            </a:r>
            <a:endParaRPr lang="en-ZA" sz="2800" dirty="0"/>
          </a:p>
          <a:p>
            <a:r>
              <a:rPr lang="en-ZA" sz="2800" dirty="0"/>
              <a:t>In </a:t>
            </a:r>
            <a:r>
              <a:rPr lang="en-ZA" sz="2800" dirty="0" err="1"/>
              <a:t>Macomia</a:t>
            </a:r>
            <a:r>
              <a:rPr lang="en-ZA" sz="2800" dirty="0"/>
              <a:t> for example; of the 52 villages, 37 have experienced attacks by the insurgency, with some having recurrent and repetitive attacks </a:t>
            </a:r>
          </a:p>
          <a:p>
            <a:r>
              <a:rPr lang="en-ZA" sz="2800" dirty="0"/>
              <a:t>Occupation of towns for extended periods of time has become a feature and some towns and villages remain abandoned </a:t>
            </a:r>
          </a:p>
          <a:p>
            <a:r>
              <a:rPr lang="en-ZA" sz="2800" dirty="0"/>
              <a:t>The announcement of the recent capture of the port town of </a:t>
            </a:r>
            <a:r>
              <a:rPr lang="en-ZA" sz="2800" dirty="0" err="1"/>
              <a:t>Mocimboa</a:t>
            </a:r>
            <a:r>
              <a:rPr lang="en-ZA" sz="2800" dirty="0"/>
              <a:t> da Praia (August) is of great concern</a:t>
            </a:r>
          </a:p>
          <a:p>
            <a:endParaRPr lang="en-ZA" sz="2800" dirty="0"/>
          </a:p>
          <a:p>
            <a:endParaRPr lang="en-ZA" dirty="0"/>
          </a:p>
          <a:p>
            <a:endParaRPr lang="en-ZA"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8</a:t>
            </a:fld>
            <a:endParaRPr lang="en-US"/>
          </a:p>
        </p:txBody>
      </p:sp>
    </p:spTree>
    <p:extLst>
      <p:ext uri="{BB962C8B-B14F-4D97-AF65-F5344CB8AC3E}">
        <p14:creationId xmlns:p14="http://schemas.microsoft.com/office/powerpoint/2010/main" val="2247881013"/>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956FA-E68D-4048-BEDB-315C5045CA5D}"/>
              </a:ext>
            </a:extLst>
          </p:cNvPr>
          <p:cNvSpPr>
            <a:spLocks noGrp="1"/>
          </p:cNvSpPr>
          <p:nvPr>
            <p:ph type="title"/>
          </p:nvPr>
        </p:nvSpPr>
        <p:spPr/>
        <p:txBody>
          <a:bodyPr/>
          <a:lstStyle/>
          <a:p>
            <a:r>
              <a:rPr lang="en-ZA" dirty="0"/>
              <a:t>South Africa’s Policy for Peace and Security</a:t>
            </a:r>
            <a:endParaRPr lang="en-US" dirty="0"/>
          </a:p>
        </p:txBody>
      </p:sp>
      <p:sp>
        <p:nvSpPr>
          <p:cNvPr id="3" name="Content Placeholder 2">
            <a:extLst>
              <a:ext uri="{FF2B5EF4-FFF2-40B4-BE49-F238E27FC236}">
                <a16:creationId xmlns:a16="http://schemas.microsoft.com/office/drawing/2014/main" id="{416D7161-72C6-4692-AD27-708231AE29BF}"/>
              </a:ext>
            </a:extLst>
          </p:cNvPr>
          <p:cNvSpPr>
            <a:spLocks noGrp="1"/>
          </p:cNvSpPr>
          <p:nvPr>
            <p:ph idx="1"/>
          </p:nvPr>
        </p:nvSpPr>
        <p:spPr/>
        <p:txBody>
          <a:bodyPr/>
          <a:lstStyle/>
          <a:p>
            <a:r>
              <a:rPr lang="en-ZA" sz="2800" dirty="0"/>
              <a:t>South Africa adopted the theme of Silencing the Guns as theme for the 2020 Chair of the African Union</a:t>
            </a:r>
          </a:p>
          <a:p>
            <a:r>
              <a:rPr lang="en-ZA" sz="2800" dirty="0"/>
              <a:t>The emergence of conflict in Mozambique is a worrying reversal of the peace that has characterised SADC for many years</a:t>
            </a:r>
          </a:p>
          <a:p>
            <a:r>
              <a:rPr lang="en-ZA" sz="2800" dirty="0"/>
              <a:t>South Africa will intensify efforts to provide support to Mozambique to end the insecurity speedily and to limit its impact</a:t>
            </a:r>
            <a:endParaRPr lang="en-US" sz="2800" dirty="0"/>
          </a:p>
        </p:txBody>
      </p:sp>
      <p:sp>
        <p:nvSpPr>
          <p:cNvPr id="4" name="Slide Number Placeholder 3">
            <a:extLst>
              <a:ext uri="{FF2B5EF4-FFF2-40B4-BE49-F238E27FC236}">
                <a16:creationId xmlns:a16="http://schemas.microsoft.com/office/drawing/2014/main" id="{C3B5C717-C917-4D6C-9CC1-0B7055342793}"/>
              </a:ext>
            </a:extLst>
          </p:cNvPr>
          <p:cNvSpPr>
            <a:spLocks noGrp="1"/>
          </p:cNvSpPr>
          <p:nvPr>
            <p:ph type="sldNum" sz="quarter" idx="10"/>
          </p:nvPr>
        </p:nvSpPr>
        <p:spPr/>
        <p:txBody>
          <a:bodyPr/>
          <a:lstStyle/>
          <a:p>
            <a:pPr>
              <a:defRPr/>
            </a:pPr>
            <a:fld id="{B43C6651-82A5-4EF5-ABA3-1B68CFFA7A21}" type="slidenum">
              <a:rPr lang="en-US" smtClean="0"/>
              <a:pPr>
                <a:defRPr/>
              </a:pPr>
              <a:t>9</a:t>
            </a:fld>
            <a:endParaRPr lang="en-US"/>
          </a:p>
        </p:txBody>
      </p:sp>
    </p:spTree>
    <p:extLst>
      <p:ext uri="{BB962C8B-B14F-4D97-AF65-F5344CB8AC3E}">
        <p14:creationId xmlns:p14="http://schemas.microsoft.com/office/powerpoint/2010/main" val="1434466491"/>
      </p:ext>
    </p:extLst>
  </p:cSld>
  <p:clrMapOvr>
    <a:masterClrMapping/>
  </p:clrMapOvr>
  <p:transition spd="slow">
    <p:random/>
  </p:transition>
</p:sld>
</file>

<file path=ppt/theme/theme1.xml><?xml version="1.0" encoding="utf-8"?>
<a:theme xmlns:a="http://schemas.openxmlformats.org/drawingml/2006/main" name="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6.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DIRCO Theme</Template>
  <TotalTime>7191</TotalTime>
  <Words>1348</Words>
  <Application>Microsoft Office PowerPoint</Application>
  <PresentationFormat>Widescreen</PresentationFormat>
  <Paragraphs>143</Paragraphs>
  <Slides>18</Slides>
  <Notes>3</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18</vt:i4>
      </vt:variant>
    </vt:vector>
  </HeadingPairs>
  <TitlesOfParts>
    <vt:vector size="32" baseType="lpstr">
      <vt:lpstr>Arial</vt:lpstr>
      <vt:lpstr>Arial Narrow</vt:lpstr>
      <vt:lpstr>Calibri</vt:lpstr>
      <vt:lpstr>Times</vt:lpstr>
      <vt:lpstr>Wingdings</vt:lpstr>
      <vt:lpstr>DIRCO Theme</vt:lpstr>
      <vt:lpstr>1_DICO Presentation</vt:lpstr>
      <vt:lpstr>2_DICO Presentation</vt:lpstr>
      <vt:lpstr>3_DICO Presentation</vt:lpstr>
      <vt:lpstr>1_DIRCO Theme</vt:lpstr>
      <vt:lpstr>DICO Presentation</vt:lpstr>
      <vt:lpstr>7_DICO Presentation</vt:lpstr>
      <vt:lpstr>8_DICO Presentation</vt:lpstr>
      <vt:lpstr>9_DICO Presentation</vt:lpstr>
      <vt:lpstr>Briefing on the security situation in Cabo Delgado, Northern Mozambique, and its impact on South Africa’s Foreign Policy aspirations for a secure and peaceful SADC region   Portfolio Committee on International Relations  02 September 2020</vt:lpstr>
      <vt:lpstr>Content</vt:lpstr>
      <vt:lpstr>Preface</vt:lpstr>
      <vt:lpstr>Cabo Delgado: The Region</vt:lpstr>
      <vt:lpstr>Brief History Of Cabo Delgado   </vt:lpstr>
      <vt:lpstr>Brief History Of Conflict Cont…</vt:lpstr>
      <vt:lpstr>Who are the insurgents</vt:lpstr>
      <vt:lpstr>Severity of Insurgency</vt:lpstr>
      <vt:lpstr>South Africa’s Policy for Peace and Security</vt:lpstr>
      <vt:lpstr>IMPLICATIONS: Internally Displaced Persons</vt:lpstr>
      <vt:lpstr>International Response</vt:lpstr>
      <vt:lpstr>Regional Response: SADC POSITION</vt:lpstr>
      <vt:lpstr>Regional Response: SADC POSITION (cont.)</vt:lpstr>
      <vt:lpstr>Regional Response: SADC POSITION (Cont.)</vt:lpstr>
      <vt:lpstr>Implications for South Africa</vt:lpstr>
      <vt:lpstr>Proposed Solutions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Ntombela, M Ms : SPME</dc:creator>
  <cp:lastModifiedBy>Sheldon</cp:lastModifiedBy>
  <cp:revision>204</cp:revision>
  <cp:lastPrinted>2020-09-01T12:55:09Z</cp:lastPrinted>
  <dcterms:created xsi:type="dcterms:W3CDTF">2020-02-07T11:05:54Z</dcterms:created>
  <dcterms:modified xsi:type="dcterms:W3CDTF">2020-09-02T14:41:20Z</dcterms:modified>
</cp:coreProperties>
</file>