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notesMasterIdLst>
    <p:notesMasterId r:id="rId27"/>
  </p:notesMasterIdLst>
  <p:handoutMasterIdLst>
    <p:handoutMasterId r:id="rId28"/>
  </p:handoutMasterIdLst>
  <p:sldIdLst>
    <p:sldId id="256" r:id="rId3"/>
    <p:sldId id="481" r:id="rId4"/>
    <p:sldId id="482" r:id="rId5"/>
    <p:sldId id="454" r:id="rId6"/>
    <p:sldId id="483" r:id="rId7"/>
    <p:sldId id="502" r:id="rId8"/>
    <p:sldId id="497" r:id="rId9"/>
    <p:sldId id="498" r:id="rId10"/>
    <p:sldId id="484" r:id="rId11"/>
    <p:sldId id="499" r:id="rId12"/>
    <p:sldId id="508" r:id="rId13"/>
    <p:sldId id="489" r:id="rId14"/>
    <p:sldId id="490" r:id="rId15"/>
    <p:sldId id="491" r:id="rId16"/>
    <p:sldId id="492" r:id="rId17"/>
    <p:sldId id="506" r:id="rId18"/>
    <p:sldId id="510" r:id="rId19"/>
    <p:sldId id="512" r:id="rId20"/>
    <p:sldId id="507" r:id="rId21"/>
    <p:sldId id="509" r:id="rId22"/>
    <p:sldId id="493" r:id="rId23"/>
    <p:sldId id="505" r:id="rId24"/>
    <p:sldId id="511" r:id="rId25"/>
    <p:sldId id="496" r:id="rId26"/>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AA17"/>
    <a:srgbClr val="D56306"/>
    <a:srgbClr val="4368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3" d="100"/>
          <a:sy n="73" d="100"/>
        </p:scale>
        <p:origin x="582"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7047EA42-8790-4A1B-AFDF-5EA7A027DDD5}" type="datetimeFigureOut">
              <a:rPr lang="en-ZA" smtClean="0"/>
              <a:pPr/>
              <a:t>2020/08/31</a:t>
            </a:fld>
            <a:endParaRPr lang="en-ZA"/>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879820F2-F12C-4CB8-B172-97BF6CBCE427}" type="slidenum">
              <a:rPr lang="en-ZA" smtClean="0"/>
              <a:pPr/>
              <a:t>‹#›</a:t>
            </a:fld>
            <a:endParaRPr lang="en-ZA"/>
          </a:p>
        </p:txBody>
      </p:sp>
    </p:spTree>
    <p:extLst>
      <p:ext uri="{BB962C8B-B14F-4D97-AF65-F5344CB8AC3E}">
        <p14:creationId xmlns:p14="http://schemas.microsoft.com/office/powerpoint/2010/main" val="8534972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271A2ECD-1087-4D39-B39E-A0A68A31D23E}" type="datetimeFigureOut">
              <a:rPr lang="en-ZA" smtClean="0"/>
              <a:pPr/>
              <a:t>2020/08/31</a:t>
            </a:fld>
            <a:endParaRPr lang="en-ZA"/>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69A5A6A7-CE50-40F4-923B-4462BCF8675B}" type="slidenum">
              <a:rPr lang="en-ZA" smtClean="0"/>
              <a:pPr/>
              <a:t>‹#›</a:t>
            </a:fld>
            <a:endParaRPr lang="en-ZA"/>
          </a:p>
        </p:txBody>
      </p:sp>
    </p:spTree>
    <p:extLst>
      <p:ext uri="{BB962C8B-B14F-4D97-AF65-F5344CB8AC3E}">
        <p14:creationId xmlns:p14="http://schemas.microsoft.com/office/powerpoint/2010/main" val="3605319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4.png"/><Relationship Id="rId1" Type="http://schemas.openxmlformats.org/officeDocument/2006/relationships/slideMaster" Target="../slideMasters/slideMaster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1" name="Picture 10"/>
          <p:cNvPicPr>
            <a:picLocks noChangeAspect="1"/>
          </p:cNvPicPr>
          <p:nvPr userDrawn="1"/>
        </p:nvPicPr>
        <p:blipFill rotWithShape="1">
          <a:blip r:embed="rId2">
            <a:extLst>
              <a:ext uri="{28A0092B-C50C-407E-A947-70E740481C1C}">
                <a14:useLocalDpi xmlns:a14="http://schemas.microsoft.com/office/drawing/2010/main" val="0"/>
              </a:ext>
            </a:extLst>
          </a:blip>
          <a:srcRect l="-7" r="20945"/>
          <a:stretch/>
        </p:blipFill>
        <p:spPr>
          <a:xfrm>
            <a:off x="-12700" y="-5038"/>
            <a:ext cx="12204000" cy="5805573"/>
          </a:xfrm>
          <a:prstGeom prst="rect">
            <a:avLst/>
          </a:prstGeom>
        </p:spPr>
      </p:pic>
      <p:pic>
        <p:nvPicPr>
          <p:cNvPr id="7" name="Picture 6" descr="HD-ShadowLong.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a:prstGeom prst="rect">
            <a:avLst/>
          </a:prstGeom>
        </p:spPr>
        <p:txBody>
          <a:bodyPr anchor="ctr" anchorCtr="0">
            <a:noAutofit/>
          </a:bodyPr>
          <a:lstStyle>
            <a:lvl1pPr algn="ctr">
              <a:defRPr sz="4400"/>
            </a:lvl1pPr>
          </a:lstStyle>
          <a:p>
            <a:r>
              <a:rPr lang="en-US" dirty="0" smtClean="0"/>
              <a:t>Click to edit Master title style</a:t>
            </a:r>
            <a:endParaRPr lang="en-US" dirty="0"/>
          </a:p>
        </p:txBody>
      </p:sp>
      <p:sp>
        <p:nvSpPr>
          <p:cNvPr id="3" name="Subtitle 2"/>
          <p:cNvSpPr>
            <a:spLocks noGrp="1"/>
          </p:cNvSpPr>
          <p:nvPr>
            <p:ph type="subTitle" idx="1"/>
          </p:nvPr>
        </p:nvSpPr>
        <p:spPr>
          <a:xfrm>
            <a:off x="2362200" y="4394039"/>
            <a:ext cx="9841800" cy="1117687"/>
          </a:xfrm>
          <a:prstGeom prst="rect">
            <a:avLst/>
          </a:prstGeom>
          <a:solidFill>
            <a:srgbClr val="D56306"/>
          </a:solidFill>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6" name="Slide Number Placeholder 5"/>
          <p:cNvSpPr>
            <a:spLocks noGrp="1"/>
          </p:cNvSpPr>
          <p:nvPr>
            <p:ph type="sldNum" sz="quarter" idx="12"/>
          </p:nvPr>
        </p:nvSpPr>
        <p:spPr>
          <a:xfrm>
            <a:off x="9255346" y="2750337"/>
            <a:ext cx="1171888" cy="1356442"/>
          </a:xfrm>
          <a:prstGeom prst="rect">
            <a:avLst/>
          </a:prstGeom>
        </p:spPr>
        <p:txBody>
          <a:bodyPr/>
          <a:lstStyle/>
          <a:p>
            <a:fld id="{B59ACEC8-D248-43BB-9E41-8F603F9ACC52}" type="slidenum">
              <a:rPr lang="en-ZA" smtClean="0"/>
              <a:pPr/>
              <a:t>‹#›</a:t>
            </a:fld>
            <a:endParaRPr lang="en-ZA"/>
          </a:p>
        </p:txBody>
      </p:sp>
    </p:spTree>
    <p:extLst>
      <p:ext uri="{BB962C8B-B14F-4D97-AF65-F5344CB8AC3E}">
        <p14:creationId xmlns:p14="http://schemas.microsoft.com/office/powerpoint/2010/main" val="24481764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tx1"/>
        </a:solidFill>
        <a:effectLst/>
      </p:bgPr>
    </p:bg>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933964"/>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944111"/>
            <a:ext cx="1602997" cy="144270"/>
          </a:xfrm>
          <a:prstGeom prst="rect">
            <a:avLst/>
          </a:prstGeom>
        </p:spPr>
      </p:pic>
      <p:sp>
        <p:nvSpPr>
          <p:cNvPr id="17" name="Rectangle 16"/>
          <p:cNvSpPr/>
          <p:nvPr/>
        </p:nvSpPr>
        <p:spPr bwMode="ltGray">
          <a:xfrm>
            <a:off x="0" y="0"/>
            <a:ext cx="10437812" cy="952500"/>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6" y="7713"/>
            <a:ext cx="1602997" cy="9447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28601" y="168295"/>
            <a:ext cx="10083800" cy="670287"/>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idx="1"/>
          </p:nvPr>
        </p:nvSpPr>
        <p:spPr>
          <a:xfrm>
            <a:off x="228600" y="1094546"/>
            <a:ext cx="11809203" cy="4545412"/>
          </a:xfrm>
          <a:prstGeom prst="rect">
            <a:avLst/>
          </a:prstGeom>
        </p:spPr>
        <p:txBody>
          <a:bodyPr/>
          <a:lstStyle>
            <a:lvl1pPr>
              <a:defRPr>
                <a:solidFill>
                  <a:schemeClr val="bg1">
                    <a:lumMod val="65000"/>
                    <a:lumOff val="35000"/>
                  </a:schemeClr>
                </a:solidFill>
              </a:defRPr>
            </a:lvl1pPr>
            <a:lvl2pPr>
              <a:defRPr>
                <a:solidFill>
                  <a:schemeClr val="bg1">
                    <a:lumMod val="65000"/>
                    <a:lumOff val="35000"/>
                  </a:schemeClr>
                </a:solidFill>
              </a:defRPr>
            </a:lvl2pPr>
            <a:lvl3pPr>
              <a:defRPr>
                <a:solidFill>
                  <a:schemeClr val="bg1">
                    <a:lumMod val="65000"/>
                    <a:lumOff val="35000"/>
                  </a:schemeClr>
                </a:solidFill>
              </a:defRPr>
            </a:lvl3pPr>
            <a:lvl4pPr>
              <a:defRPr>
                <a:solidFill>
                  <a:schemeClr val="bg1">
                    <a:lumMod val="65000"/>
                    <a:lumOff val="35000"/>
                  </a:schemeClr>
                </a:solidFill>
              </a:defRPr>
            </a:lvl4pPr>
            <a:lvl5pPr>
              <a:defRPr>
                <a:solidFill>
                  <a:schemeClr val="bg1">
                    <a:lumMod val="65000"/>
                    <a:lumOff val="3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a:xfrm>
            <a:off x="11125200" y="141292"/>
            <a:ext cx="912603" cy="697290"/>
          </a:xfrm>
          <a:prstGeom prst="rect">
            <a:avLst/>
          </a:prstGeom>
        </p:spPr>
        <p:txBody>
          <a:bodyPr/>
          <a:lstStyle/>
          <a:p>
            <a:fld id="{B59ACEC8-D248-43BB-9E41-8F603F9ACC52}" type="slidenum">
              <a:rPr lang="en-ZA" smtClean="0"/>
              <a:pPr/>
              <a:t>‹#›</a:t>
            </a:fld>
            <a:endParaRPr lang="en-ZA"/>
          </a:p>
        </p:txBody>
      </p:sp>
    </p:spTree>
    <p:extLst>
      <p:ext uri="{BB962C8B-B14F-4D97-AF65-F5344CB8AC3E}">
        <p14:creationId xmlns:p14="http://schemas.microsoft.com/office/powerpoint/2010/main" val="333475964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3070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3071901"/>
            <a:ext cx="1602997" cy="144270"/>
          </a:xfrm>
          <a:prstGeom prst="rect">
            <a:avLst/>
          </a:prstGeom>
        </p:spPr>
      </p:pic>
      <p:sp>
        <p:nvSpPr>
          <p:cNvPr id="9" name="Rectangle 8"/>
          <p:cNvSpPr/>
          <p:nvPr/>
        </p:nvSpPr>
        <p:spPr bwMode="ltGray">
          <a:xfrm>
            <a:off x="0" y="1710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1710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4" y="1853895"/>
            <a:ext cx="9613860" cy="1090788"/>
          </a:xfrm>
          <a:prstGeom prst="rect">
            <a:avLst/>
          </a:prstGeo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4" y="3216171"/>
            <a:ext cx="9613860" cy="1704017"/>
          </a:xfrm>
          <a:prstGeom prst="rect">
            <a:avLst/>
          </a:prstGeo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a:xfrm>
            <a:off x="10729457" y="1853895"/>
            <a:ext cx="1154151" cy="1090789"/>
          </a:xfrm>
          <a:prstGeom prst="rect">
            <a:avLst/>
          </a:prstGeom>
        </p:spPr>
        <p:txBody>
          <a:bodyPr/>
          <a:lstStyle/>
          <a:p>
            <a:fld id="{B59ACEC8-D248-43BB-9E41-8F603F9ACC52}" type="slidenum">
              <a:rPr lang="en-ZA" smtClean="0"/>
              <a:pPr/>
              <a:t>‹#›</a:t>
            </a:fld>
            <a:endParaRPr lang="en-ZA"/>
          </a:p>
        </p:txBody>
      </p:sp>
    </p:spTree>
    <p:extLst>
      <p:ext uri="{BB962C8B-B14F-4D97-AF65-F5344CB8AC3E}">
        <p14:creationId xmlns:p14="http://schemas.microsoft.com/office/powerpoint/2010/main" val="14436986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5" y="838582"/>
            <a:ext cx="1602997" cy="144270"/>
          </a:xfrm>
          <a:prstGeom prst="rect">
            <a:avLst/>
          </a:prstGeom>
        </p:spPr>
      </p:pic>
      <p:sp>
        <p:nvSpPr>
          <p:cNvPr id="6" name="Rectangle 5"/>
          <p:cNvSpPr/>
          <p:nvPr/>
        </p:nvSpPr>
        <p:spPr>
          <a:xfrm>
            <a:off x="10585825" y="36710"/>
            <a:ext cx="1602997" cy="8018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Slide Number Placeholder 3"/>
          <p:cNvSpPr>
            <a:spLocks noGrp="1"/>
          </p:cNvSpPr>
          <p:nvPr>
            <p:ph type="sldNum" sz="quarter" idx="12"/>
          </p:nvPr>
        </p:nvSpPr>
        <p:spPr>
          <a:xfrm>
            <a:off x="11125200" y="141292"/>
            <a:ext cx="912603" cy="697290"/>
          </a:xfrm>
          <a:prstGeom prst="rect">
            <a:avLst/>
          </a:prstGeom>
        </p:spPr>
        <p:txBody>
          <a:bodyPr/>
          <a:lstStyle/>
          <a:p>
            <a:fld id="{B59ACEC8-D248-43BB-9E41-8F603F9ACC52}" type="slidenum">
              <a:rPr lang="en-ZA" smtClean="0"/>
              <a:pPr/>
              <a:t>‹#›</a:t>
            </a:fld>
            <a:endParaRPr lang="en-ZA"/>
          </a:p>
        </p:txBody>
      </p:sp>
    </p:spTree>
    <p:extLst>
      <p:ext uri="{BB962C8B-B14F-4D97-AF65-F5344CB8AC3E}">
        <p14:creationId xmlns:p14="http://schemas.microsoft.com/office/powerpoint/2010/main" val="3858943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27856" y="1841498"/>
            <a:ext cx="8718877" cy="3036061"/>
          </a:xfrm>
          <a:prstGeom prst="rect">
            <a:avLst/>
          </a:prstGeo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4885279"/>
            <a:ext cx="8156579" cy="548968"/>
          </a:xfrm>
          <a:prstGeom prst="rect">
            <a:avLst/>
          </a:prstGeo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16" name="TextBox 15"/>
          <p:cNvSpPr txBox="1"/>
          <p:nvPr/>
        </p:nvSpPr>
        <p:spPr>
          <a:xfrm>
            <a:off x="583572" y="19800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42654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pic>
        <p:nvPicPr>
          <p:cNvPr id="34" name="Picture 33" descr="HD-ShadowLong.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933964"/>
            <a:ext cx="10437812" cy="321164"/>
          </a:xfrm>
          <a:prstGeom prst="rect">
            <a:avLst/>
          </a:prstGeom>
        </p:spPr>
      </p:pic>
      <p:pic>
        <p:nvPicPr>
          <p:cNvPr id="35" name="Picture 34" descr="HD-ShadowShort.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585826" y="944111"/>
            <a:ext cx="1602997" cy="144270"/>
          </a:xfrm>
          <a:prstGeom prst="rect">
            <a:avLst/>
          </a:prstGeom>
        </p:spPr>
      </p:pic>
      <p:sp>
        <p:nvSpPr>
          <p:cNvPr id="36" name="Rectangle 35"/>
          <p:cNvSpPr/>
          <p:nvPr userDrawn="1"/>
        </p:nvSpPr>
        <p:spPr bwMode="ltGray">
          <a:xfrm>
            <a:off x="0" y="0"/>
            <a:ext cx="10437812" cy="952500"/>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7" name="Rectangle 36"/>
          <p:cNvSpPr/>
          <p:nvPr userDrawn="1"/>
        </p:nvSpPr>
        <p:spPr>
          <a:xfrm>
            <a:off x="10585826" y="7713"/>
            <a:ext cx="1602997" cy="9447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8" name="Title 1"/>
          <p:cNvSpPr txBox="1">
            <a:spLocks/>
          </p:cNvSpPr>
          <p:nvPr userDrawn="1"/>
        </p:nvSpPr>
        <p:spPr>
          <a:xfrm>
            <a:off x="228601" y="168295"/>
            <a:ext cx="10083800" cy="670287"/>
          </a:xfrm>
          <a:prstGeom prst="rect">
            <a:avLst/>
          </a:prstGeom>
        </p:spPr>
        <p:txBody>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r>
              <a:rPr lang="en-US" smtClean="0"/>
              <a:t>Click to edit Master title style</a:t>
            </a:r>
            <a:endParaRPr lang="en-US" dirty="0"/>
          </a:p>
        </p:txBody>
      </p:sp>
      <p:sp>
        <p:nvSpPr>
          <p:cNvPr id="39" name="Slide Number Placeholder 5"/>
          <p:cNvSpPr>
            <a:spLocks noGrp="1"/>
          </p:cNvSpPr>
          <p:nvPr>
            <p:ph type="sldNum" sz="quarter" idx="12"/>
          </p:nvPr>
        </p:nvSpPr>
        <p:spPr>
          <a:xfrm>
            <a:off x="11125200" y="141292"/>
            <a:ext cx="912603" cy="697290"/>
          </a:xfrm>
          <a:prstGeom prst="rect">
            <a:avLst/>
          </a:prstGeom>
        </p:spPr>
        <p:txBody>
          <a:bodyPr/>
          <a:lstStyle/>
          <a:p>
            <a:fld id="{B59ACEC8-D248-43BB-9E41-8F603F9ACC52}" type="slidenum">
              <a:rPr lang="en-ZA" smtClean="0"/>
              <a:pPr/>
              <a:t>‹#›</a:t>
            </a:fld>
            <a:endParaRPr lang="en-ZA"/>
          </a:p>
        </p:txBody>
      </p:sp>
    </p:spTree>
    <p:extLst>
      <p:ext uri="{BB962C8B-B14F-4D97-AF65-F5344CB8AC3E}">
        <p14:creationId xmlns:p14="http://schemas.microsoft.com/office/powerpoint/2010/main" val="3470928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End slide">
    <p:spTree>
      <p:nvGrpSpPr>
        <p:cNvPr id="1" name=""/>
        <p:cNvGrpSpPr/>
        <p:nvPr/>
      </p:nvGrpSpPr>
      <p:grpSpPr>
        <a:xfrm>
          <a:off x="0" y="0"/>
          <a:ext cx="0" cy="0"/>
          <a:chOff x="0" y="0"/>
          <a:chExt cx="0" cy="0"/>
        </a:xfrm>
      </p:grpSpPr>
      <p:sp>
        <p:nvSpPr>
          <p:cNvPr id="7" name="TextBox 6"/>
          <p:cNvSpPr txBox="1"/>
          <p:nvPr userDrawn="1"/>
        </p:nvSpPr>
        <p:spPr>
          <a:xfrm>
            <a:off x="0" y="1244982"/>
            <a:ext cx="12192000" cy="4616648"/>
          </a:xfrm>
          <a:prstGeom prst="rect">
            <a:avLst/>
          </a:prstGeom>
          <a:noFill/>
        </p:spPr>
        <p:txBody>
          <a:bodyPr wrap="square" rtlCol="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ZA" sz="4000" kern="1200" dirty="0" err="1" smtClean="0">
                <a:solidFill>
                  <a:schemeClr val="tx1"/>
                </a:solidFill>
                <a:effectLst/>
                <a:latin typeface="Arial" panose="020B0604020202020204" pitchFamily="34" charset="0"/>
                <a:ea typeface="+mn-ea"/>
                <a:cs typeface="Arial" panose="020B0604020202020204" pitchFamily="34" charset="0"/>
              </a:rPr>
              <a:t>Dankie</a:t>
            </a:r>
            <a:r>
              <a:rPr lang="en-ZA" sz="4000" kern="1200" dirty="0" smtClean="0">
                <a:solidFill>
                  <a:schemeClr val="tx1"/>
                </a:solidFill>
                <a:effectLst/>
                <a:latin typeface="Arial" panose="020B0604020202020204" pitchFamily="34" charset="0"/>
                <a:ea typeface="+mn-ea"/>
                <a:cs typeface="Arial" panose="020B0604020202020204" pitchFamily="34" charset="0"/>
              </a:rPr>
              <a:t> / Thank you / </a:t>
            </a:r>
            <a:r>
              <a:rPr lang="en-ZA" sz="4000" kern="1200" dirty="0" err="1" smtClean="0">
                <a:solidFill>
                  <a:schemeClr val="tx1"/>
                </a:solidFill>
                <a:effectLst/>
                <a:latin typeface="Arial" panose="020B0604020202020204" pitchFamily="34" charset="0"/>
                <a:ea typeface="+mn-ea"/>
                <a:cs typeface="Arial" panose="020B0604020202020204" pitchFamily="34" charset="0"/>
              </a:rPr>
              <a:t>Ngiyathokoza</a:t>
            </a:r>
            <a:endParaRPr lang="en-ZA" sz="4000" kern="1200" dirty="0" smtClean="0">
              <a:solidFill>
                <a:schemeClr val="tx1"/>
              </a:solidFill>
              <a:effectLst/>
              <a:latin typeface="Arial" panose="020B0604020202020204" pitchFamily="34" charset="0"/>
              <a:ea typeface="+mn-ea"/>
              <a:cs typeface="Arial" panose="020B0604020202020204" pitchFamily="34" charset="0"/>
            </a:endParaRPr>
          </a:p>
          <a:p>
            <a:pPr algn="ctr">
              <a:lnSpc>
                <a:spcPct val="150000"/>
              </a:lnSpc>
            </a:pPr>
            <a:r>
              <a:rPr lang="en-ZA" sz="4000" kern="1200" dirty="0" err="1" smtClean="0">
                <a:solidFill>
                  <a:schemeClr val="tx1"/>
                </a:solidFill>
                <a:effectLst/>
                <a:latin typeface="Arial" panose="020B0604020202020204" pitchFamily="34" charset="0"/>
                <a:ea typeface="+mn-ea"/>
                <a:cs typeface="Arial" panose="020B0604020202020204" pitchFamily="34" charset="0"/>
              </a:rPr>
              <a:t>Enkosi</a:t>
            </a:r>
            <a:r>
              <a:rPr lang="en-ZA" sz="4000" kern="1200" dirty="0" smtClean="0">
                <a:solidFill>
                  <a:schemeClr val="tx1"/>
                </a:solidFill>
                <a:effectLst/>
                <a:latin typeface="Arial" panose="020B0604020202020204" pitchFamily="34" charset="0"/>
                <a:ea typeface="+mn-ea"/>
                <a:cs typeface="Arial" panose="020B0604020202020204" pitchFamily="34" charset="0"/>
              </a:rPr>
              <a:t> / </a:t>
            </a:r>
            <a:r>
              <a:rPr lang="en-ZA" sz="4000" kern="1200" dirty="0" err="1" smtClean="0">
                <a:solidFill>
                  <a:schemeClr val="tx1"/>
                </a:solidFill>
                <a:effectLst/>
                <a:latin typeface="Arial" panose="020B0604020202020204" pitchFamily="34" charset="0"/>
                <a:ea typeface="+mn-ea"/>
                <a:cs typeface="Arial" panose="020B0604020202020204" pitchFamily="34" charset="0"/>
              </a:rPr>
              <a:t>Ngiyabonga</a:t>
            </a:r>
            <a:r>
              <a:rPr lang="en-ZA" sz="4000" kern="1200" dirty="0" smtClean="0">
                <a:solidFill>
                  <a:schemeClr val="tx1"/>
                </a:solidFill>
                <a:effectLst/>
                <a:latin typeface="Arial" panose="020B0604020202020204" pitchFamily="34" charset="0"/>
                <a:ea typeface="+mn-ea"/>
                <a:cs typeface="Arial" panose="020B0604020202020204" pitchFamily="34" charset="0"/>
              </a:rPr>
              <a:t> / </a:t>
            </a:r>
            <a:r>
              <a:rPr lang="en-ZA" sz="4000" kern="1200" dirty="0" err="1" smtClean="0">
                <a:solidFill>
                  <a:schemeClr val="tx1"/>
                </a:solidFill>
                <a:effectLst/>
                <a:latin typeface="Arial" panose="020B0604020202020204" pitchFamily="34" charset="0"/>
                <a:ea typeface="+mn-ea"/>
                <a:cs typeface="Arial" panose="020B0604020202020204" pitchFamily="34" charset="0"/>
              </a:rPr>
              <a:t>Ke</a:t>
            </a:r>
            <a:r>
              <a:rPr lang="en-ZA" sz="4000" kern="1200" dirty="0" smtClean="0">
                <a:solidFill>
                  <a:schemeClr val="tx1"/>
                </a:solidFill>
                <a:effectLst/>
                <a:latin typeface="Arial" panose="020B0604020202020204" pitchFamily="34" charset="0"/>
                <a:ea typeface="+mn-ea"/>
                <a:cs typeface="Arial" panose="020B0604020202020204" pitchFamily="34" charset="0"/>
              </a:rPr>
              <a:t> a </a:t>
            </a:r>
            <a:r>
              <a:rPr lang="en-ZA" sz="4000" kern="1200" dirty="0" err="1" smtClean="0">
                <a:solidFill>
                  <a:schemeClr val="tx1"/>
                </a:solidFill>
                <a:effectLst/>
                <a:latin typeface="Arial" panose="020B0604020202020204" pitchFamily="34" charset="0"/>
                <a:ea typeface="+mn-ea"/>
                <a:cs typeface="Arial" panose="020B0604020202020204" pitchFamily="34" charset="0"/>
              </a:rPr>
              <a:t>leboga</a:t>
            </a:r>
            <a:endParaRPr lang="en-ZA" sz="4000" kern="1200" dirty="0" smtClean="0">
              <a:solidFill>
                <a:schemeClr val="tx1"/>
              </a:solidFill>
              <a:effectLst/>
              <a:latin typeface="Arial" panose="020B0604020202020204" pitchFamily="34" charset="0"/>
              <a:ea typeface="+mn-ea"/>
              <a:cs typeface="Arial" panose="020B0604020202020204" pitchFamily="34" charset="0"/>
            </a:endParaRPr>
          </a:p>
          <a:p>
            <a:pPr algn="ctr">
              <a:lnSpc>
                <a:spcPct val="150000"/>
              </a:lnSpc>
            </a:pPr>
            <a:r>
              <a:rPr lang="en-ZA" sz="4000" kern="1200" dirty="0" err="1" smtClean="0">
                <a:solidFill>
                  <a:schemeClr val="tx1"/>
                </a:solidFill>
                <a:effectLst/>
                <a:latin typeface="Arial" panose="020B0604020202020204" pitchFamily="34" charset="0"/>
                <a:ea typeface="+mn-ea"/>
                <a:cs typeface="Arial" panose="020B0604020202020204" pitchFamily="34" charset="0"/>
              </a:rPr>
              <a:t>Ke</a:t>
            </a:r>
            <a:r>
              <a:rPr lang="en-ZA" sz="4000" kern="1200" dirty="0" smtClean="0">
                <a:solidFill>
                  <a:schemeClr val="tx1"/>
                </a:solidFill>
                <a:effectLst/>
                <a:latin typeface="Arial" panose="020B0604020202020204" pitchFamily="34" charset="0"/>
                <a:ea typeface="+mn-ea"/>
                <a:cs typeface="Arial" panose="020B0604020202020204" pitchFamily="34" charset="0"/>
              </a:rPr>
              <a:t> a </a:t>
            </a:r>
            <a:r>
              <a:rPr lang="en-ZA" sz="4000" kern="1200" dirty="0" err="1" smtClean="0">
                <a:solidFill>
                  <a:schemeClr val="tx1"/>
                </a:solidFill>
                <a:effectLst/>
                <a:latin typeface="Arial" panose="020B0604020202020204" pitchFamily="34" charset="0"/>
                <a:ea typeface="+mn-ea"/>
                <a:cs typeface="Arial" panose="020B0604020202020204" pitchFamily="34" charset="0"/>
              </a:rPr>
              <a:t>leboha</a:t>
            </a:r>
            <a:r>
              <a:rPr lang="en-ZA" sz="4000" kern="1200" dirty="0" smtClean="0">
                <a:solidFill>
                  <a:schemeClr val="tx1"/>
                </a:solidFill>
                <a:effectLst/>
                <a:latin typeface="Arial" panose="020B0604020202020204" pitchFamily="34" charset="0"/>
                <a:ea typeface="+mn-ea"/>
                <a:cs typeface="Arial" panose="020B0604020202020204" pitchFamily="34" charset="0"/>
              </a:rPr>
              <a:t> / </a:t>
            </a:r>
            <a:r>
              <a:rPr lang="en-ZA" sz="4000" kern="1200" dirty="0" err="1" smtClean="0">
                <a:solidFill>
                  <a:schemeClr val="tx1"/>
                </a:solidFill>
                <a:effectLst/>
                <a:latin typeface="Arial" panose="020B0604020202020204" pitchFamily="34" charset="0"/>
                <a:ea typeface="+mn-ea"/>
                <a:cs typeface="Arial" panose="020B0604020202020204" pitchFamily="34" charset="0"/>
              </a:rPr>
              <a:t>Ndi</a:t>
            </a:r>
            <a:r>
              <a:rPr lang="en-ZA" sz="4000" kern="1200" dirty="0" smtClean="0">
                <a:solidFill>
                  <a:schemeClr val="tx1"/>
                </a:solidFill>
                <a:effectLst/>
                <a:latin typeface="Arial" panose="020B0604020202020204" pitchFamily="34" charset="0"/>
                <a:ea typeface="+mn-ea"/>
                <a:cs typeface="Arial" panose="020B0604020202020204" pitchFamily="34" charset="0"/>
              </a:rPr>
              <a:t> a </a:t>
            </a:r>
            <a:r>
              <a:rPr lang="en-ZA" sz="4000" kern="1200" smtClean="0">
                <a:solidFill>
                  <a:schemeClr val="tx1"/>
                </a:solidFill>
                <a:effectLst/>
                <a:latin typeface="Arial" panose="020B0604020202020204" pitchFamily="34" charset="0"/>
                <a:ea typeface="+mn-ea"/>
                <a:cs typeface="Arial" panose="020B0604020202020204" pitchFamily="34" charset="0"/>
              </a:rPr>
              <a:t>livhuwa</a:t>
            </a:r>
            <a:endParaRPr lang="en-ZA" sz="4000" kern="1200" dirty="0" smtClean="0">
              <a:solidFill>
                <a:schemeClr val="tx1"/>
              </a:solidFill>
              <a:effectLst/>
              <a:latin typeface="Arial" panose="020B0604020202020204" pitchFamily="34" charset="0"/>
              <a:ea typeface="+mn-ea"/>
              <a:cs typeface="Arial" panose="020B0604020202020204" pitchFamily="34" charset="0"/>
            </a:endParaRPr>
          </a:p>
          <a:p>
            <a:pPr algn="ctr">
              <a:lnSpc>
                <a:spcPct val="150000"/>
              </a:lnSpc>
            </a:pPr>
            <a:r>
              <a:rPr lang="en-ZA" sz="4000" kern="1200" dirty="0" err="1" smtClean="0">
                <a:solidFill>
                  <a:schemeClr val="tx1"/>
                </a:solidFill>
                <a:effectLst/>
                <a:latin typeface="Arial" panose="020B0604020202020204" pitchFamily="34" charset="0"/>
                <a:ea typeface="+mn-ea"/>
                <a:cs typeface="Arial" panose="020B0604020202020204" pitchFamily="34" charset="0"/>
              </a:rPr>
              <a:t>Ndza</a:t>
            </a:r>
            <a:r>
              <a:rPr lang="en-ZA" sz="4000" kern="1200" dirty="0" smtClean="0">
                <a:solidFill>
                  <a:schemeClr val="tx1"/>
                </a:solidFill>
                <a:effectLst/>
                <a:latin typeface="Arial" panose="020B0604020202020204" pitchFamily="34" charset="0"/>
                <a:ea typeface="+mn-ea"/>
                <a:cs typeface="Arial" panose="020B0604020202020204" pitchFamily="34" charset="0"/>
              </a:rPr>
              <a:t> </a:t>
            </a:r>
            <a:r>
              <a:rPr lang="en-ZA" sz="4000" kern="1200" dirty="0" err="1" smtClean="0">
                <a:solidFill>
                  <a:schemeClr val="tx1"/>
                </a:solidFill>
                <a:effectLst/>
                <a:latin typeface="Arial" panose="020B0604020202020204" pitchFamily="34" charset="0"/>
                <a:ea typeface="+mn-ea"/>
                <a:cs typeface="Arial" panose="020B0604020202020204" pitchFamily="34" charset="0"/>
              </a:rPr>
              <a:t>khensa</a:t>
            </a:r>
            <a:endParaRPr lang="en-ZA" sz="4000" kern="1200" dirty="0" smtClean="0">
              <a:solidFill>
                <a:schemeClr val="tx1"/>
              </a:solidFill>
              <a:effectLst/>
              <a:latin typeface="Arial" panose="020B0604020202020204" pitchFamily="34" charset="0"/>
              <a:ea typeface="+mn-ea"/>
              <a:cs typeface="Arial" panose="020B0604020202020204" pitchFamily="34" charset="0"/>
            </a:endParaRPr>
          </a:p>
          <a:p>
            <a:pPr algn="ctr">
              <a:lnSpc>
                <a:spcPct val="150000"/>
              </a:lnSpc>
            </a:pPr>
            <a:endParaRPr lang="en-ZA"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1667924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852072"/>
            <a:ext cx="10437812" cy="321164"/>
          </a:xfrm>
          <a:prstGeom prst="rect">
            <a:avLst/>
          </a:prstGeom>
        </p:spPr>
      </p:pic>
      <p:sp>
        <p:nvSpPr>
          <p:cNvPr id="11" name="Rectangle 10"/>
          <p:cNvSpPr/>
          <p:nvPr/>
        </p:nvSpPr>
        <p:spPr bwMode="ltGray">
          <a:xfrm>
            <a:off x="0" y="977900"/>
            <a:ext cx="10437812" cy="894286"/>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680319" y="1120381"/>
            <a:ext cx="9613862" cy="588535"/>
          </a:xfrm>
          <a:prstGeom prst="rect">
            <a:avLst/>
          </a:prstGeom>
        </p:spPr>
        <p:txBody>
          <a:bodyPr anchor="b"/>
          <a:lstStyle>
            <a:lvl1pPr>
              <a:defRPr sz="3200"/>
            </a:lvl1pPr>
          </a:lstStyle>
          <a:p>
            <a:r>
              <a:rPr lang="en-US" dirty="0" smtClean="0"/>
              <a:t>Contact us</a:t>
            </a:r>
            <a:endParaRPr lang="en-US" dirty="0"/>
          </a:p>
        </p:txBody>
      </p:sp>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055525" y="2261716"/>
            <a:ext cx="457200" cy="457200"/>
          </a:xfrm>
          <a:prstGeom prst="rect">
            <a:avLst/>
          </a:prstGeom>
        </p:spPr>
      </p:pic>
      <p:pic>
        <p:nvPicPr>
          <p:cNvPr id="8" name="Picture 7"/>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055525" y="4400404"/>
            <a:ext cx="457200" cy="457200"/>
          </a:xfrm>
          <a:prstGeom prst="rect">
            <a:avLst/>
          </a:prstGeom>
        </p:spPr>
      </p:pic>
      <p:pic>
        <p:nvPicPr>
          <p:cNvPr id="13" name="Picture 12"/>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9055525" y="3687508"/>
            <a:ext cx="457200" cy="457200"/>
          </a:xfrm>
          <a:prstGeom prst="rect">
            <a:avLst/>
          </a:prstGeom>
        </p:spPr>
      </p:pic>
      <p:pic>
        <p:nvPicPr>
          <p:cNvPr id="14" name="Picture 13"/>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9055525" y="5113300"/>
            <a:ext cx="457200" cy="457200"/>
          </a:xfrm>
          <a:prstGeom prst="rect">
            <a:avLst/>
          </a:prstGeom>
        </p:spPr>
      </p:pic>
      <p:pic>
        <p:nvPicPr>
          <p:cNvPr id="15" name="Picture 14"/>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9055525" y="2974612"/>
            <a:ext cx="457200" cy="457200"/>
          </a:xfrm>
          <a:prstGeom prst="rect">
            <a:avLst/>
          </a:prstGeom>
        </p:spPr>
      </p:pic>
      <p:sp>
        <p:nvSpPr>
          <p:cNvPr id="16" name="TextBox 15"/>
          <p:cNvSpPr txBox="1"/>
          <p:nvPr userDrawn="1"/>
        </p:nvSpPr>
        <p:spPr>
          <a:xfrm>
            <a:off x="2768600" y="2451100"/>
            <a:ext cx="3695700" cy="369332"/>
          </a:xfrm>
          <a:prstGeom prst="rect">
            <a:avLst/>
          </a:prstGeom>
          <a:noFill/>
        </p:spPr>
        <p:txBody>
          <a:bodyPr wrap="square" rtlCol="0">
            <a:spAutoFit/>
          </a:bodyPr>
          <a:lstStyle/>
          <a:p>
            <a:r>
              <a:rPr lang="en-ZA" dirty="0" smtClean="0"/>
              <a:t>Name</a:t>
            </a:r>
            <a:endParaRPr lang="en-ZA" dirty="0"/>
          </a:p>
        </p:txBody>
      </p:sp>
      <p:sp>
        <p:nvSpPr>
          <p:cNvPr id="18" name="Text Placeholder 17"/>
          <p:cNvSpPr>
            <a:spLocks noGrp="1"/>
          </p:cNvSpPr>
          <p:nvPr>
            <p:ph type="body" sz="quarter" idx="10"/>
          </p:nvPr>
        </p:nvSpPr>
        <p:spPr>
          <a:xfrm>
            <a:off x="681038" y="3924300"/>
            <a:ext cx="6189662" cy="9144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Tree>
    <p:extLst>
      <p:ext uri="{BB962C8B-B14F-4D97-AF65-F5344CB8AC3E}">
        <p14:creationId xmlns:p14="http://schemas.microsoft.com/office/powerpoint/2010/main" val="281501599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endParaRPr lang="en-ZA"/>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ZA"/>
          </a:p>
        </p:txBody>
      </p:sp>
      <p:pic>
        <p:nvPicPr>
          <p:cNvPr id="8" name="Picture 7"/>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547007" y="5800536"/>
            <a:ext cx="10058400" cy="1057464"/>
          </a:xfrm>
          <a:prstGeom prst="rect">
            <a:avLst/>
          </a:prstGeom>
        </p:spPr>
      </p:pic>
      <p:sp>
        <p:nvSpPr>
          <p:cNvPr id="9" name="Rectangle 8"/>
          <p:cNvSpPr>
            <a:spLocks noChangeAspect="1"/>
          </p:cNvSpPr>
          <p:nvPr userDrawn="1"/>
        </p:nvSpPr>
        <p:spPr>
          <a:xfrm>
            <a:off x="0" y="5780314"/>
            <a:ext cx="12192000" cy="107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pic>
        <p:nvPicPr>
          <p:cNvPr id="12" name="Picture 11"/>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66800" y="5790425"/>
            <a:ext cx="10058400" cy="1057464"/>
          </a:xfrm>
          <a:prstGeom prst="rect">
            <a:avLst/>
          </a:prstGeom>
        </p:spPr>
      </p:pic>
    </p:spTree>
    <p:extLst>
      <p:ext uri="{BB962C8B-B14F-4D97-AF65-F5344CB8AC3E}">
        <p14:creationId xmlns:p14="http://schemas.microsoft.com/office/powerpoint/2010/main" val="426134899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7" r:id="rId4"/>
    <p:sldLayoutId id="2147483672" r:id="rId5"/>
    <p:sldLayoutId id="2147483678" r:id="rId6"/>
    <p:sldLayoutId id="2147483673" r:id="rId7"/>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1083" y="144966"/>
            <a:ext cx="8523373" cy="3961813"/>
          </a:xfrm>
        </p:spPr>
        <p:txBody>
          <a:bodyPr/>
          <a:lstStyle/>
          <a:p>
            <a:r>
              <a:rPr lang="en-ZA" dirty="0" smtClean="0"/>
              <a:t/>
            </a:r>
            <a:br>
              <a:rPr lang="en-ZA" dirty="0" smtClean="0"/>
            </a:br>
            <a:r>
              <a:rPr lang="en-ZA" dirty="0" smtClean="0"/>
              <a:t>Monitoring of the prohibition </a:t>
            </a:r>
            <a:r>
              <a:rPr lang="en-ZA" dirty="0"/>
              <a:t>of public servants from </a:t>
            </a:r>
            <a:r>
              <a:rPr lang="en-ZA" dirty="0" smtClean="0"/>
              <a:t>conducting business </a:t>
            </a:r>
            <a:r>
              <a:rPr lang="en-ZA" dirty="0"/>
              <a:t>with the </a:t>
            </a:r>
            <a:r>
              <a:rPr lang="en-ZA" dirty="0" smtClean="0"/>
              <a:t>state </a:t>
            </a:r>
            <a:endParaRPr lang="en-ZA" dirty="0"/>
          </a:p>
        </p:txBody>
      </p:sp>
      <p:sp>
        <p:nvSpPr>
          <p:cNvPr id="3" name="Subtitle 2"/>
          <p:cNvSpPr>
            <a:spLocks noGrp="1"/>
          </p:cNvSpPr>
          <p:nvPr>
            <p:ph type="subTitle" idx="1"/>
          </p:nvPr>
        </p:nvSpPr>
        <p:spPr/>
        <p:txBody>
          <a:bodyPr>
            <a:normAutofit fontScale="70000" lnSpcReduction="20000"/>
          </a:bodyPr>
          <a:lstStyle/>
          <a:p>
            <a:pPr algn="l"/>
            <a:r>
              <a:rPr lang="en-ZA" dirty="0" smtClean="0">
                <a:solidFill>
                  <a:srgbClr val="FFFF00"/>
                </a:solidFill>
              </a:rPr>
              <a:t>Director-General: Ms. Yoliswa Makhasi</a:t>
            </a:r>
          </a:p>
          <a:p>
            <a:pPr algn="l"/>
            <a:r>
              <a:rPr lang="en-ZA" dirty="0" smtClean="0"/>
              <a:t>Acting CD:PAEIDTAU: Dr Salomon Hoogenraad-Vermaak</a:t>
            </a:r>
          </a:p>
          <a:p>
            <a:pPr algn="l"/>
            <a:endParaRPr lang="en-ZA" dirty="0"/>
          </a:p>
          <a:p>
            <a:pPr algn="l"/>
            <a:r>
              <a:rPr lang="en-ZA" dirty="0" smtClean="0"/>
              <a:t>September 2020</a:t>
            </a:r>
            <a:endParaRPr lang="en-ZA" dirty="0"/>
          </a:p>
        </p:txBody>
      </p:sp>
      <p:sp>
        <p:nvSpPr>
          <p:cNvPr id="4" name="Slide Number Placeholder 3"/>
          <p:cNvSpPr>
            <a:spLocks noGrp="1"/>
          </p:cNvSpPr>
          <p:nvPr>
            <p:ph type="sldNum" sz="quarter" idx="12"/>
          </p:nvPr>
        </p:nvSpPr>
        <p:spPr/>
        <p:txBody>
          <a:bodyPr/>
          <a:lstStyle/>
          <a:p>
            <a:fld id="{B59ACEC8-D248-43BB-9E41-8F603F9ACC52}" type="slidenum">
              <a:rPr lang="en-ZA" smtClean="0"/>
              <a:pPr/>
              <a:t>1</a:t>
            </a:fld>
            <a:endParaRPr lang="en-ZA"/>
          </a:p>
        </p:txBody>
      </p:sp>
    </p:spTree>
    <p:extLst>
      <p:ext uri="{BB962C8B-B14F-4D97-AF65-F5344CB8AC3E}">
        <p14:creationId xmlns:p14="http://schemas.microsoft.com/office/powerpoint/2010/main" val="6289381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1" y="113431"/>
            <a:ext cx="10083800" cy="670287"/>
          </a:xfrm>
        </p:spPr>
        <p:txBody>
          <a:bodyPr>
            <a:normAutofit/>
          </a:bodyPr>
          <a:lstStyle/>
          <a:p>
            <a:r>
              <a:rPr lang="en-ZA" b="1" dirty="0" smtClean="0"/>
              <a:t>Measures put in place</a:t>
            </a:r>
            <a:endParaRPr lang="en-ZA" b="1" dirty="0"/>
          </a:p>
        </p:txBody>
      </p:sp>
      <p:sp>
        <p:nvSpPr>
          <p:cNvPr id="3" name="Content Placeholder 2"/>
          <p:cNvSpPr>
            <a:spLocks noGrp="1"/>
          </p:cNvSpPr>
          <p:nvPr>
            <p:ph sz="quarter" idx="1"/>
          </p:nvPr>
        </p:nvSpPr>
        <p:spPr>
          <a:xfrm>
            <a:off x="228600" y="1006876"/>
            <a:ext cx="11809203" cy="4848013"/>
          </a:xfrm>
        </p:spPr>
        <p:txBody>
          <a:bodyPr>
            <a:noAutofit/>
          </a:bodyPr>
          <a:lstStyle/>
          <a:p>
            <a:r>
              <a:rPr lang="en-GB" sz="2200" dirty="0" smtClean="0"/>
              <a:t> 2018 continue – In December, the DPSA provided the Portfolio Committee with the names of employees and departments possibly conducting business with the State.</a:t>
            </a:r>
          </a:p>
          <a:p>
            <a:r>
              <a:rPr lang="en-GB" sz="2200" dirty="0" smtClean="0"/>
              <a:t>2019 – The verification process was considerably hampered by National Treasury’s decision to deny DPSA access to the CSD data, because of POPIA concerns. The DPSA handed the name list of employees conducting business with the State </a:t>
            </a:r>
            <a:r>
              <a:rPr lang="en-ZA" sz="2200" dirty="0" smtClean="0"/>
              <a:t>on </a:t>
            </a:r>
            <a:r>
              <a:rPr lang="en-ZA" sz="2200" dirty="0"/>
              <a:t>24 June 2019 </a:t>
            </a:r>
            <a:r>
              <a:rPr lang="en-GB" sz="2200" dirty="0" smtClean="0"/>
              <a:t>to the SAPS and NPA. In </a:t>
            </a:r>
            <a:r>
              <a:rPr lang="en-GB" sz="2200" dirty="0"/>
              <a:t>September a progress report was submitted to Cabinet. </a:t>
            </a:r>
            <a:endParaRPr lang="en-GB" sz="2200" dirty="0" smtClean="0"/>
          </a:p>
          <a:p>
            <a:pPr marL="0" indent="0">
              <a:buNone/>
            </a:pPr>
            <a:endParaRPr lang="en-GB" sz="2200" dirty="0" smtClean="0"/>
          </a:p>
          <a:p>
            <a:endParaRPr lang="en-GB" sz="2200" dirty="0" smtClean="0"/>
          </a:p>
          <a:p>
            <a:pPr marL="0" lvl="0" indent="0">
              <a:buNone/>
            </a:pPr>
            <a:endParaRPr lang="en-GB" sz="2200" dirty="0" smtClean="0"/>
          </a:p>
          <a:p>
            <a:pPr lvl="1"/>
            <a:endParaRPr lang="en-GB" sz="2200" dirty="0" smtClean="0"/>
          </a:p>
        </p:txBody>
      </p:sp>
      <p:sp>
        <p:nvSpPr>
          <p:cNvPr id="5" name="Slide Number Placeholder 4"/>
          <p:cNvSpPr>
            <a:spLocks noGrp="1"/>
          </p:cNvSpPr>
          <p:nvPr>
            <p:ph type="sldNum" sz="quarter" idx="12"/>
          </p:nvPr>
        </p:nvSpPr>
        <p:spPr/>
        <p:txBody>
          <a:bodyPr>
            <a:normAutofit/>
          </a:bodyPr>
          <a:lstStyle/>
          <a:p>
            <a:fld id="{82C40EFD-8994-4D83-8D77-4B948604FF58}" type="slidenum">
              <a:rPr lang="en-ZA" smtClean="0"/>
              <a:pPr/>
              <a:t>10</a:t>
            </a:fld>
            <a:endParaRPr lang="en-ZA"/>
          </a:p>
        </p:txBody>
      </p:sp>
    </p:spTree>
    <p:extLst>
      <p:ext uri="{BB962C8B-B14F-4D97-AF65-F5344CB8AC3E}">
        <p14:creationId xmlns:p14="http://schemas.microsoft.com/office/powerpoint/2010/main" val="11584750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7053"/>
            <a:ext cx="10083800" cy="839050"/>
          </a:xfrm>
        </p:spPr>
        <p:txBody>
          <a:bodyPr>
            <a:normAutofit/>
          </a:bodyPr>
          <a:lstStyle/>
          <a:p>
            <a:r>
              <a:rPr lang="en-ZA" b="1" dirty="0" smtClean="0"/>
              <a:t>Status as at April 2020</a:t>
            </a:r>
            <a:endParaRPr lang="en-ZA" b="1" dirty="0"/>
          </a:p>
        </p:txBody>
      </p:sp>
      <p:sp>
        <p:nvSpPr>
          <p:cNvPr id="3" name="Content Placeholder 2"/>
          <p:cNvSpPr>
            <a:spLocks noGrp="1"/>
          </p:cNvSpPr>
          <p:nvPr>
            <p:ph sz="quarter" idx="1"/>
          </p:nvPr>
        </p:nvSpPr>
        <p:spPr>
          <a:xfrm>
            <a:off x="228600" y="936103"/>
            <a:ext cx="11809203" cy="5068912"/>
          </a:xfrm>
        </p:spPr>
        <p:txBody>
          <a:bodyPr>
            <a:noAutofit/>
          </a:bodyPr>
          <a:lstStyle/>
          <a:p>
            <a:r>
              <a:rPr lang="en-GB" sz="2600" dirty="0" smtClean="0"/>
              <a:t>National Departments:  </a:t>
            </a:r>
          </a:p>
          <a:p>
            <a:pPr lvl="1"/>
            <a:r>
              <a:rPr lang="en-GB" sz="2200" dirty="0" smtClean="0">
                <a:solidFill>
                  <a:srgbClr val="FF0000"/>
                </a:solidFill>
              </a:rPr>
              <a:t>29 (up from 28)</a:t>
            </a:r>
            <a:r>
              <a:rPr lang="en-GB" sz="2200" dirty="0" smtClean="0"/>
              <a:t> possibly have employees conducting business with an organ of state</a:t>
            </a:r>
          </a:p>
          <a:p>
            <a:pPr lvl="1"/>
            <a:r>
              <a:rPr lang="en-GB" sz="2200" dirty="0" smtClean="0">
                <a:solidFill>
                  <a:srgbClr val="00B050"/>
                </a:solidFill>
              </a:rPr>
              <a:t>15 (down from 16) </a:t>
            </a:r>
            <a:r>
              <a:rPr lang="en-GB" sz="2200" dirty="0" smtClean="0"/>
              <a:t>have no employees conducting business with an organ of state</a:t>
            </a:r>
          </a:p>
          <a:p>
            <a:pPr lvl="1"/>
            <a:endParaRPr lang="en-GB" sz="2200" dirty="0" smtClean="0"/>
          </a:p>
          <a:p>
            <a:r>
              <a:rPr lang="en-GB" sz="2600" dirty="0" smtClean="0"/>
              <a:t>Provincial Departments:</a:t>
            </a:r>
          </a:p>
          <a:p>
            <a:r>
              <a:rPr lang="en-GB" sz="2200" dirty="0" smtClean="0"/>
              <a:t>KZN </a:t>
            </a:r>
          </a:p>
          <a:p>
            <a:pPr lvl="1"/>
            <a:r>
              <a:rPr lang="en-GB" sz="2200" dirty="0" smtClean="0">
                <a:solidFill>
                  <a:srgbClr val="FF0000"/>
                </a:solidFill>
              </a:rPr>
              <a:t>13 (same as in 2019) </a:t>
            </a:r>
            <a:r>
              <a:rPr lang="en-GB" sz="2200" dirty="0" smtClean="0"/>
              <a:t>possibly have employees conducting business with an organ of state</a:t>
            </a:r>
          </a:p>
          <a:p>
            <a:pPr lvl="1"/>
            <a:r>
              <a:rPr lang="en-GB" sz="2200" dirty="0" smtClean="0">
                <a:solidFill>
                  <a:srgbClr val="00B050"/>
                </a:solidFill>
              </a:rPr>
              <a:t>1 (same as in 2019)</a:t>
            </a:r>
            <a:r>
              <a:rPr lang="en-GB" sz="2200" dirty="0" smtClean="0">
                <a:solidFill>
                  <a:schemeClr val="bg1"/>
                </a:solidFill>
              </a:rPr>
              <a:t> </a:t>
            </a:r>
            <a:r>
              <a:rPr lang="en-GB" sz="2200" dirty="0" smtClean="0"/>
              <a:t>has </a:t>
            </a:r>
            <a:r>
              <a:rPr lang="en-GB" sz="2200" dirty="0"/>
              <a:t>no employees conducting business with an organ of </a:t>
            </a:r>
            <a:r>
              <a:rPr lang="en-GB" sz="2200" dirty="0" smtClean="0"/>
              <a:t>state</a:t>
            </a:r>
            <a:endParaRPr lang="en-GB" sz="2200" dirty="0"/>
          </a:p>
        </p:txBody>
      </p:sp>
      <p:sp>
        <p:nvSpPr>
          <p:cNvPr id="5" name="Slide Number Placeholder 4"/>
          <p:cNvSpPr>
            <a:spLocks noGrp="1"/>
          </p:cNvSpPr>
          <p:nvPr>
            <p:ph type="sldNum" sz="quarter" idx="12"/>
          </p:nvPr>
        </p:nvSpPr>
        <p:spPr/>
        <p:txBody>
          <a:bodyPr>
            <a:normAutofit/>
          </a:bodyPr>
          <a:lstStyle/>
          <a:p>
            <a:fld id="{82C40EFD-8994-4D83-8D77-4B948604FF58}" type="slidenum">
              <a:rPr lang="en-ZA" smtClean="0"/>
              <a:pPr/>
              <a:t>11</a:t>
            </a:fld>
            <a:endParaRPr lang="en-ZA"/>
          </a:p>
        </p:txBody>
      </p:sp>
    </p:spTree>
    <p:extLst>
      <p:ext uri="{BB962C8B-B14F-4D97-AF65-F5344CB8AC3E}">
        <p14:creationId xmlns:p14="http://schemas.microsoft.com/office/powerpoint/2010/main" val="28716702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7053"/>
            <a:ext cx="10083800" cy="839050"/>
          </a:xfrm>
        </p:spPr>
        <p:txBody>
          <a:bodyPr>
            <a:normAutofit/>
          </a:bodyPr>
          <a:lstStyle/>
          <a:p>
            <a:r>
              <a:rPr lang="en-ZA" b="1" dirty="0" smtClean="0"/>
              <a:t>Status as at April 2020</a:t>
            </a:r>
            <a:endParaRPr lang="en-ZA" b="1" dirty="0"/>
          </a:p>
        </p:txBody>
      </p:sp>
      <p:sp>
        <p:nvSpPr>
          <p:cNvPr id="3" name="Content Placeholder 2"/>
          <p:cNvSpPr>
            <a:spLocks noGrp="1"/>
          </p:cNvSpPr>
          <p:nvPr>
            <p:ph sz="quarter" idx="1"/>
          </p:nvPr>
        </p:nvSpPr>
        <p:spPr>
          <a:xfrm>
            <a:off x="228600" y="936103"/>
            <a:ext cx="11809203" cy="5068912"/>
          </a:xfrm>
        </p:spPr>
        <p:txBody>
          <a:bodyPr>
            <a:noAutofit/>
          </a:bodyPr>
          <a:lstStyle/>
          <a:p>
            <a:r>
              <a:rPr lang="en-GB" sz="2600" dirty="0" smtClean="0"/>
              <a:t>Provincial Departments:</a:t>
            </a:r>
          </a:p>
          <a:p>
            <a:r>
              <a:rPr lang="en-GB" sz="2200" dirty="0" smtClean="0"/>
              <a:t>Gauteng</a:t>
            </a:r>
            <a:endParaRPr lang="en-GB" sz="2200" dirty="0"/>
          </a:p>
          <a:p>
            <a:pPr lvl="1"/>
            <a:r>
              <a:rPr lang="en-GB" sz="2200" dirty="0" smtClean="0">
                <a:solidFill>
                  <a:srgbClr val="FF0000"/>
                </a:solidFill>
              </a:rPr>
              <a:t>11 (up from 7)</a:t>
            </a:r>
            <a:r>
              <a:rPr lang="en-GB" sz="2200" dirty="0" smtClean="0"/>
              <a:t> </a:t>
            </a:r>
            <a:r>
              <a:rPr lang="en-ZA" sz="2200" dirty="0" smtClean="0"/>
              <a:t>possibly </a:t>
            </a:r>
            <a:r>
              <a:rPr lang="en-ZA" sz="2200" dirty="0"/>
              <a:t>have employees conducting business with an organ of state</a:t>
            </a:r>
          </a:p>
          <a:p>
            <a:pPr lvl="1"/>
            <a:r>
              <a:rPr lang="en-GB" sz="2200" dirty="0" smtClean="0">
                <a:solidFill>
                  <a:srgbClr val="00B050"/>
                </a:solidFill>
              </a:rPr>
              <a:t>3 (down from 7)</a:t>
            </a:r>
            <a:r>
              <a:rPr lang="en-GB" sz="2200" dirty="0" smtClean="0"/>
              <a:t> has no </a:t>
            </a:r>
            <a:r>
              <a:rPr lang="en-GB" sz="2200" dirty="0"/>
              <a:t>employees conducting business with an organ of </a:t>
            </a:r>
            <a:r>
              <a:rPr lang="en-GB" sz="2200" dirty="0" smtClean="0"/>
              <a:t>state</a:t>
            </a:r>
          </a:p>
          <a:p>
            <a:pPr lvl="1"/>
            <a:endParaRPr lang="en-GB" sz="2200" dirty="0" smtClean="0"/>
          </a:p>
          <a:p>
            <a:r>
              <a:rPr lang="en-GB" sz="2200" dirty="0" smtClean="0"/>
              <a:t>North West</a:t>
            </a:r>
            <a:endParaRPr lang="en-GB" sz="2200" dirty="0"/>
          </a:p>
          <a:p>
            <a:pPr lvl="1"/>
            <a:r>
              <a:rPr lang="en-GB" sz="2200" dirty="0" smtClean="0">
                <a:solidFill>
                  <a:srgbClr val="FF0000"/>
                </a:solidFill>
              </a:rPr>
              <a:t>8 (up from 5) </a:t>
            </a:r>
            <a:r>
              <a:rPr lang="en-ZA" sz="2200" dirty="0" smtClean="0"/>
              <a:t>possibly </a:t>
            </a:r>
            <a:r>
              <a:rPr lang="en-ZA" sz="2200" dirty="0"/>
              <a:t>have employees conducting business with an organ of state</a:t>
            </a:r>
          </a:p>
          <a:p>
            <a:pPr lvl="1"/>
            <a:r>
              <a:rPr lang="en-GB" sz="2200" dirty="0" smtClean="0">
                <a:solidFill>
                  <a:srgbClr val="00B050"/>
                </a:solidFill>
              </a:rPr>
              <a:t>4 (down from 7) </a:t>
            </a:r>
            <a:r>
              <a:rPr lang="en-GB" sz="2200" dirty="0" smtClean="0"/>
              <a:t>have </a:t>
            </a:r>
            <a:r>
              <a:rPr lang="en-GB" sz="2200" dirty="0"/>
              <a:t>no employees conducting business with an organ of state</a:t>
            </a:r>
          </a:p>
          <a:p>
            <a:pPr marL="457200" lvl="1" indent="0">
              <a:buNone/>
            </a:pPr>
            <a:endParaRPr lang="en-GB" sz="2200" dirty="0">
              <a:solidFill>
                <a:srgbClr val="D56306"/>
              </a:solidFill>
            </a:endParaRPr>
          </a:p>
          <a:p>
            <a:endParaRPr lang="en-GB" sz="2600" dirty="0">
              <a:solidFill>
                <a:srgbClr val="D56306"/>
              </a:solidFill>
            </a:endParaRPr>
          </a:p>
        </p:txBody>
      </p:sp>
      <p:sp>
        <p:nvSpPr>
          <p:cNvPr id="5" name="Slide Number Placeholder 4"/>
          <p:cNvSpPr>
            <a:spLocks noGrp="1"/>
          </p:cNvSpPr>
          <p:nvPr>
            <p:ph type="sldNum" sz="quarter" idx="12"/>
          </p:nvPr>
        </p:nvSpPr>
        <p:spPr/>
        <p:txBody>
          <a:bodyPr>
            <a:normAutofit/>
          </a:bodyPr>
          <a:lstStyle/>
          <a:p>
            <a:fld id="{82C40EFD-8994-4D83-8D77-4B948604FF58}" type="slidenum">
              <a:rPr lang="en-ZA" smtClean="0"/>
              <a:pPr/>
              <a:t>12</a:t>
            </a:fld>
            <a:endParaRPr lang="en-ZA"/>
          </a:p>
        </p:txBody>
      </p:sp>
    </p:spTree>
    <p:extLst>
      <p:ext uri="{BB962C8B-B14F-4D97-AF65-F5344CB8AC3E}">
        <p14:creationId xmlns:p14="http://schemas.microsoft.com/office/powerpoint/2010/main" val="21766827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7053"/>
            <a:ext cx="10083800" cy="839050"/>
          </a:xfrm>
        </p:spPr>
        <p:txBody>
          <a:bodyPr>
            <a:noAutofit/>
          </a:bodyPr>
          <a:lstStyle/>
          <a:p>
            <a:r>
              <a:rPr lang="en-ZA" b="1" dirty="0" smtClean="0"/>
              <a:t>Status as at April 2020</a:t>
            </a:r>
            <a:endParaRPr lang="en-ZA" b="1" dirty="0"/>
          </a:p>
        </p:txBody>
      </p:sp>
      <p:sp>
        <p:nvSpPr>
          <p:cNvPr id="3" name="Content Placeholder 2"/>
          <p:cNvSpPr>
            <a:spLocks noGrp="1"/>
          </p:cNvSpPr>
          <p:nvPr>
            <p:ph sz="quarter" idx="1"/>
          </p:nvPr>
        </p:nvSpPr>
        <p:spPr>
          <a:xfrm>
            <a:off x="228600" y="936103"/>
            <a:ext cx="11809203" cy="5068912"/>
          </a:xfrm>
        </p:spPr>
        <p:txBody>
          <a:bodyPr>
            <a:noAutofit/>
          </a:bodyPr>
          <a:lstStyle/>
          <a:p>
            <a:r>
              <a:rPr lang="en-GB" sz="2600" dirty="0" smtClean="0"/>
              <a:t>Provincial Departments:</a:t>
            </a:r>
          </a:p>
          <a:p>
            <a:r>
              <a:rPr lang="en-GB" sz="2200" dirty="0" smtClean="0"/>
              <a:t>Eastern Cape </a:t>
            </a:r>
            <a:endParaRPr lang="en-GB" sz="2200" dirty="0"/>
          </a:p>
          <a:p>
            <a:pPr lvl="1"/>
            <a:r>
              <a:rPr lang="en-GB" sz="2200" dirty="0" smtClean="0">
                <a:solidFill>
                  <a:srgbClr val="FF0000"/>
                </a:solidFill>
              </a:rPr>
              <a:t>11 (same) </a:t>
            </a:r>
            <a:r>
              <a:rPr lang="en-ZA" sz="2200" dirty="0" smtClean="0"/>
              <a:t>possibly </a:t>
            </a:r>
            <a:r>
              <a:rPr lang="en-ZA" sz="2200" dirty="0"/>
              <a:t>have employees conducting business with an organ of state</a:t>
            </a:r>
          </a:p>
          <a:p>
            <a:pPr lvl="1"/>
            <a:r>
              <a:rPr lang="en-GB" sz="2200" dirty="0" smtClean="0">
                <a:solidFill>
                  <a:srgbClr val="00B050"/>
                </a:solidFill>
              </a:rPr>
              <a:t>2</a:t>
            </a:r>
            <a:r>
              <a:rPr lang="en-GB" sz="2200" dirty="0" smtClean="0"/>
              <a:t> (same) have </a:t>
            </a:r>
            <a:r>
              <a:rPr lang="en-GB" sz="2200" dirty="0"/>
              <a:t>no employees conducting business with an organ of </a:t>
            </a:r>
            <a:r>
              <a:rPr lang="en-GB" sz="2200" dirty="0" smtClean="0"/>
              <a:t>state</a:t>
            </a:r>
          </a:p>
          <a:p>
            <a:pPr marL="457200" lvl="1" indent="0">
              <a:buNone/>
            </a:pPr>
            <a:endParaRPr lang="en-GB" sz="2200" dirty="0" smtClean="0"/>
          </a:p>
          <a:p>
            <a:r>
              <a:rPr lang="en-GB" sz="2200" dirty="0" smtClean="0"/>
              <a:t>Limpopo</a:t>
            </a:r>
          </a:p>
          <a:p>
            <a:pPr lvl="1"/>
            <a:r>
              <a:rPr lang="en-GB" sz="2200" dirty="0" smtClean="0">
                <a:solidFill>
                  <a:srgbClr val="FF0000"/>
                </a:solidFill>
              </a:rPr>
              <a:t>9 (same) </a:t>
            </a:r>
            <a:r>
              <a:rPr lang="en-ZA" sz="2200" dirty="0" smtClean="0"/>
              <a:t>possibly have employees conducting business with an organ of state</a:t>
            </a:r>
          </a:p>
          <a:p>
            <a:pPr lvl="1"/>
            <a:r>
              <a:rPr lang="en-GB" sz="2200" dirty="0" smtClean="0">
                <a:solidFill>
                  <a:srgbClr val="00B050"/>
                </a:solidFill>
              </a:rPr>
              <a:t>3 (same) </a:t>
            </a:r>
            <a:r>
              <a:rPr lang="en-GB" sz="2200" dirty="0" smtClean="0"/>
              <a:t>has no </a:t>
            </a:r>
            <a:r>
              <a:rPr lang="en-GB" sz="2200" dirty="0"/>
              <a:t>employees conducting business with an organ of state</a:t>
            </a:r>
          </a:p>
          <a:p>
            <a:pPr marL="457200" lvl="1" indent="0">
              <a:buNone/>
            </a:pPr>
            <a:endParaRPr lang="en-GB" sz="2200" dirty="0">
              <a:solidFill>
                <a:srgbClr val="D56306"/>
              </a:solidFill>
            </a:endParaRPr>
          </a:p>
        </p:txBody>
      </p:sp>
      <p:sp>
        <p:nvSpPr>
          <p:cNvPr id="5" name="Slide Number Placeholder 4"/>
          <p:cNvSpPr>
            <a:spLocks noGrp="1"/>
          </p:cNvSpPr>
          <p:nvPr>
            <p:ph type="sldNum" sz="quarter" idx="12"/>
          </p:nvPr>
        </p:nvSpPr>
        <p:spPr/>
        <p:txBody>
          <a:bodyPr>
            <a:normAutofit/>
          </a:bodyPr>
          <a:lstStyle/>
          <a:p>
            <a:fld id="{82C40EFD-8994-4D83-8D77-4B948604FF58}" type="slidenum">
              <a:rPr lang="en-ZA" smtClean="0"/>
              <a:pPr/>
              <a:t>13</a:t>
            </a:fld>
            <a:endParaRPr lang="en-ZA"/>
          </a:p>
        </p:txBody>
      </p:sp>
    </p:spTree>
    <p:extLst>
      <p:ext uri="{BB962C8B-B14F-4D97-AF65-F5344CB8AC3E}">
        <p14:creationId xmlns:p14="http://schemas.microsoft.com/office/powerpoint/2010/main" val="40137420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7053"/>
            <a:ext cx="10083800" cy="839050"/>
          </a:xfrm>
        </p:spPr>
        <p:txBody>
          <a:bodyPr>
            <a:normAutofit/>
          </a:bodyPr>
          <a:lstStyle/>
          <a:p>
            <a:r>
              <a:rPr lang="en-ZA" b="1" dirty="0" smtClean="0"/>
              <a:t>Status as at April 2020</a:t>
            </a:r>
            <a:endParaRPr lang="en-ZA" b="1" dirty="0"/>
          </a:p>
        </p:txBody>
      </p:sp>
      <p:sp>
        <p:nvSpPr>
          <p:cNvPr id="3" name="Content Placeholder 2"/>
          <p:cNvSpPr>
            <a:spLocks noGrp="1"/>
          </p:cNvSpPr>
          <p:nvPr>
            <p:ph sz="quarter" idx="1"/>
          </p:nvPr>
        </p:nvSpPr>
        <p:spPr>
          <a:xfrm>
            <a:off x="228600" y="936103"/>
            <a:ext cx="11809203" cy="5068912"/>
          </a:xfrm>
        </p:spPr>
        <p:txBody>
          <a:bodyPr>
            <a:noAutofit/>
          </a:bodyPr>
          <a:lstStyle/>
          <a:p>
            <a:r>
              <a:rPr lang="en-GB" sz="2600" dirty="0" smtClean="0"/>
              <a:t>Provincial Departments:</a:t>
            </a:r>
          </a:p>
          <a:p>
            <a:r>
              <a:rPr lang="en-GB" sz="2200" dirty="0" smtClean="0"/>
              <a:t>Mpumalanga </a:t>
            </a:r>
            <a:endParaRPr lang="en-GB" sz="2200" dirty="0"/>
          </a:p>
          <a:p>
            <a:pPr lvl="1"/>
            <a:r>
              <a:rPr lang="en-GB" sz="2200" dirty="0" smtClean="0">
                <a:solidFill>
                  <a:srgbClr val="FF0000"/>
                </a:solidFill>
              </a:rPr>
              <a:t>10 (up from 8) </a:t>
            </a:r>
            <a:r>
              <a:rPr lang="en-ZA" sz="2200" dirty="0" smtClean="0"/>
              <a:t>possibly </a:t>
            </a:r>
            <a:r>
              <a:rPr lang="en-ZA" sz="2200" dirty="0"/>
              <a:t>have employees conducting business with an organ of state</a:t>
            </a:r>
          </a:p>
          <a:p>
            <a:pPr lvl="1"/>
            <a:r>
              <a:rPr lang="en-GB" sz="2200" dirty="0" smtClean="0">
                <a:solidFill>
                  <a:srgbClr val="00B050"/>
                </a:solidFill>
              </a:rPr>
              <a:t>2 (down from 4) </a:t>
            </a:r>
            <a:r>
              <a:rPr lang="en-GB" sz="2200" dirty="0" smtClean="0"/>
              <a:t>have </a:t>
            </a:r>
            <a:r>
              <a:rPr lang="en-GB" sz="2200" dirty="0"/>
              <a:t>no employees conducting business with an organ of </a:t>
            </a:r>
            <a:r>
              <a:rPr lang="en-GB" sz="2200" dirty="0" smtClean="0"/>
              <a:t>state</a:t>
            </a:r>
          </a:p>
          <a:p>
            <a:pPr lvl="1"/>
            <a:endParaRPr lang="en-GB" sz="2200" dirty="0"/>
          </a:p>
          <a:p>
            <a:r>
              <a:rPr lang="en-GB" sz="2200" dirty="0" smtClean="0"/>
              <a:t>Free State </a:t>
            </a:r>
            <a:endParaRPr lang="en-GB" sz="2200" dirty="0"/>
          </a:p>
          <a:p>
            <a:pPr lvl="1"/>
            <a:r>
              <a:rPr lang="en-GB" sz="2200" dirty="0" smtClean="0">
                <a:solidFill>
                  <a:srgbClr val="FF0000"/>
                </a:solidFill>
              </a:rPr>
              <a:t>10 (up from 8) </a:t>
            </a:r>
            <a:r>
              <a:rPr lang="en-ZA" sz="2200" dirty="0"/>
              <a:t>possibly have employees conducting business with an organ of state</a:t>
            </a:r>
          </a:p>
          <a:p>
            <a:pPr lvl="1"/>
            <a:r>
              <a:rPr lang="en-GB" sz="2200" dirty="0" smtClean="0">
                <a:solidFill>
                  <a:srgbClr val="00B050"/>
                </a:solidFill>
              </a:rPr>
              <a:t>2 (down from 4) </a:t>
            </a:r>
            <a:r>
              <a:rPr lang="en-GB" sz="2200" dirty="0"/>
              <a:t>have no employees conducting business with an organ of state</a:t>
            </a:r>
          </a:p>
          <a:p>
            <a:endParaRPr lang="en-GB" sz="2200" dirty="0">
              <a:solidFill>
                <a:srgbClr val="D56306"/>
              </a:solidFill>
            </a:endParaRPr>
          </a:p>
        </p:txBody>
      </p:sp>
      <p:sp>
        <p:nvSpPr>
          <p:cNvPr id="5" name="Slide Number Placeholder 4"/>
          <p:cNvSpPr>
            <a:spLocks noGrp="1"/>
          </p:cNvSpPr>
          <p:nvPr>
            <p:ph type="sldNum" sz="quarter" idx="12"/>
          </p:nvPr>
        </p:nvSpPr>
        <p:spPr/>
        <p:txBody>
          <a:bodyPr>
            <a:normAutofit/>
          </a:bodyPr>
          <a:lstStyle/>
          <a:p>
            <a:fld id="{82C40EFD-8994-4D83-8D77-4B948604FF58}" type="slidenum">
              <a:rPr lang="en-ZA" smtClean="0"/>
              <a:pPr/>
              <a:t>14</a:t>
            </a:fld>
            <a:endParaRPr lang="en-ZA"/>
          </a:p>
        </p:txBody>
      </p:sp>
    </p:spTree>
    <p:extLst>
      <p:ext uri="{BB962C8B-B14F-4D97-AF65-F5344CB8AC3E}">
        <p14:creationId xmlns:p14="http://schemas.microsoft.com/office/powerpoint/2010/main" val="38311191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7053"/>
            <a:ext cx="10083800" cy="839050"/>
          </a:xfrm>
        </p:spPr>
        <p:txBody>
          <a:bodyPr>
            <a:normAutofit/>
          </a:bodyPr>
          <a:lstStyle/>
          <a:p>
            <a:r>
              <a:rPr lang="en-ZA" b="1" dirty="0" smtClean="0"/>
              <a:t>Status as at April 2020</a:t>
            </a:r>
            <a:endParaRPr lang="en-ZA" b="1" dirty="0"/>
          </a:p>
        </p:txBody>
      </p:sp>
      <p:sp>
        <p:nvSpPr>
          <p:cNvPr id="3" name="Content Placeholder 2"/>
          <p:cNvSpPr>
            <a:spLocks noGrp="1"/>
          </p:cNvSpPr>
          <p:nvPr>
            <p:ph sz="quarter" idx="1"/>
          </p:nvPr>
        </p:nvSpPr>
        <p:spPr>
          <a:xfrm>
            <a:off x="228600" y="936103"/>
            <a:ext cx="11809203" cy="5068912"/>
          </a:xfrm>
        </p:spPr>
        <p:txBody>
          <a:bodyPr>
            <a:noAutofit/>
          </a:bodyPr>
          <a:lstStyle/>
          <a:p>
            <a:r>
              <a:rPr lang="en-GB" sz="2600" dirty="0" smtClean="0"/>
              <a:t>Provincial Departments:</a:t>
            </a:r>
          </a:p>
          <a:p>
            <a:r>
              <a:rPr lang="en-GB" sz="2200" dirty="0" smtClean="0"/>
              <a:t>Northern Cape </a:t>
            </a:r>
            <a:endParaRPr lang="en-GB" sz="2200" dirty="0"/>
          </a:p>
          <a:p>
            <a:pPr lvl="1"/>
            <a:r>
              <a:rPr lang="en-GB" sz="2200" dirty="0" smtClean="0">
                <a:solidFill>
                  <a:srgbClr val="FF0000"/>
                </a:solidFill>
              </a:rPr>
              <a:t>11 (up from 9) </a:t>
            </a:r>
            <a:r>
              <a:rPr lang="en-ZA" sz="2200" dirty="0" smtClean="0"/>
              <a:t>possibly </a:t>
            </a:r>
            <a:r>
              <a:rPr lang="en-ZA" sz="2200" dirty="0"/>
              <a:t>have employees conducting business with an organ of state</a:t>
            </a:r>
          </a:p>
          <a:p>
            <a:pPr lvl="1"/>
            <a:r>
              <a:rPr lang="en-GB" sz="2200" dirty="0" smtClean="0">
                <a:solidFill>
                  <a:srgbClr val="00B050"/>
                </a:solidFill>
              </a:rPr>
              <a:t>1 (down from 3) </a:t>
            </a:r>
            <a:r>
              <a:rPr lang="en-GB" sz="2200" dirty="0" smtClean="0"/>
              <a:t>have </a:t>
            </a:r>
            <a:r>
              <a:rPr lang="en-GB" sz="2200" dirty="0"/>
              <a:t>no employees conducting business with an organ of </a:t>
            </a:r>
            <a:r>
              <a:rPr lang="en-GB" sz="2200" dirty="0" smtClean="0"/>
              <a:t>state</a:t>
            </a:r>
          </a:p>
          <a:p>
            <a:pPr lvl="1"/>
            <a:endParaRPr lang="en-GB" sz="2200" dirty="0"/>
          </a:p>
          <a:p>
            <a:r>
              <a:rPr lang="en-GB" sz="2200" dirty="0" smtClean="0"/>
              <a:t>Western Cape </a:t>
            </a:r>
          </a:p>
          <a:p>
            <a:pPr lvl="1"/>
            <a:r>
              <a:rPr lang="en-GB" sz="2200" dirty="0" smtClean="0">
                <a:solidFill>
                  <a:srgbClr val="FF0000"/>
                </a:solidFill>
              </a:rPr>
              <a:t>5 (up from 4) </a:t>
            </a:r>
            <a:r>
              <a:rPr lang="en-ZA" sz="2200" dirty="0" smtClean="0"/>
              <a:t>possibly </a:t>
            </a:r>
            <a:r>
              <a:rPr lang="en-ZA" sz="2200" dirty="0"/>
              <a:t>have employees conducting business with an organ of state</a:t>
            </a:r>
          </a:p>
          <a:p>
            <a:pPr lvl="1"/>
            <a:r>
              <a:rPr lang="en-GB" sz="2200" dirty="0" smtClean="0">
                <a:solidFill>
                  <a:srgbClr val="00B050"/>
                </a:solidFill>
              </a:rPr>
              <a:t>8 (down from 9) </a:t>
            </a:r>
            <a:r>
              <a:rPr lang="en-GB" sz="2200" dirty="0" smtClean="0"/>
              <a:t>have </a:t>
            </a:r>
            <a:r>
              <a:rPr lang="en-GB" sz="2200" dirty="0"/>
              <a:t>no employees conducting business with an organ of state</a:t>
            </a:r>
          </a:p>
          <a:p>
            <a:endParaRPr lang="en-GB" sz="2600" dirty="0">
              <a:solidFill>
                <a:srgbClr val="D56306"/>
              </a:solidFill>
            </a:endParaRPr>
          </a:p>
        </p:txBody>
      </p:sp>
      <p:sp>
        <p:nvSpPr>
          <p:cNvPr id="5" name="Slide Number Placeholder 4"/>
          <p:cNvSpPr>
            <a:spLocks noGrp="1"/>
          </p:cNvSpPr>
          <p:nvPr>
            <p:ph type="sldNum" sz="quarter" idx="12"/>
          </p:nvPr>
        </p:nvSpPr>
        <p:spPr/>
        <p:txBody>
          <a:bodyPr>
            <a:normAutofit/>
          </a:bodyPr>
          <a:lstStyle/>
          <a:p>
            <a:fld id="{82C40EFD-8994-4D83-8D77-4B948604FF58}" type="slidenum">
              <a:rPr lang="en-ZA" smtClean="0"/>
              <a:pPr/>
              <a:t>15</a:t>
            </a:fld>
            <a:endParaRPr lang="en-ZA"/>
          </a:p>
        </p:txBody>
      </p:sp>
    </p:spTree>
    <p:extLst>
      <p:ext uri="{BB962C8B-B14F-4D97-AF65-F5344CB8AC3E}">
        <p14:creationId xmlns:p14="http://schemas.microsoft.com/office/powerpoint/2010/main" val="38262577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7053"/>
            <a:ext cx="10083800" cy="839050"/>
          </a:xfrm>
        </p:spPr>
        <p:txBody>
          <a:bodyPr>
            <a:normAutofit/>
          </a:bodyPr>
          <a:lstStyle/>
          <a:p>
            <a:r>
              <a:rPr lang="en-ZA" b="1" dirty="0" smtClean="0"/>
              <a:t>Current status</a:t>
            </a:r>
            <a:endParaRPr lang="en-ZA" b="1" dirty="0"/>
          </a:p>
        </p:txBody>
      </p:sp>
      <p:sp>
        <p:nvSpPr>
          <p:cNvPr id="3" name="Content Placeholder 2"/>
          <p:cNvSpPr>
            <a:spLocks noGrp="1"/>
          </p:cNvSpPr>
          <p:nvPr>
            <p:ph sz="quarter" idx="1"/>
          </p:nvPr>
        </p:nvSpPr>
        <p:spPr>
          <a:xfrm>
            <a:off x="228600" y="936103"/>
            <a:ext cx="11809203" cy="5068912"/>
          </a:xfrm>
        </p:spPr>
        <p:txBody>
          <a:bodyPr>
            <a:noAutofit/>
          </a:bodyPr>
          <a:lstStyle/>
          <a:p>
            <a:r>
              <a:rPr lang="en-ZA" sz="2000" dirty="0" smtClean="0">
                <a:latin typeface="+mj-lt"/>
                <a:ea typeface="Calibri" panose="020F0502020204030204" pitchFamily="34" charset="0"/>
              </a:rPr>
              <a:t>On 30 June 2020, the DPSA requested national departments and all the Offices of the Premier where employees were listed as possibly conducting business with the State, to provide feedback by 15 July on their investigations and/or disciplinary actions taken. </a:t>
            </a:r>
            <a:r>
              <a:rPr lang="en-ZA" sz="2000" dirty="0"/>
              <a:t>Up to </a:t>
            </a:r>
            <a:r>
              <a:rPr lang="en-ZA" sz="2000" dirty="0" smtClean="0"/>
              <a:t>date, the DPSA </a:t>
            </a:r>
            <a:r>
              <a:rPr lang="en-ZA" sz="2000" dirty="0"/>
              <a:t>received responses from 10 National Departments and </a:t>
            </a:r>
            <a:r>
              <a:rPr lang="en-ZA" sz="2000" dirty="0" smtClean="0"/>
              <a:t>3 Provinces.</a:t>
            </a:r>
            <a:endParaRPr lang="en-ZA" sz="2000" dirty="0"/>
          </a:p>
          <a:p>
            <a:r>
              <a:rPr lang="en-GB" sz="2000" u="sng" dirty="0" smtClean="0">
                <a:latin typeface="+mj-lt"/>
              </a:rPr>
              <a:t>The following National Departments responded</a:t>
            </a:r>
            <a:r>
              <a:rPr lang="en-GB" sz="2000" dirty="0" smtClean="0">
                <a:latin typeface="+mj-lt"/>
              </a:rPr>
              <a:t>:  </a:t>
            </a:r>
            <a:endParaRPr lang="en-GB" sz="2000" dirty="0">
              <a:latin typeface="+mj-lt"/>
            </a:endParaRPr>
          </a:p>
          <a:p>
            <a:r>
              <a:rPr lang="en-ZA" sz="1800" dirty="0" smtClean="0">
                <a:latin typeface="+mj-lt"/>
              </a:rPr>
              <a:t>Basic Education</a:t>
            </a:r>
          </a:p>
          <a:p>
            <a:r>
              <a:rPr lang="en-ZA" sz="1800" dirty="0"/>
              <a:t>Government Information and Communication </a:t>
            </a:r>
            <a:r>
              <a:rPr lang="en-ZA" sz="1800" dirty="0" smtClean="0"/>
              <a:t>System</a:t>
            </a:r>
            <a:endParaRPr lang="en-ZA" sz="1800" dirty="0" smtClean="0">
              <a:latin typeface="+mj-lt"/>
            </a:endParaRPr>
          </a:p>
          <a:p>
            <a:r>
              <a:rPr lang="en-ZA" sz="1800" dirty="0" smtClean="0">
                <a:latin typeface="+mj-lt"/>
              </a:rPr>
              <a:t>Labour</a:t>
            </a:r>
          </a:p>
          <a:p>
            <a:r>
              <a:rPr lang="en-ZA" sz="1800" dirty="0" smtClean="0">
                <a:latin typeface="+mj-lt"/>
              </a:rPr>
              <a:t>Office of the Chief Justice</a:t>
            </a:r>
          </a:p>
          <a:p>
            <a:r>
              <a:rPr lang="en-ZA" sz="1800" dirty="0" smtClean="0">
                <a:latin typeface="+mj-lt"/>
              </a:rPr>
              <a:t>Office of the Public Service Commission</a:t>
            </a:r>
          </a:p>
          <a:p>
            <a:r>
              <a:rPr lang="en-ZA" sz="1800" dirty="0" smtClean="0">
                <a:latin typeface="+mj-lt"/>
              </a:rPr>
              <a:t>Police</a:t>
            </a:r>
          </a:p>
          <a:p>
            <a:r>
              <a:rPr lang="en-ZA" sz="1800" dirty="0" smtClean="0">
                <a:latin typeface="+mj-lt"/>
              </a:rPr>
              <a:t>Science and Technology</a:t>
            </a:r>
          </a:p>
          <a:p>
            <a:r>
              <a:rPr lang="en-ZA" sz="1800" dirty="0" smtClean="0">
                <a:latin typeface="+mj-lt"/>
              </a:rPr>
              <a:t>Statistics South Africa</a:t>
            </a:r>
          </a:p>
        </p:txBody>
      </p:sp>
      <p:sp>
        <p:nvSpPr>
          <p:cNvPr id="5" name="Slide Number Placeholder 4"/>
          <p:cNvSpPr>
            <a:spLocks noGrp="1"/>
          </p:cNvSpPr>
          <p:nvPr>
            <p:ph type="sldNum" sz="quarter" idx="12"/>
          </p:nvPr>
        </p:nvSpPr>
        <p:spPr/>
        <p:txBody>
          <a:bodyPr>
            <a:normAutofit/>
          </a:bodyPr>
          <a:lstStyle/>
          <a:p>
            <a:fld id="{82C40EFD-8994-4D83-8D77-4B948604FF58}" type="slidenum">
              <a:rPr lang="en-ZA" smtClean="0"/>
              <a:pPr/>
              <a:t>16</a:t>
            </a:fld>
            <a:endParaRPr lang="en-ZA"/>
          </a:p>
        </p:txBody>
      </p:sp>
    </p:spTree>
    <p:extLst>
      <p:ext uri="{BB962C8B-B14F-4D97-AF65-F5344CB8AC3E}">
        <p14:creationId xmlns:p14="http://schemas.microsoft.com/office/powerpoint/2010/main" val="5244469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7053"/>
            <a:ext cx="10083800" cy="839050"/>
          </a:xfrm>
        </p:spPr>
        <p:txBody>
          <a:bodyPr>
            <a:normAutofit/>
          </a:bodyPr>
          <a:lstStyle/>
          <a:p>
            <a:r>
              <a:rPr lang="en-ZA" b="1" dirty="0" smtClean="0"/>
              <a:t>Current status</a:t>
            </a:r>
            <a:endParaRPr lang="en-ZA" b="1" dirty="0"/>
          </a:p>
        </p:txBody>
      </p:sp>
      <p:sp>
        <p:nvSpPr>
          <p:cNvPr id="3" name="Content Placeholder 2"/>
          <p:cNvSpPr>
            <a:spLocks noGrp="1"/>
          </p:cNvSpPr>
          <p:nvPr>
            <p:ph sz="quarter" idx="1"/>
          </p:nvPr>
        </p:nvSpPr>
        <p:spPr>
          <a:xfrm>
            <a:off x="228600" y="936103"/>
            <a:ext cx="11809203" cy="5068912"/>
          </a:xfrm>
        </p:spPr>
        <p:txBody>
          <a:bodyPr>
            <a:noAutofit/>
          </a:bodyPr>
          <a:lstStyle/>
          <a:p>
            <a:r>
              <a:rPr lang="en-ZA" sz="1800" dirty="0" smtClean="0">
                <a:latin typeface="+mj-lt"/>
              </a:rPr>
              <a:t>Tourism</a:t>
            </a:r>
          </a:p>
          <a:p>
            <a:r>
              <a:rPr lang="en-ZA" sz="1800" dirty="0" smtClean="0">
                <a:latin typeface="+mj-lt"/>
              </a:rPr>
              <a:t>Trade and Industry</a:t>
            </a:r>
            <a:endParaRPr lang="en-ZA" sz="1800" dirty="0">
              <a:latin typeface="+mj-lt"/>
            </a:endParaRPr>
          </a:p>
          <a:p>
            <a:r>
              <a:rPr lang="en-ZA" sz="1800" u="sng" dirty="0" smtClean="0">
                <a:latin typeface="+mj-lt"/>
              </a:rPr>
              <a:t>The following National Departments did not respond</a:t>
            </a:r>
            <a:r>
              <a:rPr lang="en-ZA" sz="1800" dirty="0" smtClean="0">
                <a:latin typeface="+mj-lt"/>
              </a:rPr>
              <a:t>:</a:t>
            </a:r>
          </a:p>
          <a:p>
            <a:r>
              <a:rPr lang="en-ZA" sz="1800" dirty="0" smtClean="0">
                <a:latin typeface="+mj-lt"/>
              </a:rPr>
              <a:t>Agriculture, </a:t>
            </a:r>
            <a:r>
              <a:rPr lang="en-ZA" sz="1800" dirty="0">
                <a:latin typeface="+mj-lt"/>
              </a:rPr>
              <a:t>Forestry and Fisheries</a:t>
            </a:r>
            <a:endParaRPr lang="en-ZA" sz="1800" dirty="0" smtClean="0">
              <a:latin typeface="+mj-lt"/>
            </a:endParaRPr>
          </a:p>
          <a:p>
            <a:r>
              <a:rPr lang="en-ZA" sz="1800" dirty="0" smtClean="0">
                <a:latin typeface="+mj-lt"/>
              </a:rPr>
              <a:t>Cooperative </a:t>
            </a:r>
            <a:r>
              <a:rPr lang="en-ZA" sz="1800" dirty="0">
                <a:latin typeface="+mj-lt"/>
              </a:rPr>
              <a:t>Governance and Traditional Affairs</a:t>
            </a:r>
            <a:endParaRPr lang="en-ZA" sz="1800" dirty="0" smtClean="0">
              <a:latin typeface="+mj-lt"/>
            </a:endParaRPr>
          </a:p>
          <a:p>
            <a:r>
              <a:rPr lang="en-ZA" sz="1800" dirty="0" smtClean="0">
                <a:latin typeface="+mj-lt"/>
              </a:rPr>
              <a:t>Correctional Services</a:t>
            </a:r>
          </a:p>
          <a:p>
            <a:r>
              <a:rPr lang="en-ZA" sz="1800" dirty="0" smtClean="0">
                <a:latin typeface="+mj-lt"/>
              </a:rPr>
              <a:t>Environmental Affairs</a:t>
            </a:r>
          </a:p>
          <a:p>
            <a:r>
              <a:rPr lang="en-ZA" sz="1800" dirty="0" smtClean="0">
                <a:latin typeface="+mj-lt"/>
              </a:rPr>
              <a:t>Health</a:t>
            </a:r>
          </a:p>
          <a:p>
            <a:r>
              <a:rPr lang="en-ZA" sz="1800" dirty="0" smtClean="0">
                <a:latin typeface="+mj-lt"/>
              </a:rPr>
              <a:t>Higher Education and Training</a:t>
            </a:r>
          </a:p>
          <a:p>
            <a:r>
              <a:rPr lang="en-ZA" sz="1800" dirty="0" smtClean="0">
                <a:latin typeface="+mj-lt"/>
              </a:rPr>
              <a:t>Home Affairs</a:t>
            </a:r>
          </a:p>
          <a:p>
            <a:r>
              <a:rPr lang="en-ZA" sz="1800" dirty="0" smtClean="0">
                <a:latin typeface="+mj-lt"/>
              </a:rPr>
              <a:t>Human Settlements</a:t>
            </a:r>
          </a:p>
          <a:p>
            <a:r>
              <a:rPr lang="en-ZA" sz="1800" dirty="0" smtClean="0">
                <a:latin typeface="+mj-lt"/>
              </a:rPr>
              <a:t>International Relations and Cooperation</a:t>
            </a:r>
          </a:p>
          <a:p>
            <a:endParaRPr lang="en-GB" sz="2000" dirty="0" smtClean="0">
              <a:latin typeface="+mj-lt"/>
            </a:endParaRPr>
          </a:p>
        </p:txBody>
      </p:sp>
      <p:sp>
        <p:nvSpPr>
          <p:cNvPr id="5" name="Slide Number Placeholder 4"/>
          <p:cNvSpPr>
            <a:spLocks noGrp="1"/>
          </p:cNvSpPr>
          <p:nvPr>
            <p:ph type="sldNum" sz="quarter" idx="12"/>
          </p:nvPr>
        </p:nvSpPr>
        <p:spPr/>
        <p:txBody>
          <a:bodyPr>
            <a:normAutofit/>
          </a:bodyPr>
          <a:lstStyle/>
          <a:p>
            <a:fld id="{82C40EFD-8994-4D83-8D77-4B948604FF58}" type="slidenum">
              <a:rPr lang="en-ZA" smtClean="0"/>
              <a:pPr/>
              <a:t>17</a:t>
            </a:fld>
            <a:endParaRPr lang="en-ZA"/>
          </a:p>
        </p:txBody>
      </p:sp>
    </p:spTree>
    <p:extLst>
      <p:ext uri="{BB962C8B-B14F-4D97-AF65-F5344CB8AC3E}">
        <p14:creationId xmlns:p14="http://schemas.microsoft.com/office/powerpoint/2010/main" val="1797257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7053"/>
            <a:ext cx="10083800" cy="839050"/>
          </a:xfrm>
        </p:spPr>
        <p:txBody>
          <a:bodyPr>
            <a:normAutofit/>
          </a:bodyPr>
          <a:lstStyle/>
          <a:p>
            <a:r>
              <a:rPr lang="en-ZA" b="1" dirty="0" smtClean="0"/>
              <a:t>Current status</a:t>
            </a:r>
            <a:endParaRPr lang="en-ZA" b="1" dirty="0"/>
          </a:p>
        </p:txBody>
      </p:sp>
      <p:sp>
        <p:nvSpPr>
          <p:cNvPr id="3" name="Content Placeholder 2"/>
          <p:cNvSpPr>
            <a:spLocks noGrp="1"/>
          </p:cNvSpPr>
          <p:nvPr>
            <p:ph sz="quarter" idx="1"/>
          </p:nvPr>
        </p:nvSpPr>
        <p:spPr>
          <a:xfrm>
            <a:off x="228600" y="936103"/>
            <a:ext cx="11809203" cy="5068912"/>
          </a:xfrm>
        </p:spPr>
        <p:txBody>
          <a:bodyPr>
            <a:noAutofit/>
          </a:bodyPr>
          <a:lstStyle/>
          <a:p>
            <a:r>
              <a:rPr lang="en-ZA" sz="1800" dirty="0">
                <a:latin typeface="+mj-lt"/>
              </a:rPr>
              <a:t>Justice and Constitutional Development</a:t>
            </a:r>
          </a:p>
          <a:p>
            <a:r>
              <a:rPr lang="en-ZA" sz="1800" dirty="0">
                <a:latin typeface="+mj-lt"/>
              </a:rPr>
              <a:t>Mineral Resources</a:t>
            </a:r>
          </a:p>
          <a:p>
            <a:r>
              <a:rPr lang="en-ZA" sz="1800" dirty="0">
                <a:latin typeface="+mj-lt"/>
              </a:rPr>
              <a:t>National Treasury</a:t>
            </a:r>
          </a:p>
          <a:p>
            <a:r>
              <a:rPr lang="en-ZA" sz="1800" dirty="0">
                <a:latin typeface="+mj-lt"/>
              </a:rPr>
              <a:t>Performance Monitoring and Evaluation</a:t>
            </a:r>
            <a:endParaRPr lang="en-GB" sz="1800" dirty="0">
              <a:latin typeface="+mj-lt"/>
            </a:endParaRPr>
          </a:p>
          <a:p>
            <a:r>
              <a:rPr lang="en-GB" sz="1800" dirty="0">
                <a:latin typeface="+mj-lt"/>
              </a:rPr>
              <a:t>Public Works</a:t>
            </a:r>
          </a:p>
          <a:p>
            <a:r>
              <a:rPr lang="en-GB" sz="1800" dirty="0" smtClean="0">
                <a:latin typeface="+mj-lt"/>
              </a:rPr>
              <a:t>Rural Development and Land Reform</a:t>
            </a:r>
          </a:p>
          <a:p>
            <a:r>
              <a:rPr lang="en-GB" sz="1800" dirty="0" smtClean="0">
                <a:latin typeface="+mj-lt"/>
              </a:rPr>
              <a:t>Social Development</a:t>
            </a:r>
          </a:p>
          <a:p>
            <a:r>
              <a:rPr lang="en-GB" sz="1800" dirty="0" smtClean="0">
                <a:latin typeface="+mj-lt"/>
              </a:rPr>
              <a:t>The Presidency</a:t>
            </a:r>
          </a:p>
          <a:p>
            <a:r>
              <a:rPr lang="en-GB" sz="1800" dirty="0" smtClean="0">
                <a:latin typeface="+mj-lt"/>
              </a:rPr>
              <a:t>Traditional </a:t>
            </a:r>
            <a:r>
              <a:rPr lang="en-GB" sz="1800" dirty="0">
                <a:latin typeface="+mj-lt"/>
              </a:rPr>
              <a:t>Affairs</a:t>
            </a:r>
          </a:p>
          <a:p>
            <a:r>
              <a:rPr lang="en-GB" sz="1800" dirty="0" smtClean="0">
                <a:latin typeface="+mj-lt"/>
              </a:rPr>
              <a:t>Transport</a:t>
            </a:r>
          </a:p>
          <a:p>
            <a:r>
              <a:rPr lang="en-GB" sz="1800" dirty="0" smtClean="0">
                <a:latin typeface="+mj-lt"/>
              </a:rPr>
              <a:t>Water and Sanitation</a:t>
            </a:r>
          </a:p>
        </p:txBody>
      </p:sp>
      <p:sp>
        <p:nvSpPr>
          <p:cNvPr id="5" name="Slide Number Placeholder 4"/>
          <p:cNvSpPr>
            <a:spLocks noGrp="1"/>
          </p:cNvSpPr>
          <p:nvPr>
            <p:ph type="sldNum" sz="quarter" idx="12"/>
          </p:nvPr>
        </p:nvSpPr>
        <p:spPr/>
        <p:txBody>
          <a:bodyPr>
            <a:normAutofit/>
          </a:bodyPr>
          <a:lstStyle/>
          <a:p>
            <a:fld id="{82C40EFD-8994-4D83-8D77-4B948604FF58}" type="slidenum">
              <a:rPr lang="en-ZA" smtClean="0"/>
              <a:pPr/>
              <a:t>18</a:t>
            </a:fld>
            <a:endParaRPr lang="en-ZA"/>
          </a:p>
        </p:txBody>
      </p:sp>
    </p:spTree>
    <p:extLst>
      <p:ext uri="{BB962C8B-B14F-4D97-AF65-F5344CB8AC3E}">
        <p14:creationId xmlns:p14="http://schemas.microsoft.com/office/powerpoint/2010/main" val="42622909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7053"/>
            <a:ext cx="10083800" cy="839050"/>
          </a:xfrm>
        </p:spPr>
        <p:txBody>
          <a:bodyPr>
            <a:normAutofit/>
          </a:bodyPr>
          <a:lstStyle/>
          <a:p>
            <a:r>
              <a:rPr lang="en-ZA" b="1" dirty="0" smtClean="0"/>
              <a:t>Current status</a:t>
            </a:r>
            <a:endParaRPr lang="en-ZA" b="1" dirty="0"/>
          </a:p>
        </p:txBody>
      </p:sp>
      <p:sp>
        <p:nvSpPr>
          <p:cNvPr id="3" name="Content Placeholder 2"/>
          <p:cNvSpPr>
            <a:spLocks noGrp="1"/>
          </p:cNvSpPr>
          <p:nvPr>
            <p:ph sz="quarter" idx="1"/>
          </p:nvPr>
        </p:nvSpPr>
        <p:spPr>
          <a:xfrm>
            <a:off x="228600" y="936103"/>
            <a:ext cx="11809203" cy="5068912"/>
          </a:xfrm>
        </p:spPr>
        <p:txBody>
          <a:bodyPr>
            <a:noAutofit/>
          </a:bodyPr>
          <a:lstStyle/>
          <a:p>
            <a:pPr marL="0" indent="0">
              <a:buNone/>
            </a:pPr>
            <a:r>
              <a:rPr lang="en-GB" sz="1800" dirty="0" smtClean="0"/>
              <a:t>Of all 9 provinces, only 3 Provinces responded:</a:t>
            </a:r>
            <a:endParaRPr lang="en-GB" sz="1800" dirty="0"/>
          </a:p>
          <a:p>
            <a:pPr marL="0" indent="0">
              <a:buNone/>
            </a:pPr>
            <a:r>
              <a:rPr lang="en-ZA" sz="1800" u="sng" dirty="0" smtClean="0"/>
              <a:t>KwaZulu-Natal</a:t>
            </a:r>
            <a:r>
              <a:rPr lang="en-ZA" sz="1800" dirty="0" smtClean="0"/>
              <a:t>: (11 of the 13)</a:t>
            </a:r>
            <a:endParaRPr lang="en-ZA" sz="1800" dirty="0"/>
          </a:p>
          <a:p>
            <a:r>
              <a:rPr lang="en-ZA" sz="1800" dirty="0" smtClean="0"/>
              <a:t>Agriculture </a:t>
            </a:r>
            <a:r>
              <a:rPr lang="en-ZA" sz="1800" dirty="0"/>
              <a:t>and Rural Development</a:t>
            </a:r>
          </a:p>
          <a:p>
            <a:r>
              <a:rPr lang="en-ZA" sz="1800" dirty="0" smtClean="0"/>
              <a:t>Arts </a:t>
            </a:r>
            <a:r>
              <a:rPr lang="en-ZA" sz="1800" dirty="0"/>
              <a:t>and Culture</a:t>
            </a:r>
          </a:p>
          <a:p>
            <a:r>
              <a:rPr lang="en-ZA" sz="1800" dirty="0" smtClean="0"/>
              <a:t>Community </a:t>
            </a:r>
            <a:r>
              <a:rPr lang="en-ZA" sz="1800" dirty="0"/>
              <a:t>Safety and Liaison</a:t>
            </a:r>
          </a:p>
          <a:p>
            <a:r>
              <a:rPr lang="en-ZA" sz="1800" dirty="0" smtClean="0"/>
              <a:t>Co-operative </a:t>
            </a:r>
            <a:r>
              <a:rPr lang="en-ZA" sz="1800" dirty="0"/>
              <a:t>Governance and Traditional Affairs</a:t>
            </a:r>
          </a:p>
          <a:p>
            <a:r>
              <a:rPr lang="en-ZA" sz="1800" dirty="0" smtClean="0"/>
              <a:t>Education</a:t>
            </a:r>
            <a:endParaRPr lang="en-ZA" sz="1800" dirty="0"/>
          </a:p>
          <a:p>
            <a:r>
              <a:rPr lang="en-ZA" sz="1800" dirty="0" smtClean="0"/>
              <a:t>Human </a:t>
            </a:r>
            <a:r>
              <a:rPr lang="en-ZA" sz="1800" dirty="0"/>
              <a:t>Settlements</a:t>
            </a:r>
          </a:p>
          <a:p>
            <a:r>
              <a:rPr lang="en-ZA" sz="1800" dirty="0" smtClean="0"/>
              <a:t>Office </a:t>
            </a:r>
            <a:r>
              <a:rPr lang="en-ZA" sz="1800" dirty="0"/>
              <a:t>of the Premier</a:t>
            </a:r>
          </a:p>
          <a:p>
            <a:r>
              <a:rPr lang="en-ZA" sz="1800" dirty="0" smtClean="0"/>
              <a:t>Public </a:t>
            </a:r>
            <a:r>
              <a:rPr lang="en-ZA" sz="1800" dirty="0"/>
              <a:t>Works</a:t>
            </a:r>
          </a:p>
          <a:p>
            <a:r>
              <a:rPr lang="en-ZA" sz="1800" dirty="0" smtClean="0"/>
              <a:t>Social </a:t>
            </a:r>
            <a:r>
              <a:rPr lang="en-ZA" sz="1800" dirty="0"/>
              <a:t>Development</a:t>
            </a:r>
          </a:p>
          <a:p>
            <a:r>
              <a:rPr lang="en-ZA" sz="1800" dirty="0" smtClean="0"/>
              <a:t>Sport </a:t>
            </a:r>
            <a:r>
              <a:rPr lang="en-ZA" sz="1800" dirty="0"/>
              <a:t>and Recreation</a:t>
            </a:r>
          </a:p>
          <a:p>
            <a:r>
              <a:rPr lang="en-ZA" sz="1800" dirty="0" smtClean="0"/>
              <a:t>Transport</a:t>
            </a:r>
            <a:endParaRPr lang="en-ZA" sz="1800" dirty="0"/>
          </a:p>
        </p:txBody>
      </p:sp>
      <p:sp>
        <p:nvSpPr>
          <p:cNvPr id="5" name="Slide Number Placeholder 4"/>
          <p:cNvSpPr>
            <a:spLocks noGrp="1"/>
          </p:cNvSpPr>
          <p:nvPr>
            <p:ph type="sldNum" sz="quarter" idx="12"/>
          </p:nvPr>
        </p:nvSpPr>
        <p:spPr/>
        <p:txBody>
          <a:bodyPr>
            <a:normAutofit/>
          </a:bodyPr>
          <a:lstStyle/>
          <a:p>
            <a:fld id="{82C40EFD-8994-4D83-8D77-4B948604FF58}" type="slidenum">
              <a:rPr lang="en-ZA" smtClean="0"/>
              <a:pPr/>
              <a:t>19</a:t>
            </a:fld>
            <a:endParaRPr lang="en-ZA"/>
          </a:p>
        </p:txBody>
      </p:sp>
    </p:spTree>
    <p:extLst>
      <p:ext uri="{BB962C8B-B14F-4D97-AF65-F5344CB8AC3E}">
        <p14:creationId xmlns:p14="http://schemas.microsoft.com/office/powerpoint/2010/main" val="35428077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t>Presentation Outline</a:t>
            </a:r>
            <a:endParaRPr lang="en-ZA" b="1" dirty="0"/>
          </a:p>
        </p:txBody>
      </p:sp>
      <p:sp>
        <p:nvSpPr>
          <p:cNvPr id="3" name="Content Placeholder 2"/>
          <p:cNvSpPr>
            <a:spLocks noGrp="1"/>
          </p:cNvSpPr>
          <p:nvPr>
            <p:ph sz="quarter" idx="1"/>
          </p:nvPr>
        </p:nvSpPr>
        <p:spPr>
          <a:xfrm>
            <a:off x="228600" y="1094546"/>
            <a:ext cx="11808725" cy="4545412"/>
          </a:xfrm>
        </p:spPr>
        <p:txBody>
          <a:bodyPr numCol="2">
            <a:normAutofit/>
          </a:bodyPr>
          <a:lstStyle/>
          <a:p>
            <a:r>
              <a:rPr lang="en-ZA" dirty="0" smtClean="0"/>
              <a:t>Purpose</a:t>
            </a:r>
          </a:p>
          <a:p>
            <a:r>
              <a:rPr lang="en-ZA" dirty="0" smtClean="0"/>
              <a:t>Background</a:t>
            </a:r>
          </a:p>
          <a:p>
            <a:r>
              <a:rPr lang="en-ZA" dirty="0" smtClean="0"/>
              <a:t>Measures put in place</a:t>
            </a:r>
          </a:p>
          <a:p>
            <a:r>
              <a:rPr lang="en-ZA" dirty="0" smtClean="0"/>
              <a:t>Status as at April 2020</a:t>
            </a:r>
          </a:p>
          <a:p>
            <a:r>
              <a:rPr lang="en-ZA" dirty="0" smtClean="0"/>
              <a:t>Current status</a:t>
            </a:r>
          </a:p>
          <a:p>
            <a:pPr>
              <a:buNone/>
            </a:pPr>
            <a:r>
              <a:rPr lang="en-ZA" dirty="0" smtClean="0"/>
              <a:t>                                                      </a:t>
            </a:r>
          </a:p>
          <a:p>
            <a:endParaRPr lang="en-ZA" dirty="0"/>
          </a:p>
        </p:txBody>
      </p:sp>
      <p:sp>
        <p:nvSpPr>
          <p:cNvPr id="6" name="Slide Number Placeholder 5"/>
          <p:cNvSpPr>
            <a:spLocks noGrp="1"/>
          </p:cNvSpPr>
          <p:nvPr>
            <p:ph type="sldNum" sz="quarter" idx="12"/>
          </p:nvPr>
        </p:nvSpPr>
        <p:spPr/>
        <p:txBody>
          <a:bodyPr>
            <a:normAutofit/>
          </a:bodyPr>
          <a:lstStyle/>
          <a:p>
            <a:fld id="{82C40EFD-8994-4D83-8D77-4B948604FF58}" type="slidenum">
              <a:rPr lang="en-ZA" smtClean="0"/>
              <a:pPr/>
              <a:t>2</a:t>
            </a:fld>
            <a:endParaRPr lang="en-ZA" dirty="0"/>
          </a:p>
        </p:txBody>
      </p:sp>
    </p:spTree>
    <p:extLst>
      <p:ext uri="{BB962C8B-B14F-4D97-AF65-F5344CB8AC3E}">
        <p14:creationId xmlns:p14="http://schemas.microsoft.com/office/powerpoint/2010/main" val="39410241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7053"/>
            <a:ext cx="10083800" cy="839050"/>
          </a:xfrm>
        </p:spPr>
        <p:txBody>
          <a:bodyPr>
            <a:normAutofit/>
          </a:bodyPr>
          <a:lstStyle/>
          <a:p>
            <a:r>
              <a:rPr lang="en-ZA" b="1" dirty="0" smtClean="0"/>
              <a:t>Current status</a:t>
            </a:r>
            <a:endParaRPr lang="en-ZA" b="1" dirty="0"/>
          </a:p>
        </p:txBody>
      </p:sp>
      <p:sp>
        <p:nvSpPr>
          <p:cNvPr id="3" name="Content Placeholder 2"/>
          <p:cNvSpPr>
            <a:spLocks noGrp="1"/>
          </p:cNvSpPr>
          <p:nvPr>
            <p:ph sz="quarter" idx="1"/>
          </p:nvPr>
        </p:nvSpPr>
        <p:spPr>
          <a:xfrm>
            <a:off x="228600" y="936102"/>
            <a:ext cx="11809203" cy="5409833"/>
          </a:xfrm>
        </p:spPr>
        <p:txBody>
          <a:bodyPr>
            <a:noAutofit/>
          </a:bodyPr>
          <a:lstStyle/>
          <a:p>
            <a:pPr marL="0" indent="0">
              <a:buNone/>
            </a:pPr>
            <a:r>
              <a:rPr lang="en-ZA" sz="1800" u="sng" dirty="0" smtClean="0"/>
              <a:t>Western </a:t>
            </a:r>
            <a:r>
              <a:rPr lang="en-ZA" sz="1800" u="sng" dirty="0"/>
              <a:t>Cape</a:t>
            </a:r>
            <a:r>
              <a:rPr lang="en-ZA" sz="1800" dirty="0" smtClean="0"/>
              <a:t>: (5 of the 5)</a:t>
            </a:r>
            <a:endParaRPr lang="en-ZA" sz="1800" dirty="0"/>
          </a:p>
          <a:p>
            <a:r>
              <a:rPr lang="en-ZA" sz="1800" dirty="0" smtClean="0"/>
              <a:t>Agriculture</a:t>
            </a:r>
            <a:endParaRPr lang="en-ZA" sz="1800" dirty="0"/>
          </a:p>
          <a:p>
            <a:r>
              <a:rPr lang="en-ZA" sz="1800" dirty="0" smtClean="0"/>
              <a:t>Education</a:t>
            </a:r>
            <a:endParaRPr lang="en-ZA" sz="1800" dirty="0"/>
          </a:p>
          <a:p>
            <a:r>
              <a:rPr lang="en-ZA" sz="1800" dirty="0" smtClean="0"/>
              <a:t>Health</a:t>
            </a:r>
            <a:endParaRPr lang="en-ZA" sz="1800" dirty="0"/>
          </a:p>
          <a:p>
            <a:r>
              <a:rPr lang="en-ZA" sz="1800" dirty="0" smtClean="0"/>
              <a:t>Provincial </a:t>
            </a:r>
            <a:r>
              <a:rPr lang="en-ZA" sz="1800" dirty="0"/>
              <a:t>Treasury</a:t>
            </a:r>
          </a:p>
          <a:p>
            <a:r>
              <a:rPr lang="en-ZA" sz="1800" dirty="0" smtClean="0"/>
              <a:t>The </a:t>
            </a:r>
            <a:r>
              <a:rPr lang="en-ZA" sz="1800" dirty="0"/>
              <a:t>Premier</a:t>
            </a:r>
          </a:p>
          <a:p>
            <a:pPr marL="0" indent="0">
              <a:buNone/>
            </a:pPr>
            <a:r>
              <a:rPr lang="en-ZA" sz="1800" u="sng" dirty="0" smtClean="0"/>
              <a:t>Northern </a:t>
            </a:r>
            <a:r>
              <a:rPr lang="en-ZA" sz="1800" u="sng" dirty="0"/>
              <a:t>Cape</a:t>
            </a:r>
            <a:r>
              <a:rPr lang="en-ZA" sz="1800" dirty="0" smtClean="0"/>
              <a:t>: (6 of the 11)</a:t>
            </a:r>
            <a:endParaRPr lang="en-ZA" sz="1800" dirty="0"/>
          </a:p>
          <a:p>
            <a:r>
              <a:rPr lang="en-ZA" sz="1800" dirty="0" smtClean="0"/>
              <a:t>Co-operative </a:t>
            </a:r>
            <a:r>
              <a:rPr lang="en-ZA" sz="1800" dirty="0"/>
              <a:t>Governance, Human Settlements and Traditional Affairs</a:t>
            </a:r>
          </a:p>
          <a:p>
            <a:r>
              <a:rPr lang="en-ZA" sz="1800" dirty="0" smtClean="0"/>
              <a:t>Health</a:t>
            </a:r>
            <a:endParaRPr lang="en-ZA" sz="1800" dirty="0"/>
          </a:p>
          <a:p>
            <a:r>
              <a:rPr lang="en-ZA" sz="1800" dirty="0" smtClean="0"/>
              <a:t>Office </a:t>
            </a:r>
            <a:r>
              <a:rPr lang="en-ZA" sz="1800" dirty="0"/>
              <a:t>of the Premier</a:t>
            </a:r>
          </a:p>
          <a:p>
            <a:r>
              <a:rPr lang="en-ZA" sz="1800" dirty="0" smtClean="0"/>
              <a:t>Social </a:t>
            </a:r>
            <a:r>
              <a:rPr lang="en-ZA" sz="1800" dirty="0"/>
              <a:t>Development</a:t>
            </a:r>
          </a:p>
          <a:p>
            <a:r>
              <a:rPr lang="en-ZA" sz="1800" dirty="0" smtClean="0"/>
              <a:t>Sport</a:t>
            </a:r>
            <a:r>
              <a:rPr lang="en-ZA" sz="1800" dirty="0"/>
              <a:t>, Arts and Culture</a:t>
            </a:r>
          </a:p>
          <a:p>
            <a:r>
              <a:rPr lang="en-ZA" sz="1800" dirty="0" smtClean="0"/>
              <a:t>Transport</a:t>
            </a:r>
            <a:r>
              <a:rPr lang="en-ZA" sz="1800" dirty="0"/>
              <a:t>, Safety and Liaison</a:t>
            </a:r>
          </a:p>
          <a:p>
            <a:endParaRPr lang="en-GB" sz="2600" dirty="0" smtClean="0"/>
          </a:p>
        </p:txBody>
      </p:sp>
      <p:sp>
        <p:nvSpPr>
          <p:cNvPr id="5" name="Slide Number Placeholder 4"/>
          <p:cNvSpPr>
            <a:spLocks noGrp="1"/>
          </p:cNvSpPr>
          <p:nvPr>
            <p:ph type="sldNum" sz="quarter" idx="12"/>
          </p:nvPr>
        </p:nvSpPr>
        <p:spPr/>
        <p:txBody>
          <a:bodyPr>
            <a:normAutofit/>
          </a:bodyPr>
          <a:lstStyle/>
          <a:p>
            <a:fld id="{82C40EFD-8994-4D83-8D77-4B948604FF58}" type="slidenum">
              <a:rPr lang="en-ZA" smtClean="0"/>
              <a:pPr/>
              <a:t>20</a:t>
            </a:fld>
            <a:endParaRPr lang="en-ZA"/>
          </a:p>
        </p:txBody>
      </p:sp>
    </p:spTree>
    <p:extLst>
      <p:ext uri="{BB962C8B-B14F-4D97-AF65-F5344CB8AC3E}">
        <p14:creationId xmlns:p14="http://schemas.microsoft.com/office/powerpoint/2010/main" val="327714993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7053"/>
            <a:ext cx="10083800" cy="839050"/>
          </a:xfrm>
        </p:spPr>
        <p:txBody>
          <a:bodyPr>
            <a:normAutofit/>
          </a:bodyPr>
          <a:lstStyle/>
          <a:p>
            <a:r>
              <a:rPr lang="en-ZA" b="1" dirty="0" smtClean="0"/>
              <a:t>Current status</a:t>
            </a:r>
            <a:endParaRPr lang="en-ZA" b="1" dirty="0"/>
          </a:p>
        </p:txBody>
      </p:sp>
      <p:sp>
        <p:nvSpPr>
          <p:cNvPr id="3" name="Content Placeholder 2"/>
          <p:cNvSpPr>
            <a:spLocks noGrp="1"/>
          </p:cNvSpPr>
          <p:nvPr>
            <p:ph sz="quarter" idx="1"/>
          </p:nvPr>
        </p:nvSpPr>
        <p:spPr>
          <a:xfrm>
            <a:off x="228600" y="936103"/>
            <a:ext cx="11809203" cy="5068912"/>
          </a:xfrm>
        </p:spPr>
        <p:txBody>
          <a:bodyPr>
            <a:noAutofit/>
          </a:bodyPr>
          <a:lstStyle/>
          <a:p>
            <a:r>
              <a:rPr lang="en-ZA" sz="2600" dirty="0" smtClean="0"/>
              <a:t>To assist </a:t>
            </a:r>
            <a:r>
              <a:rPr lang="en-ZA" sz="2600" dirty="0"/>
              <a:t>National and Provincial Departments as well as local governments </a:t>
            </a:r>
            <a:r>
              <a:rPr lang="en-ZA" sz="2600" dirty="0" smtClean="0"/>
              <a:t>to </a:t>
            </a:r>
            <a:r>
              <a:rPr lang="en-ZA" sz="2600" dirty="0"/>
              <a:t>enforce this </a:t>
            </a:r>
            <a:r>
              <a:rPr lang="en-ZA" sz="2600" dirty="0" smtClean="0"/>
              <a:t>prohibition, on </a:t>
            </a:r>
            <a:r>
              <a:rPr lang="en-ZA" sz="2600" dirty="0"/>
              <a:t>22 July 2020, </a:t>
            </a:r>
            <a:r>
              <a:rPr lang="en-ZA" sz="2600" dirty="0" smtClean="0"/>
              <a:t>the </a:t>
            </a:r>
            <a:r>
              <a:rPr lang="en-ZA" sz="2600" dirty="0"/>
              <a:t>Ministers of Police, Justice and Correctional Services and the Minister for the Public Service and Administration met and </a:t>
            </a:r>
            <a:r>
              <a:rPr lang="en-ZA" sz="2600" dirty="0" smtClean="0"/>
              <a:t>agreed to establish </a:t>
            </a:r>
            <a:r>
              <a:rPr lang="en-ZA" sz="2600" dirty="0"/>
              <a:t>a multi-departmental </a:t>
            </a:r>
            <a:r>
              <a:rPr lang="en-ZA" sz="2600" dirty="0" smtClean="0"/>
              <a:t>team.  This team, coordinated by the Directors-General (DGs) of the respective Ministries, were tasked to ensure that allegations regarding employees possibly conducting business with the State be investigated and those found to be guilty, to be prosecuted.</a:t>
            </a:r>
          </a:p>
          <a:p>
            <a:endParaRPr lang="en-ZA" sz="2600" dirty="0"/>
          </a:p>
        </p:txBody>
      </p:sp>
      <p:sp>
        <p:nvSpPr>
          <p:cNvPr id="5" name="Slide Number Placeholder 4"/>
          <p:cNvSpPr>
            <a:spLocks noGrp="1"/>
          </p:cNvSpPr>
          <p:nvPr>
            <p:ph type="sldNum" sz="quarter" idx="12"/>
          </p:nvPr>
        </p:nvSpPr>
        <p:spPr/>
        <p:txBody>
          <a:bodyPr>
            <a:normAutofit/>
          </a:bodyPr>
          <a:lstStyle/>
          <a:p>
            <a:fld id="{82C40EFD-8994-4D83-8D77-4B948604FF58}" type="slidenum">
              <a:rPr lang="en-ZA" smtClean="0"/>
              <a:pPr/>
              <a:t>21</a:t>
            </a:fld>
            <a:endParaRPr lang="en-ZA"/>
          </a:p>
        </p:txBody>
      </p:sp>
    </p:spTree>
    <p:extLst>
      <p:ext uri="{BB962C8B-B14F-4D97-AF65-F5344CB8AC3E}">
        <p14:creationId xmlns:p14="http://schemas.microsoft.com/office/powerpoint/2010/main" val="40799376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7053"/>
            <a:ext cx="10083800" cy="839050"/>
          </a:xfrm>
        </p:spPr>
        <p:txBody>
          <a:bodyPr>
            <a:normAutofit/>
          </a:bodyPr>
          <a:lstStyle/>
          <a:p>
            <a:r>
              <a:rPr lang="en-ZA" b="1" dirty="0" smtClean="0"/>
              <a:t>Current status</a:t>
            </a:r>
            <a:endParaRPr lang="en-ZA" b="1" dirty="0"/>
          </a:p>
        </p:txBody>
      </p:sp>
      <p:sp>
        <p:nvSpPr>
          <p:cNvPr id="3" name="Content Placeholder 2"/>
          <p:cNvSpPr>
            <a:spLocks noGrp="1"/>
          </p:cNvSpPr>
          <p:nvPr>
            <p:ph sz="quarter" idx="1"/>
          </p:nvPr>
        </p:nvSpPr>
        <p:spPr>
          <a:xfrm>
            <a:off x="228600" y="936102"/>
            <a:ext cx="11809203" cy="5345825"/>
          </a:xfrm>
        </p:spPr>
        <p:txBody>
          <a:bodyPr>
            <a:noAutofit/>
          </a:bodyPr>
          <a:lstStyle/>
          <a:p>
            <a:r>
              <a:rPr lang="en-ZA" sz="2600" dirty="0" smtClean="0"/>
              <a:t>On 24 August 2020, the DGs of the Multi-departmental team met and approved a Memorandum </a:t>
            </a:r>
            <a:r>
              <a:rPr lang="en-ZA" sz="2600" dirty="0"/>
              <a:t>of Understanding (MOU) </a:t>
            </a:r>
            <a:r>
              <a:rPr lang="en-ZA" sz="2600" dirty="0" smtClean="0"/>
              <a:t>which clearly highlights the roles </a:t>
            </a:r>
            <a:r>
              <a:rPr lang="en-ZA" sz="2600" dirty="0"/>
              <a:t>and </a:t>
            </a:r>
            <a:r>
              <a:rPr lang="en-ZA" sz="2600" dirty="0" smtClean="0"/>
              <a:t>responsibilities of each department in the Multi-departmental team.  </a:t>
            </a:r>
            <a:r>
              <a:rPr lang="en-ZA" sz="2600" dirty="0"/>
              <a:t>This </a:t>
            </a:r>
            <a:r>
              <a:rPr lang="en-ZA" sz="2600" dirty="0" smtClean="0"/>
              <a:t>was </a:t>
            </a:r>
            <a:r>
              <a:rPr lang="en-ZA" sz="2600" dirty="0"/>
              <a:t>accompanied by a multi-disciplinary plan of </a:t>
            </a:r>
            <a:r>
              <a:rPr lang="en-ZA" sz="2600" dirty="0" smtClean="0"/>
              <a:t>action, </a:t>
            </a:r>
            <a:r>
              <a:rPr lang="en-ZA" sz="2600" dirty="0"/>
              <a:t>focussing on ten priority </a:t>
            </a:r>
            <a:r>
              <a:rPr lang="en-ZA" sz="2600" dirty="0" smtClean="0"/>
              <a:t>cases and on dealing with the list </a:t>
            </a:r>
            <a:r>
              <a:rPr lang="en-ZA" sz="2600" dirty="0"/>
              <a:t>of </a:t>
            </a:r>
            <a:r>
              <a:rPr lang="en-ZA" sz="2600" dirty="0" smtClean="0"/>
              <a:t>1539 </a:t>
            </a:r>
            <a:r>
              <a:rPr lang="en-ZA" sz="2600" dirty="0"/>
              <a:t>public service employees identified to be possibly conducting business with the </a:t>
            </a:r>
            <a:r>
              <a:rPr lang="en-ZA" sz="2600" dirty="0" smtClean="0"/>
              <a:t>State. </a:t>
            </a:r>
          </a:p>
          <a:p>
            <a:r>
              <a:rPr lang="en-ZA" sz="2600" dirty="0" smtClean="0"/>
              <a:t>On 28 August 2020, the DPSA and SAPS trained the Ethics Officers of all the implicated departments, for them to be able to assess allegations, to collect sufficient evidence and to draft affidavits where transgression of the prohibition was detected and to institute disciplinary steps where necessary.</a:t>
            </a:r>
          </a:p>
        </p:txBody>
      </p:sp>
      <p:sp>
        <p:nvSpPr>
          <p:cNvPr id="5" name="Slide Number Placeholder 4"/>
          <p:cNvSpPr>
            <a:spLocks noGrp="1"/>
          </p:cNvSpPr>
          <p:nvPr>
            <p:ph type="sldNum" sz="quarter" idx="12"/>
          </p:nvPr>
        </p:nvSpPr>
        <p:spPr/>
        <p:txBody>
          <a:bodyPr>
            <a:normAutofit/>
          </a:bodyPr>
          <a:lstStyle/>
          <a:p>
            <a:fld id="{82C40EFD-8994-4D83-8D77-4B948604FF58}" type="slidenum">
              <a:rPr lang="en-ZA" smtClean="0"/>
              <a:pPr/>
              <a:t>22</a:t>
            </a:fld>
            <a:endParaRPr lang="en-ZA"/>
          </a:p>
        </p:txBody>
      </p:sp>
    </p:spTree>
    <p:extLst>
      <p:ext uri="{BB962C8B-B14F-4D97-AF65-F5344CB8AC3E}">
        <p14:creationId xmlns:p14="http://schemas.microsoft.com/office/powerpoint/2010/main" val="11418811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7053"/>
            <a:ext cx="10083800" cy="839050"/>
          </a:xfrm>
        </p:spPr>
        <p:txBody>
          <a:bodyPr>
            <a:normAutofit/>
          </a:bodyPr>
          <a:lstStyle/>
          <a:p>
            <a:r>
              <a:rPr lang="en-ZA" b="1" dirty="0" smtClean="0"/>
              <a:t>Current status</a:t>
            </a:r>
            <a:endParaRPr lang="en-ZA" b="1" dirty="0"/>
          </a:p>
        </p:txBody>
      </p:sp>
      <p:sp>
        <p:nvSpPr>
          <p:cNvPr id="3" name="Content Placeholder 2"/>
          <p:cNvSpPr>
            <a:spLocks noGrp="1"/>
          </p:cNvSpPr>
          <p:nvPr>
            <p:ph sz="quarter" idx="1"/>
          </p:nvPr>
        </p:nvSpPr>
        <p:spPr>
          <a:xfrm>
            <a:off x="228600" y="936102"/>
            <a:ext cx="11809203" cy="5345825"/>
          </a:xfrm>
        </p:spPr>
        <p:txBody>
          <a:bodyPr>
            <a:noAutofit/>
          </a:bodyPr>
          <a:lstStyle/>
          <a:p>
            <a:r>
              <a:rPr lang="en-ZA" sz="2600" dirty="0" smtClean="0"/>
              <a:t>The DPSA (with the assistance of National Treasury) will continue to, on a monthly basis, identify employees possibly conducting business with the State. Confirmed cases will be handed to SAPS and through the Monitoring and Evaluation Committee (as established in terms of the MOU) progress will be tracked and challenges will be unblocked.</a:t>
            </a:r>
            <a:endParaRPr lang="en-ZA" sz="2600" dirty="0"/>
          </a:p>
        </p:txBody>
      </p:sp>
      <p:sp>
        <p:nvSpPr>
          <p:cNvPr id="5" name="Slide Number Placeholder 4"/>
          <p:cNvSpPr>
            <a:spLocks noGrp="1"/>
          </p:cNvSpPr>
          <p:nvPr>
            <p:ph type="sldNum" sz="quarter" idx="12"/>
          </p:nvPr>
        </p:nvSpPr>
        <p:spPr/>
        <p:txBody>
          <a:bodyPr>
            <a:normAutofit/>
          </a:bodyPr>
          <a:lstStyle/>
          <a:p>
            <a:fld id="{82C40EFD-8994-4D83-8D77-4B948604FF58}" type="slidenum">
              <a:rPr lang="en-ZA" smtClean="0"/>
              <a:pPr/>
              <a:t>23</a:t>
            </a:fld>
            <a:endParaRPr lang="en-ZA"/>
          </a:p>
        </p:txBody>
      </p:sp>
    </p:spTree>
    <p:extLst>
      <p:ext uri="{BB962C8B-B14F-4D97-AF65-F5344CB8AC3E}">
        <p14:creationId xmlns:p14="http://schemas.microsoft.com/office/powerpoint/2010/main" val="232361083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2514600" y="1600200"/>
            <a:ext cx="6893768" cy="4495800"/>
          </a:xfrm>
          <a:prstGeom prst="rect">
            <a:avLst/>
          </a:prstGeom>
        </p:spPr>
        <p:txBody>
          <a:bodyPr anchor="ctr">
            <a:normAutofit/>
          </a:bodyPr>
          <a:lstStyle/>
          <a:p>
            <a:pPr algn="ctr">
              <a:buNone/>
            </a:pPr>
            <a:r>
              <a:rPr lang="en-ZA" sz="3200" dirty="0"/>
              <a:t>END…</a:t>
            </a:r>
          </a:p>
        </p:txBody>
      </p:sp>
      <p:sp>
        <p:nvSpPr>
          <p:cNvPr id="5" name="Slide Number Placeholder 4"/>
          <p:cNvSpPr>
            <a:spLocks noGrp="1"/>
          </p:cNvSpPr>
          <p:nvPr>
            <p:ph type="sldNum" sz="quarter" idx="12"/>
          </p:nvPr>
        </p:nvSpPr>
        <p:spPr/>
        <p:txBody>
          <a:bodyPr/>
          <a:lstStyle/>
          <a:p>
            <a:fld id="{82C40EFD-8994-4D83-8D77-4B948604FF58}" type="slidenum">
              <a:rPr lang="en-ZA" smtClean="0"/>
              <a:pPr/>
              <a:t>24</a:t>
            </a:fld>
            <a:endParaRPr lang="en-ZA"/>
          </a:p>
        </p:txBody>
      </p:sp>
    </p:spTree>
    <p:extLst>
      <p:ext uri="{BB962C8B-B14F-4D97-AF65-F5344CB8AC3E}">
        <p14:creationId xmlns:p14="http://schemas.microsoft.com/office/powerpoint/2010/main" val="25224071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t>Purpose</a:t>
            </a:r>
            <a:endParaRPr lang="en-ZA" dirty="0"/>
          </a:p>
        </p:txBody>
      </p:sp>
      <p:sp>
        <p:nvSpPr>
          <p:cNvPr id="3" name="Slide Number Placeholder 2"/>
          <p:cNvSpPr>
            <a:spLocks noGrp="1"/>
          </p:cNvSpPr>
          <p:nvPr>
            <p:ph type="sldNum" sz="quarter" idx="12"/>
          </p:nvPr>
        </p:nvSpPr>
        <p:spPr/>
        <p:txBody>
          <a:bodyPr>
            <a:normAutofit/>
          </a:bodyPr>
          <a:lstStyle/>
          <a:p>
            <a:fld id="{82C40EFD-8994-4D83-8D77-4B948604FF58}" type="slidenum">
              <a:rPr lang="en-ZA" smtClean="0"/>
              <a:pPr/>
              <a:t>3</a:t>
            </a:fld>
            <a:endParaRPr lang="en-ZA"/>
          </a:p>
        </p:txBody>
      </p:sp>
      <p:sp>
        <p:nvSpPr>
          <p:cNvPr id="4" name="Content Placeholder 3"/>
          <p:cNvSpPr>
            <a:spLocks noGrp="1"/>
          </p:cNvSpPr>
          <p:nvPr>
            <p:ph sz="quarter" idx="1"/>
          </p:nvPr>
        </p:nvSpPr>
        <p:spPr>
          <a:xfrm>
            <a:off x="228600" y="1094545"/>
            <a:ext cx="11809203" cy="4896821"/>
          </a:xfrm>
        </p:spPr>
        <p:txBody>
          <a:bodyPr/>
          <a:lstStyle/>
          <a:p>
            <a:r>
              <a:rPr lang="en-ZA" sz="2600" dirty="0" smtClean="0"/>
              <a:t>For Portfolio Committee to:</a:t>
            </a:r>
          </a:p>
          <a:p>
            <a:pPr lvl="1"/>
            <a:r>
              <a:rPr lang="en-ZA" sz="2600" dirty="0" smtClean="0"/>
              <a:t>Take note of progress on the implementation of:</a:t>
            </a:r>
          </a:p>
          <a:p>
            <a:pPr marL="457200" lvl="1" indent="0">
              <a:buNone/>
            </a:pPr>
            <a:r>
              <a:rPr lang="en-ZA" sz="2600" dirty="0" smtClean="0"/>
              <a:t>Regulation 13 (c) of the Public Service Regulations, 2016, which prohibits public </a:t>
            </a:r>
            <a:r>
              <a:rPr lang="en-ZA" sz="2600" dirty="0"/>
              <a:t>s</a:t>
            </a:r>
            <a:r>
              <a:rPr lang="en-ZA" sz="2600" dirty="0" smtClean="0"/>
              <a:t>ervice employees from conducting business with an organ of state, and</a:t>
            </a:r>
          </a:p>
          <a:p>
            <a:pPr marL="457200" lvl="1" indent="0">
              <a:buNone/>
            </a:pPr>
            <a:r>
              <a:rPr lang="en-ZA" sz="2600" dirty="0" smtClean="0"/>
              <a:t>Section 8 of the Public Administration Management Act, 2014, which criminalises the conducting of business with the State for public administration employees and for Special Advisors.</a:t>
            </a:r>
            <a:endParaRPr lang="en-ZA" sz="2600" dirty="0"/>
          </a:p>
          <a:p>
            <a:pPr marL="0" indent="0">
              <a:buNone/>
            </a:pPr>
            <a:endParaRPr lang="en-ZA" sz="2200" dirty="0"/>
          </a:p>
          <a:p>
            <a:endParaRPr lang="en-ZA" sz="3000" dirty="0"/>
          </a:p>
        </p:txBody>
      </p:sp>
    </p:spTree>
    <p:extLst>
      <p:ext uri="{BB962C8B-B14F-4D97-AF65-F5344CB8AC3E}">
        <p14:creationId xmlns:p14="http://schemas.microsoft.com/office/powerpoint/2010/main" val="29407965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t>Background</a:t>
            </a:r>
            <a:endParaRPr lang="en-ZA" b="1" dirty="0"/>
          </a:p>
        </p:txBody>
      </p:sp>
      <p:sp>
        <p:nvSpPr>
          <p:cNvPr id="3" name="Content Placeholder 2"/>
          <p:cNvSpPr>
            <a:spLocks noGrp="1"/>
          </p:cNvSpPr>
          <p:nvPr>
            <p:ph idx="1"/>
          </p:nvPr>
        </p:nvSpPr>
        <p:spPr>
          <a:xfrm>
            <a:off x="228600" y="1094546"/>
            <a:ext cx="11809203" cy="4945646"/>
          </a:xfrm>
        </p:spPr>
        <p:txBody>
          <a:bodyPr/>
          <a:lstStyle/>
          <a:p>
            <a:pPr marL="0" indent="0">
              <a:buNone/>
            </a:pPr>
            <a:r>
              <a:rPr lang="en-ZA" dirty="0" smtClean="0"/>
              <a:t>In Sept 2019, the DPSA presented to this Committee the following statistics:</a:t>
            </a:r>
          </a:p>
          <a:p>
            <a:r>
              <a:rPr lang="en-ZA" b="1" dirty="0"/>
              <a:t>February </a:t>
            </a:r>
            <a:r>
              <a:rPr lang="en-ZA" b="1" dirty="0" smtClean="0"/>
              <a:t>2019</a:t>
            </a:r>
            <a:r>
              <a:rPr lang="en-ZA" dirty="0" smtClean="0"/>
              <a:t>, It was found that 1068 public </a:t>
            </a:r>
            <a:r>
              <a:rPr lang="en-ZA" dirty="0"/>
              <a:t>service employees </a:t>
            </a:r>
            <a:r>
              <a:rPr lang="en-ZA" dirty="0" smtClean="0"/>
              <a:t>were conducting business with the State: 798 in Provincial Departments and 270 </a:t>
            </a:r>
            <a:r>
              <a:rPr lang="en-ZA" dirty="0"/>
              <a:t>from </a:t>
            </a:r>
            <a:r>
              <a:rPr lang="en-ZA" dirty="0" smtClean="0"/>
              <a:t>National Departments.</a:t>
            </a:r>
            <a:endParaRPr lang="en-ZA" dirty="0"/>
          </a:p>
          <a:p>
            <a:r>
              <a:rPr lang="en-ZA" dirty="0" smtClean="0"/>
              <a:t>At </a:t>
            </a:r>
            <a:r>
              <a:rPr lang="en-ZA" dirty="0"/>
              <a:t>the end of </a:t>
            </a:r>
            <a:r>
              <a:rPr lang="en-ZA" b="1" dirty="0" smtClean="0"/>
              <a:t>April 2020</a:t>
            </a:r>
            <a:r>
              <a:rPr lang="en-ZA" dirty="0"/>
              <a:t>, It was found that </a:t>
            </a:r>
            <a:r>
              <a:rPr lang="en-ZA" dirty="0" smtClean="0"/>
              <a:t>1539 </a:t>
            </a:r>
            <a:r>
              <a:rPr lang="en-ZA" dirty="0"/>
              <a:t>public service employees were conducting business with the State: </a:t>
            </a:r>
            <a:r>
              <a:rPr lang="en-ZA" dirty="0" smtClean="0"/>
              <a:t>1111 </a:t>
            </a:r>
            <a:r>
              <a:rPr lang="en-ZA" dirty="0"/>
              <a:t>in Provincial Departments and </a:t>
            </a:r>
            <a:r>
              <a:rPr lang="en-ZA" dirty="0" smtClean="0"/>
              <a:t>428 </a:t>
            </a:r>
            <a:r>
              <a:rPr lang="en-ZA" dirty="0"/>
              <a:t>from National Departments</a:t>
            </a:r>
            <a:r>
              <a:rPr lang="en-ZA" dirty="0" smtClean="0"/>
              <a:t>.</a:t>
            </a:r>
          </a:p>
          <a:p>
            <a:endParaRPr lang="en-ZA" dirty="0"/>
          </a:p>
          <a:p>
            <a:r>
              <a:rPr lang="en-ZA" dirty="0" smtClean="0"/>
              <a:t>This is an increase of 471.</a:t>
            </a:r>
            <a:endParaRPr lang="en-ZA" dirty="0"/>
          </a:p>
          <a:p>
            <a:pPr marL="0" indent="0">
              <a:buNone/>
            </a:pPr>
            <a:endParaRPr lang="en-ZA" b="1" dirty="0"/>
          </a:p>
          <a:p>
            <a:endParaRPr lang="en-ZA" sz="2000" dirty="0"/>
          </a:p>
        </p:txBody>
      </p:sp>
      <p:sp>
        <p:nvSpPr>
          <p:cNvPr id="4" name="Slide Number Placeholder 3"/>
          <p:cNvSpPr>
            <a:spLocks noGrp="1"/>
          </p:cNvSpPr>
          <p:nvPr>
            <p:ph type="sldNum" sz="quarter" idx="12"/>
          </p:nvPr>
        </p:nvSpPr>
        <p:spPr/>
        <p:txBody>
          <a:bodyPr/>
          <a:lstStyle/>
          <a:p>
            <a:r>
              <a:rPr lang="en-ZA" dirty="0"/>
              <a:t>2</a:t>
            </a:r>
          </a:p>
        </p:txBody>
      </p:sp>
    </p:spTree>
    <p:extLst>
      <p:ext uri="{BB962C8B-B14F-4D97-AF65-F5344CB8AC3E}">
        <p14:creationId xmlns:p14="http://schemas.microsoft.com/office/powerpoint/2010/main" val="23916711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b="1" dirty="0" smtClean="0"/>
              <a:t>Measures put in place</a:t>
            </a:r>
            <a:endParaRPr lang="en-ZA" b="1" dirty="0"/>
          </a:p>
        </p:txBody>
      </p:sp>
      <p:sp>
        <p:nvSpPr>
          <p:cNvPr id="3" name="Content Placeholder 2"/>
          <p:cNvSpPr>
            <a:spLocks noGrp="1"/>
          </p:cNvSpPr>
          <p:nvPr>
            <p:ph sz="quarter" idx="1"/>
          </p:nvPr>
        </p:nvSpPr>
        <p:spPr>
          <a:xfrm>
            <a:off x="228600" y="1006876"/>
            <a:ext cx="11809203" cy="4848013"/>
          </a:xfrm>
        </p:spPr>
        <p:txBody>
          <a:bodyPr>
            <a:noAutofit/>
          </a:bodyPr>
          <a:lstStyle/>
          <a:p>
            <a:r>
              <a:rPr lang="en-ZA" sz="2600" dirty="0" smtClean="0"/>
              <a:t>Public Service Regulations, 2016, Regulation 13 (c)</a:t>
            </a:r>
            <a:endParaRPr lang="en-ZA" sz="2600" dirty="0"/>
          </a:p>
          <a:p>
            <a:pPr marL="0" indent="0">
              <a:buNone/>
            </a:pPr>
            <a:endParaRPr lang="en-ZA" sz="2600" dirty="0" smtClean="0"/>
          </a:p>
          <a:p>
            <a:pPr marL="0" indent="0">
              <a:buNone/>
            </a:pPr>
            <a:r>
              <a:rPr lang="en-ZA" sz="2600" dirty="0" smtClean="0"/>
              <a:t>- </a:t>
            </a:r>
            <a:r>
              <a:rPr lang="en-ZA" sz="2600" dirty="0"/>
              <a:t>“An employee shall not conduct business with any organ of state or be a director of a public or private company conducting business with an organ of state, unless such employee is in an official capacity a director of a company listed in schedule 2 and 3 of the Public Finance Management Act”</a:t>
            </a:r>
          </a:p>
          <a:p>
            <a:endParaRPr lang="en-ZA" sz="2600" dirty="0" smtClean="0"/>
          </a:p>
        </p:txBody>
      </p:sp>
      <p:sp>
        <p:nvSpPr>
          <p:cNvPr id="5" name="Slide Number Placeholder 4"/>
          <p:cNvSpPr>
            <a:spLocks noGrp="1"/>
          </p:cNvSpPr>
          <p:nvPr>
            <p:ph type="sldNum" sz="quarter" idx="12"/>
          </p:nvPr>
        </p:nvSpPr>
        <p:spPr/>
        <p:txBody>
          <a:bodyPr>
            <a:normAutofit/>
          </a:bodyPr>
          <a:lstStyle/>
          <a:p>
            <a:fld id="{82C40EFD-8994-4D83-8D77-4B948604FF58}" type="slidenum">
              <a:rPr lang="en-ZA" smtClean="0"/>
              <a:pPr/>
              <a:t>5</a:t>
            </a:fld>
            <a:endParaRPr lang="en-ZA"/>
          </a:p>
        </p:txBody>
      </p:sp>
    </p:spTree>
    <p:extLst>
      <p:ext uri="{BB962C8B-B14F-4D97-AF65-F5344CB8AC3E}">
        <p14:creationId xmlns:p14="http://schemas.microsoft.com/office/powerpoint/2010/main" val="26903376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b="1" dirty="0" smtClean="0"/>
              <a:t>Measures put in place</a:t>
            </a:r>
            <a:endParaRPr lang="en-ZA" b="1" dirty="0"/>
          </a:p>
        </p:txBody>
      </p:sp>
      <p:sp>
        <p:nvSpPr>
          <p:cNvPr id="3" name="Content Placeholder 2"/>
          <p:cNvSpPr>
            <a:spLocks noGrp="1"/>
          </p:cNvSpPr>
          <p:nvPr>
            <p:ph sz="quarter" idx="1"/>
          </p:nvPr>
        </p:nvSpPr>
        <p:spPr>
          <a:xfrm>
            <a:off x="228600" y="1006876"/>
            <a:ext cx="11809203" cy="4848013"/>
          </a:xfrm>
        </p:spPr>
        <p:txBody>
          <a:bodyPr>
            <a:noAutofit/>
          </a:bodyPr>
          <a:lstStyle/>
          <a:p>
            <a:r>
              <a:rPr lang="en-ZA" sz="2600" dirty="0" smtClean="0"/>
              <a:t>Section 8, Public Administration Management Act, 2014</a:t>
            </a:r>
            <a:endParaRPr lang="en-ZA" sz="2600" dirty="0"/>
          </a:p>
          <a:p>
            <a:pPr marL="0" indent="0">
              <a:buNone/>
            </a:pPr>
            <a:r>
              <a:rPr lang="en-ZA" sz="2600" dirty="0" smtClean="0"/>
              <a:t>“(2) An </a:t>
            </a:r>
            <a:r>
              <a:rPr lang="en-ZA" sz="2600" dirty="0"/>
              <a:t>employee </a:t>
            </a:r>
            <a:r>
              <a:rPr lang="en-ZA" sz="2600" dirty="0" smtClean="0"/>
              <a:t>may not-</a:t>
            </a:r>
          </a:p>
          <a:p>
            <a:pPr marL="0" indent="0">
              <a:buNone/>
            </a:pPr>
            <a:r>
              <a:rPr lang="en-ZA" sz="2600" dirty="0" smtClean="0"/>
              <a:t>(a) conduct </a:t>
            </a:r>
            <a:r>
              <a:rPr lang="en-ZA" sz="2600" dirty="0"/>
              <a:t>business with </a:t>
            </a:r>
            <a:r>
              <a:rPr lang="en-ZA" sz="2600" dirty="0" smtClean="0"/>
              <a:t>the State; or</a:t>
            </a:r>
          </a:p>
          <a:p>
            <a:pPr marL="0" indent="0">
              <a:buNone/>
            </a:pPr>
            <a:r>
              <a:rPr lang="en-ZA" sz="2600" dirty="0" smtClean="0"/>
              <a:t>(b) be a director </a:t>
            </a:r>
            <a:r>
              <a:rPr lang="en-ZA" sz="2600" dirty="0"/>
              <a:t>of a public or private company conducting business with </a:t>
            </a:r>
            <a:r>
              <a:rPr lang="en-ZA" sz="2600" dirty="0" smtClean="0"/>
              <a:t>the State.</a:t>
            </a:r>
          </a:p>
          <a:p>
            <a:pPr marL="0" indent="0">
              <a:buNone/>
            </a:pPr>
            <a:r>
              <a:rPr lang="en-ZA" sz="2600" dirty="0" smtClean="0"/>
              <a:t>(3) A contravention of subsection (2)-</a:t>
            </a:r>
          </a:p>
          <a:p>
            <a:pPr marL="514350" indent="-514350">
              <a:buAutoNum type="alphaLcParenBoth"/>
            </a:pPr>
            <a:r>
              <a:rPr lang="en-ZA" sz="2600" dirty="0" smtClean="0"/>
              <a:t>is an offence, and any person found guilty of the offence is liable to a fine or imprisonment for a period not exceeding 5 years or both such fine and imprisonment; and</a:t>
            </a:r>
          </a:p>
          <a:p>
            <a:pPr marL="514350" indent="-514350">
              <a:buAutoNum type="alphaLcParenBoth"/>
            </a:pPr>
            <a:r>
              <a:rPr lang="en-ZA" sz="2600" dirty="0" smtClean="0"/>
              <a:t>Constitute(s) serious misconduct which may result in the termination of employment by the employer.”</a:t>
            </a:r>
            <a:endParaRPr lang="en-ZA" sz="2600" dirty="0"/>
          </a:p>
          <a:p>
            <a:endParaRPr lang="en-ZA" sz="2600" dirty="0" smtClean="0"/>
          </a:p>
        </p:txBody>
      </p:sp>
      <p:sp>
        <p:nvSpPr>
          <p:cNvPr id="5" name="Slide Number Placeholder 4"/>
          <p:cNvSpPr>
            <a:spLocks noGrp="1"/>
          </p:cNvSpPr>
          <p:nvPr>
            <p:ph type="sldNum" sz="quarter" idx="12"/>
          </p:nvPr>
        </p:nvSpPr>
        <p:spPr/>
        <p:txBody>
          <a:bodyPr>
            <a:normAutofit/>
          </a:bodyPr>
          <a:lstStyle/>
          <a:p>
            <a:fld id="{82C40EFD-8994-4D83-8D77-4B948604FF58}" type="slidenum">
              <a:rPr lang="en-ZA" smtClean="0"/>
              <a:pPr/>
              <a:t>6</a:t>
            </a:fld>
            <a:endParaRPr lang="en-ZA"/>
          </a:p>
        </p:txBody>
      </p:sp>
    </p:spTree>
    <p:extLst>
      <p:ext uri="{BB962C8B-B14F-4D97-AF65-F5344CB8AC3E}">
        <p14:creationId xmlns:p14="http://schemas.microsoft.com/office/powerpoint/2010/main" val="10354355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b="1" dirty="0" smtClean="0"/>
              <a:t>Measures put in place</a:t>
            </a:r>
            <a:endParaRPr lang="en-ZA" b="1" dirty="0"/>
          </a:p>
        </p:txBody>
      </p:sp>
      <p:sp>
        <p:nvSpPr>
          <p:cNvPr id="3" name="Content Placeholder 2"/>
          <p:cNvSpPr>
            <a:spLocks noGrp="1"/>
          </p:cNvSpPr>
          <p:nvPr>
            <p:ph sz="quarter" idx="1"/>
          </p:nvPr>
        </p:nvSpPr>
        <p:spPr>
          <a:xfrm>
            <a:off x="228600" y="1006876"/>
            <a:ext cx="11809203" cy="4848013"/>
          </a:xfrm>
        </p:spPr>
        <p:txBody>
          <a:bodyPr>
            <a:noAutofit/>
          </a:bodyPr>
          <a:lstStyle/>
          <a:p>
            <a:r>
              <a:rPr lang="en-ZA" sz="2600" dirty="0" smtClean="0"/>
              <a:t>To assist with implementation, the MPSA approved two directives:</a:t>
            </a:r>
          </a:p>
          <a:p>
            <a:endParaRPr lang="en-ZA" sz="2600" dirty="0" smtClean="0"/>
          </a:p>
          <a:p>
            <a:pPr lvl="1"/>
            <a:r>
              <a:rPr lang="en-ZA" sz="2200" dirty="0" smtClean="0"/>
              <a:t>Directive on Other Remunerative Work Outside the Employee’s Employment in the Relevant Department as contemplated in Section 30 of the Public Service Act, 1994 (November 2016).  This Directive introduced a standard process for Public Service employees when applying for other remunerative work.</a:t>
            </a:r>
          </a:p>
          <a:p>
            <a:pPr lvl="1"/>
            <a:endParaRPr lang="en-ZA" sz="2200" dirty="0" smtClean="0"/>
          </a:p>
          <a:p>
            <a:pPr lvl="1"/>
            <a:r>
              <a:rPr lang="en-GB" sz="2200" dirty="0">
                <a:solidFill>
                  <a:prstClr val="black">
                    <a:lumMod val="65000"/>
                    <a:lumOff val="35000"/>
                  </a:prstClr>
                </a:solidFill>
              </a:rPr>
              <a:t>Directive on Conducting Business with an Organ of State (January 2017</a:t>
            </a:r>
            <a:r>
              <a:rPr lang="en-GB" sz="2200" dirty="0" smtClean="0">
                <a:solidFill>
                  <a:prstClr val="black">
                    <a:lumMod val="65000"/>
                    <a:lumOff val="35000"/>
                  </a:prstClr>
                </a:solidFill>
              </a:rPr>
              <a:t>).  This directive outlines what is meant with “conducting business” and provides a list of ten activities that are excluded from the definition, such as teaching activities.  To undertake these excluded activities, a Public Service employee still has to apply for other remunerative work, to assess for possible conflict of interest.</a:t>
            </a:r>
            <a:endParaRPr lang="en-GB" sz="2200" dirty="0">
              <a:solidFill>
                <a:prstClr val="black">
                  <a:lumMod val="65000"/>
                  <a:lumOff val="35000"/>
                </a:prstClr>
              </a:solidFill>
            </a:endParaRPr>
          </a:p>
        </p:txBody>
      </p:sp>
      <p:sp>
        <p:nvSpPr>
          <p:cNvPr id="5" name="Slide Number Placeholder 4"/>
          <p:cNvSpPr>
            <a:spLocks noGrp="1"/>
          </p:cNvSpPr>
          <p:nvPr>
            <p:ph type="sldNum" sz="quarter" idx="12"/>
          </p:nvPr>
        </p:nvSpPr>
        <p:spPr/>
        <p:txBody>
          <a:bodyPr>
            <a:normAutofit/>
          </a:bodyPr>
          <a:lstStyle/>
          <a:p>
            <a:fld id="{82C40EFD-8994-4D83-8D77-4B948604FF58}" type="slidenum">
              <a:rPr lang="en-ZA" smtClean="0"/>
              <a:pPr/>
              <a:t>7</a:t>
            </a:fld>
            <a:endParaRPr lang="en-ZA"/>
          </a:p>
        </p:txBody>
      </p:sp>
    </p:spTree>
    <p:extLst>
      <p:ext uri="{BB962C8B-B14F-4D97-AF65-F5344CB8AC3E}">
        <p14:creationId xmlns:p14="http://schemas.microsoft.com/office/powerpoint/2010/main" val="12294583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b="1" dirty="0" smtClean="0"/>
              <a:t>Measures put in place</a:t>
            </a:r>
            <a:endParaRPr lang="en-ZA" b="1" dirty="0"/>
          </a:p>
        </p:txBody>
      </p:sp>
      <p:sp>
        <p:nvSpPr>
          <p:cNvPr id="3" name="Content Placeholder 2"/>
          <p:cNvSpPr>
            <a:spLocks noGrp="1"/>
          </p:cNvSpPr>
          <p:nvPr>
            <p:ph sz="quarter" idx="1"/>
          </p:nvPr>
        </p:nvSpPr>
        <p:spPr>
          <a:xfrm>
            <a:off x="228600" y="1006876"/>
            <a:ext cx="11809203" cy="4848013"/>
          </a:xfrm>
        </p:spPr>
        <p:txBody>
          <a:bodyPr>
            <a:noAutofit/>
          </a:bodyPr>
          <a:lstStyle/>
          <a:p>
            <a:r>
              <a:rPr lang="en-ZA" sz="2600" dirty="0" smtClean="0"/>
              <a:t>To monitor the implementation of regulation 13(c) and to provide support, the DPSA undertook the following:</a:t>
            </a:r>
          </a:p>
          <a:p>
            <a:endParaRPr lang="en-ZA" sz="2600" dirty="0" smtClean="0"/>
          </a:p>
          <a:p>
            <a:r>
              <a:rPr lang="en-ZA" sz="2200" dirty="0"/>
              <a:t>National Treasury started from 1 March 2017 to monitor all new registrations of public service employees on the online Central Supplier Database </a:t>
            </a:r>
            <a:r>
              <a:rPr lang="en-ZA" sz="2200" dirty="0" smtClean="0"/>
              <a:t>(CSD) system</a:t>
            </a:r>
            <a:r>
              <a:rPr lang="en-ZA" sz="2200" dirty="0"/>
              <a:t>, by matching prospective suppliers against the </a:t>
            </a:r>
            <a:r>
              <a:rPr lang="en-ZA" sz="2200" dirty="0" smtClean="0"/>
              <a:t>Personnel Salary System (PERSAL system), </a:t>
            </a:r>
            <a:r>
              <a:rPr lang="en-ZA" sz="2200" dirty="0"/>
              <a:t>using an identification number.  When a match is obtained, the person is flagged and is then required to provide proof that he/she is not a public service employee, before </a:t>
            </a:r>
            <a:r>
              <a:rPr lang="en-ZA" sz="2200" dirty="0" smtClean="0"/>
              <a:t>registration continues.  </a:t>
            </a:r>
            <a:r>
              <a:rPr lang="en-ZA" sz="2200" dirty="0"/>
              <a:t>This database contains the names of all individuals and companies </a:t>
            </a:r>
            <a:r>
              <a:rPr lang="en-ZA" sz="2200" dirty="0" smtClean="0"/>
              <a:t>wishing </a:t>
            </a:r>
            <a:r>
              <a:rPr lang="en-ZA" sz="2200" dirty="0"/>
              <a:t>to obtain government contracts.</a:t>
            </a:r>
          </a:p>
          <a:p>
            <a:pPr lvl="0"/>
            <a:r>
              <a:rPr lang="en-ZA" sz="2200" dirty="0" smtClean="0"/>
              <a:t>The PERSAL system </a:t>
            </a:r>
            <a:r>
              <a:rPr lang="en-ZA" sz="2200" dirty="0"/>
              <a:t>was amended to capture the other remunerative work approval process so as to enable the DPSA to monitor applications which may involve the conducting of business with </a:t>
            </a:r>
            <a:r>
              <a:rPr lang="en-ZA" sz="2200" dirty="0" smtClean="0"/>
              <a:t>the State </a:t>
            </a:r>
            <a:r>
              <a:rPr lang="en-ZA" sz="2200" dirty="0"/>
              <a:t>by comparing it with data contained on the electronic Financial Disclosure System (eDisclosure system</a:t>
            </a:r>
            <a:r>
              <a:rPr lang="en-ZA" sz="2200" dirty="0" smtClean="0"/>
              <a:t>) and the CSD.  </a:t>
            </a:r>
            <a:endParaRPr lang="en-ZA" sz="2200" dirty="0"/>
          </a:p>
          <a:p>
            <a:endParaRPr lang="en-GB" sz="2200" dirty="0">
              <a:solidFill>
                <a:prstClr val="black">
                  <a:lumMod val="65000"/>
                  <a:lumOff val="35000"/>
                </a:prstClr>
              </a:solidFill>
            </a:endParaRPr>
          </a:p>
        </p:txBody>
      </p:sp>
      <p:sp>
        <p:nvSpPr>
          <p:cNvPr id="5" name="Slide Number Placeholder 4"/>
          <p:cNvSpPr>
            <a:spLocks noGrp="1"/>
          </p:cNvSpPr>
          <p:nvPr>
            <p:ph type="sldNum" sz="quarter" idx="12"/>
          </p:nvPr>
        </p:nvSpPr>
        <p:spPr/>
        <p:txBody>
          <a:bodyPr>
            <a:normAutofit/>
          </a:bodyPr>
          <a:lstStyle/>
          <a:p>
            <a:fld id="{82C40EFD-8994-4D83-8D77-4B948604FF58}" type="slidenum">
              <a:rPr lang="en-ZA" smtClean="0"/>
              <a:pPr/>
              <a:t>8</a:t>
            </a:fld>
            <a:endParaRPr lang="en-ZA"/>
          </a:p>
        </p:txBody>
      </p:sp>
    </p:spTree>
    <p:extLst>
      <p:ext uri="{BB962C8B-B14F-4D97-AF65-F5344CB8AC3E}">
        <p14:creationId xmlns:p14="http://schemas.microsoft.com/office/powerpoint/2010/main" val="34851719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1" y="113431"/>
            <a:ext cx="10083800" cy="670287"/>
          </a:xfrm>
        </p:spPr>
        <p:txBody>
          <a:bodyPr>
            <a:normAutofit/>
          </a:bodyPr>
          <a:lstStyle/>
          <a:p>
            <a:r>
              <a:rPr lang="en-ZA" b="1" dirty="0" smtClean="0"/>
              <a:t>Measures put in place</a:t>
            </a:r>
            <a:endParaRPr lang="en-ZA" b="1" dirty="0"/>
          </a:p>
        </p:txBody>
      </p:sp>
      <p:sp>
        <p:nvSpPr>
          <p:cNvPr id="3" name="Content Placeholder 2"/>
          <p:cNvSpPr>
            <a:spLocks noGrp="1"/>
          </p:cNvSpPr>
          <p:nvPr>
            <p:ph sz="quarter" idx="1"/>
          </p:nvPr>
        </p:nvSpPr>
        <p:spPr>
          <a:xfrm>
            <a:off x="228600" y="1006876"/>
            <a:ext cx="11809203" cy="4848013"/>
          </a:xfrm>
        </p:spPr>
        <p:txBody>
          <a:bodyPr>
            <a:noAutofit/>
          </a:bodyPr>
          <a:lstStyle/>
          <a:p>
            <a:pPr lvl="0"/>
            <a:r>
              <a:rPr lang="en-GB" sz="2600" dirty="0" smtClean="0">
                <a:solidFill>
                  <a:prstClr val="black">
                    <a:lumMod val="65000"/>
                    <a:lumOff val="35000"/>
                  </a:prstClr>
                </a:solidFill>
              </a:rPr>
              <a:t>The DPSA continuously identified employees possibly conducting business with the State and communicated it to the relevant departments to take the necessary steps:</a:t>
            </a:r>
          </a:p>
          <a:p>
            <a:pPr lvl="1"/>
            <a:r>
              <a:rPr lang="en-GB" sz="2200" dirty="0" smtClean="0">
                <a:solidFill>
                  <a:prstClr val="black">
                    <a:lumMod val="65000"/>
                    <a:lumOff val="35000"/>
                  </a:prstClr>
                </a:solidFill>
              </a:rPr>
              <a:t>2017 </a:t>
            </a:r>
            <a:r>
              <a:rPr lang="en-GB" sz="2200" dirty="0">
                <a:solidFill>
                  <a:prstClr val="black">
                    <a:lumMod val="65000"/>
                    <a:lumOff val="35000"/>
                  </a:prstClr>
                </a:solidFill>
              </a:rPr>
              <a:t>– </a:t>
            </a:r>
            <a:r>
              <a:rPr lang="en-GB" sz="2200" dirty="0" smtClean="0">
                <a:solidFill>
                  <a:prstClr val="black">
                    <a:lumMod val="65000"/>
                    <a:lumOff val="35000"/>
                  </a:prstClr>
                </a:solidFill>
              </a:rPr>
              <a:t>In January, letters </a:t>
            </a:r>
            <a:r>
              <a:rPr lang="en-GB" sz="2200" dirty="0">
                <a:solidFill>
                  <a:prstClr val="black">
                    <a:lumMod val="65000"/>
                    <a:lumOff val="35000"/>
                  </a:prstClr>
                </a:solidFill>
              </a:rPr>
              <a:t>were forwarded to Executive Authorities, identifying </a:t>
            </a:r>
            <a:r>
              <a:rPr lang="en-GB" sz="2200" dirty="0" smtClean="0">
                <a:solidFill>
                  <a:prstClr val="black">
                    <a:lumMod val="65000"/>
                    <a:lumOff val="35000"/>
                  </a:prstClr>
                </a:solidFill>
              </a:rPr>
              <a:t>officials registered </a:t>
            </a:r>
            <a:r>
              <a:rPr lang="en-GB" sz="2200" dirty="0">
                <a:solidFill>
                  <a:prstClr val="black">
                    <a:lumMod val="65000"/>
                    <a:lumOff val="35000"/>
                  </a:prstClr>
                </a:solidFill>
              </a:rPr>
              <a:t>on the </a:t>
            </a:r>
            <a:r>
              <a:rPr lang="en-GB" sz="2200" dirty="0" smtClean="0">
                <a:solidFill>
                  <a:prstClr val="black">
                    <a:lumMod val="65000"/>
                    <a:lumOff val="35000"/>
                  </a:prstClr>
                </a:solidFill>
              </a:rPr>
              <a:t>CSD and </a:t>
            </a:r>
            <a:r>
              <a:rPr lang="en-GB" sz="2200" dirty="0">
                <a:solidFill>
                  <a:prstClr val="black">
                    <a:lumMod val="65000"/>
                    <a:lumOff val="35000"/>
                  </a:prstClr>
                </a:solidFill>
              </a:rPr>
              <a:t>those </a:t>
            </a:r>
            <a:r>
              <a:rPr lang="en-GB" sz="2200" dirty="0" smtClean="0">
                <a:solidFill>
                  <a:prstClr val="black">
                    <a:lumMod val="65000"/>
                    <a:lumOff val="35000"/>
                  </a:prstClr>
                </a:solidFill>
              </a:rPr>
              <a:t>conducting </a:t>
            </a:r>
            <a:r>
              <a:rPr lang="en-GB" sz="2200" dirty="0">
                <a:solidFill>
                  <a:prstClr val="black">
                    <a:lumMod val="65000"/>
                    <a:lumOff val="35000"/>
                  </a:prstClr>
                </a:solidFill>
              </a:rPr>
              <a:t>business with </a:t>
            </a:r>
            <a:r>
              <a:rPr lang="en-GB" sz="2200" dirty="0" smtClean="0">
                <a:solidFill>
                  <a:prstClr val="black">
                    <a:lumMod val="65000"/>
                    <a:lumOff val="35000"/>
                  </a:prstClr>
                </a:solidFill>
              </a:rPr>
              <a:t>the State</a:t>
            </a:r>
            <a:r>
              <a:rPr lang="en-GB" sz="2200" dirty="0">
                <a:solidFill>
                  <a:prstClr val="black">
                    <a:lumMod val="65000"/>
                    <a:lumOff val="35000"/>
                  </a:prstClr>
                </a:solidFill>
              </a:rPr>
              <a:t>.  Heads had to take action against </a:t>
            </a:r>
            <a:r>
              <a:rPr lang="en-GB" sz="2200" dirty="0" smtClean="0">
                <a:solidFill>
                  <a:prstClr val="black">
                    <a:lumMod val="65000"/>
                    <a:lumOff val="35000"/>
                  </a:prstClr>
                </a:solidFill>
              </a:rPr>
              <a:t>officials in line with transitional measures and create awareness on the regulation.  A Circular was communicated in June 2017 to urge action and a progress report was presented to Cabinet in November 2017.</a:t>
            </a:r>
          </a:p>
          <a:p>
            <a:pPr lvl="1"/>
            <a:r>
              <a:rPr lang="en-GB" sz="2200" dirty="0" smtClean="0">
                <a:solidFill>
                  <a:prstClr val="black">
                    <a:lumMod val="65000"/>
                    <a:lumOff val="35000"/>
                  </a:prstClr>
                </a:solidFill>
              </a:rPr>
              <a:t>2018 – In February, further letters </a:t>
            </a:r>
            <a:r>
              <a:rPr lang="en-GB" sz="2200" dirty="0">
                <a:solidFill>
                  <a:prstClr val="black">
                    <a:lumMod val="65000"/>
                    <a:lumOff val="35000"/>
                  </a:prstClr>
                </a:solidFill>
              </a:rPr>
              <a:t>were forwarded to Executive Authorities, identifying </a:t>
            </a:r>
            <a:r>
              <a:rPr lang="en-GB" sz="2200" dirty="0" smtClean="0">
                <a:solidFill>
                  <a:prstClr val="black">
                    <a:lumMod val="65000"/>
                    <a:lumOff val="35000"/>
                  </a:prstClr>
                </a:solidFill>
              </a:rPr>
              <a:t>officials registered </a:t>
            </a:r>
            <a:r>
              <a:rPr lang="en-GB" sz="2200" dirty="0">
                <a:solidFill>
                  <a:prstClr val="black">
                    <a:lumMod val="65000"/>
                    <a:lumOff val="35000"/>
                  </a:prstClr>
                </a:solidFill>
              </a:rPr>
              <a:t>on the </a:t>
            </a:r>
            <a:r>
              <a:rPr lang="en-GB" sz="2200" dirty="0" smtClean="0">
                <a:solidFill>
                  <a:prstClr val="black">
                    <a:lumMod val="65000"/>
                    <a:lumOff val="35000"/>
                  </a:prstClr>
                </a:solidFill>
              </a:rPr>
              <a:t>CSD and </a:t>
            </a:r>
            <a:r>
              <a:rPr lang="en-GB" sz="2200" dirty="0">
                <a:solidFill>
                  <a:prstClr val="black">
                    <a:lumMod val="65000"/>
                    <a:lumOff val="35000"/>
                  </a:prstClr>
                </a:solidFill>
              </a:rPr>
              <a:t>those </a:t>
            </a:r>
            <a:r>
              <a:rPr lang="en-GB" sz="2200" dirty="0" smtClean="0">
                <a:solidFill>
                  <a:prstClr val="black">
                    <a:lumMod val="65000"/>
                    <a:lumOff val="35000"/>
                  </a:prstClr>
                </a:solidFill>
              </a:rPr>
              <a:t>conducting </a:t>
            </a:r>
            <a:r>
              <a:rPr lang="en-GB" sz="2200" dirty="0">
                <a:solidFill>
                  <a:prstClr val="black">
                    <a:lumMod val="65000"/>
                    <a:lumOff val="35000"/>
                  </a:prstClr>
                </a:solidFill>
              </a:rPr>
              <a:t>business with </a:t>
            </a:r>
            <a:r>
              <a:rPr lang="en-GB" sz="2200" dirty="0" smtClean="0">
                <a:solidFill>
                  <a:prstClr val="black">
                    <a:lumMod val="65000"/>
                    <a:lumOff val="35000"/>
                  </a:prstClr>
                </a:solidFill>
              </a:rPr>
              <a:t>the State</a:t>
            </a:r>
            <a:r>
              <a:rPr lang="en-GB" sz="2200" dirty="0">
                <a:solidFill>
                  <a:prstClr val="black">
                    <a:lumMod val="65000"/>
                    <a:lumOff val="35000"/>
                  </a:prstClr>
                </a:solidFill>
              </a:rPr>
              <a:t>.  Heads had to verify the presented information, and where necessary, take action against officials.</a:t>
            </a:r>
            <a:r>
              <a:rPr lang="en-GB" sz="2200" dirty="0"/>
              <a:t>  MPSA requested feedback by 31 March 2018</a:t>
            </a:r>
            <a:r>
              <a:rPr lang="en-GB" sz="2200" dirty="0" smtClean="0"/>
              <a:t>.  In September a progress report was submitted to Cabinet.  By September 2018, 22 departments reported to the DPSA. </a:t>
            </a:r>
            <a:endParaRPr lang="en-GB" sz="2200" dirty="0"/>
          </a:p>
          <a:p>
            <a:pPr marL="0" lvl="0" indent="0">
              <a:buNone/>
            </a:pPr>
            <a:endParaRPr lang="en-GB" sz="2200" dirty="0" smtClean="0"/>
          </a:p>
          <a:p>
            <a:pPr marL="0" lvl="0" indent="0">
              <a:buNone/>
            </a:pPr>
            <a:endParaRPr lang="en-GB" sz="2200" dirty="0" smtClean="0"/>
          </a:p>
          <a:p>
            <a:pPr lvl="1"/>
            <a:endParaRPr lang="en-GB" sz="2200" dirty="0" smtClean="0"/>
          </a:p>
        </p:txBody>
      </p:sp>
      <p:sp>
        <p:nvSpPr>
          <p:cNvPr id="5" name="Slide Number Placeholder 4"/>
          <p:cNvSpPr>
            <a:spLocks noGrp="1"/>
          </p:cNvSpPr>
          <p:nvPr>
            <p:ph type="sldNum" sz="quarter" idx="12"/>
          </p:nvPr>
        </p:nvSpPr>
        <p:spPr/>
        <p:txBody>
          <a:bodyPr>
            <a:normAutofit/>
          </a:bodyPr>
          <a:lstStyle/>
          <a:p>
            <a:fld id="{82C40EFD-8994-4D83-8D77-4B948604FF58}" type="slidenum">
              <a:rPr lang="en-ZA" smtClean="0"/>
              <a:pPr/>
              <a:t>9</a:t>
            </a:fld>
            <a:endParaRPr lang="en-ZA"/>
          </a:p>
        </p:txBody>
      </p:sp>
    </p:spTree>
    <p:extLst>
      <p:ext uri="{BB962C8B-B14F-4D97-AF65-F5344CB8AC3E}">
        <p14:creationId xmlns:p14="http://schemas.microsoft.com/office/powerpoint/2010/main" val="2815139655"/>
      </p:ext>
    </p:extLst>
  </p:cSld>
  <p:clrMapOvr>
    <a:masterClrMapping/>
  </p:clrMapOvr>
  <p:timing>
    <p:tnLst>
      <p:par>
        <p:cT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Official DPSA Presentation.potx" id="{EAE83233-E3A9-4308-BAD7-AB80A51EA950}" vid="{D249F352-EEBB-4F5A-80BB-76407D2D5AE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tns:customPropertyEditors xmlns:tns="http://schemas.microsoft.com/office/2006/customDocumentInformationPanel">
  <tns:showOnOpen>false</tns:showOnOpen>
  <tns:defaultPropertyEditorNamespace>Standard properties</tns:defaultPropertyEditorNamespace>
</tns:customPropertyEditors>
</file>

<file path=customXml/itemProps1.xml><?xml version="1.0" encoding="utf-8"?>
<ds:datastoreItem xmlns:ds="http://schemas.openxmlformats.org/officeDocument/2006/customXml" ds:itemID="{96B66004-A417-4884-9F99-1475B4CD1274}">
  <ds:schemaRefs>
    <ds:schemaRef ds:uri="http://schemas.microsoft.com/office/2006/customDocumentInformationPanel"/>
  </ds:schemaRefs>
</ds:datastoreItem>
</file>

<file path=docProps/app.xml><?xml version="1.0" encoding="utf-8"?>
<Properties xmlns="http://schemas.openxmlformats.org/officeDocument/2006/extended-properties" xmlns:vt="http://schemas.openxmlformats.org/officeDocument/2006/docPropsVTypes">
  <Template/>
  <TotalTime>3730</TotalTime>
  <Words>1864</Words>
  <Application>Microsoft Office PowerPoint</Application>
  <PresentationFormat>Widescreen</PresentationFormat>
  <Paragraphs>197</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Trebuchet MS</vt:lpstr>
      <vt:lpstr>Berlin</vt:lpstr>
      <vt:lpstr> Monitoring of the prohibition of public servants from conducting business with the state </vt:lpstr>
      <vt:lpstr>Presentation Outline</vt:lpstr>
      <vt:lpstr>Purpose</vt:lpstr>
      <vt:lpstr>Background</vt:lpstr>
      <vt:lpstr>Measures put in place</vt:lpstr>
      <vt:lpstr>Measures put in place</vt:lpstr>
      <vt:lpstr>Measures put in place</vt:lpstr>
      <vt:lpstr>Measures put in place</vt:lpstr>
      <vt:lpstr>Measures put in place</vt:lpstr>
      <vt:lpstr>Measures put in place</vt:lpstr>
      <vt:lpstr>Status as at April 2020</vt:lpstr>
      <vt:lpstr>Status as at April 2020</vt:lpstr>
      <vt:lpstr>Status as at April 2020</vt:lpstr>
      <vt:lpstr>Status as at April 2020</vt:lpstr>
      <vt:lpstr>Status as at April 2020</vt:lpstr>
      <vt:lpstr>Current status</vt:lpstr>
      <vt:lpstr>Current status</vt:lpstr>
      <vt:lpstr>Current status</vt:lpstr>
      <vt:lpstr>Current status</vt:lpstr>
      <vt:lpstr>Current status</vt:lpstr>
      <vt:lpstr>Current status</vt:lpstr>
      <vt:lpstr>Current status</vt:lpstr>
      <vt:lpstr>Current status</vt:lpstr>
      <vt:lpstr>PowerPoint Presentation</vt:lpstr>
    </vt:vector>
  </TitlesOfParts>
  <Company>The Department of Public Service and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Official DPSA PowerPoint Presentation</dc:title>
  <dc:creator>Ben Liebenberg</dc:creator>
  <cp:lastModifiedBy>Masixole Zibeko</cp:lastModifiedBy>
  <cp:revision>272</cp:revision>
  <cp:lastPrinted>2018-02-26T12:43:22Z</cp:lastPrinted>
  <dcterms:created xsi:type="dcterms:W3CDTF">2016-08-16T08:00:27Z</dcterms:created>
  <dcterms:modified xsi:type="dcterms:W3CDTF">2020-08-31T11:56:01Z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Branch">
    <vt:lpwstr>Your Branch</vt:lpwstr>
  </property>
  <property fmtid="{D5CDD505-2E9C-101B-9397-08002B2CF9AE}" pid="3" name="Component">
    <vt:lpwstr>Your Component</vt:lpwstr>
  </property>
  <property fmtid="{D5CDD505-2E9C-101B-9397-08002B2CF9AE}" pid="4" name="Position">
    <vt:lpwstr>Your Position</vt:lpwstr>
  </property>
  <property fmtid="{D5CDD505-2E9C-101B-9397-08002B2CF9AE}" pid="5" name="Address">
    <vt:lpwstr>Batho Pele House, 546 Edmond Street, Arcadia</vt:lpwstr>
  </property>
  <property fmtid="{D5CDD505-2E9C-101B-9397-08002B2CF9AE}" pid="6" name="Telephone number">
    <vt:lpwstr>Your Telephone Number</vt:lpwstr>
  </property>
  <property fmtid="{D5CDD505-2E9C-101B-9397-08002B2CF9AE}" pid="7" name="Email">
    <vt:lpwstr>Your Email Address</vt:lpwstr>
  </property>
  <property fmtid="{D5CDD505-2E9C-101B-9397-08002B2CF9AE}" pid="8" name="Date">
    <vt:lpwstr>Date of presentation</vt:lpwstr>
  </property>
  <property fmtid="{D5CDD505-2E9C-101B-9397-08002B2CF9AE}" pid="9" name="Event name">
    <vt:lpwstr>Name of Event</vt:lpwstr>
  </property>
  <property fmtid="{D5CDD505-2E9C-101B-9397-08002B2CF9AE}" pid="10" name="Event Date">
    <vt:lpwstr>Date of Event</vt:lpwstr>
  </property>
  <property fmtid="{D5CDD505-2E9C-101B-9397-08002B2CF9AE}" pid="11" name="Event Venue">
    <vt:lpwstr>Venue of the Event</vt:lpwstr>
  </property>
</Properties>
</file>