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78" r:id="rId6"/>
    <p:sldId id="269" r:id="rId7"/>
    <p:sldId id="262" r:id="rId8"/>
    <p:sldId id="276" r:id="rId9"/>
    <p:sldId id="268" r:id="rId10"/>
    <p:sldId id="270" r:id="rId11"/>
    <p:sldId id="271" r:id="rId12"/>
    <p:sldId id="257" r:id="rId13"/>
    <p:sldId id="272" r:id="rId14"/>
    <p:sldId id="277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sh" initials="T" lastIdx="1" clrIdx="0">
    <p:extLst>
      <p:ext uri="{19B8F6BF-5375-455C-9EA6-DF929625EA0E}">
        <p15:presenceInfo xmlns:p15="http://schemas.microsoft.com/office/powerpoint/2012/main" xmlns="" userId="3feb9952638c26df" providerId="Windows Live"/>
      </p:ext>
    </p:extLst>
  </p:cmAuthor>
  <p:cmAuthor id="2" name="Ian Plaatjes" initials="IP" lastIdx="2" clrIdx="1">
    <p:extLst>
      <p:ext uri="{19B8F6BF-5375-455C-9EA6-DF929625EA0E}">
        <p15:presenceInfo xmlns:p15="http://schemas.microsoft.com/office/powerpoint/2012/main" xmlns="" userId="S::PlaatjesI@sabc.co.za::bdee7637-c86b-4823-9ce9-89e3279681f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F61F9D-38EC-473A-BD22-A7243ECFCA83}" v="1" dt="2020-08-26T18:33:53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 snapToGrid="0">
      <p:cViewPr varScale="1">
        <p:scale>
          <a:sx n="41" d="100"/>
          <a:sy n="41" d="100"/>
        </p:scale>
        <p:origin x="-132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Plaatjes" userId="08c75cb7af83410c" providerId="LiveId" clId="{0BF61F9D-38EC-473A-BD22-A7243ECFCA83}"/>
    <pc:docChg chg="modSld">
      <pc:chgData name="Ian Plaatjes" userId="08c75cb7af83410c" providerId="LiveId" clId="{0BF61F9D-38EC-473A-BD22-A7243ECFCA83}" dt="2020-08-26T18:34:14.186" v="8" actId="20577"/>
      <pc:docMkLst>
        <pc:docMk/>
      </pc:docMkLst>
      <pc:sldChg chg="modSp mod">
        <pc:chgData name="Ian Plaatjes" userId="08c75cb7af83410c" providerId="LiveId" clId="{0BF61F9D-38EC-473A-BD22-A7243ECFCA83}" dt="2020-08-26T18:34:14.186" v="8" actId="20577"/>
        <pc:sldMkLst>
          <pc:docMk/>
          <pc:sldMk cId="4168392938" sldId="274"/>
        </pc:sldMkLst>
        <pc:spChg chg="mod">
          <ac:chgData name="Ian Plaatjes" userId="08c75cb7af83410c" providerId="LiveId" clId="{0BF61F9D-38EC-473A-BD22-A7243ECFCA83}" dt="2020-08-26T18:34:14.186" v="8" actId="20577"/>
          <ac:spMkLst>
            <pc:docMk/>
            <pc:sldMk cId="4168392938" sldId="274"/>
            <ac:spMk id="3" creationId="{069EEB1D-6582-44EB-AD56-C448FAA2BD8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autoTitleDeleted val="1"/>
    <c:plotArea>
      <c:layout>
        <c:manualLayout>
          <c:layoutTarget val="inner"/>
          <c:xMode val="edge"/>
          <c:yMode val="edge"/>
          <c:x val="3.9995299231233551E-2"/>
          <c:y val="1.4997782207390594E-2"/>
          <c:w val="0.93041471802058762"/>
          <c:h val="0.88872627188573605"/>
        </c:manualLayout>
      </c:layout>
      <c:barChart>
        <c:barDir val="col"/>
        <c:grouping val="clustered"/>
        <c:ser>
          <c:idx val="0"/>
          <c:order val="0"/>
          <c:tx>
            <c:strRef>
              <c:f>Sheet1!$AA$3</c:f>
              <c:strCache>
                <c:ptCount val="1"/>
                <c:pt idx="0">
                  <c:v>Content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8.8905083148129015E-3"/>
                  <c:y val="-1.9113867686256367E-2"/>
                </c:manualLayout>
              </c:layout>
              <c:tx>
                <c:rich>
                  <a:bodyPr/>
                  <a:lstStyle/>
                  <a:p>
                    <a:fld id="{844443B0-A534-45C1-B7D2-D7919700E5A8}" type="VALUE">
                      <a:rPr lang="en-US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ZA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EAB-475B-90D9-25E41A1E8264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dLbl>
            <c:dLbl>
              <c:idx val="13"/>
              <c:layout/>
              <c:tx>
                <c:rich>
                  <a:bodyPr/>
                  <a:lstStyle/>
                  <a:p>
                    <a:fld id="{0220090A-5B94-E74C-91B8-67C588A0176F}" type="VALUE">
                      <a:rPr lang="en-US" sz="2400" b="1" baseline="0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ZA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EAB-475B-90D9-25E41A1E82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Sheet1!$Z$4:$Z$17</c:f>
              <c:strCache>
                <c:ptCount val="14"/>
                <c:pt idx="0">
                  <c:v>Y2006</c:v>
                </c:pt>
                <c:pt idx="1">
                  <c:v>Y2007</c:v>
                </c:pt>
                <c:pt idx="2">
                  <c:v>Y2008</c:v>
                </c:pt>
                <c:pt idx="3">
                  <c:v>Y2009</c:v>
                </c:pt>
                <c:pt idx="4">
                  <c:v>Y2010</c:v>
                </c:pt>
                <c:pt idx="5">
                  <c:v>Y2011</c:v>
                </c:pt>
                <c:pt idx="6">
                  <c:v>Y2012</c:v>
                </c:pt>
                <c:pt idx="7">
                  <c:v>Y2013</c:v>
                </c:pt>
                <c:pt idx="8">
                  <c:v>Y2014</c:v>
                </c:pt>
                <c:pt idx="9">
                  <c:v>Y2015</c:v>
                </c:pt>
                <c:pt idx="10">
                  <c:v>Y2016</c:v>
                </c:pt>
                <c:pt idx="11">
                  <c:v>Y2017</c:v>
                </c:pt>
                <c:pt idx="12">
                  <c:v>Y2018</c:v>
                </c:pt>
                <c:pt idx="13">
                  <c:v>Y2019</c:v>
                </c:pt>
              </c:strCache>
            </c:strRef>
          </c:cat>
          <c:val>
            <c:numRef>
              <c:f>Sheet1!$AA$4:$AA$17</c:f>
              <c:numCache>
                <c:formatCode>0.0%</c:formatCode>
                <c:ptCount val="14"/>
                <c:pt idx="0">
                  <c:v>-4.4890162368672382E-2</c:v>
                </c:pt>
                <c:pt idx="1">
                  <c:v>-0.10820743451790139</c:v>
                </c:pt>
                <c:pt idx="2">
                  <c:v>-0.20018603992636896</c:v>
                </c:pt>
                <c:pt idx="3">
                  <c:v>-0.25320825389950424</c:v>
                </c:pt>
                <c:pt idx="4">
                  <c:v>-0.28399640834084783</c:v>
                </c:pt>
                <c:pt idx="5">
                  <c:v>-0.31809181746747411</c:v>
                </c:pt>
                <c:pt idx="6">
                  <c:v>-0.35425361502601715</c:v>
                </c:pt>
                <c:pt idx="7">
                  <c:v>-0.38965370040266284</c:v>
                </c:pt>
                <c:pt idx="8">
                  <c:v>-0.42365788517720754</c:v>
                </c:pt>
                <c:pt idx="9">
                  <c:v>-0.44900371431855407</c:v>
                </c:pt>
                <c:pt idx="10">
                  <c:v>-0.48165918562422766</c:v>
                </c:pt>
                <c:pt idx="11">
                  <c:v>-0.50821554613304332</c:v>
                </c:pt>
                <c:pt idx="12">
                  <c:v>-0.53029183011752001</c:v>
                </c:pt>
                <c:pt idx="13">
                  <c:v>-0.54879138339819411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EAB-475B-90D9-25E41A1E8264}"/>
            </c:ext>
          </c:extLst>
        </c:ser>
        <c:ser>
          <c:idx val="1"/>
          <c:order val="1"/>
          <c:tx>
            <c:strRef>
              <c:f>Sheet1!$AB$3</c:f>
              <c:strCache>
                <c:ptCount val="1"/>
                <c:pt idx="0">
                  <c:v>Salaries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fld id="{AFA949C6-4F35-4515-B382-9A36286066B5}" type="VALUE">
                      <a:rPr lang="en-US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ZA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EAB-475B-90D9-25E41A1E8264}"/>
                </c:ext>
              </c:extLst>
            </c:dLbl>
            <c:dLbl>
              <c:idx val="1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ABE241A-90A8-46BC-8389-92D8225AD7B8}" type="VALUE">
                      <a:rPr lang="en-US" sz="2400" b="1">
                        <a:solidFill>
                          <a:srgbClr val="FF0000"/>
                        </a:solidFill>
                      </a:rPr>
                      <a:pPr>
                        <a:defRPr sz="1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ZA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EAB-475B-90D9-25E41A1E82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Sheet1!$Z$4:$Z$17</c:f>
              <c:strCache>
                <c:ptCount val="14"/>
                <c:pt idx="0">
                  <c:v>Y2006</c:v>
                </c:pt>
                <c:pt idx="1">
                  <c:v>Y2007</c:v>
                </c:pt>
                <c:pt idx="2">
                  <c:v>Y2008</c:v>
                </c:pt>
                <c:pt idx="3">
                  <c:v>Y2009</c:v>
                </c:pt>
                <c:pt idx="4">
                  <c:v>Y2010</c:v>
                </c:pt>
                <c:pt idx="5">
                  <c:v>Y2011</c:v>
                </c:pt>
                <c:pt idx="6">
                  <c:v>Y2012</c:v>
                </c:pt>
                <c:pt idx="7">
                  <c:v>Y2013</c:v>
                </c:pt>
                <c:pt idx="8">
                  <c:v>Y2014</c:v>
                </c:pt>
                <c:pt idx="9">
                  <c:v>Y2015</c:v>
                </c:pt>
                <c:pt idx="10">
                  <c:v>Y2016</c:v>
                </c:pt>
                <c:pt idx="11">
                  <c:v>Y2017</c:v>
                </c:pt>
                <c:pt idx="12">
                  <c:v>Y2018</c:v>
                </c:pt>
                <c:pt idx="13">
                  <c:v>Y2019</c:v>
                </c:pt>
              </c:strCache>
            </c:strRef>
          </c:cat>
          <c:val>
            <c:numRef>
              <c:f>Sheet1!$AB$4:$AB$17</c:f>
              <c:numCache>
                <c:formatCode>0.0%</c:formatCode>
                <c:ptCount val="14"/>
                <c:pt idx="0">
                  <c:v>1.2999999999999899E-2</c:v>
                </c:pt>
                <c:pt idx="1">
                  <c:v>2.2116999999999724E-2</c:v>
                </c:pt>
                <c:pt idx="2">
                  <c:v>2.7227584999999666E-2</c:v>
                </c:pt>
                <c:pt idx="3">
                  <c:v>3.6472633264999617E-2</c:v>
                </c:pt>
                <c:pt idx="4">
                  <c:v>9.5551573361104564E-2</c:v>
                </c:pt>
                <c:pt idx="5">
                  <c:v>0.12951367213529874</c:v>
                </c:pt>
                <c:pt idx="6">
                  <c:v>0.17356470534857538</c:v>
                </c:pt>
                <c:pt idx="7">
                  <c:v>0.20525095239298688</c:v>
                </c:pt>
                <c:pt idx="8">
                  <c:v>0.24261373191716931</c:v>
                </c:pt>
                <c:pt idx="9">
                  <c:v>0.28486259880235304</c:v>
                </c:pt>
                <c:pt idx="10">
                  <c:v>0.2938566369939698</c:v>
                </c:pt>
                <c:pt idx="11">
                  <c:v>0.28609349717200599</c:v>
                </c:pt>
                <c:pt idx="12">
                  <c:v>0.28995177766352215</c:v>
                </c:pt>
                <c:pt idx="13">
                  <c:v>0.31446086143912894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EAB-475B-90D9-25E41A1E8264}"/>
            </c:ext>
          </c:extLst>
        </c:ser>
        <c:dLbls/>
        <c:axId val="116209536"/>
        <c:axId val="116211072"/>
      </c:barChart>
      <c:catAx>
        <c:axId val="116209536"/>
        <c:scaling>
          <c:orientation val="minMax"/>
        </c:scaling>
        <c:axPos val="b"/>
        <c:numFmt formatCode="General" sourceLinked="1"/>
        <c:majorTickMark val="none"/>
        <c:tickLblPos val="nextTo"/>
        <c:spPr>
          <a:solidFill>
            <a:srgbClr val="FFFF00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11072"/>
        <c:crosses val="autoZero"/>
        <c:auto val="1"/>
        <c:lblAlgn val="ctr"/>
        <c:lblOffset val="100"/>
      </c:catAx>
      <c:valAx>
        <c:axId val="1162110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0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D304E2-4A16-4AC7-AA9C-03827298E1C3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21F621E1-D3D5-41A9-8D7E-7B2905A6C5D2}">
      <dgm:prSet phldrT="[Text]" custT="1"/>
      <dgm:spPr/>
      <dgm:t>
        <a:bodyPr/>
        <a:lstStyle/>
        <a:p>
          <a:r>
            <a:rPr lang="en-ZA" sz="2400" dirty="0">
              <a:latin typeface="Century Gothic" panose="020B0502020202020204" pitchFamily="34" charset="0"/>
            </a:rPr>
            <a:t>Smaller Audiences</a:t>
          </a:r>
        </a:p>
      </dgm:t>
    </dgm:pt>
    <dgm:pt modelId="{5A4E78DF-C149-4C0F-A9BD-E62F7A92A119}" type="parTrans" cxnId="{84428C91-8CDD-4109-B08B-3EC366F4077A}">
      <dgm:prSet/>
      <dgm:spPr/>
      <dgm:t>
        <a:bodyPr/>
        <a:lstStyle/>
        <a:p>
          <a:endParaRPr lang="en-ZA"/>
        </a:p>
      </dgm:t>
    </dgm:pt>
    <dgm:pt modelId="{E029DE10-48C2-41EC-B47A-F2E7DEB5F172}" type="sibTrans" cxnId="{84428C91-8CDD-4109-B08B-3EC366F4077A}">
      <dgm:prSet/>
      <dgm:spPr/>
      <dgm:t>
        <a:bodyPr/>
        <a:lstStyle/>
        <a:p>
          <a:endParaRPr lang="en-ZA"/>
        </a:p>
      </dgm:t>
    </dgm:pt>
    <dgm:pt modelId="{E0147D9B-F645-4A22-9A31-62C416F116E9}">
      <dgm:prSet phldrT="[Text]" custT="1"/>
      <dgm:spPr/>
      <dgm:t>
        <a:bodyPr/>
        <a:lstStyle/>
        <a:p>
          <a:r>
            <a:rPr lang="en-ZA" sz="2400" dirty="0">
              <a:latin typeface="Century Gothic" panose="020B0502020202020204" pitchFamily="34" charset="0"/>
            </a:rPr>
            <a:t>Lower Advertising Revenue</a:t>
          </a:r>
        </a:p>
      </dgm:t>
    </dgm:pt>
    <dgm:pt modelId="{736B30C6-0E92-4E5B-9BFA-A1F5B0DD3602}" type="parTrans" cxnId="{BEAA4775-2339-4B31-9CAA-36312DF15CB0}">
      <dgm:prSet/>
      <dgm:spPr/>
      <dgm:t>
        <a:bodyPr/>
        <a:lstStyle/>
        <a:p>
          <a:endParaRPr lang="en-ZA"/>
        </a:p>
      </dgm:t>
    </dgm:pt>
    <dgm:pt modelId="{9115C64C-6E51-4DB3-9384-4F59C637BD1C}" type="sibTrans" cxnId="{BEAA4775-2339-4B31-9CAA-36312DF15CB0}">
      <dgm:prSet/>
      <dgm:spPr/>
      <dgm:t>
        <a:bodyPr/>
        <a:lstStyle/>
        <a:p>
          <a:endParaRPr lang="en-ZA"/>
        </a:p>
      </dgm:t>
    </dgm:pt>
    <dgm:pt modelId="{BFDD3EC2-4B70-4BC1-B7D6-BBFE92967EE8}">
      <dgm:prSet phldrT="[Text]" custT="1"/>
      <dgm:spPr/>
      <dgm:t>
        <a:bodyPr/>
        <a:lstStyle/>
        <a:p>
          <a:r>
            <a:rPr lang="en-ZA" sz="2400" dirty="0">
              <a:latin typeface="Century Gothic" panose="020B0502020202020204" pitchFamily="34" charset="0"/>
            </a:rPr>
            <a:t>Cost cutting</a:t>
          </a:r>
        </a:p>
      </dgm:t>
    </dgm:pt>
    <dgm:pt modelId="{C7C80985-9385-49C7-86D8-4952CEB339F5}" type="parTrans" cxnId="{327E0C8B-17A5-4B7F-8E0B-342DD81221AC}">
      <dgm:prSet/>
      <dgm:spPr/>
      <dgm:t>
        <a:bodyPr/>
        <a:lstStyle/>
        <a:p>
          <a:endParaRPr lang="en-ZA"/>
        </a:p>
      </dgm:t>
    </dgm:pt>
    <dgm:pt modelId="{FE4E05A8-C88E-4449-A1B9-726FDC6994A1}" type="sibTrans" cxnId="{327E0C8B-17A5-4B7F-8E0B-342DD81221AC}">
      <dgm:prSet/>
      <dgm:spPr/>
      <dgm:t>
        <a:bodyPr/>
        <a:lstStyle/>
        <a:p>
          <a:endParaRPr lang="en-ZA"/>
        </a:p>
      </dgm:t>
    </dgm:pt>
    <dgm:pt modelId="{24F336B4-1BEA-4912-8803-72785F16FA7E}">
      <dgm:prSet phldrT="[Text]" custT="1"/>
      <dgm:spPr/>
      <dgm:t>
        <a:bodyPr/>
        <a:lstStyle/>
        <a:p>
          <a:r>
            <a:rPr lang="en-ZA" sz="2400" dirty="0">
              <a:latin typeface="Century Gothic" panose="020B0502020202020204" pitchFamily="34" charset="0"/>
            </a:rPr>
            <a:t>Under-investment in content</a:t>
          </a:r>
        </a:p>
      </dgm:t>
    </dgm:pt>
    <dgm:pt modelId="{70885FF9-1B7B-42CA-9CE9-D5132A6B7DED}" type="parTrans" cxnId="{68B0144F-749F-4F4D-935A-25CA5DEFA148}">
      <dgm:prSet/>
      <dgm:spPr/>
      <dgm:t>
        <a:bodyPr/>
        <a:lstStyle/>
        <a:p>
          <a:endParaRPr lang="en-ZA"/>
        </a:p>
      </dgm:t>
    </dgm:pt>
    <dgm:pt modelId="{D5B2F1D8-6AF6-43ED-8437-713608E8846C}" type="sibTrans" cxnId="{68B0144F-749F-4F4D-935A-25CA5DEFA148}">
      <dgm:prSet/>
      <dgm:spPr/>
      <dgm:t>
        <a:bodyPr/>
        <a:lstStyle/>
        <a:p>
          <a:endParaRPr lang="en-ZA"/>
        </a:p>
      </dgm:t>
    </dgm:pt>
    <dgm:pt modelId="{3AE0F507-12AB-4084-8B6C-BEE4E4FF44EE}" type="pres">
      <dgm:prSet presAssocID="{A4D304E2-4A16-4AC7-AA9C-03827298E1C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DE9264-68BE-48A4-998C-5A09643D8F3D}" type="pres">
      <dgm:prSet presAssocID="{21F621E1-D3D5-41A9-8D7E-7B2905A6C5D2}" presName="dummy" presStyleCnt="0"/>
      <dgm:spPr/>
    </dgm:pt>
    <dgm:pt modelId="{EE6E8A08-6012-433F-9E75-8DAF5BE0674A}" type="pres">
      <dgm:prSet presAssocID="{21F621E1-D3D5-41A9-8D7E-7B2905A6C5D2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66A54F-16D3-4947-9C7B-ADE954B1B67F}" type="pres">
      <dgm:prSet presAssocID="{E029DE10-48C2-41EC-B47A-F2E7DEB5F172}" presName="sibTrans" presStyleLbl="node1" presStyleIdx="0" presStyleCnt="4"/>
      <dgm:spPr/>
      <dgm:t>
        <a:bodyPr/>
        <a:lstStyle/>
        <a:p>
          <a:endParaRPr lang="en-US"/>
        </a:p>
      </dgm:t>
    </dgm:pt>
    <dgm:pt modelId="{A126E800-A3CB-4BB8-B072-1C9E7E23401D}" type="pres">
      <dgm:prSet presAssocID="{E0147D9B-F645-4A22-9A31-62C416F116E9}" presName="dummy" presStyleCnt="0"/>
      <dgm:spPr/>
    </dgm:pt>
    <dgm:pt modelId="{BD247AE9-B6A7-4A60-A8C2-04DC840D676B}" type="pres">
      <dgm:prSet presAssocID="{E0147D9B-F645-4A22-9A31-62C416F116E9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8ABAC-B047-4FEA-A48F-E2FFC40386A3}" type="pres">
      <dgm:prSet presAssocID="{9115C64C-6E51-4DB3-9384-4F59C637BD1C}" presName="sibTrans" presStyleLbl="node1" presStyleIdx="1" presStyleCnt="4"/>
      <dgm:spPr/>
      <dgm:t>
        <a:bodyPr/>
        <a:lstStyle/>
        <a:p>
          <a:endParaRPr lang="en-US"/>
        </a:p>
      </dgm:t>
    </dgm:pt>
    <dgm:pt modelId="{6A88AE41-11A9-47B1-B46E-8106414C9C19}" type="pres">
      <dgm:prSet presAssocID="{BFDD3EC2-4B70-4BC1-B7D6-BBFE92967EE8}" presName="dummy" presStyleCnt="0"/>
      <dgm:spPr/>
    </dgm:pt>
    <dgm:pt modelId="{4FDCB023-0F82-4539-8DCA-FA92530E6E93}" type="pres">
      <dgm:prSet presAssocID="{BFDD3EC2-4B70-4BC1-B7D6-BBFE92967EE8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34F36-E2A1-4F30-BC42-098065FF29C0}" type="pres">
      <dgm:prSet presAssocID="{FE4E05A8-C88E-4449-A1B9-726FDC6994A1}" presName="sibTrans" presStyleLbl="node1" presStyleIdx="2" presStyleCnt="4"/>
      <dgm:spPr/>
      <dgm:t>
        <a:bodyPr/>
        <a:lstStyle/>
        <a:p>
          <a:endParaRPr lang="en-US"/>
        </a:p>
      </dgm:t>
    </dgm:pt>
    <dgm:pt modelId="{29B7B35A-B938-4FB3-BFC7-4917D45484CA}" type="pres">
      <dgm:prSet presAssocID="{24F336B4-1BEA-4912-8803-72785F16FA7E}" presName="dummy" presStyleCnt="0"/>
      <dgm:spPr/>
    </dgm:pt>
    <dgm:pt modelId="{C5714106-F6DA-4B11-BF6F-FE33D130D445}" type="pres">
      <dgm:prSet presAssocID="{24F336B4-1BEA-4912-8803-72785F16FA7E}" presName="node" presStyleLbl="revTx" presStyleIdx="3" presStyleCnt="4" custScaleX="99595" custRadScaleRad="109823" custRadScaleInc="-177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E98B4-4A00-460A-9726-7FD01C7A19BF}" type="pres">
      <dgm:prSet presAssocID="{D5B2F1D8-6AF6-43ED-8437-713608E8846C}" presName="sibTrans" presStyleLbl="node1" presStyleIdx="3" presStyleCnt="4" custLinFactNeighborX="-204" custLinFactNeighborY="2288"/>
      <dgm:spPr/>
      <dgm:t>
        <a:bodyPr/>
        <a:lstStyle/>
        <a:p>
          <a:endParaRPr lang="en-US"/>
        </a:p>
      </dgm:t>
    </dgm:pt>
  </dgm:ptLst>
  <dgm:cxnLst>
    <dgm:cxn modelId="{68B0144F-749F-4F4D-935A-25CA5DEFA148}" srcId="{A4D304E2-4A16-4AC7-AA9C-03827298E1C3}" destId="{24F336B4-1BEA-4912-8803-72785F16FA7E}" srcOrd="3" destOrd="0" parTransId="{70885FF9-1B7B-42CA-9CE9-D5132A6B7DED}" sibTransId="{D5B2F1D8-6AF6-43ED-8437-713608E8846C}"/>
    <dgm:cxn modelId="{169CB60C-C66E-4CED-A3B6-5214AAB8DA59}" type="presOf" srcId="{E0147D9B-F645-4A22-9A31-62C416F116E9}" destId="{BD247AE9-B6A7-4A60-A8C2-04DC840D676B}" srcOrd="0" destOrd="0" presId="urn:microsoft.com/office/officeart/2005/8/layout/cycle1"/>
    <dgm:cxn modelId="{6872C474-3070-4E83-A078-E9E86D9E28E3}" type="presOf" srcId="{9115C64C-6E51-4DB3-9384-4F59C637BD1C}" destId="{C1C8ABAC-B047-4FEA-A48F-E2FFC40386A3}" srcOrd="0" destOrd="0" presId="urn:microsoft.com/office/officeart/2005/8/layout/cycle1"/>
    <dgm:cxn modelId="{84428C91-8CDD-4109-B08B-3EC366F4077A}" srcId="{A4D304E2-4A16-4AC7-AA9C-03827298E1C3}" destId="{21F621E1-D3D5-41A9-8D7E-7B2905A6C5D2}" srcOrd="0" destOrd="0" parTransId="{5A4E78DF-C149-4C0F-A9BD-E62F7A92A119}" sibTransId="{E029DE10-48C2-41EC-B47A-F2E7DEB5F172}"/>
    <dgm:cxn modelId="{327E0C8B-17A5-4B7F-8E0B-342DD81221AC}" srcId="{A4D304E2-4A16-4AC7-AA9C-03827298E1C3}" destId="{BFDD3EC2-4B70-4BC1-B7D6-BBFE92967EE8}" srcOrd="2" destOrd="0" parTransId="{C7C80985-9385-49C7-86D8-4952CEB339F5}" sibTransId="{FE4E05A8-C88E-4449-A1B9-726FDC6994A1}"/>
    <dgm:cxn modelId="{459CF4B2-1CC3-4846-A117-3FC8A20286A6}" type="presOf" srcId="{A4D304E2-4A16-4AC7-AA9C-03827298E1C3}" destId="{3AE0F507-12AB-4084-8B6C-BEE4E4FF44EE}" srcOrd="0" destOrd="0" presId="urn:microsoft.com/office/officeart/2005/8/layout/cycle1"/>
    <dgm:cxn modelId="{4C63CB61-E540-4E02-B979-E50D99FACABC}" type="presOf" srcId="{BFDD3EC2-4B70-4BC1-B7D6-BBFE92967EE8}" destId="{4FDCB023-0F82-4539-8DCA-FA92530E6E93}" srcOrd="0" destOrd="0" presId="urn:microsoft.com/office/officeart/2005/8/layout/cycle1"/>
    <dgm:cxn modelId="{D63FE5E5-7CF3-46C9-9B6A-2738434DF843}" type="presOf" srcId="{24F336B4-1BEA-4912-8803-72785F16FA7E}" destId="{C5714106-F6DA-4B11-BF6F-FE33D130D445}" srcOrd="0" destOrd="0" presId="urn:microsoft.com/office/officeart/2005/8/layout/cycle1"/>
    <dgm:cxn modelId="{B59ACB51-2B95-4D0C-8DF4-4DD69F6C699B}" type="presOf" srcId="{D5B2F1D8-6AF6-43ED-8437-713608E8846C}" destId="{F4DE98B4-4A00-460A-9726-7FD01C7A19BF}" srcOrd="0" destOrd="0" presId="urn:microsoft.com/office/officeart/2005/8/layout/cycle1"/>
    <dgm:cxn modelId="{CBAF0C93-D69E-4C5B-BA79-0EE6B721E29E}" type="presOf" srcId="{21F621E1-D3D5-41A9-8D7E-7B2905A6C5D2}" destId="{EE6E8A08-6012-433F-9E75-8DAF5BE0674A}" srcOrd="0" destOrd="0" presId="urn:microsoft.com/office/officeart/2005/8/layout/cycle1"/>
    <dgm:cxn modelId="{9C3AFBD6-9C8B-4426-9478-90660C8B081D}" type="presOf" srcId="{FE4E05A8-C88E-4449-A1B9-726FDC6994A1}" destId="{9E034F36-E2A1-4F30-BC42-098065FF29C0}" srcOrd="0" destOrd="0" presId="urn:microsoft.com/office/officeart/2005/8/layout/cycle1"/>
    <dgm:cxn modelId="{6456EECB-82C2-4C20-B96C-62776666EB90}" type="presOf" srcId="{E029DE10-48C2-41EC-B47A-F2E7DEB5F172}" destId="{1666A54F-16D3-4947-9C7B-ADE954B1B67F}" srcOrd="0" destOrd="0" presId="urn:microsoft.com/office/officeart/2005/8/layout/cycle1"/>
    <dgm:cxn modelId="{BEAA4775-2339-4B31-9CAA-36312DF15CB0}" srcId="{A4D304E2-4A16-4AC7-AA9C-03827298E1C3}" destId="{E0147D9B-F645-4A22-9A31-62C416F116E9}" srcOrd="1" destOrd="0" parTransId="{736B30C6-0E92-4E5B-9BFA-A1F5B0DD3602}" sibTransId="{9115C64C-6E51-4DB3-9384-4F59C637BD1C}"/>
    <dgm:cxn modelId="{4827C650-9AB5-4B0A-A6C4-E44D37283A83}" type="presParOf" srcId="{3AE0F507-12AB-4084-8B6C-BEE4E4FF44EE}" destId="{ABDE9264-68BE-48A4-998C-5A09643D8F3D}" srcOrd="0" destOrd="0" presId="urn:microsoft.com/office/officeart/2005/8/layout/cycle1"/>
    <dgm:cxn modelId="{88DB5491-6372-4F39-8B05-AF79350CE4BD}" type="presParOf" srcId="{3AE0F507-12AB-4084-8B6C-BEE4E4FF44EE}" destId="{EE6E8A08-6012-433F-9E75-8DAF5BE0674A}" srcOrd="1" destOrd="0" presId="urn:microsoft.com/office/officeart/2005/8/layout/cycle1"/>
    <dgm:cxn modelId="{A08E530F-08F8-4433-861B-8347DA0AE914}" type="presParOf" srcId="{3AE0F507-12AB-4084-8B6C-BEE4E4FF44EE}" destId="{1666A54F-16D3-4947-9C7B-ADE954B1B67F}" srcOrd="2" destOrd="0" presId="urn:microsoft.com/office/officeart/2005/8/layout/cycle1"/>
    <dgm:cxn modelId="{60224B8D-FEAF-4D4A-B3CC-DD6DC2FC46FE}" type="presParOf" srcId="{3AE0F507-12AB-4084-8B6C-BEE4E4FF44EE}" destId="{A126E800-A3CB-4BB8-B072-1C9E7E23401D}" srcOrd="3" destOrd="0" presId="urn:microsoft.com/office/officeart/2005/8/layout/cycle1"/>
    <dgm:cxn modelId="{16DD3D3B-6E9D-43BB-BA67-92F446B8B711}" type="presParOf" srcId="{3AE0F507-12AB-4084-8B6C-BEE4E4FF44EE}" destId="{BD247AE9-B6A7-4A60-A8C2-04DC840D676B}" srcOrd="4" destOrd="0" presId="urn:microsoft.com/office/officeart/2005/8/layout/cycle1"/>
    <dgm:cxn modelId="{533A1D54-68D9-4CFA-8DD9-C6513FCAEF45}" type="presParOf" srcId="{3AE0F507-12AB-4084-8B6C-BEE4E4FF44EE}" destId="{C1C8ABAC-B047-4FEA-A48F-E2FFC40386A3}" srcOrd="5" destOrd="0" presId="urn:microsoft.com/office/officeart/2005/8/layout/cycle1"/>
    <dgm:cxn modelId="{3448D97E-0890-42E4-AE70-F11D3F4F1376}" type="presParOf" srcId="{3AE0F507-12AB-4084-8B6C-BEE4E4FF44EE}" destId="{6A88AE41-11A9-47B1-B46E-8106414C9C19}" srcOrd="6" destOrd="0" presId="urn:microsoft.com/office/officeart/2005/8/layout/cycle1"/>
    <dgm:cxn modelId="{D7A9F84D-80D6-43CD-B483-043879B4D230}" type="presParOf" srcId="{3AE0F507-12AB-4084-8B6C-BEE4E4FF44EE}" destId="{4FDCB023-0F82-4539-8DCA-FA92530E6E93}" srcOrd="7" destOrd="0" presId="urn:microsoft.com/office/officeart/2005/8/layout/cycle1"/>
    <dgm:cxn modelId="{7B14E533-433C-425F-B7CD-B616B1F86039}" type="presParOf" srcId="{3AE0F507-12AB-4084-8B6C-BEE4E4FF44EE}" destId="{9E034F36-E2A1-4F30-BC42-098065FF29C0}" srcOrd="8" destOrd="0" presId="urn:microsoft.com/office/officeart/2005/8/layout/cycle1"/>
    <dgm:cxn modelId="{A0E24EF4-4AF6-43B4-A250-0267FFEE00A3}" type="presParOf" srcId="{3AE0F507-12AB-4084-8B6C-BEE4E4FF44EE}" destId="{29B7B35A-B938-4FB3-BFC7-4917D45484CA}" srcOrd="9" destOrd="0" presId="urn:microsoft.com/office/officeart/2005/8/layout/cycle1"/>
    <dgm:cxn modelId="{4EF37B1C-1CE8-42CA-84D4-47F2DA08E44F}" type="presParOf" srcId="{3AE0F507-12AB-4084-8B6C-BEE4E4FF44EE}" destId="{C5714106-F6DA-4B11-BF6F-FE33D130D445}" srcOrd="10" destOrd="0" presId="urn:microsoft.com/office/officeart/2005/8/layout/cycle1"/>
    <dgm:cxn modelId="{B92C8292-0741-46AE-B4C3-7BB4955F4F4F}" type="presParOf" srcId="{3AE0F507-12AB-4084-8B6C-BEE4E4FF44EE}" destId="{F4DE98B4-4A00-460A-9726-7FD01C7A19BF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6E8A08-6012-433F-9E75-8DAF5BE0674A}">
      <dsp:nvSpPr>
        <dsp:cNvPr id="0" name=""/>
        <dsp:cNvSpPr/>
      </dsp:nvSpPr>
      <dsp:spPr>
        <a:xfrm>
          <a:off x="4735144" y="121283"/>
          <a:ext cx="1916906" cy="1916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>
              <a:latin typeface="Century Gothic" panose="020B0502020202020204" pitchFamily="34" charset="0"/>
            </a:rPr>
            <a:t>Smaller Audiences</a:t>
          </a:r>
        </a:p>
      </dsp:txBody>
      <dsp:txXfrm>
        <a:off x="4735144" y="121283"/>
        <a:ext cx="1916906" cy="1916906"/>
      </dsp:txXfrm>
    </dsp:sp>
    <dsp:sp modelId="{1666A54F-16D3-4947-9C7B-ADE954B1B67F}">
      <dsp:nvSpPr>
        <dsp:cNvPr id="0" name=""/>
        <dsp:cNvSpPr/>
      </dsp:nvSpPr>
      <dsp:spPr>
        <a:xfrm>
          <a:off x="1354454" y="-211"/>
          <a:ext cx="5419090" cy="5419090"/>
        </a:xfrm>
        <a:prstGeom prst="circularArrow">
          <a:avLst>
            <a:gd name="adj1" fmla="val 6898"/>
            <a:gd name="adj2" fmla="val 465012"/>
            <a:gd name="adj3" fmla="val 550847"/>
            <a:gd name="adj4" fmla="val 20584141"/>
            <a:gd name="adj5" fmla="val 80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47AE9-B6A7-4A60-A8C2-04DC840D676B}">
      <dsp:nvSpPr>
        <dsp:cNvPr id="0" name=""/>
        <dsp:cNvSpPr/>
      </dsp:nvSpPr>
      <dsp:spPr>
        <a:xfrm>
          <a:off x="4735144" y="3380477"/>
          <a:ext cx="1916906" cy="1916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>
              <a:latin typeface="Century Gothic" panose="020B0502020202020204" pitchFamily="34" charset="0"/>
            </a:rPr>
            <a:t>Lower Advertising Revenue</a:t>
          </a:r>
        </a:p>
      </dsp:txBody>
      <dsp:txXfrm>
        <a:off x="4735144" y="3380477"/>
        <a:ext cx="1916906" cy="1916906"/>
      </dsp:txXfrm>
    </dsp:sp>
    <dsp:sp modelId="{C1C8ABAC-B047-4FEA-A48F-E2FFC40386A3}">
      <dsp:nvSpPr>
        <dsp:cNvPr id="0" name=""/>
        <dsp:cNvSpPr/>
      </dsp:nvSpPr>
      <dsp:spPr>
        <a:xfrm>
          <a:off x="1354454" y="-211"/>
          <a:ext cx="5419090" cy="5419090"/>
        </a:xfrm>
        <a:prstGeom prst="circularArrow">
          <a:avLst>
            <a:gd name="adj1" fmla="val 6898"/>
            <a:gd name="adj2" fmla="val 465012"/>
            <a:gd name="adj3" fmla="val 5950847"/>
            <a:gd name="adj4" fmla="val 4384141"/>
            <a:gd name="adj5" fmla="val 80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CB023-0F82-4539-8DCA-FA92530E6E93}">
      <dsp:nvSpPr>
        <dsp:cNvPr id="0" name=""/>
        <dsp:cNvSpPr/>
      </dsp:nvSpPr>
      <dsp:spPr>
        <a:xfrm>
          <a:off x="1475949" y="3380477"/>
          <a:ext cx="1916906" cy="1916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>
              <a:latin typeface="Century Gothic" panose="020B0502020202020204" pitchFamily="34" charset="0"/>
            </a:rPr>
            <a:t>Cost cutting</a:t>
          </a:r>
        </a:p>
      </dsp:txBody>
      <dsp:txXfrm>
        <a:off x="1475949" y="3380477"/>
        <a:ext cx="1916906" cy="1916906"/>
      </dsp:txXfrm>
    </dsp:sp>
    <dsp:sp modelId="{9E034F36-E2A1-4F30-BC42-098065FF29C0}">
      <dsp:nvSpPr>
        <dsp:cNvPr id="0" name=""/>
        <dsp:cNvSpPr/>
      </dsp:nvSpPr>
      <dsp:spPr>
        <a:xfrm>
          <a:off x="1198715" y="-384008"/>
          <a:ext cx="5419090" cy="5419090"/>
        </a:xfrm>
        <a:prstGeom prst="circularArrow">
          <a:avLst>
            <a:gd name="adj1" fmla="val 6898"/>
            <a:gd name="adj2" fmla="val 465012"/>
            <a:gd name="adj3" fmla="val 10744812"/>
            <a:gd name="adj4" fmla="val 9165461"/>
            <a:gd name="adj5" fmla="val 80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14106-F6DA-4B11-BF6F-FE33D130D445}">
      <dsp:nvSpPr>
        <dsp:cNvPr id="0" name=""/>
        <dsp:cNvSpPr/>
      </dsp:nvSpPr>
      <dsp:spPr>
        <a:xfrm>
          <a:off x="1161786" y="134542"/>
          <a:ext cx="1909142" cy="1916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>
              <a:latin typeface="Century Gothic" panose="020B0502020202020204" pitchFamily="34" charset="0"/>
            </a:rPr>
            <a:t>Under-investment in content</a:t>
          </a:r>
        </a:p>
      </dsp:txBody>
      <dsp:txXfrm>
        <a:off x="1161786" y="134542"/>
        <a:ext cx="1909142" cy="1916906"/>
      </dsp:txXfrm>
    </dsp:sp>
    <dsp:sp modelId="{F4DE98B4-4A00-460A-9726-7FD01C7A19BF}">
      <dsp:nvSpPr>
        <dsp:cNvPr id="0" name=""/>
        <dsp:cNvSpPr/>
      </dsp:nvSpPr>
      <dsp:spPr>
        <a:xfrm>
          <a:off x="1023698" y="-210"/>
          <a:ext cx="5419090" cy="5419090"/>
        </a:xfrm>
        <a:prstGeom prst="circularArrow">
          <a:avLst>
            <a:gd name="adj1" fmla="val 6898"/>
            <a:gd name="adj2" fmla="val 465012"/>
            <a:gd name="adj3" fmla="val 17262824"/>
            <a:gd name="adj4" fmla="val 15180671"/>
            <a:gd name="adj5" fmla="val 80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5248-2019-499B-A7B0-54099C9AEDBC}" type="datetimeFigureOut">
              <a:rPr lang="en-ZA" smtClean="0"/>
              <a:pPr/>
              <a:t>2020/09/02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937-4260-4467-9B52-7627135BCB5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9821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5248-2019-499B-A7B0-54099C9AEDBC}" type="datetimeFigureOut">
              <a:rPr lang="en-ZA" smtClean="0"/>
              <a:pPr/>
              <a:t>2020/09/02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937-4260-4467-9B52-7627135BCB5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8556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5248-2019-499B-A7B0-54099C9AEDBC}" type="datetimeFigureOut">
              <a:rPr lang="en-ZA" smtClean="0"/>
              <a:pPr/>
              <a:t>2020/09/02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937-4260-4467-9B52-7627135BCB5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4835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5248-2019-499B-A7B0-54099C9AEDBC}" type="datetimeFigureOut">
              <a:rPr lang="en-ZA" smtClean="0"/>
              <a:pPr/>
              <a:t>2020/09/02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937-4260-4467-9B52-7627135BCB5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5085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5248-2019-499B-A7B0-54099C9AEDBC}" type="datetimeFigureOut">
              <a:rPr lang="en-ZA" smtClean="0"/>
              <a:pPr/>
              <a:t>2020/09/02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937-4260-4467-9B52-7627135BCB5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5369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5248-2019-499B-A7B0-54099C9AEDBC}" type="datetimeFigureOut">
              <a:rPr lang="en-ZA" smtClean="0"/>
              <a:pPr/>
              <a:t>2020/09/02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937-4260-4467-9B52-7627135BCB5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223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5248-2019-499B-A7B0-54099C9AEDBC}" type="datetimeFigureOut">
              <a:rPr lang="en-ZA" smtClean="0"/>
              <a:pPr/>
              <a:t>2020/09/02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937-4260-4467-9B52-7627135BCB5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4252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5248-2019-499B-A7B0-54099C9AEDBC}" type="datetimeFigureOut">
              <a:rPr lang="en-ZA" smtClean="0"/>
              <a:pPr/>
              <a:t>2020/09/02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937-4260-4467-9B52-7627135BCB5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583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5248-2019-499B-A7B0-54099C9AEDBC}" type="datetimeFigureOut">
              <a:rPr lang="en-ZA" smtClean="0"/>
              <a:pPr/>
              <a:t>2020/09/02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937-4260-4467-9B52-7627135BCB5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9827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5248-2019-499B-A7B0-54099C9AEDBC}" type="datetimeFigureOut">
              <a:rPr lang="en-ZA" smtClean="0"/>
              <a:pPr/>
              <a:t>2020/09/02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937-4260-4467-9B52-7627135BCB5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3997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5248-2019-499B-A7B0-54099C9AEDBC}" type="datetimeFigureOut">
              <a:rPr lang="en-ZA" smtClean="0"/>
              <a:pPr/>
              <a:t>2020/09/02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7937-4260-4467-9B52-7627135BCB5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2129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35248-2019-499B-A7B0-54099C9AEDBC}" type="datetimeFigureOut">
              <a:rPr lang="en-ZA" smtClean="0"/>
              <a:pPr/>
              <a:t>2020/09/02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F7937-4260-4467-9B52-7627135BCB5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1991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9D6A7-6183-405F-A772-7727AA190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7630" y="3268661"/>
            <a:ext cx="10433365" cy="2506687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Presentation on behalf of Independent Producers </a:t>
            </a:r>
            <a:r>
              <a:rPr lang="en-US" sz="2400" dirty="0" err="1">
                <a:latin typeface="Century Gothic" panose="020B0502020202020204" pitchFamily="34" charset="0"/>
              </a:rPr>
              <a:t>Organisation</a:t>
            </a:r>
            <a:r>
              <a:rPr lang="en-US" sz="2400" dirty="0">
                <a:latin typeface="Century Gothic" panose="020B0502020202020204" pitchFamily="34" charset="0"/>
              </a:rPr>
              <a:t> (IPO) to:</a:t>
            </a:r>
            <a:r>
              <a:rPr lang="en-US" sz="4000" dirty="0">
                <a:latin typeface="Century Gothic" panose="020B0502020202020204" pitchFamily="34" charset="0"/>
              </a:rPr>
              <a:t/>
            </a:r>
            <a:br>
              <a:rPr lang="en-US" sz="4000" dirty="0">
                <a:latin typeface="Century Gothic" panose="020B0502020202020204" pitchFamily="34" charset="0"/>
              </a:rPr>
            </a:br>
            <a:r>
              <a:rPr lang="en-US" sz="4000" dirty="0">
                <a:latin typeface="Century Gothic" panose="020B0502020202020204" pitchFamily="34" charset="0"/>
              </a:rPr>
              <a:t/>
            </a:r>
            <a:br>
              <a:rPr lang="en-US" sz="4000" dirty="0">
                <a:latin typeface="Century Gothic" panose="020B0502020202020204" pitchFamily="34" charset="0"/>
              </a:rPr>
            </a:br>
            <a:r>
              <a:rPr lang="en-US" sz="4000" b="1" dirty="0">
                <a:latin typeface="Century Gothic" panose="020B0502020202020204" pitchFamily="34" charset="0"/>
              </a:rPr>
              <a:t>PARLIAMENTARY PORTFOLIO COMMITTEE ON COMMUNICATIONS</a:t>
            </a:r>
            <a:br>
              <a:rPr lang="en-US" sz="4000" b="1" dirty="0">
                <a:latin typeface="Century Gothic" panose="020B0502020202020204" pitchFamily="34" charset="0"/>
              </a:rPr>
            </a:br>
            <a:r>
              <a:rPr lang="en-US" sz="4000" dirty="0">
                <a:latin typeface="Century Gothic" panose="020B0502020202020204" pitchFamily="34" charset="0"/>
              </a:rPr>
              <a:t/>
            </a:r>
            <a:br>
              <a:rPr lang="en-US" sz="4000" dirty="0">
                <a:latin typeface="Century Gothic" panose="020B0502020202020204" pitchFamily="34" charset="0"/>
              </a:rPr>
            </a:br>
            <a:r>
              <a:rPr lang="en-US" sz="4000" dirty="0">
                <a:latin typeface="Century Gothic" panose="020B0502020202020204" pitchFamily="34" charset="0"/>
              </a:rPr>
              <a:t/>
            </a:r>
            <a:br>
              <a:rPr lang="en-US" sz="4000" dirty="0">
                <a:latin typeface="Century Gothic" panose="020B0502020202020204" pitchFamily="34" charset="0"/>
              </a:rPr>
            </a:br>
            <a:r>
              <a:rPr lang="en-US" sz="4000" dirty="0">
                <a:latin typeface="Century Gothic" panose="020B0502020202020204" pitchFamily="34" charset="0"/>
              </a:rPr>
              <a:t>Joint meeting with the Select Committee on Public Enterprises and Communication</a:t>
            </a:r>
            <a:br>
              <a:rPr lang="en-US" sz="4000" dirty="0">
                <a:latin typeface="Century Gothic" panose="020B0502020202020204" pitchFamily="34" charset="0"/>
              </a:rPr>
            </a:br>
            <a:r>
              <a:rPr lang="en-US" dirty="0">
                <a:latin typeface="Century Gothic" panose="020B0502020202020204" pitchFamily="34" charset="0"/>
              </a:rPr>
              <a:t/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sz="2700" dirty="0" err="1">
                <a:latin typeface="Century Gothic" panose="020B0502020202020204" pitchFamily="34" charset="0"/>
              </a:rPr>
              <a:t>Rehad</a:t>
            </a:r>
            <a:r>
              <a:rPr lang="en-US" sz="2700" dirty="0">
                <a:latin typeface="Century Gothic" panose="020B0502020202020204" pitchFamily="34" charset="0"/>
              </a:rPr>
              <a:t> Desai and Nimrod </a:t>
            </a:r>
            <a:r>
              <a:rPr lang="en-US" sz="2700" dirty="0" err="1">
                <a:latin typeface="Century Gothic" panose="020B0502020202020204" pitchFamily="34" charset="0"/>
              </a:rPr>
              <a:t>Geva</a:t>
            </a:r>
            <a:r>
              <a:rPr lang="en-US" sz="2700" dirty="0">
                <a:latin typeface="Century Gothic" panose="020B0502020202020204" pitchFamily="34" charset="0"/>
              </a:rPr>
              <a:t> </a:t>
            </a:r>
            <a:br>
              <a:rPr lang="en-US" sz="2700" dirty="0">
                <a:latin typeface="Century Gothic" panose="020B0502020202020204" pitchFamily="34" charset="0"/>
              </a:rPr>
            </a:br>
            <a:r>
              <a:rPr lang="en-US" sz="2700" dirty="0">
                <a:latin typeface="Century Gothic" panose="020B0502020202020204" pitchFamily="34" charset="0"/>
              </a:rPr>
              <a:t>Wednesday, 2 September 2020</a:t>
            </a:r>
            <a:endParaRPr lang="en-ZA" sz="27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862A8BA8-662C-4CBF-8CA5-BD8D5BD8F0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8758" y="5648926"/>
            <a:ext cx="3993242" cy="1497466"/>
          </a:xfrm>
          <a:prstGeom prst="rect">
            <a:avLst/>
          </a:prstGeom>
        </p:spPr>
      </p:pic>
      <p:pic>
        <p:nvPicPr>
          <p:cNvPr id="9" name="Picture 8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62E8025F-393C-4038-A2F3-5550635581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58" r="6885" b="61473"/>
          <a:stretch/>
        </p:blipFill>
        <p:spPr>
          <a:xfrm>
            <a:off x="660137" y="239921"/>
            <a:ext cx="11352628" cy="191274"/>
          </a:xfrm>
          <a:prstGeom prst="rect">
            <a:avLst/>
          </a:prstGeom>
        </p:spPr>
      </p:pic>
      <p:pic>
        <p:nvPicPr>
          <p:cNvPr id="10" name="Picture 9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28918E25-A7C0-47D0-80DD-DC3EE134197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58" r="6885" b="61473"/>
          <a:stretch/>
        </p:blipFill>
        <p:spPr>
          <a:xfrm>
            <a:off x="234372" y="6423378"/>
            <a:ext cx="8074250" cy="19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2544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9FF39327-42B3-4159-BF5B-0B1914AA49E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58" r="6885" b="61473"/>
          <a:stretch/>
        </p:blipFill>
        <p:spPr>
          <a:xfrm flipV="1">
            <a:off x="362026" y="1047853"/>
            <a:ext cx="11467948" cy="2872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F04908-F946-46B2-B78B-290BFF09D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67" y="285416"/>
            <a:ext cx="10515600" cy="906072"/>
          </a:xfrm>
        </p:spPr>
        <p:txBody>
          <a:bodyPr/>
          <a:lstStyle/>
          <a:p>
            <a:r>
              <a:rPr lang="en-US" sz="4000" dirty="0">
                <a:latin typeface="Century Gothic" panose="020B0502020202020204" pitchFamily="34" charset="0"/>
              </a:rPr>
              <a:t>Content and Public Mandate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9EEB1D-6582-44EB-AD56-C448FAA2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67" y="1478844"/>
            <a:ext cx="10515600" cy="47094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2400" dirty="0">
                <a:latin typeface="Century Gothic" panose="020B0502020202020204" pitchFamily="34" charset="0"/>
              </a:rPr>
              <a:t>Aside from revenue, cutting content budgets also reduce SABC’s ability to meet mandate goals </a:t>
            </a:r>
          </a:p>
          <a:p>
            <a:pPr marL="0" indent="0">
              <a:buNone/>
            </a:pPr>
            <a:endParaRPr lang="en-ZA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ZA" sz="2400" dirty="0">
                <a:latin typeface="Century Gothic" panose="020B0502020202020204" pitchFamily="34" charset="0"/>
              </a:rPr>
              <a:t>Consequences: </a:t>
            </a:r>
          </a:p>
          <a:p>
            <a:pPr lvl="1"/>
            <a:r>
              <a:rPr lang="en-ZA" dirty="0">
                <a:latin typeface="Century Gothic" panose="020B0502020202020204" pitchFamily="34" charset="0"/>
              </a:rPr>
              <a:t>This is of even more concern during the COVID crisis.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Less Public Service Content on health e.g. importance of vaccinations for children even during COVID, debates and documentaries etc.</a:t>
            </a:r>
          </a:p>
          <a:p>
            <a:pPr lvl="1"/>
            <a:r>
              <a:rPr lang="en-ZA" dirty="0">
                <a:latin typeface="Century Gothic" panose="020B0502020202020204" pitchFamily="34" charset="0"/>
              </a:rPr>
              <a:t>Less investment in Education content– particularly important at a time of school closures and need to catch-up missed lessons.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Less fresh content also means fewer people glued to their screens and more people going out and not social distancing.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It has also pushed artists to the breaking point.</a:t>
            </a:r>
          </a:p>
          <a:p>
            <a:pPr marL="0" indent="0">
              <a:buNone/>
            </a:pPr>
            <a:endParaRPr lang="en-ZA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B9738D4-2EB5-44D2-91AA-39A8EA9E79B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92326" y="5073135"/>
            <a:ext cx="1322947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0110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3A1024E-1564-4966-A577-C2A5EC5EA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575" y="268263"/>
            <a:ext cx="10306878" cy="1142848"/>
          </a:xfrm>
        </p:spPr>
        <p:txBody>
          <a:bodyPr>
            <a:noAutofit/>
          </a:bodyPr>
          <a:lstStyle/>
          <a:p>
            <a:pPr algn="ctr"/>
            <a:r>
              <a:rPr lang="en-ZA" sz="4000" dirty="0">
                <a:latin typeface="Century Gothic" panose="020B0502020202020204" pitchFamily="34" charset="0"/>
              </a:rPr>
              <a:t>Change in Salaries vs Content Prices </a:t>
            </a:r>
            <a:br>
              <a:rPr lang="en-ZA" sz="4000" dirty="0">
                <a:latin typeface="Century Gothic" panose="020B0502020202020204" pitchFamily="34" charset="0"/>
              </a:rPr>
            </a:br>
            <a:r>
              <a:rPr lang="en-ZA" sz="4000" dirty="0">
                <a:latin typeface="Century Gothic" panose="020B0502020202020204" pitchFamily="34" charset="0"/>
              </a:rPr>
              <a:t>2006-2019 – Artists getting exploited</a:t>
            </a:r>
          </a:p>
        </p:txBody>
      </p:sp>
      <p:pic>
        <p:nvPicPr>
          <p:cNvPr id="5" name="Picture 4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67554072-FFA1-4E8D-9714-95CF066829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58" r="6885" b="61473"/>
          <a:stretch/>
        </p:blipFill>
        <p:spPr>
          <a:xfrm flipV="1">
            <a:off x="362026" y="1411111"/>
            <a:ext cx="11467948" cy="287271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10A05CC3-F341-4F8B-A48A-9376C92AA9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4756" y="5084232"/>
            <a:ext cx="2401695" cy="1065214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C392BD63-1944-4215-B48D-3A46FA0A2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>
                <a:latin typeface="Century Gothic" panose="020B0502020202020204" pitchFamily="34" charset="0"/>
              </a:rPr>
              <a:t>	Salaries</a:t>
            </a:r>
          </a:p>
          <a:p>
            <a:pPr marL="0" indent="0">
              <a:buNone/>
            </a:pPr>
            <a:endParaRPr lang="en-ZA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ZA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ZA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ZA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ZA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ZA" dirty="0">
                <a:latin typeface="Century Gothic" panose="020B0502020202020204" pitchFamily="34" charset="0"/>
              </a:rPr>
              <a:t>	Content</a:t>
            </a:r>
            <a:endParaRPr lang="en-US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xmlns="" id="{CF9CDD2B-D092-43C5-B12D-9A18F6B98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3221180"/>
              </p:ext>
            </p:extLst>
          </p:nvPr>
        </p:nvGraphicFramePr>
        <p:xfrm>
          <a:off x="500575" y="1698382"/>
          <a:ext cx="11427918" cy="4651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44484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9FF39327-42B3-4159-BF5B-0B1914AA49E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58" r="6885" b="61473"/>
          <a:stretch/>
        </p:blipFill>
        <p:spPr>
          <a:xfrm flipV="1">
            <a:off x="362026" y="1047853"/>
            <a:ext cx="11467948" cy="2872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F04908-F946-46B2-B78B-290BFF09D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67" y="285416"/>
            <a:ext cx="10515600" cy="906072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SABC’s Independence is Under Attack, Again.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9EEB1D-6582-44EB-AD56-C448FAA2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67" y="1335124"/>
            <a:ext cx="11163956" cy="5181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We have seen why the turnaround plan is necessary. The SABC Board and Executive must be allowed to complete the</a:t>
            </a:r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execution of the turnaround strategy for the sustainability of the SABC and the industry.</a:t>
            </a:r>
          </a:p>
          <a:p>
            <a:pPr marL="0" indent="0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The </a:t>
            </a:r>
            <a:r>
              <a:rPr lang="en-US" sz="2400" dirty="0">
                <a:latin typeface="Century Gothic" panose="020B0502020202020204" pitchFamily="34" charset="0"/>
              </a:rPr>
              <a:t>SABC’s independence in operational and other matters must be safeguarded. We urge that oversight by Parliament supports the SABC’s critical turnaround </a:t>
            </a:r>
            <a:r>
              <a:rPr lang="en-US" sz="2400" dirty="0" smtClean="0">
                <a:latin typeface="Century Gothic" panose="020B0502020202020204" pitchFamily="34" charset="0"/>
              </a:rPr>
              <a:t>plans. 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Calls </a:t>
            </a:r>
            <a:r>
              <a:rPr lang="en-US" sz="2400" dirty="0">
                <a:latin typeface="Century Gothic" panose="020B0502020202020204" pitchFamily="34" charset="0"/>
              </a:rPr>
              <a:t>for the dissolution of the Board from certain quarters are irresponsible and add to undue political pressure on the Board. The public needs a stable board after years of chaos.</a:t>
            </a:r>
          </a:p>
          <a:p>
            <a:pPr marL="0" indent="0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It </a:t>
            </a:r>
            <a:r>
              <a:rPr lang="en-US" sz="2400" dirty="0">
                <a:latin typeface="Century Gothic" panose="020B0502020202020204" pitchFamily="34" charset="0"/>
              </a:rPr>
              <a:t>is clear that they are motivated by a desire to stop the Board’s process to comply with Treasury conditions regarding the wage bill and the urgent need to </a:t>
            </a:r>
            <a:r>
              <a:rPr lang="en-US" sz="2400" dirty="0" err="1">
                <a:latin typeface="Century Gothic" panose="020B0502020202020204" pitchFamily="34" charset="0"/>
              </a:rPr>
              <a:t>stabilise</a:t>
            </a:r>
            <a:r>
              <a:rPr lang="en-US" sz="2400" dirty="0">
                <a:latin typeface="Century Gothic" panose="020B0502020202020204" pitchFamily="34" charset="0"/>
              </a:rPr>
              <a:t> the broadcaster financially, which will save jobs for all in the </a:t>
            </a:r>
            <a:r>
              <a:rPr lang="en-US" sz="2400" dirty="0" smtClean="0">
                <a:latin typeface="Century Gothic" panose="020B0502020202020204" pitchFamily="34" charset="0"/>
              </a:rPr>
              <a:t>medium </a:t>
            </a:r>
            <a:r>
              <a:rPr lang="en-US" sz="2400" dirty="0">
                <a:latin typeface="Century Gothic" panose="020B0502020202020204" pitchFamily="34" charset="0"/>
              </a:rPr>
              <a:t>term. </a:t>
            </a:r>
            <a:endParaRPr lang="en-ZA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B9738D4-2EB5-44D2-91AA-39A8EA9E79B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92326" y="5073135"/>
            <a:ext cx="1322947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2383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9FF39327-42B3-4159-BF5B-0B1914AA49E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58" r="6885" b="61473"/>
          <a:stretch/>
        </p:blipFill>
        <p:spPr>
          <a:xfrm flipV="1">
            <a:off x="362026" y="1047853"/>
            <a:ext cx="11467948" cy="2872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F04908-F946-46B2-B78B-290BFF09D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67" y="285416"/>
            <a:ext cx="10515600" cy="906072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SABC Request for COVID-related assistance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9EEB1D-6582-44EB-AD56-C448FAA2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67" y="1478844"/>
            <a:ext cx="10515600" cy="47094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It is well-known that the COVID crisis has hit broadcasters who are dependent on advertising around the world very badly. </a:t>
            </a: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According to the SABC, </a:t>
            </a:r>
            <a:r>
              <a:rPr lang="en-ZA" sz="2400" dirty="0">
                <a:latin typeface="Century Gothic" panose="020B0502020202020204" pitchFamily="34" charset="0"/>
              </a:rPr>
              <a:t>the anticipated </a:t>
            </a:r>
            <a:r>
              <a:rPr lang="en-ZA" sz="2400" b="1" i="1" dirty="0">
                <a:latin typeface="Century Gothic" panose="020B0502020202020204" pitchFamily="34" charset="0"/>
              </a:rPr>
              <a:t>adverse impact of COVID-19 on revenue </a:t>
            </a:r>
            <a:r>
              <a:rPr lang="en-ZA" sz="2400" dirty="0">
                <a:latin typeface="Century Gothic" panose="020B0502020202020204" pitchFamily="34" charset="0"/>
              </a:rPr>
              <a:t>is currently estimated at approximately </a:t>
            </a:r>
            <a:r>
              <a:rPr lang="en-ZA" sz="2400" b="1" i="1" dirty="0">
                <a:latin typeface="Century Gothic" panose="020B0502020202020204" pitchFamily="34" charset="0"/>
              </a:rPr>
              <a:t>R1.5bn </a:t>
            </a:r>
            <a:r>
              <a:rPr lang="en-ZA" sz="2400" dirty="0">
                <a:latin typeface="Century Gothic" panose="020B0502020202020204" pitchFamily="34" charset="0"/>
              </a:rPr>
              <a:t>for this fiscal. </a:t>
            </a: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We support further relief to the broadcaster to allow it to survive and prevent further cuts to content budgets and consequent job losses throughout the content creation value chain.</a:t>
            </a:r>
          </a:p>
          <a:p>
            <a:pPr marL="0" indent="0">
              <a:buNone/>
            </a:pPr>
            <a:endParaRPr lang="en-ZA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B9738D4-2EB5-44D2-91AA-39A8EA9E79B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92326" y="5073135"/>
            <a:ext cx="1322947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8392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food, drawing, shirt&#10;&#10;Description automatically generated">
            <a:extLst>
              <a:ext uri="{FF2B5EF4-FFF2-40B4-BE49-F238E27FC236}">
                <a16:creationId xmlns:a16="http://schemas.microsoft.com/office/drawing/2014/main" xmlns="" id="{6DBD0194-EFAC-46E8-ACED-806C2D464F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7269" y="455530"/>
            <a:ext cx="3670180" cy="2016736"/>
          </a:xfrm>
          <a:prstGeom prst="rect">
            <a:avLst/>
          </a:prstGeom>
        </p:spPr>
      </p:pic>
      <p:pic>
        <p:nvPicPr>
          <p:cNvPr id="5" name="Picture 4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9FF39327-42B3-4159-BF5B-0B1914AA49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58" r="6885" b="61473"/>
          <a:stretch/>
        </p:blipFill>
        <p:spPr>
          <a:xfrm flipV="1">
            <a:off x="258385" y="3141729"/>
            <a:ext cx="11467948" cy="28727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9EEB1D-6582-44EB-AD56-C448FAA2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67" y="2472266"/>
            <a:ext cx="10515600" cy="47094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Century Gothic" panose="020B0502020202020204" pitchFamily="34" charset="0"/>
              </a:rPr>
              <a:t>We thank you for the opportunity to make this input.</a:t>
            </a:r>
          </a:p>
          <a:p>
            <a:pPr marL="0" indent="0" algn="ctr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2400" dirty="0" err="1">
                <a:latin typeface="Century Gothic" panose="020B0502020202020204" pitchFamily="34" charset="0"/>
              </a:rPr>
              <a:t>Rehad</a:t>
            </a:r>
            <a:r>
              <a:rPr lang="en-US" sz="2400" dirty="0">
                <a:latin typeface="Century Gothic" panose="020B0502020202020204" pitchFamily="34" charset="0"/>
              </a:rPr>
              <a:t> Desai: rehad@icon.co.za</a:t>
            </a:r>
          </a:p>
          <a:p>
            <a:pPr marL="0" indent="0" algn="ctr">
              <a:buNone/>
            </a:pPr>
            <a:r>
              <a:rPr lang="en-US" sz="2400" dirty="0">
                <a:latin typeface="Century Gothic" panose="020B0502020202020204" pitchFamily="34" charset="0"/>
              </a:rPr>
              <a:t>Nimrod </a:t>
            </a:r>
            <a:r>
              <a:rPr lang="en-US" sz="2400" dirty="0" err="1">
                <a:latin typeface="Century Gothic" panose="020B0502020202020204" pitchFamily="34" charset="0"/>
              </a:rPr>
              <a:t>Geva</a:t>
            </a:r>
            <a:r>
              <a:rPr lang="en-US" sz="2400" dirty="0">
                <a:latin typeface="Century Gothic" panose="020B0502020202020204" pitchFamily="34" charset="0"/>
              </a:rPr>
              <a:t>: nimrod@ipo.org.za</a:t>
            </a:r>
          </a:p>
          <a:p>
            <a:pPr marL="0" indent="0" algn="ctr">
              <a:buNone/>
            </a:pPr>
            <a:r>
              <a:rPr lang="en-US" sz="2400" dirty="0">
                <a:latin typeface="Century Gothic" panose="020B0502020202020204" pitchFamily="34" charset="0"/>
              </a:rPr>
              <a:t>www.ipo.org.za</a:t>
            </a:r>
          </a:p>
          <a:p>
            <a:pPr marL="0" indent="0" algn="ctr">
              <a:buNone/>
            </a:pPr>
            <a:r>
              <a:rPr lang="en-US" sz="2400" dirty="0">
                <a:latin typeface="Century Gothic" panose="020B0502020202020204" pitchFamily="34" charset="0"/>
              </a:rPr>
              <a:t> </a:t>
            </a:r>
          </a:p>
          <a:p>
            <a:pPr marL="0" indent="0">
              <a:buNone/>
            </a:pPr>
            <a:endParaRPr lang="en-ZA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B9738D4-2EB5-44D2-91AA-39A8EA9E79B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92326" y="5073135"/>
            <a:ext cx="1322947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34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192BE7-2CB7-4188-869A-F456C1EF32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/>
            </a:r>
            <a:br>
              <a:rPr lang="en-US"/>
            </a:b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6909A7-2EDC-4BDC-BCEF-5FDC43D7D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290" y="1674543"/>
            <a:ext cx="11310684" cy="517469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dirty="0">
                <a:latin typeface="Century Gothic" panose="020B0502020202020204" pitchFamily="34" charset="0"/>
              </a:rPr>
              <a:t>IPO is a representative, national organisation of independent South African film, television and video producers,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dirty="0">
                <a:latin typeface="Century Gothic" panose="020B0502020202020204" pitchFamily="34" charset="0"/>
              </a:rPr>
              <a:t>Represents, protects and promotes interests and needs of producers. 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dirty="0">
                <a:latin typeface="Century Gothic" panose="020B0502020202020204" pitchFamily="34" charset="0"/>
              </a:rPr>
              <a:t>IPO currently represents the interests of over seventy percent of working producers in South Africa.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IPO strives towards creating an empowered, transformed and representative film and television industry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We are committed </a:t>
            </a:r>
            <a:r>
              <a:rPr lang="en-US" dirty="0">
                <a:latin typeface="Century Gothic" panose="020B0502020202020204" pitchFamily="34" charset="0"/>
              </a:rPr>
              <a:t>to </a:t>
            </a:r>
            <a:r>
              <a:rPr lang="en-US" dirty="0" smtClean="0">
                <a:latin typeface="Century Gothic" panose="020B0502020202020204" pitchFamily="34" charset="0"/>
              </a:rPr>
              <a:t>the advancement </a:t>
            </a:r>
            <a:r>
              <a:rPr lang="en-US" dirty="0">
                <a:latin typeface="Century Gothic" panose="020B0502020202020204" pitchFamily="34" charset="0"/>
              </a:rPr>
              <a:t>of a sustainable and conducive environment for producers, creating opportunities for the full value chain of workers across the sector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We aim to </a:t>
            </a:r>
            <a:r>
              <a:rPr lang="en-US" dirty="0" smtClean="0">
                <a:latin typeface="Century Gothic" panose="020B0502020202020204" pitchFamily="34" charset="0"/>
              </a:rPr>
              <a:t>maximize </a:t>
            </a:r>
            <a:r>
              <a:rPr lang="en-US" dirty="0">
                <a:latin typeface="Century Gothic" panose="020B0502020202020204" pitchFamily="34" charset="0"/>
              </a:rPr>
              <a:t>the film and tv industry’s potential to contribute to the country’s economy, </a:t>
            </a:r>
            <a:r>
              <a:rPr lang="en-US" dirty="0" smtClean="0">
                <a:latin typeface="Century Gothic" panose="020B0502020202020204" pitchFamily="34" charset="0"/>
              </a:rPr>
              <a:t>and preserving </a:t>
            </a:r>
            <a:r>
              <a:rPr lang="en-US" dirty="0">
                <a:latin typeface="Century Gothic" panose="020B0502020202020204" pitchFamily="34" charset="0"/>
              </a:rPr>
              <a:t>&amp;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>
                <a:latin typeface="Century Gothic" panose="020B0502020202020204" pitchFamily="34" charset="0"/>
              </a:rPr>
              <a:t>promoting South Africa’s national identity and stories.</a:t>
            </a:r>
            <a:endParaRPr lang="en-ZA" dirty="0">
              <a:latin typeface="Century Gothic" panose="020B0502020202020204" pitchFamily="34" charset="0"/>
            </a:endParaRPr>
          </a:p>
          <a:p>
            <a:pPr algn="l"/>
            <a:endParaRPr lang="en-ZA" dirty="0">
              <a:latin typeface="Century Gothic" panose="020B0502020202020204" pitchFamily="34" charset="0"/>
            </a:endParaRPr>
          </a:p>
        </p:txBody>
      </p:sp>
      <p:pic>
        <p:nvPicPr>
          <p:cNvPr id="11" name="Picture 10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A3671B5A-1346-423F-9F77-A43F6DD2CB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58" r="6885" b="61473"/>
          <a:stretch/>
        </p:blipFill>
        <p:spPr>
          <a:xfrm flipV="1">
            <a:off x="362026" y="1047853"/>
            <a:ext cx="11467948" cy="28727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EE6847E-F294-4681-8029-A3908637D18C}"/>
              </a:ext>
            </a:extLst>
          </p:cNvPr>
          <p:cNvSpPr/>
          <p:nvPr/>
        </p:nvSpPr>
        <p:spPr>
          <a:xfrm>
            <a:off x="519290" y="420790"/>
            <a:ext cx="104150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4000" dirty="0">
                <a:latin typeface="Century Gothic" panose="020B0502020202020204" pitchFamily="34" charset="0"/>
              </a:rPr>
              <a:t>The Independent Producers Organisation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4BE5947-531D-44B6-B485-C52BEE5D00A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19668" y="5515930"/>
            <a:ext cx="1070696" cy="134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6043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192BE7-2CB7-4188-869A-F456C1EF32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/>
            </a:r>
            <a:br>
              <a:rPr lang="en-US"/>
            </a:b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6909A7-2EDC-4BDC-BCEF-5FDC43D7D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290" y="1545644"/>
            <a:ext cx="10588977" cy="5174690"/>
          </a:xfrm>
        </p:spPr>
        <p:txBody>
          <a:bodyPr>
            <a:normAutofit lnSpcReduction="10000"/>
          </a:bodyPr>
          <a:lstStyle/>
          <a:p>
            <a:pPr algn="l"/>
            <a:r>
              <a:rPr lang="en-ZA" dirty="0">
                <a:latin typeface="Century Gothic" panose="020B0502020202020204" pitchFamily="34" charset="0"/>
              </a:rPr>
              <a:t>The overall turnaround strategy for the broadcaster is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ZA" sz="2400" dirty="0">
                <a:latin typeface="Century Gothic" panose="020B0502020202020204" pitchFamily="34" charset="0"/>
              </a:rPr>
              <a:t>Credible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ZA" sz="2400" dirty="0">
                <a:latin typeface="Century Gothic" panose="020B0502020202020204" pitchFamily="34" charset="0"/>
              </a:rPr>
              <a:t>Comprehensive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ZA" sz="2400" dirty="0">
                <a:latin typeface="Century Gothic" panose="020B0502020202020204" pitchFamily="34" charset="0"/>
              </a:rPr>
              <a:t>Most importantly, finally being executed</a:t>
            </a:r>
          </a:p>
          <a:p>
            <a:pPr algn="l"/>
            <a:endParaRPr lang="en-ZA" dirty="0">
              <a:latin typeface="Century Gothic" panose="020B0502020202020204" pitchFamily="34" charset="0"/>
            </a:endParaRPr>
          </a:p>
          <a:p>
            <a:pPr algn="l"/>
            <a:r>
              <a:rPr lang="en-ZA" dirty="0">
                <a:latin typeface="Century Gothic" panose="020B0502020202020204" pitchFamily="34" charset="0"/>
              </a:rPr>
              <a:t>As independent producers who create the majority of the SABC’s programming we would like to focus on the </a:t>
            </a:r>
            <a:r>
              <a:rPr lang="en-ZA" b="1" dirty="0">
                <a:latin typeface="Century Gothic" panose="020B0502020202020204" pitchFamily="34" charset="0"/>
              </a:rPr>
              <a:t>content aspect </a:t>
            </a:r>
            <a:r>
              <a:rPr lang="en-ZA" dirty="0">
                <a:latin typeface="Century Gothic" panose="020B0502020202020204" pitchFamily="34" charset="0"/>
              </a:rPr>
              <a:t>of the strategy and what is needed to make it happen.</a:t>
            </a:r>
          </a:p>
          <a:p>
            <a:pPr algn="l"/>
            <a:endParaRPr lang="en-ZA" sz="2400" dirty="0">
              <a:latin typeface="Century Gothic" panose="020B0502020202020204" pitchFamily="34" charset="0"/>
            </a:endParaRPr>
          </a:p>
          <a:p>
            <a:pPr algn="l"/>
            <a:r>
              <a:rPr lang="en-ZA" sz="2400" dirty="0">
                <a:latin typeface="Century Gothic" panose="020B0502020202020204" pitchFamily="34" charset="0"/>
              </a:rPr>
              <a:t>We support the SABC in plans to increase its spend on </a:t>
            </a:r>
            <a:r>
              <a:rPr lang="en-ZA" sz="2400" b="1" dirty="0">
                <a:latin typeface="Century Gothic" panose="020B0502020202020204" pitchFamily="34" charset="0"/>
              </a:rPr>
              <a:t>content</a:t>
            </a:r>
            <a:r>
              <a:rPr lang="en-ZA" sz="2400" dirty="0">
                <a:latin typeface="Century Gothic" panose="020B0502020202020204" pitchFamily="34" charset="0"/>
              </a:rPr>
              <a:t> to: 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ZA" sz="2400" dirty="0">
                <a:latin typeface="Century Gothic" panose="020B0502020202020204" pitchFamily="34" charset="0"/>
              </a:rPr>
              <a:t>Entertain, educate and inform audiences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ZA" sz="2400" dirty="0">
                <a:latin typeface="Century Gothic" panose="020B0502020202020204" pitchFamily="34" charset="0"/>
              </a:rPr>
              <a:t>Drive advertising revenue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ZA" sz="2400" dirty="0">
                <a:latin typeface="Century Gothic" panose="020B0502020202020204" pitchFamily="34" charset="0"/>
              </a:rPr>
              <a:t>Meet mandate goals</a:t>
            </a:r>
          </a:p>
          <a:p>
            <a:pPr algn="l"/>
            <a:endParaRPr lang="en-ZA" dirty="0">
              <a:latin typeface="Century Gothic" panose="020B0502020202020204" pitchFamily="34" charset="0"/>
            </a:endParaRPr>
          </a:p>
        </p:txBody>
      </p:sp>
      <p:pic>
        <p:nvPicPr>
          <p:cNvPr id="11" name="Picture 10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A3671B5A-1346-423F-9F77-A43F6DD2CB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58" r="6885" b="61473"/>
          <a:stretch/>
        </p:blipFill>
        <p:spPr>
          <a:xfrm flipV="1">
            <a:off x="362026" y="1047853"/>
            <a:ext cx="11467948" cy="28727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EE6847E-F294-4681-8029-A3908637D18C}"/>
              </a:ext>
            </a:extLst>
          </p:cNvPr>
          <p:cNvSpPr/>
          <p:nvPr/>
        </p:nvSpPr>
        <p:spPr>
          <a:xfrm>
            <a:off x="519290" y="420790"/>
            <a:ext cx="6805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4000" dirty="0">
                <a:latin typeface="Century Gothic" panose="020B0502020202020204" pitchFamily="34" charset="0"/>
              </a:rPr>
              <a:t>SABC Turnaround strategy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4BE5947-531D-44B6-B485-C52BEE5D00A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19668" y="5515930"/>
            <a:ext cx="1070696" cy="134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53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192BE7-2CB7-4188-869A-F456C1EF32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/>
            </a:r>
            <a:br>
              <a:rPr lang="en-US"/>
            </a:b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6909A7-2EDC-4BDC-BCEF-5FDC43D7D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428" y="1409634"/>
            <a:ext cx="11316546" cy="5174690"/>
          </a:xfrm>
        </p:spPr>
        <p:txBody>
          <a:bodyPr>
            <a:noAutofit/>
          </a:bodyPr>
          <a:lstStyle/>
          <a:p>
            <a:pPr algn="l"/>
            <a:r>
              <a:rPr lang="en-ZA" dirty="0">
                <a:latin typeface="Century Gothic" panose="020B0502020202020204" pitchFamily="34" charset="0"/>
              </a:rPr>
              <a:t>We welcome plans to boost content spend, benchmark costs for production to market rates and reward artists for their efforts more fairly.</a:t>
            </a:r>
          </a:p>
          <a:p>
            <a:pPr algn="l"/>
            <a:endParaRPr lang="en-ZA" dirty="0">
              <a:latin typeface="Century Gothic" panose="020B0502020202020204" pitchFamily="34" charset="0"/>
            </a:endParaRPr>
          </a:p>
          <a:p>
            <a:r>
              <a:rPr lang="en-ZA" dirty="0">
                <a:latin typeface="Century Gothic" panose="020B0502020202020204" pitchFamily="34" charset="0"/>
              </a:rPr>
              <a:t>But it in order to do this, SABC must address the elephant in the room…</a:t>
            </a:r>
          </a:p>
          <a:p>
            <a:r>
              <a:rPr lang="en-ZA" dirty="0">
                <a:latin typeface="Century Gothic" panose="020B0502020202020204" pitchFamily="34" charset="0"/>
              </a:rPr>
              <a:t>… an out of control wage bill</a:t>
            </a:r>
          </a:p>
          <a:p>
            <a:endParaRPr lang="en-ZA" dirty="0">
              <a:latin typeface="Century Gothic" panose="020B0502020202020204" pitchFamily="34" charset="0"/>
            </a:endParaRPr>
          </a:p>
          <a:p>
            <a:pPr algn="l"/>
            <a:r>
              <a:rPr lang="en-ZA" dirty="0">
                <a:latin typeface="Century Gothic" panose="020B0502020202020204" pitchFamily="34" charset="0"/>
              </a:rPr>
              <a:t>e-tv   					</a:t>
            </a:r>
            <a:r>
              <a:rPr lang="en-US" b="1" dirty="0">
                <a:latin typeface="Century Gothic" panose="020B0502020202020204" pitchFamily="34" charset="0"/>
              </a:rPr>
              <a:t>11 % </a:t>
            </a:r>
            <a:r>
              <a:rPr lang="en-US" dirty="0">
                <a:latin typeface="Century Gothic" panose="020B0502020202020204" pitchFamily="34" charset="0"/>
              </a:rPr>
              <a:t>of total expenses</a:t>
            </a:r>
          </a:p>
          <a:p>
            <a:pPr algn="l"/>
            <a:r>
              <a:rPr lang="en-ZA" dirty="0">
                <a:latin typeface="Century Gothic" panose="020B0502020202020204" pitchFamily="34" charset="0"/>
              </a:rPr>
              <a:t>M-Net					</a:t>
            </a:r>
            <a:r>
              <a:rPr lang="en-US" b="1" dirty="0">
                <a:latin typeface="Century Gothic" panose="020B0502020202020204" pitchFamily="34" charset="0"/>
              </a:rPr>
              <a:t>12% </a:t>
            </a:r>
            <a:r>
              <a:rPr lang="en-US" dirty="0">
                <a:latin typeface="Century Gothic" panose="020B0502020202020204" pitchFamily="34" charset="0"/>
              </a:rPr>
              <a:t>of total expenses</a:t>
            </a:r>
          </a:p>
          <a:p>
            <a:pPr algn="l"/>
            <a:r>
              <a:rPr lang="en-ZA" dirty="0">
                <a:latin typeface="Century Gothic" panose="020B0502020202020204" pitchFamily="34" charset="0"/>
              </a:rPr>
              <a:t>SABC					</a:t>
            </a:r>
            <a:r>
              <a:rPr lang="en-US" b="1" dirty="0">
                <a:latin typeface="Century Gothic" panose="020B0502020202020204" pitchFamily="34" charset="0"/>
              </a:rPr>
              <a:t>37% of total expenses</a:t>
            </a:r>
          </a:p>
          <a:p>
            <a:pPr algn="l"/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And SABC spends only 22 % on content – this ratio should be reversed.</a:t>
            </a:r>
          </a:p>
          <a:p>
            <a:endParaRPr lang="en-ZA" dirty="0">
              <a:latin typeface="Century Gothic" panose="020B0502020202020204" pitchFamily="34" charset="0"/>
            </a:endParaRPr>
          </a:p>
          <a:p>
            <a:pPr algn="l"/>
            <a:endParaRPr lang="en-ZA" dirty="0">
              <a:latin typeface="Century Gothic" panose="020B0502020202020204" pitchFamily="34" charset="0"/>
            </a:endParaRPr>
          </a:p>
        </p:txBody>
      </p:sp>
      <p:pic>
        <p:nvPicPr>
          <p:cNvPr id="11" name="Picture 10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A3671B5A-1346-423F-9F77-A43F6DD2CB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58" r="6885" b="61473"/>
          <a:stretch/>
        </p:blipFill>
        <p:spPr>
          <a:xfrm flipV="1">
            <a:off x="362026" y="1047853"/>
            <a:ext cx="11467948" cy="28727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EE6847E-F294-4681-8029-A3908637D18C}"/>
              </a:ext>
            </a:extLst>
          </p:cNvPr>
          <p:cNvSpPr/>
          <p:nvPr/>
        </p:nvSpPr>
        <p:spPr>
          <a:xfrm>
            <a:off x="519290" y="420790"/>
            <a:ext cx="5288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4000" dirty="0">
                <a:latin typeface="Century Gothic" panose="020B0502020202020204" pitchFamily="34" charset="0"/>
              </a:rPr>
              <a:t>Turnaround strategy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4BE5947-531D-44B6-B485-C52BEE5D00A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19668" y="5515930"/>
            <a:ext cx="1070696" cy="1342070"/>
          </a:xfrm>
          <a:prstGeom prst="rect">
            <a:avLst/>
          </a:prstGeom>
        </p:spPr>
      </p:pic>
      <p:pic>
        <p:nvPicPr>
          <p:cNvPr id="19" name="Picture 18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5A5B1F57-72FE-4CF7-9A75-62B25228D1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58" r="72346" b="64102"/>
          <a:stretch/>
        </p:blipFill>
        <p:spPr>
          <a:xfrm flipV="1">
            <a:off x="1531761" y="4648328"/>
            <a:ext cx="3263684" cy="219611"/>
          </a:xfrm>
          <a:prstGeom prst="rect">
            <a:avLst/>
          </a:prstGeom>
        </p:spPr>
      </p:pic>
      <p:pic>
        <p:nvPicPr>
          <p:cNvPr id="21" name="Picture 20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6B31FCE0-80D3-419F-AA72-89E8F4AB157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17" t="29758" r="46786" b="65304"/>
          <a:stretch/>
        </p:blipFill>
        <p:spPr>
          <a:xfrm flipV="1">
            <a:off x="1763867" y="4204329"/>
            <a:ext cx="2799471" cy="201156"/>
          </a:xfrm>
          <a:prstGeom prst="rect">
            <a:avLst/>
          </a:prstGeom>
        </p:spPr>
      </p:pic>
      <p:pic>
        <p:nvPicPr>
          <p:cNvPr id="23" name="Picture 22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073D4C8C-448C-4C62-B5A7-051E193EB1F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161" t="26732" r="6885" b="61473"/>
          <a:stretch/>
        </p:blipFill>
        <p:spPr>
          <a:xfrm flipV="1">
            <a:off x="1763867" y="5322731"/>
            <a:ext cx="3257780" cy="386398"/>
          </a:xfrm>
          <a:prstGeom prst="rect">
            <a:avLst/>
          </a:prstGeom>
        </p:spPr>
      </p:pic>
      <p:pic>
        <p:nvPicPr>
          <p:cNvPr id="27" name="Picture 26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B5AC6CC7-F193-4A85-9F7E-D3CB8677001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161" t="26732" r="6885" b="61473"/>
          <a:stretch/>
        </p:blipFill>
        <p:spPr>
          <a:xfrm flipV="1">
            <a:off x="4795445" y="5314734"/>
            <a:ext cx="3257780" cy="386398"/>
          </a:xfrm>
          <a:prstGeom prst="rect">
            <a:avLst/>
          </a:prstGeom>
        </p:spPr>
      </p:pic>
      <p:pic>
        <p:nvPicPr>
          <p:cNvPr id="28" name="Picture 27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52D57E40-256E-4F68-9C5B-E292DE15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161" t="26732" r="6885" b="61473"/>
          <a:stretch/>
        </p:blipFill>
        <p:spPr>
          <a:xfrm flipV="1">
            <a:off x="7938672" y="5306737"/>
            <a:ext cx="3257780" cy="38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5314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xmlns="" id="{0A063D62-99CF-49CF-A6E7-FB5996C5CF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6323" y="2344627"/>
            <a:ext cx="10106082" cy="37297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192BE7-2CB7-4188-869A-F456C1EF32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/>
            </a:r>
            <a:br>
              <a:rPr lang="en-US"/>
            </a:b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6909A7-2EDC-4BDC-BCEF-5FDC43D7D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428" y="1409634"/>
            <a:ext cx="10588977" cy="5174690"/>
          </a:xfrm>
        </p:spPr>
        <p:txBody>
          <a:bodyPr>
            <a:noAutofit/>
          </a:bodyPr>
          <a:lstStyle/>
          <a:p>
            <a:endParaRPr lang="en-ZA" dirty="0">
              <a:latin typeface="Century Gothic" panose="020B0502020202020204" pitchFamily="34" charset="0"/>
            </a:endParaRPr>
          </a:p>
          <a:p>
            <a:pPr algn="l"/>
            <a:endParaRPr lang="en-ZA" dirty="0">
              <a:latin typeface="Century Gothic" panose="020B0502020202020204" pitchFamily="34" charset="0"/>
            </a:endParaRPr>
          </a:p>
        </p:txBody>
      </p:sp>
      <p:pic>
        <p:nvPicPr>
          <p:cNvPr id="11" name="Picture 10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A3671B5A-1346-423F-9F77-A43F6DD2CB8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58" r="6885" b="61473"/>
          <a:stretch/>
        </p:blipFill>
        <p:spPr>
          <a:xfrm flipV="1">
            <a:off x="362026" y="1534277"/>
            <a:ext cx="11467948" cy="28727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EE6847E-F294-4681-8029-A3908637D18C}"/>
              </a:ext>
            </a:extLst>
          </p:cNvPr>
          <p:cNvSpPr/>
          <p:nvPr/>
        </p:nvSpPr>
        <p:spPr>
          <a:xfrm>
            <a:off x="513428" y="244366"/>
            <a:ext cx="941636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4000" dirty="0">
                <a:latin typeface="Century Gothic" panose="020B0502020202020204" pitchFamily="34" charset="0"/>
              </a:rPr>
              <a:t>Permanent Employee Compensation</a:t>
            </a:r>
          </a:p>
          <a:p>
            <a:r>
              <a:rPr lang="en-ZA" sz="4000" dirty="0">
                <a:latin typeface="Century Gothic" panose="020B0502020202020204" pitchFamily="34" charset="0"/>
              </a:rPr>
              <a:t>as Percentage of OPEX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63DB1B0E-B1AE-4B14-AEAF-0A93F21858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3428" y="1824280"/>
            <a:ext cx="2750625" cy="121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523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9FF39327-42B3-4159-BF5B-0B1914AA49E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58" r="6885" b="61473"/>
          <a:stretch/>
        </p:blipFill>
        <p:spPr>
          <a:xfrm flipV="1">
            <a:off x="362026" y="1047853"/>
            <a:ext cx="11467948" cy="2872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F04908-F946-46B2-B78B-290BFF09D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67" y="285416"/>
            <a:ext cx="10515600" cy="906072"/>
          </a:xfrm>
        </p:spPr>
        <p:txBody>
          <a:bodyPr/>
          <a:lstStyle/>
          <a:p>
            <a:r>
              <a:rPr lang="en-US" sz="4000" dirty="0">
                <a:latin typeface="Century Gothic" panose="020B0502020202020204" pitchFamily="34" charset="0"/>
              </a:rPr>
              <a:t>Solving</a:t>
            </a:r>
            <a:r>
              <a:rPr lang="en-US" dirty="0">
                <a:latin typeface="Century Gothic" panose="020B0502020202020204" pitchFamily="34" charset="0"/>
              </a:rPr>
              <a:t> the wage bill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9EEB1D-6582-44EB-AD56-C448FAA2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67" y="1478844"/>
            <a:ext cx="10515600" cy="5093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This wage bill is clearly out of control, unsustainable and unnecessary given the competition’s cost structures. 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The </a:t>
            </a:r>
            <a:r>
              <a:rPr lang="en-ZA" sz="2400" dirty="0">
                <a:latin typeface="Century Gothic" panose="020B0502020202020204" pitchFamily="34" charset="0"/>
              </a:rPr>
              <a:t>turnaround plan makes every effort to find other ways to raise revenue and cut costs. 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But with the pressures of </a:t>
            </a:r>
          </a:p>
          <a:p>
            <a:pPr lvl="1"/>
            <a:r>
              <a:rPr lang="en-ZA" dirty="0">
                <a:latin typeface="Century Gothic" panose="020B0502020202020204" pitchFamily="34" charset="0"/>
              </a:rPr>
              <a:t>planned losses of R1.5bn in 2020/2021; </a:t>
            </a:r>
          </a:p>
          <a:p>
            <a:pPr lvl="1"/>
            <a:r>
              <a:rPr lang="en-ZA" dirty="0">
                <a:latin typeface="Century Gothic" panose="020B0502020202020204" pitchFamily="34" charset="0"/>
              </a:rPr>
              <a:t>advertising collapsing </a:t>
            </a:r>
            <a:r>
              <a:rPr lang="en-US" dirty="0">
                <a:latin typeface="Century Gothic" panose="020B0502020202020204" pitchFamily="34" charset="0"/>
              </a:rPr>
              <a:t>due to COVID cutbacks on spend;</a:t>
            </a:r>
          </a:p>
          <a:p>
            <a:pPr marL="0" indent="0">
              <a:buNone/>
            </a:pPr>
            <a:r>
              <a:rPr lang="en-ZA" sz="2400" dirty="0">
                <a:latin typeface="Century Gothic" panose="020B0502020202020204" pitchFamily="34" charset="0"/>
              </a:rPr>
              <a:t>	-- it is very clear that SABC has run out of options. 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ZA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ZA" sz="2400" dirty="0">
                <a:latin typeface="Century Gothic" panose="020B0502020202020204" pitchFamily="34" charset="0"/>
              </a:rPr>
              <a:t>Retrenchments should be a ‘last resort’, say opponents of the S189 process. It is clear that we have long ago reached the point where this is no longer avoidable.</a:t>
            </a:r>
          </a:p>
          <a:p>
            <a:pPr marL="0" indent="0">
              <a:buNone/>
            </a:pPr>
            <a:endParaRPr lang="en-ZA" sz="24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B9738D4-2EB5-44D2-91AA-39A8EA9E79B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92326" y="5073135"/>
            <a:ext cx="1322947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5720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9FF39327-42B3-4159-BF5B-0B1914AA49E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58" r="6885" b="61473"/>
          <a:stretch/>
        </p:blipFill>
        <p:spPr>
          <a:xfrm flipV="1">
            <a:off x="362026" y="1047853"/>
            <a:ext cx="11467948" cy="2872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F04908-F946-46B2-B78B-290BFF09D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67" y="285416"/>
            <a:ext cx="10515600" cy="906072"/>
          </a:xfrm>
        </p:spPr>
        <p:txBody>
          <a:bodyPr/>
          <a:lstStyle/>
          <a:p>
            <a:r>
              <a:rPr lang="en-US" sz="4000" dirty="0">
                <a:latin typeface="Century Gothic" panose="020B0502020202020204" pitchFamily="34" charset="0"/>
              </a:rPr>
              <a:t>Solving</a:t>
            </a:r>
            <a:r>
              <a:rPr lang="en-US" dirty="0">
                <a:latin typeface="Century Gothic" panose="020B0502020202020204" pitchFamily="34" charset="0"/>
              </a:rPr>
              <a:t> the wage bill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9EEB1D-6582-44EB-AD56-C448FAA2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66" y="1481070"/>
            <a:ext cx="11189713" cy="50915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2400" dirty="0">
                <a:latin typeface="Century Gothic" panose="020B0502020202020204" pitchFamily="34" charset="0"/>
              </a:rPr>
              <a:t>When we talk about ‘saving jobs’ by stopping S189 process, we are really only talking about saving jobs at the SABC. We are forgetting that thousands of jobs have </a:t>
            </a:r>
            <a:r>
              <a:rPr lang="en-ZA" sz="2400" b="1" dirty="0">
                <a:latin typeface="Century Gothic" panose="020B0502020202020204" pitchFamily="34" charset="0"/>
              </a:rPr>
              <a:t>already</a:t>
            </a:r>
            <a:r>
              <a:rPr lang="en-ZA" sz="2400" dirty="0">
                <a:latin typeface="Century Gothic" panose="020B0502020202020204" pitchFamily="34" charset="0"/>
              </a:rPr>
              <a:t> been lost </a:t>
            </a:r>
            <a:r>
              <a:rPr lang="en-ZA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in the private sector </a:t>
            </a:r>
            <a:r>
              <a:rPr lang="en-ZA" sz="2400" dirty="0">
                <a:latin typeface="Century Gothic" panose="020B0502020202020204" pitchFamily="34" charset="0"/>
              </a:rPr>
              <a:t>due to SABC crisis – those job losses are “invisible”:</a:t>
            </a:r>
          </a:p>
          <a:p>
            <a:pPr marL="457200" lvl="1" indent="0">
              <a:buNone/>
            </a:pPr>
            <a:r>
              <a:rPr lang="en-ZA" dirty="0">
                <a:latin typeface="Century Gothic" panose="020B0502020202020204" pitchFamily="34" charset="0"/>
              </a:rPr>
              <a:t>-- e.g. actors, writers, directors, production managers, gaffers etc. </a:t>
            </a:r>
          </a:p>
          <a:p>
            <a:pPr marL="0" indent="0">
              <a:buNone/>
            </a:pPr>
            <a:endParaRPr lang="en-ZA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ZA" sz="2400" dirty="0">
                <a:latin typeface="Century Gothic" panose="020B0502020202020204" pitchFamily="34" charset="0"/>
              </a:rPr>
              <a:t>There has </a:t>
            </a:r>
            <a:r>
              <a:rPr lang="en-ZA" sz="2400" b="1" dirty="0">
                <a:latin typeface="Century Gothic" panose="020B0502020202020204" pitchFamily="34" charset="0"/>
              </a:rPr>
              <a:t>already</a:t>
            </a:r>
            <a:r>
              <a:rPr lang="en-ZA" sz="2400" dirty="0">
                <a:latin typeface="Century Gothic" panose="020B0502020202020204" pitchFamily="34" charset="0"/>
              </a:rPr>
              <a:t> been a bloodbath of jobs lost primarily by those who actually create and produce the content that keeps the SABC alive.</a:t>
            </a:r>
          </a:p>
          <a:p>
            <a:pPr marL="0" indent="0">
              <a:buNone/>
            </a:pPr>
            <a:endParaRPr lang="en-ZA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ZA" sz="2400" dirty="0">
                <a:latin typeface="Century Gothic" panose="020B0502020202020204" pitchFamily="34" charset="0"/>
              </a:rPr>
              <a:t>Those who are genuinely worried about </a:t>
            </a:r>
            <a:r>
              <a:rPr lang="en-ZA" sz="2400" b="1" dirty="0">
                <a:latin typeface="Century Gothic" panose="020B0502020202020204" pitchFamily="34" charset="0"/>
              </a:rPr>
              <a:t>all jobs</a:t>
            </a:r>
            <a:r>
              <a:rPr lang="en-ZA" sz="2400" dirty="0">
                <a:latin typeface="Century Gothic" panose="020B0502020202020204" pitchFamily="34" charset="0"/>
              </a:rPr>
              <a:t> need to fight to reverse this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GB" sz="2400" dirty="0" smtClean="0">
                <a:latin typeface="Century Gothic" panose="020B0502020202020204" pitchFamily="34" charset="0"/>
              </a:rPr>
              <a:t>By increasing the % spend on local content to be more conducive of a public broadcaster, the SABC will enable the industry to grow which will have a net positive effect on jobs for the country.</a:t>
            </a:r>
            <a:endParaRPr lang="en-ZA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ZA" sz="24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B9738D4-2EB5-44D2-91AA-39A8EA9E79B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92326" y="5073135"/>
            <a:ext cx="1322947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2841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9FF39327-42B3-4159-BF5B-0B1914AA49E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58" r="6885" b="61473"/>
          <a:stretch/>
        </p:blipFill>
        <p:spPr>
          <a:xfrm flipV="1">
            <a:off x="362026" y="1047853"/>
            <a:ext cx="11467948" cy="2872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F04908-F946-46B2-B78B-290BFF09D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67" y="285416"/>
            <a:ext cx="10515600" cy="906072"/>
          </a:xfrm>
        </p:spPr>
        <p:txBody>
          <a:bodyPr/>
          <a:lstStyle/>
          <a:p>
            <a:r>
              <a:rPr lang="en-US" sz="4000" dirty="0">
                <a:latin typeface="Century Gothic" panose="020B0502020202020204" pitchFamily="34" charset="0"/>
              </a:rPr>
              <a:t>Solving</a:t>
            </a:r>
            <a:r>
              <a:rPr lang="en-US" dirty="0">
                <a:latin typeface="Century Gothic" panose="020B0502020202020204" pitchFamily="34" charset="0"/>
              </a:rPr>
              <a:t> the wage bill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9EEB1D-6582-44EB-AD56-C448FAA2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67" y="1478844"/>
            <a:ext cx="10515600" cy="47094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400" dirty="0">
                <a:latin typeface="Century Gothic" panose="020B0502020202020204" pitchFamily="34" charset="0"/>
              </a:rPr>
              <a:t>Will the bloated middle-management of the SABC also</a:t>
            </a:r>
            <a:r>
              <a:rPr lang="en-ZA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ZA" sz="2400" dirty="0">
                <a:latin typeface="Century Gothic" panose="020B0502020202020204" pitchFamily="34" charset="0"/>
              </a:rPr>
              <a:t>be trimmed? </a:t>
            </a:r>
          </a:p>
          <a:p>
            <a:pPr marL="0" indent="0">
              <a:buNone/>
            </a:pPr>
            <a:r>
              <a:rPr lang="en-ZA" sz="2400" dirty="0">
                <a:latin typeface="Century Gothic" panose="020B0502020202020204" pitchFamily="34" charset="0"/>
              </a:rPr>
              <a:t>Or will it again be the independent production sector that must bear the full brunt of the SABC’s financial woes?</a:t>
            </a:r>
          </a:p>
          <a:p>
            <a:pPr marL="0" indent="0">
              <a:buNone/>
            </a:pPr>
            <a:endParaRPr lang="en-ZA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ZA" sz="2400" dirty="0">
                <a:latin typeface="Century Gothic" panose="020B0502020202020204" pitchFamily="34" charset="0"/>
              </a:rPr>
              <a:t>We believe that it is critical that content is prioritised to boost revenue, audiences and meet mandate. </a:t>
            </a:r>
          </a:p>
          <a:p>
            <a:pPr marL="0" indent="0">
              <a:buNone/>
            </a:pPr>
            <a:r>
              <a:rPr lang="en-ZA" sz="2400" b="1" dirty="0">
                <a:latin typeface="Century Gothic" panose="020B0502020202020204" pitchFamily="34" charset="0"/>
              </a:rPr>
              <a:t>If we are concerned for jobs, we must push for investment in content which also helps the SABC become financially viable. </a:t>
            </a:r>
          </a:p>
          <a:p>
            <a:pPr marL="0" indent="0">
              <a:buNone/>
            </a:pPr>
            <a:endParaRPr lang="en-ZA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ZA" sz="2400" dirty="0">
                <a:latin typeface="Century Gothic" panose="020B0502020202020204" pitchFamily="34" charset="0"/>
              </a:rPr>
              <a:t>If content budgets keep getting slashed the SABC faces a dangerous downward spiral.</a:t>
            </a:r>
          </a:p>
          <a:p>
            <a:pPr marL="0" indent="0">
              <a:buNone/>
            </a:pPr>
            <a:endParaRPr lang="en-ZA" sz="24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B9738D4-2EB5-44D2-91AA-39A8EA9E79B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92326" y="5073135"/>
            <a:ext cx="1322947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805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3A1024E-1564-4966-A577-C2A5EC5EA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575" y="268263"/>
            <a:ext cx="10306878" cy="615536"/>
          </a:xfrm>
        </p:spPr>
        <p:txBody>
          <a:bodyPr>
            <a:normAutofit/>
          </a:bodyPr>
          <a:lstStyle/>
          <a:p>
            <a:pPr algn="ctr"/>
            <a:r>
              <a:rPr lang="en-ZA" sz="3600" dirty="0">
                <a:latin typeface="Century Gothic" panose="020B0502020202020204" pitchFamily="34" charset="0"/>
              </a:rPr>
              <a:t>The Downward Spiral of Content Budget Cuts</a:t>
            </a:r>
          </a:p>
        </p:txBody>
      </p:sp>
      <p:pic>
        <p:nvPicPr>
          <p:cNvPr id="5" name="Picture 4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67554072-FFA1-4E8D-9714-95CF066829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58" r="6885" b="61473"/>
          <a:stretch/>
        </p:blipFill>
        <p:spPr>
          <a:xfrm flipV="1">
            <a:off x="362026" y="883799"/>
            <a:ext cx="11467948" cy="287271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10A05CC3-F341-4F8B-A48A-9376C92AA9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8118" y="3095840"/>
            <a:ext cx="2750625" cy="121997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7550E748-656B-4F86-92AA-13180FCC5C6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92327" y="5305399"/>
            <a:ext cx="1137648" cy="1425992"/>
          </a:xfrm>
          <a:prstGeom prst="rect">
            <a:avLst/>
          </a:prstGeom>
        </p:spPr>
      </p:pic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xmlns="" id="{26FA4F09-DEFF-4C7D-AC0D-D49BBA7524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418834960"/>
              </p:ext>
            </p:extLst>
          </p:nvPr>
        </p:nvGraphicFramePr>
        <p:xfrm>
          <a:off x="2032000" y="114552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557923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36BA6412159045840CA6884BAA8868" ma:contentTypeVersion="4" ma:contentTypeDescription="Create a new document." ma:contentTypeScope="" ma:versionID="5d484d9aeb6a52bb18d949edf695db52">
  <xsd:schema xmlns:xsd="http://www.w3.org/2001/XMLSchema" xmlns:xs="http://www.w3.org/2001/XMLSchema" xmlns:p="http://schemas.microsoft.com/office/2006/metadata/properties" xmlns:ns3="36c02a11-8972-4a25-87d0-97e2c6e6374b" targetNamespace="http://schemas.microsoft.com/office/2006/metadata/properties" ma:root="true" ma:fieldsID="15de61ec2de92e8297d97a0489ef5d2e" ns3:_="">
    <xsd:import namespace="36c02a11-8972-4a25-87d0-97e2c6e637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c02a11-8972-4a25-87d0-97e2c6e637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3CC590-884E-4FB4-B26A-2767F3AE6F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424BEE-55F0-4B42-8575-C9EA0783B2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c02a11-8972-4a25-87d0-97e2c6e63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CAABD7-9384-496A-8121-4E59708B2CFB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36c02a11-8972-4a25-87d0-97e2c6e6374b"/>
    <ds:schemaRef ds:uri="http://schemas.microsoft.com/office/infopath/2007/PartnerControls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867</Words>
  <Application>Microsoft Office PowerPoint</Application>
  <PresentationFormat>Custom</PresentationFormat>
  <Paragraphs>107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Presentation on behalf of Independent Producers Organisation (IPO) to:  PARLIAMENTARY PORTFOLIO COMMITTEE ON COMMUNICATIONS   Joint meeting with the Select Committee on Public Enterprises and Communication  Rehad Desai and Nimrod Geva  Wednesday, 2 September 2020</vt:lpstr>
      <vt:lpstr> </vt:lpstr>
      <vt:lpstr> </vt:lpstr>
      <vt:lpstr> </vt:lpstr>
      <vt:lpstr> </vt:lpstr>
      <vt:lpstr>Solving the wage bill crisis</vt:lpstr>
      <vt:lpstr>Solving the wage bill crisis</vt:lpstr>
      <vt:lpstr>Solving the wage bill crisis</vt:lpstr>
      <vt:lpstr>The Downward Spiral of Content Budget Cuts</vt:lpstr>
      <vt:lpstr>Content and Public Mandate </vt:lpstr>
      <vt:lpstr>Change in Salaries vs Content Prices  2006-2019 – Artists getting exploited</vt:lpstr>
      <vt:lpstr>SABC’s Independence is Under Attack, Again.</vt:lpstr>
      <vt:lpstr>SABC Request for COVID-related assistance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behalf of Independent Producers Organisation (IPO) to:  PARLIAMENTARY PORTFOLIO COMMITTEE ON COMMUNICATIONS  Joint meeting with the Select Committee on Public Enterprises and Communication  Rehad Desai and Nimrod Geva  Wednesday, 2 September 2020</dc:title>
  <dc:creator>Liezel Vermeulen</dc:creator>
  <cp:lastModifiedBy>Monique</cp:lastModifiedBy>
  <cp:revision>42</cp:revision>
  <dcterms:created xsi:type="dcterms:W3CDTF">2020-08-25T18:57:44Z</dcterms:created>
  <dcterms:modified xsi:type="dcterms:W3CDTF">2020-09-02T16:26:42Z</dcterms:modified>
</cp:coreProperties>
</file>