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diagrams/drawing2.xml" ContentType="application/vnd.ms-office.drawingml.diagramDrawing+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diagrams/layout5.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drawing5.xml" ContentType="application/vnd.ms-office.drawingml.diagramDrawing+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Default Extension="png" ContentType="image/png"/>
  <Override PartName="/ppt/diagrams/colors2.xml" ContentType="application/vnd.openxmlformats-officedocument.drawingml.diagramColors+xml"/>
  <Override PartName="/ppt/notesSlides/notesSlide1.xml" ContentType="application/vnd.openxmlformats-officedocument.presentationml.notesSlide+xml"/>
  <Override PartName="/ppt/diagrams/drawing3.xml" ContentType="application/vnd.ms-office.drawingml.diagramDrawing+xml"/>
  <Override PartName="/ppt/notesSlides/notesSlide3.xml" ContentType="application/vnd.openxmlformats-officedocument.presentationml.notesSlide+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diagrams/layout4.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data3.xml" ContentType="application/vnd.openxmlformats-officedocument.drawingml.diagramData+xml"/>
  <Override PartName="/ppt/diagrams/colors5.xml" ContentType="application/vnd.openxmlformats-officedocument.drawingml.diagramColors+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Default Extension="svg" ContentType="image/svg+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4" r:id="rId3"/>
  </p:sldMasterIdLst>
  <p:notesMasterIdLst>
    <p:notesMasterId r:id="rId37"/>
  </p:notesMasterIdLst>
  <p:sldIdLst>
    <p:sldId id="256" r:id="rId4"/>
    <p:sldId id="932" r:id="rId5"/>
    <p:sldId id="926" r:id="rId6"/>
    <p:sldId id="915" r:id="rId7"/>
    <p:sldId id="929" r:id="rId8"/>
    <p:sldId id="930" r:id="rId9"/>
    <p:sldId id="271" r:id="rId10"/>
    <p:sldId id="257" r:id="rId11"/>
    <p:sldId id="258" r:id="rId12"/>
    <p:sldId id="260" r:id="rId13"/>
    <p:sldId id="273" r:id="rId14"/>
    <p:sldId id="274" r:id="rId15"/>
    <p:sldId id="267" r:id="rId16"/>
    <p:sldId id="268" r:id="rId17"/>
    <p:sldId id="275" r:id="rId18"/>
    <p:sldId id="276" r:id="rId19"/>
    <p:sldId id="298" r:id="rId20"/>
    <p:sldId id="927" r:id="rId21"/>
    <p:sldId id="933" r:id="rId22"/>
    <p:sldId id="917" r:id="rId23"/>
    <p:sldId id="918" r:id="rId24"/>
    <p:sldId id="924" r:id="rId25"/>
    <p:sldId id="934" r:id="rId26"/>
    <p:sldId id="935" r:id="rId27"/>
    <p:sldId id="936" r:id="rId28"/>
    <p:sldId id="272" r:id="rId29"/>
    <p:sldId id="269" r:id="rId30"/>
    <p:sldId id="270" r:id="rId31"/>
    <p:sldId id="937" r:id="rId32"/>
    <p:sldId id="938" r:id="rId33"/>
    <p:sldId id="939" r:id="rId34"/>
    <p:sldId id="940" r:id="rId35"/>
    <p:sldId id="92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FFFF"/>
    <a:srgbClr val="FFFFE7"/>
    <a:srgbClr val="FCB414"/>
    <a:srgbClr val="282F39"/>
    <a:srgbClr val="007A7D"/>
    <a:srgbClr val="CB1B4A"/>
    <a:srgbClr val="074D67"/>
    <a:srgbClr val="42AFB6"/>
    <a:srgbClr val="C2C92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27146" autoAdjust="0"/>
    <p:restoredTop sz="94669" autoAdjust="0"/>
  </p:normalViewPr>
  <p:slideViewPr>
    <p:cSldViewPr snapToGrid="0">
      <p:cViewPr varScale="1">
        <p:scale>
          <a:sx n="72" d="100"/>
          <a:sy n="72" d="100"/>
        </p:scale>
        <p:origin x="162" y="66"/>
      </p:cViewPr>
      <p:guideLst/>
    </p:cSldViewPr>
  </p:slid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55" d="100"/>
          <a:sy n="55" d="100"/>
        </p:scale>
        <p:origin x="2880" y="78"/>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diagrams/_rels/data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8.svg"/><Relationship Id="rId1" Type="http://schemas.openxmlformats.org/officeDocument/2006/relationships/image" Target="../media/image16.png"/><Relationship Id="rId6" Type="http://schemas.openxmlformats.org/officeDocument/2006/relationships/image" Target="../media/image32.svg"/><Relationship Id="rId5" Type="http://schemas.openxmlformats.org/officeDocument/2006/relationships/image" Target="../media/image18.png"/><Relationship Id="rId4" Type="http://schemas.openxmlformats.org/officeDocument/2006/relationships/image" Target="../media/image30.svg"/></Relationships>
</file>

<file path=ppt/diagrams/_rels/data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48.svg"/><Relationship Id="rId1" Type="http://schemas.openxmlformats.org/officeDocument/2006/relationships/image" Target="../media/image30.png"/><Relationship Id="rId6" Type="http://schemas.openxmlformats.org/officeDocument/2006/relationships/image" Target="../media/image52.svg"/><Relationship Id="rId5" Type="http://schemas.openxmlformats.org/officeDocument/2006/relationships/image" Target="../media/image32.png"/><Relationship Id="rId4" Type="http://schemas.openxmlformats.org/officeDocument/2006/relationships/image" Target="../media/image50.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8.svg"/><Relationship Id="rId1" Type="http://schemas.openxmlformats.org/officeDocument/2006/relationships/image" Target="../media/image16.png"/><Relationship Id="rId6" Type="http://schemas.openxmlformats.org/officeDocument/2006/relationships/image" Target="../media/image32.svg"/><Relationship Id="rId5" Type="http://schemas.openxmlformats.org/officeDocument/2006/relationships/image" Target="../media/image18.png"/><Relationship Id="rId4" Type="http://schemas.openxmlformats.org/officeDocument/2006/relationships/image" Target="../media/image30.svg"/></Relationships>
</file>

<file path=ppt/diagrams/_rels/drawing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48.svg"/><Relationship Id="rId1" Type="http://schemas.openxmlformats.org/officeDocument/2006/relationships/image" Target="../media/image30.png"/><Relationship Id="rId6" Type="http://schemas.openxmlformats.org/officeDocument/2006/relationships/image" Target="../media/image52.svg"/><Relationship Id="rId5" Type="http://schemas.openxmlformats.org/officeDocument/2006/relationships/image" Target="../media/image32.png"/><Relationship Id="rId4" Type="http://schemas.openxmlformats.org/officeDocument/2006/relationships/image" Target="../media/image50.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accent3_2">
  <dgm:title val=""/>
  <dgm:desc val=""/>
  <dgm:catLst>
    <dgm:cat type="accent3" pri="13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a:alpha val="0"/>
      </a:schemeClr>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D2AF2F7-66FD-4966-B8D4-0FE8D10EE5C1}" type="doc">
      <dgm:prSet loTypeId="urn:microsoft.com/office/officeart/2017/3/layout/DropPinTimeline" loCatId="process" qsTypeId="urn:microsoft.com/office/officeart/2005/8/quickstyle/simple1" qsCatId="simple" csTypeId="urn:microsoft.com/office/officeart/2005/8/colors/colorful5" csCatId="colorful" phldr="1"/>
      <dgm:spPr/>
      <dgm:t>
        <a:bodyPr/>
        <a:lstStyle/>
        <a:p>
          <a:endParaRPr lang="en-US"/>
        </a:p>
      </dgm:t>
    </dgm:pt>
    <dgm:pt modelId="{E28EB35C-EC61-4B12-921C-E53C719DC454}">
      <dgm:prSet/>
      <dgm:spPr/>
      <dgm:t>
        <a:bodyPr/>
        <a:lstStyle/>
        <a:p>
          <a:pPr>
            <a:defRPr b="1"/>
          </a:pPr>
          <a:r>
            <a:rPr lang="en-US"/>
            <a:t>2008</a:t>
          </a:r>
        </a:p>
      </dgm:t>
    </dgm:pt>
    <dgm:pt modelId="{20666513-93B4-4004-B665-F3FDC4EFB383}" type="parTrans" cxnId="{C75BBD13-25FA-443D-B48F-260E39EF7B64}">
      <dgm:prSet/>
      <dgm:spPr/>
      <dgm:t>
        <a:bodyPr/>
        <a:lstStyle/>
        <a:p>
          <a:endParaRPr lang="en-US"/>
        </a:p>
      </dgm:t>
    </dgm:pt>
    <dgm:pt modelId="{3AF0DF0C-3967-4709-BDE5-C4AB32A9CBFA}" type="sibTrans" cxnId="{C75BBD13-25FA-443D-B48F-260E39EF7B64}">
      <dgm:prSet/>
      <dgm:spPr/>
      <dgm:t>
        <a:bodyPr/>
        <a:lstStyle/>
        <a:p>
          <a:endParaRPr lang="en-US"/>
        </a:p>
      </dgm:t>
    </dgm:pt>
    <dgm:pt modelId="{5B528008-041A-4B32-9619-E7C47655B8DA}">
      <dgm:prSet/>
      <dgm:spPr/>
      <dgm:t>
        <a:bodyPr/>
        <a:lstStyle/>
        <a:p>
          <a:r>
            <a:rPr lang="en-US"/>
            <a:t>Cape Town, 2008, 1060 poor H/H – 80% severely food insecure</a:t>
          </a:r>
        </a:p>
      </dgm:t>
    </dgm:pt>
    <dgm:pt modelId="{902AA013-62A6-4F63-BE86-8A7ACE5EF1A3}" type="parTrans" cxnId="{20853BC6-F38C-4D24-96CF-F9E2E65C8C38}">
      <dgm:prSet/>
      <dgm:spPr/>
      <dgm:t>
        <a:bodyPr/>
        <a:lstStyle/>
        <a:p>
          <a:endParaRPr lang="en-US"/>
        </a:p>
      </dgm:t>
    </dgm:pt>
    <dgm:pt modelId="{5C57FB33-3880-4717-8B19-02C1A1723725}" type="sibTrans" cxnId="{20853BC6-F38C-4D24-96CF-F9E2E65C8C38}">
      <dgm:prSet/>
      <dgm:spPr/>
      <dgm:t>
        <a:bodyPr/>
        <a:lstStyle/>
        <a:p>
          <a:endParaRPr lang="en-US"/>
        </a:p>
      </dgm:t>
    </dgm:pt>
    <dgm:pt modelId="{0AD74C16-9FAA-42CD-98F5-828EDBC49961}">
      <dgm:prSet/>
      <dgm:spPr/>
      <dgm:t>
        <a:bodyPr/>
        <a:lstStyle/>
        <a:p>
          <a:pPr>
            <a:defRPr b="1"/>
          </a:pPr>
          <a:r>
            <a:rPr lang="en-US"/>
            <a:t>2012</a:t>
          </a:r>
        </a:p>
      </dgm:t>
    </dgm:pt>
    <dgm:pt modelId="{19BE43BC-63AA-4368-8EC3-0D22061925A6}" type="parTrans" cxnId="{80CD6EF8-4852-4299-BAED-4019944AD8A9}">
      <dgm:prSet/>
      <dgm:spPr/>
      <dgm:t>
        <a:bodyPr/>
        <a:lstStyle/>
        <a:p>
          <a:endParaRPr lang="en-US"/>
        </a:p>
      </dgm:t>
    </dgm:pt>
    <dgm:pt modelId="{75E091E2-29C7-447D-BAE8-647E802A7D86}" type="sibTrans" cxnId="{80CD6EF8-4852-4299-BAED-4019944AD8A9}">
      <dgm:prSet/>
      <dgm:spPr/>
      <dgm:t>
        <a:bodyPr/>
        <a:lstStyle/>
        <a:p>
          <a:endParaRPr lang="en-US"/>
        </a:p>
      </dgm:t>
    </dgm:pt>
    <dgm:pt modelId="{EE3FF989-6C3A-4A22-9A01-82AA2825CFFA}">
      <dgm:prSet/>
      <dgm:spPr/>
      <dgm:t>
        <a:bodyPr/>
        <a:lstStyle/>
        <a:p>
          <a:r>
            <a:rPr lang="en-US"/>
            <a:t>Johannesburg (Orange Farm, Alexandra Park and Inner City), 2012, poor H/H, 56% food insecure</a:t>
          </a:r>
        </a:p>
      </dgm:t>
    </dgm:pt>
    <dgm:pt modelId="{6F81713D-1236-474F-B642-A91BE73718A5}" type="parTrans" cxnId="{26EAF47D-2144-4D8E-99BD-52C879B0FB96}">
      <dgm:prSet/>
      <dgm:spPr/>
      <dgm:t>
        <a:bodyPr/>
        <a:lstStyle/>
        <a:p>
          <a:endParaRPr lang="en-US"/>
        </a:p>
      </dgm:t>
    </dgm:pt>
    <dgm:pt modelId="{4373B8A1-B64B-447E-85BA-E123FBCAD4B6}" type="sibTrans" cxnId="{26EAF47D-2144-4D8E-99BD-52C879B0FB96}">
      <dgm:prSet/>
      <dgm:spPr/>
      <dgm:t>
        <a:bodyPr/>
        <a:lstStyle/>
        <a:p>
          <a:endParaRPr lang="en-US"/>
        </a:p>
      </dgm:t>
    </dgm:pt>
    <dgm:pt modelId="{D2E49D36-4AF2-482D-BA31-12CE056E53F9}">
      <dgm:prSet/>
      <dgm:spPr/>
      <dgm:t>
        <a:bodyPr/>
        <a:lstStyle/>
        <a:p>
          <a:pPr>
            <a:defRPr b="1"/>
          </a:pPr>
          <a:r>
            <a:rPr lang="en-US"/>
            <a:t>2012</a:t>
          </a:r>
        </a:p>
      </dgm:t>
    </dgm:pt>
    <dgm:pt modelId="{9FE4FD36-47A9-4AAD-9252-CC8F321EA39D}" type="parTrans" cxnId="{0061167F-2269-498B-987D-20C1283A90C7}">
      <dgm:prSet/>
      <dgm:spPr/>
      <dgm:t>
        <a:bodyPr/>
        <a:lstStyle/>
        <a:p>
          <a:endParaRPr lang="en-US"/>
        </a:p>
      </dgm:t>
    </dgm:pt>
    <dgm:pt modelId="{33914446-AA48-42F2-94D5-4FD9DE151CE2}" type="sibTrans" cxnId="{0061167F-2269-498B-987D-20C1283A90C7}">
      <dgm:prSet/>
      <dgm:spPr/>
      <dgm:t>
        <a:bodyPr/>
        <a:lstStyle/>
        <a:p>
          <a:endParaRPr lang="en-US"/>
        </a:p>
      </dgm:t>
    </dgm:pt>
    <dgm:pt modelId="{710E4742-91DF-4C29-9F69-D1AFE75FFB88}">
      <dgm:prSet/>
      <dgm:spPr/>
      <dgm:t>
        <a:bodyPr/>
        <a:lstStyle/>
        <a:p>
          <a:r>
            <a:rPr lang="en-US"/>
            <a:t>Johannesburg 2012, informal settlements, 68% insecure</a:t>
          </a:r>
        </a:p>
      </dgm:t>
    </dgm:pt>
    <dgm:pt modelId="{E8574B1E-FC21-44C8-BB32-96AB926BAD19}" type="parTrans" cxnId="{F5E7B521-4ECF-4BEB-9D21-1F1EBE521D28}">
      <dgm:prSet/>
      <dgm:spPr/>
      <dgm:t>
        <a:bodyPr/>
        <a:lstStyle/>
        <a:p>
          <a:endParaRPr lang="en-US"/>
        </a:p>
      </dgm:t>
    </dgm:pt>
    <dgm:pt modelId="{A459D529-51B3-4E40-911C-122041B11F13}" type="sibTrans" cxnId="{F5E7B521-4ECF-4BEB-9D21-1F1EBE521D28}">
      <dgm:prSet/>
      <dgm:spPr/>
      <dgm:t>
        <a:bodyPr/>
        <a:lstStyle/>
        <a:p>
          <a:endParaRPr lang="en-US"/>
        </a:p>
      </dgm:t>
    </dgm:pt>
    <dgm:pt modelId="{7158AA42-0898-462D-BD2E-17F30B6D36EC}">
      <dgm:prSet/>
      <dgm:spPr/>
      <dgm:t>
        <a:bodyPr/>
        <a:lstStyle/>
        <a:p>
          <a:pPr>
            <a:defRPr b="1"/>
          </a:pPr>
          <a:r>
            <a:rPr lang="en-US"/>
            <a:t>2015</a:t>
          </a:r>
        </a:p>
      </dgm:t>
    </dgm:pt>
    <dgm:pt modelId="{7DAA2E56-B17D-451C-893F-8D21FDC7C0A9}" type="parTrans" cxnId="{EA26A203-910B-4F5F-B7FC-6EF5DE3BE317}">
      <dgm:prSet/>
      <dgm:spPr/>
      <dgm:t>
        <a:bodyPr/>
        <a:lstStyle/>
        <a:p>
          <a:endParaRPr lang="en-US"/>
        </a:p>
      </dgm:t>
    </dgm:pt>
    <dgm:pt modelId="{D58A3AB7-1901-4EE3-B8AC-47C31D8CB48B}" type="sibTrans" cxnId="{EA26A203-910B-4F5F-B7FC-6EF5DE3BE317}">
      <dgm:prSet/>
      <dgm:spPr/>
      <dgm:t>
        <a:bodyPr/>
        <a:lstStyle/>
        <a:p>
          <a:endParaRPr lang="en-US"/>
        </a:p>
      </dgm:t>
    </dgm:pt>
    <dgm:pt modelId="{A3A98F32-5DF2-4896-8C3E-24A40066B033}">
      <dgm:prSet/>
      <dgm:spPr/>
      <dgm:t>
        <a:bodyPr/>
        <a:lstStyle/>
        <a:p>
          <a:r>
            <a:rPr lang="en-US"/>
            <a:t>Durban, 2015, informal food trading H/H, 90% insecure</a:t>
          </a:r>
        </a:p>
      </dgm:t>
    </dgm:pt>
    <dgm:pt modelId="{E1B3F0A8-1DFA-42A1-A1B4-907C7B9ED93F}" type="parTrans" cxnId="{7AFA162D-67AE-4D74-B442-AC6501C14482}">
      <dgm:prSet/>
      <dgm:spPr/>
      <dgm:t>
        <a:bodyPr/>
        <a:lstStyle/>
        <a:p>
          <a:endParaRPr lang="en-US"/>
        </a:p>
      </dgm:t>
    </dgm:pt>
    <dgm:pt modelId="{FFC9F8AE-7C7A-4F99-8DD8-49CBBBB4A908}" type="sibTrans" cxnId="{7AFA162D-67AE-4D74-B442-AC6501C14482}">
      <dgm:prSet/>
      <dgm:spPr/>
      <dgm:t>
        <a:bodyPr/>
        <a:lstStyle/>
        <a:p>
          <a:endParaRPr lang="en-US"/>
        </a:p>
      </dgm:t>
    </dgm:pt>
    <dgm:pt modelId="{6E48B3BF-3D8E-42A6-B237-28C34AE05B81}" type="pres">
      <dgm:prSet presAssocID="{1D2AF2F7-66FD-4966-B8D4-0FE8D10EE5C1}" presName="root" presStyleCnt="0">
        <dgm:presLayoutVars>
          <dgm:chMax/>
          <dgm:chPref/>
          <dgm:animLvl val="lvl"/>
        </dgm:presLayoutVars>
      </dgm:prSet>
      <dgm:spPr/>
      <dgm:t>
        <a:bodyPr/>
        <a:lstStyle/>
        <a:p>
          <a:endParaRPr lang="en-US"/>
        </a:p>
      </dgm:t>
    </dgm:pt>
    <dgm:pt modelId="{3137C8B3-CCB7-4412-830C-B3660CAD6FD0}" type="pres">
      <dgm:prSet presAssocID="{1D2AF2F7-66FD-4966-B8D4-0FE8D10EE5C1}" presName="divider" presStyleLbl="fgAcc1" presStyleIdx="0" presStyleCnt="5"/>
      <dgm:spPr>
        <a:solidFill>
          <a:schemeClr val="lt1">
            <a:alpha val="90000"/>
            <a:hueOff val="0"/>
            <a:satOff val="0"/>
            <a:lumOff val="0"/>
            <a:alphaOff val="0"/>
          </a:schemeClr>
        </a:solidFill>
        <a:ln w="19050" cap="flat" cmpd="sng" algn="ctr">
          <a:solidFill>
            <a:schemeClr val="accent5">
              <a:hueOff val="0"/>
              <a:satOff val="0"/>
              <a:lumOff val="0"/>
              <a:alphaOff val="0"/>
            </a:schemeClr>
          </a:solidFill>
          <a:prstDash val="solid"/>
          <a:miter lim="800000"/>
          <a:tailEnd type="triangle" w="lg" len="lg"/>
        </a:ln>
        <a:effectLst/>
      </dgm:spPr>
    </dgm:pt>
    <dgm:pt modelId="{3334C6CD-479F-4DFB-A7BF-EDFD192BB2B9}" type="pres">
      <dgm:prSet presAssocID="{1D2AF2F7-66FD-4966-B8D4-0FE8D10EE5C1}" presName="nodes" presStyleCnt="0">
        <dgm:presLayoutVars>
          <dgm:chMax/>
          <dgm:chPref/>
          <dgm:animLvl val="lvl"/>
        </dgm:presLayoutVars>
      </dgm:prSet>
      <dgm:spPr/>
    </dgm:pt>
    <dgm:pt modelId="{D6DBF5F5-8AD0-465A-9D28-63D029BA0021}" type="pres">
      <dgm:prSet presAssocID="{E28EB35C-EC61-4B12-921C-E53C719DC454}" presName="composite" presStyleCnt="0"/>
      <dgm:spPr/>
    </dgm:pt>
    <dgm:pt modelId="{6277843F-C0FB-450D-8E8D-B3262DAEAA3D}" type="pres">
      <dgm:prSet presAssocID="{E28EB35C-EC61-4B12-921C-E53C719DC454}" presName="ConnectorPoint" presStyleLbl="lnNode1" presStyleIdx="0" presStyleCnt="4"/>
      <dgm:spPr>
        <a:solidFill>
          <a:schemeClr val="accent5">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0C11BA83-3B83-4B71-A418-2A5A319E71E9}" type="pres">
      <dgm:prSet presAssocID="{E28EB35C-EC61-4B12-921C-E53C719DC454}" presName="DropPinPlaceHolder" presStyleCnt="0"/>
      <dgm:spPr/>
    </dgm:pt>
    <dgm:pt modelId="{9B215A15-CCCD-4745-8DC4-71036AEEA525}" type="pres">
      <dgm:prSet presAssocID="{E28EB35C-EC61-4B12-921C-E53C719DC454}" presName="DropPin" presStyleLbl="alignNode1" presStyleIdx="0" presStyleCnt="4"/>
      <dgm:spPr/>
    </dgm:pt>
    <dgm:pt modelId="{D1116229-636F-436D-A481-3DBFB2BA9373}" type="pres">
      <dgm:prSet presAssocID="{E28EB35C-EC61-4B12-921C-E53C719DC454}" presName="Ellipse" presStyleLbl="fgAcc1" presStyleIdx="1" presStyleCnt="5"/>
      <dgm:spPr>
        <a:solidFill>
          <a:schemeClr val="lt1">
            <a:alpha val="90000"/>
            <a:hueOff val="0"/>
            <a:satOff val="0"/>
            <a:lumOff val="0"/>
            <a:alphaOff val="0"/>
          </a:schemeClr>
        </a:solidFill>
        <a:ln w="12700" cap="flat" cmpd="sng" algn="ctr">
          <a:noFill/>
          <a:prstDash val="solid"/>
          <a:miter lim="800000"/>
        </a:ln>
        <a:effectLst/>
      </dgm:spPr>
    </dgm:pt>
    <dgm:pt modelId="{69972685-8EE8-4D79-B7FB-4644E63BD487}" type="pres">
      <dgm:prSet presAssocID="{E28EB35C-EC61-4B12-921C-E53C719DC454}" presName="L2TextContainer" presStyleLbl="revTx" presStyleIdx="0" presStyleCnt="8">
        <dgm:presLayoutVars>
          <dgm:bulletEnabled val="1"/>
        </dgm:presLayoutVars>
      </dgm:prSet>
      <dgm:spPr/>
      <dgm:t>
        <a:bodyPr/>
        <a:lstStyle/>
        <a:p>
          <a:endParaRPr lang="en-US"/>
        </a:p>
      </dgm:t>
    </dgm:pt>
    <dgm:pt modelId="{9E0C2742-5637-4B16-B195-335090BEAFA2}" type="pres">
      <dgm:prSet presAssocID="{E28EB35C-EC61-4B12-921C-E53C719DC454}" presName="L1TextContainer" presStyleLbl="revTx" presStyleIdx="1" presStyleCnt="8">
        <dgm:presLayoutVars>
          <dgm:chMax val="1"/>
          <dgm:chPref val="1"/>
          <dgm:bulletEnabled val="1"/>
        </dgm:presLayoutVars>
      </dgm:prSet>
      <dgm:spPr/>
      <dgm:t>
        <a:bodyPr/>
        <a:lstStyle/>
        <a:p>
          <a:endParaRPr lang="en-US"/>
        </a:p>
      </dgm:t>
    </dgm:pt>
    <dgm:pt modelId="{8A630BD0-8F84-4F70-9927-5F3B8362B0A9}" type="pres">
      <dgm:prSet presAssocID="{E28EB35C-EC61-4B12-921C-E53C719DC454}" presName="ConnectLine" presStyleLbl="sibTrans1D1" presStyleIdx="0" presStyleCnt="4"/>
      <dgm:spPr>
        <a:noFill/>
        <a:ln w="12700" cap="flat" cmpd="sng" algn="ctr">
          <a:solidFill>
            <a:schemeClr val="accent5">
              <a:hueOff val="0"/>
              <a:satOff val="0"/>
              <a:lumOff val="0"/>
              <a:alphaOff val="0"/>
            </a:schemeClr>
          </a:solidFill>
          <a:prstDash val="dash"/>
          <a:miter lim="800000"/>
        </a:ln>
        <a:effectLst/>
      </dgm:spPr>
    </dgm:pt>
    <dgm:pt modelId="{C6964F56-8AB2-4495-9CA6-D6E81AA5E56D}" type="pres">
      <dgm:prSet presAssocID="{E28EB35C-EC61-4B12-921C-E53C719DC454}" presName="EmptyPlaceHolder" presStyleCnt="0"/>
      <dgm:spPr/>
    </dgm:pt>
    <dgm:pt modelId="{991C3EC8-615F-481E-9CD1-80C506617108}" type="pres">
      <dgm:prSet presAssocID="{3AF0DF0C-3967-4709-BDE5-C4AB32A9CBFA}" presName="spaceBetweenRectangles" presStyleCnt="0"/>
      <dgm:spPr/>
    </dgm:pt>
    <dgm:pt modelId="{EFE759B4-FF12-40E5-9C24-82D6473908EE}" type="pres">
      <dgm:prSet presAssocID="{0AD74C16-9FAA-42CD-98F5-828EDBC49961}" presName="composite" presStyleCnt="0"/>
      <dgm:spPr/>
    </dgm:pt>
    <dgm:pt modelId="{4B83172A-FE90-47DE-AD13-88AE765BD16E}" type="pres">
      <dgm:prSet presAssocID="{0AD74C16-9FAA-42CD-98F5-828EDBC49961}" presName="ConnectorPoint" presStyleLbl="lnNode1" presStyleIdx="1" presStyleCnt="4"/>
      <dgm:spPr>
        <a:solidFill>
          <a:schemeClr val="accent5">
            <a:hueOff val="-2252848"/>
            <a:satOff val="-5806"/>
            <a:lumOff val="-3922"/>
            <a:alphaOff val="0"/>
          </a:schemeClr>
        </a:solidFill>
        <a:ln w="6350" cap="flat" cmpd="sng" algn="ctr">
          <a:solidFill>
            <a:schemeClr val="lt1">
              <a:hueOff val="0"/>
              <a:satOff val="0"/>
              <a:lumOff val="0"/>
              <a:alphaOff val="0"/>
            </a:schemeClr>
          </a:solidFill>
          <a:prstDash val="solid"/>
          <a:miter lim="800000"/>
        </a:ln>
        <a:effectLst/>
      </dgm:spPr>
    </dgm:pt>
    <dgm:pt modelId="{BD4E4F0B-6DD0-4C3C-98F9-D75C5CB8EEBC}" type="pres">
      <dgm:prSet presAssocID="{0AD74C16-9FAA-42CD-98F5-828EDBC49961}" presName="DropPinPlaceHolder" presStyleCnt="0"/>
      <dgm:spPr/>
    </dgm:pt>
    <dgm:pt modelId="{5B56329F-D18E-4F27-AD7C-47946EC650F1}" type="pres">
      <dgm:prSet presAssocID="{0AD74C16-9FAA-42CD-98F5-828EDBC49961}" presName="DropPin" presStyleLbl="alignNode1" presStyleIdx="1" presStyleCnt="4"/>
      <dgm:spPr/>
    </dgm:pt>
    <dgm:pt modelId="{9E84E748-ACB1-423E-BDA2-A1130EE9297A}" type="pres">
      <dgm:prSet presAssocID="{0AD74C16-9FAA-42CD-98F5-828EDBC49961}" presName="Ellipse" presStyleLbl="fgAcc1" presStyleIdx="2" presStyleCnt="5"/>
      <dgm:spPr>
        <a:solidFill>
          <a:schemeClr val="lt1">
            <a:alpha val="90000"/>
            <a:hueOff val="0"/>
            <a:satOff val="0"/>
            <a:lumOff val="0"/>
            <a:alphaOff val="0"/>
          </a:schemeClr>
        </a:solidFill>
        <a:ln w="12700" cap="flat" cmpd="sng" algn="ctr">
          <a:noFill/>
          <a:prstDash val="solid"/>
          <a:miter lim="800000"/>
        </a:ln>
        <a:effectLst/>
      </dgm:spPr>
    </dgm:pt>
    <dgm:pt modelId="{0710877E-7C43-4363-8263-7BB58FA3243F}" type="pres">
      <dgm:prSet presAssocID="{0AD74C16-9FAA-42CD-98F5-828EDBC49961}" presName="L2TextContainer" presStyleLbl="revTx" presStyleIdx="2" presStyleCnt="8">
        <dgm:presLayoutVars>
          <dgm:bulletEnabled val="1"/>
        </dgm:presLayoutVars>
      </dgm:prSet>
      <dgm:spPr/>
      <dgm:t>
        <a:bodyPr/>
        <a:lstStyle/>
        <a:p>
          <a:endParaRPr lang="en-US"/>
        </a:p>
      </dgm:t>
    </dgm:pt>
    <dgm:pt modelId="{87731008-AEA0-4730-89EB-115A9DB4533D}" type="pres">
      <dgm:prSet presAssocID="{0AD74C16-9FAA-42CD-98F5-828EDBC49961}" presName="L1TextContainer" presStyleLbl="revTx" presStyleIdx="3" presStyleCnt="8">
        <dgm:presLayoutVars>
          <dgm:chMax val="1"/>
          <dgm:chPref val="1"/>
          <dgm:bulletEnabled val="1"/>
        </dgm:presLayoutVars>
      </dgm:prSet>
      <dgm:spPr/>
      <dgm:t>
        <a:bodyPr/>
        <a:lstStyle/>
        <a:p>
          <a:endParaRPr lang="en-US"/>
        </a:p>
      </dgm:t>
    </dgm:pt>
    <dgm:pt modelId="{B8A9045C-893D-4406-BD39-5DB10F56489C}" type="pres">
      <dgm:prSet presAssocID="{0AD74C16-9FAA-42CD-98F5-828EDBC49961}" presName="ConnectLine" presStyleLbl="sibTrans1D1" presStyleIdx="1" presStyleCnt="4"/>
      <dgm:spPr>
        <a:noFill/>
        <a:ln w="12700" cap="flat" cmpd="sng" algn="ctr">
          <a:solidFill>
            <a:schemeClr val="accent5">
              <a:hueOff val="-2252848"/>
              <a:satOff val="-5806"/>
              <a:lumOff val="-3922"/>
              <a:alphaOff val="0"/>
            </a:schemeClr>
          </a:solidFill>
          <a:prstDash val="dash"/>
          <a:miter lim="800000"/>
        </a:ln>
        <a:effectLst/>
      </dgm:spPr>
    </dgm:pt>
    <dgm:pt modelId="{21BDF1E8-B160-433C-97C3-53A1C6C8DBE0}" type="pres">
      <dgm:prSet presAssocID="{0AD74C16-9FAA-42CD-98F5-828EDBC49961}" presName="EmptyPlaceHolder" presStyleCnt="0"/>
      <dgm:spPr/>
    </dgm:pt>
    <dgm:pt modelId="{E1920E3F-31AF-4AB0-99CE-92FFCA71C97D}" type="pres">
      <dgm:prSet presAssocID="{75E091E2-29C7-447D-BAE8-647E802A7D86}" presName="spaceBetweenRectangles" presStyleCnt="0"/>
      <dgm:spPr/>
    </dgm:pt>
    <dgm:pt modelId="{8035A2A1-9338-44F3-B8D5-54669FE00D71}" type="pres">
      <dgm:prSet presAssocID="{D2E49D36-4AF2-482D-BA31-12CE056E53F9}" presName="composite" presStyleCnt="0"/>
      <dgm:spPr/>
    </dgm:pt>
    <dgm:pt modelId="{449E775E-94FF-48EB-856F-BF4AE284C85A}" type="pres">
      <dgm:prSet presAssocID="{D2E49D36-4AF2-482D-BA31-12CE056E53F9}" presName="ConnectorPoint" presStyleLbl="lnNode1" presStyleIdx="2" presStyleCnt="4"/>
      <dgm:spPr>
        <a:solidFill>
          <a:schemeClr val="accent5">
            <a:hueOff val="-4505695"/>
            <a:satOff val="-11613"/>
            <a:lumOff val="-7843"/>
            <a:alphaOff val="0"/>
          </a:schemeClr>
        </a:solidFill>
        <a:ln w="6350" cap="flat" cmpd="sng" algn="ctr">
          <a:solidFill>
            <a:schemeClr val="lt1">
              <a:hueOff val="0"/>
              <a:satOff val="0"/>
              <a:lumOff val="0"/>
              <a:alphaOff val="0"/>
            </a:schemeClr>
          </a:solidFill>
          <a:prstDash val="solid"/>
          <a:miter lim="800000"/>
        </a:ln>
        <a:effectLst/>
      </dgm:spPr>
    </dgm:pt>
    <dgm:pt modelId="{96BA62F8-A77D-49FB-A17E-F039DDBF59D8}" type="pres">
      <dgm:prSet presAssocID="{D2E49D36-4AF2-482D-BA31-12CE056E53F9}" presName="DropPinPlaceHolder" presStyleCnt="0"/>
      <dgm:spPr/>
    </dgm:pt>
    <dgm:pt modelId="{7ABD9773-15A3-4A23-A6F3-D444437F638C}" type="pres">
      <dgm:prSet presAssocID="{D2E49D36-4AF2-482D-BA31-12CE056E53F9}" presName="DropPin" presStyleLbl="alignNode1" presStyleIdx="2" presStyleCnt="4"/>
      <dgm:spPr/>
    </dgm:pt>
    <dgm:pt modelId="{29A60B9B-4C4F-46A6-A475-D71E4508C4C0}" type="pres">
      <dgm:prSet presAssocID="{D2E49D36-4AF2-482D-BA31-12CE056E53F9}" presName="Ellipse" presStyleLbl="fgAcc1" presStyleIdx="3" presStyleCnt="5"/>
      <dgm:spPr>
        <a:solidFill>
          <a:schemeClr val="lt1">
            <a:alpha val="90000"/>
            <a:hueOff val="0"/>
            <a:satOff val="0"/>
            <a:lumOff val="0"/>
            <a:alphaOff val="0"/>
          </a:schemeClr>
        </a:solidFill>
        <a:ln w="12700" cap="flat" cmpd="sng" algn="ctr">
          <a:noFill/>
          <a:prstDash val="solid"/>
          <a:miter lim="800000"/>
        </a:ln>
        <a:effectLst/>
      </dgm:spPr>
    </dgm:pt>
    <dgm:pt modelId="{10283EE4-4E57-4626-B1ED-682ADEB396A1}" type="pres">
      <dgm:prSet presAssocID="{D2E49D36-4AF2-482D-BA31-12CE056E53F9}" presName="L2TextContainer" presStyleLbl="revTx" presStyleIdx="4" presStyleCnt="8">
        <dgm:presLayoutVars>
          <dgm:bulletEnabled val="1"/>
        </dgm:presLayoutVars>
      </dgm:prSet>
      <dgm:spPr/>
      <dgm:t>
        <a:bodyPr/>
        <a:lstStyle/>
        <a:p>
          <a:endParaRPr lang="en-US"/>
        </a:p>
      </dgm:t>
    </dgm:pt>
    <dgm:pt modelId="{1992F972-5FA0-4944-B797-08F78C7F1F3C}" type="pres">
      <dgm:prSet presAssocID="{D2E49D36-4AF2-482D-BA31-12CE056E53F9}" presName="L1TextContainer" presStyleLbl="revTx" presStyleIdx="5" presStyleCnt="8">
        <dgm:presLayoutVars>
          <dgm:chMax val="1"/>
          <dgm:chPref val="1"/>
          <dgm:bulletEnabled val="1"/>
        </dgm:presLayoutVars>
      </dgm:prSet>
      <dgm:spPr/>
      <dgm:t>
        <a:bodyPr/>
        <a:lstStyle/>
        <a:p>
          <a:endParaRPr lang="en-US"/>
        </a:p>
      </dgm:t>
    </dgm:pt>
    <dgm:pt modelId="{8D62D633-2168-44E7-9FC9-262E798B2347}" type="pres">
      <dgm:prSet presAssocID="{D2E49D36-4AF2-482D-BA31-12CE056E53F9}" presName="ConnectLine" presStyleLbl="sibTrans1D1" presStyleIdx="2" presStyleCnt="4"/>
      <dgm:spPr>
        <a:noFill/>
        <a:ln w="12700" cap="flat" cmpd="sng" algn="ctr">
          <a:solidFill>
            <a:schemeClr val="accent5">
              <a:hueOff val="-4505695"/>
              <a:satOff val="-11613"/>
              <a:lumOff val="-7843"/>
              <a:alphaOff val="0"/>
            </a:schemeClr>
          </a:solidFill>
          <a:prstDash val="dash"/>
          <a:miter lim="800000"/>
        </a:ln>
        <a:effectLst/>
      </dgm:spPr>
    </dgm:pt>
    <dgm:pt modelId="{82996950-7970-48BF-B97F-19A93C848A94}" type="pres">
      <dgm:prSet presAssocID="{D2E49D36-4AF2-482D-BA31-12CE056E53F9}" presName="EmptyPlaceHolder" presStyleCnt="0"/>
      <dgm:spPr/>
    </dgm:pt>
    <dgm:pt modelId="{BD0FE4EF-9E08-46E2-832E-5568C9C40707}" type="pres">
      <dgm:prSet presAssocID="{33914446-AA48-42F2-94D5-4FD9DE151CE2}" presName="spaceBetweenRectangles" presStyleCnt="0"/>
      <dgm:spPr/>
    </dgm:pt>
    <dgm:pt modelId="{4DAFDBAC-2D7E-42A9-B10E-509545885960}" type="pres">
      <dgm:prSet presAssocID="{7158AA42-0898-462D-BD2E-17F30B6D36EC}" presName="composite" presStyleCnt="0"/>
      <dgm:spPr/>
    </dgm:pt>
    <dgm:pt modelId="{ED735D4E-7966-4D3B-B321-F143C405B66B}" type="pres">
      <dgm:prSet presAssocID="{7158AA42-0898-462D-BD2E-17F30B6D36EC}" presName="ConnectorPoint" presStyleLbl="lnNode1" presStyleIdx="3" presStyleCnt="4"/>
      <dgm:spPr>
        <a:solidFill>
          <a:schemeClr val="accent5">
            <a:hueOff val="-6758543"/>
            <a:satOff val="-17419"/>
            <a:lumOff val="-11765"/>
            <a:alphaOff val="0"/>
          </a:schemeClr>
        </a:solidFill>
        <a:ln w="6350" cap="flat" cmpd="sng" algn="ctr">
          <a:solidFill>
            <a:schemeClr val="lt1">
              <a:hueOff val="0"/>
              <a:satOff val="0"/>
              <a:lumOff val="0"/>
              <a:alphaOff val="0"/>
            </a:schemeClr>
          </a:solidFill>
          <a:prstDash val="solid"/>
          <a:miter lim="800000"/>
        </a:ln>
        <a:effectLst/>
      </dgm:spPr>
    </dgm:pt>
    <dgm:pt modelId="{31EA6063-8BFD-452F-8F48-5A3F5B39DBA4}" type="pres">
      <dgm:prSet presAssocID="{7158AA42-0898-462D-BD2E-17F30B6D36EC}" presName="DropPinPlaceHolder" presStyleCnt="0"/>
      <dgm:spPr/>
    </dgm:pt>
    <dgm:pt modelId="{10872E23-5A1A-4FD9-9086-BB549B3B5E3B}" type="pres">
      <dgm:prSet presAssocID="{7158AA42-0898-462D-BD2E-17F30B6D36EC}" presName="DropPin" presStyleLbl="alignNode1" presStyleIdx="3" presStyleCnt="4"/>
      <dgm:spPr/>
    </dgm:pt>
    <dgm:pt modelId="{8A949CB9-EA48-4E82-8CBB-5337D687DE8A}" type="pres">
      <dgm:prSet presAssocID="{7158AA42-0898-462D-BD2E-17F30B6D36EC}" presName="Ellipse" presStyleLbl="fgAcc1" presStyleIdx="4" presStyleCnt="5"/>
      <dgm:spPr>
        <a:solidFill>
          <a:schemeClr val="lt1">
            <a:alpha val="90000"/>
            <a:hueOff val="0"/>
            <a:satOff val="0"/>
            <a:lumOff val="0"/>
            <a:alphaOff val="0"/>
          </a:schemeClr>
        </a:solidFill>
        <a:ln w="12700" cap="flat" cmpd="sng" algn="ctr">
          <a:noFill/>
          <a:prstDash val="solid"/>
          <a:miter lim="800000"/>
        </a:ln>
        <a:effectLst/>
      </dgm:spPr>
    </dgm:pt>
    <dgm:pt modelId="{BECAE88E-4EA7-4CB0-B73F-FDAA339593DC}" type="pres">
      <dgm:prSet presAssocID="{7158AA42-0898-462D-BD2E-17F30B6D36EC}" presName="L2TextContainer" presStyleLbl="revTx" presStyleIdx="6" presStyleCnt="8">
        <dgm:presLayoutVars>
          <dgm:bulletEnabled val="1"/>
        </dgm:presLayoutVars>
      </dgm:prSet>
      <dgm:spPr/>
      <dgm:t>
        <a:bodyPr/>
        <a:lstStyle/>
        <a:p>
          <a:endParaRPr lang="en-US"/>
        </a:p>
      </dgm:t>
    </dgm:pt>
    <dgm:pt modelId="{2328307B-3DEA-42D4-94AC-006C4EBB839B}" type="pres">
      <dgm:prSet presAssocID="{7158AA42-0898-462D-BD2E-17F30B6D36EC}" presName="L1TextContainer" presStyleLbl="revTx" presStyleIdx="7" presStyleCnt="8">
        <dgm:presLayoutVars>
          <dgm:chMax val="1"/>
          <dgm:chPref val="1"/>
          <dgm:bulletEnabled val="1"/>
        </dgm:presLayoutVars>
      </dgm:prSet>
      <dgm:spPr/>
      <dgm:t>
        <a:bodyPr/>
        <a:lstStyle/>
        <a:p>
          <a:endParaRPr lang="en-US"/>
        </a:p>
      </dgm:t>
    </dgm:pt>
    <dgm:pt modelId="{AA52F2A1-BAAE-4496-B8CD-79B04D6673B0}" type="pres">
      <dgm:prSet presAssocID="{7158AA42-0898-462D-BD2E-17F30B6D36EC}" presName="ConnectLine" presStyleLbl="sibTrans1D1" presStyleIdx="3" presStyleCnt="4"/>
      <dgm:spPr>
        <a:noFill/>
        <a:ln w="12700" cap="flat" cmpd="sng" algn="ctr">
          <a:solidFill>
            <a:schemeClr val="accent5">
              <a:hueOff val="-6758543"/>
              <a:satOff val="-17419"/>
              <a:lumOff val="-11765"/>
              <a:alphaOff val="0"/>
            </a:schemeClr>
          </a:solidFill>
          <a:prstDash val="dash"/>
          <a:miter lim="800000"/>
        </a:ln>
        <a:effectLst/>
      </dgm:spPr>
    </dgm:pt>
    <dgm:pt modelId="{7C60A6B1-679D-42EA-B1B8-FF3E37E58EDE}" type="pres">
      <dgm:prSet presAssocID="{7158AA42-0898-462D-BD2E-17F30B6D36EC}" presName="EmptyPlaceHolder" presStyleCnt="0"/>
      <dgm:spPr/>
    </dgm:pt>
  </dgm:ptLst>
  <dgm:cxnLst>
    <dgm:cxn modelId="{20853BC6-F38C-4D24-96CF-F9E2E65C8C38}" srcId="{E28EB35C-EC61-4B12-921C-E53C719DC454}" destId="{5B528008-041A-4B32-9619-E7C47655B8DA}" srcOrd="0" destOrd="0" parTransId="{902AA013-62A6-4F63-BE86-8A7ACE5EF1A3}" sibTransId="{5C57FB33-3880-4717-8B19-02C1A1723725}"/>
    <dgm:cxn modelId="{0061167F-2269-498B-987D-20C1283A90C7}" srcId="{1D2AF2F7-66FD-4966-B8D4-0FE8D10EE5C1}" destId="{D2E49D36-4AF2-482D-BA31-12CE056E53F9}" srcOrd="2" destOrd="0" parTransId="{9FE4FD36-47A9-4AAD-9252-CC8F321EA39D}" sibTransId="{33914446-AA48-42F2-94D5-4FD9DE151CE2}"/>
    <dgm:cxn modelId="{0E174DE6-6992-486D-8BB0-F3862CC52297}" type="presOf" srcId="{EE3FF989-6C3A-4A22-9A01-82AA2825CFFA}" destId="{0710877E-7C43-4363-8263-7BB58FA3243F}" srcOrd="0" destOrd="0" presId="urn:microsoft.com/office/officeart/2017/3/layout/DropPinTimeline"/>
    <dgm:cxn modelId="{80CD6EF8-4852-4299-BAED-4019944AD8A9}" srcId="{1D2AF2F7-66FD-4966-B8D4-0FE8D10EE5C1}" destId="{0AD74C16-9FAA-42CD-98F5-828EDBC49961}" srcOrd="1" destOrd="0" parTransId="{19BE43BC-63AA-4368-8EC3-0D22061925A6}" sibTransId="{75E091E2-29C7-447D-BAE8-647E802A7D86}"/>
    <dgm:cxn modelId="{31A17D87-DA12-41D0-9F24-A40F2774704B}" type="presOf" srcId="{E28EB35C-EC61-4B12-921C-E53C719DC454}" destId="{9E0C2742-5637-4B16-B195-335090BEAFA2}" srcOrd="0" destOrd="0" presId="urn:microsoft.com/office/officeart/2017/3/layout/DropPinTimeline"/>
    <dgm:cxn modelId="{F5E7B521-4ECF-4BEB-9D21-1F1EBE521D28}" srcId="{D2E49D36-4AF2-482D-BA31-12CE056E53F9}" destId="{710E4742-91DF-4C29-9F69-D1AFE75FFB88}" srcOrd="0" destOrd="0" parTransId="{E8574B1E-FC21-44C8-BB32-96AB926BAD19}" sibTransId="{A459D529-51B3-4E40-911C-122041B11F13}"/>
    <dgm:cxn modelId="{C75BBD13-25FA-443D-B48F-260E39EF7B64}" srcId="{1D2AF2F7-66FD-4966-B8D4-0FE8D10EE5C1}" destId="{E28EB35C-EC61-4B12-921C-E53C719DC454}" srcOrd="0" destOrd="0" parTransId="{20666513-93B4-4004-B665-F3FDC4EFB383}" sibTransId="{3AF0DF0C-3967-4709-BDE5-C4AB32A9CBFA}"/>
    <dgm:cxn modelId="{EA26A203-910B-4F5F-B7FC-6EF5DE3BE317}" srcId="{1D2AF2F7-66FD-4966-B8D4-0FE8D10EE5C1}" destId="{7158AA42-0898-462D-BD2E-17F30B6D36EC}" srcOrd="3" destOrd="0" parTransId="{7DAA2E56-B17D-451C-893F-8D21FDC7C0A9}" sibTransId="{D58A3AB7-1901-4EE3-B8AC-47C31D8CB48B}"/>
    <dgm:cxn modelId="{7AFA162D-67AE-4D74-B442-AC6501C14482}" srcId="{7158AA42-0898-462D-BD2E-17F30B6D36EC}" destId="{A3A98F32-5DF2-4896-8C3E-24A40066B033}" srcOrd="0" destOrd="0" parTransId="{E1B3F0A8-1DFA-42A1-A1B4-907C7B9ED93F}" sibTransId="{FFC9F8AE-7C7A-4F99-8DD8-49CBBBB4A908}"/>
    <dgm:cxn modelId="{B137A140-8004-4CB8-8FEC-9472D22C372B}" type="presOf" srcId="{1D2AF2F7-66FD-4966-B8D4-0FE8D10EE5C1}" destId="{6E48B3BF-3D8E-42A6-B237-28C34AE05B81}" srcOrd="0" destOrd="0" presId="urn:microsoft.com/office/officeart/2017/3/layout/DropPinTimeline"/>
    <dgm:cxn modelId="{A2D830E4-16DC-404A-ADB0-F38A3B8BDBB1}" type="presOf" srcId="{710E4742-91DF-4C29-9F69-D1AFE75FFB88}" destId="{10283EE4-4E57-4626-B1ED-682ADEB396A1}" srcOrd="0" destOrd="0" presId="urn:microsoft.com/office/officeart/2017/3/layout/DropPinTimeline"/>
    <dgm:cxn modelId="{02AD78E9-92C7-4371-AE84-C08BB195D203}" type="presOf" srcId="{0AD74C16-9FAA-42CD-98F5-828EDBC49961}" destId="{87731008-AEA0-4730-89EB-115A9DB4533D}" srcOrd="0" destOrd="0" presId="urn:microsoft.com/office/officeart/2017/3/layout/DropPinTimeline"/>
    <dgm:cxn modelId="{729A6230-B4D6-4BA7-8EC0-C2DB0C414FBF}" type="presOf" srcId="{D2E49D36-4AF2-482D-BA31-12CE056E53F9}" destId="{1992F972-5FA0-4944-B797-08F78C7F1F3C}" srcOrd="0" destOrd="0" presId="urn:microsoft.com/office/officeart/2017/3/layout/DropPinTimeline"/>
    <dgm:cxn modelId="{C05A9BBB-A775-4E62-9FAB-6F144C73D37B}" type="presOf" srcId="{A3A98F32-5DF2-4896-8C3E-24A40066B033}" destId="{BECAE88E-4EA7-4CB0-B73F-FDAA339593DC}" srcOrd="0" destOrd="0" presId="urn:microsoft.com/office/officeart/2017/3/layout/DropPinTimeline"/>
    <dgm:cxn modelId="{0A3A98F4-A707-415B-8105-F7EAE67B24CD}" type="presOf" srcId="{5B528008-041A-4B32-9619-E7C47655B8DA}" destId="{69972685-8EE8-4D79-B7FB-4644E63BD487}" srcOrd="0" destOrd="0" presId="urn:microsoft.com/office/officeart/2017/3/layout/DropPinTimeline"/>
    <dgm:cxn modelId="{26EAF47D-2144-4D8E-99BD-52C879B0FB96}" srcId="{0AD74C16-9FAA-42CD-98F5-828EDBC49961}" destId="{EE3FF989-6C3A-4A22-9A01-82AA2825CFFA}" srcOrd="0" destOrd="0" parTransId="{6F81713D-1236-474F-B642-A91BE73718A5}" sibTransId="{4373B8A1-B64B-447E-85BA-E123FBCAD4B6}"/>
    <dgm:cxn modelId="{88BB8BC6-9AC7-4071-8C5F-7490CE225DBF}" type="presOf" srcId="{7158AA42-0898-462D-BD2E-17F30B6D36EC}" destId="{2328307B-3DEA-42D4-94AC-006C4EBB839B}" srcOrd="0" destOrd="0" presId="urn:microsoft.com/office/officeart/2017/3/layout/DropPinTimeline"/>
    <dgm:cxn modelId="{6A38E898-E4BA-47A9-B8E4-DB01BF22FE50}" type="presParOf" srcId="{6E48B3BF-3D8E-42A6-B237-28C34AE05B81}" destId="{3137C8B3-CCB7-4412-830C-B3660CAD6FD0}" srcOrd="0" destOrd="0" presId="urn:microsoft.com/office/officeart/2017/3/layout/DropPinTimeline"/>
    <dgm:cxn modelId="{9A1EEFBA-651F-4494-82FA-09C99AB23336}" type="presParOf" srcId="{6E48B3BF-3D8E-42A6-B237-28C34AE05B81}" destId="{3334C6CD-479F-4DFB-A7BF-EDFD192BB2B9}" srcOrd="1" destOrd="0" presId="urn:microsoft.com/office/officeart/2017/3/layout/DropPinTimeline"/>
    <dgm:cxn modelId="{B91241D6-9723-413D-A343-8D1ED7AEA212}" type="presParOf" srcId="{3334C6CD-479F-4DFB-A7BF-EDFD192BB2B9}" destId="{D6DBF5F5-8AD0-465A-9D28-63D029BA0021}" srcOrd="0" destOrd="0" presId="urn:microsoft.com/office/officeart/2017/3/layout/DropPinTimeline"/>
    <dgm:cxn modelId="{0DB98E3E-D853-424D-AEB7-6A41D2D95E21}" type="presParOf" srcId="{D6DBF5F5-8AD0-465A-9D28-63D029BA0021}" destId="{6277843F-C0FB-450D-8E8D-B3262DAEAA3D}" srcOrd="0" destOrd="0" presId="urn:microsoft.com/office/officeart/2017/3/layout/DropPinTimeline"/>
    <dgm:cxn modelId="{F54B3FBE-CC9A-4D3B-830D-AC3A50C4477E}" type="presParOf" srcId="{D6DBF5F5-8AD0-465A-9D28-63D029BA0021}" destId="{0C11BA83-3B83-4B71-A418-2A5A319E71E9}" srcOrd="1" destOrd="0" presId="urn:microsoft.com/office/officeart/2017/3/layout/DropPinTimeline"/>
    <dgm:cxn modelId="{E08F67F6-10B4-4797-9DF3-C2BB88A469A1}" type="presParOf" srcId="{0C11BA83-3B83-4B71-A418-2A5A319E71E9}" destId="{9B215A15-CCCD-4745-8DC4-71036AEEA525}" srcOrd="0" destOrd="0" presId="urn:microsoft.com/office/officeart/2017/3/layout/DropPinTimeline"/>
    <dgm:cxn modelId="{7355E351-1C40-4D47-8B08-3E2048994757}" type="presParOf" srcId="{0C11BA83-3B83-4B71-A418-2A5A319E71E9}" destId="{D1116229-636F-436D-A481-3DBFB2BA9373}" srcOrd="1" destOrd="0" presId="urn:microsoft.com/office/officeart/2017/3/layout/DropPinTimeline"/>
    <dgm:cxn modelId="{97724D93-9F78-48B6-8657-859006639A98}" type="presParOf" srcId="{D6DBF5F5-8AD0-465A-9D28-63D029BA0021}" destId="{69972685-8EE8-4D79-B7FB-4644E63BD487}" srcOrd="2" destOrd="0" presId="urn:microsoft.com/office/officeart/2017/3/layout/DropPinTimeline"/>
    <dgm:cxn modelId="{A2713A8D-D8EA-4033-8DE0-CD9FEDC856F8}" type="presParOf" srcId="{D6DBF5F5-8AD0-465A-9D28-63D029BA0021}" destId="{9E0C2742-5637-4B16-B195-335090BEAFA2}" srcOrd="3" destOrd="0" presId="urn:microsoft.com/office/officeart/2017/3/layout/DropPinTimeline"/>
    <dgm:cxn modelId="{C481992F-E899-489E-A8DB-6850C30388AE}" type="presParOf" srcId="{D6DBF5F5-8AD0-465A-9D28-63D029BA0021}" destId="{8A630BD0-8F84-4F70-9927-5F3B8362B0A9}" srcOrd="4" destOrd="0" presId="urn:microsoft.com/office/officeart/2017/3/layout/DropPinTimeline"/>
    <dgm:cxn modelId="{2C87A7D7-1676-474D-B90E-BA7FBCB3CAD0}" type="presParOf" srcId="{D6DBF5F5-8AD0-465A-9D28-63D029BA0021}" destId="{C6964F56-8AB2-4495-9CA6-D6E81AA5E56D}" srcOrd="5" destOrd="0" presId="urn:microsoft.com/office/officeart/2017/3/layout/DropPinTimeline"/>
    <dgm:cxn modelId="{7A7AD5D7-F5F5-4288-8889-6D677FB6FBED}" type="presParOf" srcId="{3334C6CD-479F-4DFB-A7BF-EDFD192BB2B9}" destId="{991C3EC8-615F-481E-9CD1-80C506617108}" srcOrd="1" destOrd="0" presId="urn:microsoft.com/office/officeart/2017/3/layout/DropPinTimeline"/>
    <dgm:cxn modelId="{48A1CE64-2DED-4522-BAB9-83844073BFCC}" type="presParOf" srcId="{3334C6CD-479F-4DFB-A7BF-EDFD192BB2B9}" destId="{EFE759B4-FF12-40E5-9C24-82D6473908EE}" srcOrd="2" destOrd="0" presId="urn:microsoft.com/office/officeart/2017/3/layout/DropPinTimeline"/>
    <dgm:cxn modelId="{3F37C31A-744F-4CA2-AA22-92311A1930FA}" type="presParOf" srcId="{EFE759B4-FF12-40E5-9C24-82D6473908EE}" destId="{4B83172A-FE90-47DE-AD13-88AE765BD16E}" srcOrd="0" destOrd="0" presId="urn:microsoft.com/office/officeart/2017/3/layout/DropPinTimeline"/>
    <dgm:cxn modelId="{543A4DE0-7FDD-4C88-B91D-E5C126549D44}" type="presParOf" srcId="{EFE759B4-FF12-40E5-9C24-82D6473908EE}" destId="{BD4E4F0B-6DD0-4C3C-98F9-D75C5CB8EEBC}" srcOrd="1" destOrd="0" presId="urn:microsoft.com/office/officeart/2017/3/layout/DropPinTimeline"/>
    <dgm:cxn modelId="{725A81DE-8642-41E8-9FD4-4192BCB9CC6F}" type="presParOf" srcId="{BD4E4F0B-6DD0-4C3C-98F9-D75C5CB8EEBC}" destId="{5B56329F-D18E-4F27-AD7C-47946EC650F1}" srcOrd="0" destOrd="0" presId="urn:microsoft.com/office/officeart/2017/3/layout/DropPinTimeline"/>
    <dgm:cxn modelId="{C76D68A9-2CB5-4F08-9DDA-26EFDF92E3BE}" type="presParOf" srcId="{BD4E4F0B-6DD0-4C3C-98F9-D75C5CB8EEBC}" destId="{9E84E748-ACB1-423E-BDA2-A1130EE9297A}" srcOrd="1" destOrd="0" presId="urn:microsoft.com/office/officeart/2017/3/layout/DropPinTimeline"/>
    <dgm:cxn modelId="{E9609099-148D-43B2-982F-CA19381DDF1C}" type="presParOf" srcId="{EFE759B4-FF12-40E5-9C24-82D6473908EE}" destId="{0710877E-7C43-4363-8263-7BB58FA3243F}" srcOrd="2" destOrd="0" presId="urn:microsoft.com/office/officeart/2017/3/layout/DropPinTimeline"/>
    <dgm:cxn modelId="{FA7F37C7-419B-4D49-85DF-955BAE520D48}" type="presParOf" srcId="{EFE759B4-FF12-40E5-9C24-82D6473908EE}" destId="{87731008-AEA0-4730-89EB-115A9DB4533D}" srcOrd="3" destOrd="0" presId="urn:microsoft.com/office/officeart/2017/3/layout/DropPinTimeline"/>
    <dgm:cxn modelId="{EAB996C4-0160-45C2-8A0F-19F69980A4D3}" type="presParOf" srcId="{EFE759B4-FF12-40E5-9C24-82D6473908EE}" destId="{B8A9045C-893D-4406-BD39-5DB10F56489C}" srcOrd="4" destOrd="0" presId="urn:microsoft.com/office/officeart/2017/3/layout/DropPinTimeline"/>
    <dgm:cxn modelId="{A94A66EF-37B8-46CA-81AC-BEDC88383182}" type="presParOf" srcId="{EFE759B4-FF12-40E5-9C24-82D6473908EE}" destId="{21BDF1E8-B160-433C-97C3-53A1C6C8DBE0}" srcOrd="5" destOrd="0" presId="urn:microsoft.com/office/officeart/2017/3/layout/DropPinTimeline"/>
    <dgm:cxn modelId="{EE841224-C290-4BA7-88ED-1CF8D3534211}" type="presParOf" srcId="{3334C6CD-479F-4DFB-A7BF-EDFD192BB2B9}" destId="{E1920E3F-31AF-4AB0-99CE-92FFCA71C97D}" srcOrd="3" destOrd="0" presId="urn:microsoft.com/office/officeart/2017/3/layout/DropPinTimeline"/>
    <dgm:cxn modelId="{4358913F-9909-4D4A-8FC1-D696BF7B5FB8}" type="presParOf" srcId="{3334C6CD-479F-4DFB-A7BF-EDFD192BB2B9}" destId="{8035A2A1-9338-44F3-B8D5-54669FE00D71}" srcOrd="4" destOrd="0" presId="urn:microsoft.com/office/officeart/2017/3/layout/DropPinTimeline"/>
    <dgm:cxn modelId="{E49DCC5C-7BF1-492F-A86A-E9A1A706AECF}" type="presParOf" srcId="{8035A2A1-9338-44F3-B8D5-54669FE00D71}" destId="{449E775E-94FF-48EB-856F-BF4AE284C85A}" srcOrd="0" destOrd="0" presId="urn:microsoft.com/office/officeart/2017/3/layout/DropPinTimeline"/>
    <dgm:cxn modelId="{966586F5-D8C1-49E4-A04D-2839DA8AF630}" type="presParOf" srcId="{8035A2A1-9338-44F3-B8D5-54669FE00D71}" destId="{96BA62F8-A77D-49FB-A17E-F039DDBF59D8}" srcOrd="1" destOrd="0" presId="urn:microsoft.com/office/officeart/2017/3/layout/DropPinTimeline"/>
    <dgm:cxn modelId="{139B1B8B-E0F9-4FA9-A145-3A701466D7FE}" type="presParOf" srcId="{96BA62F8-A77D-49FB-A17E-F039DDBF59D8}" destId="{7ABD9773-15A3-4A23-A6F3-D444437F638C}" srcOrd="0" destOrd="0" presId="urn:microsoft.com/office/officeart/2017/3/layout/DropPinTimeline"/>
    <dgm:cxn modelId="{E5FE6FB0-9837-493B-89F1-73136A1C55F9}" type="presParOf" srcId="{96BA62F8-A77D-49FB-A17E-F039DDBF59D8}" destId="{29A60B9B-4C4F-46A6-A475-D71E4508C4C0}" srcOrd="1" destOrd="0" presId="urn:microsoft.com/office/officeart/2017/3/layout/DropPinTimeline"/>
    <dgm:cxn modelId="{76799041-124F-49A7-972D-5FC074CA2C7B}" type="presParOf" srcId="{8035A2A1-9338-44F3-B8D5-54669FE00D71}" destId="{10283EE4-4E57-4626-B1ED-682ADEB396A1}" srcOrd="2" destOrd="0" presId="urn:microsoft.com/office/officeart/2017/3/layout/DropPinTimeline"/>
    <dgm:cxn modelId="{C42EB2ED-7300-4729-9A66-BC398CCEBED8}" type="presParOf" srcId="{8035A2A1-9338-44F3-B8D5-54669FE00D71}" destId="{1992F972-5FA0-4944-B797-08F78C7F1F3C}" srcOrd="3" destOrd="0" presId="urn:microsoft.com/office/officeart/2017/3/layout/DropPinTimeline"/>
    <dgm:cxn modelId="{B6FEC05B-2DC1-4E54-9452-9CF9825D3FB5}" type="presParOf" srcId="{8035A2A1-9338-44F3-B8D5-54669FE00D71}" destId="{8D62D633-2168-44E7-9FC9-262E798B2347}" srcOrd="4" destOrd="0" presId="urn:microsoft.com/office/officeart/2017/3/layout/DropPinTimeline"/>
    <dgm:cxn modelId="{D6FD6DA1-747A-46C6-98CD-50BD9CA3281B}" type="presParOf" srcId="{8035A2A1-9338-44F3-B8D5-54669FE00D71}" destId="{82996950-7970-48BF-B97F-19A93C848A94}" srcOrd="5" destOrd="0" presId="urn:microsoft.com/office/officeart/2017/3/layout/DropPinTimeline"/>
    <dgm:cxn modelId="{A7B1DBF0-9F3E-4946-8717-92965349565F}" type="presParOf" srcId="{3334C6CD-479F-4DFB-A7BF-EDFD192BB2B9}" destId="{BD0FE4EF-9E08-46E2-832E-5568C9C40707}" srcOrd="5" destOrd="0" presId="urn:microsoft.com/office/officeart/2017/3/layout/DropPinTimeline"/>
    <dgm:cxn modelId="{39E49334-9F98-49D7-9450-E4C40258F538}" type="presParOf" srcId="{3334C6CD-479F-4DFB-A7BF-EDFD192BB2B9}" destId="{4DAFDBAC-2D7E-42A9-B10E-509545885960}" srcOrd="6" destOrd="0" presId="urn:microsoft.com/office/officeart/2017/3/layout/DropPinTimeline"/>
    <dgm:cxn modelId="{CAB15D67-245A-4C9D-8806-C33C0E2EB854}" type="presParOf" srcId="{4DAFDBAC-2D7E-42A9-B10E-509545885960}" destId="{ED735D4E-7966-4D3B-B321-F143C405B66B}" srcOrd="0" destOrd="0" presId="urn:microsoft.com/office/officeart/2017/3/layout/DropPinTimeline"/>
    <dgm:cxn modelId="{393BA40C-0E90-4E8A-89C7-1324081C54B7}" type="presParOf" srcId="{4DAFDBAC-2D7E-42A9-B10E-509545885960}" destId="{31EA6063-8BFD-452F-8F48-5A3F5B39DBA4}" srcOrd="1" destOrd="0" presId="urn:microsoft.com/office/officeart/2017/3/layout/DropPinTimeline"/>
    <dgm:cxn modelId="{15D74DD0-CC76-4154-BB18-9CDF760678D1}" type="presParOf" srcId="{31EA6063-8BFD-452F-8F48-5A3F5B39DBA4}" destId="{10872E23-5A1A-4FD9-9086-BB549B3B5E3B}" srcOrd="0" destOrd="0" presId="urn:microsoft.com/office/officeart/2017/3/layout/DropPinTimeline"/>
    <dgm:cxn modelId="{239C21AE-E668-4270-8A79-2DEE6A337077}" type="presParOf" srcId="{31EA6063-8BFD-452F-8F48-5A3F5B39DBA4}" destId="{8A949CB9-EA48-4E82-8CBB-5337D687DE8A}" srcOrd="1" destOrd="0" presId="urn:microsoft.com/office/officeart/2017/3/layout/DropPinTimeline"/>
    <dgm:cxn modelId="{A4316AD0-42E3-486C-83BC-2E2CAC03D470}" type="presParOf" srcId="{4DAFDBAC-2D7E-42A9-B10E-509545885960}" destId="{BECAE88E-4EA7-4CB0-B73F-FDAA339593DC}" srcOrd="2" destOrd="0" presId="urn:microsoft.com/office/officeart/2017/3/layout/DropPinTimeline"/>
    <dgm:cxn modelId="{02D413DB-4F1A-4381-8A3D-343888334601}" type="presParOf" srcId="{4DAFDBAC-2D7E-42A9-B10E-509545885960}" destId="{2328307B-3DEA-42D4-94AC-006C4EBB839B}" srcOrd="3" destOrd="0" presId="urn:microsoft.com/office/officeart/2017/3/layout/DropPinTimeline"/>
    <dgm:cxn modelId="{DCDDB61F-EFC7-487F-8555-6F4F6F149214}" type="presParOf" srcId="{4DAFDBAC-2D7E-42A9-B10E-509545885960}" destId="{AA52F2A1-BAAE-4496-B8CD-79B04D6673B0}" srcOrd="4" destOrd="0" presId="urn:microsoft.com/office/officeart/2017/3/layout/DropPinTimeline"/>
    <dgm:cxn modelId="{BF5F1B2C-5718-4F25-89DE-C9EFD92814BD}" type="presParOf" srcId="{4DAFDBAC-2D7E-42A9-B10E-509545885960}" destId="{7C60A6B1-679D-42EA-B1B8-FF3E37E58EDE}" srcOrd="5" destOrd="0" presId="urn:microsoft.com/office/officeart/2017/3/layout/DropPinTimeline"/>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8B5A016-C746-4C29-B39F-92ED091D9619}" type="doc">
      <dgm:prSet loTypeId="urn:microsoft.com/office/officeart/2005/8/layout/vProcess5" loCatId="process" qsTypeId="urn:microsoft.com/office/officeart/2005/8/quickstyle/simple1" qsCatId="simple" csTypeId="urn:microsoft.com/office/officeart/2005/8/colors/colorful5" csCatId="colorful"/>
      <dgm:spPr/>
      <dgm:t>
        <a:bodyPr/>
        <a:lstStyle/>
        <a:p>
          <a:endParaRPr lang="en-US"/>
        </a:p>
      </dgm:t>
    </dgm:pt>
    <dgm:pt modelId="{6EDAD739-BD70-4F14-ADE8-C7F1ACDB4E9C}">
      <dgm:prSet/>
      <dgm:spPr/>
      <dgm:t>
        <a:bodyPr/>
        <a:lstStyle/>
        <a:p>
          <a:r>
            <a:rPr lang="en-ZA"/>
            <a:t>Weak or missing coordination mechanisms for ensuring food security</a:t>
          </a:r>
          <a:endParaRPr lang="en-US"/>
        </a:p>
      </dgm:t>
    </dgm:pt>
    <dgm:pt modelId="{D9D72FC4-D4D8-495E-BCED-285B8C5DEA2A}" type="parTrans" cxnId="{02A875B8-67D0-4364-8E47-FE54FD853DEF}">
      <dgm:prSet/>
      <dgm:spPr/>
      <dgm:t>
        <a:bodyPr/>
        <a:lstStyle/>
        <a:p>
          <a:endParaRPr lang="en-US"/>
        </a:p>
      </dgm:t>
    </dgm:pt>
    <dgm:pt modelId="{28A43445-7B82-407E-8F80-E398E39724CA}" type="sibTrans" cxnId="{02A875B8-67D0-4364-8E47-FE54FD853DEF}">
      <dgm:prSet/>
      <dgm:spPr/>
      <dgm:t>
        <a:bodyPr/>
        <a:lstStyle/>
        <a:p>
          <a:endParaRPr lang="en-US"/>
        </a:p>
      </dgm:t>
    </dgm:pt>
    <dgm:pt modelId="{FA8F7A02-6592-4756-9A1E-9478BF87E88B}">
      <dgm:prSet/>
      <dgm:spPr/>
      <dgm:t>
        <a:bodyPr/>
        <a:lstStyle/>
        <a:p>
          <a:r>
            <a:rPr lang="en-ZA"/>
            <a:t>Poor diagnosis of the mechanisms through which policy coordination failures impede development</a:t>
          </a:r>
          <a:endParaRPr lang="en-US"/>
        </a:p>
      </dgm:t>
    </dgm:pt>
    <dgm:pt modelId="{366FA3BE-6397-45C4-8851-32B77365355D}" type="parTrans" cxnId="{694E6C27-DC92-490B-AC30-AA5A45829C16}">
      <dgm:prSet/>
      <dgm:spPr/>
      <dgm:t>
        <a:bodyPr/>
        <a:lstStyle/>
        <a:p>
          <a:endParaRPr lang="en-US"/>
        </a:p>
      </dgm:t>
    </dgm:pt>
    <dgm:pt modelId="{9F921626-21CF-4BBB-8530-291D3DFB26FD}" type="sibTrans" cxnId="{694E6C27-DC92-490B-AC30-AA5A45829C16}">
      <dgm:prSet/>
      <dgm:spPr/>
      <dgm:t>
        <a:bodyPr/>
        <a:lstStyle/>
        <a:p>
          <a:endParaRPr lang="en-US"/>
        </a:p>
      </dgm:t>
    </dgm:pt>
    <dgm:pt modelId="{BF5CA4F6-0A81-47EA-A2C4-96CA85388DCF}">
      <dgm:prSet/>
      <dgm:spPr/>
      <dgm:t>
        <a:bodyPr/>
        <a:lstStyle/>
        <a:p>
          <a:r>
            <a:rPr lang="en-ZA"/>
            <a:t>Process is encumbered by too many actors, conflictual institutions, lack of socio-economic change and social fragmentation</a:t>
          </a:r>
          <a:endParaRPr lang="en-US"/>
        </a:p>
      </dgm:t>
    </dgm:pt>
    <dgm:pt modelId="{1FB09E0B-0530-461B-A6EA-F4D790E80A5E}" type="parTrans" cxnId="{FC24F648-B927-4A4A-B758-E111FE2A0C83}">
      <dgm:prSet/>
      <dgm:spPr/>
      <dgm:t>
        <a:bodyPr/>
        <a:lstStyle/>
        <a:p>
          <a:endParaRPr lang="en-US"/>
        </a:p>
      </dgm:t>
    </dgm:pt>
    <dgm:pt modelId="{A6B34EDA-48EB-4FE1-94A6-E976BDC4EFDC}" type="sibTrans" cxnId="{FC24F648-B927-4A4A-B758-E111FE2A0C83}">
      <dgm:prSet/>
      <dgm:spPr/>
      <dgm:t>
        <a:bodyPr/>
        <a:lstStyle/>
        <a:p>
          <a:endParaRPr lang="en-US"/>
        </a:p>
      </dgm:t>
    </dgm:pt>
    <dgm:pt modelId="{021AAA4A-CD22-4673-9B3B-A6EE9726533F}" type="pres">
      <dgm:prSet presAssocID="{38B5A016-C746-4C29-B39F-92ED091D9619}" presName="outerComposite" presStyleCnt="0">
        <dgm:presLayoutVars>
          <dgm:chMax val="5"/>
          <dgm:dir/>
          <dgm:resizeHandles val="exact"/>
        </dgm:presLayoutVars>
      </dgm:prSet>
      <dgm:spPr/>
      <dgm:t>
        <a:bodyPr/>
        <a:lstStyle/>
        <a:p>
          <a:endParaRPr lang="en-US"/>
        </a:p>
      </dgm:t>
    </dgm:pt>
    <dgm:pt modelId="{E001012A-D47B-4782-B78D-FA1B58210E87}" type="pres">
      <dgm:prSet presAssocID="{38B5A016-C746-4C29-B39F-92ED091D9619}" presName="dummyMaxCanvas" presStyleCnt="0">
        <dgm:presLayoutVars/>
      </dgm:prSet>
      <dgm:spPr/>
    </dgm:pt>
    <dgm:pt modelId="{E008A170-CE2C-49D2-BD48-0B500E7031CB}" type="pres">
      <dgm:prSet presAssocID="{38B5A016-C746-4C29-B39F-92ED091D9619}" presName="ThreeNodes_1" presStyleLbl="node1" presStyleIdx="0" presStyleCnt="3">
        <dgm:presLayoutVars>
          <dgm:bulletEnabled val="1"/>
        </dgm:presLayoutVars>
      </dgm:prSet>
      <dgm:spPr/>
      <dgm:t>
        <a:bodyPr/>
        <a:lstStyle/>
        <a:p>
          <a:endParaRPr lang="en-US"/>
        </a:p>
      </dgm:t>
    </dgm:pt>
    <dgm:pt modelId="{E8493554-CB28-4062-859F-FE7235933F8F}" type="pres">
      <dgm:prSet presAssocID="{38B5A016-C746-4C29-B39F-92ED091D9619}" presName="ThreeNodes_2" presStyleLbl="node1" presStyleIdx="1" presStyleCnt="3">
        <dgm:presLayoutVars>
          <dgm:bulletEnabled val="1"/>
        </dgm:presLayoutVars>
      </dgm:prSet>
      <dgm:spPr/>
      <dgm:t>
        <a:bodyPr/>
        <a:lstStyle/>
        <a:p>
          <a:endParaRPr lang="en-US"/>
        </a:p>
      </dgm:t>
    </dgm:pt>
    <dgm:pt modelId="{4DCBD179-6B44-4AD5-B893-B52212395D4D}" type="pres">
      <dgm:prSet presAssocID="{38B5A016-C746-4C29-B39F-92ED091D9619}" presName="ThreeNodes_3" presStyleLbl="node1" presStyleIdx="2" presStyleCnt="3">
        <dgm:presLayoutVars>
          <dgm:bulletEnabled val="1"/>
        </dgm:presLayoutVars>
      </dgm:prSet>
      <dgm:spPr/>
      <dgm:t>
        <a:bodyPr/>
        <a:lstStyle/>
        <a:p>
          <a:endParaRPr lang="en-US"/>
        </a:p>
      </dgm:t>
    </dgm:pt>
    <dgm:pt modelId="{F3A23BD2-5CBF-4851-BECA-79E581C5D4ED}" type="pres">
      <dgm:prSet presAssocID="{38B5A016-C746-4C29-B39F-92ED091D9619}" presName="ThreeConn_1-2" presStyleLbl="fgAccFollowNode1" presStyleIdx="0" presStyleCnt="2">
        <dgm:presLayoutVars>
          <dgm:bulletEnabled val="1"/>
        </dgm:presLayoutVars>
      </dgm:prSet>
      <dgm:spPr/>
      <dgm:t>
        <a:bodyPr/>
        <a:lstStyle/>
        <a:p>
          <a:endParaRPr lang="en-US"/>
        </a:p>
      </dgm:t>
    </dgm:pt>
    <dgm:pt modelId="{B4D83774-2084-4812-8AE0-39F9E43EABFA}" type="pres">
      <dgm:prSet presAssocID="{38B5A016-C746-4C29-B39F-92ED091D9619}" presName="ThreeConn_2-3" presStyleLbl="fgAccFollowNode1" presStyleIdx="1" presStyleCnt="2">
        <dgm:presLayoutVars>
          <dgm:bulletEnabled val="1"/>
        </dgm:presLayoutVars>
      </dgm:prSet>
      <dgm:spPr/>
      <dgm:t>
        <a:bodyPr/>
        <a:lstStyle/>
        <a:p>
          <a:endParaRPr lang="en-US"/>
        </a:p>
      </dgm:t>
    </dgm:pt>
    <dgm:pt modelId="{B0C58E41-7C21-49A1-9D19-046C36917B02}" type="pres">
      <dgm:prSet presAssocID="{38B5A016-C746-4C29-B39F-92ED091D9619}" presName="ThreeNodes_1_text" presStyleLbl="node1" presStyleIdx="2" presStyleCnt="3">
        <dgm:presLayoutVars>
          <dgm:bulletEnabled val="1"/>
        </dgm:presLayoutVars>
      </dgm:prSet>
      <dgm:spPr/>
      <dgm:t>
        <a:bodyPr/>
        <a:lstStyle/>
        <a:p>
          <a:endParaRPr lang="en-US"/>
        </a:p>
      </dgm:t>
    </dgm:pt>
    <dgm:pt modelId="{E1DFE6B0-15A1-4F2B-BB9F-E27DD72179FE}" type="pres">
      <dgm:prSet presAssocID="{38B5A016-C746-4C29-B39F-92ED091D9619}" presName="ThreeNodes_2_text" presStyleLbl="node1" presStyleIdx="2" presStyleCnt="3">
        <dgm:presLayoutVars>
          <dgm:bulletEnabled val="1"/>
        </dgm:presLayoutVars>
      </dgm:prSet>
      <dgm:spPr/>
      <dgm:t>
        <a:bodyPr/>
        <a:lstStyle/>
        <a:p>
          <a:endParaRPr lang="en-US"/>
        </a:p>
      </dgm:t>
    </dgm:pt>
    <dgm:pt modelId="{F7E0143A-0527-43B5-A5F0-BA790225BDEB}" type="pres">
      <dgm:prSet presAssocID="{38B5A016-C746-4C29-B39F-92ED091D9619}" presName="ThreeNodes_3_text" presStyleLbl="node1" presStyleIdx="2" presStyleCnt="3">
        <dgm:presLayoutVars>
          <dgm:bulletEnabled val="1"/>
        </dgm:presLayoutVars>
      </dgm:prSet>
      <dgm:spPr/>
      <dgm:t>
        <a:bodyPr/>
        <a:lstStyle/>
        <a:p>
          <a:endParaRPr lang="en-US"/>
        </a:p>
      </dgm:t>
    </dgm:pt>
  </dgm:ptLst>
  <dgm:cxnLst>
    <dgm:cxn modelId="{75A6B44B-3AEA-43E2-9406-F0B992CADC05}" type="presOf" srcId="{FA8F7A02-6592-4756-9A1E-9478BF87E88B}" destId="{E1DFE6B0-15A1-4F2B-BB9F-E27DD72179FE}" srcOrd="1" destOrd="0" presId="urn:microsoft.com/office/officeart/2005/8/layout/vProcess5"/>
    <dgm:cxn modelId="{FC24F648-B927-4A4A-B758-E111FE2A0C83}" srcId="{38B5A016-C746-4C29-B39F-92ED091D9619}" destId="{BF5CA4F6-0A81-47EA-A2C4-96CA85388DCF}" srcOrd="2" destOrd="0" parTransId="{1FB09E0B-0530-461B-A6EA-F4D790E80A5E}" sibTransId="{A6B34EDA-48EB-4FE1-94A6-E976BDC4EFDC}"/>
    <dgm:cxn modelId="{82361C28-A977-4BD5-BBC7-D4A4D9A332C6}" type="presOf" srcId="{9F921626-21CF-4BBB-8530-291D3DFB26FD}" destId="{B4D83774-2084-4812-8AE0-39F9E43EABFA}" srcOrd="0" destOrd="0" presId="urn:microsoft.com/office/officeart/2005/8/layout/vProcess5"/>
    <dgm:cxn modelId="{F213E783-6D32-4170-AF6D-38E2AF84859A}" type="presOf" srcId="{BF5CA4F6-0A81-47EA-A2C4-96CA85388DCF}" destId="{4DCBD179-6B44-4AD5-B893-B52212395D4D}" srcOrd="0" destOrd="0" presId="urn:microsoft.com/office/officeart/2005/8/layout/vProcess5"/>
    <dgm:cxn modelId="{02A875B8-67D0-4364-8E47-FE54FD853DEF}" srcId="{38B5A016-C746-4C29-B39F-92ED091D9619}" destId="{6EDAD739-BD70-4F14-ADE8-C7F1ACDB4E9C}" srcOrd="0" destOrd="0" parTransId="{D9D72FC4-D4D8-495E-BCED-285B8C5DEA2A}" sibTransId="{28A43445-7B82-407E-8F80-E398E39724CA}"/>
    <dgm:cxn modelId="{8E05EA1D-C43E-4E91-97E8-88E137568529}" type="presOf" srcId="{38B5A016-C746-4C29-B39F-92ED091D9619}" destId="{021AAA4A-CD22-4673-9B3B-A6EE9726533F}" srcOrd="0" destOrd="0" presId="urn:microsoft.com/office/officeart/2005/8/layout/vProcess5"/>
    <dgm:cxn modelId="{464177EE-757D-410D-BC6B-A27581191B33}" type="presOf" srcId="{6EDAD739-BD70-4F14-ADE8-C7F1ACDB4E9C}" destId="{E008A170-CE2C-49D2-BD48-0B500E7031CB}" srcOrd="0" destOrd="0" presId="urn:microsoft.com/office/officeart/2005/8/layout/vProcess5"/>
    <dgm:cxn modelId="{D1BE155D-E850-41BC-A0C3-D6F4F80C6827}" type="presOf" srcId="{6EDAD739-BD70-4F14-ADE8-C7F1ACDB4E9C}" destId="{B0C58E41-7C21-49A1-9D19-046C36917B02}" srcOrd="1" destOrd="0" presId="urn:microsoft.com/office/officeart/2005/8/layout/vProcess5"/>
    <dgm:cxn modelId="{694E6C27-DC92-490B-AC30-AA5A45829C16}" srcId="{38B5A016-C746-4C29-B39F-92ED091D9619}" destId="{FA8F7A02-6592-4756-9A1E-9478BF87E88B}" srcOrd="1" destOrd="0" parTransId="{366FA3BE-6397-45C4-8851-32B77365355D}" sibTransId="{9F921626-21CF-4BBB-8530-291D3DFB26FD}"/>
    <dgm:cxn modelId="{2641B501-2511-473C-9479-D1A7BB9E98B2}" type="presOf" srcId="{FA8F7A02-6592-4756-9A1E-9478BF87E88B}" destId="{E8493554-CB28-4062-859F-FE7235933F8F}" srcOrd="0" destOrd="0" presId="urn:microsoft.com/office/officeart/2005/8/layout/vProcess5"/>
    <dgm:cxn modelId="{04382438-6755-4E5D-8CE6-332483B662DA}" type="presOf" srcId="{BF5CA4F6-0A81-47EA-A2C4-96CA85388DCF}" destId="{F7E0143A-0527-43B5-A5F0-BA790225BDEB}" srcOrd="1" destOrd="0" presId="urn:microsoft.com/office/officeart/2005/8/layout/vProcess5"/>
    <dgm:cxn modelId="{68637021-8E83-40FA-802E-E1590A00CB63}" type="presOf" srcId="{28A43445-7B82-407E-8F80-E398E39724CA}" destId="{F3A23BD2-5CBF-4851-BECA-79E581C5D4ED}" srcOrd="0" destOrd="0" presId="urn:microsoft.com/office/officeart/2005/8/layout/vProcess5"/>
    <dgm:cxn modelId="{6C4F3F0B-3F57-466E-BB86-03CD0E7ABB91}" type="presParOf" srcId="{021AAA4A-CD22-4673-9B3B-A6EE9726533F}" destId="{E001012A-D47B-4782-B78D-FA1B58210E87}" srcOrd="0" destOrd="0" presId="urn:microsoft.com/office/officeart/2005/8/layout/vProcess5"/>
    <dgm:cxn modelId="{B95BA830-2C03-4CCD-8FCF-9098754E7DA2}" type="presParOf" srcId="{021AAA4A-CD22-4673-9B3B-A6EE9726533F}" destId="{E008A170-CE2C-49D2-BD48-0B500E7031CB}" srcOrd="1" destOrd="0" presId="urn:microsoft.com/office/officeart/2005/8/layout/vProcess5"/>
    <dgm:cxn modelId="{1B7184E0-7ADB-4FF3-88CC-C3FFBDA70B4B}" type="presParOf" srcId="{021AAA4A-CD22-4673-9B3B-A6EE9726533F}" destId="{E8493554-CB28-4062-859F-FE7235933F8F}" srcOrd="2" destOrd="0" presId="urn:microsoft.com/office/officeart/2005/8/layout/vProcess5"/>
    <dgm:cxn modelId="{38DC7508-8F87-4E13-9BBE-02D6F03205CD}" type="presParOf" srcId="{021AAA4A-CD22-4673-9B3B-A6EE9726533F}" destId="{4DCBD179-6B44-4AD5-B893-B52212395D4D}" srcOrd="3" destOrd="0" presId="urn:microsoft.com/office/officeart/2005/8/layout/vProcess5"/>
    <dgm:cxn modelId="{C798B8D4-AC2D-4DEF-A2C8-092264DB0371}" type="presParOf" srcId="{021AAA4A-CD22-4673-9B3B-A6EE9726533F}" destId="{F3A23BD2-5CBF-4851-BECA-79E581C5D4ED}" srcOrd="4" destOrd="0" presId="urn:microsoft.com/office/officeart/2005/8/layout/vProcess5"/>
    <dgm:cxn modelId="{337832C6-C183-4519-A9AF-FC426F884204}" type="presParOf" srcId="{021AAA4A-CD22-4673-9B3B-A6EE9726533F}" destId="{B4D83774-2084-4812-8AE0-39F9E43EABFA}" srcOrd="5" destOrd="0" presId="urn:microsoft.com/office/officeart/2005/8/layout/vProcess5"/>
    <dgm:cxn modelId="{F71C847F-8875-4AE2-BAF2-70837F44698B}" type="presParOf" srcId="{021AAA4A-CD22-4673-9B3B-A6EE9726533F}" destId="{B0C58E41-7C21-49A1-9D19-046C36917B02}" srcOrd="6" destOrd="0" presId="urn:microsoft.com/office/officeart/2005/8/layout/vProcess5"/>
    <dgm:cxn modelId="{A7F9988A-AB28-460E-9A29-435FB0BED40C}" type="presParOf" srcId="{021AAA4A-CD22-4673-9B3B-A6EE9726533F}" destId="{E1DFE6B0-15A1-4F2B-BB9F-E27DD72179FE}" srcOrd="7" destOrd="0" presId="urn:microsoft.com/office/officeart/2005/8/layout/vProcess5"/>
    <dgm:cxn modelId="{F1583126-AAB9-4D4E-8EA0-A439FE03BF99}" type="presParOf" srcId="{021AAA4A-CD22-4673-9B3B-A6EE9726533F}" destId="{F7E0143A-0527-43B5-A5F0-BA790225BDEB}" srcOrd="8" destOrd="0" presId="urn:microsoft.com/office/officeart/2005/8/layout/vProcess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AAB0870-4BE8-42FF-9DE9-735585B733EA}"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9F6375DC-4403-4BF6-A848-B6C94F4A42BD}">
      <dgm:prSet/>
      <dgm:spPr/>
      <dgm:t>
        <a:bodyPr/>
        <a:lstStyle/>
        <a:p>
          <a:r>
            <a:rPr lang="en-ZA"/>
            <a:t>The outcomes of food and nutrition security interventions often fall short of policy objectives due to weak or missing coordination mechanisms. Solving these policy coordination failures is not easy.</a:t>
          </a:r>
          <a:endParaRPr lang="en-US"/>
        </a:p>
      </dgm:t>
    </dgm:pt>
    <dgm:pt modelId="{D940ACF7-703E-42C9-A493-9241F03B5FE8}" type="parTrans" cxnId="{1CD9A01F-863E-421F-8FC0-C35825BBF657}">
      <dgm:prSet/>
      <dgm:spPr/>
      <dgm:t>
        <a:bodyPr/>
        <a:lstStyle/>
        <a:p>
          <a:endParaRPr lang="en-US" sz="2000"/>
        </a:p>
      </dgm:t>
    </dgm:pt>
    <dgm:pt modelId="{171F2AF6-F62D-4CCC-BA96-E5E6B53A4983}" type="sibTrans" cxnId="{1CD9A01F-863E-421F-8FC0-C35825BBF657}">
      <dgm:prSet/>
      <dgm:spPr/>
      <dgm:t>
        <a:bodyPr/>
        <a:lstStyle/>
        <a:p>
          <a:endParaRPr lang="en-US"/>
        </a:p>
      </dgm:t>
    </dgm:pt>
    <dgm:pt modelId="{F6B95259-3DEA-4532-A2B5-58C03ECE7062}">
      <dgm:prSet/>
      <dgm:spPr/>
      <dgm:t>
        <a:bodyPr/>
        <a:lstStyle/>
        <a:p>
          <a:r>
            <a:rPr lang="en-ZA"/>
            <a:t>If the nature, extent and causes of the coordination problems are not accurately identified, proffered solutions are unlikely to be effective and lasting.</a:t>
          </a:r>
          <a:endParaRPr lang="en-US"/>
        </a:p>
      </dgm:t>
    </dgm:pt>
    <dgm:pt modelId="{85694B9C-7DDE-4112-8054-EE498002AC06}" type="parTrans" cxnId="{027F2583-B3DE-4227-BC9D-958293BE1E89}">
      <dgm:prSet/>
      <dgm:spPr/>
      <dgm:t>
        <a:bodyPr/>
        <a:lstStyle/>
        <a:p>
          <a:endParaRPr lang="en-US" sz="2000"/>
        </a:p>
      </dgm:t>
    </dgm:pt>
    <dgm:pt modelId="{8D7A023B-131D-400E-BE6F-18A87C108F5B}" type="sibTrans" cxnId="{027F2583-B3DE-4227-BC9D-958293BE1E89}">
      <dgm:prSet/>
      <dgm:spPr/>
      <dgm:t>
        <a:bodyPr/>
        <a:lstStyle/>
        <a:p>
          <a:endParaRPr lang="en-US"/>
        </a:p>
      </dgm:t>
    </dgm:pt>
    <dgm:pt modelId="{F76870A9-D7A7-42A9-9A73-E9766C5C8A4A}">
      <dgm:prSet/>
      <dgm:spPr/>
      <dgm:t>
        <a:bodyPr/>
        <a:lstStyle/>
        <a:p>
          <a:r>
            <a:rPr lang="en-ZA"/>
            <a:t>Another essential part of this diagnosis is isolating the mechanisms through which policy coordination failures impede development.</a:t>
          </a:r>
          <a:endParaRPr lang="en-US"/>
        </a:p>
      </dgm:t>
    </dgm:pt>
    <dgm:pt modelId="{11F62336-D4FA-40FC-B02A-EA6169E76F08}" type="parTrans" cxnId="{B87F6BC2-2F62-44C0-9608-F76CA8ECBFA3}">
      <dgm:prSet/>
      <dgm:spPr/>
      <dgm:t>
        <a:bodyPr/>
        <a:lstStyle/>
        <a:p>
          <a:endParaRPr lang="en-US" sz="2000"/>
        </a:p>
      </dgm:t>
    </dgm:pt>
    <dgm:pt modelId="{D4EE9080-9F2E-4D4E-AF7E-F464FDEFEA3D}" type="sibTrans" cxnId="{B87F6BC2-2F62-44C0-9608-F76CA8ECBFA3}">
      <dgm:prSet/>
      <dgm:spPr/>
      <dgm:t>
        <a:bodyPr/>
        <a:lstStyle/>
        <a:p>
          <a:endParaRPr lang="en-US"/>
        </a:p>
      </dgm:t>
    </dgm:pt>
    <dgm:pt modelId="{6DB61DE9-0A80-4BCC-8602-ED9626780A1A}" type="pres">
      <dgm:prSet presAssocID="{8AAB0870-4BE8-42FF-9DE9-735585B733EA}" presName="root" presStyleCnt="0">
        <dgm:presLayoutVars>
          <dgm:dir/>
          <dgm:resizeHandles val="exact"/>
        </dgm:presLayoutVars>
      </dgm:prSet>
      <dgm:spPr/>
      <dgm:t>
        <a:bodyPr/>
        <a:lstStyle/>
        <a:p>
          <a:endParaRPr lang="en-US"/>
        </a:p>
      </dgm:t>
    </dgm:pt>
    <dgm:pt modelId="{3A3FF7E9-4C06-4E13-934D-26FA75C94E52}" type="pres">
      <dgm:prSet presAssocID="{9F6375DC-4403-4BF6-A848-B6C94F4A42BD}" presName="compNode" presStyleCnt="0"/>
      <dgm:spPr/>
    </dgm:pt>
    <dgm:pt modelId="{9F0CED1E-BA7B-4C1A-8372-5C000C7A15FB}" type="pres">
      <dgm:prSet presAssocID="{9F6375DC-4403-4BF6-A848-B6C94F4A42BD}" presName="bgRect" presStyleLbl="bgShp" presStyleIdx="0" presStyleCnt="3"/>
      <dgm:spPr/>
    </dgm:pt>
    <dgm:pt modelId="{D4260B5B-1A55-4B5A-99BC-1BE60843B2CB}" type="pres">
      <dgm:prSet presAssocID="{9F6375DC-4403-4BF6-A848-B6C94F4A42BD}"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xmlns="" val="0"/>
              </a:ext>
              <a:ext uri="{96DAC541-7B7A-43D3-8B79-37D633B846F1}">
                <asvg:svgBlip xmlns="" xmlns:asvg="http://schemas.microsoft.com/office/drawing/2016/SVG/main" r:embed="rId2"/>
              </a:ext>
            </a:extLst>
          </a:blip>
          <a:stretch>
            <a:fillRect/>
          </a:stretch>
        </a:blipFill>
        <a:ln>
          <a:noFill/>
        </a:ln>
      </dgm:spPr>
      <dgm:t>
        <a:bodyPr/>
        <a:lstStyle/>
        <a:p>
          <a:endParaRPr lang="en-US"/>
        </a:p>
      </dgm:t>
      <dgm:extLst>
        <a:ext uri="{E40237B7-FDA0-4F09-8148-C483321AD2D9}">
          <dgm14:cNvPr xmlns:dgm14="http://schemas.microsoft.com/office/drawing/2010/diagram" xmlns="" id="0" name="" descr="Irritant"/>
        </a:ext>
      </dgm:extLst>
    </dgm:pt>
    <dgm:pt modelId="{1B7BC8D6-F65E-4D9F-B18D-D9C2F41753DB}" type="pres">
      <dgm:prSet presAssocID="{9F6375DC-4403-4BF6-A848-B6C94F4A42BD}" presName="spaceRect" presStyleCnt="0"/>
      <dgm:spPr/>
    </dgm:pt>
    <dgm:pt modelId="{F7A99C23-FF0C-46A3-A809-CC0BCF04539B}" type="pres">
      <dgm:prSet presAssocID="{9F6375DC-4403-4BF6-A848-B6C94F4A42BD}" presName="parTx" presStyleLbl="revTx" presStyleIdx="0" presStyleCnt="3">
        <dgm:presLayoutVars>
          <dgm:chMax val="0"/>
          <dgm:chPref val="0"/>
        </dgm:presLayoutVars>
      </dgm:prSet>
      <dgm:spPr/>
      <dgm:t>
        <a:bodyPr/>
        <a:lstStyle/>
        <a:p>
          <a:endParaRPr lang="en-US"/>
        </a:p>
      </dgm:t>
    </dgm:pt>
    <dgm:pt modelId="{D6E41FC2-A22C-4B89-A770-B575CFFA8B84}" type="pres">
      <dgm:prSet presAssocID="{171F2AF6-F62D-4CCC-BA96-E5E6B53A4983}" presName="sibTrans" presStyleCnt="0"/>
      <dgm:spPr/>
    </dgm:pt>
    <dgm:pt modelId="{AE2A86E1-4A17-4847-8A98-314CC59CA0AA}" type="pres">
      <dgm:prSet presAssocID="{F6B95259-3DEA-4532-A2B5-58C03ECE7062}" presName="compNode" presStyleCnt="0"/>
      <dgm:spPr/>
    </dgm:pt>
    <dgm:pt modelId="{F87E4DCA-DC89-48C2-850B-9042E33F6A0F}" type="pres">
      <dgm:prSet presAssocID="{F6B95259-3DEA-4532-A2B5-58C03ECE7062}" presName="bgRect" presStyleLbl="bgShp" presStyleIdx="1" presStyleCnt="3"/>
      <dgm:spPr/>
    </dgm:pt>
    <dgm:pt modelId="{EC7DC77C-CCBE-4313-A5B9-C93E8DA902E2}" type="pres">
      <dgm:prSet presAssocID="{F6B95259-3DEA-4532-A2B5-58C03ECE7062}"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xmlns="" val="0"/>
              </a:ext>
              <a:ext uri="{96DAC541-7B7A-43D3-8B79-37D633B846F1}">
                <asvg:svgBlip xmlns="" xmlns:asvg="http://schemas.microsoft.com/office/drawing/2016/SVG/main" r:embed="rId4"/>
              </a:ext>
            </a:extLst>
          </a:blip>
          <a:stretch>
            <a:fillRect/>
          </a:stretch>
        </a:blipFill>
        <a:ln>
          <a:noFill/>
        </a:ln>
      </dgm:spPr>
      <dgm:t>
        <a:bodyPr/>
        <a:lstStyle/>
        <a:p>
          <a:endParaRPr lang="en-US"/>
        </a:p>
      </dgm:t>
      <dgm:extLst>
        <a:ext uri="{E40237B7-FDA0-4F09-8148-C483321AD2D9}">
          <dgm14:cNvPr xmlns:dgm14="http://schemas.microsoft.com/office/drawing/2010/diagram" xmlns="" id="0" name="" descr="Speed Bump"/>
        </a:ext>
      </dgm:extLst>
    </dgm:pt>
    <dgm:pt modelId="{3F0F48B6-BBC7-4E4C-933A-E5F7403E5DE2}" type="pres">
      <dgm:prSet presAssocID="{F6B95259-3DEA-4532-A2B5-58C03ECE7062}" presName="spaceRect" presStyleCnt="0"/>
      <dgm:spPr/>
    </dgm:pt>
    <dgm:pt modelId="{8681387F-ACDA-4F1D-B942-2D1B2C8347FF}" type="pres">
      <dgm:prSet presAssocID="{F6B95259-3DEA-4532-A2B5-58C03ECE7062}" presName="parTx" presStyleLbl="revTx" presStyleIdx="1" presStyleCnt="3">
        <dgm:presLayoutVars>
          <dgm:chMax val="0"/>
          <dgm:chPref val="0"/>
        </dgm:presLayoutVars>
      </dgm:prSet>
      <dgm:spPr/>
      <dgm:t>
        <a:bodyPr/>
        <a:lstStyle/>
        <a:p>
          <a:endParaRPr lang="en-US"/>
        </a:p>
      </dgm:t>
    </dgm:pt>
    <dgm:pt modelId="{50813345-9F62-4DDE-8F03-6103E70B8AB3}" type="pres">
      <dgm:prSet presAssocID="{8D7A023B-131D-400E-BE6F-18A87C108F5B}" presName="sibTrans" presStyleCnt="0"/>
      <dgm:spPr/>
    </dgm:pt>
    <dgm:pt modelId="{EDA594BB-4FBE-48CE-97DE-AADB32EFD0D2}" type="pres">
      <dgm:prSet presAssocID="{F76870A9-D7A7-42A9-9A73-E9766C5C8A4A}" presName="compNode" presStyleCnt="0"/>
      <dgm:spPr/>
    </dgm:pt>
    <dgm:pt modelId="{6DC2044E-610C-4AE5-BB54-557BBEB45851}" type="pres">
      <dgm:prSet presAssocID="{F76870A9-D7A7-42A9-9A73-E9766C5C8A4A}" presName="bgRect" presStyleLbl="bgShp" presStyleIdx="2" presStyleCnt="3"/>
      <dgm:spPr/>
    </dgm:pt>
    <dgm:pt modelId="{FC54516F-70E2-43EA-BF45-69237CE2D32F}" type="pres">
      <dgm:prSet presAssocID="{F76870A9-D7A7-42A9-9A73-E9766C5C8A4A}"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xmlns="" val="0"/>
              </a:ext>
              <a:ext uri="{96DAC541-7B7A-43D3-8B79-37D633B846F1}">
                <asvg:svgBlip xmlns="" xmlns:asvg="http://schemas.microsoft.com/office/drawing/2016/SVG/main" r:embed="rId6"/>
              </a:ext>
            </a:extLst>
          </a:blip>
          <a:stretch>
            <a:fillRect/>
          </a:stretch>
        </a:blipFill>
        <a:ln>
          <a:noFill/>
        </a:ln>
      </dgm:spPr>
      <dgm:t>
        <a:bodyPr/>
        <a:lstStyle/>
        <a:p>
          <a:endParaRPr lang="en-US"/>
        </a:p>
      </dgm:t>
      <dgm:extLst>
        <a:ext uri="{E40237B7-FDA0-4F09-8148-C483321AD2D9}">
          <dgm14:cNvPr xmlns:dgm14="http://schemas.microsoft.com/office/drawing/2010/diagram" xmlns="" id="0" name="" descr="Presentation with Checklist"/>
        </a:ext>
      </dgm:extLst>
    </dgm:pt>
    <dgm:pt modelId="{CC34DF7D-332F-4929-8180-D2B72AC0CAFC}" type="pres">
      <dgm:prSet presAssocID="{F76870A9-D7A7-42A9-9A73-E9766C5C8A4A}" presName="spaceRect" presStyleCnt="0"/>
      <dgm:spPr/>
    </dgm:pt>
    <dgm:pt modelId="{DA2357E8-C565-426A-9911-FDA19448CDC7}" type="pres">
      <dgm:prSet presAssocID="{F76870A9-D7A7-42A9-9A73-E9766C5C8A4A}" presName="parTx" presStyleLbl="revTx" presStyleIdx="2" presStyleCnt="3">
        <dgm:presLayoutVars>
          <dgm:chMax val="0"/>
          <dgm:chPref val="0"/>
        </dgm:presLayoutVars>
      </dgm:prSet>
      <dgm:spPr/>
      <dgm:t>
        <a:bodyPr/>
        <a:lstStyle/>
        <a:p>
          <a:endParaRPr lang="en-US"/>
        </a:p>
      </dgm:t>
    </dgm:pt>
  </dgm:ptLst>
  <dgm:cxnLst>
    <dgm:cxn modelId="{1CD9A01F-863E-421F-8FC0-C35825BBF657}" srcId="{8AAB0870-4BE8-42FF-9DE9-735585B733EA}" destId="{9F6375DC-4403-4BF6-A848-B6C94F4A42BD}" srcOrd="0" destOrd="0" parTransId="{D940ACF7-703E-42C9-A493-9241F03B5FE8}" sibTransId="{171F2AF6-F62D-4CCC-BA96-E5E6B53A4983}"/>
    <dgm:cxn modelId="{B87F6BC2-2F62-44C0-9608-F76CA8ECBFA3}" srcId="{8AAB0870-4BE8-42FF-9DE9-735585B733EA}" destId="{F76870A9-D7A7-42A9-9A73-E9766C5C8A4A}" srcOrd="2" destOrd="0" parTransId="{11F62336-D4FA-40FC-B02A-EA6169E76F08}" sibTransId="{D4EE9080-9F2E-4D4E-AF7E-F464FDEFEA3D}"/>
    <dgm:cxn modelId="{E33F1380-A690-404D-A1F8-73196D7F64EB}" type="presOf" srcId="{9F6375DC-4403-4BF6-A848-B6C94F4A42BD}" destId="{F7A99C23-FF0C-46A3-A809-CC0BCF04539B}" srcOrd="0" destOrd="0" presId="urn:microsoft.com/office/officeart/2018/2/layout/IconVerticalSolidList"/>
    <dgm:cxn modelId="{42F62B48-4785-4DCA-9711-20E89952D863}" type="presOf" srcId="{F76870A9-D7A7-42A9-9A73-E9766C5C8A4A}" destId="{DA2357E8-C565-426A-9911-FDA19448CDC7}" srcOrd="0" destOrd="0" presId="urn:microsoft.com/office/officeart/2018/2/layout/IconVerticalSolidList"/>
    <dgm:cxn modelId="{027F2583-B3DE-4227-BC9D-958293BE1E89}" srcId="{8AAB0870-4BE8-42FF-9DE9-735585B733EA}" destId="{F6B95259-3DEA-4532-A2B5-58C03ECE7062}" srcOrd="1" destOrd="0" parTransId="{85694B9C-7DDE-4112-8054-EE498002AC06}" sibTransId="{8D7A023B-131D-400E-BE6F-18A87C108F5B}"/>
    <dgm:cxn modelId="{813D1E36-964E-45A6-946A-0E7D171F4929}" type="presOf" srcId="{F6B95259-3DEA-4532-A2B5-58C03ECE7062}" destId="{8681387F-ACDA-4F1D-B942-2D1B2C8347FF}" srcOrd="0" destOrd="0" presId="urn:microsoft.com/office/officeart/2018/2/layout/IconVerticalSolidList"/>
    <dgm:cxn modelId="{A85E836E-4D21-4134-868C-A7B64629E42D}" type="presOf" srcId="{8AAB0870-4BE8-42FF-9DE9-735585B733EA}" destId="{6DB61DE9-0A80-4BCC-8602-ED9626780A1A}" srcOrd="0" destOrd="0" presId="urn:microsoft.com/office/officeart/2018/2/layout/IconVerticalSolidList"/>
    <dgm:cxn modelId="{9BC795EC-C682-4BFF-936E-9BFB92463259}" type="presParOf" srcId="{6DB61DE9-0A80-4BCC-8602-ED9626780A1A}" destId="{3A3FF7E9-4C06-4E13-934D-26FA75C94E52}" srcOrd="0" destOrd="0" presId="urn:microsoft.com/office/officeart/2018/2/layout/IconVerticalSolidList"/>
    <dgm:cxn modelId="{5BE0FEBA-62BF-4770-A16E-AD0DB5F8EE18}" type="presParOf" srcId="{3A3FF7E9-4C06-4E13-934D-26FA75C94E52}" destId="{9F0CED1E-BA7B-4C1A-8372-5C000C7A15FB}" srcOrd="0" destOrd="0" presId="urn:microsoft.com/office/officeart/2018/2/layout/IconVerticalSolidList"/>
    <dgm:cxn modelId="{86DA4965-6245-4C17-AED9-CD16E290AD1A}" type="presParOf" srcId="{3A3FF7E9-4C06-4E13-934D-26FA75C94E52}" destId="{D4260B5B-1A55-4B5A-99BC-1BE60843B2CB}" srcOrd="1" destOrd="0" presId="urn:microsoft.com/office/officeart/2018/2/layout/IconVerticalSolidList"/>
    <dgm:cxn modelId="{CFB91A58-5F11-48DD-864B-D2F439879EBC}" type="presParOf" srcId="{3A3FF7E9-4C06-4E13-934D-26FA75C94E52}" destId="{1B7BC8D6-F65E-4D9F-B18D-D9C2F41753DB}" srcOrd="2" destOrd="0" presId="urn:microsoft.com/office/officeart/2018/2/layout/IconVerticalSolidList"/>
    <dgm:cxn modelId="{643CACE8-1C42-4BF7-A653-23DF3D264E67}" type="presParOf" srcId="{3A3FF7E9-4C06-4E13-934D-26FA75C94E52}" destId="{F7A99C23-FF0C-46A3-A809-CC0BCF04539B}" srcOrd="3" destOrd="0" presId="urn:microsoft.com/office/officeart/2018/2/layout/IconVerticalSolidList"/>
    <dgm:cxn modelId="{ECA2D255-6239-4A8B-8517-AC6CA12993DC}" type="presParOf" srcId="{6DB61DE9-0A80-4BCC-8602-ED9626780A1A}" destId="{D6E41FC2-A22C-4B89-A770-B575CFFA8B84}" srcOrd="1" destOrd="0" presId="urn:microsoft.com/office/officeart/2018/2/layout/IconVerticalSolidList"/>
    <dgm:cxn modelId="{20476FD9-0426-4EA2-8340-85572D1B585C}" type="presParOf" srcId="{6DB61DE9-0A80-4BCC-8602-ED9626780A1A}" destId="{AE2A86E1-4A17-4847-8A98-314CC59CA0AA}" srcOrd="2" destOrd="0" presId="urn:microsoft.com/office/officeart/2018/2/layout/IconVerticalSolidList"/>
    <dgm:cxn modelId="{41C4BD99-9AC4-40E5-87AD-04F1AA477EEB}" type="presParOf" srcId="{AE2A86E1-4A17-4847-8A98-314CC59CA0AA}" destId="{F87E4DCA-DC89-48C2-850B-9042E33F6A0F}" srcOrd="0" destOrd="0" presId="urn:microsoft.com/office/officeart/2018/2/layout/IconVerticalSolidList"/>
    <dgm:cxn modelId="{FFE16529-4036-419C-838D-E3A109954978}" type="presParOf" srcId="{AE2A86E1-4A17-4847-8A98-314CC59CA0AA}" destId="{EC7DC77C-CCBE-4313-A5B9-C93E8DA902E2}" srcOrd="1" destOrd="0" presId="urn:microsoft.com/office/officeart/2018/2/layout/IconVerticalSolidList"/>
    <dgm:cxn modelId="{5F07101E-4606-48BA-93C6-634A33E678FA}" type="presParOf" srcId="{AE2A86E1-4A17-4847-8A98-314CC59CA0AA}" destId="{3F0F48B6-BBC7-4E4C-933A-E5F7403E5DE2}" srcOrd="2" destOrd="0" presId="urn:microsoft.com/office/officeart/2018/2/layout/IconVerticalSolidList"/>
    <dgm:cxn modelId="{6731BBA5-5FBC-42C1-A37B-39BAD4F8CE59}" type="presParOf" srcId="{AE2A86E1-4A17-4847-8A98-314CC59CA0AA}" destId="{8681387F-ACDA-4F1D-B942-2D1B2C8347FF}" srcOrd="3" destOrd="0" presId="urn:microsoft.com/office/officeart/2018/2/layout/IconVerticalSolidList"/>
    <dgm:cxn modelId="{286B533E-FF64-4250-A7C1-C559D608000D}" type="presParOf" srcId="{6DB61DE9-0A80-4BCC-8602-ED9626780A1A}" destId="{50813345-9F62-4DDE-8F03-6103E70B8AB3}" srcOrd="3" destOrd="0" presId="urn:microsoft.com/office/officeart/2018/2/layout/IconVerticalSolidList"/>
    <dgm:cxn modelId="{771D7B4B-9A08-42AF-B4FD-44B28B4DE4D5}" type="presParOf" srcId="{6DB61DE9-0A80-4BCC-8602-ED9626780A1A}" destId="{EDA594BB-4FBE-48CE-97DE-AADB32EFD0D2}" srcOrd="4" destOrd="0" presId="urn:microsoft.com/office/officeart/2018/2/layout/IconVerticalSolidList"/>
    <dgm:cxn modelId="{21FE146A-FABB-4E74-AD62-3CCCE4892FFF}" type="presParOf" srcId="{EDA594BB-4FBE-48CE-97DE-AADB32EFD0D2}" destId="{6DC2044E-610C-4AE5-BB54-557BBEB45851}" srcOrd="0" destOrd="0" presId="urn:microsoft.com/office/officeart/2018/2/layout/IconVerticalSolidList"/>
    <dgm:cxn modelId="{45BB32F4-1CA5-4337-A995-C0F23B8EED74}" type="presParOf" srcId="{EDA594BB-4FBE-48CE-97DE-AADB32EFD0D2}" destId="{FC54516F-70E2-43EA-BF45-69237CE2D32F}" srcOrd="1" destOrd="0" presId="urn:microsoft.com/office/officeart/2018/2/layout/IconVerticalSolidList"/>
    <dgm:cxn modelId="{5C3D6997-FA74-44C8-ADE6-031DF3DFAF8C}" type="presParOf" srcId="{EDA594BB-4FBE-48CE-97DE-AADB32EFD0D2}" destId="{CC34DF7D-332F-4929-8180-D2B72AC0CAFC}" srcOrd="2" destOrd="0" presId="urn:microsoft.com/office/officeart/2018/2/layout/IconVerticalSolidList"/>
    <dgm:cxn modelId="{8CEEBC6F-14B5-487E-ABD8-D426BA6455FA}" type="presParOf" srcId="{EDA594BB-4FBE-48CE-97DE-AADB32EFD0D2}" destId="{DA2357E8-C565-426A-9911-FDA19448CDC7}" srcOrd="3" destOrd="0" presId="urn:microsoft.com/office/officeart/2018/2/layout/IconVerticalSoli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2617156-344F-4F65-9358-511631513D56}" type="doc">
      <dgm:prSet loTypeId="urn:microsoft.com/office/officeart/2005/8/layout/cycle8" loCatId="cycle" qsTypeId="urn:microsoft.com/office/officeart/2005/8/quickstyle/3d5" qsCatId="3D" csTypeId="urn:microsoft.com/office/officeart/2005/8/colors/colorful5" csCatId="colorful" phldr="1"/>
      <dgm:spPr/>
    </dgm:pt>
    <dgm:pt modelId="{BA57D2D4-08A9-4DF4-BF5E-1BEE2D39461A}">
      <dgm:prSet phldrT="[Text]"/>
      <dgm:spPr/>
      <dgm:t>
        <a:bodyPr/>
        <a:lstStyle/>
        <a:p>
          <a:r>
            <a:rPr lang="en-ZA" dirty="0"/>
            <a:t>Baseline assessments conducted in 19 of 119 Livelihood Zones</a:t>
          </a:r>
        </a:p>
      </dgm:t>
    </dgm:pt>
    <dgm:pt modelId="{2EE7C7D3-9B6C-43AF-98B0-5CC14F92C09B}" type="parTrans" cxnId="{45DDF78F-C099-4773-B1F9-13724479155A}">
      <dgm:prSet/>
      <dgm:spPr/>
      <dgm:t>
        <a:bodyPr/>
        <a:lstStyle/>
        <a:p>
          <a:endParaRPr lang="en-ZA"/>
        </a:p>
      </dgm:t>
    </dgm:pt>
    <dgm:pt modelId="{D674CE25-A8DE-4FED-95C2-3FBE5B4019A3}" type="sibTrans" cxnId="{45DDF78F-C099-4773-B1F9-13724479155A}">
      <dgm:prSet/>
      <dgm:spPr/>
      <dgm:t>
        <a:bodyPr/>
        <a:lstStyle/>
        <a:p>
          <a:endParaRPr lang="en-ZA"/>
        </a:p>
      </dgm:t>
    </dgm:pt>
    <dgm:pt modelId="{DE797215-FC65-4F69-BF09-B1B3B13F065E}">
      <dgm:prSet phldrT="[Text]"/>
      <dgm:spPr/>
      <dgm:t>
        <a:bodyPr/>
        <a:lstStyle/>
        <a:p>
          <a:r>
            <a:rPr lang="en-ZA" dirty="0"/>
            <a:t>National baseline required</a:t>
          </a:r>
        </a:p>
      </dgm:t>
    </dgm:pt>
    <dgm:pt modelId="{B2F3135A-F2DF-474B-81BD-E914292E2BEC}" type="parTrans" cxnId="{E4D80499-16D2-4EE2-99D9-0E0F87D8F5DA}">
      <dgm:prSet/>
      <dgm:spPr/>
      <dgm:t>
        <a:bodyPr/>
        <a:lstStyle/>
        <a:p>
          <a:endParaRPr lang="en-ZA"/>
        </a:p>
      </dgm:t>
    </dgm:pt>
    <dgm:pt modelId="{CB806746-1437-4F19-AA86-D1FF62DFE715}" type="sibTrans" cxnId="{E4D80499-16D2-4EE2-99D9-0E0F87D8F5DA}">
      <dgm:prSet/>
      <dgm:spPr/>
      <dgm:t>
        <a:bodyPr/>
        <a:lstStyle/>
        <a:p>
          <a:endParaRPr lang="en-ZA"/>
        </a:p>
      </dgm:t>
    </dgm:pt>
    <dgm:pt modelId="{8915B1E5-6131-46DD-9984-3B288A821CF6}">
      <dgm:prSet phldrT="[Text]"/>
      <dgm:spPr/>
      <dgm:t>
        <a:bodyPr/>
        <a:lstStyle/>
        <a:p>
          <a:r>
            <a:rPr lang="en-ZA" dirty="0"/>
            <a:t>Need National assessment to monitor nutrition security at Local, District and Provincial level</a:t>
          </a:r>
        </a:p>
      </dgm:t>
    </dgm:pt>
    <dgm:pt modelId="{3549E106-1476-425F-B7E1-79931260A388}" type="parTrans" cxnId="{FD40A014-1C70-4BB6-9040-BF3D2F4B3A98}">
      <dgm:prSet/>
      <dgm:spPr/>
      <dgm:t>
        <a:bodyPr/>
        <a:lstStyle/>
        <a:p>
          <a:endParaRPr lang="en-ZA"/>
        </a:p>
      </dgm:t>
    </dgm:pt>
    <dgm:pt modelId="{FFAD41C3-7AC7-48BA-825E-E86D123CF4FF}" type="sibTrans" cxnId="{FD40A014-1C70-4BB6-9040-BF3D2F4B3A98}">
      <dgm:prSet/>
      <dgm:spPr/>
      <dgm:t>
        <a:bodyPr/>
        <a:lstStyle/>
        <a:p>
          <a:endParaRPr lang="en-ZA"/>
        </a:p>
      </dgm:t>
    </dgm:pt>
    <dgm:pt modelId="{73E8D511-8B09-48F1-B4C2-77883C7BADEC}" type="pres">
      <dgm:prSet presAssocID="{A2617156-344F-4F65-9358-511631513D56}" presName="compositeShape" presStyleCnt="0">
        <dgm:presLayoutVars>
          <dgm:chMax val="7"/>
          <dgm:dir/>
          <dgm:resizeHandles val="exact"/>
        </dgm:presLayoutVars>
      </dgm:prSet>
      <dgm:spPr/>
    </dgm:pt>
    <dgm:pt modelId="{9BE4AD7B-1E16-4616-8FD0-CAF602FE3D7B}" type="pres">
      <dgm:prSet presAssocID="{A2617156-344F-4F65-9358-511631513D56}" presName="wedge1" presStyleLbl="node1" presStyleIdx="0" presStyleCnt="3"/>
      <dgm:spPr/>
      <dgm:t>
        <a:bodyPr/>
        <a:lstStyle/>
        <a:p>
          <a:endParaRPr lang="en-US"/>
        </a:p>
      </dgm:t>
    </dgm:pt>
    <dgm:pt modelId="{C5CC70E7-B1F8-45AF-A16E-E978BCE12C7D}" type="pres">
      <dgm:prSet presAssocID="{A2617156-344F-4F65-9358-511631513D56}" presName="dummy1a" presStyleCnt="0"/>
      <dgm:spPr/>
    </dgm:pt>
    <dgm:pt modelId="{75100223-062D-40F7-8732-4B5D85FD5459}" type="pres">
      <dgm:prSet presAssocID="{A2617156-344F-4F65-9358-511631513D56}" presName="dummy1b" presStyleCnt="0"/>
      <dgm:spPr/>
    </dgm:pt>
    <dgm:pt modelId="{FC95BD53-DB8C-4725-8BAA-3A608E854560}" type="pres">
      <dgm:prSet presAssocID="{A2617156-344F-4F65-9358-511631513D56}" presName="wedge1Tx" presStyleLbl="node1" presStyleIdx="0" presStyleCnt="3">
        <dgm:presLayoutVars>
          <dgm:chMax val="0"/>
          <dgm:chPref val="0"/>
          <dgm:bulletEnabled val="1"/>
        </dgm:presLayoutVars>
      </dgm:prSet>
      <dgm:spPr/>
      <dgm:t>
        <a:bodyPr/>
        <a:lstStyle/>
        <a:p>
          <a:endParaRPr lang="en-US"/>
        </a:p>
      </dgm:t>
    </dgm:pt>
    <dgm:pt modelId="{1F9D82F8-594D-4BAA-9D91-97C8865EAF6F}" type="pres">
      <dgm:prSet presAssocID="{A2617156-344F-4F65-9358-511631513D56}" presName="wedge2" presStyleLbl="node1" presStyleIdx="1" presStyleCnt="3"/>
      <dgm:spPr/>
      <dgm:t>
        <a:bodyPr/>
        <a:lstStyle/>
        <a:p>
          <a:endParaRPr lang="en-US"/>
        </a:p>
      </dgm:t>
    </dgm:pt>
    <dgm:pt modelId="{99298688-1FE1-4007-B645-35AAB83834E4}" type="pres">
      <dgm:prSet presAssocID="{A2617156-344F-4F65-9358-511631513D56}" presName="dummy2a" presStyleCnt="0"/>
      <dgm:spPr/>
    </dgm:pt>
    <dgm:pt modelId="{ED2EAC3F-B13B-43B9-8390-9407C6874018}" type="pres">
      <dgm:prSet presAssocID="{A2617156-344F-4F65-9358-511631513D56}" presName="dummy2b" presStyleCnt="0"/>
      <dgm:spPr/>
    </dgm:pt>
    <dgm:pt modelId="{E5A3A4C2-6096-4B92-AEA4-D9949FE90A74}" type="pres">
      <dgm:prSet presAssocID="{A2617156-344F-4F65-9358-511631513D56}" presName="wedge2Tx" presStyleLbl="node1" presStyleIdx="1" presStyleCnt="3">
        <dgm:presLayoutVars>
          <dgm:chMax val="0"/>
          <dgm:chPref val="0"/>
          <dgm:bulletEnabled val="1"/>
        </dgm:presLayoutVars>
      </dgm:prSet>
      <dgm:spPr/>
      <dgm:t>
        <a:bodyPr/>
        <a:lstStyle/>
        <a:p>
          <a:endParaRPr lang="en-US"/>
        </a:p>
      </dgm:t>
    </dgm:pt>
    <dgm:pt modelId="{A38F4564-3E02-4E4D-A9E8-59EDB7752E59}" type="pres">
      <dgm:prSet presAssocID="{A2617156-344F-4F65-9358-511631513D56}" presName="wedge3" presStyleLbl="node1" presStyleIdx="2" presStyleCnt="3"/>
      <dgm:spPr/>
      <dgm:t>
        <a:bodyPr/>
        <a:lstStyle/>
        <a:p>
          <a:endParaRPr lang="en-US"/>
        </a:p>
      </dgm:t>
    </dgm:pt>
    <dgm:pt modelId="{1966B2F2-2A24-4BB8-9C71-1573EFA5FB1D}" type="pres">
      <dgm:prSet presAssocID="{A2617156-344F-4F65-9358-511631513D56}" presName="dummy3a" presStyleCnt="0"/>
      <dgm:spPr/>
    </dgm:pt>
    <dgm:pt modelId="{6069A617-A488-415E-BBD0-752A34347BE3}" type="pres">
      <dgm:prSet presAssocID="{A2617156-344F-4F65-9358-511631513D56}" presName="dummy3b" presStyleCnt="0"/>
      <dgm:spPr/>
    </dgm:pt>
    <dgm:pt modelId="{083EF6BA-1444-480F-9EF9-D2883242CBB4}" type="pres">
      <dgm:prSet presAssocID="{A2617156-344F-4F65-9358-511631513D56}" presName="wedge3Tx" presStyleLbl="node1" presStyleIdx="2" presStyleCnt="3">
        <dgm:presLayoutVars>
          <dgm:chMax val="0"/>
          <dgm:chPref val="0"/>
          <dgm:bulletEnabled val="1"/>
        </dgm:presLayoutVars>
      </dgm:prSet>
      <dgm:spPr/>
      <dgm:t>
        <a:bodyPr/>
        <a:lstStyle/>
        <a:p>
          <a:endParaRPr lang="en-US"/>
        </a:p>
      </dgm:t>
    </dgm:pt>
    <dgm:pt modelId="{220FABFF-2F2D-4CBA-9182-7895B94B97DC}" type="pres">
      <dgm:prSet presAssocID="{D674CE25-A8DE-4FED-95C2-3FBE5B4019A3}" presName="arrowWedge1" presStyleLbl="fgSibTrans2D1" presStyleIdx="0" presStyleCnt="3"/>
      <dgm:spPr/>
    </dgm:pt>
    <dgm:pt modelId="{932265DC-E6C9-4515-978E-E08C3FFC1710}" type="pres">
      <dgm:prSet presAssocID="{CB806746-1437-4F19-AA86-D1FF62DFE715}" presName="arrowWedge2" presStyleLbl="fgSibTrans2D1" presStyleIdx="1" presStyleCnt="3"/>
      <dgm:spPr/>
    </dgm:pt>
    <dgm:pt modelId="{4255DE25-B150-49A7-9396-AFE6AFF9BD48}" type="pres">
      <dgm:prSet presAssocID="{FFAD41C3-7AC7-48BA-825E-E86D123CF4FF}" presName="arrowWedge3" presStyleLbl="fgSibTrans2D1" presStyleIdx="2" presStyleCnt="3"/>
      <dgm:spPr/>
    </dgm:pt>
  </dgm:ptLst>
  <dgm:cxnLst>
    <dgm:cxn modelId="{C62C75FF-5EE7-46DF-BD10-1EFC8A3EDDD5}" type="presOf" srcId="{8915B1E5-6131-46DD-9984-3B288A821CF6}" destId="{083EF6BA-1444-480F-9EF9-D2883242CBB4}" srcOrd="1" destOrd="0" presId="urn:microsoft.com/office/officeart/2005/8/layout/cycle8"/>
    <dgm:cxn modelId="{2A66C5ED-CAA9-4868-9AEF-3CA7F2E00227}" type="presOf" srcId="{A2617156-344F-4F65-9358-511631513D56}" destId="{73E8D511-8B09-48F1-B4C2-77883C7BADEC}" srcOrd="0" destOrd="0" presId="urn:microsoft.com/office/officeart/2005/8/layout/cycle8"/>
    <dgm:cxn modelId="{E4D80499-16D2-4EE2-99D9-0E0F87D8F5DA}" srcId="{A2617156-344F-4F65-9358-511631513D56}" destId="{DE797215-FC65-4F69-BF09-B1B3B13F065E}" srcOrd="1" destOrd="0" parTransId="{B2F3135A-F2DF-474B-81BD-E914292E2BEC}" sibTransId="{CB806746-1437-4F19-AA86-D1FF62DFE715}"/>
    <dgm:cxn modelId="{7E496DDE-EF97-4155-BB8F-97DAD2FAA4B8}" type="presOf" srcId="{8915B1E5-6131-46DD-9984-3B288A821CF6}" destId="{A38F4564-3E02-4E4D-A9E8-59EDB7752E59}" srcOrd="0" destOrd="0" presId="urn:microsoft.com/office/officeart/2005/8/layout/cycle8"/>
    <dgm:cxn modelId="{70BB5FA8-D226-47E7-A0F8-6325A3C71591}" type="presOf" srcId="{BA57D2D4-08A9-4DF4-BF5E-1BEE2D39461A}" destId="{9BE4AD7B-1E16-4616-8FD0-CAF602FE3D7B}" srcOrd="0" destOrd="0" presId="urn:microsoft.com/office/officeart/2005/8/layout/cycle8"/>
    <dgm:cxn modelId="{37920C50-9DBB-4A2D-94F1-4872A682CF05}" type="presOf" srcId="{DE797215-FC65-4F69-BF09-B1B3B13F065E}" destId="{1F9D82F8-594D-4BAA-9D91-97C8865EAF6F}" srcOrd="0" destOrd="0" presId="urn:microsoft.com/office/officeart/2005/8/layout/cycle8"/>
    <dgm:cxn modelId="{FD40A014-1C70-4BB6-9040-BF3D2F4B3A98}" srcId="{A2617156-344F-4F65-9358-511631513D56}" destId="{8915B1E5-6131-46DD-9984-3B288A821CF6}" srcOrd="2" destOrd="0" parTransId="{3549E106-1476-425F-B7E1-79931260A388}" sibTransId="{FFAD41C3-7AC7-48BA-825E-E86D123CF4FF}"/>
    <dgm:cxn modelId="{ACF5209E-E323-4089-9282-D104547FFA9A}" type="presOf" srcId="{BA57D2D4-08A9-4DF4-BF5E-1BEE2D39461A}" destId="{FC95BD53-DB8C-4725-8BAA-3A608E854560}" srcOrd="1" destOrd="0" presId="urn:microsoft.com/office/officeart/2005/8/layout/cycle8"/>
    <dgm:cxn modelId="{5A27EF6F-D373-4677-8166-DC7651B4EC04}" type="presOf" srcId="{DE797215-FC65-4F69-BF09-B1B3B13F065E}" destId="{E5A3A4C2-6096-4B92-AEA4-D9949FE90A74}" srcOrd="1" destOrd="0" presId="urn:microsoft.com/office/officeart/2005/8/layout/cycle8"/>
    <dgm:cxn modelId="{45DDF78F-C099-4773-B1F9-13724479155A}" srcId="{A2617156-344F-4F65-9358-511631513D56}" destId="{BA57D2D4-08A9-4DF4-BF5E-1BEE2D39461A}" srcOrd="0" destOrd="0" parTransId="{2EE7C7D3-9B6C-43AF-98B0-5CC14F92C09B}" sibTransId="{D674CE25-A8DE-4FED-95C2-3FBE5B4019A3}"/>
    <dgm:cxn modelId="{78C9B02C-03B0-4737-8F92-E8F288BD5707}" type="presParOf" srcId="{73E8D511-8B09-48F1-B4C2-77883C7BADEC}" destId="{9BE4AD7B-1E16-4616-8FD0-CAF602FE3D7B}" srcOrd="0" destOrd="0" presId="urn:microsoft.com/office/officeart/2005/8/layout/cycle8"/>
    <dgm:cxn modelId="{6B886915-BA17-488B-A079-1FCCE3644A8A}" type="presParOf" srcId="{73E8D511-8B09-48F1-B4C2-77883C7BADEC}" destId="{C5CC70E7-B1F8-45AF-A16E-E978BCE12C7D}" srcOrd="1" destOrd="0" presId="urn:microsoft.com/office/officeart/2005/8/layout/cycle8"/>
    <dgm:cxn modelId="{FC175F7E-DA97-4CCF-A486-ABD5134EDB5B}" type="presParOf" srcId="{73E8D511-8B09-48F1-B4C2-77883C7BADEC}" destId="{75100223-062D-40F7-8732-4B5D85FD5459}" srcOrd="2" destOrd="0" presId="urn:microsoft.com/office/officeart/2005/8/layout/cycle8"/>
    <dgm:cxn modelId="{CA147163-1BF7-4A51-92AE-813A0206AC2C}" type="presParOf" srcId="{73E8D511-8B09-48F1-B4C2-77883C7BADEC}" destId="{FC95BD53-DB8C-4725-8BAA-3A608E854560}" srcOrd="3" destOrd="0" presId="urn:microsoft.com/office/officeart/2005/8/layout/cycle8"/>
    <dgm:cxn modelId="{531284D9-29B1-4B69-974B-F4185544D6C6}" type="presParOf" srcId="{73E8D511-8B09-48F1-B4C2-77883C7BADEC}" destId="{1F9D82F8-594D-4BAA-9D91-97C8865EAF6F}" srcOrd="4" destOrd="0" presId="urn:microsoft.com/office/officeart/2005/8/layout/cycle8"/>
    <dgm:cxn modelId="{399672CB-FAB2-4CC9-A809-FD7B6E73AE58}" type="presParOf" srcId="{73E8D511-8B09-48F1-B4C2-77883C7BADEC}" destId="{99298688-1FE1-4007-B645-35AAB83834E4}" srcOrd="5" destOrd="0" presId="urn:microsoft.com/office/officeart/2005/8/layout/cycle8"/>
    <dgm:cxn modelId="{25A0F4A5-7B30-4BBE-ADAB-E1F38E910808}" type="presParOf" srcId="{73E8D511-8B09-48F1-B4C2-77883C7BADEC}" destId="{ED2EAC3F-B13B-43B9-8390-9407C6874018}" srcOrd="6" destOrd="0" presId="urn:microsoft.com/office/officeart/2005/8/layout/cycle8"/>
    <dgm:cxn modelId="{3E1B046C-E110-482E-B0A2-678D576C2050}" type="presParOf" srcId="{73E8D511-8B09-48F1-B4C2-77883C7BADEC}" destId="{E5A3A4C2-6096-4B92-AEA4-D9949FE90A74}" srcOrd="7" destOrd="0" presId="urn:microsoft.com/office/officeart/2005/8/layout/cycle8"/>
    <dgm:cxn modelId="{52243783-9F2A-4432-B3B4-3C6A6592C688}" type="presParOf" srcId="{73E8D511-8B09-48F1-B4C2-77883C7BADEC}" destId="{A38F4564-3E02-4E4D-A9E8-59EDB7752E59}" srcOrd="8" destOrd="0" presId="urn:microsoft.com/office/officeart/2005/8/layout/cycle8"/>
    <dgm:cxn modelId="{F26BB077-2FCB-4D60-8B42-634BD9F9E7DA}" type="presParOf" srcId="{73E8D511-8B09-48F1-B4C2-77883C7BADEC}" destId="{1966B2F2-2A24-4BB8-9C71-1573EFA5FB1D}" srcOrd="9" destOrd="0" presId="urn:microsoft.com/office/officeart/2005/8/layout/cycle8"/>
    <dgm:cxn modelId="{36E0DDF4-F8C5-4F2C-A66D-6630F8DE1847}" type="presParOf" srcId="{73E8D511-8B09-48F1-B4C2-77883C7BADEC}" destId="{6069A617-A488-415E-BBD0-752A34347BE3}" srcOrd="10" destOrd="0" presId="urn:microsoft.com/office/officeart/2005/8/layout/cycle8"/>
    <dgm:cxn modelId="{DF122958-8BE9-49F0-A79D-4F7072A1E2DF}" type="presParOf" srcId="{73E8D511-8B09-48F1-B4C2-77883C7BADEC}" destId="{083EF6BA-1444-480F-9EF9-D2883242CBB4}" srcOrd="11" destOrd="0" presId="urn:microsoft.com/office/officeart/2005/8/layout/cycle8"/>
    <dgm:cxn modelId="{F5293386-8770-46A3-A5DA-AB68308179EE}" type="presParOf" srcId="{73E8D511-8B09-48F1-B4C2-77883C7BADEC}" destId="{220FABFF-2F2D-4CBA-9182-7895B94B97DC}" srcOrd="12" destOrd="0" presId="urn:microsoft.com/office/officeart/2005/8/layout/cycle8"/>
    <dgm:cxn modelId="{988CC148-F46C-4286-9878-052B48A34EC2}" type="presParOf" srcId="{73E8D511-8B09-48F1-B4C2-77883C7BADEC}" destId="{932265DC-E6C9-4515-978E-E08C3FFC1710}" srcOrd="13" destOrd="0" presId="urn:microsoft.com/office/officeart/2005/8/layout/cycle8"/>
    <dgm:cxn modelId="{AE55C8A2-096C-4271-92FB-FF6B5BF023DC}" type="presParOf" srcId="{73E8D511-8B09-48F1-B4C2-77883C7BADEC}" destId="{4255DE25-B150-49A7-9396-AFE6AFF9BD48}" srcOrd="14" destOrd="0" presId="urn:microsoft.com/office/officeart/2005/8/layout/cycle8"/>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9C88951-89C1-41BA-999D-B9A789787679}" type="doc">
      <dgm:prSet loTypeId="urn:microsoft.com/office/officeart/2018/5/layout/IconCircleLabelList" loCatId="icon" qsTypeId="urn:microsoft.com/office/officeart/2005/8/quickstyle/simple1" qsCatId="simple" csTypeId="urn:microsoft.com/office/officeart/2018/5/colors/Iconchunking_neutralbg_accent3_2" csCatId="accent3" phldr="1"/>
      <dgm:spPr/>
      <dgm:t>
        <a:bodyPr/>
        <a:lstStyle/>
        <a:p>
          <a:endParaRPr lang="en-US"/>
        </a:p>
      </dgm:t>
    </dgm:pt>
    <dgm:pt modelId="{6AACEB33-5A8F-4407-A7E6-586DEF16CBF7}">
      <dgm:prSet custT="1"/>
      <dgm:spPr/>
      <dgm:t>
        <a:bodyPr/>
        <a:lstStyle/>
        <a:p>
          <a:pPr>
            <a:lnSpc>
              <a:spcPct val="100000"/>
            </a:lnSpc>
            <a:defRPr cap="all"/>
          </a:pPr>
          <a:r>
            <a:rPr lang="en-ZA" sz="1400" cap="none" dirty="0"/>
            <a:t>The process of coordinating food and nutrition policy has within it many of the difficulties that arise in the policy cycle: multiple actors, conflictual institutions, socioeconomic change and fragmentation.</a:t>
          </a:r>
          <a:endParaRPr lang="en-US" sz="1400" cap="none" dirty="0"/>
        </a:p>
      </dgm:t>
    </dgm:pt>
    <dgm:pt modelId="{734BB6E7-5B5D-4F26-8685-993B3657E3C1}" type="parTrans" cxnId="{E2DDAA56-A449-4036-89E7-4F842BC1C7D0}">
      <dgm:prSet/>
      <dgm:spPr/>
      <dgm:t>
        <a:bodyPr/>
        <a:lstStyle/>
        <a:p>
          <a:endParaRPr lang="en-US"/>
        </a:p>
      </dgm:t>
    </dgm:pt>
    <dgm:pt modelId="{58AF7B36-B554-412F-A84F-6427D10A1F0B}" type="sibTrans" cxnId="{E2DDAA56-A449-4036-89E7-4F842BC1C7D0}">
      <dgm:prSet/>
      <dgm:spPr/>
      <dgm:t>
        <a:bodyPr/>
        <a:lstStyle/>
        <a:p>
          <a:endParaRPr lang="en-US"/>
        </a:p>
      </dgm:t>
    </dgm:pt>
    <dgm:pt modelId="{9D8C03B4-8668-4BAA-994A-AE49074F4EDF}">
      <dgm:prSet/>
      <dgm:spPr/>
      <dgm:t>
        <a:bodyPr/>
        <a:lstStyle/>
        <a:p>
          <a:pPr>
            <a:lnSpc>
              <a:spcPct val="100000"/>
            </a:lnSpc>
            <a:defRPr cap="all"/>
          </a:pPr>
          <a:r>
            <a:rPr lang="en-ZA" cap="none" dirty="0"/>
            <a:t>Finding integrated and holistic solutions to poor dietary intake and nutrition related illnesses is the overriding preoccupation of modern food and nutrition policy</a:t>
          </a:r>
          <a:endParaRPr lang="en-US" cap="none" dirty="0"/>
        </a:p>
      </dgm:t>
    </dgm:pt>
    <dgm:pt modelId="{4CC7CB4C-EF88-4790-96F6-9E3DE4697576}" type="parTrans" cxnId="{2E88BD5D-0D1D-4CDA-9A34-1C3B953FA356}">
      <dgm:prSet/>
      <dgm:spPr/>
      <dgm:t>
        <a:bodyPr/>
        <a:lstStyle/>
        <a:p>
          <a:endParaRPr lang="en-US"/>
        </a:p>
      </dgm:t>
    </dgm:pt>
    <dgm:pt modelId="{5D78CBD7-3BDA-45CB-B9C9-486F8EA8FB08}" type="sibTrans" cxnId="{2E88BD5D-0D1D-4CDA-9A34-1C3B953FA356}">
      <dgm:prSet/>
      <dgm:spPr/>
      <dgm:t>
        <a:bodyPr/>
        <a:lstStyle/>
        <a:p>
          <a:endParaRPr lang="en-US"/>
        </a:p>
      </dgm:t>
    </dgm:pt>
    <dgm:pt modelId="{D79938FA-EDBB-4EA5-9056-1F89FE6F1310}">
      <dgm:prSet/>
      <dgm:spPr/>
      <dgm:t>
        <a:bodyPr/>
        <a:lstStyle/>
        <a:p>
          <a:pPr>
            <a:lnSpc>
              <a:spcPct val="100000"/>
            </a:lnSpc>
            <a:defRPr cap="all"/>
          </a:pPr>
          <a:r>
            <a:rPr lang="en-ZA" cap="none" dirty="0"/>
            <a:t>This stands in sharp contrast to the traditional focus on maximising the production of staple crops and animal-sourced foods. Modern and traditional </a:t>
          </a:r>
          <a:r>
            <a:rPr lang="en-ZA" cap="none" dirty="0" err="1"/>
            <a:t>agro</a:t>
          </a:r>
          <a:r>
            <a:rPr lang="en-ZA" cap="none" dirty="0"/>
            <a:t>-food systems pose different policy coordination problems</a:t>
          </a:r>
          <a:endParaRPr lang="en-US" cap="none" dirty="0"/>
        </a:p>
      </dgm:t>
    </dgm:pt>
    <dgm:pt modelId="{4F8DB187-B1B7-4275-B647-EF8078751DBD}" type="parTrans" cxnId="{2922CB0E-3FC5-43F0-A089-E27E3983BF50}">
      <dgm:prSet/>
      <dgm:spPr/>
      <dgm:t>
        <a:bodyPr/>
        <a:lstStyle/>
        <a:p>
          <a:endParaRPr lang="en-US"/>
        </a:p>
      </dgm:t>
    </dgm:pt>
    <dgm:pt modelId="{BD8EEB4C-1A75-4E8C-BF77-0CEB2C969F7B}" type="sibTrans" cxnId="{2922CB0E-3FC5-43F0-A089-E27E3983BF50}">
      <dgm:prSet/>
      <dgm:spPr/>
      <dgm:t>
        <a:bodyPr/>
        <a:lstStyle/>
        <a:p>
          <a:endParaRPr lang="en-US"/>
        </a:p>
      </dgm:t>
    </dgm:pt>
    <dgm:pt modelId="{2B0E9C15-4E68-459A-AF0E-84869CE9715B}" type="pres">
      <dgm:prSet presAssocID="{49C88951-89C1-41BA-999D-B9A789787679}" presName="root" presStyleCnt="0">
        <dgm:presLayoutVars>
          <dgm:dir/>
          <dgm:resizeHandles val="exact"/>
        </dgm:presLayoutVars>
      </dgm:prSet>
      <dgm:spPr/>
      <dgm:t>
        <a:bodyPr/>
        <a:lstStyle/>
        <a:p>
          <a:endParaRPr lang="en-US"/>
        </a:p>
      </dgm:t>
    </dgm:pt>
    <dgm:pt modelId="{F7DC4A1E-7225-432A-96E9-F673CFC57379}" type="pres">
      <dgm:prSet presAssocID="{6AACEB33-5A8F-4407-A7E6-586DEF16CBF7}" presName="compNode" presStyleCnt="0"/>
      <dgm:spPr/>
    </dgm:pt>
    <dgm:pt modelId="{4934770A-8188-4747-82DD-4F79704E2318}" type="pres">
      <dgm:prSet presAssocID="{6AACEB33-5A8F-4407-A7E6-586DEF16CBF7}" presName="iconBgRect" presStyleLbl="bgShp" presStyleIdx="0" presStyleCnt="3"/>
      <dgm:spPr/>
    </dgm:pt>
    <dgm:pt modelId="{A8DFC1BD-B34E-4FCB-A0A9-C6F8EB23D2CC}" type="pres">
      <dgm:prSet presAssocID="{6AACEB33-5A8F-4407-A7E6-586DEF16CBF7}"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xmlns="" val="0"/>
              </a:ext>
              <a:ext uri="{96DAC541-7B7A-43D3-8B79-37D633B846F1}">
                <asvg:svgBlip xmlns="" xmlns:asvg="http://schemas.microsoft.com/office/drawing/2016/SVG/main" r:embed="rId2"/>
              </a:ext>
            </a:extLst>
          </a:blip>
          <a:stretch>
            <a:fillRect/>
          </a:stretch>
        </a:blipFill>
        <a:ln>
          <a:noFill/>
        </a:ln>
      </dgm:spPr>
      <dgm:t>
        <a:bodyPr/>
        <a:lstStyle/>
        <a:p>
          <a:endParaRPr lang="en-US"/>
        </a:p>
      </dgm:t>
      <dgm:extLst>
        <a:ext uri="{E40237B7-FDA0-4F09-8148-C483321AD2D9}">
          <dgm14:cNvPr xmlns:dgm14="http://schemas.microsoft.com/office/drawing/2010/diagram" xmlns="" id="0" name="" descr="Branching Diagram"/>
        </a:ext>
      </dgm:extLst>
    </dgm:pt>
    <dgm:pt modelId="{95034E0D-D20A-4780-BF05-E619E290BE53}" type="pres">
      <dgm:prSet presAssocID="{6AACEB33-5A8F-4407-A7E6-586DEF16CBF7}" presName="spaceRect" presStyleCnt="0"/>
      <dgm:spPr/>
    </dgm:pt>
    <dgm:pt modelId="{22C969E1-14ED-48AB-ABDC-BE66CB23C3D1}" type="pres">
      <dgm:prSet presAssocID="{6AACEB33-5A8F-4407-A7E6-586DEF16CBF7}" presName="textRect" presStyleLbl="revTx" presStyleIdx="0" presStyleCnt="3">
        <dgm:presLayoutVars>
          <dgm:chMax val="1"/>
          <dgm:chPref val="1"/>
        </dgm:presLayoutVars>
      </dgm:prSet>
      <dgm:spPr/>
      <dgm:t>
        <a:bodyPr/>
        <a:lstStyle/>
        <a:p>
          <a:endParaRPr lang="en-US"/>
        </a:p>
      </dgm:t>
    </dgm:pt>
    <dgm:pt modelId="{86FB42A6-3F9E-4140-8968-4AA357C9491F}" type="pres">
      <dgm:prSet presAssocID="{58AF7B36-B554-412F-A84F-6427D10A1F0B}" presName="sibTrans" presStyleCnt="0"/>
      <dgm:spPr/>
    </dgm:pt>
    <dgm:pt modelId="{FDD65BE2-017F-418A-BCD5-84438604F889}" type="pres">
      <dgm:prSet presAssocID="{9D8C03B4-8668-4BAA-994A-AE49074F4EDF}" presName="compNode" presStyleCnt="0"/>
      <dgm:spPr/>
    </dgm:pt>
    <dgm:pt modelId="{5576E483-64AE-471D-89E7-369A053F6A08}" type="pres">
      <dgm:prSet presAssocID="{9D8C03B4-8668-4BAA-994A-AE49074F4EDF}" presName="iconBgRect" presStyleLbl="bgShp" presStyleIdx="1" presStyleCnt="3"/>
      <dgm:spPr/>
    </dgm:pt>
    <dgm:pt modelId="{5370E7FD-AB58-446E-B869-C7834397BC35}" type="pres">
      <dgm:prSet presAssocID="{9D8C03B4-8668-4BAA-994A-AE49074F4EDF}"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xmlns="" val="0"/>
              </a:ext>
              <a:ext uri="{96DAC541-7B7A-43D3-8B79-37D633B846F1}">
                <asvg:svgBlip xmlns="" xmlns:asvg="http://schemas.microsoft.com/office/drawing/2016/SVG/main" r:embed="rId4"/>
              </a:ext>
            </a:extLst>
          </a:blip>
          <a:stretch>
            <a:fillRect/>
          </a:stretch>
        </a:blipFill>
        <a:ln>
          <a:noFill/>
        </a:ln>
      </dgm:spPr>
      <dgm:t>
        <a:bodyPr/>
        <a:lstStyle/>
        <a:p>
          <a:endParaRPr lang="en-US"/>
        </a:p>
      </dgm:t>
      <dgm:extLst>
        <a:ext uri="{E40237B7-FDA0-4F09-8148-C483321AD2D9}">
          <dgm14:cNvPr xmlns:dgm14="http://schemas.microsoft.com/office/drawing/2010/diagram" xmlns="" id="0" name="" descr="Avocado"/>
        </a:ext>
      </dgm:extLst>
    </dgm:pt>
    <dgm:pt modelId="{65379D94-214B-4334-A23D-2DE5FAB34142}" type="pres">
      <dgm:prSet presAssocID="{9D8C03B4-8668-4BAA-994A-AE49074F4EDF}" presName="spaceRect" presStyleCnt="0"/>
      <dgm:spPr/>
    </dgm:pt>
    <dgm:pt modelId="{BC6749E9-610E-4748-9821-E75FD9D25ADC}" type="pres">
      <dgm:prSet presAssocID="{9D8C03B4-8668-4BAA-994A-AE49074F4EDF}" presName="textRect" presStyleLbl="revTx" presStyleIdx="1" presStyleCnt="3">
        <dgm:presLayoutVars>
          <dgm:chMax val="1"/>
          <dgm:chPref val="1"/>
        </dgm:presLayoutVars>
      </dgm:prSet>
      <dgm:spPr/>
      <dgm:t>
        <a:bodyPr/>
        <a:lstStyle/>
        <a:p>
          <a:endParaRPr lang="en-US"/>
        </a:p>
      </dgm:t>
    </dgm:pt>
    <dgm:pt modelId="{C0020B93-9A1C-4075-977B-68120E6CD398}" type="pres">
      <dgm:prSet presAssocID="{5D78CBD7-3BDA-45CB-B9C9-486F8EA8FB08}" presName="sibTrans" presStyleCnt="0"/>
      <dgm:spPr/>
    </dgm:pt>
    <dgm:pt modelId="{585933A1-7AB8-4C22-B0FB-3EDC95F82729}" type="pres">
      <dgm:prSet presAssocID="{D79938FA-EDBB-4EA5-9056-1F89FE6F1310}" presName="compNode" presStyleCnt="0"/>
      <dgm:spPr/>
    </dgm:pt>
    <dgm:pt modelId="{11FA391D-9BBA-4169-962A-ED1FF681E4CB}" type="pres">
      <dgm:prSet presAssocID="{D79938FA-EDBB-4EA5-9056-1F89FE6F1310}" presName="iconBgRect" presStyleLbl="bgShp" presStyleIdx="2" presStyleCnt="3"/>
      <dgm:spPr/>
    </dgm:pt>
    <dgm:pt modelId="{0E5CEFF5-A7DD-4153-8685-600AC701F6EC}" type="pres">
      <dgm:prSet presAssocID="{D79938FA-EDBB-4EA5-9056-1F89FE6F1310}"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xmlns="" val="0"/>
              </a:ext>
              <a:ext uri="{96DAC541-7B7A-43D3-8B79-37D633B846F1}">
                <asvg:svgBlip xmlns="" xmlns:asvg="http://schemas.microsoft.com/office/drawing/2016/SVG/main" r:embed="rId6"/>
              </a:ext>
            </a:extLst>
          </a:blip>
          <a:stretch>
            <a:fillRect/>
          </a:stretch>
        </a:blipFill>
        <a:ln>
          <a:noFill/>
        </a:ln>
      </dgm:spPr>
      <dgm:t>
        <a:bodyPr/>
        <a:lstStyle/>
        <a:p>
          <a:endParaRPr lang="en-US"/>
        </a:p>
      </dgm:t>
      <dgm:extLst>
        <a:ext uri="{E40237B7-FDA0-4F09-8148-C483321AD2D9}">
          <dgm14:cNvPr xmlns:dgm14="http://schemas.microsoft.com/office/drawing/2010/diagram" xmlns="" id="0" name="" descr="Farm scene"/>
        </a:ext>
      </dgm:extLst>
    </dgm:pt>
    <dgm:pt modelId="{FF92B283-8D5B-466C-9EC4-8C957D2C1242}" type="pres">
      <dgm:prSet presAssocID="{D79938FA-EDBB-4EA5-9056-1F89FE6F1310}" presName="spaceRect" presStyleCnt="0"/>
      <dgm:spPr/>
    </dgm:pt>
    <dgm:pt modelId="{B0DA9172-1A36-4AA1-9DC5-AF64C378D4C8}" type="pres">
      <dgm:prSet presAssocID="{D79938FA-EDBB-4EA5-9056-1F89FE6F1310}" presName="textRect" presStyleLbl="revTx" presStyleIdx="2" presStyleCnt="3">
        <dgm:presLayoutVars>
          <dgm:chMax val="1"/>
          <dgm:chPref val="1"/>
        </dgm:presLayoutVars>
      </dgm:prSet>
      <dgm:spPr/>
      <dgm:t>
        <a:bodyPr/>
        <a:lstStyle/>
        <a:p>
          <a:endParaRPr lang="en-US"/>
        </a:p>
      </dgm:t>
    </dgm:pt>
  </dgm:ptLst>
  <dgm:cxnLst>
    <dgm:cxn modelId="{0115656C-0429-423B-A99A-240C6B600F09}" type="presOf" srcId="{6AACEB33-5A8F-4407-A7E6-586DEF16CBF7}" destId="{22C969E1-14ED-48AB-ABDC-BE66CB23C3D1}" srcOrd="0" destOrd="0" presId="urn:microsoft.com/office/officeart/2018/5/layout/IconCircleLabelList"/>
    <dgm:cxn modelId="{07A1EAC7-24B1-47FA-B2A7-0CB365B1472F}" type="presOf" srcId="{D79938FA-EDBB-4EA5-9056-1F89FE6F1310}" destId="{B0DA9172-1A36-4AA1-9DC5-AF64C378D4C8}" srcOrd="0" destOrd="0" presId="urn:microsoft.com/office/officeart/2018/5/layout/IconCircleLabelList"/>
    <dgm:cxn modelId="{2922CB0E-3FC5-43F0-A089-E27E3983BF50}" srcId="{49C88951-89C1-41BA-999D-B9A789787679}" destId="{D79938FA-EDBB-4EA5-9056-1F89FE6F1310}" srcOrd="2" destOrd="0" parTransId="{4F8DB187-B1B7-4275-B647-EF8078751DBD}" sibTransId="{BD8EEB4C-1A75-4E8C-BF77-0CEB2C969F7B}"/>
    <dgm:cxn modelId="{565CF903-058A-490B-AD55-5B3ACF435D69}" type="presOf" srcId="{49C88951-89C1-41BA-999D-B9A789787679}" destId="{2B0E9C15-4E68-459A-AF0E-84869CE9715B}" srcOrd="0" destOrd="0" presId="urn:microsoft.com/office/officeart/2018/5/layout/IconCircleLabelList"/>
    <dgm:cxn modelId="{51ED0338-E801-4E9C-BB7C-3BF20E10B52A}" type="presOf" srcId="{9D8C03B4-8668-4BAA-994A-AE49074F4EDF}" destId="{BC6749E9-610E-4748-9821-E75FD9D25ADC}" srcOrd="0" destOrd="0" presId="urn:microsoft.com/office/officeart/2018/5/layout/IconCircleLabelList"/>
    <dgm:cxn modelId="{E2DDAA56-A449-4036-89E7-4F842BC1C7D0}" srcId="{49C88951-89C1-41BA-999D-B9A789787679}" destId="{6AACEB33-5A8F-4407-A7E6-586DEF16CBF7}" srcOrd="0" destOrd="0" parTransId="{734BB6E7-5B5D-4F26-8685-993B3657E3C1}" sibTransId="{58AF7B36-B554-412F-A84F-6427D10A1F0B}"/>
    <dgm:cxn modelId="{2E88BD5D-0D1D-4CDA-9A34-1C3B953FA356}" srcId="{49C88951-89C1-41BA-999D-B9A789787679}" destId="{9D8C03B4-8668-4BAA-994A-AE49074F4EDF}" srcOrd="1" destOrd="0" parTransId="{4CC7CB4C-EF88-4790-96F6-9E3DE4697576}" sibTransId="{5D78CBD7-3BDA-45CB-B9C9-486F8EA8FB08}"/>
    <dgm:cxn modelId="{29026FCF-0B35-43CC-83FF-4181E2ABEFE1}" type="presParOf" srcId="{2B0E9C15-4E68-459A-AF0E-84869CE9715B}" destId="{F7DC4A1E-7225-432A-96E9-F673CFC57379}" srcOrd="0" destOrd="0" presId="urn:microsoft.com/office/officeart/2018/5/layout/IconCircleLabelList"/>
    <dgm:cxn modelId="{528E598B-455F-49C2-84F1-72BFBDD28914}" type="presParOf" srcId="{F7DC4A1E-7225-432A-96E9-F673CFC57379}" destId="{4934770A-8188-4747-82DD-4F79704E2318}" srcOrd="0" destOrd="0" presId="urn:microsoft.com/office/officeart/2018/5/layout/IconCircleLabelList"/>
    <dgm:cxn modelId="{7452203F-4AC2-4B62-B0D3-F140A72200F4}" type="presParOf" srcId="{F7DC4A1E-7225-432A-96E9-F673CFC57379}" destId="{A8DFC1BD-B34E-4FCB-A0A9-C6F8EB23D2CC}" srcOrd="1" destOrd="0" presId="urn:microsoft.com/office/officeart/2018/5/layout/IconCircleLabelList"/>
    <dgm:cxn modelId="{9AB02802-9872-4579-B84F-AE70AD60C21E}" type="presParOf" srcId="{F7DC4A1E-7225-432A-96E9-F673CFC57379}" destId="{95034E0D-D20A-4780-BF05-E619E290BE53}" srcOrd="2" destOrd="0" presId="urn:microsoft.com/office/officeart/2018/5/layout/IconCircleLabelList"/>
    <dgm:cxn modelId="{1A194F45-EBBB-4EDF-8084-DBD450360D80}" type="presParOf" srcId="{F7DC4A1E-7225-432A-96E9-F673CFC57379}" destId="{22C969E1-14ED-48AB-ABDC-BE66CB23C3D1}" srcOrd="3" destOrd="0" presId="urn:microsoft.com/office/officeart/2018/5/layout/IconCircleLabelList"/>
    <dgm:cxn modelId="{0EFFD635-E1AB-4E66-A00A-9082724A504A}" type="presParOf" srcId="{2B0E9C15-4E68-459A-AF0E-84869CE9715B}" destId="{86FB42A6-3F9E-4140-8968-4AA357C9491F}" srcOrd="1" destOrd="0" presId="urn:microsoft.com/office/officeart/2018/5/layout/IconCircleLabelList"/>
    <dgm:cxn modelId="{6C8162E6-990E-4897-BA54-0E5B98C3AC13}" type="presParOf" srcId="{2B0E9C15-4E68-459A-AF0E-84869CE9715B}" destId="{FDD65BE2-017F-418A-BCD5-84438604F889}" srcOrd="2" destOrd="0" presId="urn:microsoft.com/office/officeart/2018/5/layout/IconCircleLabelList"/>
    <dgm:cxn modelId="{1CD4410D-7FCA-472C-B7A4-835DEB4EA05D}" type="presParOf" srcId="{FDD65BE2-017F-418A-BCD5-84438604F889}" destId="{5576E483-64AE-471D-89E7-369A053F6A08}" srcOrd="0" destOrd="0" presId="urn:microsoft.com/office/officeart/2018/5/layout/IconCircleLabelList"/>
    <dgm:cxn modelId="{820769E9-87AB-40DF-8D9E-779D80689BF5}" type="presParOf" srcId="{FDD65BE2-017F-418A-BCD5-84438604F889}" destId="{5370E7FD-AB58-446E-B869-C7834397BC35}" srcOrd="1" destOrd="0" presId="urn:microsoft.com/office/officeart/2018/5/layout/IconCircleLabelList"/>
    <dgm:cxn modelId="{21C24616-5787-4C89-936C-AD5EF3D304DF}" type="presParOf" srcId="{FDD65BE2-017F-418A-BCD5-84438604F889}" destId="{65379D94-214B-4334-A23D-2DE5FAB34142}" srcOrd="2" destOrd="0" presId="urn:microsoft.com/office/officeart/2018/5/layout/IconCircleLabelList"/>
    <dgm:cxn modelId="{74D8909D-F060-4DA9-9F81-59C61CD57FA0}" type="presParOf" srcId="{FDD65BE2-017F-418A-BCD5-84438604F889}" destId="{BC6749E9-610E-4748-9821-E75FD9D25ADC}" srcOrd="3" destOrd="0" presId="urn:microsoft.com/office/officeart/2018/5/layout/IconCircleLabelList"/>
    <dgm:cxn modelId="{9032B71D-4A39-4EC3-B1C2-D94BF3DC2F81}" type="presParOf" srcId="{2B0E9C15-4E68-459A-AF0E-84869CE9715B}" destId="{C0020B93-9A1C-4075-977B-68120E6CD398}" srcOrd="3" destOrd="0" presId="urn:microsoft.com/office/officeart/2018/5/layout/IconCircleLabelList"/>
    <dgm:cxn modelId="{172DA0C2-F078-44CD-B1F8-AC0787BB42E2}" type="presParOf" srcId="{2B0E9C15-4E68-459A-AF0E-84869CE9715B}" destId="{585933A1-7AB8-4C22-B0FB-3EDC95F82729}" srcOrd="4" destOrd="0" presId="urn:microsoft.com/office/officeart/2018/5/layout/IconCircleLabelList"/>
    <dgm:cxn modelId="{3A7D2D0E-8658-46FF-88BE-4A2036550D5D}" type="presParOf" srcId="{585933A1-7AB8-4C22-B0FB-3EDC95F82729}" destId="{11FA391D-9BBA-4169-962A-ED1FF681E4CB}" srcOrd="0" destOrd="0" presId="urn:microsoft.com/office/officeart/2018/5/layout/IconCircleLabelList"/>
    <dgm:cxn modelId="{83695D06-B923-4C88-A395-2AE306DDEA2C}" type="presParOf" srcId="{585933A1-7AB8-4C22-B0FB-3EDC95F82729}" destId="{0E5CEFF5-A7DD-4153-8685-600AC701F6EC}" srcOrd="1" destOrd="0" presId="urn:microsoft.com/office/officeart/2018/5/layout/IconCircleLabelList"/>
    <dgm:cxn modelId="{99B2CB7A-3EC3-4FBD-8BC2-A9BCDEFED32D}" type="presParOf" srcId="{585933A1-7AB8-4C22-B0FB-3EDC95F82729}" destId="{FF92B283-8D5B-466C-9EC4-8C957D2C1242}" srcOrd="2" destOrd="0" presId="urn:microsoft.com/office/officeart/2018/5/layout/IconCircleLabelList"/>
    <dgm:cxn modelId="{46612E07-C67B-4F7F-AB43-A1986A16D334}" type="presParOf" srcId="{585933A1-7AB8-4C22-B0FB-3EDC95F82729}" destId="{B0DA9172-1A36-4AA1-9DC5-AF64C378D4C8}" srcOrd="3" destOrd="0" presId="urn:microsoft.com/office/officeart/2018/5/layout/IconCircleLabelLis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137C8B3-CCB7-4412-830C-B3660CAD6FD0}">
      <dsp:nvSpPr>
        <dsp:cNvPr id="0" name=""/>
        <dsp:cNvSpPr/>
      </dsp:nvSpPr>
      <dsp:spPr>
        <a:xfrm>
          <a:off x="0" y="2175669"/>
          <a:ext cx="10515600" cy="0"/>
        </a:xfrm>
        <a:prstGeom prst="line">
          <a:avLst/>
        </a:prstGeom>
        <a:solidFill>
          <a:schemeClr val="lt1">
            <a:alpha val="90000"/>
            <a:hueOff val="0"/>
            <a:satOff val="0"/>
            <a:lumOff val="0"/>
            <a:alphaOff val="0"/>
          </a:schemeClr>
        </a:solidFill>
        <a:ln w="19050" cap="flat" cmpd="sng" algn="ctr">
          <a:solidFill>
            <a:schemeClr val="accent5">
              <a:hueOff val="0"/>
              <a:satOff val="0"/>
              <a:lumOff val="0"/>
              <a:alphaOff val="0"/>
            </a:schemeClr>
          </a:solidFill>
          <a:prstDash val="solid"/>
          <a:miter lim="800000"/>
          <a:tailEnd type="triangle" w="lg" len="lg"/>
        </a:ln>
        <a:effectLst/>
      </dsp:spPr>
      <dsp:style>
        <a:lnRef idx="2">
          <a:scrgbClr r="0" g="0" b="0"/>
        </a:lnRef>
        <a:fillRef idx="1">
          <a:scrgbClr r="0" g="0" b="0"/>
        </a:fillRef>
        <a:effectRef idx="0">
          <a:scrgbClr r="0" g="0" b="0"/>
        </a:effectRef>
        <a:fontRef idx="minor"/>
      </dsp:style>
    </dsp:sp>
    <dsp:sp modelId="{9B215A15-CCCD-4745-8DC4-71036AEEA525}">
      <dsp:nvSpPr>
        <dsp:cNvPr id="0" name=""/>
        <dsp:cNvSpPr/>
      </dsp:nvSpPr>
      <dsp:spPr>
        <a:xfrm rot="8100000">
          <a:off x="68112" y="501406"/>
          <a:ext cx="319993" cy="319993"/>
        </a:xfrm>
        <a:prstGeom prst="teardrop">
          <a:avLst>
            <a:gd name="adj" fmla="val 11500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1116229-636F-436D-A481-3DBFB2BA9373}">
      <dsp:nvSpPr>
        <dsp:cNvPr id="0" name=""/>
        <dsp:cNvSpPr/>
      </dsp:nvSpPr>
      <dsp:spPr>
        <a:xfrm>
          <a:off x="103661" y="536955"/>
          <a:ext cx="248896" cy="248896"/>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69972685-8EE8-4D79-B7FB-4644E63BD487}">
      <dsp:nvSpPr>
        <dsp:cNvPr id="0" name=""/>
        <dsp:cNvSpPr/>
      </dsp:nvSpPr>
      <dsp:spPr>
        <a:xfrm>
          <a:off x="454379" y="887672"/>
          <a:ext cx="3498086" cy="12879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5250" rIns="95250" bIns="142875" numCol="1" spcCol="1270" anchor="t" anchorCtr="0">
          <a:noAutofit/>
        </a:bodyPr>
        <a:lstStyle/>
        <a:p>
          <a:pPr lvl="0" algn="l" defTabSz="666750">
            <a:lnSpc>
              <a:spcPct val="90000"/>
            </a:lnSpc>
            <a:spcBef>
              <a:spcPct val="0"/>
            </a:spcBef>
            <a:spcAft>
              <a:spcPct val="35000"/>
            </a:spcAft>
          </a:pPr>
          <a:r>
            <a:rPr lang="en-US" sz="1500" kern="1200"/>
            <a:t>Cape Town, 2008, 1060 poor H/H – 80% severely food insecure</a:t>
          </a:r>
        </a:p>
      </dsp:txBody>
      <dsp:txXfrm>
        <a:off x="454379" y="887672"/>
        <a:ext cx="3498086" cy="1287996"/>
      </dsp:txXfrm>
    </dsp:sp>
    <dsp:sp modelId="{9E0C2742-5637-4B16-B195-335090BEAFA2}">
      <dsp:nvSpPr>
        <dsp:cNvPr id="0" name=""/>
        <dsp:cNvSpPr/>
      </dsp:nvSpPr>
      <dsp:spPr>
        <a:xfrm>
          <a:off x="454379" y="435133"/>
          <a:ext cx="3498086" cy="4525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lvl="0" algn="l" defTabSz="889000">
            <a:lnSpc>
              <a:spcPct val="90000"/>
            </a:lnSpc>
            <a:spcBef>
              <a:spcPct val="0"/>
            </a:spcBef>
            <a:spcAft>
              <a:spcPct val="35000"/>
            </a:spcAft>
            <a:defRPr b="1"/>
          </a:pPr>
          <a:r>
            <a:rPr lang="en-US" sz="2000" kern="1200"/>
            <a:t>2008</a:t>
          </a:r>
        </a:p>
      </dsp:txBody>
      <dsp:txXfrm>
        <a:off x="454379" y="435133"/>
        <a:ext cx="3498086" cy="452539"/>
      </dsp:txXfrm>
    </dsp:sp>
    <dsp:sp modelId="{8A630BD0-8F84-4F70-9927-5F3B8362B0A9}">
      <dsp:nvSpPr>
        <dsp:cNvPr id="0" name=""/>
        <dsp:cNvSpPr/>
      </dsp:nvSpPr>
      <dsp:spPr>
        <a:xfrm>
          <a:off x="228109" y="887672"/>
          <a:ext cx="0" cy="1287996"/>
        </a:xfrm>
        <a:prstGeom prst="line">
          <a:avLst/>
        </a:prstGeom>
        <a:noFill/>
        <a:ln w="12700" cap="flat" cmpd="sng" algn="ctr">
          <a:solidFill>
            <a:schemeClr val="accent5">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6277843F-C0FB-450D-8E8D-B3262DAEAA3D}">
      <dsp:nvSpPr>
        <dsp:cNvPr id="0" name=""/>
        <dsp:cNvSpPr/>
      </dsp:nvSpPr>
      <dsp:spPr>
        <a:xfrm>
          <a:off x="186507" y="2134940"/>
          <a:ext cx="81457" cy="81457"/>
        </a:xfrm>
        <a:prstGeom prst="ellipse">
          <a:avLst/>
        </a:prstGeom>
        <a:solidFill>
          <a:schemeClr val="accent5">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B56329F-D18E-4F27-AD7C-47946EC650F1}">
      <dsp:nvSpPr>
        <dsp:cNvPr id="0" name=""/>
        <dsp:cNvSpPr/>
      </dsp:nvSpPr>
      <dsp:spPr>
        <a:xfrm rot="18900000">
          <a:off x="2167232" y="3529937"/>
          <a:ext cx="319993" cy="319993"/>
        </a:xfrm>
        <a:prstGeom prst="teardrop">
          <a:avLst>
            <a:gd name="adj" fmla="val 115000"/>
          </a:avLst>
        </a:prstGeom>
        <a:solidFill>
          <a:schemeClr val="accent5">
            <a:hueOff val="-2252848"/>
            <a:satOff val="-5806"/>
            <a:lumOff val="-3922"/>
            <a:alphaOff val="0"/>
          </a:schemeClr>
        </a:solidFill>
        <a:ln w="12700" cap="flat" cmpd="sng" algn="ctr">
          <a:solidFill>
            <a:schemeClr val="accent5">
              <a:hueOff val="-2252848"/>
              <a:satOff val="-5806"/>
              <a:lumOff val="-392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E84E748-ACB1-423E-BDA2-A1130EE9297A}">
      <dsp:nvSpPr>
        <dsp:cNvPr id="0" name=""/>
        <dsp:cNvSpPr/>
      </dsp:nvSpPr>
      <dsp:spPr>
        <a:xfrm>
          <a:off x="2202780" y="3565486"/>
          <a:ext cx="248896" cy="248896"/>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0710877E-7C43-4363-8263-7BB58FA3243F}">
      <dsp:nvSpPr>
        <dsp:cNvPr id="0" name=""/>
        <dsp:cNvSpPr/>
      </dsp:nvSpPr>
      <dsp:spPr>
        <a:xfrm>
          <a:off x="2553498" y="2175669"/>
          <a:ext cx="3498086" cy="12879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42875" rIns="0" bIns="95250" numCol="1" spcCol="1270" anchor="b" anchorCtr="0">
          <a:noAutofit/>
        </a:bodyPr>
        <a:lstStyle/>
        <a:p>
          <a:pPr lvl="0" algn="l" defTabSz="666750">
            <a:lnSpc>
              <a:spcPct val="90000"/>
            </a:lnSpc>
            <a:spcBef>
              <a:spcPct val="0"/>
            </a:spcBef>
            <a:spcAft>
              <a:spcPct val="35000"/>
            </a:spcAft>
          </a:pPr>
          <a:r>
            <a:rPr lang="en-US" sz="1500" kern="1200"/>
            <a:t>Johannesburg (Orange Farm, Alexandra Park and Inner City), 2012, poor H/H, 56% food insecure</a:t>
          </a:r>
        </a:p>
      </dsp:txBody>
      <dsp:txXfrm>
        <a:off x="2553498" y="2175669"/>
        <a:ext cx="3498086" cy="1287996"/>
      </dsp:txXfrm>
    </dsp:sp>
    <dsp:sp modelId="{87731008-AEA0-4730-89EB-115A9DB4533D}">
      <dsp:nvSpPr>
        <dsp:cNvPr id="0" name=""/>
        <dsp:cNvSpPr/>
      </dsp:nvSpPr>
      <dsp:spPr>
        <a:xfrm>
          <a:off x="2553498" y="3463665"/>
          <a:ext cx="3498086" cy="4525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lvl="0" algn="l" defTabSz="889000">
            <a:lnSpc>
              <a:spcPct val="90000"/>
            </a:lnSpc>
            <a:spcBef>
              <a:spcPct val="0"/>
            </a:spcBef>
            <a:spcAft>
              <a:spcPct val="35000"/>
            </a:spcAft>
            <a:defRPr b="1"/>
          </a:pPr>
          <a:r>
            <a:rPr lang="en-US" sz="2000" kern="1200"/>
            <a:t>2012</a:t>
          </a:r>
        </a:p>
      </dsp:txBody>
      <dsp:txXfrm>
        <a:off x="2553498" y="3463665"/>
        <a:ext cx="3498086" cy="452539"/>
      </dsp:txXfrm>
    </dsp:sp>
    <dsp:sp modelId="{B8A9045C-893D-4406-BD39-5DB10F56489C}">
      <dsp:nvSpPr>
        <dsp:cNvPr id="0" name=""/>
        <dsp:cNvSpPr/>
      </dsp:nvSpPr>
      <dsp:spPr>
        <a:xfrm>
          <a:off x="2327228" y="2175669"/>
          <a:ext cx="0" cy="1287996"/>
        </a:xfrm>
        <a:prstGeom prst="line">
          <a:avLst/>
        </a:prstGeom>
        <a:noFill/>
        <a:ln w="12700" cap="flat" cmpd="sng" algn="ctr">
          <a:solidFill>
            <a:schemeClr val="accent5">
              <a:hueOff val="-2252848"/>
              <a:satOff val="-5806"/>
              <a:lumOff val="-3922"/>
              <a:alphaOff val="0"/>
            </a:schemeClr>
          </a:solidFill>
          <a:prstDash val="dash"/>
          <a:miter lim="800000"/>
        </a:ln>
        <a:effectLst/>
      </dsp:spPr>
      <dsp:style>
        <a:lnRef idx="1">
          <a:scrgbClr r="0" g="0" b="0"/>
        </a:lnRef>
        <a:fillRef idx="0">
          <a:scrgbClr r="0" g="0" b="0"/>
        </a:fillRef>
        <a:effectRef idx="0">
          <a:scrgbClr r="0" g="0" b="0"/>
        </a:effectRef>
        <a:fontRef idx="minor"/>
      </dsp:style>
    </dsp:sp>
    <dsp:sp modelId="{4B83172A-FE90-47DE-AD13-88AE765BD16E}">
      <dsp:nvSpPr>
        <dsp:cNvPr id="0" name=""/>
        <dsp:cNvSpPr/>
      </dsp:nvSpPr>
      <dsp:spPr>
        <a:xfrm>
          <a:off x="2285627" y="2134940"/>
          <a:ext cx="81457" cy="81457"/>
        </a:xfrm>
        <a:prstGeom prst="ellipse">
          <a:avLst/>
        </a:prstGeom>
        <a:solidFill>
          <a:schemeClr val="accent5">
            <a:hueOff val="-2252848"/>
            <a:satOff val="-5806"/>
            <a:lumOff val="-3922"/>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ABD9773-15A3-4A23-A6F3-D444437F638C}">
      <dsp:nvSpPr>
        <dsp:cNvPr id="0" name=""/>
        <dsp:cNvSpPr/>
      </dsp:nvSpPr>
      <dsp:spPr>
        <a:xfrm rot="8100000">
          <a:off x="4266351" y="501406"/>
          <a:ext cx="319993" cy="319993"/>
        </a:xfrm>
        <a:prstGeom prst="teardrop">
          <a:avLst>
            <a:gd name="adj" fmla="val 115000"/>
          </a:avLst>
        </a:prstGeom>
        <a:solidFill>
          <a:schemeClr val="accent5">
            <a:hueOff val="-4505695"/>
            <a:satOff val="-11613"/>
            <a:lumOff val="-7843"/>
            <a:alphaOff val="0"/>
          </a:schemeClr>
        </a:solidFill>
        <a:ln w="12700" cap="flat" cmpd="sng" algn="ctr">
          <a:solidFill>
            <a:schemeClr val="accent5">
              <a:hueOff val="-4505695"/>
              <a:satOff val="-11613"/>
              <a:lumOff val="-784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9A60B9B-4C4F-46A6-A475-D71E4508C4C0}">
      <dsp:nvSpPr>
        <dsp:cNvPr id="0" name=""/>
        <dsp:cNvSpPr/>
      </dsp:nvSpPr>
      <dsp:spPr>
        <a:xfrm>
          <a:off x="4301899" y="536955"/>
          <a:ext cx="248896" cy="248896"/>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10283EE4-4E57-4626-B1ED-682ADEB396A1}">
      <dsp:nvSpPr>
        <dsp:cNvPr id="0" name=""/>
        <dsp:cNvSpPr/>
      </dsp:nvSpPr>
      <dsp:spPr>
        <a:xfrm>
          <a:off x="4652617" y="887672"/>
          <a:ext cx="3498086" cy="12879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5250" rIns="95250" bIns="142875" numCol="1" spcCol="1270" anchor="t" anchorCtr="0">
          <a:noAutofit/>
        </a:bodyPr>
        <a:lstStyle/>
        <a:p>
          <a:pPr lvl="0" algn="l" defTabSz="666750">
            <a:lnSpc>
              <a:spcPct val="90000"/>
            </a:lnSpc>
            <a:spcBef>
              <a:spcPct val="0"/>
            </a:spcBef>
            <a:spcAft>
              <a:spcPct val="35000"/>
            </a:spcAft>
          </a:pPr>
          <a:r>
            <a:rPr lang="en-US" sz="1500" kern="1200"/>
            <a:t>Johannesburg 2012, informal settlements, 68% insecure</a:t>
          </a:r>
        </a:p>
      </dsp:txBody>
      <dsp:txXfrm>
        <a:off x="4652617" y="887672"/>
        <a:ext cx="3498086" cy="1287996"/>
      </dsp:txXfrm>
    </dsp:sp>
    <dsp:sp modelId="{1992F972-5FA0-4944-B797-08F78C7F1F3C}">
      <dsp:nvSpPr>
        <dsp:cNvPr id="0" name=""/>
        <dsp:cNvSpPr/>
      </dsp:nvSpPr>
      <dsp:spPr>
        <a:xfrm>
          <a:off x="4652617" y="435133"/>
          <a:ext cx="3498086" cy="4525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lvl="0" algn="l" defTabSz="889000">
            <a:lnSpc>
              <a:spcPct val="90000"/>
            </a:lnSpc>
            <a:spcBef>
              <a:spcPct val="0"/>
            </a:spcBef>
            <a:spcAft>
              <a:spcPct val="35000"/>
            </a:spcAft>
            <a:defRPr b="1"/>
          </a:pPr>
          <a:r>
            <a:rPr lang="en-US" sz="2000" kern="1200"/>
            <a:t>2012</a:t>
          </a:r>
        </a:p>
      </dsp:txBody>
      <dsp:txXfrm>
        <a:off x="4652617" y="435133"/>
        <a:ext cx="3498086" cy="452539"/>
      </dsp:txXfrm>
    </dsp:sp>
    <dsp:sp modelId="{8D62D633-2168-44E7-9FC9-262E798B2347}">
      <dsp:nvSpPr>
        <dsp:cNvPr id="0" name=""/>
        <dsp:cNvSpPr/>
      </dsp:nvSpPr>
      <dsp:spPr>
        <a:xfrm>
          <a:off x="4426348" y="887672"/>
          <a:ext cx="0" cy="1287996"/>
        </a:xfrm>
        <a:prstGeom prst="line">
          <a:avLst/>
        </a:prstGeom>
        <a:noFill/>
        <a:ln w="12700" cap="flat" cmpd="sng" algn="ctr">
          <a:solidFill>
            <a:schemeClr val="accent5">
              <a:hueOff val="-4505695"/>
              <a:satOff val="-11613"/>
              <a:lumOff val="-7843"/>
              <a:alphaOff val="0"/>
            </a:schemeClr>
          </a:solidFill>
          <a:prstDash val="dash"/>
          <a:miter lim="800000"/>
        </a:ln>
        <a:effectLst/>
      </dsp:spPr>
      <dsp:style>
        <a:lnRef idx="1">
          <a:scrgbClr r="0" g="0" b="0"/>
        </a:lnRef>
        <a:fillRef idx="0">
          <a:scrgbClr r="0" g="0" b="0"/>
        </a:fillRef>
        <a:effectRef idx="0">
          <a:scrgbClr r="0" g="0" b="0"/>
        </a:effectRef>
        <a:fontRef idx="minor"/>
      </dsp:style>
    </dsp:sp>
    <dsp:sp modelId="{449E775E-94FF-48EB-856F-BF4AE284C85A}">
      <dsp:nvSpPr>
        <dsp:cNvPr id="0" name=""/>
        <dsp:cNvSpPr/>
      </dsp:nvSpPr>
      <dsp:spPr>
        <a:xfrm>
          <a:off x="4384746" y="2134940"/>
          <a:ext cx="81457" cy="81457"/>
        </a:xfrm>
        <a:prstGeom prst="ellipse">
          <a:avLst/>
        </a:prstGeom>
        <a:solidFill>
          <a:schemeClr val="accent5">
            <a:hueOff val="-4505695"/>
            <a:satOff val="-11613"/>
            <a:lumOff val="-7843"/>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0872E23-5A1A-4FD9-9086-BB549B3B5E3B}">
      <dsp:nvSpPr>
        <dsp:cNvPr id="0" name=""/>
        <dsp:cNvSpPr/>
      </dsp:nvSpPr>
      <dsp:spPr>
        <a:xfrm rot="18900000">
          <a:off x="6365470" y="3529937"/>
          <a:ext cx="319993" cy="319993"/>
        </a:xfrm>
        <a:prstGeom prst="teardrop">
          <a:avLst>
            <a:gd name="adj" fmla="val 115000"/>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A949CB9-EA48-4E82-8CBB-5337D687DE8A}">
      <dsp:nvSpPr>
        <dsp:cNvPr id="0" name=""/>
        <dsp:cNvSpPr/>
      </dsp:nvSpPr>
      <dsp:spPr>
        <a:xfrm>
          <a:off x="6401019" y="3565486"/>
          <a:ext cx="248896" cy="248896"/>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BECAE88E-4EA7-4CB0-B73F-FDAA339593DC}">
      <dsp:nvSpPr>
        <dsp:cNvPr id="0" name=""/>
        <dsp:cNvSpPr/>
      </dsp:nvSpPr>
      <dsp:spPr>
        <a:xfrm>
          <a:off x="6751736" y="2175669"/>
          <a:ext cx="3498086" cy="12879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42875" rIns="0" bIns="95250" numCol="1" spcCol="1270" anchor="b" anchorCtr="0">
          <a:noAutofit/>
        </a:bodyPr>
        <a:lstStyle/>
        <a:p>
          <a:pPr lvl="0" algn="l" defTabSz="666750">
            <a:lnSpc>
              <a:spcPct val="90000"/>
            </a:lnSpc>
            <a:spcBef>
              <a:spcPct val="0"/>
            </a:spcBef>
            <a:spcAft>
              <a:spcPct val="35000"/>
            </a:spcAft>
          </a:pPr>
          <a:r>
            <a:rPr lang="en-US" sz="1500" kern="1200"/>
            <a:t>Durban, 2015, informal food trading H/H, 90% insecure</a:t>
          </a:r>
        </a:p>
      </dsp:txBody>
      <dsp:txXfrm>
        <a:off x="6751736" y="2175669"/>
        <a:ext cx="3498086" cy="1287996"/>
      </dsp:txXfrm>
    </dsp:sp>
    <dsp:sp modelId="{2328307B-3DEA-42D4-94AC-006C4EBB839B}">
      <dsp:nvSpPr>
        <dsp:cNvPr id="0" name=""/>
        <dsp:cNvSpPr/>
      </dsp:nvSpPr>
      <dsp:spPr>
        <a:xfrm>
          <a:off x="6751736" y="3463665"/>
          <a:ext cx="3498086" cy="4525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lvl="0" algn="l" defTabSz="889000">
            <a:lnSpc>
              <a:spcPct val="90000"/>
            </a:lnSpc>
            <a:spcBef>
              <a:spcPct val="0"/>
            </a:spcBef>
            <a:spcAft>
              <a:spcPct val="35000"/>
            </a:spcAft>
            <a:defRPr b="1"/>
          </a:pPr>
          <a:r>
            <a:rPr lang="en-US" sz="2000" kern="1200"/>
            <a:t>2015</a:t>
          </a:r>
        </a:p>
      </dsp:txBody>
      <dsp:txXfrm>
        <a:off x="6751736" y="3463665"/>
        <a:ext cx="3498086" cy="452539"/>
      </dsp:txXfrm>
    </dsp:sp>
    <dsp:sp modelId="{AA52F2A1-BAAE-4496-B8CD-79B04D6673B0}">
      <dsp:nvSpPr>
        <dsp:cNvPr id="0" name=""/>
        <dsp:cNvSpPr/>
      </dsp:nvSpPr>
      <dsp:spPr>
        <a:xfrm>
          <a:off x="6525467" y="2175669"/>
          <a:ext cx="0" cy="1287996"/>
        </a:xfrm>
        <a:prstGeom prst="line">
          <a:avLst/>
        </a:prstGeom>
        <a:noFill/>
        <a:ln w="12700" cap="flat" cmpd="sng" algn="ctr">
          <a:solidFill>
            <a:schemeClr val="accent5">
              <a:hueOff val="-6758543"/>
              <a:satOff val="-17419"/>
              <a:lumOff val="-11765"/>
              <a:alphaOff val="0"/>
            </a:schemeClr>
          </a:solidFill>
          <a:prstDash val="dash"/>
          <a:miter lim="800000"/>
        </a:ln>
        <a:effectLst/>
      </dsp:spPr>
      <dsp:style>
        <a:lnRef idx="1">
          <a:scrgbClr r="0" g="0" b="0"/>
        </a:lnRef>
        <a:fillRef idx="0">
          <a:scrgbClr r="0" g="0" b="0"/>
        </a:fillRef>
        <a:effectRef idx="0">
          <a:scrgbClr r="0" g="0" b="0"/>
        </a:effectRef>
        <a:fontRef idx="minor"/>
      </dsp:style>
    </dsp:sp>
    <dsp:sp modelId="{ED735D4E-7966-4D3B-B321-F143C405B66B}">
      <dsp:nvSpPr>
        <dsp:cNvPr id="0" name=""/>
        <dsp:cNvSpPr/>
      </dsp:nvSpPr>
      <dsp:spPr>
        <a:xfrm>
          <a:off x="6483865" y="2134940"/>
          <a:ext cx="81457" cy="81457"/>
        </a:xfrm>
        <a:prstGeom prst="ellipse">
          <a:avLst/>
        </a:prstGeom>
        <a:solidFill>
          <a:schemeClr val="accent5">
            <a:hueOff val="-6758543"/>
            <a:satOff val="-17419"/>
            <a:lumOff val="-11765"/>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008A170-CE2C-49D2-BD48-0B500E7031CB}">
      <dsp:nvSpPr>
        <dsp:cNvPr id="0" name=""/>
        <dsp:cNvSpPr/>
      </dsp:nvSpPr>
      <dsp:spPr>
        <a:xfrm>
          <a:off x="0" y="0"/>
          <a:ext cx="4930616" cy="1328261"/>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ZA" sz="1800" kern="1200"/>
            <a:t>Weak or missing coordination mechanisms for ensuring food security</a:t>
          </a:r>
          <a:endParaRPr lang="en-US" sz="1800" kern="1200"/>
        </a:p>
      </dsp:txBody>
      <dsp:txXfrm>
        <a:off x="0" y="0"/>
        <a:ext cx="3575125" cy="1328261"/>
      </dsp:txXfrm>
    </dsp:sp>
    <dsp:sp modelId="{E8493554-CB28-4062-859F-FE7235933F8F}">
      <dsp:nvSpPr>
        <dsp:cNvPr id="0" name=""/>
        <dsp:cNvSpPr/>
      </dsp:nvSpPr>
      <dsp:spPr>
        <a:xfrm>
          <a:off x="435054" y="1549637"/>
          <a:ext cx="4930616" cy="1328261"/>
        </a:xfrm>
        <a:prstGeom prst="roundRect">
          <a:avLst>
            <a:gd name="adj" fmla="val 10000"/>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ZA" sz="1800" kern="1200"/>
            <a:t>Poor diagnosis of the mechanisms through which policy coordination failures impede development</a:t>
          </a:r>
          <a:endParaRPr lang="en-US" sz="1800" kern="1200"/>
        </a:p>
      </dsp:txBody>
      <dsp:txXfrm>
        <a:off x="435054" y="1549637"/>
        <a:ext cx="3632192" cy="1328261"/>
      </dsp:txXfrm>
    </dsp:sp>
    <dsp:sp modelId="{4DCBD179-6B44-4AD5-B893-B52212395D4D}">
      <dsp:nvSpPr>
        <dsp:cNvPr id="0" name=""/>
        <dsp:cNvSpPr/>
      </dsp:nvSpPr>
      <dsp:spPr>
        <a:xfrm>
          <a:off x="870108" y="3099275"/>
          <a:ext cx="4930616" cy="1328261"/>
        </a:xfrm>
        <a:prstGeom prst="roundRect">
          <a:avLst>
            <a:gd name="adj" fmla="val 1000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ZA" sz="1800" kern="1200"/>
            <a:t>Process is encumbered by too many actors, conflictual institutions, lack of socio-economic change and social fragmentation</a:t>
          </a:r>
          <a:endParaRPr lang="en-US" sz="1800" kern="1200"/>
        </a:p>
      </dsp:txBody>
      <dsp:txXfrm>
        <a:off x="870108" y="3099275"/>
        <a:ext cx="3632192" cy="1328261"/>
      </dsp:txXfrm>
    </dsp:sp>
    <dsp:sp modelId="{F3A23BD2-5CBF-4851-BECA-79E581C5D4ED}">
      <dsp:nvSpPr>
        <dsp:cNvPr id="0" name=""/>
        <dsp:cNvSpPr/>
      </dsp:nvSpPr>
      <dsp:spPr>
        <a:xfrm>
          <a:off x="4067246" y="1007264"/>
          <a:ext cx="863369" cy="863369"/>
        </a:xfrm>
        <a:prstGeom prst="downArrow">
          <a:avLst>
            <a:gd name="adj1" fmla="val 55000"/>
            <a:gd name="adj2" fmla="val 45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4067246" y="1007264"/>
        <a:ext cx="863369" cy="863369"/>
      </dsp:txXfrm>
    </dsp:sp>
    <dsp:sp modelId="{B4D83774-2084-4812-8AE0-39F9E43EABFA}">
      <dsp:nvSpPr>
        <dsp:cNvPr id="0" name=""/>
        <dsp:cNvSpPr/>
      </dsp:nvSpPr>
      <dsp:spPr>
        <a:xfrm>
          <a:off x="4502300" y="2548047"/>
          <a:ext cx="863369" cy="863369"/>
        </a:xfrm>
        <a:prstGeom prst="downArrow">
          <a:avLst>
            <a:gd name="adj1" fmla="val 55000"/>
            <a:gd name="adj2" fmla="val 45000"/>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4502300" y="2548047"/>
        <a:ext cx="863369" cy="863369"/>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F0CED1E-BA7B-4C1A-8372-5C000C7A15FB}">
      <dsp:nvSpPr>
        <dsp:cNvPr id="0" name=""/>
        <dsp:cNvSpPr/>
      </dsp:nvSpPr>
      <dsp:spPr>
        <a:xfrm>
          <a:off x="0" y="719"/>
          <a:ext cx="6588691" cy="168437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4260B5B-1A55-4B5A-99BC-1BE60843B2CB}">
      <dsp:nvSpPr>
        <dsp:cNvPr id="0" name=""/>
        <dsp:cNvSpPr/>
      </dsp:nvSpPr>
      <dsp:spPr>
        <a:xfrm>
          <a:off x="509522" y="379703"/>
          <a:ext cx="926404" cy="926404"/>
        </a:xfrm>
        <a:prstGeom prst="rect">
          <a:avLst/>
        </a:prstGeom>
        <a:blipFill>
          <a:blip xmlns:r="http://schemas.openxmlformats.org/officeDocument/2006/relationships" r:embed="rId1">
            <a:extLst>
              <a:ext uri="{28A0092B-C50C-407E-A947-70E740481C1C}">
                <a14:useLocalDpi xmlns:a14="http://schemas.microsoft.com/office/drawing/2010/main" xmlns="" val="0"/>
              </a:ext>
              <a:ext uri="{96DAC541-7B7A-43D3-8B79-37D633B846F1}">
                <asvg:svgBlip xmlns=""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7A99C23-FF0C-46A3-A809-CC0BCF04539B}">
      <dsp:nvSpPr>
        <dsp:cNvPr id="0" name=""/>
        <dsp:cNvSpPr/>
      </dsp:nvSpPr>
      <dsp:spPr>
        <a:xfrm>
          <a:off x="1945450" y="719"/>
          <a:ext cx="4643240" cy="16843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8263" tIns="178263" rIns="178263" bIns="178263" numCol="1" spcCol="1270" anchor="ctr" anchorCtr="0">
          <a:noAutofit/>
        </a:bodyPr>
        <a:lstStyle/>
        <a:p>
          <a:pPr lvl="0" algn="l" defTabSz="844550">
            <a:lnSpc>
              <a:spcPct val="90000"/>
            </a:lnSpc>
            <a:spcBef>
              <a:spcPct val="0"/>
            </a:spcBef>
            <a:spcAft>
              <a:spcPct val="35000"/>
            </a:spcAft>
          </a:pPr>
          <a:r>
            <a:rPr lang="en-ZA" sz="1900" kern="1200"/>
            <a:t>The outcomes of food and nutrition security interventions often fall short of policy objectives due to weak or missing coordination mechanisms. Solving these policy coordination failures is not easy.</a:t>
          </a:r>
          <a:endParaRPr lang="en-US" sz="1900" kern="1200"/>
        </a:p>
      </dsp:txBody>
      <dsp:txXfrm>
        <a:off x="1945450" y="719"/>
        <a:ext cx="4643240" cy="1684372"/>
      </dsp:txXfrm>
    </dsp:sp>
    <dsp:sp modelId="{F87E4DCA-DC89-48C2-850B-9042E33F6A0F}">
      <dsp:nvSpPr>
        <dsp:cNvPr id="0" name=""/>
        <dsp:cNvSpPr/>
      </dsp:nvSpPr>
      <dsp:spPr>
        <a:xfrm>
          <a:off x="0" y="2106185"/>
          <a:ext cx="6588691" cy="168437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C7DC77C-CCBE-4313-A5B9-C93E8DA902E2}">
      <dsp:nvSpPr>
        <dsp:cNvPr id="0" name=""/>
        <dsp:cNvSpPr/>
      </dsp:nvSpPr>
      <dsp:spPr>
        <a:xfrm>
          <a:off x="509522" y="2485169"/>
          <a:ext cx="926404" cy="926404"/>
        </a:xfrm>
        <a:prstGeom prst="rect">
          <a:avLst/>
        </a:prstGeom>
        <a:blipFill>
          <a:blip xmlns:r="http://schemas.openxmlformats.org/officeDocument/2006/relationships" r:embed="rId3">
            <a:extLst>
              <a:ext uri="{28A0092B-C50C-407E-A947-70E740481C1C}">
                <a14:useLocalDpi xmlns:a14="http://schemas.microsoft.com/office/drawing/2010/main" xmlns="" val="0"/>
              </a:ext>
              <a:ext uri="{96DAC541-7B7A-43D3-8B79-37D633B846F1}">
                <asvg:svgBlip xmlns=""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681387F-ACDA-4F1D-B942-2D1B2C8347FF}">
      <dsp:nvSpPr>
        <dsp:cNvPr id="0" name=""/>
        <dsp:cNvSpPr/>
      </dsp:nvSpPr>
      <dsp:spPr>
        <a:xfrm>
          <a:off x="1945450" y="2106185"/>
          <a:ext cx="4643240" cy="16843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8263" tIns="178263" rIns="178263" bIns="178263" numCol="1" spcCol="1270" anchor="ctr" anchorCtr="0">
          <a:noAutofit/>
        </a:bodyPr>
        <a:lstStyle/>
        <a:p>
          <a:pPr lvl="0" algn="l" defTabSz="844550">
            <a:lnSpc>
              <a:spcPct val="90000"/>
            </a:lnSpc>
            <a:spcBef>
              <a:spcPct val="0"/>
            </a:spcBef>
            <a:spcAft>
              <a:spcPct val="35000"/>
            </a:spcAft>
          </a:pPr>
          <a:r>
            <a:rPr lang="en-ZA" sz="1900" kern="1200"/>
            <a:t>If the nature, extent and causes of the coordination problems are not accurately identified, proffered solutions are unlikely to be effective and lasting.</a:t>
          </a:r>
          <a:endParaRPr lang="en-US" sz="1900" kern="1200"/>
        </a:p>
      </dsp:txBody>
      <dsp:txXfrm>
        <a:off x="1945450" y="2106185"/>
        <a:ext cx="4643240" cy="1684372"/>
      </dsp:txXfrm>
    </dsp:sp>
    <dsp:sp modelId="{6DC2044E-610C-4AE5-BB54-557BBEB45851}">
      <dsp:nvSpPr>
        <dsp:cNvPr id="0" name=""/>
        <dsp:cNvSpPr/>
      </dsp:nvSpPr>
      <dsp:spPr>
        <a:xfrm>
          <a:off x="0" y="4211650"/>
          <a:ext cx="6588691" cy="168437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C54516F-70E2-43EA-BF45-69237CE2D32F}">
      <dsp:nvSpPr>
        <dsp:cNvPr id="0" name=""/>
        <dsp:cNvSpPr/>
      </dsp:nvSpPr>
      <dsp:spPr>
        <a:xfrm>
          <a:off x="509522" y="4590634"/>
          <a:ext cx="926404" cy="926404"/>
        </a:xfrm>
        <a:prstGeom prst="rect">
          <a:avLst/>
        </a:prstGeom>
        <a:blipFill>
          <a:blip xmlns:r="http://schemas.openxmlformats.org/officeDocument/2006/relationships" r:embed="rId5">
            <a:extLst>
              <a:ext uri="{28A0092B-C50C-407E-A947-70E740481C1C}">
                <a14:useLocalDpi xmlns:a14="http://schemas.microsoft.com/office/drawing/2010/main" xmlns="" val="0"/>
              </a:ext>
              <a:ext uri="{96DAC541-7B7A-43D3-8B79-37D633B846F1}">
                <asvg:svgBlip xmlns=""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A2357E8-C565-426A-9911-FDA19448CDC7}">
      <dsp:nvSpPr>
        <dsp:cNvPr id="0" name=""/>
        <dsp:cNvSpPr/>
      </dsp:nvSpPr>
      <dsp:spPr>
        <a:xfrm>
          <a:off x="1945450" y="4211650"/>
          <a:ext cx="4643240" cy="16843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8263" tIns="178263" rIns="178263" bIns="178263" numCol="1" spcCol="1270" anchor="ctr" anchorCtr="0">
          <a:noAutofit/>
        </a:bodyPr>
        <a:lstStyle/>
        <a:p>
          <a:pPr lvl="0" algn="l" defTabSz="844550">
            <a:lnSpc>
              <a:spcPct val="90000"/>
            </a:lnSpc>
            <a:spcBef>
              <a:spcPct val="0"/>
            </a:spcBef>
            <a:spcAft>
              <a:spcPct val="35000"/>
            </a:spcAft>
          </a:pPr>
          <a:r>
            <a:rPr lang="en-ZA" sz="1900" kern="1200"/>
            <a:t>Another essential part of this diagnosis is isolating the mechanisms through which policy coordination failures impede development.</a:t>
          </a:r>
          <a:endParaRPr lang="en-US" sz="1900" kern="1200"/>
        </a:p>
      </dsp:txBody>
      <dsp:txXfrm>
        <a:off x="1945450" y="4211650"/>
        <a:ext cx="4643240" cy="1684372"/>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BE4AD7B-1E16-4616-8FD0-CAF602FE3D7B}">
      <dsp:nvSpPr>
        <dsp:cNvPr id="0" name=""/>
        <dsp:cNvSpPr/>
      </dsp:nvSpPr>
      <dsp:spPr>
        <a:xfrm>
          <a:off x="2080478" y="414277"/>
          <a:ext cx="5353743" cy="5353743"/>
        </a:xfrm>
        <a:prstGeom prst="pie">
          <a:avLst>
            <a:gd name="adj1" fmla="val 16200000"/>
            <a:gd name="adj2" fmla="val 1800000"/>
          </a:avLst>
        </a:prstGeom>
        <a:solidFill>
          <a:schemeClr val="accent5">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ZA" sz="1800" kern="1200" dirty="0"/>
            <a:t>Baseline assessments conducted in 19 of 119 Livelihood Zones</a:t>
          </a:r>
        </a:p>
      </dsp:txBody>
      <dsp:txXfrm>
        <a:off x="4902029" y="1548761"/>
        <a:ext cx="1912051" cy="1593376"/>
      </dsp:txXfrm>
    </dsp:sp>
    <dsp:sp modelId="{1F9D82F8-594D-4BAA-9D91-97C8865EAF6F}">
      <dsp:nvSpPr>
        <dsp:cNvPr id="0" name=""/>
        <dsp:cNvSpPr/>
      </dsp:nvSpPr>
      <dsp:spPr>
        <a:xfrm>
          <a:off x="1970217" y="605482"/>
          <a:ext cx="5353743" cy="5353743"/>
        </a:xfrm>
        <a:prstGeom prst="pie">
          <a:avLst>
            <a:gd name="adj1" fmla="val 1800000"/>
            <a:gd name="adj2" fmla="val 9000000"/>
          </a:avLst>
        </a:prstGeom>
        <a:solidFill>
          <a:schemeClr val="accent5">
            <a:hueOff val="-3379271"/>
            <a:satOff val="-8710"/>
            <a:lumOff val="-5883"/>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ZA" sz="1800" kern="1200" dirty="0"/>
            <a:t>National baseline required</a:t>
          </a:r>
        </a:p>
      </dsp:txBody>
      <dsp:txXfrm>
        <a:off x="3244918" y="4079042"/>
        <a:ext cx="2868076" cy="1402170"/>
      </dsp:txXfrm>
    </dsp:sp>
    <dsp:sp modelId="{A38F4564-3E02-4E4D-A9E8-59EDB7752E59}">
      <dsp:nvSpPr>
        <dsp:cNvPr id="0" name=""/>
        <dsp:cNvSpPr/>
      </dsp:nvSpPr>
      <dsp:spPr>
        <a:xfrm>
          <a:off x="1859955" y="414277"/>
          <a:ext cx="5353743" cy="5353743"/>
        </a:xfrm>
        <a:prstGeom prst="pie">
          <a:avLst>
            <a:gd name="adj1" fmla="val 9000000"/>
            <a:gd name="adj2" fmla="val 16200000"/>
          </a:avLst>
        </a:prstGeom>
        <a:solidFill>
          <a:schemeClr val="accent5">
            <a:hueOff val="-6758543"/>
            <a:satOff val="-17419"/>
            <a:lumOff val="-11765"/>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ZA" sz="1800" kern="1200" dirty="0"/>
            <a:t>Need National assessment to monitor nutrition security at Local, District and Provincial level</a:t>
          </a:r>
        </a:p>
      </dsp:txBody>
      <dsp:txXfrm>
        <a:off x="2480097" y="1548761"/>
        <a:ext cx="1912051" cy="1593376"/>
      </dsp:txXfrm>
    </dsp:sp>
    <dsp:sp modelId="{220FABFF-2F2D-4CBA-9182-7895B94B97DC}">
      <dsp:nvSpPr>
        <dsp:cNvPr id="0" name=""/>
        <dsp:cNvSpPr/>
      </dsp:nvSpPr>
      <dsp:spPr>
        <a:xfrm>
          <a:off x="1749498" y="82855"/>
          <a:ext cx="6016587" cy="6016587"/>
        </a:xfrm>
        <a:prstGeom prst="circularArrow">
          <a:avLst>
            <a:gd name="adj1" fmla="val 5085"/>
            <a:gd name="adj2" fmla="val 327528"/>
            <a:gd name="adj3" fmla="val 1472472"/>
            <a:gd name="adj4" fmla="val 16199432"/>
            <a:gd name="adj5" fmla="val 5932"/>
          </a:avLst>
        </a:prstGeom>
        <a:solidFill>
          <a:schemeClr val="accent5">
            <a:hueOff val="0"/>
            <a:satOff val="0"/>
            <a:lumOff val="0"/>
            <a:alphaOff val="0"/>
          </a:schemeClr>
        </a:solidFill>
        <a:ln>
          <a:noFill/>
        </a:ln>
        <a:effectLst/>
        <a:sp3d z="57150" extrusionH="63500" contourW="12700" prstMaterial="matte">
          <a:contourClr>
            <a:schemeClr val="dk1">
              <a:tint val="20000"/>
            </a:schemeClr>
          </a:contourClr>
        </a:sp3d>
      </dsp:spPr>
      <dsp:style>
        <a:lnRef idx="0">
          <a:scrgbClr r="0" g="0" b="0"/>
        </a:lnRef>
        <a:fillRef idx="1">
          <a:scrgbClr r="0" g="0" b="0"/>
        </a:fillRef>
        <a:effectRef idx="0">
          <a:scrgbClr r="0" g="0" b="0"/>
        </a:effectRef>
        <a:fontRef idx="minor">
          <a:schemeClr val="lt1"/>
        </a:fontRef>
      </dsp:style>
    </dsp:sp>
    <dsp:sp modelId="{932265DC-E6C9-4515-978E-E08C3FFC1710}">
      <dsp:nvSpPr>
        <dsp:cNvPr id="0" name=""/>
        <dsp:cNvSpPr/>
      </dsp:nvSpPr>
      <dsp:spPr>
        <a:xfrm>
          <a:off x="1638795" y="273722"/>
          <a:ext cx="6016587" cy="6016587"/>
        </a:xfrm>
        <a:prstGeom prst="circularArrow">
          <a:avLst>
            <a:gd name="adj1" fmla="val 5085"/>
            <a:gd name="adj2" fmla="val 327528"/>
            <a:gd name="adj3" fmla="val 8671970"/>
            <a:gd name="adj4" fmla="val 1800502"/>
            <a:gd name="adj5" fmla="val 5932"/>
          </a:avLst>
        </a:prstGeom>
        <a:solidFill>
          <a:schemeClr val="accent5">
            <a:hueOff val="-3379271"/>
            <a:satOff val="-8710"/>
            <a:lumOff val="-5883"/>
            <a:alphaOff val="0"/>
          </a:schemeClr>
        </a:solidFill>
        <a:ln>
          <a:noFill/>
        </a:ln>
        <a:effectLst/>
        <a:sp3d z="57150" extrusionH="63500" contourW="12700" prstMaterial="matte">
          <a:contourClr>
            <a:schemeClr val="dk1">
              <a:tint val="20000"/>
            </a:schemeClr>
          </a:contourClr>
        </a:sp3d>
      </dsp:spPr>
      <dsp:style>
        <a:lnRef idx="0">
          <a:scrgbClr r="0" g="0" b="0"/>
        </a:lnRef>
        <a:fillRef idx="1">
          <a:scrgbClr r="0" g="0" b="0"/>
        </a:fillRef>
        <a:effectRef idx="0">
          <a:scrgbClr r="0" g="0" b="0"/>
        </a:effectRef>
        <a:fontRef idx="minor">
          <a:schemeClr val="lt1"/>
        </a:fontRef>
      </dsp:style>
    </dsp:sp>
    <dsp:sp modelId="{4255DE25-B150-49A7-9396-AFE6AFF9BD48}">
      <dsp:nvSpPr>
        <dsp:cNvPr id="0" name=""/>
        <dsp:cNvSpPr/>
      </dsp:nvSpPr>
      <dsp:spPr>
        <a:xfrm>
          <a:off x="1528091" y="82855"/>
          <a:ext cx="6016587" cy="6016587"/>
        </a:xfrm>
        <a:prstGeom prst="circularArrow">
          <a:avLst>
            <a:gd name="adj1" fmla="val 5085"/>
            <a:gd name="adj2" fmla="val 327528"/>
            <a:gd name="adj3" fmla="val 15873039"/>
            <a:gd name="adj4" fmla="val 9000000"/>
            <a:gd name="adj5" fmla="val 5932"/>
          </a:avLst>
        </a:prstGeom>
        <a:solidFill>
          <a:schemeClr val="accent5">
            <a:hueOff val="-6758543"/>
            <a:satOff val="-17419"/>
            <a:lumOff val="-11765"/>
            <a:alphaOff val="0"/>
          </a:schemeClr>
        </a:solidFill>
        <a:ln>
          <a:noFill/>
        </a:ln>
        <a:effectLst/>
        <a:sp3d z="57150" extrusionH="63500" contourW="12700" prstMaterial="matte">
          <a:contourClr>
            <a:schemeClr val="dk1">
              <a:tint val="20000"/>
            </a:schemeClr>
          </a:contourClr>
        </a:sp3d>
      </dsp:spPr>
      <dsp:style>
        <a:lnRef idx="0">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934770A-8188-4747-82DD-4F79704E2318}">
      <dsp:nvSpPr>
        <dsp:cNvPr id="0" name=""/>
        <dsp:cNvSpPr/>
      </dsp:nvSpPr>
      <dsp:spPr>
        <a:xfrm>
          <a:off x="402269" y="165108"/>
          <a:ext cx="1235250" cy="1235250"/>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8DFC1BD-B34E-4FCB-A0A9-C6F8EB23D2CC}">
      <dsp:nvSpPr>
        <dsp:cNvPr id="0" name=""/>
        <dsp:cNvSpPr/>
      </dsp:nvSpPr>
      <dsp:spPr>
        <a:xfrm>
          <a:off x="665519" y="428358"/>
          <a:ext cx="708750" cy="708750"/>
        </a:xfrm>
        <a:prstGeom prst="rect">
          <a:avLst/>
        </a:prstGeom>
        <a:blipFill>
          <a:blip xmlns:r="http://schemas.openxmlformats.org/officeDocument/2006/relationships" r:embed="rId1">
            <a:extLst>
              <a:ext uri="{28A0092B-C50C-407E-A947-70E740481C1C}">
                <a14:useLocalDpi xmlns:a14="http://schemas.microsoft.com/office/drawing/2010/main" xmlns="" val="0"/>
              </a:ext>
              <a:ext uri="{96DAC541-7B7A-43D3-8B79-37D633B846F1}">
                <asvg:svgBlip xmlns=""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2C969E1-14ED-48AB-ABDC-BE66CB23C3D1}">
      <dsp:nvSpPr>
        <dsp:cNvPr id="0" name=""/>
        <dsp:cNvSpPr/>
      </dsp:nvSpPr>
      <dsp:spPr>
        <a:xfrm>
          <a:off x="7394" y="1785108"/>
          <a:ext cx="2025000" cy="175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622300">
            <a:lnSpc>
              <a:spcPct val="100000"/>
            </a:lnSpc>
            <a:spcBef>
              <a:spcPct val="0"/>
            </a:spcBef>
            <a:spcAft>
              <a:spcPct val="35000"/>
            </a:spcAft>
            <a:defRPr cap="all"/>
          </a:pPr>
          <a:r>
            <a:rPr lang="en-ZA" sz="1400" kern="1200" cap="none" dirty="0"/>
            <a:t>The process of coordinating food and nutrition policy has within it many of the difficulties that arise in the policy cycle: multiple actors, conflictual institutions, socioeconomic change and fragmentation.</a:t>
          </a:r>
          <a:endParaRPr lang="en-US" sz="1400" kern="1200" cap="none" dirty="0"/>
        </a:p>
      </dsp:txBody>
      <dsp:txXfrm>
        <a:off x="7394" y="1785108"/>
        <a:ext cx="2025000" cy="1755000"/>
      </dsp:txXfrm>
    </dsp:sp>
    <dsp:sp modelId="{5576E483-64AE-471D-89E7-369A053F6A08}">
      <dsp:nvSpPr>
        <dsp:cNvPr id="0" name=""/>
        <dsp:cNvSpPr/>
      </dsp:nvSpPr>
      <dsp:spPr>
        <a:xfrm>
          <a:off x="2781644" y="165108"/>
          <a:ext cx="1235250" cy="1235250"/>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370E7FD-AB58-446E-B869-C7834397BC35}">
      <dsp:nvSpPr>
        <dsp:cNvPr id="0" name=""/>
        <dsp:cNvSpPr/>
      </dsp:nvSpPr>
      <dsp:spPr>
        <a:xfrm>
          <a:off x="3044894" y="428358"/>
          <a:ext cx="708750" cy="708750"/>
        </a:xfrm>
        <a:prstGeom prst="rect">
          <a:avLst/>
        </a:prstGeom>
        <a:blipFill>
          <a:blip xmlns:r="http://schemas.openxmlformats.org/officeDocument/2006/relationships" r:embed="rId3">
            <a:extLst>
              <a:ext uri="{28A0092B-C50C-407E-A947-70E740481C1C}">
                <a14:useLocalDpi xmlns:a14="http://schemas.microsoft.com/office/drawing/2010/main" xmlns="" val="0"/>
              </a:ext>
              <a:ext uri="{96DAC541-7B7A-43D3-8B79-37D633B846F1}">
                <asvg:svgBlip xmlns=""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C6749E9-610E-4748-9821-E75FD9D25ADC}">
      <dsp:nvSpPr>
        <dsp:cNvPr id="0" name=""/>
        <dsp:cNvSpPr/>
      </dsp:nvSpPr>
      <dsp:spPr>
        <a:xfrm>
          <a:off x="2386769" y="1785108"/>
          <a:ext cx="2025000" cy="175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577850">
            <a:lnSpc>
              <a:spcPct val="100000"/>
            </a:lnSpc>
            <a:spcBef>
              <a:spcPct val="0"/>
            </a:spcBef>
            <a:spcAft>
              <a:spcPct val="35000"/>
            </a:spcAft>
            <a:defRPr cap="all"/>
          </a:pPr>
          <a:r>
            <a:rPr lang="en-ZA" sz="1300" kern="1200" cap="none" dirty="0"/>
            <a:t>Finding integrated and holistic solutions to poor dietary intake and nutrition related illnesses is the overriding preoccupation of modern food and nutrition policy</a:t>
          </a:r>
          <a:endParaRPr lang="en-US" sz="1300" kern="1200" cap="none" dirty="0"/>
        </a:p>
      </dsp:txBody>
      <dsp:txXfrm>
        <a:off x="2386769" y="1785108"/>
        <a:ext cx="2025000" cy="1755000"/>
      </dsp:txXfrm>
    </dsp:sp>
    <dsp:sp modelId="{11FA391D-9BBA-4169-962A-ED1FF681E4CB}">
      <dsp:nvSpPr>
        <dsp:cNvPr id="0" name=""/>
        <dsp:cNvSpPr/>
      </dsp:nvSpPr>
      <dsp:spPr>
        <a:xfrm>
          <a:off x="5161019" y="165108"/>
          <a:ext cx="1235250" cy="1235250"/>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E5CEFF5-A7DD-4153-8685-600AC701F6EC}">
      <dsp:nvSpPr>
        <dsp:cNvPr id="0" name=""/>
        <dsp:cNvSpPr/>
      </dsp:nvSpPr>
      <dsp:spPr>
        <a:xfrm>
          <a:off x="5424269" y="428358"/>
          <a:ext cx="708750" cy="708750"/>
        </a:xfrm>
        <a:prstGeom prst="rect">
          <a:avLst/>
        </a:prstGeom>
        <a:blipFill>
          <a:blip xmlns:r="http://schemas.openxmlformats.org/officeDocument/2006/relationships" r:embed="rId5">
            <a:extLst>
              <a:ext uri="{28A0092B-C50C-407E-A947-70E740481C1C}">
                <a14:useLocalDpi xmlns:a14="http://schemas.microsoft.com/office/drawing/2010/main" xmlns="" val="0"/>
              </a:ext>
              <a:ext uri="{96DAC541-7B7A-43D3-8B79-37D633B846F1}">
                <asvg:svgBlip xmlns=""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0DA9172-1A36-4AA1-9DC5-AF64C378D4C8}">
      <dsp:nvSpPr>
        <dsp:cNvPr id="0" name=""/>
        <dsp:cNvSpPr/>
      </dsp:nvSpPr>
      <dsp:spPr>
        <a:xfrm>
          <a:off x="4766144" y="1785108"/>
          <a:ext cx="2025000" cy="175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577850">
            <a:lnSpc>
              <a:spcPct val="100000"/>
            </a:lnSpc>
            <a:spcBef>
              <a:spcPct val="0"/>
            </a:spcBef>
            <a:spcAft>
              <a:spcPct val="35000"/>
            </a:spcAft>
            <a:defRPr cap="all"/>
          </a:pPr>
          <a:r>
            <a:rPr lang="en-ZA" sz="1300" kern="1200" cap="none" dirty="0"/>
            <a:t>This stands in sharp contrast to the traditional focus on maximising the production of staple crops and animal-sourced foods. Modern and traditional </a:t>
          </a:r>
          <a:r>
            <a:rPr lang="en-ZA" sz="1300" kern="1200" cap="none" dirty="0" err="1"/>
            <a:t>agro</a:t>
          </a:r>
          <a:r>
            <a:rPr lang="en-ZA" sz="1300" kern="1200" cap="none" dirty="0"/>
            <a:t>-food systems pose different policy coordination problems</a:t>
          </a:r>
          <a:endParaRPr lang="en-US" sz="1300" kern="1200" cap="none" dirty="0"/>
        </a:p>
      </dsp:txBody>
      <dsp:txXfrm>
        <a:off x="4766144" y="1785108"/>
        <a:ext cx="2025000" cy="1755000"/>
      </dsp:txXfrm>
    </dsp:sp>
  </dsp:spTree>
</dsp:drawing>
</file>

<file path=ppt/diagrams/layout1.xml><?xml version="1.0" encoding="utf-8"?>
<dgm:layoutDef xmlns:dgm="http://schemas.openxmlformats.org/drawingml/2006/diagram" xmlns:a="http://schemas.openxmlformats.org/drawingml/2006/main" uniqueId="urn:microsoft.com/office/officeart/2017/3/layout/DropPinTimeline">
  <dgm:title val="Drop Pin Timeline"/>
  <dgm:desc val="Use to show a list of events in chronological order. An invisible box next to the pin contains the date and the description is immediately below. It can display a medium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fact="0.8"/>
      <dgm:constr type="ctrY" for="ch" forName="nodes" refType="h" fact="0.5"/>
    </dgm:constrLst>
    <dgm:layoutNode name="divider" styleLbl="fgAcc1">
      <dgm:alg type="sp"/>
      <dgm:choose name="ArrowShape">
        <dgm:if name="ArrowShapeLTR" func="var" arg="dir" op="equ" val="norm">
          <dgm:shape xmlns:r="http://schemas.openxmlformats.org/officeDocument/2006/relationships" type="line" r:blip="" zOrderOff="-1">
            <dgm:adjLst/>
            <dgm:extLst>
              <a:ext uri="{B698B0E9-8C71-41B9-8309-B3DCBF30829C}">
                <dgm1612:spPr xmlns="" xmlns:dgm1612="http://schemas.microsoft.com/office/drawing/2016/12/diagram">
                  <a:ln w="19050">
                    <a:solidFill>
                      <a:srgbClr val="000000"/>
                    </a:solidFill>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 xmlns:dgm1612="http://schemas.microsoft.com/office/drawing/2016/12/diagram">
                  <a:ln>
                    <a:solidFill>
                      <a:srgbClr val="000000"/>
                    </a:solidFill>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 type="primFontSz" for="des" forName="L1TextContainer1" val="20"/>
        <dgm:constr type="primFontSz" for="des" forName="L2TextContainer1" refType="primFontSz" refFor="des" refForName="L1TextContainer1" op="equ" fact="0.75"/>
        <dgm:constr type="w" for="ch" forName="composite1" refType="w"/>
        <dgm:constr type="h" for="ch" forName="composite1" refType="h"/>
        <dgm:constr type="w" for="ch" forName="spaceBetweenRectangles1" refType="w" refFor="ch" refForName="composite1" fact="0.28"/>
        <dgm:constr type="primFontSz" for="des" forName="L1TextContainer1" op="equ"/>
        <dgm:constr type="primFontSz" for="des" forName="L2TextContainer1" op="equ"/>
      </dgm:constrLst>
      <dgm:choose name="LayoutBasedOnCountOfNodes">
        <dgm:if name="LessThanOrEqualToTwoNodes" axis="ch" ptType="node" func="cnt" op="lte" val="2">
          <dgm:forEach name="nodesForEach1" axis="ch" ptType="node">
            <dgm:layoutNode name="composite1">
              <dgm:alg type="composite"/>
              <dgm:shape xmlns:r="http://schemas.openxmlformats.org/officeDocument/2006/relationships" r:blip="">
                <dgm:adjLst/>
              </dgm:shape>
              <dgm:choose name="CaseForLayoutDirection1">
                <dgm:if name="CaseForLayoutDirectionLTR1" func="var" arg="dir" op="equ" val="norm">
                  <dgm:choose name="CaseForPlacingNodesAboveAndBelowDividerLTR1">
                    <dgm:if name="CaseForPlacingNodeAboveDividerLTR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LTR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if>
                <dgm:else name="CaseForLayoutDirectionRTL1">
                  <dgm:choose name="CaseForPlacingNodesAboveAndBelowDividerRTL1">
                    <dgm:if name="CaseForPlacingNodeAboveDividerRTL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RT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else>
              </dgm:choose>
              <dgm:layoutNode name="ConnectorPoint1" styleLbl="lnNode1" moveWith="ConnectLine1">
                <dgm:alg type="sp"/>
                <dgm:shape xmlns:r="http://schemas.openxmlformats.org/officeDocument/2006/relationships" type="ellipse" r:blip="" zOrderOff="10">
                  <dgm:adjLst/>
                </dgm:shape>
                <dgm:presOf/>
                <dgm:constrLst>
                  <dgm:constr type="w" refType="h" op="equ"/>
                </dgm:constrLst>
              </dgm:layoutNode>
              <dgm:layoutNode name="DropPinPlaceHolder1">
                <dgm:alg type="composite"/>
                <dgm:shape xmlns:r="http://schemas.openxmlformats.org/officeDocument/2006/relationships" r:blip="">
                  <dgm:adjLst/>
                </dgm:shape>
                <dgm:constrLst>
                  <dgm:constr type="w" for="ch" forName="DropPin1" refType="w"/>
                  <dgm:constr type="h" for="ch" forName="DropPin1" refType="h"/>
                  <dgm:constr type="ctrX" for="ch" forName="DropPin1" refType="w" fact="0.5"/>
                  <dgm:constr type="ctrY" for="ch" forName="DropPin1" refType="h" fact="0.5"/>
                  <dgm:constr type="w" for="ch" forName="Ellipse1" refType="w" refFor="ch" refForName="DropPin1" fact="0.55"/>
                  <dgm:constr type="h" for="ch" forName="Ellipse1" refType="w" refFor="ch" refForName="DropPin1" fact="0.55"/>
                  <dgm:constr type="ctrX" for="ch" forName="Ellipse1" refType="ctrX" refFor="ch" refForName="DropPin1"/>
                  <dgm:constr type="ctrY" for="ch" forName="Ellipse1" refType="ctrY" refFor="ch" refForName="DropPin1"/>
                </dgm:constrLst>
                <dgm:layoutNode name="DropPin1" styleLbl="alignNode1">
                  <dgm:alg type="sp"/>
                  <dgm:choose name="CaseForPlacingTearDropAboveAndBelowDivider1">
                    <dgm:if name="CaseForPlacingTearDropAboveDivider1" axis="self" ptType="node" func="posOdd" op="equ" val="1">
                      <dgm:shape xmlns:r="http://schemas.openxmlformats.org/officeDocument/2006/relationships" rot="135" type="teardrop" r:blip="">
                        <dgm:adjLst>
                          <dgm:adj idx="1" val="1.15"/>
                        </dgm:adjLst>
                      </dgm:shape>
                    </dgm:if>
                    <dgm:else name="CaseForPlacingTearDropBelowDivider1">
                      <dgm:shape xmlns:r="http://schemas.openxmlformats.org/officeDocument/2006/relationships" rot="-45" type="teardrop" r:blip="">
                        <dgm:adjLst>
                          <dgm:adj idx="1" val="1.15"/>
                        </dgm:adjLst>
                      </dgm:shape>
                    </dgm:else>
                  </dgm:choose>
                  <dgm:presOf/>
                  <dgm:constrLst/>
                </dgm:layoutNode>
                <dgm:layoutNode name="Ellipse1" styleLbl="fgAcc1" moveWith="DropPin1">
                  <dgm:alg type="sp"/>
                  <dgm:shape xmlns:r="http://schemas.openxmlformats.org/officeDocument/2006/relationships" type="ellipse" r:blip="">
                    <dgm:adjLst/>
                    <dgm:extLst>
                      <a:ext uri="{B698B0E9-8C71-41B9-8309-B3DCBF30829C}">
                        <dgm1612:spPr xmlns="" xmlns:dgm1612="http://schemas.microsoft.com/office/drawing/2016/12/diagram">
                          <a:ln>
                            <a:noFill/>
                          </a:ln>
                        </dgm1612:spPr>
                      </a:ext>
                    </dgm:extLst>
                  </dgm:shape>
                  <dgm:presOf/>
                  <dgm:constrLst/>
                </dgm:layoutNode>
              </dgm:layoutNode>
              <dgm:layoutNode name="L2TextContainer1" styleLbl="revTx" moveWith="L1TextContainer">
                <dgm:varLst>
                  <dgm:bulletEnabled val="1"/>
                </dgm:varLst>
                <dgm:choose name="casesForTxtDirLogic1">
                  <dgm:if name="Name771"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refType="primFontSz" fact="0.5"/>
                      <dgm:constr type="bMarg" refType="primFontSz" fact="0.75"/>
                    </dgm:constrLst>
                  </dgm:if>
                  <dgm:else name="Name881">
                    <dgm:alg type="tx">
                      <dgm:param type="txAnchorVert" val="b"/>
                      <dgm:param type="parTxLTRAlign" val="l"/>
                      <dgm:param type="parTxRTLAlign" val="l"/>
                      <dgm:param type="txAnchorVertCh" val="b"/>
                      <dgm:param type="shpTxRTLAlignCh" val="l"/>
                      <dgm:param type="shpTxLTRAlignCh" val="l"/>
                    </dgm:alg>
                    <dgm:constrLst>
                      <dgm:constr type="lMarg"/>
                      <dgm:constr type="rMarg" refType="primFontSz" fact="0.5"/>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1"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1" styleLbl="sibTrans1D1">
                <dgm:alg type="sp"/>
                <dgm:shape xmlns:r="http://schemas.openxmlformats.org/officeDocument/2006/relationships" type="line" r:blip="">
                  <dgm:adjLst/>
                  <dgm:extLst>
                    <a:ext uri="{B698B0E9-8C71-41B9-8309-B3DCBF30829C}">
                      <dgm1612:spPr xmlns="" xmlns:dgm1612="http://schemas.microsoft.com/office/drawing/2016/12/diagram">
                        <a:ln w="12700">
                          <a:prstDash val="dash"/>
                        </a:ln>
                      </dgm1612:spPr>
                    </a:ext>
                  </dgm:extLst>
                </dgm:shape>
                <dgm:presOf/>
                <dgm:constrLst/>
              </dgm:layoutNode>
              <dgm:layoutNode name="EmptyPlaceHolder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if>
        <dgm:else name="MoreThanTwoNodes">
          <dgm:forEach name="nodesForEach" axis="ch" ptType="node">
            <dgm:layoutNode name="composite">
              <dgm:alg type="composite"/>
              <dgm:shape xmlns:r="http://schemas.openxmlformats.org/officeDocument/2006/relationships" r:blip="">
                <dgm:adjLst/>
              </dgm:shape>
              <dgm:choose name="CaseForLayoutDirection">
                <dgm:if name="CaseForLayoutDirectionLTR" func="var" arg="dir" op="equ" val="norm">
                  <dgm:choose name="CaseForPlacingNodesAboveAndBelowDividerLTR">
                    <dgm:if name="CaseForPlacingNodeAboveDividerLTR"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LTR">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if>
                <dgm:else name="CaseForLayoutDirectionRTL">
                  <dgm:choose name="CaseForPlacingNodesAboveAndBelowDividerRTL">
                    <dgm:if name="CaseForPlacingNodeAboveDividerRTL"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RTL">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else>
              </dgm:choose>
              <dgm:layoutNode name="ConnectorPoint" styleLbl="lnNode1" moveWith="ConnectLine">
                <dgm:alg type="sp"/>
                <dgm:shape xmlns:r="http://schemas.openxmlformats.org/officeDocument/2006/relationships" type="ellipse" r:blip="" zOrderOff="10">
                  <dgm:adjLst/>
                  <dgm:extLst>
                    <a:ext uri="{B698B0E9-8C71-41B9-8309-B3DCBF30829C}">
                      <dgm1612:spPr xmlns="" xmlns:dgm1612="http://schemas.microsoft.com/office/drawing/2016/12/diagram">
                        <a:ln w="6350"/>
                      </dgm1612:spPr>
                    </a:ext>
                  </dgm:extLst>
                </dgm:shape>
                <dgm:presOf/>
                <dgm:constrLst>
                  <dgm:constr type="w" refType="h" op="equ"/>
                </dgm:constrLst>
              </dgm:layoutNode>
              <dgm:layoutNode name="DropPinPlaceHolder">
                <dgm:alg type="composite"/>
                <dgm:shape xmlns:r="http://schemas.openxmlformats.org/officeDocument/2006/relationships" r:blip="">
                  <dgm:adjLst/>
                </dgm:shape>
                <dgm:constrLst>
                  <dgm:constr type="w" for="ch" forName="DropPin" refType="w"/>
                  <dgm:constr type="h" for="ch" forName="DropPin" refType="h"/>
                  <dgm:constr type="ctrX" for="ch" forName="DropPin" refType="w" fact="0.5"/>
                  <dgm:constr type="ctrY" for="ch" forName="DropPin" refType="h" fact="0.5"/>
                  <dgm:constr type="w" for="ch" forName="Ellipse" refType="w" refFor="ch" refForName="DropPin" fact="0.55"/>
                  <dgm:constr type="h" for="ch" forName="Ellipse" refType="w" refFor="ch" refForName="DropPin" fact="0.55"/>
                  <dgm:constr type="ctrX" for="ch" forName="Ellipse" refType="ctrX" refFor="ch" refForName="DropPin"/>
                  <dgm:constr type="ctrY" for="ch" forName="Ellipse" refType="ctrY" refFor="ch" refForName="DropPin"/>
                </dgm:constrLst>
                <dgm:layoutNode name="DropPin" styleLbl="alignNode1">
                  <dgm:alg type="sp"/>
                  <dgm:choose name="CaseForPlacingTearDropAboveAndBelowDivider">
                    <dgm:if name="CaseForPlacingTearDropAboveDivider" axis="self" ptType="node" func="posOdd" op="equ" val="1">
                      <dgm:shape xmlns:r="http://schemas.openxmlformats.org/officeDocument/2006/relationships" rot="135" type="teardrop" r:blip="">
                        <dgm:adjLst>
                          <dgm:adj idx="1" val="1.15"/>
                        </dgm:adjLst>
                      </dgm:shape>
                    </dgm:if>
                    <dgm:else name="CaseForPlacingTearDropBelowDivider">
                      <dgm:shape xmlns:r="http://schemas.openxmlformats.org/officeDocument/2006/relationships" rot="-45" type="teardrop" r:blip="">
                        <dgm:adjLst>
                          <dgm:adj idx="1" val="1.15"/>
                        </dgm:adjLst>
                      </dgm:shape>
                    </dgm:else>
                  </dgm:choose>
                  <dgm:presOf/>
                  <dgm:constrLst/>
                </dgm:layoutNode>
                <dgm:layoutNode name="Ellipse" styleLbl="fgAcc1" moveWith="DropPin">
                  <dgm:alg type="sp"/>
                  <dgm:shape xmlns:r="http://schemas.openxmlformats.org/officeDocument/2006/relationships" type="ellipse" r:blip="">
                    <dgm:adjLst/>
                    <dgm:extLst>
                      <a:ext uri="{B698B0E9-8C71-41B9-8309-B3DCBF30829C}">
                        <dgm1612:spPr xmlns="" xmlns:dgm1612="http://schemas.microsoft.com/office/drawing/2016/12/diagram">
                          <a:ln>
                            <a:noFill/>
                          </a:ln>
                        </dgm1612:spPr>
                      </a:ext>
                    </dgm:extLst>
                  </dgm:shape>
                  <dgm:presOf/>
                  <dgm:constrLst/>
                </dgm:layoutNode>
              </dgm:layoutNode>
              <dgm:layoutNode name="L2TextContainer" styleLbl="revTx" moveWith="L1TextContainer">
                <dgm:varLst>
                  <dgm:bulletEnabled val="1"/>
                </dgm:varLst>
                <dgm:choose name="casesForTxtDirLogic">
                  <dgm:if name="Name77"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refType="primFontSz" fact="0.5"/>
                      <dgm:constr type="tMarg" refType="primFontSz" fact="0.5"/>
                      <dgm:constr type="bMarg" refType="primFontSz" fact="0.75"/>
                    </dgm:constrLst>
                  </dgm:if>
                  <dgm:else name="Name88">
                    <dgm:alg type="tx">
                      <dgm:param type="txAnchorVert" val="b"/>
                      <dgm:param type="parTxLTRAlign" val="l"/>
                      <dgm:param type="parTxRTLAlign" val="l"/>
                      <dgm:param type="txAnchorVertCh" val="b"/>
                      <dgm:param type="shpTxRTLAlignCh" val="l"/>
                      <dgm:param type="shpTxLTRAlignCh" val="l"/>
                    </dgm:alg>
                    <dgm:constrLst>
                      <dgm:constr type="lMarg"/>
                      <dgm:constr type="rMarg"/>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 styleLbl="sibTrans1D1">
                <dgm:alg type="sp"/>
                <dgm:shape xmlns:r="http://schemas.openxmlformats.org/officeDocument/2006/relationships" type="line" r:blip="">
                  <dgm:adjLst/>
                  <dgm:extLst>
                    <a:ext uri="{B698B0E9-8C71-41B9-8309-B3DCBF30829C}">
                      <dgm1612:spPr xmlns="" xmlns:dgm1612="http://schemas.microsoft.com/office/drawing/2016/12/diagram">
                        <a:ln w="12700">
                          <a:prstDash val="dash"/>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else>
      </dgm:choose>
    </dgm:layoutNode>
  </dgm:layoutNode>
  <dgm:extLst>
    <a:ext uri="{68A01E43-0DF5-4B5B-8FA6-DAF915123BFB}">
      <dgm1612:lstStyle xmlns="" xmlns:dgm1612="http://schemas.microsoft.com/office/drawing/2016/12/diagram">
        <a:lvl1pPr>
          <a:defRPr b="1"/>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DB1DFB-3D27-4A7A-95A6-2CE8287CF2DE}" type="datetimeFigureOut">
              <a:rPr lang="en-ZA" smtClean="0"/>
              <a:pPr/>
              <a:t>2020/09/01</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41613E-1C37-40A3-B34D-9AB843506741}" type="slidenum">
              <a:rPr lang="en-ZA" smtClean="0"/>
              <a:pPr/>
              <a:t>‹#›</a:t>
            </a:fld>
            <a:endParaRPr lang="en-ZA"/>
          </a:p>
        </p:txBody>
      </p:sp>
    </p:spTree>
    <p:extLst>
      <p:ext uri="{BB962C8B-B14F-4D97-AF65-F5344CB8AC3E}">
        <p14:creationId xmlns:p14="http://schemas.microsoft.com/office/powerpoint/2010/main" xmlns="" val="13234481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Instead of concentrating on one stage of the policy cycle, this illustration makes the case for a more pragmatic and comprehensive view of policy coordination. A more realistic approach locates policy coordination in a space or plane delineated by three axes that intersect at the same point – yielding a picture in three dimensions.</a:t>
            </a:r>
          </a:p>
          <a:p>
            <a:r>
              <a:rPr lang="en-ZA" dirty="0"/>
              <a:t>The three axes are: (</a:t>
            </a:r>
            <a:r>
              <a:rPr lang="en-ZA" dirty="0" err="1"/>
              <a:t>i</a:t>
            </a:r>
            <a:r>
              <a:rPr lang="en-ZA" dirty="0"/>
              <a:t>) a policy’s intrinsic substance, (ii) the policy cycle stage and</a:t>
            </a:r>
          </a:p>
          <a:p>
            <a:r>
              <a:rPr lang="en-ZA" dirty="0"/>
              <a:t>(iii) actors.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048FB2-804C-4950-B378-EBAE5B2928BD}"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Z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25031475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ZA" dirty="0"/>
              <a:t>Axis 1 - Intrinsic substance of concepts related to food security</a:t>
            </a:r>
          </a:p>
          <a:p>
            <a:pPr marL="171450" indent="-171450">
              <a:buFont typeface="Arial" panose="020B0604020202020204" pitchFamily="34" charset="0"/>
              <a:buChar char="•"/>
            </a:pPr>
            <a:r>
              <a:rPr lang="en-ZA" dirty="0"/>
              <a:t>Axis 2 – path of movement of defining major stages through which policy moves  from conception. Here socio-political considerations are critical. A second stage is implementation which again involves an understanding of issues such as distribution and regulation. A third stage is measurement, monitoring and evaluation of policy.</a:t>
            </a:r>
          </a:p>
          <a:p>
            <a:pPr marL="171450" indent="-171450">
              <a:buFont typeface="Arial" panose="020B0604020202020204" pitchFamily="34" charset="0"/>
              <a:buChar char="•"/>
            </a:pPr>
            <a:r>
              <a:rPr lang="en-ZA" dirty="0"/>
              <a:t>Axis 3 – actors – need for characterising profiles of major actors, separating state from non-state actors, including how formal and informal structures interact and understanding how they are impacted upon by regulatory frameworks for centralisation and decentralisation</a:t>
            </a:r>
          </a:p>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048FB2-804C-4950-B378-EBAE5B2928BD}"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Z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38535002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ZA" dirty="0"/>
              <a:t>To date, baseline assessments have been conducted in 19 of the 119 Livelihood Zones in the country</a:t>
            </a:r>
          </a:p>
          <a:p>
            <a:pPr lvl="0"/>
            <a:r>
              <a:rPr lang="en-ZA" dirty="0"/>
              <a:t>However, for the system to be fully functional; there is a need for a national baseline against which the national vulnerability forecasts and monitoring surveys can be conducted</a:t>
            </a:r>
          </a:p>
          <a:p>
            <a:pPr lvl="0"/>
            <a:r>
              <a:rPr lang="en-ZA" dirty="0"/>
              <a:t>There is a need to strive for a national assessment that would enable the country to have a complete baseline data set of open access, exclusive access and urban areas in order to provide a complete picture of the food and nutrition security situation at Local, District and Provincial level</a:t>
            </a:r>
          </a:p>
          <a:p>
            <a:endParaRPr lang="en-ZA" dirty="0"/>
          </a:p>
        </p:txBody>
      </p:sp>
      <p:sp>
        <p:nvSpPr>
          <p:cNvPr id="4" name="Slide Number Placeholder 3"/>
          <p:cNvSpPr>
            <a:spLocks noGrp="1"/>
          </p:cNvSpPr>
          <p:nvPr>
            <p:ph type="sldNum" sz="quarter" idx="5"/>
          </p:nvPr>
        </p:nvSpPr>
        <p:spPr/>
        <p:txBody>
          <a:bodyPr/>
          <a:lstStyle/>
          <a:p>
            <a:fld id="{D441613E-1C37-40A3-B34D-9AB843506741}" type="slidenum">
              <a:rPr lang="en-ZA" smtClean="0"/>
              <a:pPr/>
              <a:t>24</a:t>
            </a:fld>
            <a:endParaRPr lang="en-ZA"/>
          </a:p>
        </p:txBody>
      </p:sp>
    </p:spTree>
    <p:extLst>
      <p:ext uri="{BB962C8B-B14F-4D97-AF65-F5344CB8AC3E}">
        <p14:creationId xmlns:p14="http://schemas.microsoft.com/office/powerpoint/2010/main" xmlns="" val="22676194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The human Sciences Research council in partnership with the Department of Rural Development and other academic institutions will conduct a national food security and nutrition survey.</a:t>
            </a:r>
          </a:p>
          <a:p>
            <a:r>
              <a:rPr lang="en-ZA" dirty="0"/>
              <a:t>The objectives of the survey are to:</a:t>
            </a:r>
          </a:p>
          <a:p>
            <a:r>
              <a:rPr lang="en-ZA" dirty="0"/>
              <a:t>Provide a baseline assessment of food security and nutrition situation at households in the respective livelihood zones.</a:t>
            </a:r>
          </a:p>
          <a:p>
            <a:r>
              <a:rPr lang="en-ZA" dirty="0"/>
              <a:t>Monitor changes in food and nutrition security in the respective livelihood zones.</a:t>
            </a:r>
          </a:p>
          <a:p>
            <a:r>
              <a:rPr lang="en-ZA" dirty="0" err="1"/>
              <a:t>Analyze</a:t>
            </a:r>
            <a:r>
              <a:rPr lang="en-ZA" dirty="0"/>
              <a:t> the link between food security and nutrition by exploring reasons for people’s vulnerability, and</a:t>
            </a:r>
          </a:p>
          <a:p>
            <a:r>
              <a:rPr lang="en-ZA" dirty="0"/>
              <a:t>Determine recommendations for planning and targeting of interventions for food and nutrition security interventions in South Africa.</a:t>
            </a:r>
          </a:p>
          <a:p>
            <a:endParaRPr lang="en-ZA" dirty="0"/>
          </a:p>
        </p:txBody>
      </p:sp>
      <p:sp>
        <p:nvSpPr>
          <p:cNvPr id="4" name="Slide Number Placeholder 3"/>
          <p:cNvSpPr>
            <a:spLocks noGrp="1"/>
          </p:cNvSpPr>
          <p:nvPr>
            <p:ph type="sldNum" sz="quarter" idx="5"/>
          </p:nvPr>
        </p:nvSpPr>
        <p:spPr/>
        <p:txBody>
          <a:bodyPr/>
          <a:lstStyle/>
          <a:p>
            <a:fld id="{D441613E-1C37-40A3-B34D-9AB843506741}" type="slidenum">
              <a:rPr lang="en-ZA" smtClean="0"/>
              <a:pPr/>
              <a:t>25</a:t>
            </a:fld>
            <a:endParaRPr lang="en-ZA"/>
          </a:p>
        </p:txBody>
      </p:sp>
    </p:spTree>
    <p:extLst>
      <p:ext uri="{BB962C8B-B14F-4D97-AF65-F5344CB8AC3E}">
        <p14:creationId xmlns:p14="http://schemas.microsoft.com/office/powerpoint/2010/main" xmlns="" val="17732920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71A0BF8-6686-4F02-AB36-9614142B369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xmlns="" id="{93B406FE-1165-421C-8D35-96F0CFEA6D5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xmlns="" id="{DA7B22AA-13F6-430C-B5C3-3ED6A1325F28}"/>
              </a:ext>
            </a:extLst>
          </p:cNvPr>
          <p:cNvSpPr>
            <a:spLocks noGrp="1"/>
          </p:cNvSpPr>
          <p:nvPr>
            <p:ph type="dt" sz="half" idx="10"/>
          </p:nvPr>
        </p:nvSpPr>
        <p:spPr/>
        <p:txBody>
          <a:bodyPr/>
          <a:lstStyle/>
          <a:p>
            <a:fld id="{1661375A-C223-44C8-917C-F7C3A1BCD50F}" type="datetimeFigureOut">
              <a:rPr lang="en-GB" smtClean="0"/>
              <a:pPr/>
              <a:t>01/09/2020</a:t>
            </a:fld>
            <a:endParaRPr lang="en-GB"/>
          </a:p>
        </p:txBody>
      </p:sp>
      <p:sp>
        <p:nvSpPr>
          <p:cNvPr id="5" name="Footer Placeholder 4">
            <a:extLst>
              <a:ext uri="{FF2B5EF4-FFF2-40B4-BE49-F238E27FC236}">
                <a16:creationId xmlns:a16="http://schemas.microsoft.com/office/drawing/2014/main" xmlns="" id="{12FB799C-1B8A-42C0-AD53-6DBEF2EC7EF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8D8C035E-958A-44D5-9920-E77375E90336}"/>
              </a:ext>
            </a:extLst>
          </p:cNvPr>
          <p:cNvSpPr>
            <a:spLocks noGrp="1"/>
          </p:cNvSpPr>
          <p:nvPr>
            <p:ph type="sldNum" sz="quarter" idx="12"/>
          </p:nvPr>
        </p:nvSpPr>
        <p:spPr/>
        <p:txBody>
          <a:bodyPr/>
          <a:lstStyle/>
          <a:p>
            <a:fld id="{6983841B-0DB4-4C99-B5E5-79625F01DBF7}" type="slidenum">
              <a:rPr lang="en-GB" smtClean="0"/>
              <a:pPr/>
              <a:t>‹#›</a:t>
            </a:fld>
            <a:endParaRPr lang="en-GB"/>
          </a:p>
        </p:txBody>
      </p:sp>
    </p:spTree>
    <p:extLst>
      <p:ext uri="{BB962C8B-B14F-4D97-AF65-F5344CB8AC3E}">
        <p14:creationId xmlns:p14="http://schemas.microsoft.com/office/powerpoint/2010/main" xmlns="" val="23727497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1BE3A36-A7B5-4AED-90CE-DAABE341C72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626DD818-2AC6-4AD8-ADB0-757AE6DE1FE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1AB561BE-2670-413D-B85D-350DC6A08AAC}"/>
              </a:ext>
            </a:extLst>
          </p:cNvPr>
          <p:cNvSpPr>
            <a:spLocks noGrp="1"/>
          </p:cNvSpPr>
          <p:nvPr>
            <p:ph type="dt" sz="half" idx="10"/>
          </p:nvPr>
        </p:nvSpPr>
        <p:spPr/>
        <p:txBody>
          <a:bodyPr/>
          <a:lstStyle/>
          <a:p>
            <a:fld id="{1661375A-C223-44C8-917C-F7C3A1BCD50F}" type="datetimeFigureOut">
              <a:rPr lang="en-GB" smtClean="0"/>
              <a:pPr/>
              <a:t>01/09/2020</a:t>
            </a:fld>
            <a:endParaRPr lang="en-GB"/>
          </a:p>
        </p:txBody>
      </p:sp>
      <p:sp>
        <p:nvSpPr>
          <p:cNvPr id="5" name="Footer Placeholder 4">
            <a:extLst>
              <a:ext uri="{FF2B5EF4-FFF2-40B4-BE49-F238E27FC236}">
                <a16:creationId xmlns:a16="http://schemas.microsoft.com/office/drawing/2014/main" xmlns="" id="{8A7469BC-9B02-4F1D-9332-C52CAA6CD68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B8F37A4D-841D-4B35-BD23-CCB82FC1C5BF}"/>
              </a:ext>
            </a:extLst>
          </p:cNvPr>
          <p:cNvSpPr>
            <a:spLocks noGrp="1"/>
          </p:cNvSpPr>
          <p:nvPr>
            <p:ph type="sldNum" sz="quarter" idx="12"/>
          </p:nvPr>
        </p:nvSpPr>
        <p:spPr/>
        <p:txBody>
          <a:bodyPr/>
          <a:lstStyle/>
          <a:p>
            <a:fld id="{6983841B-0DB4-4C99-B5E5-79625F01DBF7}" type="slidenum">
              <a:rPr lang="en-GB" smtClean="0"/>
              <a:pPr/>
              <a:t>‹#›</a:t>
            </a:fld>
            <a:endParaRPr lang="en-GB"/>
          </a:p>
        </p:txBody>
      </p:sp>
    </p:spTree>
    <p:extLst>
      <p:ext uri="{BB962C8B-B14F-4D97-AF65-F5344CB8AC3E}">
        <p14:creationId xmlns:p14="http://schemas.microsoft.com/office/powerpoint/2010/main" xmlns="" val="34631484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F24028CB-78B2-414A-9948-C32EA4A46C8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852AA2E1-9030-407F-A8FB-98BCFFFDF77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80722082-BED4-46DC-B1C0-9696140EF480}"/>
              </a:ext>
            </a:extLst>
          </p:cNvPr>
          <p:cNvSpPr>
            <a:spLocks noGrp="1"/>
          </p:cNvSpPr>
          <p:nvPr>
            <p:ph type="dt" sz="half" idx="10"/>
          </p:nvPr>
        </p:nvSpPr>
        <p:spPr/>
        <p:txBody>
          <a:bodyPr/>
          <a:lstStyle/>
          <a:p>
            <a:fld id="{1661375A-C223-44C8-917C-F7C3A1BCD50F}" type="datetimeFigureOut">
              <a:rPr lang="en-GB" smtClean="0"/>
              <a:pPr/>
              <a:t>01/09/2020</a:t>
            </a:fld>
            <a:endParaRPr lang="en-GB"/>
          </a:p>
        </p:txBody>
      </p:sp>
      <p:sp>
        <p:nvSpPr>
          <p:cNvPr id="5" name="Footer Placeholder 4">
            <a:extLst>
              <a:ext uri="{FF2B5EF4-FFF2-40B4-BE49-F238E27FC236}">
                <a16:creationId xmlns:a16="http://schemas.microsoft.com/office/drawing/2014/main" xmlns="" id="{F9485038-E165-45A4-8C75-C8A3CA8177E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C79D7943-C606-446E-B743-3AB1AE587BA9}"/>
              </a:ext>
            </a:extLst>
          </p:cNvPr>
          <p:cNvSpPr>
            <a:spLocks noGrp="1"/>
          </p:cNvSpPr>
          <p:nvPr>
            <p:ph type="sldNum" sz="quarter" idx="12"/>
          </p:nvPr>
        </p:nvSpPr>
        <p:spPr/>
        <p:txBody>
          <a:bodyPr/>
          <a:lstStyle/>
          <a:p>
            <a:fld id="{6983841B-0DB4-4C99-B5E5-79625F01DBF7}" type="slidenum">
              <a:rPr lang="en-GB" smtClean="0"/>
              <a:pPr/>
              <a:t>‹#›</a:t>
            </a:fld>
            <a:endParaRPr lang="en-GB"/>
          </a:p>
        </p:txBody>
      </p:sp>
    </p:spTree>
    <p:extLst>
      <p:ext uri="{BB962C8B-B14F-4D97-AF65-F5344CB8AC3E}">
        <p14:creationId xmlns:p14="http://schemas.microsoft.com/office/powerpoint/2010/main" xmlns="" val="37693053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p:cNvSpPr>
            <a:spLocks noGrp="1"/>
          </p:cNvSpPr>
          <p:nvPr>
            <p:ph type="dt" sz="half" idx="10"/>
          </p:nvPr>
        </p:nvSpPr>
        <p:spPr/>
        <p:txBody>
          <a:bodyPr/>
          <a:lstStyle/>
          <a:p>
            <a:fld id="{63276BF4-37DE-4696-AE69-A900AC835DB8}" type="datetimeFigureOut">
              <a:rPr lang="en-ZA" smtClean="0"/>
              <a:pPr/>
              <a:t>2020/09/01</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F3381507-34CE-4A12-A2C8-F145439B58FB}" type="slidenum">
              <a:rPr lang="en-ZA" smtClean="0"/>
              <a:pPr/>
              <a:t>‹#›</a:t>
            </a:fld>
            <a:endParaRPr lang="en-ZA"/>
          </a:p>
        </p:txBody>
      </p:sp>
    </p:spTree>
    <p:extLst>
      <p:ext uri="{BB962C8B-B14F-4D97-AF65-F5344CB8AC3E}">
        <p14:creationId xmlns:p14="http://schemas.microsoft.com/office/powerpoint/2010/main" xmlns="" val="15019843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63276BF4-37DE-4696-AE69-A900AC835DB8}" type="datetimeFigureOut">
              <a:rPr lang="en-ZA" smtClean="0"/>
              <a:pPr/>
              <a:t>2020/09/01</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F3381507-34CE-4A12-A2C8-F145439B58FB}" type="slidenum">
              <a:rPr lang="en-ZA" smtClean="0"/>
              <a:pPr/>
              <a:t>‹#›</a:t>
            </a:fld>
            <a:endParaRPr lang="en-ZA"/>
          </a:p>
        </p:txBody>
      </p:sp>
    </p:spTree>
    <p:extLst>
      <p:ext uri="{BB962C8B-B14F-4D97-AF65-F5344CB8AC3E}">
        <p14:creationId xmlns:p14="http://schemas.microsoft.com/office/powerpoint/2010/main" xmlns="" val="4210207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276BF4-37DE-4696-AE69-A900AC835DB8}" type="datetimeFigureOut">
              <a:rPr lang="en-ZA" smtClean="0"/>
              <a:pPr/>
              <a:t>2020/09/01</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F3381507-34CE-4A12-A2C8-F145439B58FB}" type="slidenum">
              <a:rPr lang="en-ZA" smtClean="0"/>
              <a:pPr/>
              <a:t>‹#›</a:t>
            </a:fld>
            <a:endParaRPr lang="en-ZA"/>
          </a:p>
        </p:txBody>
      </p:sp>
    </p:spTree>
    <p:extLst>
      <p:ext uri="{BB962C8B-B14F-4D97-AF65-F5344CB8AC3E}">
        <p14:creationId xmlns:p14="http://schemas.microsoft.com/office/powerpoint/2010/main" xmlns="" val="42731845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p>
            <a:fld id="{63276BF4-37DE-4696-AE69-A900AC835DB8}" type="datetimeFigureOut">
              <a:rPr lang="en-ZA" smtClean="0"/>
              <a:pPr/>
              <a:t>2020/09/01</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F3381507-34CE-4A12-A2C8-F145439B58FB}" type="slidenum">
              <a:rPr lang="en-ZA" smtClean="0"/>
              <a:pPr/>
              <a:t>‹#›</a:t>
            </a:fld>
            <a:endParaRPr lang="en-ZA"/>
          </a:p>
        </p:txBody>
      </p:sp>
    </p:spTree>
    <p:extLst>
      <p:ext uri="{BB962C8B-B14F-4D97-AF65-F5344CB8AC3E}">
        <p14:creationId xmlns:p14="http://schemas.microsoft.com/office/powerpoint/2010/main" xmlns="" val="633570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p>
            <a:fld id="{63276BF4-37DE-4696-AE69-A900AC835DB8}" type="datetimeFigureOut">
              <a:rPr lang="en-ZA" smtClean="0"/>
              <a:pPr/>
              <a:t>2020/09/01</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F3381507-34CE-4A12-A2C8-F145439B58FB}" type="slidenum">
              <a:rPr lang="en-ZA" smtClean="0"/>
              <a:pPr/>
              <a:t>‹#›</a:t>
            </a:fld>
            <a:endParaRPr lang="en-ZA"/>
          </a:p>
        </p:txBody>
      </p:sp>
    </p:spTree>
    <p:extLst>
      <p:ext uri="{BB962C8B-B14F-4D97-AF65-F5344CB8AC3E}">
        <p14:creationId xmlns:p14="http://schemas.microsoft.com/office/powerpoint/2010/main" xmlns="" val="2537481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p>
            <a:fld id="{63276BF4-37DE-4696-AE69-A900AC835DB8}" type="datetimeFigureOut">
              <a:rPr lang="en-ZA" smtClean="0"/>
              <a:pPr/>
              <a:t>2020/09/01</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F3381507-34CE-4A12-A2C8-F145439B58FB}" type="slidenum">
              <a:rPr lang="en-ZA" smtClean="0"/>
              <a:pPr/>
              <a:t>‹#›</a:t>
            </a:fld>
            <a:endParaRPr lang="en-ZA"/>
          </a:p>
        </p:txBody>
      </p:sp>
    </p:spTree>
    <p:extLst>
      <p:ext uri="{BB962C8B-B14F-4D97-AF65-F5344CB8AC3E}">
        <p14:creationId xmlns:p14="http://schemas.microsoft.com/office/powerpoint/2010/main" xmlns="" val="38505960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276BF4-37DE-4696-AE69-A900AC835DB8}" type="datetimeFigureOut">
              <a:rPr lang="en-ZA" smtClean="0"/>
              <a:pPr/>
              <a:t>2020/09/01</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F3381507-34CE-4A12-A2C8-F145439B58FB}" type="slidenum">
              <a:rPr lang="en-ZA" smtClean="0"/>
              <a:pPr/>
              <a:t>‹#›</a:t>
            </a:fld>
            <a:endParaRPr lang="en-ZA"/>
          </a:p>
        </p:txBody>
      </p:sp>
    </p:spTree>
    <p:extLst>
      <p:ext uri="{BB962C8B-B14F-4D97-AF65-F5344CB8AC3E}">
        <p14:creationId xmlns:p14="http://schemas.microsoft.com/office/powerpoint/2010/main" xmlns="" val="27416406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276BF4-37DE-4696-AE69-A900AC835DB8}" type="datetimeFigureOut">
              <a:rPr lang="en-ZA" smtClean="0"/>
              <a:pPr/>
              <a:t>2020/09/01</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F3381507-34CE-4A12-A2C8-F145439B58FB}" type="slidenum">
              <a:rPr lang="en-ZA" smtClean="0"/>
              <a:pPr/>
              <a:t>‹#›</a:t>
            </a:fld>
            <a:endParaRPr lang="en-ZA"/>
          </a:p>
        </p:txBody>
      </p:sp>
    </p:spTree>
    <p:extLst>
      <p:ext uri="{BB962C8B-B14F-4D97-AF65-F5344CB8AC3E}">
        <p14:creationId xmlns:p14="http://schemas.microsoft.com/office/powerpoint/2010/main" xmlns="" val="7556611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1628C7A-67F3-4CAD-9852-569FF656AD4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1D1E717F-25DD-4AF6-8E4C-C3F0B725876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5EB9BF79-C6C8-4A28-B317-36AB52011BBD}"/>
              </a:ext>
            </a:extLst>
          </p:cNvPr>
          <p:cNvSpPr>
            <a:spLocks noGrp="1"/>
          </p:cNvSpPr>
          <p:nvPr>
            <p:ph type="dt" sz="half" idx="10"/>
          </p:nvPr>
        </p:nvSpPr>
        <p:spPr/>
        <p:txBody>
          <a:bodyPr/>
          <a:lstStyle/>
          <a:p>
            <a:fld id="{1661375A-C223-44C8-917C-F7C3A1BCD50F}" type="datetimeFigureOut">
              <a:rPr lang="en-GB" smtClean="0"/>
              <a:pPr/>
              <a:t>01/09/2020</a:t>
            </a:fld>
            <a:endParaRPr lang="en-GB"/>
          </a:p>
        </p:txBody>
      </p:sp>
      <p:sp>
        <p:nvSpPr>
          <p:cNvPr id="5" name="Footer Placeholder 4">
            <a:extLst>
              <a:ext uri="{FF2B5EF4-FFF2-40B4-BE49-F238E27FC236}">
                <a16:creationId xmlns:a16="http://schemas.microsoft.com/office/drawing/2014/main" xmlns="" id="{A052C1D1-F1BF-42DD-A7C6-2ED272DF8AF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B05916BF-016F-4056-985B-466516E68445}"/>
              </a:ext>
            </a:extLst>
          </p:cNvPr>
          <p:cNvSpPr>
            <a:spLocks noGrp="1"/>
          </p:cNvSpPr>
          <p:nvPr>
            <p:ph type="sldNum" sz="quarter" idx="12"/>
          </p:nvPr>
        </p:nvSpPr>
        <p:spPr/>
        <p:txBody>
          <a:bodyPr/>
          <a:lstStyle/>
          <a:p>
            <a:fld id="{6983841B-0DB4-4C99-B5E5-79625F01DBF7}" type="slidenum">
              <a:rPr lang="en-GB" smtClean="0"/>
              <a:pPr/>
              <a:t>‹#›</a:t>
            </a:fld>
            <a:endParaRPr lang="en-GB"/>
          </a:p>
        </p:txBody>
      </p:sp>
    </p:spTree>
    <p:extLst>
      <p:ext uri="{BB962C8B-B14F-4D97-AF65-F5344CB8AC3E}">
        <p14:creationId xmlns:p14="http://schemas.microsoft.com/office/powerpoint/2010/main" xmlns="" val="26051580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276BF4-37DE-4696-AE69-A900AC835DB8}" type="datetimeFigureOut">
              <a:rPr lang="en-ZA" smtClean="0"/>
              <a:pPr/>
              <a:t>2020/09/01</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F3381507-34CE-4A12-A2C8-F145439B58FB}" type="slidenum">
              <a:rPr lang="en-ZA" smtClean="0"/>
              <a:pPr/>
              <a:t>‹#›</a:t>
            </a:fld>
            <a:endParaRPr lang="en-ZA"/>
          </a:p>
        </p:txBody>
      </p:sp>
    </p:spTree>
    <p:extLst>
      <p:ext uri="{BB962C8B-B14F-4D97-AF65-F5344CB8AC3E}">
        <p14:creationId xmlns:p14="http://schemas.microsoft.com/office/powerpoint/2010/main" xmlns="" val="33026796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63276BF4-37DE-4696-AE69-A900AC835DB8}" type="datetimeFigureOut">
              <a:rPr lang="en-ZA" smtClean="0"/>
              <a:pPr/>
              <a:t>2020/09/01</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F3381507-34CE-4A12-A2C8-F145439B58FB}" type="slidenum">
              <a:rPr lang="en-ZA" smtClean="0"/>
              <a:pPr/>
              <a:t>‹#›</a:t>
            </a:fld>
            <a:endParaRPr lang="en-ZA"/>
          </a:p>
        </p:txBody>
      </p:sp>
    </p:spTree>
    <p:extLst>
      <p:ext uri="{BB962C8B-B14F-4D97-AF65-F5344CB8AC3E}">
        <p14:creationId xmlns:p14="http://schemas.microsoft.com/office/powerpoint/2010/main" xmlns="" val="18446076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63276BF4-37DE-4696-AE69-A900AC835DB8}" type="datetimeFigureOut">
              <a:rPr lang="en-ZA" smtClean="0"/>
              <a:pPr/>
              <a:t>2020/09/01</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F3381507-34CE-4A12-A2C8-F145439B58FB}" type="slidenum">
              <a:rPr lang="en-ZA" smtClean="0"/>
              <a:pPr/>
              <a:t>‹#›</a:t>
            </a:fld>
            <a:endParaRPr lang="en-ZA"/>
          </a:p>
        </p:txBody>
      </p:sp>
    </p:spTree>
    <p:extLst>
      <p:ext uri="{BB962C8B-B14F-4D97-AF65-F5344CB8AC3E}">
        <p14:creationId xmlns:p14="http://schemas.microsoft.com/office/powerpoint/2010/main" xmlns="" val="30379389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Basic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64638"/>
            <a:ext cx="12192000" cy="768085"/>
          </a:xfrm>
          <a:prstGeom prst="rect">
            <a:avLst/>
          </a:prstGeom>
        </p:spPr>
        <p:txBody>
          <a:bodyPr anchor="ctr"/>
          <a:lstStyle>
            <a:lvl1pPr marL="0" indent="0" algn="ctr">
              <a:buNone/>
              <a:defRPr sz="48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932723"/>
            <a:ext cx="12192000" cy="384043"/>
          </a:xfrm>
          <a:prstGeom prst="rect">
            <a:avLst/>
          </a:prstGeom>
        </p:spPr>
        <p:txBody>
          <a:bodyPr anchor="ctr"/>
          <a:lstStyle>
            <a:lvl1pPr marL="0" indent="0" algn="ctr">
              <a:buNone/>
              <a:defRPr sz="1867"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
        <p:nvSpPr>
          <p:cNvPr id="4" name="Rectangle 3"/>
          <p:cNvSpPr/>
          <p:nvPr userDrawn="1"/>
        </p:nvSpPr>
        <p:spPr>
          <a:xfrm>
            <a:off x="0" y="6618000"/>
            <a:ext cx="12192000" cy="2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5" name="Rectangle 4"/>
          <p:cNvSpPr/>
          <p:nvPr userDrawn="1"/>
        </p:nvSpPr>
        <p:spPr>
          <a:xfrm>
            <a:off x="0" y="0"/>
            <a:ext cx="12192000" cy="9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Tree>
    <p:extLst>
      <p:ext uri="{BB962C8B-B14F-4D97-AF65-F5344CB8AC3E}">
        <p14:creationId xmlns:p14="http://schemas.microsoft.com/office/powerpoint/2010/main" xmlns="" val="9573593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xmlns="" val="39174896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399B299-15F3-4976-9AEB-04A41AF0DD48}" type="datetimeFigureOut">
              <a:rPr lang="en-ZA" smtClean="0"/>
              <a:pPr/>
              <a:t>2020/09/01</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90F79C09-AD2F-40FC-9E62-F6C9319A083C}" type="slidenum">
              <a:rPr lang="en-ZA" smtClean="0"/>
              <a:pPr/>
              <a:t>‹#›</a:t>
            </a:fld>
            <a:endParaRPr lang="en-ZA"/>
          </a:p>
        </p:txBody>
      </p:sp>
    </p:spTree>
    <p:extLst>
      <p:ext uri="{BB962C8B-B14F-4D97-AF65-F5344CB8AC3E}">
        <p14:creationId xmlns:p14="http://schemas.microsoft.com/office/powerpoint/2010/main" xmlns="" val="8746899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99B299-15F3-4976-9AEB-04A41AF0DD48}" type="datetimeFigureOut">
              <a:rPr lang="en-ZA" smtClean="0"/>
              <a:pPr/>
              <a:t>2020/09/01</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90F79C09-AD2F-40FC-9E62-F6C9319A083C}" type="slidenum">
              <a:rPr lang="en-ZA" smtClean="0"/>
              <a:pPr/>
              <a:t>‹#›</a:t>
            </a:fld>
            <a:endParaRPr lang="en-ZA"/>
          </a:p>
        </p:txBody>
      </p:sp>
    </p:spTree>
    <p:extLst>
      <p:ext uri="{BB962C8B-B14F-4D97-AF65-F5344CB8AC3E}">
        <p14:creationId xmlns:p14="http://schemas.microsoft.com/office/powerpoint/2010/main" xmlns="" val="12893043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399B299-15F3-4976-9AEB-04A41AF0DD48}" type="datetimeFigureOut">
              <a:rPr lang="en-ZA" smtClean="0"/>
              <a:pPr/>
              <a:t>2020/09/01</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90F79C09-AD2F-40FC-9E62-F6C9319A083C}" type="slidenum">
              <a:rPr lang="en-ZA" smtClean="0"/>
              <a:pPr/>
              <a:t>‹#›</a:t>
            </a:fld>
            <a:endParaRPr lang="en-ZA"/>
          </a:p>
        </p:txBody>
      </p:sp>
    </p:spTree>
    <p:extLst>
      <p:ext uri="{BB962C8B-B14F-4D97-AF65-F5344CB8AC3E}">
        <p14:creationId xmlns:p14="http://schemas.microsoft.com/office/powerpoint/2010/main" xmlns="" val="480012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399B299-15F3-4976-9AEB-04A41AF0DD48}" type="datetimeFigureOut">
              <a:rPr lang="en-ZA" smtClean="0"/>
              <a:pPr/>
              <a:t>2020/09/01</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90F79C09-AD2F-40FC-9E62-F6C9319A083C}" type="slidenum">
              <a:rPr lang="en-ZA" smtClean="0"/>
              <a:pPr/>
              <a:t>‹#›</a:t>
            </a:fld>
            <a:endParaRPr lang="en-ZA"/>
          </a:p>
        </p:txBody>
      </p:sp>
    </p:spTree>
    <p:extLst>
      <p:ext uri="{BB962C8B-B14F-4D97-AF65-F5344CB8AC3E}">
        <p14:creationId xmlns:p14="http://schemas.microsoft.com/office/powerpoint/2010/main" xmlns="" val="36969857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399B299-15F3-4976-9AEB-04A41AF0DD48}" type="datetimeFigureOut">
              <a:rPr lang="en-ZA" smtClean="0"/>
              <a:pPr/>
              <a:t>2020/09/01</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90F79C09-AD2F-40FC-9E62-F6C9319A083C}" type="slidenum">
              <a:rPr lang="en-ZA" smtClean="0"/>
              <a:pPr/>
              <a:t>‹#›</a:t>
            </a:fld>
            <a:endParaRPr lang="en-ZA"/>
          </a:p>
        </p:txBody>
      </p:sp>
    </p:spTree>
    <p:extLst>
      <p:ext uri="{BB962C8B-B14F-4D97-AF65-F5344CB8AC3E}">
        <p14:creationId xmlns:p14="http://schemas.microsoft.com/office/powerpoint/2010/main" xmlns="" val="3581245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9FAECB-6827-4D91-8EB5-800DD8EA28F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xmlns="" id="{73CEBD6D-8344-4937-9A0D-E2DBE531B3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40598055-7F4B-4E57-92A1-C43CE07ED7D1}"/>
              </a:ext>
            </a:extLst>
          </p:cNvPr>
          <p:cNvSpPr>
            <a:spLocks noGrp="1"/>
          </p:cNvSpPr>
          <p:nvPr>
            <p:ph type="dt" sz="half" idx="10"/>
          </p:nvPr>
        </p:nvSpPr>
        <p:spPr/>
        <p:txBody>
          <a:bodyPr/>
          <a:lstStyle/>
          <a:p>
            <a:fld id="{1661375A-C223-44C8-917C-F7C3A1BCD50F}" type="datetimeFigureOut">
              <a:rPr lang="en-GB" smtClean="0"/>
              <a:pPr/>
              <a:t>01/09/2020</a:t>
            </a:fld>
            <a:endParaRPr lang="en-GB"/>
          </a:p>
        </p:txBody>
      </p:sp>
      <p:sp>
        <p:nvSpPr>
          <p:cNvPr id="5" name="Footer Placeholder 4">
            <a:extLst>
              <a:ext uri="{FF2B5EF4-FFF2-40B4-BE49-F238E27FC236}">
                <a16:creationId xmlns:a16="http://schemas.microsoft.com/office/drawing/2014/main" xmlns="" id="{0BC8293C-337A-46B9-801C-405BA28F919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77FE3A87-6EF6-4E32-958D-D3BDE968EC61}"/>
              </a:ext>
            </a:extLst>
          </p:cNvPr>
          <p:cNvSpPr>
            <a:spLocks noGrp="1"/>
          </p:cNvSpPr>
          <p:nvPr>
            <p:ph type="sldNum" sz="quarter" idx="12"/>
          </p:nvPr>
        </p:nvSpPr>
        <p:spPr/>
        <p:txBody>
          <a:bodyPr/>
          <a:lstStyle/>
          <a:p>
            <a:fld id="{6983841B-0DB4-4C99-B5E5-79625F01DBF7}" type="slidenum">
              <a:rPr lang="en-GB" smtClean="0"/>
              <a:pPr/>
              <a:t>‹#›</a:t>
            </a:fld>
            <a:endParaRPr lang="en-GB"/>
          </a:p>
        </p:txBody>
      </p:sp>
    </p:spTree>
    <p:extLst>
      <p:ext uri="{BB962C8B-B14F-4D97-AF65-F5344CB8AC3E}">
        <p14:creationId xmlns:p14="http://schemas.microsoft.com/office/powerpoint/2010/main" xmlns="" val="7261212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399B299-15F3-4976-9AEB-04A41AF0DD48}" type="datetimeFigureOut">
              <a:rPr lang="en-ZA" smtClean="0"/>
              <a:pPr/>
              <a:t>2020/09/01</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90F79C09-AD2F-40FC-9E62-F6C9319A083C}" type="slidenum">
              <a:rPr lang="en-ZA" smtClean="0"/>
              <a:pPr/>
              <a:t>‹#›</a:t>
            </a:fld>
            <a:endParaRPr lang="en-ZA"/>
          </a:p>
        </p:txBody>
      </p:sp>
    </p:spTree>
    <p:extLst>
      <p:ext uri="{BB962C8B-B14F-4D97-AF65-F5344CB8AC3E}">
        <p14:creationId xmlns:p14="http://schemas.microsoft.com/office/powerpoint/2010/main" xmlns="" val="13154454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99B299-15F3-4976-9AEB-04A41AF0DD48}" type="datetimeFigureOut">
              <a:rPr lang="en-ZA" smtClean="0"/>
              <a:pPr/>
              <a:t>2020/09/01</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90F79C09-AD2F-40FC-9E62-F6C9319A083C}" type="slidenum">
              <a:rPr lang="en-ZA" smtClean="0"/>
              <a:pPr/>
              <a:t>‹#›</a:t>
            </a:fld>
            <a:endParaRPr lang="en-ZA"/>
          </a:p>
        </p:txBody>
      </p:sp>
    </p:spTree>
    <p:extLst>
      <p:ext uri="{BB962C8B-B14F-4D97-AF65-F5344CB8AC3E}">
        <p14:creationId xmlns:p14="http://schemas.microsoft.com/office/powerpoint/2010/main" xmlns="" val="677266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399B299-15F3-4976-9AEB-04A41AF0DD48}" type="datetimeFigureOut">
              <a:rPr lang="en-ZA" smtClean="0"/>
              <a:pPr/>
              <a:t>2020/09/01</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90F79C09-AD2F-40FC-9E62-F6C9319A083C}" type="slidenum">
              <a:rPr lang="en-ZA" smtClean="0"/>
              <a:pPr/>
              <a:t>‹#›</a:t>
            </a:fld>
            <a:endParaRPr lang="en-ZA"/>
          </a:p>
        </p:txBody>
      </p:sp>
    </p:spTree>
    <p:extLst>
      <p:ext uri="{BB962C8B-B14F-4D97-AF65-F5344CB8AC3E}">
        <p14:creationId xmlns:p14="http://schemas.microsoft.com/office/powerpoint/2010/main" xmlns="" val="28581504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399B299-15F3-4976-9AEB-04A41AF0DD48}" type="datetimeFigureOut">
              <a:rPr lang="en-ZA" smtClean="0"/>
              <a:pPr/>
              <a:t>2020/09/01</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90F79C09-AD2F-40FC-9E62-F6C9319A083C}" type="slidenum">
              <a:rPr lang="en-ZA" smtClean="0"/>
              <a:pPr/>
              <a:t>‹#›</a:t>
            </a:fld>
            <a:endParaRPr lang="en-ZA"/>
          </a:p>
        </p:txBody>
      </p:sp>
    </p:spTree>
    <p:extLst>
      <p:ext uri="{BB962C8B-B14F-4D97-AF65-F5344CB8AC3E}">
        <p14:creationId xmlns:p14="http://schemas.microsoft.com/office/powerpoint/2010/main" xmlns="" val="107599293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99B299-15F3-4976-9AEB-04A41AF0DD48}" type="datetimeFigureOut">
              <a:rPr lang="en-ZA" smtClean="0"/>
              <a:pPr/>
              <a:t>2020/09/01</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90F79C09-AD2F-40FC-9E62-F6C9319A083C}" type="slidenum">
              <a:rPr lang="en-ZA" smtClean="0"/>
              <a:pPr/>
              <a:t>‹#›</a:t>
            </a:fld>
            <a:endParaRPr lang="en-ZA"/>
          </a:p>
        </p:txBody>
      </p:sp>
    </p:spTree>
    <p:extLst>
      <p:ext uri="{BB962C8B-B14F-4D97-AF65-F5344CB8AC3E}">
        <p14:creationId xmlns:p14="http://schemas.microsoft.com/office/powerpoint/2010/main" xmlns="" val="5439777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99B299-15F3-4976-9AEB-04A41AF0DD48}" type="datetimeFigureOut">
              <a:rPr lang="en-ZA" smtClean="0"/>
              <a:pPr/>
              <a:t>2020/09/01</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90F79C09-AD2F-40FC-9E62-F6C9319A083C}" type="slidenum">
              <a:rPr lang="en-ZA" smtClean="0"/>
              <a:pPr/>
              <a:t>‹#›</a:t>
            </a:fld>
            <a:endParaRPr lang="en-ZA"/>
          </a:p>
        </p:txBody>
      </p:sp>
    </p:spTree>
    <p:extLst>
      <p:ext uri="{BB962C8B-B14F-4D97-AF65-F5344CB8AC3E}">
        <p14:creationId xmlns:p14="http://schemas.microsoft.com/office/powerpoint/2010/main" xmlns="" val="10072734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39C1E4F-8411-4152-A040-45E4E38D465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0C93C882-D441-40BC-AAB7-FB3EF79F6F5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xmlns="" id="{880FF742-A50B-4EB6-86AE-E67F120A5B6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xmlns="" id="{5ACB9172-F4DE-4657-A074-EF8778EE7E7D}"/>
              </a:ext>
            </a:extLst>
          </p:cNvPr>
          <p:cNvSpPr>
            <a:spLocks noGrp="1"/>
          </p:cNvSpPr>
          <p:nvPr>
            <p:ph type="dt" sz="half" idx="10"/>
          </p:nvPr>
        </p:nvSpPr>
        <p:spPr/>
        <p:txBody>
          <a:bodyPr/>
          <a:lstStyle/>
          <a:p>
            <a:fld id="{1661375A-C223-44C8-917C-F7C3A1BCD50F}" type="datetimeFigureOut">
              <a:rPr lang="en-GB" smtClean="0"/>
              <a:pPr/>
              <a:t>01/09/2020</a:t>
            </a:fld>
            <a:endParaRPr lang="en-GB"/>
          </a:p>
        </p:txBody>
      </p:sp>
      <p:sp>
        <p:nvSpPr>
          <p:cNvPr id="6" name="Footer Placeholder 5">
            <a:extLst>
              <a:ext uri="{FF2B5EF4-FFF2-40B4-BE49-F238E27FC236}">
                <a16:creationId xmlns:a16="http://schemas.microsoft.com/office/drawing/2014/main" xmlns="" id="{77507DBE-C8F7-423C-9124-EE7B3D22E36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D881AC0B-71D5-43A5-AD86-9668B4D92263}"/>
              </a:ext>
            </a:extLst>
          </p:cNvPr>
          <p:cNvSpPr>
            <a:spLocks noGrp="1"/>
          </p:cNvSpPr>
          <p:nvPr>
            <p:ph type="sldNum" sz="quarter" idx="12"/>
          </p:nvPr>
        </p:nvSpPr>
        <p:spPr/>
        <p:txBody>
          <a:bodyPr/>
          <a:lstStyle/>
          <a:p>
            <a:fld id="{6983841B-0DB4-4C99-B5E5-79625F01DBF7}" type="slidenum">
              <a:rPr lang="en-GB" smtClean="0"/>
              <a:pPr/>
              <a:t>‹#›</a:t>
            </a:fld>
            <a:endParaRPr lang="en-GB"/>
          </a:p>
        </p:txBody>
      </p:sp>
    </p:spTree>
    <p:extLst>
      <p:ext uri="{BB962C8B-B14F-4D97-AF65-F5344CB8AC3E}">
        <p14:creationId xmlns:p14="http://schemas.microsoft.com/office/powerpoint/2010/main" xmlns="" val="39130013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8C204D3-549C-4770-B620-7E3D4678A94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54306D22-9474-474E-A4DD-36D304E5764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AD9ED9F3-E75B-4CB6-9C20-44656AF0159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xmlns="" id="{82AB8604-4E78-4EF6-AF81-B832751C756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14C7266C-4F95-4B63-B8A4-5D430A6FCB5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xmlns="" id="{8DA605C0-AC58-49C3-BFDA-E7ADCFC7B8CA}"/>
              </a:ext>
            </a:extLst>
          </p:cNvPr>
          <p:cNvSpPr>
            <a:spLocks noGrp="1"/>
          </p:cNvSpPr>
          <p:nvPr>
            <p:ph type="dt" sz="half" idx="10"/>
          </p:nvPr>
        </p:nvSpPr>
        <p:spPr/>
        <p:txBody>
          <a:bodyPr/>
          <a:lstStyle/>
          <a:p>
            <a:fld id="{1661375A-C223-44C8-917C-F7C3A1BCD50F}" type="datetimeFigureOut">
              <a:rPr lang="en-GB" smtClean="0"/>
              <a:pPr/>
              <a:t>01/09/2020</a:t>
            </a:fld>
            <a:endParaRPr lang="en-GB"/>
          </a:p>
        </p:txBody>
      </p:sp>
      <p:sp>
        <p:nvSpPr>
          <p:cNvPr id="8" name="Footer Placeholder 7">
            <a:extLst>
              <a:ext uri="{FF2B5EF4-FFF2-40B4-BE49-F238E27FC236}">
                <a16:creationId xmlns:a16="http://schemas.microsoft.com/office/drawing/2014/main" xmlns="" id="{A8CDB99B-8E2F-47DA-B6C3-50842D8C3DD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xmlns="" id="{900ACA83-753D-4AEE-B568-755DCF5ED7F7}"/>
              </a:ext>
            </a:extLst>
          </p:cNvPr>
          <p:cNvSpPr>
            <a:spLocks noGrp="1"/>
          </p:cNvSpPr>
          <p:nvPr>
            <p:ph type="sldNum" sz="quarter" idx="12"/>
          </p:nvPr>
        </p:nvSpPr>
        <p:spPr/>
        <p:txBody>
          <a:bodyPr/>
          <a:lstStyle/>
          <a:p>
            <a:fld id="{6983841B-0DB4-4C99-B5E5-79625F01DBF7}" type="slidenum">
              <a:rPr lang="en-GB" smtClean="0"/>
              <a:pPr/>
              <a:t>‹#›</a:t>
            </a:fld>
            <a:endParaRPr lang="en-GB"/>
          </a:p>
        </p:txBody>
      </p:sp>
    </p:spTree>
    <p:extLst>
      <p:ext uri="{BB962C8B-B14F-4D97-AF65-F5344CB8AC3E}">
        <p14:creationId xmlns:p14="http://schemas.microsoft.com/office/powerpoint/2010/main" xmlns="" val="4826622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0738EDC-8D44-427B-90E0-FBD0FBAC969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xmlns="" id="{A8AE544B-A36F-473A-86AF-50F02429182D}"/>
              </a:ext>
            </a:extLst>
          </p:cNvPr>
          <p:cNvSpPr>
            <a:spLocks noGrp="1"/>
          </p:cNvSpPr>
          <p:nvPr>
            <p:ph type="dt" sz="half" idx="10"/>
          </p:nvPr>
        </p:nvSpPr>
        <p:spPr/>
        <p:txBody>
          <a:bodyPr/>
          <a:lstStyle/>
          <a:p>
            <a:fld id="{1661375A-C223-44C8-917C-F7C3A1BCD50F}" type="datetimeFigureOut">
              <a:rPr lang="en-GB" smtClean="0"/>
              <a:pPr/>
              <a:t>01/09/2020</a:t>
            </a:fld>
            <a:endParaRPr lang="en-GB"/>
          </a:p>
        </p:txBody>
      </p:sp>
      <p:sp>
        <p:nvSpPr>
          <p:cNvPr id="4" name="Footer Placeholder 3">
            <a:extLst>
              <a:ext uri="{FF2B5EF4-FFF2-40B4-BE49-F238E27FC236}">
                <a16:creationId xmlns:a16="http://schemas.microsoft.com/office/drawing/2014/main" xmlns="" id="{3E6F2748-531A-4318-A370-27EDE490E8C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xmlns="" id="{A5AD6E57-F20B-43D2-A268-2449E7D4ADF8}"/>
              </a:ext>
            </a:extLst>
          </p:cNvPr>
          <p:cNvSpPr>
            <a:spLocks noGrp="1"/>
          </p:cNvSpPr>
          <p:nvPr>
            <p:ph type="sldNum" sz="quarter" idx="12"/>
          </p:nvPr>
        </p:nvSpPr>
        <p:spPr/>
        <p:txBody>
          <a:bodyPr/>
          <a:lstStyle/>
          <a:p>
            <a:fld id="{6983841B-0DB4-4C99-B5E5-79625F01DBF7}" type="slidenum">
              <a:rPr lang="en-GB" smtClean="0"/>
              <a:pPr/>
              <a:t>‹#›</a:t>
            </a:fld>
            <a:endParaRPr lang="en-GB"/>
          </a:p>
        </p:txBody>
      </p:sp>
    </p:spTree>
    <p:extLst>
      <p:ext uri="{BB962C8B-B14F-4D97-AF65-F5344CB8AC3E}">
        <p14:creationId xmlns:p14="http://schemas.microsoft.com/office/powerpoint/2010/main" xmlns="" val="5887520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CCEC2F6E-BB8D-4A07-B873-A379FEAE4F53}"/>
              </a:ext>
            </a:extLst>
          </p:cNvPr>
          <p:cNvSpPr>
            <a:spLocks noGrp="1"/>
          </p:cNvSpPr>
          <p:nvPr>
            <p:ph type="dt" sz="half" idx="10"/>
          </p:nvPr>
        </p:nvSpPr>
        <p:spPr/>
        <p:txBody>
          <a:bodyPr/>
          <a:lstStyle/>
          <a:p>
            <a:fld id="{1661375A-C223-44C8-917C-F7C3A1BCD50F}" type="datetimeFigureOut">
              <a:rPr lang="en-GB" smtClean="0"/>
              <a:pPr/>
              <a:t>01/09/2020</a:t>
            </a:fld>
            <a:endParaRPr lang="en-GB"/>
          </a:p>
        </p:txBody>
      </p:sp>
      <p:sp>
        <p:nvSpPr>
          <p:cNvPr id="3" name="Footer Placeholder 2">
            <a:extLst>
              <a:ext uri="{FF2B5EF4-FFF2-40B4-BE49-F238E27FC236}">
                <a16:creationId xmlns:a16="http://schemas.microsoft.com/office/drawing/2014/main" xmlns="" id="{29C64672-2E28-45BB-AB1E-9CA10E90883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xmlns="" id="{433CCF35-5028-4E4D-8F6E-2E2DF0FB4299}"/>
              </a:ext>
            </a:extLst>
          </p:cNvPr>
          <p:cNvSpPr>
            <a:spLocks noGrp="1"/>
          </p:cNvSpPr>
          <p:nvPr>
            <p:ph type="sldNum" sz="quarter" idx="12"/>
          </p:nvPr>
        </p:nvSpPr>
        <p:spPr/>
        <p:txBody>
          <a:bodyPr/>
          <a:lstStyle/>
          <a:p>
            <a:fld id="{6983841B-0DB4-4C99-B5E5-79625F01DBF7}" type="slidenum">
              <a:rPr lang="en-GB" smtClean="0"/>
              <a:pPr/>
              <a:t>‹#›</a:t>
            </a:fld>
            <a:endParaRPr lang="en-GB"/>
          </a:p>
        </p:txBody>
      </p:sp>
    </p:spTree>
    <p:extLst>
      <p:ext uri="{BB962C8B-B14F-4D97-AF65-F5344CB8AC3E}">
        <p14:creationId xmlns:p14="http://schemas.microsoft.com/office/powerpoint/2010/main" xmlns="" val="17364100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760471D-7A64-4A50-B9A6-0F3A78088AB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C16427B1-871E-4C56-AF97-3F78ADBFA9C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xmlns="" id="{6CF52702-EC0A-4FBA-9939-DCF10E412D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A1EDDBB8-93FE-4585-A97D-0E391EE246F7}"/>
              </a:ext>
            </a:extLst>
          </p:cNvPr>
          <p:cNvSpPr>
            <a:spLocks noGrp="1"/>
          </p:cNvSpPr>
          <p:nvPr>
            <p:ph type="dt" sz="half" idx="10"/>
          </p:nvPr>
        </p:nvSpPr>
        <p:spPr/>
        <p:txBody>
          <a:bodyPr/>
          <a:lstStyle/>
          <a:p>
            <a:fld id="{1661375A-C223-44C8-917C-F7C3A1BCD50F}" type="datetimeFigureOut">
              <a:rPr lang="en-GB" smtClean="0"/>
              <a:pPr/>
              <a:t>01/09/2020</a:t>
            </a:fld>
            <a:endParaRPr lang="en-GB"/>
          </a:p>
        </p:txBody>
      </p:sp>
      <p:sp>
        <p:nvSpPr>
          <p:cNvPr id="6" name="Footer Placeholder 5">
            <a:extLst>
              <a:ext uri="{FF2B5EF4-FFF2-40B4-BE49-F238E27FC236}">
                <a16:creationId xmlns:a16="http://schemas.microsoft.com/office/drawing/2014/main" xmlns="" id="{2CB77A2A-D97D-4B06-A029-77A3A88DA3E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9BF4E011-48A8-486A-BF53-E7C085173F29}"/>
              </a:ext>
            </a:extLst>
          </p:cNvPr>
          <p:cNvSpPr>
            <a:spLocks noGrp="1"/>
          </p:cNvSpPr>
          <p:nvPr>
            <p:ph type="sldNum" sz="quarter" idx="12"/>
          </p:nvPr>
        </p:nvSpPr>
        <p:spPr/>
        <p:txBody>
          <a:bodyPr/>
          <a:lstStyle/>
          <a:p>
            <a:fld id="{6983841B-0DB4-4C99-B5E5-79625F01DBF7}" type="slidenum">
              <a:rPr lang="en-GB" smtClean="0"/>
              <a:pPr/>
              <a:t>‹#›</a:t>
            </a:fld>
            <a:endParaRPr lang="en-GB"/>
          </a:p>
        </p:txBody>
      </p:sp>
    </p:spTree>
    <p:extLst>
      <p:ext uri="{BB962C8B-B14F-4D97-AF65-F5344CB8AC3E}">
        <p14:creationId xmlns:p14="http://schemas.microsoft.com/office/powerpoint/2010/main" xmlns="" val="13908965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8EA2B76-0D50-4AE7-8E70-B69B2F112A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xmlns="" id="{6E700288-1A1C-45A8-B99A-68E661D708A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xmlns="" id="{C8D19D42-4449-4938-BE9F-F8A026382E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715CB693-3AD5-4FB5-9BD7-DDA6EA895AA0}"/>
              </a:ext>
            </a:extLst>
          </p:cNvPr>
          <p:cNvSpPr>
            <a:spLocks noGrp="1"/>
          </p:cNvSpPr>
          <p:nvPr>
            <p:ph type="dt" sz="half" idx="10"/>
          </p:nvPr>
        </p:nvSpPr>
        <p:spPr/>
        <p:txBody>
          <a:bodyPr/>
          <a:lstStyle/>
          <a:p>
            <a:fld id="{1661375A-C223-44C8-917C-F7C3A1BCD50F}" type="datetimeFigureOut">
              <a:rPr lang="en-GB" smtClean="0"/>
              <a:pPr/>
              <a:t>01/09/2020</a:t>
            </a:fld>
            <a:endParaRPr lang="en-GB"/>
          </a:p>
        </p:txBody>
      </p:sp>
      <p:sp>
        <p:nvSpPr>
          <p:cNvPr id="6" name="Footer Placeholder 5">
            <a:extLst>
              <a:ext uri="{FF2B5EF4-FFF2-40B4-BE49-F238E27FC236}">
                <a16:creationId xmlns:a16="http://schemas.microsoft.com/office/drawing/2014/main" xmlns="" id="{BB28CAAB-378F-4646-836D-6723AF22695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E08A5F22-2F00-4B7E-95E3-D4E37EE6F9BD}"/>
              </a:ext>
            </a:extLst>
          </p:cNvPr>
          <p:cNvSpPr>
            <a:spLocks noGrp="1"/>
          </p:cNvSpPr>
          <p:nvPr>
            <p:ph type="sldNum" sz="quarter" idx="12"/>
          </p:nvPr>
        </p:nvSpPr>
        <p:spPr/>
        <p:txBody>
          <a:bodyPr/>
          <a:lstStyle/>
          <a:p>
            <a:fld id="{6983841B-0DB4-4C99-B5E5-79625F01DBF7}" type="slidenum">
              <a:rPr lang="en-GB" smtClean="0"/>
              <a:pPr/>
              <a:t>‹#›</a:t>
            </a:fld>
            <a:endParaRPr lang="en-GB"/>
          </a:p>
        </p:txBody>
      </p:sp>
    </p:spTree>
    <p:extLst>
      <p:ext uri="{BB962C8B-B14F-4D97-AF65-F5344CB8AC3E}">
        <p14:creationId xmlns:p14="http://schemas.microsoft.com/office/powerpoint/2010/main" xmlns="" val="3557390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EC73493B-E27E-4DC0-A41A-7E254FDDD4F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6B619A8B-408B-4DCB-AC39-AC640BF8562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A4A87CC5-FBB1-4FE5-893F-7BD071C75E0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61375A-C223-44C8-917C-F7C3A1BCD50F}" type="datetimeFigureOut">
              <a:rPr lang="en-GB" smtClean="0"/>
              <a:pPr/>
              <a:t>01/09/2020</a:t>
            </a:fld>
            <a:endParaRPr lang="en-GB"/>
          </a:p>
        </p:txBody>
      </p:sp>
      <p:sp>
        <p:nvSpPr>
          <p:cNvPr id="5" name="Footer Placeholder 4">
            <a:extLst>
              <a:ext uri="{FF2B5EF4-FFF2-40B4-BE49-F238E27FC236}">
                <a16:creationId xmlns:a16="http://schemas.microsoft.com/office/drawing/2014/main" xmlns="" id="{068E1BCB-E2F2-4D1B-BCFC-521169C8EA8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xmlns="" id="{E111173B-B48E-4DCF-8715-58053905491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83841B-0DB4-4C99-B5E5-79625F01DBF7}" type="slidenum">
              <a:rPr lang="en-GB" smtClean="0"/>
              <a:pPr/>
              <a:t>‹#›</a:t>
            </a:fld>
            <a:endParaRPr lang="en-GB"/>
          </a:p>
        </p:txBody>
      </p:sp>
    </p:spTree>
    <p:extLst>
      <p:ext uri="{BB962C8B-B14F-4D97-AF65-F5344CB8AC3E}">
        <p14:creationId xmlns:p14="http://schemas.microsoft.com/office/powerpoint/2010/main" xmlns="" val="13854111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276BF4-37DE-4696-AE69-A900AC835DB8}" type="datetimeFigureOut">
              <a:rPr lang="en-ZA" smtClean="0"/>
              <a:pPr/>
              <a:t>2020/09/01</a:t>
            </a:fld>
            <a:endParaRPr lang="en-Z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381507-34CE-4A12-A2C8-F145439B58FB}" type="slidenum">
              <a:rPr lang="en-ZA" smtClean="0"/>
              <a:pPr/>
              <a:t>‹#›</a:t>
            </a:fld>
            <a:endParaRPr lang="en-ZA"/>
          </a:p>
        </p:txBody>
      </p:sp>
    </p:spTree>
    <p:extLst>
      <p:ext uri="{BB962C8B-B14F-4D97-AF65-F5344CB8AC3E}">
        <p14:creationId xmlns:p14="http://schemas.microsoft.com/office/powerpoint/2010/main" xmlns="" val="2069697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99B299-15F3-4976-9AEB-04A41AF0DD48}" type="datetimeFigureOut">
              <a:rPr lang="en-ZA" smtClean="0"/>
              <a:pPr/>
              <a:t>2020/09/01</a:t>
            </a:fld>
            <a:endParaRPr lang="en-ZA"/>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F79C09-AD2F-40FC-9E62-F6C9319A083C}" type="slidenum">
              <a:rPr lang="en-ZA" smtClean="0"/>
              <a:pPr/>
              <a:t>‹#›</a:t>
            </a:fld>
            <a:endParaRPr lang="en-ZA"/>
          </a:p>
        </p:txBody>
      </p:sp>
    </p:spTree>
    <p:extLst>
      <p:ext uri="{BB962C8B-B14F-4D97-AF65-F5344CB8AC3E}">
        <p14:creationId xmlns:p14="http://schemas.microsoft.com/office/powerpoint/2010/main" xmlns="" val="4188537422"/>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0.svg"/><Relationship Id="rId5" Type="http://schemas.openxmlformats.org/officeDocument/2006/relationships/image" Target="../media/image7.png"/><Relationship Id="rId4" Type="http://schemas.openxmlformats.org/officeDocument/2006/relationships/image" Target="../media/image8.sv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9.pn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10.png"/><Relationship Id="rId1" Type="http://schemas.openxmlformats.org/officeDocument/2006/relationships/slideLayout" Target="../slideLayouts/slideLayout24.xml"/><Relationship Id="rId6" Type="http://schemas.openxmlformats.org/officeDocument/2006/relationships/image" Target="../media/image12.png"/><Relationship Id="rId11" Type="http://schemas.openxmlformats.org/officeDocument/2006/relationships/image" Target="../media/image24.svg"/><Relationship Id="rId5" Type="http://schemas.openxmlformats.org/officeDocument/2006/relationships/image" Target="../media/image18.svg"/><Relationship Id="rId10" Type="http://schemas.openxmlformats.org/officeDocument/2006/relationships/image" Target="../media/image14.png"/><Relationship Id="rId4" Type="http://schemas.openxmlformats.org/officeDocument/2006/relationships/image" Target="../media/image11.png"/><Relationship Id="rId9" Type="http://schemas.openxmlformats.org/officeDocument/2006/relationships/image" Target="../media/image22.sv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5.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9.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6.svg"/><Relationship Id="rId5" Type="http://schemas.openxmlformats.org/officeDocument/2006/relationships/image" Target="../media/image20.png"/><Relationship Id="rId10" Type="http://schemas.openxmlformats.org/officeDocument/2006/relationships/image" Target="../media/image38.svg"/><Relationship Id="rId4" Type="http://schemas.openxmlformats.org/officeDocument/2006/relationships/image" Target="../media/image34.svg"/><Relationship Id="rId9" Type="http://schemas.openxmlformats.org/officeDocument/2006/relationships/image" Target="../media/image21.png"/></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5.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29.jpe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10">
            <a:extLst>
              <a:ext uri="{FF2B5EF4-FFF2-40B4-BE49-F238E27FC236}">
                <a16:creationId xmlns:a16="http://schemas.microsoft.com/office/drawing/2014/main" xmlns="" id="{0B3B9DBC-97CC-4A18-B4A6-66E24029226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12">
            <a:extLst>
              <a:ext uri="{FF2B5EF4-FFF2-40B4-BE49-F238E27FC236}">
                <a16:creationId xmlns:a16="http://schemas.microsoft.com/office/drawing/2014/main" xmlns="" id="{F4492644-1D84-449E-94E4-5FC5C873D32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227"/>
            <a:ext cx="12188952" cy="4551895"/>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ctrTitle"/>
          </p:nvPr>
        </p:nvSpPr>
        <p:spPr>
          <a:xfrm>
            <a:off x="795342" y="637953"/>
            <a:ext cx="8272458" cy="3189507"/>
          </a:xfrm>
        </p:spPr>
        <p:txBody>
          <a:bodyPr>
            <a:normAutofit/>
          </a:bodyPr>
          <a:lstStyle/>
          <a:p>
            <a:pPr algn="l"/>
            <a:r>
              <a:rPr lang="en-ZA" sz="7400">
                <a:solidFill>
                  <a:srgbClr val="FFFFFF"/>
                </a:solidFill>
              </a:rPr>
              <a:t>STATE OF FOOD SECURITY IN SOUTH AFRICA</a:t>
            </a:r>
          </a:p>
        </p:txBody>
      </p:sp>
      <p:sp>
        <p:nvSpPr>
          <p:cNvPr id="25" name="Freeform 6">
            <a:extLst>
              <a:ext uri="{FF2B5EF4-FFF2-40B4-BE49-F238E27FC236}">
                <a16:creationId xmlns:a16="http://schemas.microsoft.com/office/drawing/2014/main" xmlns="" id="{94EE1A74-DEBF-434E-8B5E-7AB296ECBE0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8727747" y="4208147"/>
            <a:ext cx="339126" cy="1938528"/>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Freeform 7">
            <a:extLst>
              <a:ext uri="{FF2B5EF4-FFF2-40B4-BE49-F238E27FC236}">
                <a16:creationId xmlns:a16="http://schemas.microsoft.com/office/drawing/2014/main" xmlns="" id="{8C7C4D4B-92D9-4FA4-A294-749E8574FF5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8728739" y="4098333"/>
            <a:ext cx="201857" cy="1874520"/>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Rectangle 8">
            <a:extLst>
              <a:ext uri="{FF2B5EF4-FFF2-40B4-BE49-F238E27FC236}">
                <a16:creationId xmlns:a16="http://schemas.microsoft.com/office/drawing/2014/main" xmlns="" id="{BADA3358-2A3F-41B0-A458-6FD1DB3AF9B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3048" y="4098334"/>
            <a:ext cx="8933019" cy="177393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Subtitle 2"/>
          <p:cNvSpPr>
            <a:spLocks noGrp="1"/>
          </p:cNvSpPr>
          <p:nvPr>
            <p:ph type="subTitle" idx="1"/>
          </p:nvPr>
        </p:nvSpPr>
        <p:spPr>
          <a:xfrm>
            <a:off x="795342" y="4377268"/>
            <a:ext cx="7970903" cy="1280582"/>
          </a:xfrm>
        </p:spPr>
        <p:txBody>
          <a:bodyPr anchor="t">
            <a:normAutofit/>
          </a:bodyPr>
          <a:lstStyle/>
          <a:p>
            <a:pPr algn="l"/>
            <a:r>
              <a:rPr lang="en-ZA" sz="3200" dirty="0">
                <a:solidFill>
                  <a:srgbClr val="FEFFFF"/>
                </a:solidFill>
              </a:rPr>
              <a:t>Select Committee on Appropriations | </a:t>
            </a:r>
          </a:p>
          <a:p>
            <a:pPr algn="l"/>
            <a:r>
              <a:rPr lang="en-ZA" sz="3200" dirty="0">
                <a:solidFill>
                  <a:srgbClr val="FEFFFF"/>
                </a:solidFill>
              </a:rPr>
              <a:t>2 September 2020</a:t>
            </a:r>
          </a:p>
        </p:txBody>
      </p:sp>
      <p:sp>
        <p:nvSpPr>
          <p:cNvPr id="28" name="Rectangle 8">
            <a:extLst>
              <a:ext uri="{FF2B5EF4-FFF2-40B4-BE49-F238E27FC236}">
                <a16:creationId xmlns:a16="http://schemas.microsoft.com/office/drawing/2014/main" xmlns="" id="{E4737216-37B2-43AD-AB08-05BFCCEFC99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9066873" y="4377267"/>
            <a:ext cx="3122079" cy="177393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Picture 4" descr="A picture containing drawing&#10;&#10;Description automatically generated">
            <a:extLst>
              <a:ext uri="{FF2B5EF4-FFF2-40B4-BE49-F238E27FC236}">
                <a16:creationId xmlns:a16="http://schemas.microsoft.com/office/drawing/2014/main" xmlns="" id="{D09F0A34-3857-4F2E-9D1D-1B58CA3876EE}"/>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864750" y="5856791"/>
            <a:ext cx="2048954" cy="947530"/>
          </a:xfrm>
          <a:prstGeom prst="rect">
            <a:avLst/>
          </a:prstGeom>
        </p:spPr>
      </p:pic>
      <p:pic>
        <p:nvPicPr>
          <p:cNvPr id="6" name="Picture 70" descr="Dept Science Technology .jpg">
            <a:extLst>
              <a:ext uri="{FF2B5EF4-FFF2-40B4-BE49-F238E27FC236}">
                <a16:creationId xmlns:a16="http://schemas.microsoft.com/office/drawing/2014/main" xmlns="" id="{5C516606-A386-4154-8996-F9B5FFFB4755}"/>
              </a:ext>
            </a:extLst>
          </p:cNvPr>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78296" y="5892564"/>
            <a:ext cx="2017159" cy="80857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extLst>
      <p:ext uri="{BB962C8B-B14F-4D97-AF65-F5344CB8AC3E}">
        <p14:creationId xmlns:p14="http://schemas.microsoft.com/office/powerpoint/2010/main" xmlns="" val="9399001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7">
            <a:extLst>
              <a:ext uri="{FF2B5EF4-FFF2-40B4-BE49-F238E27FC236}">
                <a16:creationId xmlns:a16="http://schemas.microsoft.com/office/drawing/2014/main" xmlns="" id="{76EFD3D9-44F0-4267-BCC1-1613E79D827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Freeform 6">
            <a:extLst>
              <a:ext uri="{FF2B5EF4-FFF2-40B4-BE49-F238E27FC236}">
                <a16:creationId xmlns:a16="http://schemas.microsoft.com/office/drawing/2014/main" xmlns="" id="{A779A851-95D6-41AF-937A-B0E4B7F6FA8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Freeform 7">
            <a:extLst>
              <a:ext uri="{FF2B5EF4-FFF2-40B4-BE49-F238E27FC236}">
                <a16:creationId xmlns:a16="http://schemas.microsoft.com/office/drawing/2014/main" xmlns="" id="{953FB2E7-B6CB-429C-81EB-D9516D6D5C8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Freeform: Shape 13">
            <a:extLst>
              <a:ext uri="{FF2B5EF4-FFF2-40B4-BE49-F238E27FC236}">
                <a16:creationId xmlns:a16="http://schemas.microsoft.com/office/drawing/2014/main" xmlns="" id="{2EC40DB1-B719-4A13-9A4D-0966B4B2786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934872" y="982272"/>
            <a:ext cx="3388419" cy="4560970"/>
          </a:xfrm>
        </p:spPr>
        <p:txBody>
          <a:bodyPr>
            <a:normAutofit/>
          </a:bodyPr>
          <a:lstStyle/>
          <a:p>
            <a:r>
              <a:rPr lang="en-ZA" sz="4000">
                <a:solidFill>
                  <a:srgbClr val="FFFFFF"/>
                </a:solidFill>
              </a:rPr>
              <a:t>What is required in a good policy?</a:t>
            </a:r>
          </a:p>
        </p:txBody>
      </p:sp>
      <p:sp>
        <p:nvSpPr>
          <p:cNvPr id="29" name="Rectangle 8">
            <a:extLst>
              <a:ext uri="{FF2B5EF4-FFF2-40B4-BE49-F238E27FC236}">
                <a16:creationId xmlns:a16="http://schemas.microsoft.com/office/drawing/2014/main" xmlns="" id="{82211336-CFF3-412D-868A-6679C1004C4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5221862" y="1719618"/>
            <a:ext cx="5948831" cy="4334629"/>
          </a:xfrm>
        </p:spPr>
        <p:txBody>
          <a:bodyPr anchor="ctr">
            <a:normAutofit/>
          </a:bodyPr>
          <a:lstStyle/>
          <a:p>
            <a:r>
              <a:rPr lang="en-ZA" sz="2200">
                <a:solidFill>
                  <a:srgbClr val="FEFFFF"/>
                </a:solidFill>
              </a:rPr>
              <a:t>Policy coordination in modern agro-food value chain more complicated than older and often subsistence based production processes.</a:t>
            </a:r>
          </a:p>
          <a:p>
            <a:r>
              <a:rPr lang="en-ZA" sz="2200">
                <a:solidFill>
                  <a:srgbClr val="FEFFFF"/>
                </a:solidFill>
              </a:rPr>
              <a:t>Process is not just about meeting dietary quality for good nutrition but about the production, distribution and consumption of nutritious food in ecologically sustainable ways.</a:t>
            </a:r>
          </a:p>
          <a:p>
            <a:r>
              <a:rPr lang="en-ZA" sz="2200">
                <a:solidFill>
                  <a:srgbClr val="FEFFFF"/>
                </a:solidFill>
              </a:rPr>
              <a:t>One has to avoid ad-hoc, reactive and disjointed government feeding and nutritional schemes. These may be necessary in emergency situations but not appropriate for macro-scale, integrated and inter-dependent social systems.</a:t>
            </a:r>
          </a:p>
        </p:txBody>
      </p:sp>
    </p:spTree>
    <p:extLst>
      <p:ext uri="{BB962C8B-B14F-4D97-AF65-F5344CB8AC3E}">
        <p14:creationId xmlns:p14="http://schemas.microsoft.com/office/powerpoint/2010/main" xmlns="" val="6523997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7">
            <a:extLst>
              <a:ext uri="{FF2B5EF4-FFF2-40B4-BE49-F238E27FC236}">
                <a16:creationId xmlns:a16="http://schemas.microsoft.com/office/drawing/2014/main" xmlns="" id="{2BD55E05-51A2-4173-A7FA-869DE4F71AC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601345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FD593265-154A-40A1-9577-9F8AC1B23F59}"/>
              </a:ext>
            </a:extLst>
          </p:cNvPr>
          <p:cNvSpPr>
            <a:spLocks noGrp="1"/>
          </p:cNvSpPr>
          <p:nvPr>
            <p:ph type="title"/>
          </p:nvPr>
        </p:nvSpPr>
        <p:spPr>
          <a:xfrm>
            <a:off x="838200" y="621792"/>
            <a:ext cx="4795157" cy="5413248"/>
          </a:xfrm>
        </p:spPr>
        <p:txBody>
          <a:bodyPr>
            <a:normAutofit/>
          </a:bodyPr>
          <a:lstStyle/>
          <a:p>
            <a:r>
              <a:rPr lang="en-ZA" sz="5200">
                <a:solidFill>
                  <a:schemeClr val="bg1"/>
                </a:solidFill>
              </a:rPr>
              <a:t>Policy approach</a:t>
            </a:r>
            <a:endParaRPr lang="en-ZA" sz="5200" dirty="0">
              <a:solidFill>
                <a:schemeClr val="bg1"/>
              </a:solidFill>
            </a:endParaRPr>
          </a:p>
        </p:txBody>
      </p:sp>
      <p:grpSp>
        <p:nvGrpSpPr>
          <p:cNvPr id="4" name="Group 3">
            <a:extLst>
              <a:ext uri="{FF2B5EF4-FFF2-40B4-BE49-F238E27FC236}">
                <a16:creationId xmlns:a16="http://schemas.microsoft.com/office/drawing/2014/main" xmlns="" id="{173C50EA-5124-45CE-9B85-8BFAEEA8C60A}"/>
              </a:ext>
            </a:extLst>
          </p:cNvPr>
          <p:cNvGrpSpPr/>
          <p:nvPr/>
        </p:nvGrpSpPr>
        <p:grpSpPr>
          <a:xfrm>
            <a:off x="6096000" y="810363"/>
            <a:ext cx="6263115" cy="5470495"/>
            <a:chOff x="6096000" y="810363"/>
            <a:chExt cx="6263115" cy="5470495"/>
          </a:xfrm>
        </p:grpSpPr>
        <p:sp>
          <p:nvSpPr>
            <p:cNvPr id="15" name="Rectangle 14">
              <a:extLst>
                <a:ext uri="{FF2B5EF4-FFF2-40B4-BE49-F238E27FC236}">
                  <a16:creationId xmlns:a16="http://schemas.microsoft.com/office/drawing/2014/main" xmlns="" id="{D897C127-215B-403A-A82D-930CDF3C6A6D}"/>
                </a:ext>
              </a:extLst>
            </p:cNvPr>
            <p:cNvSpPr/>
            <p:nvPr/>
          </p:nvSpPr>
          <p:spPr>
            <a:xfrm>
              <a:off x="6096000" y="3129780"/>
              <a:ext cx="6037016" cy="8710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xmlns="" id="{810CD4BB-CE9B-4E5B-B927-1338C5821A9F}"/>
                </a:ext>
              </a:extLst>
            </p:cNvPr>
            <p:cNvSpPr/>
            <p:nvPr/>
          </p:nvSpPr>
          <p:spPr>
            <a:xfrm rot="1488159">
              <a:off x="9267731" y="810363"/>
              <a:ext cx="766118" cy="5470495"/>
            </a:xfrm>
            <a:prstGeom prst="rect">
              <a:avLst/>
            </a:prstGeom>
            <a:solidFill>
              <a:schemeClr val="tx2"/>
            </a:solidFill>
            <a:ln>
              <a:noFill/>
            </a:ln>
            <a:scene3d>
              <a:camera prst="isometricTop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Oval 16">
              <a:extLst>
                <a:ext uri="{FF2B5EF4-FFF2-40B4-BE49-F238E27FC236}">
                  <a16:creationId xmlns:a16="http://schemas.microsoft.com/office/drawing/2014/main" xmlns="" id="{4E455AAC-DA48-45DD-A580-2676BB850B2B}"/>
                </a:ext>
              </a:extLst>
            </p:cNvPr>
            <p:cNvSpPr/>
            <p:nvPr/>
          </p:nvSpPr>
          <p:spPr>
            <a:xfrm>
              <a:off x="8610594" y="2674592"/>
              <a:ext cx="2080392" cy="179082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xmlns="" id="{0C01EA86-A238-484A-B598-C36C2CF96E6A}"/>
                </a:ext>
              </a:extLst>
            </p:cNvPr>
            <p:cNvSpPr txBox="1"/>
            <p:nvPr/>
          </p:nvSpPr>
          <p:spPr>
            <a:xfrm>
              <a:off x="6284350" y="3345555"/>
              <a:ext cx="212980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2000" b="0" i="0" u="none" strike="noStrike" kern="1200" cap="none" spc="0" normalizeH="0" baseline="0" noProof="0" dirty="0">
                  <a:ln>
                    <a:noFill/>
                  </a:ln>
                  <a:solidFill>
                    <a:prstClr val="black"/>
                  </a:solidFill>
                  <a:effectLst/>
                  <a:uLnTx/>
                  <a:uFillTx/>
                  <a:latin typeface="Calibri" panose="020F0502020204030204"/>
                  <a:ea typeface="+mn-ea"/>
                  <a:cs typeface="+mn-cs"/>
                </a:rPr>
                <a:t>Policy substance</a:t>
              </a:r>
            </a:p>
          </p:txBody>
        </p:sp>
        <p:sp>
          <p:nvSpPr>
            <p:cNvPr id="20" name="TextBox 19">
              <a:extLst>
                <a:ext uri="{FF2B5EF4-FFF2-40B4-BE49-F238E27FC236}">
                  <a16:creationId xmlns:a16="http://schemas.microsoft.com/office/drawing/2014/main" xmlns="" id="{0864FE24-954B-4893-BBDC-7B2BE87D006C}"/>
                </a:ext>
              </a:extLst>
            </p:cNvPr>
            <p:cNvSpPr txBox="1"/>
            <p:nvPr/>
          </p:nvSpPr>
          <p:spPr>
            <a:xfrm rot="3327382">
              <a:off x="8168937" y="2184275"/>
              <a:ext cx="1259479"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2000" b="0" i="0" u="none" strike="noStrike" kern="1200" cap="none" spc="0" normalizeH="0" baseline="0" noProof="0" dirty="0">
                  <a:ln>
                    <a:noFill/>
                  </a:ln>
                  <a:solidFill>
                    <a:prstClr val="black"/>
                  </a:solidFill>
                  <a:effectLst/>
                  <a:uLnTx/>
                  <a:uFillTx/>
                  <a:latin typeface="Calibri" panose="020F0502020204030204"/>
                  <a:ea typeface="+mn-ea"/>
                  <a:cs typeface="+mn-cs"/>
                </a:rPr>
                <a:t>Actors</a:t>
              </a:r>
            </a:p>
          </p:txBody>
        </p:sp>
        <p:sp>
          <p:nvSpPr>
            <p:cNvPr id="22" name="TextBox 21">
              <a:extLst>
                <a:ext uri="{FF2B5EF4-FFF2-40B4-BE49-F238E27FC236}">
                  <a16:creationId xmlns:a16="http://schemas.microsoft.com/office/drawing/2014/main" xmlns="" id="{32FB1E05-38E9-456A-A967-159F68706AF5}"/>
                </a:ext>
              </a:extLst>
            </p:cNvPr>
            <p:cNvSpPr txBox="1"/>
            <p:nvPr/>
          </p:nvSpPr>
          <p:spPr>
            <a:xfrm>
              <a:off x="9452520" y="3364255"/>
              <a:ext cx="492443" cy="1771088"/>
            </a:xfrm>
            <a:prstGeom prst="rect">
              <a:avLst/>
            </a:prstGeom>
            <a:noFill/>
          </p:spPr>
          <p:txBody>
            <a:bodyPr vert="vert270"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2000" b="0" i="0" u="none" strike="noStrike" kern="1200" cap="none" spc="0" normalizeH="0" baseline="0" noProof="0" dirty="0">
                  <a:ln>
                    <a:noFill/>
                  </a:ln>
                  <a:solidFill>
                    <a:prstClr val="black"/>
                  </a:solidFill>
                  <a:effectLst/>
                  <a:uLnTx/>
                  <a:uFillTx/>
                  <a:latin typeface="Calibri" panose="020F0502020204030204"/>
                  <a:ea typeface="+mn-ea"/>
                  <a:cs typeface="+mn-cs"/>
                </a:rPr>
                <a:t>Policy cycle</a:t>
              </a:r>
            </a:p>
          </p:txBody>
        </p:sp>
        <p:sp>
          <p:nvSpPr>
            <p:cNvPr id="26" name="TextBox 25">
              <a:extLst>
                <a:ext uri="{FF2B5EF4-FFF2-40B4-BE49-F238E27FC236}">
                  <a16:creationId xmlns:a16="http://schemas.microsoft.com/office/drawing/2014/main" xmlns="" id="{0AF7CBE5-4A16-4363-9091-D736460AE2D4}"/>
                </a:ext>
              </a:extLst>
            </p:cNvPr>
            <p:cNvSpPr txBox="1"/>
            <p:nvPr/>
          </p:nvSpPr>
          <p:spPr>
            <a:xfrm rot="3327382">
              <a:off x="10124588" y="4797276"/>
              <a:ext cx="1259479"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2000" b="0" i="0" u="none" strike="noStrike" kern="1200" cap="none" spc="0" normalizeH="0" baseline="0" noProof="0" dirty="0">
                  <a:ln>
                    <a:noFill/>
                  </a:ln>
                  <a:solidFill>
                    <a:prstClr val="black"/>
                  </a:solidFill>
                  <a:effectLst/>
                  <a:uLnTx/>
                  <a:uFillTx/>
                  <a:latin typeface="Calibri" panose="020F0502020204030204"/>
                  <a:ea typeface="+mn-ea"/>
                  <a:cs typeface="+mn-cs"/>
                </a:rPr>
                <a:t>Actors</a:t>
              </a:r>
            </a:p>
          </p:txBody>
        </p:sp>
        <p:sp>
          <p:nvSpPr>
            <p:cNvPr id="27" name="TextBox 26">
              <a:extLst>
                <a:ext uri="{FF2B5EF4-FFF2-40B4-BE49-F238E27FC236}">
                  <a16:creationId xmlns:a16="http://schemas.microsoft.com/office/drawing/2014/main" xmlns="" id="{E8D8F2D5-9255-4A46-8960-A60D38AA47A4}"/>
                </a:ext>
              </a:extLst>
            </p:cNvPr>
            <p:cNvSpPr txBox="1"/>
            <p:nvPr/>
          </p:nvSpPr>
          <p:spPr>
            <a:xfrm>
              <a:off x="10802893" y="3184669"/>
              <a:ext cx="155622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2000" b="0" i="0" u="none" strike="noStrike" kern="1200" cap="none" spc="0" normalizeH="0" baseline="0" noProof="0" dirty="0">
                  <a:ln>
                    <a:noFill/>
                  </a:ln>
                  <a:solidFill>
                    <a:prstClr val="black"/>
                  </a:solidFill>
                  <a:effectLst/>
                  <a:uLnTx/>
                  <a:uFillTx/>
                  <a:latin typeface="Calibri" panose="020F0502020204030204"/>
                  <a:ea typeface="+mn-ea"/>
                  <a:cs typeface="+mn-cs"/>
                </a:rPr>
                <a:t>Policy substance</a:t>
              </a:r>
            </a:p>
          </p:txBody>
        </p:sp>
        <p:sp>
          <p:nvSpPr>
            <p:cNvPr id="28" name="TextBox 27">
              <a:extLst>
                <a:ext uri="{FF2B5EF4-FFF2-40B4-BE49-F238E27FC236}">
                  <a16:creationId xmlns:a16="http://schemas.microsoft.com/office/drawing/2014/main" xmlns="" id="{634D7C13-8D5D-4778-8C11-05FE49135D60}"/>
                </a:ext>
              </a:extLst>
            </p:cNvPr>
            <p:cNvSpPr txBox="1"/>
            <p:nvPr/>
          </p:nvSpPr>
          <p:spPr>
            <a:xfrm>
              <a:off x="9448684" y="1214603"/>
              <a:ext cx="492443" cy="2149652"/>
            </a:xfrm>
            <a:prstGeom prst="rect">
              <a:avLst/>
            </a:prstGeom>
            <a:noFill/>
          </p:spPr>
          <p:txBody>
            <a:bodyPr vert="vert270"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2000" b="0" i="0" u="none" strike="noStrike" kern="1200" cap="none" spc="0" normalizeH="0" baseline="0" noProof="0" dirty="0">
                  <a:ln>
                    <a:noFill/>
                  </a:ln>
                  <a:solidFill>
                    <a:prstClr val="black"/>
                  </a:solidFill>
                  <a:effectLst/>
                  <a:uLnTx/>
                  <a:uFillTx/>
                  <a:latin typeface="Calibri" panose="020F0502020204030204"/>
                  <a:ea typeface="+mn-ea"/>
                  <a:cs typeface="+mn-cs"/>
                </a:rPr>
                <a:t>Policy cycle</a:t>
              </a:r>
            </a:p>
          </p:txBody>
        </p:sp>
        <p:sp>
          <p:nvSpPr>
            <p:cNvPr id="29" name="TextBox 28">
              <a:extLst>
                <a:ext uri="{FF2B5EF4-FFF2-40B4-BE49-F238E27FC236}">
                  <a16:creationId xmlns:a16="http://schemas.microsoft.com/office/drawing/2014/main" xmlns="" id="{C76017FB-7721-4EF6-A802-F9CBD78CCB42}"/>
                </a:ext>
              </a:extLst>
            </p:cNvPr>
            <p:cNvSpPr txBox="1"/>
            <p:nvPr/>
          </p:nvSpPr>
          <p:spPr>
            <a:xfrm>
              <a:off x="8543567" y="3372387"/>
              <a:ext cx="248221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2000" b="0" i="0" u="none" strike="noStrike" kern="1200" cap="none" spc="0" normalizeH="0" baseline="0" noProof="0" dirty="0">
                  <a:ln>
                    <a:noFill/>
                  </a:ln>
                  <a:solidFill>
                    <a:prstClr val="white"/>
                  </a:solidFill>
                  <a:effectLst/>
                  <a:uLnTx/>
                  <a:uFillTx/>
                  <a:latin typeface="Calibri" panose="020F0502020204030204"/>
                  <a:ea typeface="+mn-ea"/>
                  <a:cs typeface="+mn-cs"/>
                </a:rPr>
                <a:t>Policy coordination</a:t>
              </a:r>
            </a:p>
          </p:txBody>
        </p:sp>
      </p:grpSp>
    </p:spTree>
    <p:extLst>
      <p:ext uri="{BB962C8B-B14F-4D97-AF65-F5344CB8AC3E}">
        <p14:creationId xmlns:p14="http://schemas.microsoft.com/office/powerpoint/2010/main" xmlns="" val="27425392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207C9A2-2CC9-4BBC-AB40-360440A8EC9B}"/>
              </a:ext>
            </a:extLst>
          </p:cNvPr>
          <p:cNvSpPr>
            <a:spLocks noGrp="1"/>
          </p:cNvSpPr>
          <p:nvPr>
            <p:ph type="title"/>
          </p:nvPr>
        </p:nvSpPr>
        <p:spPr>
          <a:xfrm>
            <a:off x="1803662" y="5118754"/>
            <a:ext cx="8584676" cy="1044301"/>
          </a:xfrm>
        </p:spPr>
        <p:txBody>
          <a:bodyPr vert="horz" lIns="91440" tIns="45720" rIns="91440" bIns="45720" rtlCol="0" anchor="t">
            <a:normAutofit/>
          </a:bodyPr>
          <a:lstStyle/>
          <a:p>
            <a:pPr algn="ctr"/>
            <a:r>
              <a:rPr lang="en-US" sz="4800" dirty="0"/>
              <a:t>Three axis</a:t>
            </a:r>
          </a:p>
        </p:txBody>
      </p:sp>
      <p:sp>
        <p:nvSpPr>
          <p:cNvPr id="32" name="Oval 19">
            <a:extLst>
              <a:ext uri="{FF2B5EF4-FFF2-40B4-BE49-F238E27FC236}">
                <a16:creationId xmlns:a16="http://schemas.microsoft.com/office/drawing/2014/main" xmlns="" id="{0C45045A-6083-4B3E-956A-67582337527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30744" y="832894"/>
            <a:ext cx="3300984" cy="330098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Oval 21">
            <a:extLst>
              <a:ext uri="{FF2B5EF4-FFF2-40B4-BE49-F238E27FC236}">
                <a16:creationId xmlns:a16="http://schemas.microsoft.com/office/drawing/2014/main" xmlns="" id="{EBD2B2B2-1395-4E7B-87A0-BD34551C01B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95336" y="997486"/>
            <a:ext cx="2971800" cy="29718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Oval 23">
            <a:extLst>
              <a:ext uri="{FF2B5EF4-FFF2-40B4-BE49-F238E27FC236}">
                <a16:creationId xmlns:a16="http://schemas.microsoft.com/office/drawing/2014/main" xmlns="" id="{42875DDC-0225-45F8-B745-78688F2D1AD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45509" y="832894"/>
            <a:ext cx="3300984" cy="330098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Oval 25">
            <a:extLst>
              <a:ext uri="{FF2B5EF4-FFF2-40B4-BE49-F238E27FC236}">
                <a16:creationId xmlns:a16="http://schemas.microsoft.com/office/drawing/2014/main" xmlns="" id="{4F329563-0961-4426-90D2-2DF4888E546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610101" y="997486"/>
            <a:ext cx="2971800" cy="29718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Oval 27">
            <a:extLst>
              <a:ext uri="{FF2B5EF4-FFF2-40B4-BE49-F238E27FC236}">
                <a16:creationId xmlns:a16="http://schemas.microsoft.com/office/drawing/2014/main" xmlns="" id="{12617755-D451-4BAF-9B55-518297BFF42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160273" y="832894"/>
            <a:ext cx="3300984" cy="330098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Oval 29">
            <a:extLst>
              <a:ext uri="{FF2B5EF4-FFF2-40B4-BE49-F238E27FC236}">
                <a16:creationId xmlns:a16="http://schemas.microsoft.com/office/drawing/2014/main" xmlns="" id="{86C062C2-3673-4248-BE21-B51B16E6326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324865" y="997486"/>
            <a:ext cx="2971800" cy="29718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5" name="Graphic 14" descr="Open hand with plant">
            <a:extLst>
              <a:ext uri="{FF2B5EF4-FFF2-40B4-BE49-F238E27FC236}">
                <a16:creationId xmlns:a16="http://schemas.microsoft.com/office/drawing/2014/main" xmlns="" id="{B4085CF8-60C0-41F8-90DB-3050CC9F6590}"/>
              </a:ext>
            </a:extLst>
          </p:cNvPr>
          <p:cNvPicPr>
            <a:picLocks noChangeAspect="1"/>
          </p:cNvPicPr>
          <p:nvPr/>
        </p:nvPicPr>
        <p:blipFill>
          <a:blip r:embed="rId3" cstate="print">
            <a:extLst>
              <a:ext uri="{28A0092B-C50C-407E-A947-70E740481C1C}">
                <a14:useLocalDpi xmlns:a14="http://schemas.microsoft.com/office/drawing/2010/main" xmlns="" val="0"/>
              </a:ext>
              <a:ext uri="{96DAC541-7B7A-43D3-8B79-37D633B846F1}">
                <asvg:svgBlip xmlns="" xmlns:asvg="http://schemas.microsoft.com/office/drawing/2016/SVG/main" r:embed="rId4"/>
              </a:ext>
            </a:extLst>
          </a:blip>
          <a:stretch>
            <a:fillRect/>
          </a:stretch>
        </p:blipFill>
        <p:spPr>
          <a:xfrm>
            <a:off x="1481702" y="1564414"/>
            <a:ext cx="1837944" cy="1837944"/>
          </a:xfrm>
          <a:prstGeom prst="rect">
            <a:avLst/>
          </a:prstGeom>
        </p:spPr>
      </p:pic>
      <p:pic>
        <p:nvPicPr>
          <p:cNvPr id="8" name="Graphic 7" descr="Playbook">
            <a:extLst>
              <a:ext uri="{FF2B5EF4-FFF2-40B4-BE49-F238E27FC236}">
                <a16:creationId xmlns:a16="http://schemas.microsoft.com/office/drawing/2014/main" xmlns="" id="{97387F88-0868-480B-A2F3-0E402B7B19FD}"/>
              </a:ext>
            </a:extLst>
          </p:cNvPr>
          <p:cNvPicPr>
            <a:picLocks noChangeAspect="1"/>
          </p:cNvPicPr>
          <p:nvPr/>
        </p:nvPicPr>
        <p:blipFill>
          <a:blip r:embed="rId5" cstate="print">
            <a:extLst>
              <a:ext uri="{28A0092B-C50C-407E-A947-70E740481C1C}">
                <a14:useLocalDpi xmlns:a14="http://schemas.microsoft.com/office/drawing/2010/main" xmlns="" val="0"/>
              </a:ext>
              <a:ext uri="{96DAC541-7B7A-43D3-8B79-37D633B846F1}">
                <asvg:svgBlip xmlns="" xmlns:asvg="http://schemas.microsoft.com/office/drawing/2016/SVG/main" r:embed="rId6"/>
              </a:ext>
            </a:extLst>
          </a:blip>
          <a:stretch>
            <a:fillRect/>
          </a:stretch>
        </p:blipFill>
        <p:spPr>
          <a:xfrm>
            <a:off x="5197484" y="1565092"/>
            <a:ext cx="1837266" cy="1837266"/>
          </a:xfrm>
          <a:prstGeom prst="rect">
            <a:avLst/>
          </a:prstGeom>
        </p:spPr>
      </p:pic>
      <p:pic>
        <p:nvPicPr>
          <p:cNvPr id="9" name="Graphic 8" descr="Users">
            <a:extLst>
              <a:ext uri="{FF2B5EF4-FFF2-40B4-BE49-F238E27FC236}">
                <a16:creationId xmlns:a16="http://schemas.microsoft.com/office/drawing/2014/main" xmlns="" id="{CC986AD9-F660-4056-A12D-A9320BE5FF47}"/>
              </a:ext>
            </a:extLst>
          </p:cNvPr>
          <p:cNvPicPr>
            <a:picLocks noChangeAspect="1"/>
          </p:cNvPicPr>
          <p:nvPr/>
        </p:nvPicPr>
        <p:blipFill>
          <a:blip r:embed="rId7" cstate="print">
            <a:extLst>
              <a:ext uri="{28A0092B-C50C-407E-A947-70E740481C1C}">
                <a14:useLocalDpi xmlns:a14="http://schemas.microsoft.com/office/drawing/2010/main" xmlns="" val="0"/>
              </a:ext>
              <a:ext uri="{96DAC541-7B7A-43D3-8B79-37D633B846F1}">
                <asvg:svgBlip xmlns="" xmlns:asvg="http://schemas.microsoft.com/office/drawing/2016/SVG/main" r:embed="rId8"/>
              </a:ext>
            </a:extLst>
          </a:blip>
          <a:stretch>
            <a:fillRect/>
          </a:stretch>
        </p:blipFill>
        <p:spPr>
          <a:xfrm>
            <a:off x="8932469" y="1620982"/>
            <a:ext cx="1837944" cy="1837944"/>
          </a:xfrm>
          <a:prstGeom prst="rect">
            <a:avLst/>
          </a:prstGeom>
        </p:spPr>
      </p:pic>
    </p:spTree>
    <p:extLst>
      <p:ext uri="{BB962C8B-B14F-4D97-AF65-F5344CB8AC3E}">
        <p14:creationId xmlns:p14="http://schemas.microsoft.com/office/powerpoint/2010/main" xmlns="" val="2114527498"/>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Slide Background Fill">
            <a:extLst>
              <a:ext uri="{FF2B5EF4-FFF2-40B4-BE49-F238E27FC236}">
                <a16:creationId xmlns:a16="http://schemas.microsoft.com/office/drawing/2014/main" xmlns="" id="{44D65982-4F00-4330-8DAA-DE6A9E4D6D2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Color Cover">
            <a:extLst>
              <a:ext uri="{FF2B5EF4-FFF2-40B4-BE49-F238E27FC236}">
                <a16:creationId xmlns:a16="http://schemas.microsoft.com/office/drawing/2014/main" xmlns="" id="{009115B9-5BFD-478D-9C87-29ADB3AF172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51"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23" name="Group 22">
            <a:extLst>
              <a:ext uri="{FF2B5EF4-FFF2-40B4-BE49-F238E27FC236}">
                <a16:creationId xmlns:a16="http://schemas.microsoft.com/office/drawing/2014/main" xmlns="" id="{8D57F946-2E03-4DE1-91F8-25BEDC663563}"/>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524" y="-2"/>
            <a:ext cx="3468234" cy="6858000"/>
            <a:chOff x="651279" y="598259"/>
            <a:chExt cx="10889442" cy="5680742"/>
          </a:xfrm>
        </p:grpSpPr>
        <p:sp>
          <p:nvSpPr>
            <p:cNvPr id="24" name="Color">
              <a:extLst>
                <a:ext uri="{FF2B5EF4-FFF2-40B4-BE49-F238E27FC236}">
                  <a16:creationId xmlns:a16="http://schemas.microsoft.com/office/drawing/2014/main" xmlns="" id="{1598881B-E007-4AAF-BA50-0AD61821922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Color">
              <a:extLst>
                <a:ext uri="{FF2B5EF4-FFF2-40B4-BE49-F238E27FC236}">
                  <a16:creationId xmlns:a16="http://schemas.microsoft.com/office/drawing/2014/main" xmlns="" id="{87A6DD9E-16A5-46AE-A522-D46D6BEDF69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27" name="Group 26">
            <a:extLst>
              <a:ext uri="{FF2B5EF4-FFF2-40B4-BE49-F238E27FC236}">
                <a16:creationId xmlns:a16="http://schemas.microsoft.com/office/drawing/2014/main" xmlns="" id="{43F5E015-E085-4624-B431-B42414448684}"/>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524" y="0"/>
            <a:ext cx="12188952" cy="6858000"/>
            <a:chOff x="0" y="0"/>
            <a:chExt cx="12188952" cy="6858000"/>
          </a:xfrm>
        </p:grpSpPr>
        <p:sp>
          <p:nvSpPr>
            <p:cNvPr id="28" name="Freeform: Shape 27">
              <a:extLst>
                <a:ext uri="{FF2B5EF4-FFF2-40B4-BE49-F238E27FC236}">
                  <a16:creationId xmlns:a16="http://schemas.microsoft.com/office/drawing/2014/main" xmlns="" id="{4DDB60AE-8B9C-4BA0-93DC-F8C9EBF6D8B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Freeform: Shape 28">
              <a:extLst>
                <a:ext uri="{FF2B5EF4-FFF2-40B4-BE49-F238E27FC236}">
                  <a16:creationId xmlns:a16="http://schemas.microsoft.com/office/drawing/2014/main" xmlns="" id="{9F247760-BE07-41A2-969E-570081E6552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Freeform: Shape 29">
              <a:extLst>
                <a:ext uri="{FF2B5EF4-FFF2-40B4-BE49-F238E27FC236}">
                  <a16:creationId xmlns:a16="http://schemas.microsoft.com/office/drawing/2014/main" xmlns="" id="{57A70BD2-76FC-4BDD-9E64-3B93D5EF369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Freeform: Shape 30">
              <a:extLst>
                <a:ext uri="{FF2B5EF4-FFF2-40B4-BE49-F238E27FC236}">
                  <a16:creationId xmlns:a16="http://schemas.microsoft.com/office/drawing/2014/main" xmlns="" id="{AADD9643-5489-42CB-9762-FBAC2AAE9FB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Freeform: Shape 31">
              <a:extLst>
                <a:ext uri="{FF2B5EF4-FFF2-40B4-BE49-F238E27FC236}">
                  <a16:creationId xmlns:a16="http://schemas.microsoft.com/office/drawing/2014/main" xmlns="" id="{09A2C16E-2745-4E3D-BECC-D66755221E3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Freeform: Shape 32">
              <a:extLst>
                <a:ext uri="{FF2B5EF4-FFF2-40B4-BE49-F238E27FC236}">
                  <a16:creationId xmlns:a16="http://schemas.microsoft.com/office/drawing/2014/main" xmlns="" id="{52E5A063-571D-4461-9869-B3E93F6E69D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Freeform: Shape 33">
              <a:extLst>
                <a:ext uri="{FF2B5EF4-FFF2-40B4-BE49-F238E27FC236}">
                  <a16:creationId xmlns:a16="http://schemas.microsoft.com/office/drawing/2014/main" xmlns="" id="{366019AD-E33B-4DBF-BAD3-AE361160316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 name="Title 1"/>
          <p:cNvSpPr>
            <a:spLocks noGrp="1"/>
          </p:cNvSpPr>
          <p:nvPr>
            <p:ph type="title"/>
          </p:nvPr>
        </p:nvSpPr>
        <p:spPr>
          <a:xfrm rot="16200000">
            <a:off x="-1325880" y="1947672"/>
            <a:ext cx="5961888" cy="2788920"/>
          </a:xfrm>
        </p:spPr>
        <p:txBody>
          <a:bodyPr anchor="ctr">
            <a:normAutofit/>
          </a:bodyPr>
          <a:lstStyle/>
          <a:p>
            <a:r>
              <a:rPr lang="en-ZA" sz="4800">
                <a:solidFill>
                  <a:schemeClr val="bg1"/>
                </a:solidFill>
              </a:rPr>
              <a:t>Critical Review of SA policy since 1994</a:t>
            </a:r>
          </a:p>
        </p:txBody>
      </p:sp>
      <p:sp>
        <p:nvSpPr>
          <p:cNvPr id="3" name="Content Placeholder 2"/>
          <p:cNvSpPr>
            <a:spLocks noGrp="1"/>
          </p:cNvSpPr>
          <p:nvPr>
            <p:ph idx="1"/>
          </p:nvPr>
        </p:nvSpPr>
        <p:spPr>
          <a:xfrm>
            <a:off x="4071068" y="841247"/>
            <a:ext cx="6877878" cy="5120640"/>
          </a:xfrm>
        </p:spPr>
        <p:txBody>
          <a:bodyPr anchor="ctr">
            <a:noAutofit/>
          </a:bodyPr>
          <a:lstStyle/>
          <a:p>
            <a:pPr marL="0" indent="0">
              <a:buNone/>
            </a:pPr>
            <a:r>
              <a:rPr lang="en-ZA" sz="2400" dirty="0">
                <a:solidFill>
                  <a:schemeClr val="tx2"/>
                </a:solidFill>
              </a:rPr>
              <a:t>Conception of food and nutrition policy took its lead from macro-economic and strategic political developments, most notable the RDP programme.</a:t>
            </a:r>
          </a:p>
          <a:p>
            <a:pPr marL="0" indent="0">
              <a:buNone/>
            </a:pPr>
            <a:r>
              <a:rPr lang="en-ZA" sz="2400" dirty="0">
                <a:solidFill>
                  <a:schemeClr val="tx2"/>
                </a:solidFill>
              </a:rPr>
              <a:t>Inspired the food clause in the Constitution and the adoption of the 2002 Integrated Food Security Strategy (IFSS).</a:t>
            </a:r>
          </a:p>
          <a:p>
            <a:pPr marL="0" indent="0">
              <a:buNone/>
            </a:pPr>
            <a:r>
              <a:rPr lang="en-ZA" sz="2400" dirty="0">
                <a:solidFill>
                  <a:schemeClr val="tx2"/>
                </a:solidFill>
              </a:rPr>
              <a:t>Even though this acknowledged question of food availability and need in rural areas, it was weak or silent on growing malnutrition and food hunger crisis.</a:t>
            </a:r>
          </a:p>
          <a:p>
            <a:pPr marL="0" indent="0">
              <a:buNone/>
            </a:pPr>
            <a:r>
              <a:rPr lang="en-ZA" sz="2400" dirty="0">
                <a:solidFill>
                  <a:schemeClr val="tx2"/>
                </a:solidFill>
              </a:rPr>
              <a:t>Another shortcoming was its isolation from economic policy especially on economic measures such as zero-rating on food baskets for poor people.</a:t>
            </a:r>
          </a:p>
          <a:p>
            <a:pPr marL="0" indent="0">
              <a:buNone/>
            </a:pPr>
            <a:r>
              <a:rPr lang="en-ZA" sz="2400" dirty="0">
                <a:solidFill>
                  <a:schemeClr val="tx2"/>
                </a:solidFill>
              </a:rPr>
              <a:t>Critiqued for its top-down development and lack of consultation of civil society</a:t>
            </a:r>
          </a:p>
          <a:p>
            <a:pPr marL="0" indent="0">
              <a:buNone/>
            </a:pPr>
            <a:endParaRPr lang="en-ZA" sz="2400" dirty="0">
              <a:solidFill>
                <a:schemeClr val="tx2"/>
              </a:solidFill>
            </a:endParaRPr>
          </a:p>
        </p:txBody>
      </p:sp>
    </p:spTree>
    <p:extLst>
      <p:ext uri="{BB962C8B-B14F-4D97-AF65-F5344CB8AC3E}">
        <p14:creationId xmlns:p14="http://schemas.microsoft.com/office/powerpoint/2010/main" xmlns="" val="5187049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xmlns="" id="{8D70B121-56F4-4848-B38B-182089D909F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8200" y="963877"/>
            <a:ext cx="3494362" cy="4930246"/>
          </a:xfrm>
        </p:spPr>
        <p:txBody>
          <a:bodyPr>
            <a:normAutofit/>
          </a:bodyPr>
          <a:lstStyle/>
          <a:p>
            <a:pPr algn="r"/>
            <a:r>
              <a:rPr lang="en-ZA">
                <a:solidFill>
                  <a:schemeClr val="accent1"/>
                </a:solidFill>
              </a:rPr>
              <a:t>National Development Plan - 2012</a:t>
            </a:r>
          </a:p>
        </p:txBody>
      </p:sp>
      <p:cxnSp>
        <p:nvCxnSpPr>
          <p:cNvPr id="23" name="Straight Connector 22">
            <a:extLst>
              <a:ext uri="{FF2B5EF4-FFF2-40B4-BE49-F238E27FC236}">
                <a16:creationId xmlns:a16="http://schemas.microsoft.com/office/drawing/2014/main" xmlns="" id="{2D72A2C9-F3CA-4216-8BAD-FA4C970C3C4E}"/>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976031" y="963877"/>
            <a:ext cx="6377769" cy="4930246"/>
          </a:xfrm>
        </p:spPr>
        <p:txBody>
          <a:bodyPr anchor="ctr">
            <a:normAutofit/>
          </a:bodyPr>
          <a:lstStyle/>
          <a:p>
            <a:r>
              <a:rPr lang="en-ZA" sz="2400"/>
              <a:t>Confirmed Food and Nutrition Security as a priority.</a:t>
            </a:r>
          </a:p>
          <a:p>
            <a:r>
              <a:rPr lang="en-ZA" sz="2400"/>
              <a:t>Prioritised growth of the agricultural sector.</a:t>
            </a:r>
          </a:p>
          <a:p>
            <a:r>
              <a:rPr lang="en-ZA" sz="2400"/>
              <a:t>Shifted conception of policy towards a multifaceted perspective.</a:t>
            </a:r>
          </a:p>
          <a:p>
            <a:r>
              <a:rPr lang="en-ZA" sz="2400"/>
              <a:t>Promoted tighter inter-governmental cooperation – signed outcome delivery agreements and holding ministers accountable.</a:t>
            </a:r>
          </a:p>
          <a:p>
            <a:r>
              <a:rPr lang="en-ZA" sz="2400"/>
              <a:t>Bolstered rationale and urgency for NPFNS.</a:t>
            </a:r>
          </a:p>
          <a:p>
            <a:r>
              <a:rPr lang="en-ZA" sz="2400"/>
              <a:t>Development of five-year plans </a:t>
            </a:r>
          </a:p>
        </p:txBody>
      </p:sp>
    </p:spTree>
    <p:extLst>
      <p:ext uri="{BB962C8B-B14F-4D97-AF65-F5344CB8AC3E}">
        <p14:creationId xmlns:p14="http://schemas.microsoft.com/office/powerpoint/2010/main" xmlns="" val="42391615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xmlns="" id="{2A6B319F-86FE-4754-878E-06F0804D882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D7D31"/>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xmlns="" id="{DCF7D1B5-3477-499F-ACC5-2C8B07F4EDB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476FC421-37AC-4901-A84E-BBE8FCA568C7}"/>
              </a:ext>
            </a:extLst>
          </p:cNvPr>
          <p:cNvSpPr>
            <a:spLocks noGrp="1"/>
          </p:cNvSpPr>
          <p:nvPr>
            <p:ph type="title"/>
          </p:nvPr>
        </p:nvSpPr>
        <p:spPr>
          <a:xfrm>
            <a:off x="1008212" y="1178436"/>
            <a:ext cx="2823275" cy="4501127"/>
          </a:xfrm>
        </p:spPr>
        <p:txBody>
          <a:bodyPr vert="horz" lIns="91440" tIns="45720" rIns="91440" bIns="45720" rtlCol="0" anchor="t">
            <a:normAutofit/>
          </a:bodyPr>
          <a:lstStyle/>
          <a:p>
            <a:pPr algn="r"/>
            <a:r>
              <a:rPr lang="en-US" kern="1200">
                <a:solidFill>
                  <a:srgbClr val="FFFFFF"/>
                </a:solidFill>
                <a:latin typeface="+mj-lt"/>
                <a:ea typeface="+mj-ea"/>
                <a:cs typeface="+mj-cs"/>
              </a:rPr>
              <a:t>Problems now</a:t>
            </a:r>
            <a:endParaRPr lang="en-US" kern="1200" dirty="0">
              <a:solidFill>
                <a:srgbClr val="FFFFFF"/>
              </a:solidFill>
              <a:latin typeface="+mj-lt"/>
              <a:ea typeface="+mj-ea"/>
              <a:cs typeface="+mj-cs"/>
            </a:endParaRPr>
          </a:p>
        </p:txBody>
      </p:sp>
      <p:sp>
        <p:nvSpPr>
          <p:cNvPr id="3" name="Content Placeholder 2">
            <a:extLst>
              <a:ext uri="{FF2B5EF4-FFF2-40B4-BE49-F238E27FC236}">
                <a16:creationId xmlns:a16="http://schemas.microsoft.com/office/drawing/2014/main" xmlns="" id="{2309923C-45D8-48A7-9D4A-AEAB8FC84641}"/>
              </a:ext>
            </a:extLst>
          </p:cNvPr>
          <p:cNvSpPr>
            <a:spLocks noGrp="1"/>
          </p:cNvSpPr>
          <p:nvPr>
            <p:ph idx="1"/>
          </p:nvPr>
        </p:nvSpPr>
        <p:spPr>
          <a:xfrm>
            <a:off x="4316762" y="860383"/>
            <a:ext cx="7689708" cy="809391"/>
          </a:xfrm>
        </p:spPr>
        <p:txBody>
          <a:bodyPr vert="horz" lIns="91440" tIns="45720" rIns="91440" bIns="45720" rtlCol="0">
            <a:normAutofit/>
          </a:bodyPr>
          <a:lstStyle/>
          <a:p>
            <a:pPr marL="0" indent="0">
              <a:buNone/>
            </a:pPr>
            <a:r>
              <a:rPr lang="en-ZA" sz="2000"/>
              <a:t>Currently no functional overarching FNS institutional arrangements in South Africa responsible for coordinating FNS policy and activities.</a:t>
            </a:r>
          </a:p>
          <a:p>
            <a:pPr marL="0" indent="0">
              <a:buNone/>
            </a:pPr>
            <a:endParaRPr lang="en-US" sz="2000" dirty="0"/>
          </a:p>
        </p:txBody>
      </p:sp>
      <p:sp>
        <p:nvSpPr>
          <p:cNvPr id="17" name="Content Placeholder 2">
            <a:extLst>
              <a:ext uri="{FF2B5EF4-FFF2-40B4-BE49-F238E27FC236}">
                <a16:creationId xmlns:a16="http://schemas.microsoft.com/office/drawing/2014/main" xmlns="" id="{9F1E7EC5-21F1-4C5A-AAE2-03E838453C51}"/>
              </a:ext>
            </a:extLst>
          </p:cNvPr>
          <p:cNvSpPr txBox="1">
            <a:spLocks/>
          </p:cNvSpPr>
          <p:nvPr/>
        </p:nvSpPr>
        <p:spPr>
          <a:xfrm>
            <a:off x="4247115" y="1766139"/>
            <a:ext cx="7829002" cy="212135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ZA" sz="2000" b="0" i="0" u="none" strike="noStrike" kern="1200" cap="none" spc="0" normalizeH="0" baseline="0" noProof="0">
                <a:ln>
                  <a:noFill/>
                </a:ln>
                <a:solidFill>
                  <a:prstClr val="white"/>
                </a:solidFill>
                <a:effectLst/>
                <a:uLnTx/>
                <a:uFillTx/>
                <a:latin typeface="Calibri" panose="020F0502020204030204"/>
                <a:ea typeface="+mn-ea"/>
                <a:cs typeface="+mn-cs"/>
              </a:rPr>
              <a:t>The 2017 NFNSP, for example, recommended the establishment of the intersectoral National Food and Nutrition Security Council chaired by DP, Provincial FNSC chaired by premiers, district sub-councils on FNS chaired by mayors, and consultative forums at all levels. These, apart from the National body,  have not been established. Limited involvement from DAFF. It has helped to set up vulnerability assessment committees. These have struggled to mobilise resources across the responsible departments.</a:t>
            </a: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Content Placeholder 2">
            <a:extLst>
              <a:ext uri="{FF2B5EF4-FFF2-40B4-BE49-F238E27FC236}">
                <a16:creationId xmlns:a16="http://schemas.microsoft.com/office/drawing/2014/main" xmlns="" id="{F48658EF-5864-4820-B58D-64805A1E8C4B}"/>
              </a:ext>
            </a:extLst>
          </p:cNvPr>
          <p:cNvSpPr txBox="1">
            <a:spLocks/>
          </p:cNvSpPr>
          <p:nvPr/>
        </p:nvSpPr>
        <p:spPr>
          <a:xfrm>
            <a:off x="4316762" y="4068916"/>
            <a:ext cx="7689708" cy="7548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ZA" sz="2000" b="0" i="0" u="none" strike="noStrike" kern="1200" cap="none" spc="0" normalizeH="0" baseline="0" noProof="0">
                <a:ln>
                  <a:noFill/>
                </a:ln>
                <a:solidFill>
                  <a:prstClr val="white"/>
                </a:solidFill>
                <a:effectLst/>
                <a:uLnTx/>
                <a:uFillTx/>
                <a:latin typeface="Calibri" panose="020F0502020204030204"/>
                <a:ea typeface="+mn-ea"/>
                <a:cs typeface="+mn-cs"/>
              </a:rPr>
              <a:t>DAFF has lacked convening power</a:t>
            </a:r>
            <a:endParaRPr kumimoji="0" lang="en-ZA"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Content Placeholder 2">
            <a:extLst>
              <a:ext uri="{FF2B5EF4-FFF2-40B4-BE49-F238E27FC236}">
                <a16:creationId xmlns:a16="http://schemas.microsoft.com/office/drawing/2014/main" xmlns="" id="{56F959FD-D7E7-4B22-9F39-85B1E37FBF51}"/>
              </a:ext>
            </a:extLst>
          </p:cNvPr>
          <p:cNvSpPr txBox="1">
            <a:spLocks/>
          </p:cNvSpPr>
          <p:nvPr/>
        </p:nvSpPr>
        <p:spPr>
          <a:xfrm>
            <a:off x="4316762" y="4710139"/>
            <a:ext cx="7689708" cy="6437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School Nutrition programme has underperformed</a:t>
            </a: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653899374"/>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r>
              <a:rPr lang="en-ZA" altLang="ko-KR" sz="4400" dirty="0"/>
              <a:t>Coordinated Metrics, Monitoring and Evaluation</a:t>
            </a:r>
            <a:endParaRPr lang="ko-KR" altLang="en-US" sz="4400" dirty="0"/>
          </a:p>
        </p:txBody>
      </p:sp>
      <p:grpSp>
        <p:nvGrpSpPr>
          <p:cNvPr id="10" name="Group 9"/>
          <p:cNvGrpSpPr/>
          <p:nvPr/>
        </p:nvGrpSpPr>
        <p:grpSpPr>
          <a:xfrm>
            <a:off x="0" y="1694059"/>
            <a:ext cx="5807968" cy="870844"/>
            <a:chOff x="0" y="1270545"/>
            <a:chExt cx="4355976" cy="504056"/>
          </a:xfrm>
        </p:grpSpPr>
        <p:sp>
          <p:nvSpPr>
            <p:cNvPr id="5" name="Rectangle 4"/>
            <p:cNvSpPr/>
            <p:nvPr/>
          </p:nvSpPr>
          <p:spPr>
            <a:xfrm>
              <a:off x="323528" y="1270545"/>
              <a:ext cx="4032448" cy="5040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Calibri" panose="020F0502020204030204"/>
                <a:ea typeface="맑은 고딕" panose="020B0503020000020004" pitchFamily="34" charset="-127"/>
                <a:cs typeface="+mn-cs"/>
              </a:endParaRPr>
            </a:p>
          </p:txBody>
        </p:sp>
        <p:sp>
          <p:nvSpPr>
            <p:cNvPr id="6" name="Rectangle 5"/>
            <p:cNvSpPr/>
            <p:nvPr/>
          </p:nvSpPr>
          <p:spPr>
            <a:xfrm>
              <a:off x="0" y="1270545"/>
              <a:ext cx="323528" cy="504056"/>
            </a:xfrm>
            <a:prstGeom prst="rect">
              <a:avLst/>
            </a:pr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Calibri" panose="020F0502020204030204"/>
                <a:ea typeface="맑은 고딕" panose="020B0503020000020004" pitchFamily="34" charset="-127"/>
                <a:cs typeface="+mn-cs"/>
              </a:endParaRPr>
            </a:p>
          </p:txBody>
        </p:sp>
      </p:grpSp>
      <p:sp>
        <p:nvSpPr>
          <p:cNvPr id="8" name="TextBox 7"/>
          <p:cNvSpPr txBox="1"/>
          <p:nvPr/>
        </p:nvSpPr>
        <p:spPr>
          <a:xfrm>
            <a:off x="483689" y="1898648"/>
            <a:ext cx="540222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2400" b="1" i="0" u="none" strike="noStrike" kern="1200" cap="none" spc="0" normalizeH="0" baseline="0" noProof="0" dirty="0">
                <a:ln>
                  <a:noFill/>
                </a:ln>
                <a:solidFill>
                  <a:prstClr val="white"/>
                </a:solidFill>
                <a:effectLst/>
                <a:uLnTx/>
                <a:uFillTx/>
                <a:latin typeface="Calibri" panose="020F0502020204030204"/>
                <a:ea typeface="맑은 고딕" panose="020B0503020000020004" pitchFamily="34" charset="-127"/>
                <a:cs typeface="Arial" pitchFamily="34" charset="0"/>
              </a:rPr>
              <a:t>Food and Nutrition Security Information </a:t>
            </a:r>
            <a:endParaRPr kumimoji="0" lang="ko-KR" altLang="en-US" sz="2400" b="1" i="0" u="none" strike="noStrike" kern="1200" cap="none" spc="0" normalizeH="0" baseline="0" noProof="0" dirty="0">
              <a:ln>
                <a:noFill/>
              </a:ln>
              <a:solidFill>
                <a:prstClr val="white"/>
              </a:solidFill>
              <a:effectLst/>
              <a:uLnTx/>
              <a:uFillTx/>
              <a:latin typeface="Calibri" panose="020F0502020204030204"/>
              <a:ea typeface="맑은 고딕" panose="020B0503020000020004" pitchFamily="34" charset="-127"/>
              <a:cs typeface="Arial" pitchFamily="34" charset="0"/>
            </a:endParaRPr>
          </a:p>
        </p:txBody>
      </p:sp>
      <p:sp>
        <p:nvSpPr>
          <p:cNvPr id="11" name="TextBox 10"/>
          <p:cNvSpPr txBox="1"/>
          <p:nvPr/>
        </p:nvSpPr>
        <p:spPr>
          <a:xfrm>
            <a:off x="431371" y="2703698"/>
            <a:ext cx="4800533"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altLang="ko-KR"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맑은 고딕" panose="020B0503020000020004" pitchFamily="34" charset="-127"/>
                <a:cs typeface="Arial" pitchFamily="34" charset="0"/>
              </a:rPr>
              <a:t>SA does not have an official measure of food and nutrition security or a coherent FNS information system</a:t>
            </a:r>
            <a:endParaRPr kumimoji="0" lang="ko-KR" altLang="en-US"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맑은 고딕" panose="020B0503020000020004" pitchFamily="34" charset="-127"/>
              <a:cs typeface="Arial" pitchFamily="34" charset="0"/>
            </a:endParaRPr>
          </a:p>
        </p:txBody>
      </p:sp>
      <p:sp>
        <p:nvSpPr>
          <p:cNvPr id="12" name="Left Arrow 11"/>
          <p:cNvSpPr/>
          <p:nvPr/>
        </p:nvSpPr>
        <p:spPr>
          <a:xfrm rot="20722497">
            <a:off x="6646339" y="1118404"/>
            <a:ext cx="5749840" cy="1193061"/>
          </a:xfrm>
          <a:custGeom>
            <a:avLst/>
            <a:gdLst/>
            <a:ahLst/>
            <a:cxnLst/>
            <a:rect l="l" t="t" r="r" b="b"/>
            <a:pathLst>
              <a:path w="4312380" h="894796">
                <a:moveTo>
                  <a:pt x="4312380" y="117603"/>
                </a:moveTo>
                <a:lnTo>
                  <a:pt x="4140261" y="777193"/>
                </a:lnTo>
                <a:lnTo>
                  <a:pt x="497381" y="777193"/>
                </a:lnTo>
                <a:lnTo>
                  <a:pt x="497381" y="894796"/>
                </a:lnTo>
                <a:lnTo>
                  <a:pt x="0" y="447398"/>
                </a:lnTo>
                <a:lnTo>
                  <a:pt x="497381" y="0"/>
                </a:lnTo>
                <a:lnTo>
                  <a:pt x="497381" y="11760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Calibri" panose="020F0502020204030204"/>
              <a:ea typeface="맑은 고딕" panose="020B0503020000020004" pitchFamily="34" charset="-127"/>
              <a:cs typeface="+mn-cs"/>
            </a:endParaRPr>
          </a:p>
        </p:txBody>
      </p:sp>
      <p:sp>
        <p:nvSpPr>
          <p:cNvPr id="15" name="TextBox 14"/>
          <p:cNvSpPr txBox="1"/>
          <p:nvPr/>
        </p:nvSpPr>
        <p:spPr>
          <a:xfrm rot="20760000">
            <a:off x="7501103" y="1171850"/>
            <a:ext cx="4649702"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altLang="ko-KR" sz="1400" b="1" i="0" u="none" strike="noStrike" kern="1200" cap="none" spc="0" normalizeH="0" baseline="0" noProof="0" dirty="0">
                <a:ln>
                  <a:noFill/>
                </a:ln>
                <a:solidFill>
                  <a:prstClr val="white"/>
                </a:solidFill>
                <a:effectLst/>
                <a:uLnTx/>
                <a:uFillTx/>
                <a:latin typeface="Calibri" panose="020F0502020204030204"/>
                <a:ea typeface="맑은 고딕" panose="020B0503020000020004" pitchFamily="34" charset="-127"/>
                <a:cs typeface="Arial" pitchFamily="34" charset="0"/>
              </a:rPr>
              <a:t>While the national FNS policy Implementation Plan includes a list of possible FNS indicators, these have not been officially adopted across various government departments and agencies</a:t>
            </a:r>
            <a:endParaRPr kumimoji="0" lang="ko-KR" altLang="en-US" sz="1400" b="1" i="0" u="none" strike="noStrike" kern="1200" cap="none" spc="0" normalizeH="0" baseline="0" noProof="0" dirty="0">
              <a:ln>
                <a:noFill/>
              </a:ln>
              <a:solidFill>
                <a:prstClr val="white"/>
              </a:solidFill>
              <a:effectLst/>
              <a:uLnTx/>
              <a:uFillTx/>
              <a:latin typeface="Calibri" panose="020F0502020204030204"/>
              <a:ea typeface="맑은 고딕" panose="020B0503020000020004" pitchFamily="34" charset="-127"/>
              <a:cs typeface="Arial" pitchFamily="34" charset="0"/>
            </a:endParaRPr>
          </a:p>
        </p:txBody>
      </p:sp>
      <p:sp>
        <p:nvSpPr>
          <p:cNvPr id="18" name="Left Arrow 17"/>
          <p:cNvSpPr/>
          <p:nvPr/>
        </p:nvSpPr>
        <p:spPr>
          <a:xfrm rot="20722497">
            <a:off x="6646339" y="2276787"/>
            <a:ext cx="5749840" cy="1193061"/>
          </a:xfrm>
          <a:custGeom>
            <a:avLst/>
            <a:gdLst/>
            <a:ahLst/>
            <a:cxnLst/>
            <a:rect l="l" t="t" r="r" b="b"/>
            <a:pathLst>
              <a:path w="4312380" h="894796">
                <a:moveTo>
                  <a:pt x="4312380" y="117603"/>
                </a:moveTo>
                <a:lnTo>
                  <a:pt x="4140261" y="777193"/>
                </a:lnTo>
                <a:lnTo>
                  <a:pt x="497381" y="777193"/>
                </a:lnTo>
                <a:lnTo>
                  <a:pt x="497381" y="894796"/>
                </a:lnTo>
                <a:lnTo>
                  <a:pt x="0" y="447398"/>
                </a:lnTo>
                <a:lnTo>
                  <a:pt x="497381" y="0"/>
                </a:lnTo>
                <a:lnTo>
                  <a:pt x="497381" y="11760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Calibri" panose="020F0502020204030204"/>
              <a:ea typeface="맑은 고딕" panose="020B0503020000020004" pitchFamily="34" charset="-127"/>
              <a:cs typeface="+mn-cs"/>
            </a:endParaRPr>
          </a:p>
        </p:txBody>
      </p:sp>
      <p:sp>
        <p:nvSpPr>
          <p:cNvPr id="21" name="TextBox 20"/>
          <p:cNvSpPr txBox="1"/>
          <p:nvPr/>
        </p:nvSpPr>
        <p:spPr>
          <a:xfrm rot="20760000">
            <a:off x="7464168" y="2580057"/>
            <a:ext cx="4128459"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altLang="ko-KR" sz="1600" b="1" i="0" u="none" strike="noStrike" kern="1200" cap="none" spc="0" normalizeH="0" baseline="0" noProof="0" dirty="0">
                <a:ln>
                  <a:noFill/>
                </a:ln>
                <a:solidFill>
                  <a:prstClr val="white"/>
                </a:solidFill>
                <a:effectLst/>
                <a:uLnTx/>
                <a:uFillTx/>
                <a:latin typeface="Calibri" panose="020F0502020204030204"/>
                <a:ea typeface="맑은 고딕" panose="020B0503020000020004" pitchFamily="34" charset="-127"/>
                <a:cs typeface="Arial" pitchFamily="34" charset="0"/>
              </a:rPr>
              <a:t>Resulted in lack of standardisation of information collected</a:t>
            </a:r>
            <a:endParaRPr kumimoji="0" lang="ko-KR" altLang="en-US" sz="1600" b="1" i="0" u="none" strike="noStrike" kern="1200" cap="none" spc="0" normalizeH="0" baseline="0" noProof="0" dirty="0">
              <a:ln>
                <a:noFill/>
              </a:ln>
              <a:solidFill>
                <a:prstClr val="white"/>
              </a:solidFill>
              <a:effectLst/>
              <a:uLnTx/>
              <a:uFillTx/>
              <a:latin typeface="Calibri" panose="020F0502020204030204"/>
              <a:ea typeface="맑은 고딕" panose="020B0503020000020004" pitchFamily="34" charset="-127"/>
              <a:cs typeface="Arial" pitchFamily="34" charset="0"/>
            </a:endParaRPr>
          </a:p>
        </p:txBody>
      </p:sp>
      <p:sp>
        <p:nvSpPr>
          <p:cNvPr id="23" name="Left Arrow 22"/>
          <p:cNvSpPr/>
          <p:nvPr/>
        </p:nvSpPr>
        <p:spPr>
          <a:xfrm rot="20722497">
            <a:off x="6646339" y="3435170"/>
            <a:ext cx="5749840" cy="1193061"/>
          </a:xfrm>
          <a:custGeom>
            <a:avLst/>
            <a:gdLst/>
            <a:ahLst/>
            <a:cxnLst/>
            <a:rect l="l" t="t" r="r" b="b"/>
            <a:pathLst>
              <a:path w="4312380" h="894796">
                <a:moveTo>
                  <a:pt x="4312380" y="117603"/>
                </a:moveTo>
                <a:lnTo>
                  <a:pt x="4140261" y="777193"/>
                </a:lnTo>
                <a:lnTo>
                  <a:pt x="497381" y="777193"/>
                </a:lnTo>
                <a:lnTo>
                  <a:pt x="497381" y="894796"/>
                </a:lnTo>
                <a:lnTo>
                  <a:pt x="0" y="447398"/>
                </a:lnTo>
                <a:lnTo>
                  <a:pt x="497381" y="0"/>
                </a:lnTo>
                <a:lnTo>
                  <a:pt x="497381" y="11760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Calibri" panose="020F0502020204030204"/>
              <a:ea typeface="맑은 고딕" panose="020B0503020000020004" pitchFamily="34" charset="-127"/>
              <a:cs typeface="+mn-cs"/>
            </a:endParaRPr>
          </a:p>
        </p:txBody>
      </p:sp>
      <p:sp>
        <p:nvSpPr>
          <p:cNvPr id="26" name="TextBox 25"/>
          <p:cNvSpPr txBox="1"/>
          <p:nvPr/>
        </p:nvSpPr>
        <p:spPr>
          <a:xfrm rot="20760000">
            <a:off x="7401074" y="3469880"/>
            <a:ext cx="4860710"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altLang="ko-KR" sz="1400" b="1" i="0" u="none" strike="noStrike" kern="1200" cap="none" spc="0" normalizeH="0" baseline="0" noProof="0" dirty="0">
                <a:ln>
                  <a:noFill/>
                </a:ln>
                <a:solidFill>
                  <a:prstClr val="white"/>
                </a:solidFill>
                <a:effectLst/>
                <a:uLnTx/>
                <a:uFillTx/>
                <a:latin typeface="Calibri" panose="020F0502020204030204"/>
                <a:ea typeface="맑은 고딕" panose="020B0503020000020004" pitchFamily="34" charset="-127"/>
                <a:cs typeface="Arial" pitchFamily="34" charset="0"/>
              </a:rPr>
              <a:t>Food Price Monitor flagship initiative of National Agricultural Marketing Council conceived as early warning tool targeted against negative effects of food price inflation. It is unclear how this tool is being utilised</a:t>
            </a:r>
            <a:endParaRPr kumimoji="0" lang="ko-KR" altLang="en-US" sz="1400" b="1" i="0" u="none" strike="noStrike" kern="1200" cap="none" spc="0" normalizeH="0" baseline="0" noProof="0" dirty="0">
              <a:ln>
                <a:noFill/>
              </a:ln>
              <a:solidFill>
                <a:prstClr val="white"/>
              </a:solidFill>
              <a:effectLst/>
              <a:uLnTx/>
              <a:uFillTx/>
              <a:latin typeface="Calibri" panose="020F0502020204030204"/>
              <a:ea typeface="맑은 고딕" panose="020B0503020000020004" pitchFamily="34" charset="-127"/>
              <a:cs typeface="Arial" pitchFamily="34" charset="0"/>
            </a:endParaRPr>
          </a:p>
        </p:txBody>
      </p:sp>
      <p:sp>
        <p:nvSpPr>
          <p:cNvPr id="28" name="Left Arrow 27"/>
          <p:cNvSpPr/>
          <p:nvPr/>
        </p:nvSpPr>
        <p:spPr>
          <a:xfrm rot="20722497">
            <a:off x="6646339" y="4593552"/>
            <a:ext cx="5749840" cy="1193061"/>
          </a:xfrm>
          <a:custGeom>
            <a:avLst/>
            <a:gdLst/>
            <a:ahLst/>
            <a:cxnLst/>
            <a:rect l="l" t="t" r="r" b="b"/>
            <a:pathLst>
              <a:path w="4312380" h="894796">
                <a:moveTo>
                  <a:pt x="4312380" y="117603"/>
                </a:moveTo>
                <a:lnTo>
                  <a:pt x="4140261" y="777193"/>
                </a:lnTo>
                <a:lnTo>
                  <a:pt x="497381" y="777193"/>
                </a:lnTo>
                <a:lnTo>
                  <a:pt x="497381" y="894796"/>
                </a:lnTo>
                <a:lnTo>
                  <a:pt x="0" y="447398"/>
                </a:lnTo>
                <a:lnTo>
                  <a:pt x="497381" y="0"/>
                </a:lnTo>
                <a:lnTo>
                  <a:pt x="497381" y="11760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Calibri" panose="020F0502020204030204"/>
              <a:ea typeface="맑은 고딕" panose="020B0503020000020004" pitchFamily="34" charset="-127"/>
              <a:cs typeface="+mn-cs"/>
            </a:endParaRPr>
          </a:p>
        </p:txBody>
      </p:sp>
      <p:sp>
        <p:nvSpPr>
          <p:cNvPr id="31" name="TextBox 30"/>
          <p:cNvSpPr txBox="1"/>
          <p:nvPr/>
        </p:nvSpPr>
        <p:spPr>
          <a:xfrm rot="20760000">
            <a:off x="7493952" y="4781813"/>
            <a:ext cx="4128459"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altLang="ko-KR" sz="1600" b="1" i="0" u="none" strike="noStrike" kern="1200" cap="none" spc="0" normalizeH="0" baseline="0" noProof="0" dirty="0">
                <a:ln>
                  <a:noFill/>
                </a:ln>
                <a:solidFill>
                  <a:prstClr val="white"/>
                </a:solidFill>
                <a:effectLst/>
                <a:uLnTx/>
                <a:uFillTx/>
                <a:latin typeface="Calibri" panose="020F0502020204030204"/>
                <a:ea typeface="맑은 고딕" panose="020B0503020000020004" pitchFamily="34" charset="-127"/>
                <a:cs typeface="Arial" pitchFamily="34" charset="0"/>
              </a:rPr>
              <a:t>Lack of evaluation tools to monitor food and nutrition support programmes – especially in relation to social grants</a:t>
            </a:r>
            <a:endParaRPr kumimoji="0" lang="ko-KR" altLang="en-US" sz="1600" b="1" i="0" u="none" strike="noStrike" kern="1200" cap="none" spc="0" normalizeH="0" baseline="0" noProof="0" dirty="0">
              <a:ln>
                <a:noFill/>
              </a:ln>
              <a:solidFill>
                <a:prstClr val="white"/>
              </a:solidFill>
              <a:effectLst/>
              <a:uLnTx/>
              <a:uFillTx/>
              <a:latin typeface="Calibri" panose="020F0502020204030204"/>
              <a:ea typeface="맑은 고딕" panose="020B0503020000020004" pitchFamily="34" charset="-127"/>
              <a:cs typeface="Arial" pitchFamily="34" charset="0"/>
            </a:endParaRPr>
          </a:p>
        </p:txBody>
      </p:sp>
      <p:pic>
        <p:nvPicPr>
          <p:cNvPr id="17" name="Graphic 16" descr="Information">
            <a:extLst>
              <a:ext uri="{FF2B5EF4-FFF2-40B4-BE49-F238E27FC236}">
                <a16:creationId xmlns:a16="http://schemas.microsoft.com/office/drawing/2014/main" xmlns="" id="{596F6D99-896C-4296-8B98-A91CCED818FF}"/>
              </a:ext>
            </a:extLst>
          </p:cNvPr>
          <p:cNvPicPr>
            <a:picLocks noChangeAspect="1"/>
          </p:cNvPicPr>
          <p:nvPr/>
        </p:nvPicPr>
        <p:blipFill>
          <a:blip r:embed="rId2" cstate="print">
            <a:extLst>
              <a:ext uri="{28A0092B-C50C-407E-A947-70E740481C1C}">
                <a14:useLocalDpi xmlns:a14="http://schemas.microsoft.com/office/drawing/2010/main" xmlns="" val="0"/>
              </a:ext>
              <a:ext uri="{96DAC541-7B7A-43D3-8B79-37D633B846F1}">
                <asvg:svgBlip xmlns="" xmlns:asvg="http://schemas.microsoft.com/office/drawing/2016/SVG/main" r:embed="rId3"/>
              </a:ext>
            </a:extLst>
          </a:blip>
          <a:stretch>
            <a:fillRect/>
          </a:stretch>
        </p:blipFill>
        <p:spPr>
          <a:xfrm>
            <a:off x="2134566" y="3858156"/>
            <a:ext cx="2100470" cy="2100470"/>
          </a:xfrm>
          <a:prstGeom prst="rect">
            <a:avLst/>
          </a:prstGeom>
        </p:spPr>
      </p:pic>
    </p:spTree>
    <p:extLst>
      <p:ext uri="{BB962C8B-B14F-4D97-AF65-F5344CB8AC3E}">
        <p14:creationId xmlns:p14="http://schemas.microsoft.com/office/powerpoint/2010/main" xmlns="" val="38040150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10000"/>
          </a:bodyPr>
          <a:lstStyle/>
          <a:p>
            <a:r>
              <a:rPr lang="en-US" dirty="0"/>
              <a:t>Recommendations</a:t>
            </a:r>
          </a:p>
        </p:txBody>
      </p:sp>
      <p:sp>
        <p:nvSpPr>
          <p:cNvPr id="3" name="Donut 77">
            <a:extLst>
              <a:ext uri="{FF2B5EF4-FFF2-40B4-BE49-F238E27FC236}">
                <a16:creationId xmlns:a16="http://schemas.microsoft.com/office/drawing/2014/main" xmlns="" id="{5072CC74-C16C-44F6-A935-3CFA82A932BB}"/>
              </a:ext>
            </a:extLst>
          </p:cNvPr>
          <p:cNvSpPr/>
          <p:nvPr/>
        </p:nvSpPr>
        <p:spPr>
          <a:xfrm>
            <a:off x="4538898" y="2344764"/>
            <a:ext cx="3114206" cy="3114206"/>
          </a:xfrm>
          <a:prstGeom prst="donut">
            <a:avLst>
              <a:gd name="adj" fmla="val 378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black"/>
              </a:solidFill>
              <a:effectLst/>
              <a:uLnTx/>
              <a:uFillTx/>
              <a:latin typeface="Calibri" panose="020F0502020204030204"/>
              <a:ea typeface="맑은 고딕" panose="020B0503020000020004" pitchFamily="34" charset="-127"/>
              <a:cs typeface="+mn-cs"/>
            </a:endParaRPr>
          </a:p>
        </p:txBody>
      </p:sp>
      <p:sp>
        <p:nvSpPr>
          <p:cNvPr id="4" name="Oval 3">
            <a:extLst>
              <a:ext uri="{FF2B5EF4-FFF2-40B4-BE49-F238E27FC236}">
                <a16:creationId xmlns:a16="http://schemas.microsoft.com/office/drawing/2014/main" xmlns="" id="{24014247-2F7E-4F81-AFC4-D91B3899E2B0}"/>
              </a:ext>
            </a:extLst>
          </p:cNvPr>
          <p:cNvSpPr/>
          <p:nvPr/>
        </p:nvSpPr>
        <p:spPr>
          <a:xfrm>
            <a:off x="5210434" y="3016300"/>
            <a:ext cx="1771134" cy="177113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Calibri" panose="020F0502020204030204"/>
              <a:ea typeface="맑은 고딕" panose="020B0503020000020004" pitchFamily="34" charset="-127"/>
              <a:cs typeface="+mn-cs"/>
            </a:endParaRPr>
          </a:p>
        </p:txBody>
      </p:sp>
      <p:sp>
        <p:nvSpPr>
          <p:cNvPr id="5" name="Donut 26">
            <a:extLst>
              <a:ext uri="{FF2B5EF4-FFF2-40B4-BE49-F238E27FC236}">
                <a16:creationId xmlns:a16="http://schemas.microsoft.com/office/drawing/2014/main" xmlns="" id="{C1A8C9F8-88DF-4B01-B386-B2486DF492BE}"/>
              </a:ext>
            </a:extLst>
          </p:cNvPr>
          <p:cNvSpPr/>
          <p:nvPr/>
        </p:nvSpPr>
        <p:spPr>
          <a:xfrm>
            <a:off x="4187788" y="1993654"/>
            <a:ext cx="3816424" cy="3816424"/>
          </a:xfrm>
          <a:prstGeom prst="donut">
            <a:avLst>
              <a:gd name="adj" fmla="val 3785"/>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black"/>
              </a:solidFill>
              <a:effectLst/>
              <a:uLnTx/>
              <a:uFillTx/>
              <a:latin typeface="Calibri" panose="020F0502020204030204"/>
              <a:ea typeface="맑은 고딕" panose="020B0503020000020004" pitchFamily="34" charset="-127"/>
              <a:cs typeface="+mn-cs"/>
            </a:endParaRPr>
          </a:p>
        </p:txBody>
      </p:sp>
      <p:grpSp>
        <p:nvGrpSpPr>
          <p:cNvPr id="96" name="Group 95">
            <a:extLst>
              <a:ext uri="{FF2B5EF4-FFF2-40B4-BE49-F238E27FC236}">
                <a16:creationId xmlns:a16="http://schemas.microsoft.com/office/drawing/2014/main" xmlns="" id="{F8CC2237-2FA0-4770-9123-90512F7A19C3}"/>
              </a:ext>
            </a:extLst>
          </p:cNvPr>
          <p:cNvGrpSpPr/>
          <p:nvPr/>
        </p:nvGrpSpPr>
        <p:grpSpPr>
          <a:xfrm>
            <a:off x="4752573" y="1656131"/>
            <a:ext cx="979049" cy="1469591"/>
            <a:chOff x="4752573" y="1656131"/>
            <a:chExt cx="979049" cy="1469591"/>
          </a:xfrm>
        </p:grpSpPr>
        <p:grpSp>
          <p:nvGrpSpPr>
            <p:cNvPr id="13" name="Group 12">
              <a:extLst>
                <a:ext uri="{FF2B5EF4-FFF2-40B4-BE49-F238E27FC236}">
                  <a16:creationId xmlns:a16="http://schemas.microsoft.com/office/drawing/2014/main" xmlns="" id="{3614E731-9BA1-4152-8B28-6B1E74C45A0A}"/>
                </a:ext>
              </a:extLst>
            </p:cNvPr>
            <p:cNvGrpSpPr/>
            <p:nvPr/>
          </p:nvGrpSpPr>
          <p:grpSpPr>
            <a:xfrm rot="19800000">
              <a:off x="4752573" y="1656131"/>
              <a:ext cx="979049" cy="1469591"/>
              <a:chOff x="5093002" y="2426934"/>
              <a:chExt cx="2232248" cy="3350691"/>
            </a:xfrm>
            <a:solidFill>
              <a:schemeClr val="accent4"/>
            </a:solidFill>
          </p:grpSpPr>
          <p:grpSp>
            <p:nvGrpSpPr>
              <p:cNvPr id="14" name="Group 13">
                <a:extLst>
                  <a:ext uri="{FF2B5EF4-FFF2-40B4-BE49-F238E27FC236}">
                    <a16:creationId xmlns:a16="http://schemas.microsoft.com/office/drawing/2014/main" xmlns="" id="{7BCB0A9C-A36E-44F6-91BA-3EA65EA31DE3}"/>
                  </a:ext>
                </a:extLst>
              </p:cNvPr>
              <p:cNvGrpSpPr/>
              <p:nvPr/>
            </p:nvGrpSpPr>
            <p:grpSpPr>
              <a:xfrm>
                <a:off x="5625823" y="4659182"/>
                <a:ext cx="1166607" cy="1118443"/>
                <a:chOff x="4964627" y="3703863"/>
                <a:chExt cx="393594" cy="377344"/>
              </a:xfrm>
              <a:grpFill/>
            </p:grpSpPr>
            <p:sp>
              <p:nvSpPr>
                <p:cNvPr id="16" name="Oval 1">
                  <a:extLst>
                    <a:ext uri="{FF2B5EF4-FFF2-40B4-BE49-F238E27FC236}">
                      <a16:creationId xmlns:a16="http://schemas.microsoft.com/office/drawing/2014/main" xmlns="" id="{807FD890-6C69-4BFD-B5A2-5BF3CA40F740}"/>
                    </a:ext>
                  </a:extLst>
                </p:cNvPr>
                <p:cNvSpPr/>
                <p:nvPr/>
              </p:nvSpPr>
              <p:spPr>
                <a:xfrm flipH="1">
                  <a:off x="4977747" y="3794659"/>
                  <a:ext cx="367354" cy="65606"/>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Calibri" panose="020F0502020204030204"/>
                    <a:ea typeface="맑은 고딕" panose="020B0503020000020004" pitchFamily="34" charset="-127"/>
                    <a:cs typeface="+mn-cs"/>
                  </a:endParaRPr>
                </a:p>
              </p:txBody>
            </p:sp>
            <p:sp>
              <p:nvSpPr>
                <p:cNvPr id="17" name="Oval 1">
                  <a:extLst>
                    <a:ext uri="{FF2B5EF4-FFF2-40B4-BE49-F238E27FC236}">
                      <a16:creationId xmlns:a16="http://schemas.microsoft.com/office/drawing/2014/main" xmlns="" id="{7CA081D7-D1F1-44CA-A26E-04B12E5EB63B}"/>
                    </a:ext>
                  </a:extLst>
                </p:cNvPr>
                <p:cNvSpPr/>
                <p:nvPr/>
              </p:nvSpPr>
              <p:spPr>
                <a:xfrm flipH="1">
                  <a:off x="5017106" y="3976249"/>
                  <a:ext cx="288634" cy="104958"/>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Calibri" panose="020F0502020204030204"/>
                    <a:ea typeface="맑은 고딕" panose="020B0503020000020004" pitchFamily="34" charset="-127"/>
                    <a:cs typeface="+mn-cs"/>
                  </a:endParaRPr>
                </a:p>
              </p:txBody>
            </p:sp>
            <p:sp>
              <p:nvSpPr>
                <p:cNvPr id="18" name="Oval 1">
                  <a:extLst>
                    <a:ext uri="{FF2B5EF4-FFF2-40B4-BE49-F238E27FC236}">
                      <a16:creationId xmlns:a16="http://schemas.microsoft.com/office/drawing/2014/main" xmlns="" id="{96ED67CC-FE21-43E5-B67A-C021B50EC04D}"/>
                    </a:ext>
                  </a:extLst>
                </p:cNvPr>
                <p:cNvSpPr/>
                <p:nvPr/>
              </p:nvSpPr>
              <p:spPr>
                <a:xfrm flipH="1">
                  <a:off x="4990867" y="3885454"/>
                  <a:ext cx="341114" cy="65606"/>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Calibri" panose="020F0502020204030204"/>
                    <a:ea typeface="맑은 고딕" panose="020B0503020000020004" pitchFamily="34" charset="-127"/>
                    <a:cs typeface="+mn-cs"/>
                  </a:endParaRPr>
                </a:p>
              </p:txBody>
            </p:sp>
            <p:sp>
              <p:nvSpPr>
                <p:cNvPr id="19" name="Oval 1">
                  <a:extLst>
                    <a:ext uri="{FF2B5EF4-FFF2-40B4-BE49-F238E27FC236}">
                      <a16:creationId xmlns:a16="http://schemas.microsoft.com/office/drawing/2014/main" xmlns="" id="{24EEB80F-B00A-4B2C-89BB-EAAC663AFC3A}"/>
                    </a:ext>
                  </a:extLst>
                </p:cNvPr>
                <p:cNvSpPr/>
                <p:nvPr/>
              </p:nvSpPr>
              <p:spPr>
                <a:xfrm flipH="1">
                  <a:off x="4964627" y="3703863"/>
                  <a:ext cx="393594" cy="65606"/>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Calibri" panose="020F0502020204030204"/>
                    <a:ea typeface="맑은 고딕" panose="020B0503020000020004" pitchFamily="34" charset="-127"/>
                    <a:cs typeface="+mn-cs"/>
                  </a:endParaRPr>
                </a:p>
              </p:txBody>
            </p:sp>
          </p:grpSp>
          <p:sp>
            <p:nvSpPr>
              <p:cNvPr id="15" name="Block Arc 14">
                <a:extLst>
                  <a:ext uri="{FF2B5EF4-FFF2-40B4-BE49-F238E27FC236}">
                    <a16:creationId xmlns:a16="http://schemas.microsoft.com/office/drawing/2014/main" xmlns="" id="{5070D60C-1D5F-424D-9EC9-3BD5CA2B1C06}"/>
                  </a:ext>
                </a:extLst>
              </p:cNvPr>
              <p:cNvSpPr/>
              <p:nvPr/>
            </p:nvSpPr>
            <p:spPr>
              <a:xfrm>
                <a:off x="5093002" y="2426934"/>
                <a:ext cx="2232248" cy="2232248"/>
              </a:xfrm>
              <a:prstGeom prst="blockArc">
                <a:avLst>
                  <a:gd name="adj1" fmla="val 7222187"/>
                  <a:gd name="adj2" fmla="val 3660514"/>
                  <a:gd name="adj3" fmla="val 810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black"/>
                  </a:solidFill>
                  <a:effectLst/>
                  <a:uLnTx/>
                  <a:uFillTx/>
                  <a:latin typeface="Calibri" panose="020F0502020204030204"/>
                  <a:ea typeface="맑은 고딕" panose="020B0503020000020004" pitchFamily="34" charset="-127"/>
                  <a:cs typeface="+mn-cs"/>
                </a:endParaRPr>
              </a:p>
            </p:txBody>
          </p:sp>
        </p:grpSp>
        <p:sp>
          <p:nvSpPr>
            <p:cNvPr id="49" name="Oval 48">
              <a:extLst>
                <a:ext uri="{FF2B5EF4-FFF2-40B4-BE49-F238E27FC236}">
                  <a16:creationId xmlns:a16="http://schemas.microsoft.com/office/drawing/2014/main" xmlns="" id="{4E098005-C01B-452B-A315-7DB5891BE9FE}"/>
                </a:ext>
              </a:extLst>
            </p:cNvPr>
            <p:cNvSpPr/>
            <p:nvPr/>
          </p:nvSpPr>
          <p:spPr>
            <a:xfrm>
              <a:off x="4783317" y="1842370"/>
              <a:ext cx="672289" cy="67228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Calibri" panose="020F0502020204030204"/>
                <a:ea typeface="맑은 고딕" panose="020B0503020000020004" pitchFamily="34" charset="-127"/>
                <a:cs typeface="+mn-cs"/>
              </a:endParaRPr>
            </a:p>
          </p:txBody>
        </p:sp>
      </p:grpSp>
      <p:grpSp>
        <p:nvGrpSpPr>
          <p:cNvPr id="95" name="Group 94">
            <a:extLst>
              <a:ext uri="{FF2B5EF4-FFF2-40B4-BE49-F238E27FC236}">
                <a16:creationId xmlns:a16="http://schemas.microsoft.com/office/drawing/2014/main" xmlns="" id="{0BF4B0A0-52C7-4E7D-AC0A-327C818316C7}"/>
              </a:ext>
            </a:extLst>
          </p:cNvPr>
          <p:cNvGrpSpPr/>
          <p:nvPr/>
        </p:nvGrpSpPr>
        <p:grpSpPr>
          <a:xfrm>
            <a:off x="3671313" y="3412343"/>
            <a:ext cx="1469591" cy="979049"/>
            <a:chOff x="3671313" y="3412343"/>
            <a:chExt cx="1469591" cy="979049"/>
          </a:xfrm>
        </p:grpSpPr>
        <p:grpSp>
          <p:nvGrpSpPr>
            <p:cNvPr id="20" name="Group 19">
              <a:extLst>
                <a:ext uri="{FF2B5EF4-FFF2-40B4-BE49-F238E27FC236}">
                  <a16:creationId xmlns:a16="http://schemas.microsoft.com/office/drawing/2014/main" xmlns="" id="{90BE3773-ABE6-4A9E-B7D8-14492DDCD203}"/>
                </a:ext>
              </a:extLst>
            </p:cNvPr>
            <p:cNvGrpSpPr/>
            <p:nvPr/>
          </p:nvGrpSpPr>
          <p:grpSpPr>
            <a:xfrm rot="16200000">
              <a:off x="3916584" y="3167072"/>
              <a:ext cx="979049" cy="1469591"/>
              <a:chOff x="5093002" y="2426934"/>
              <a:chExt cx="2232248" cy="3350691"/>
            </a:xfrm>
            <a:solidFill>
              <a:schemeClr val="accent5"/>
            </a:solidFill>
          </p:grpSpPr>
          <p:grpSp>
            <p:nvGrpSpPr>
              <p:cNvPr id="21" name="Group 20">
                <a:extLst>
                  <a:ext uri="{FF2B5EF4-FFF2-40B4-BE49-F238E27FC236}">
                    <a16:creationId xmlns:a16="http://schemas.microsoft.com/office/drawing/2014/main" xmlns="" id="{B54F3AE3-637E-4E94-A3BF-272926AF563C}"/>
                  </a:ext>
                </a:extLst>
              </p:cNvPr>
              <p:cNvGrpSpPr/>
              <p:nvPr/>
            </p:nvGrpSpPr>
            <p:grpSpPr>
              <a:xfrm>
                <a:off x="5625823" y="4659182"/>
                <a:ext cx="1166607" cy="1118443"/>
                <a:chOff x="4964627" y="3703863"/>
                <a:chExt cx="393594" cy="377344"/>
              </a:xfrm>
              <a:grpFill/>
            </p:grpSpPr>
            <p:sp>
              <p:nvSpPr>
                <p:cNvPr id="23" name="Oval 1">
                  <a:extLst>
                    <a:ext uri="{FF2B5EF4-FFF2-40B4-BE49-F238E27FC236}">
                      <a16:creationId xmlns:a16="http://schemas.microsoft.com/office/drawing/2014/main" xmlns="" id="{4DED4937-CA19-4053-B7C8-FC58ACE110FD}"/>
                    </a:ext>
                  </a:extLst>
                </p:cNvPr>
                <p:cNvSpPr/>
                <p:nvPr/>
              </p:nvSpPr>
              <p:spPr>
                <a:xfrm flipH="1">
                  <a:off x="4977747" y="3794659"/>
                  <a:ext cx="367354" cy="65606"/>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Calibri" panose="020F0502020204030204"/>
                    <a:ea typeface="맑은 고딕" panose="020B0503020000020004" pitchFamily="34" charset="-127"/>
                    <a:cs typeface="+mn-cs"/>
                  </a:endParaRPr>
                </a:p>
              </p:txBody>
            </p:sp>
            <p:sp>
              <p:nvSpPr>
                <p:cNvPr id="24" name="Oval 1">
                  <a:extLst>
                    <a:ext uri="{FF2B5EF4-FFF2-40B4-BE49-F238E27FC236}">
                      <a16:creationId xmlns:a16="http://schemas.microsoft.com/office/drawing/2014/main" xmlns="" id="{A526BB70-7BF9-4693-B209-F9635F438232}"/>
                    </a:ext>
                  </a:extLst>
                </p:cNvPr>
                <p:cNvSpPr/>
                <p:nvPr/>
              </p:nvSpPr>
              <p:spPr>
                <a:xfrm flipH="1">
                  <a:off x="5017106" y="3976249"/>
                  <a:ext cx="288634" cy="104958"/>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Calibri" panose="020F0502020204030204"/>
                    <a:ea typeface="맑은 고딕" panose="020B0503020000020004" pitchFamily="34" charset="-127"/>
                    <a:cs typeface="+mn-cs"/>
                  </a:endParaRPr>
                </a:p>
              </p:txBody>
            </p:sp>
            <p:sp>
              <p:nvSpPr>
                <p:cNvPr id="25" name="Oval 1">
                  <a:extLst>
                    <a:ext uri="{FF2B5EF4-FFF2-40B4-BE49-F238E27FC236}">
                      <a16:creationId xmlns:a16="http://schemas.microsoft.com/office/drawing/2014/main" xmlns="" id="{1B466E95-EDCB-4FCC-9626-A10AAE23445C}"/>
                    </a:ext>
                  </a:extLst>
                </p:cNvPr>
                <p:cNvSpPr/>
                <p:nvPr/>
              </p:nvSpPr>
              <p:spPr>
                <a:xfrm flipH="1">
                  <a:off x="4990867" y="3885454"/>
                  <a:ext cx="341114" cy="65606"/>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Calibri" panose="020F0502020204030204"/>
                    <a:ea typeface="맑은 고딕" panose="020B0503020000020004" pitchFamily="34" charset="-127"/>
                    <a:cs typeface="+mn-cs"/>
                  </a:endParaRPr>
                </a:p>
              </p:txBody>
            </p:sp>
            <p:sp>
              <p:nvSpPr>
                <p:cNvPr id="26" name="Oval 1">
                  <a:extLst>
                    <a:ext uri="{FF2B5EF4-FFF2-40B4-BE49-F238E27FC236}">
                      <a16:creationId xmlns:a16="http://schemas.microsoft.com/office/drawing/2014/main" xmlns="" id="{3D0F0EFC-F06B-4862-896A-0010A9D5A16B}"/>
                    </a:ext>
                  </a:extLst>
                </p:cNvPr>
                <p:cNvSpPr/>
                <p:nvPr/>
              </p:nvSpPr>
              <p:spPr>
                <a:xfrm flipH="1">
                  <a:off x="4964627" y="3703863"/>
                  <a:ext cx="393594" cy="65606"/>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Calibri" panose="020F0502020204030204"/>
                    <a:ea typeface="맑은 고딕" panose="020B0503020000020004" pitchFamily="34" charset="-127"/>
                    <a:cs typeface="+mn-cs"/>
                  </a:endParaRPr>
                </a:p>
              </p:txBody>
            </p:sp>
          </p:grpSp>
          <p:sp>
            <p:nvSpPr>
              <p:cNvPr id="22" name="Block Arc 21">
                <a:extLst>
                  <a:ext uri="{FF2B5EF4-FFF2-40B4-BE49-F238E27FC236}">
                    <a16:creationId xmlns:a16="http://schemas.microsoft.com/office/drawing/2014/main" xmlns="" id="{4F95EEA9-EE39-4833-A324-2C823E4498A6}"/>
                  </a:ext>
                </a:extLst>
              </p:cNvPr>
              <p:cNvSpPr/>
              <p:nvPr/>
            </p:nvSpPr>
            <p:spPr>
              <a:xfrm>
                <a:off x="5093002" y="2426934"/>
                <a:ext cx="2232248" cy="2232248"/>
              </a:xfrm>
              <a:prstGeom prst="blockArc">
                <a:avLst>
                  <a:gd name="adj1" fmla="val 7222187"/>
                  <a:gd name="adj2" fmla="val 3660514"/>
                  <a:gd name="adj3" fmla="val 810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black"/>
                  </a:solidFill>
                  <a:effectLst/>
                  <a:uLnTx/>
                  <a:uFillTx/>
                  <a:latin typeface="Calibri" panose="020F0502020204030204"/>
                  <a:ea typeface="맑은 고딕" panose="020B0503020000020004" pitchFamily="34" charset="-127"/>
                  <a:cs typeface="+mn-cs"/>
                </a:endParaRPr>
              </a:p>
            </p:txBody>
          </p:sp>
        </p:grpSp>
        <p:sp>
          <p:nvSpPr>
            <p:cNvPr id="50" name="Oval 49">
              <a:extLst>
                <a:ext uri="{FF2B5EF4-FFF2-40B4-BE49-F238E27FC236}">
                  <a16:creationId xmlns:a16="http://schemas.microsoft.com/office/drawing/2014/main" xmlns="" id="{0F574DE2-63BE-4D85-9F3A-BE0265F500DC}"/>
                </a:ext>
              </a:extLst>
            </p:cNvPr>
            <p:cNvSpPr/>
            <p:nvPr/>
          </p:nvSpPr>
          <p:spPr>
            <a:xfrm>
              <a:off x="3807045" y="3565723"/>
              <a:ext cx="672289" cy="67228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Calibri" panose="020F0502020204030204"/>
                <a:ea typeface="맑은 고딕" panose="020B0503020000020004" pitchFamily="34" charset="-127"/>
                <a:cs typeface="+mn-cs"/>
              </a:endParaRPr>
            </a:p>
          </p:txBody>
        </p:sp>
      </p:grpSp>
      <p:grpSp>
        <p:nvGrpSpPr>
          <p:cNvPr id="100" name="Group 99">
            <a:extLst>
              <a:ext uri="{FF2B5EF4-FFF2-40B4-BE49-F238E27FC236}">
                <a16:creationId xmlns:a16="http://schemas.microsoft.com/office/drawing/2014/main" xmlns="" id="{D1B8E89C-A236-4C8A-8CB1-E76F4049F931}"/>
              </a:ext>
            </a:extLst>
          </p:cNvPr>
          <p:cNvGrpSpPr/>
          <p:nvPr/>
        </p:nvGrpSpPr>
        <p:grpSpPr>
          <a:xfrm>
            <a:off x="4752573" y="4644247"/>
            <a:ext cx="979049" cy="1469591"/>
            <a:chOff x="4752573" y="4644247"/>
            <a:chExt cx="979049" cy="1469591"/>
          </a:xfrm>
        </p:grpSpPr>
        <p:grpSp>
          <p:nvGrpSpPr>
            <p:cNvPr id="6" name="Group 5">
              <a:extLst>
                <a:ext uri="{FF2B5EF4-FFF2-40B4-BE49-F238E27FC236}">
                  <a16:creationId xmlns:a16="http://schemas.microsoft.com/office/drawing/2014/main" xmlns="" id="{EF4BFA2F-D7F3-4FFC-996A-998EBCE1C240}"/>
                </a:ext>
              </a:extLst>
            </p:cNvPr>
            <p:cNvGrpSpPr/>
            <p:nvPr/>
          </p:nvGrpSpPr>
          <p:grpSpPr>
            <a:xfrm rot="12600000">
              <a:off x="4752573" y="4644247"/>
              <a:ext cx="979049" cy="1469591"/>
              <a:chOff x="5093002" y="2426934"/>
              <a:chExt cx="2232248" cy="3350691"/>
            </a:xfrm>
            <a:solidFill>
              <a:schemeClr val="accent6"/>
            </a:solidFill>
          </p:grpSpPr>
          <p:grpSp>
            <p:nvGrpSpPr>
              <p:cNvPr id="7" name="Group 6">
                <a:extLst>
                  <a:ext uri="{FF2B5EF4-FFF2-40B4-BE49-F238E27FC236}">
                    <a16:creationId xmlns:a16="http://schemas.microsoft.com/office/drawing/2014/main" xmlns="" id="{BE92B638-F29E-4CFB-9DB7-5F62E101F03B}"/>
                  </a:ext>
                </a:extLst>
              </p:cNvPr>
              <p:cNvGrpSpPr/>
              <p:nvPr/>
            </p:nvGrpSpPr>
            <p:grpSpPr>
              <a:xfrm>
                <a:off x="5625823" y="4659182"/>
                <a:ext cx="1166607" cy="1118443"/>
                <a:chOff x="4964627" y="3703863"/>
                <a:chExt cx="393594" cy="377344"/>
              </a:xfrm>
              <a:grpFill/>
            </p:grpSpPr>
            <p:sp>
              <p:nvSpPr>
                <p:cNvPr id="9" name="Oval 1">
                  <a:extLst>
                    <a:ext uri="{FF2B5EF4-FFF2-40B4-BE49-F238E27FC236}">
                      <a16:creationId xmlns:a16="http://schemas.microsoft.com/office/drawing/2014/main" xmlns="" id="{2769D390-C98B-4543-9222-CEC37A0419FB}"/>
                    </a:ext>
                  </a:extLst>
                </p:cNvPr>
                <p:cNvSpPr/>
                <p:nvPr/>
              </p:nvSpPr>
              <p:spPr>
                <a:xfrm flipH="1">
                  <a:off x="4977747" y="3794659"/>
                  <a:ext cx="367354" cy="65606"/>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Calibri" panose="020F0502020204030204"/>
                    <a:ea typeface="맑은 고딕" panose="020B0503020000020004" pitchFamily="34" charset="-127"/>
                    <a:cs typeface="+mn-cs"/>
                  </a:endParaRPr>
                </a:p>
              </p:txBody>
            </p:sp>
            <p:sp>
              <p:nvSpPr>
                <p:cNvPr id="10" name="Oval 1">
                  <a:extLst>
                    <a:ext uri="{FF2B5EF4-FFF2-40B4-BE49-F238E27FC236}">
                      <a16:creationId xmlns:a16="http://schemas.microsoft.com/office/drawing/2014/main" xmlns="" id="{9ECA9BBC-475B-47E0-8EEE-87A1AC70CE86}"/>
                    </a:ext>
                  </a:extLst>
                </p:cNvPr>
                <p:cNvSpPr/>
                <p:nvPr/>
              </p:nvSpPr>
              <p:spPr>
                <a:xfrm flipH="1">
                  <a:off x="5017106" y="3976249"/>
                  <a:ext cx="288634" cy="104958"/>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Calibri" panose="020F0502020204030204"/>
                    <a:ea typeface="맑은 고딕" panose="020B0503020000020004" pitchFamily="34" charset="-127"/>
                    <a:cs typeface="+mn-cs"/>
                  </a:endParaRPr>
                </a:p>
              </p:txBody>
            </p:sp>
            <p:sp>
              <p:nvSpPr>
                <p:cNvPr id="11" name="Oval 1">
                  <a:extLst>
                    <a:ext uri="{FF2B5EF4-FFF2-40B4-BE49-F238E27FC236}">
                      <a16:creationId xmlns:a16="http://schemas.microsoft.com/office/drawing/2014/main" xmlns="" id="{F414987A-76A1-4CBD-AFE2-3D69308BB141}"/>
                    </a:ext>
                  </a:extLst>
                </p:cNvPr>
                <p:cNvSpPr/>
                <p:nvPr/>
              </p:nvSpPr>
              <p:spPr>
                <a:xfrm flipH="1">
                  <a:off x="4990867" y="3885454"/>
                  <a:ext cx="341114" cy="65606"/>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Calibri" panose="020F0502020204030204"/>
                    <a:ea typeface="맑은 고딕" panose="020B0503020000020004" pitchFamily="34" charset="-127"/>
                    <a:cs typeface="+mn-cs"/>
                  </a:endParaRPr>
                </a:p>
              </p:txBody>
            </p:sp>
            <p:sp>
              <p:nvSpPr>
                <p:cNvPr id="12" name="Oval 1">
                  <a:extLst>
                    <a:ext uri="{FF2B5EF4-FFF2-40B4-BE49-F238E27FC236}">
                      <a16:creationId xmlns:a16="http://schemas.microsoft.com/office/drawing/2014/main" xmlns="" id="{464ABF28-570E-49A4-8FB4-C4F77499E236}"/>
                    </a:ext>
                  </a:extLst>
                </p:cNvPr>
                <p:cNvSpPr/>
                <p:nvPr/>
              </p:nvSpPr>
              <p:spPr>
                <a:xfrm flipH="1">
                  <a:off x="4964627" y="3703863"/>
                  <a:ext cx="393594" cy="65606"/>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Calibri" panose="020F0502020204030204"/>
                    <a:ea typeface="맑은 고딕" panose="020B0503020000020004" pitchFamily="34" charset="-127"/>
                    <a:cs typeface="+mn-cs"/>
                  </a:endParaRPr>
                </a:p>
              </p:txBody>
            </p:sp>
          </p:grpSp>
          <p:sp>
            <p:nvSpPr>
              <p:cNvPr id="8" name="Block Arc 7">
                <a:extLst>
                  <a:ext uri="{FF2B5EF4-FFF2-40B4-BE49-F238E27FC236}">
                    <a16:creationId xmlns:a16="http://schemas.microsoft.com/office/drawing/2014/main" xmlns="" id="{64871922-F53D-420D-BAAF-0960336CAC4F}"/>
                  </a:ext>
                </a:extLst>
              </p:cNvPr>
              <p:cNvSpPr/>
              <p:nvPr/>
            </p:nvSpPr>
            <p:spPr>
              <a:xfrm>
                <a:off x="5093002" y="2426934"/>
                <a:ext cx="2232248" cy="2232248"/>
              </a:xfrm>
              <a:prstGeom prst="blockArc">
                <a:avLst>
                  <a:gd name="adj1" fmla="val 7222187"/>
                  <a:gd name="adj2" fmla="val 3660514"/>
                  <a:gd name="adj3" fmla="val 810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black"/>
                  </a:solidFill>
                  <a:effectLst/>
                  <a:uLnTx/>
                  <a:uFillTx/>
                  <a:latin typeface="Calibri" panose="020F0502020204030204"/>
                  <a:ea typeface="맑은 고딕" panose="020B0503020000020004" pitchFamily="34" charset="-127"/>
                  <a:cs typeface="+mn-cs"/>
                </a:endParaRPr>
              </a:p>
            </p:txBody>
          </p:sp>
        </p:grpSp>
        <p:sp>
          <p:nvSpPr>
            <p:cNvPr id="51" name="Oval 50">
              <a:extLst>
                <a:ext uri="{FF2B5EF4-FFF2-40B4-BE49-F238E27FC236}">
                  <a16:creationId xmlns:a16="http://schemas.microsoft.com/office/drawing/2014/main" xmlns="" id="{6E3D586E-B8B8-44C1-9346-819851E5097E}"/>
                </a:ext>
              </a:extLst>
            </p:cNvPr>
            <p:cNvSpPr/>
            <p:nvPr/>
          </p:nvSpPr>
          <p:spPr>
            <a:xfrm>
              <a:off x="4782464" y="5203112"/>
              <a:ext cx="672289" cy="67228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Calibri" panose="020F0502020204030204"/>
                <a:ea typeface="맑은 고딕" panose="020B0503020000020004" pitchFamily="34" charset="-127"/>
                <a:cs typeface="+mn-cs"/>
              </a:endParaRPr>
            </a:p>
          </p:txBody>
        </p:sp>
      </p:grpSp>
      <p:grpSp>
        <p:nvGrpSpPr>
          <p:cNvPr id="98" name="Group 97">
            <a:extLst>
              <a:ext uri="{FF2B5EF4-FFF2-40B4-BE49-F238E27FC236}">
                <a16:creationId xmlns:a16="http://schemas.microsoft.com/office/drawing/2014/main" xmlns="" id="{525772BD-00EA-495B-B838-746403706536}"/>
              </a:ext>
            </a:extLst>
          </p:cNvPr>
          <p:cNvGrpSpPr/>
          <p:nvPr/>
        </p:nvGrpSpPr>
        <p:grpSpPr>
          <a:xfrm>
            <a:off x="7082764" y="3412343"/>
            <a:ext cx="1469591" cy="979049"/>
            <a:chOff x="7082764" y="3412343"/>
            <a:chExt cx="1469591" cy="979049"/>
          </a:xfrm>
        </p:grpSpPr>
        <p:grpSp>
          <p:nvGrpSpPr>
            <p:cNvPr id="41" name="Group 40">
              <a:extLst>
                <a:ext uri="{FF2B5EF4-FFF2-40B4-BE49-F238E27FC236}">
                  <a16:creationId xmlns:a16="http://schemas.microsoft.com/office/drawing/2014/main" xmlns="" id="{AA77202B-30C0-4C0D-83CA-53835200ED7B}"/>
                </a:ext>
              </a:extLst>
            </p:cNvPr>
            <p:cNvGrpSpPr/>
            <p:nvPr/>
          </p:nvGrpSpPr>
          <p:grpSpPr>
            <a:xfrm rot="5400000" flipH="1">
              <a:off x="7328035" y="3167072"/>
              <a:ext cx="979049" cy="1469591"/>
              <a:chOff x="5093002" y="2426934"/>
              <a:chExt cx="2232248" cy="3350691"/>
            </a:xfrm>
            <a:solidFill>
              <a:schemeClr val="accent2"/>
            </a:solidFill>
          </p:grpSpPr>
          <p:grpSp>
            <p:nvGrpSpPr>
              <p:cNvPr id="42" name="Group 41">
                <a:extLst>
                  <a:ext uri="{FF2B5EF4-FFF2-40B4-BE49-F238E27FC236}">
                    <a16:creationId xmlns:a16="http://schemas.microsoft.com/office/drawing/2014/main" xmlns="" id="{42BD4E4A-0A51-4B0A-8F30-DABEE4B4053B}"/>
                  </a:ext>
                </a:extLst>
              </p:cNvPr>
              <p:cNvGrpSpPr/>
              <p:nvPr/>
            </p:nvGrpSpPr>
            <p:grpSpPr>
              <a:xfrm>
                <a:off x="5625823" y="4659182"/>
                <a:ext cx="1166607" cy="1118443"/>
                <a:chOff x="4964627" y="3703863"/>
                <a:chExt cx="393594" cy="377344"/>
              </a:xfrm>
              <a:grpFill/>
            </p:grpSpPr>
            <p:sp>
              <p:nvSpPr>
                <p:cNvPr id="44" name="Oval 1">
                  <a:extLst>
                    <a:ext uri="{FF2B5EF4-FFF2-40B4-BE49-F238E27FC236}">
                      <a16:creationId xmlns:a16="http://schemas.microsoft.com/office/drawing/2014/main" xmlns="" id="{49CA30CB-9765-4E73-9E8F-A6BB873F0C8B}"/>
                    </a:ext>
                  </a:extLst>
                </p:cNvPr>
                <p:cNvSpPr/>
                <p:nvPr/>
              </p:nvSpPr>
              <p:spPr>
                <a:xfrm flipH="1">
                  <a:off x="4977747" y="3794659"/>
                  <a:ext cx="367354" cy="65606"/>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Calibri" panose="020F0502020204030204"/>
                    <a:ea typeface="맑은 고딕" panose="020B0503020000020004" pitchFamily="34" charset="-127"/>
                    <a:cs typeface="+mn-cs"/>
                  </a:endParaRPr>
                </a:p>
              </p:txBody>
            </p:sp>
            <p:sp>
              <p:nvSpPr>
                <p:cNvPr id="45" name="Oval 1">
                  <a:extLst>
                    <a:ext uri="{FF2B5EF4-FFF2-40B4-BE49-F238E27FC236}">
                      <a16:creationId xmlns:a16="http://schemas.microsoft.com/office/drawing/2014/main" xmlns="" id="{C0EB8EDF-2FC1-4461-B359-5AD873679AAF}"/>
                    </a:ext>
                  </a:extLst>
                </p:cNvPr>
                <p:cNvSpPr/>
                <p:nvPr/>
              </p:nvSpPr>
              <p:spPr>
                <a:xfrm flipH="1">
                  <a:off x="5017106" y="3976249"/>
                  <a:ext cx="288634" cy="104958"/>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Calibri" panose="020F0502020204030204"/>
                    <a:ea typeface="맑은 고딕" panose="020B0503020000020004" pitchFamily="34" charset="-127"/>
                    <a:cs typeface="+mn-cs"/>
                  </a:endParaRPr>
                </a:p>
              </p:txBody>
            </p:sp>
            <p:sp>
              <p:nvSpPr>
                <p:cNvPr id="46" name="Oval 1">
                  <a:extLst>
                    <a:ext uri="{FF2B5EF4-FFF2-40B4-BE49-F238E27FC236}">
                      <a16:creationId xmlns:a16="http://schemas.microsoft.com/office/drawing/2014/main" xmlns="" id="{A4ED505A-98A2-442E-A583-D2545CAC48C1}"/>
                    </a:ext>
                  </a:extLst>
                </p:cNvPr>
                <p:cNvSpPr/>
                <p:nvPr/>
              </p:nvSpPr>
              <p:spPr>
                <a:xfrm flipH="1">
                  <a:off x="4990867" y="3885454"/>
                  <a:ext cx="341114" cy="65606"/>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Calibri" panose="020F0502020204030204"/>
                    <a:ea typeface="맑은 고딕" panose="020B0503020000020004" pitchFamily="34" charset="-127"/>
                    <a:cs typeface="+mn-cs"/>
                  </a:endParaRPr>
                </a:p>
              </p:txBody>
            </p:sp>
            <p:sp>
              <p:nvSpPr>
                <p:cNvPr id="47" name="Oval 1">
                  <a:extLst>
                    <a:ext uri="{FF2B5EF4-FFF2-40B4-BE49-F238E27FC236}">
                      <a16:creationId xmlns:a16="http://schemas.microsoft.com/office/drawing/2014/main" xmlns="" id="{C6F6862F-DA41-403A-97C7-C6F2CFD1A581}"/>
                    </a:ext>
                  </a:extLst>
                </p:cNvPr>
                <p:cNvSpPr/>
                <p:nvPr/>
              </p:nvSpPr>
              <p:spPr>
                <a:xfrm flipH="1">
                  <a:off x="4964627" y="3703863"/>
                  <a:ext cx="393594" cy="65606"/>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Calibri" panose="020F0502020204030204"/>
                    <a:ea typeface="맑은 고딕" panose="020B0503020000020004" pitchFamily="34" charset="-127"/>
                    <a:cs typeface="+mn-cs"/>
                  </a:endParaRPr>
                </a:p>
              </p:txBody>
            </p:sp>
          </p:grpSp>
          <p:sp>
            <p:nvSpPr>
              <p:cNvPr id="43" name="Block Arc 42">
                <a:extLst>
                  <a:ext uri="{FF2B5EF4-FFF2-40B4-BE49-F238E27FC236}">
                    <a16:creationId xmlns:a16="http://schemas.microsoft.com/office/drawing/2014/main" xmlns="" id="{805C344F-D5FF-4132-9F82-B67C8B60A67A}"/>
                  </a:ext>
                </a:extLst>
              </p:cNvPr>
              <p:cNvSpPr/>
              <p:nvPr/>
            </p:nvSpPr>
            <p:spPr>
              <a:xfrm>
                <a:off x="5093002" y="2426934"/>
                <a:ext cx="2232248" cy="2232248"/>
              </a:xfrm>
              <a:prstGeom prst="blockArc">
                <a:avLst>
                  <a:gd name="adj1" fmla="val 7222187"/>
                  <a:gd name="adj2" fmla="val 3660514"/>
                  <a:gd name="adj3" fmla="val 810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black"/>
                  </a:solidFill>
                  <a:effectLst/>
                  <a:uLnTx/>
                  <a:uFillTx/>
                  <a:latin typeface="Calibri" panose="020F0502020204030204"/>
                  <a:ea typeface="맑은 고딕" panose="020B0503020000020004" pitchFamily="34" charset="-127"/>
                  <a:cs typeface="+mn-cs"/>
                </a:endParaRPr>
              </a:p>
            </p:txBody>
          </p:sp>
        </p:grpSp>
        <p:sp>
          <p:nvSpPr>
            <p:cNvPr id="53" name="Oval 52">
              <a:extLst>
                <a:ext uri="{FF2B5EF4-FFF2-40B4-BE49-F238E27FC236}">
                  <a16:creationId xmlns:a16="http://schemas.microsoft.com/office/drawing/2014/main" xmlns="" id="{CE8AA7BE-F87B-4365-B567-349E40E8A0CF}"/>
                </a:ext>
              </a:extLst>
            </p:cNvPr>
            <p:cNvSpPr/>
            <p:nvPr/>
          </p:nvSpPr>
          <p:spPr>
            <a:xfrm>
              <a:off x="7714086" y="3565723"/>
              <a:ext cx="672289" cy="67228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Calibri" panose="020F0502020204030204"/>
                <a:ea typeface="맑은 고딕" panose="020B0503020000020004" pitchFamily="34" charset="-127"/>
                <a:cs typeface="+mn-cs"/>
              </a:endParaRPr>
            </a:p>
          </p:txBody>
        </p:sp>
      </p:grpSp>
      <p:sp>
        <p:nvSpPr>
          <p:cNvPr id="55" name="TextBox 54">
            <a:extLst>
              <a:ext uri="{FF2B5EF4-FFF2-40B4-BE49-F238E27FC236}">
                <a16:creationId xmlns:a16="http://schemas.microsoft.com/office/drawing/2014/main" xmlns="" id="{A56AC93F-F78C-4B3B-B95E-FDFC863AD18A}"/>
              </a:ext>
            </a:extLst>
          </p:cNvPr>
          <p:cNvSpPr txBox="1"/>
          <p:nvPr/>
        </p:nvSpPr>
        <p:spPr>
          <a:xfrm>
            <a:off x="7667964" y="1719803"/>
            <a:ext cx="334239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altLang="ko-KR" sz="1800" b="0" i="0" u="none" strike="noStrike" kern="1200" cap="none" spc="0" normalizeH="0" baseline="0" noProof="0" dirty="0">
                <a:ln>
                  <a:noFill/>
                </a:ln>
                <a:solidFill>
                  <a:prstClr val="black">
                    <a:lumMod val="75000"/>
                    <a:lumOff val="25000"/>
                  </a:prstClr>
                </a:solidFill>
                <a:effectLst/>
                <a:uLnTx/>
                <a:uFillTx/>
                <a:latin typeface="Calibri" panose="020F0502020204030204"/>
                <a:ea typeface="맑은 고딕" panose="020B0503020000020004" pitchFamily="34" charset="-127"/>
                <a:cs typeface="Arial" pitchFamily="34" charset="0"/>
              </a:rPr>
              <a:t>Promote nutrition education to manage problems such as obesity</a:t>
            </a:r>
            <a:endParaRPr kumimoji="0" lang="ko-KR" altLang="en-US" sz="1800" b="0" i="0" u="none" strike="noStrike" kern="1200" cap="none" spc="0" normalizeH="0" baseline="0" noProof="0" dirty="0">
              <a:ln>
                <a:noFill/>
              </a:ln>
              <a:solidFill>
                <a:prstClr val="black">
                  <a:lumMod val="75000"/>
                  <a:lumOff val="25000"/>
                </a:prstClr>
              </a:solidFill>
              <a:effectLst/>
              <a:uLnTx/>
              <a:uFillTx/>
              <a:latin typeface="Calibri" panose="020F0502020204030204"/>
              <a:ea typeface="맑은 고딕" panose="020B0503020000020004" pitchFamily="34" charset="-127"/>
              <a:cs typeface="Arial" pitchFamily="34" charset="0"/>
            </a:endParaRPr>
          </a:p>
        </p:txBody>
      </p:sp>
      <p:sp>
        <p:nvSpPr>
          <p:cNvPr id="58" name="TextBox 57">
            <a:extLst>
              <a:ext uri="{FF2B5EF4-FFF2-40B4-BE49-F238E27FC236}">
                <a16:creationId xmlns:a16="http://schemas.microsoft.com/office/drawing/2014/main" xmlns="" id="{DE2213B3-CFE8-4BBE-81E9-DCCD38B12AAA}"/>
              </a:ext>
            </a:extLst>
          </p:cNvPr>
          <p:cNvSpPr txBox="1"/>
          <p:nvPr/>
        </p:nvSpPr>
        <p:spPr>
          <a:xfrm>
            <a:off x="8554336" y="3301700"/>
            <a:ext cx="334239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altLang="ko-KR" sz="1800" b="0" i="0" u="none" strike="noStrike" kern="1200" cap="none" spc="0" normalizeH="0" baseline="0" noProof="0" dirty="0">
                <a:ln>
                  <a:noFill/>
                </a:ln>
                <a:solidFill>
                  <a:prstClr val="black">
                    <a:lumMod val="75000"/>
                    <a:lumOff val="25000"/>
                  </a:prstClr>
                </a:solidFill>
                <a:effectLst/>
                <a:uLnTx/>
                <a:uFillTx/>
                <a:latin typeface="Calibri" panose="020F0502020204030204"/>
                <a:ea typeface="맑은 고딕" panose="020B0503020000020004" pitchFamily="34" charset="-127"/>
                <a:cs typeface="Arial" pitchFamily="34" charset="0"/>
              </a:rPr>
              <a:t>Actualise longstanding proposals for implementing coordination of FNS policy, drawing on </a:t>
            </a:r>
            <a:r>
              <a:rPr kumimoji="0" lang="en-ZA" altLang="ko-KR" sz="18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맑은 고딕" panose="020B0503020000020004" pitchFamily="34" charset="-127"/>
                <a:cs typeface="Arial" pitchFamily="34" charset="0"/>
              </a:rPr>
              <a:t>eg</a:t>
            </a:r>
            <a:r>
              <a:rPr kumimoji="0" lang="en-ZA" altLang="ko-KR" sz="1800" b="0" i="0" u="none" strike="noStrike" kern="1200" cap="none" spc="0" normalizeH="0" baseline="0" noProof="0" dirty="0">
                <a:ln>
                  <a:noFill/>
                </a:ln>
                <a:solidFill>
                  <a:prstClr val="black">
                    <a:lumMod val="75000"/>
                    <a:lumOff val="25000"/>
                  </a:prstClr>
                </a:solidFill>
                <a:effectLst/>
                <a:uLnTx/>
                <a:uFillTx/>
                <a:latin typeface="Calibri" panose="020F0502020204030204"/>
                <a:ea typeface="맑은 고딕" panose="020B0503020000020004" pitchFamily="34" charset="-127"/>
                <a:cs typeface="Arial" pitchFamily="34" charset="0"/>
              </a:rPr>
              <a:t> of Sukuma </a:t>
            </a:r>
            <a:r>
              <a:rPr kumimoji="0" lang="en-ZA" altLang="ko-KR" sz="18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맑은 고딕" panose="020B0503020000020004" pitchFamily="34" charset="-127"/>
                <a:cs typeface="Arial" pitchFamily="34" charset="0"/>
              </a:rPr>
              <a:t>Sakhe</a:t>
            </a:r>
            <a:r>
              <a:rPr kumimoji="0" lang="en-ZA" altLang="ko-KR" sz="1800" b="0" i="0" u="none" strike="noStrike" kern="1200" cap="none" spc="0" normalizeH="0" baseline="0" noProof="0" dirty="0">
                <a:ln>
                  <a:noFill/>
                </a:ln>
                <a:solidFill>
                  <a:prstClr val="black">
                    <a:lumMod val="75000"/>
                    <a:lumOff val="25000"/>
                  </a:prstClr>
                </a:solidFill>
                <a:effectLst/>
                <a:uLnTx/>
                <a:uFillTx/>
                <a:latin typeface="Calibri" panose="020F0502020204030204"/>
                <a:ea typeface="맑은 고딕" panose="020B0503020000020004" pitchFamily="34" charset="-127"/>
                <a:cs typeface="Arial" pitchFamily="34" charset="0"/>
              </a:rPr>
              <a:t> in KZN</a:t>
            </a:r>
            <a:endParaRPr kumimoji="0" lang="ko-KR" altLang="en-US" sz="1800" b="0" i="0" u="none" strike="noStrike" kern="1200" cap="none" spc="0" normalizeH="0" baseline="0" noProof="0" dirty="0">
              <a:ln>
                <a:noFill/>
              </a:ln>
              <a:solidFill>
                <a:prstClr val="black">
                  <a:lumMod val="75000"/>
                  <a:lumOff val="25000"/>
                </a:prstClr>
              </a:solidFill>
              <a:effectLst/>
              <a:uLnTx/>
              <a:uFillTx/>
              <a:latin typeface="Calibri" panose="020F0502020204030204"/>
              <a:ea typeface="맑은 고딕" panose="020B0503020000020004" pitchFamily="34" charset="-127"/>
              <a:cs typeface="Arial" pitchFamily="34" charset="0"/>
            </a:endParaRPr>
          </a:p>
        </p:txBody>
      </p:sp>
      <p:sp>
        <p:nvSpPr>
          <p:cNvPr id="64" name="TextBox 63">
            <a:extLst>
              <a:ext uri="{FF2B5EF4-FFF2-40B4-BE49-F238E27FC236}">
                <a16:creationId xmlns:a16="http://schemas.microsoft.com/office/drawing/2014/main" xmlns="" id="{3CDDC6BA-F4F5-49F4-954D-8530DFB29BB9}"/>
              </a:ext>
            </a:extLst>
          </p:cNvPr>
          <p:cNvSpPr txBox="1"/>
          <p:nvPr/>
        </p:nvSpPr>
        <p:spPr>
          <a:xfrm>
            <a:off x="674903" y="1637885"/>
            <a:ext cx="3878664" cy="120032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ZA" altLang="ko-KR" sz="1800" b="0" i="0" u="none" strike="noStrike" kern="1200" cap="none" spc="0" normalizeH="0" baseline="0" noProof="0" dirty="0">
                <a:ln>
                  <a:noFill/>
                </a:ln>
                <a:solidFill>
                  <a:prstClr val="black">
                    <a:lumMod val="75000"/>
                    <a:lumOff val="25000"/>
                  </a:prstClr>
                </a:solidFill>
                <a:effectLst/>
                <a:uLnTx/>
                <a:uFillTx/>
                <a:latin typeface="Calibri" panose="020F0502020204030204"/>
                <a:ea typeface="맑은 고딕" panose="020B0503020000020004" pitchFamily="34" charset="-127"/>
                <a:cs typeface="Arial" pitchFamily="34" charset="0"/>
              </a:rPr>
              <a:t>Translate constitutional commitment to food rights into an overarching food and nutrition security law beginning with update of policy on NPFS</a:t>
            </a:r>
            <a:r>
              <a:rPr kumimoji="0" lang="en-US" altLang="ko-KR" sz="1800" b="0" i="0" u="none" strike="noStrike" kern="1200" cap="none" spc="0" normalizeH="0" baseline="0" noProof="0" dirty="0">
                <a:ln>
                  <a:noFill/>
                </a:ln>
                <a:solidFill>
                  <a:prstClr val="black">
                    <a:lumMod val="75000"/>
                    <a:lumOff val="25000"/>
                  </a:prstClr>
                </a:solidFill>
                <a:effectLst/>
                <a:uLnTx/>
                <a:uFillTx/>
                <a:latin typeface="Calibri" panose="020F0502020204030204"/>
                <a:ea typeface="FZShuTi" pitchFamily="2" charset="-122"/>
                <a:cs typeface="Arial" pitchFamily="34" charset="0"/>
              </a:rPr>
              <a:t>. </a:t>
            </a:r>
            <a:r>
              <a:rPr kumimoji="0" lang="en-US" altLang="ko-KR" sz="1800" b="0" i="0" u="none" strike="noStrike" kern="1200" cap="none" spc="0" normalizeH="0" baseline="0" noProof="0" dirty="0">
                <a:ln>
                  <a:noFill/>
                </a:ln>
                <a:solidFill>
                  <a:prstClr val="black">
                    <a:lumMod val="75000"/>
                    <a:lumOff val="25000"/>
                  </a:prstClr>
                </a:solidFill>
                <a:effectLst/>
                <a:uLnTx/>
                <a:uFillTx/>
                <a:latin typeface="Calibri" panose="020F0502020204030204"/>
                <a:ea typeface="맑은 고딕" panose="020B0503020000020004" pitchFamily="34" charset="-127"/>
                <a:cs typeface="Arial" pitchFamily="34" charset="0"/>
              </a:rPr>
              <a:t> </a:t>
            </a:r>
            <a:endParaRPr kumimoji="0" lang="ko-KR" altLang="en-US" sz="1800" b="0" i="0" u="none" strike="noStrike" kern="1200" cap="none" spc="0" normalizeH="0" baseline="0" noProof="0" dirty="0">
              <a:ln>
                <a:noFill/>
              </a:ln>
              <a:solidFill>
                <a:prstClr val="black">
                  <a:lumMod val="75000"/>
                  <a:lumOff val="25000"/>
                </a:prstClr>
              </a:solidFill>
              <a:effectLst/>
              <a:uLnTx/>
              <a:uFillTx/>
              <a:latin typeface="Calibri" panose="020F0502020204030204"/>
              <a:ea typeface="맑은 고딕" panose="020B0503020000020004" pitchFamily="34" charset="-127"/>
              <a:cs typeface="Arial" pitchFamily="34" charset="0"/>
            </a:endParaRPr>
          </a:p>
        </p:txBody>
      </p:sp>
      <p:sp>
        <p:nvSpPr>
          <p:cNvPr id="70" name="TextBox 69">
            <a:extLst>
              <a:ext uri="{FF2B5EF4-FFF2-40B4-BE49-F238E27FC236}">
                <a16:creationId xmlns:a16="http://schemas.microsoft.com/office/drawing/2014/main" xmlns="" id="{F2AB6624-E703-458D-BB1F-41DD4A9C2A45}"/>
              </a:ext>
            </a:extLst>
          </p:cNvPr>
          <p:cNvSpPr txBox="1"/>
          <p:nvPr/>
        </p:nvSpPr>
        <p:spPr>
          <a:xfrm>
            <a:off x="780463" y="5317745"/>
            <a:ext cx="3773104" cy="120032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ZA" altLang="ko-KR" sz="1800" b="0" i="0" u="none" strike="noStrike" kern="1200" cap="none" spc="0" normalizeH="0" baseline="0" noProof="0" dirty="0">
                <a:ln>
                  <a:noFill/>
                </a:ln>
                <a:solidFill>
                  <a:prstClr val="black">
                    <a:lumMod val="75000"/>
                    <a:lumOff val="25000"/>
                  </a:prstClr>
                </a:solidFill>
                <a:effectLst/>
                <a:uLnTx/>
                <a:uFillTx/>
                <a:latin typeface="Calibri" panose="020F0502020204030204"/>
                <a:ea typeface="맑은 고딕" panose="020B0503020000020004" pitchFamily="34" charset="-127"/>
                <a:cs typeface="Arial" pitchFamily="34" charset="0"/>
              </a:rPr>
              <a:t>Establish national and district forums which bring together complementary expertise in metrics, monitoring and evaluation of FNS </a:t>
            </a:r>
          </a:p>
        </p:txBody>
      </p:sp>
      <p:sp>
        <p:nvSpPr>
          <p:cNvPr id="61" name="TextBox 60">
            <a:extLst>
              <a:ext uri="{FF2B5EF4-FFF2-40B4-BE49-F238E27FC236}">
                <a16:creationId xmlns:a16="http://schemas.microsoft.com/office/drawing/2014/main" xmlns="" id="{C7F8BD5F-0F6E-4AC5-8EA4-8A66A601A954}"/>
              </a:ext>
            </a:extLst>
          </p:cNvPr>
          <p:cNvSpPr txBox="1"/>
          <p:nvPr/>
        </p:nvSpPr>
        <p:spPr>
          <a:xfrm>
            <a:off x="7653104" y="5456708"/>
            <a:ext cx="334238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800" b="0" i="0" u="none" strike="noStrike" kern="1200" cap="none" spc="0" normalizeH="0" baseline="0" noProof="0" dirty="0">
                <a:ln>
                  <a:noFill/>
                </a:ln>
                <a:solidFill>
                  <a:prstClr val="black">
                    <a:lumMod val="75000"/>
                    <a:lumOff val="25000"/>
                  </a:prstClr>
                </a:solidFill>
                <a:effectLst/>
                <a:uLnTx/>
                <a:uFillTx/>
                <a:latin typeface="Calibri" panose="020F0502020204030204"/>
                <a:ea typeface="맑은 고딕" panose="020B0503020000020004" pitchFamily="34" charset="-127"/>
                <a:cs typeface="Arial" pitchFamily="34" charset="0"/>
              </a:rPr>
              <a:t>D</a:t>
            </a:r>
            <a:r>
              <a:rPr kumimoji="0" lang="en-ZA" altLang="ko-KR" sz="18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맑은 고딕" panose="020B0503020000020004" pitchFamily="34" charset="-127"/>
                <a:cs typeface="Arial" pitchFamily="34" charset="0"/>
              </a:rPr>
              <a:t>irectly</a:t>
            </a:r>
            <a:r>
              <a:rPr kumimoji="0" lang="en-ZA" altLang="ko-KR" sz="1800" b="0" i="0" u="none" strike="noStrike" kern="1200" cap="none" spc="0" normalizeH="0" baseline="0" noProof="0" dirty="0">
                <a:ln>
                  <a:noFill/>
                </a:ln>
                <a:solidFill>
                  <a:prstClr val="black">
                    <a:lumMod val="75000"/>
                    <a:lumOff val="25000"/>
                  </a:prstClr>
                </a:solidFill>
                <a:effectLst/>
                <a:uLnTx/>
                <a:uFillTx/>
                <a:latin typeface="Calibri" panose="020F0502020204030204"/>
                <a:ea typeface="맑은 고딕" panose="020B0503020000020004" pitchFamily="34" charset="-127"/>
                <a:cs typeface="Arial" pitchFamily="34" charset="0"/>
              </a:rPr>
              <a:t> involve non-state actors across al stages of policy cycle</a:t>
            </a:r>
            <a:endParaRPr kumimoji="0" lang="ko-KR" altLang="en-US" sz="1800" b="0" i="0" u="none" strike="noStrike" kern="1200" cap="none" spc="0" normalizeH="0" baseline="0" noProof="0" dirty="0">
              <a:ln>
                <a:noFill/>
              </a:ln>
              <a:solidFill>
                <a:prstClr val="black">
                  <a:lumMod val="75000"/>
                  <a:lumOff val="25000"/>
                </a:prstClr>
              </a:solidFill>
              <a:effectLst/>
              <a:uLnTx/>
              <a:uFillTx/>
              <a:latin typeface="Calibri" panose="020F0502020204030204"/>
              <a:ea typeface="맑은 고딕" panose="020B0503020000020004" pitchFamily="34" charset="-127"/>
              <a:cs typeface="Arial" pitchFamily="34" charset="0"/>
            </a:endParaRPr>
          </a:p>
        </p:txBody>
      </p:sp>
      <p:grpSp>
        <p:nvGrpSpPr>
          <p:cNvPr id="97" name="Group 96">
            <a:extLst>
              <a:ext uri="{FF2B5EF4-FFF2-40B4-BE49-F238E27FC236}">
                <a16:creationId xmlns:a16="http://schemas.microsoft.com/office/drawing/2014/main" xmlns="" id="{5410E5F1-0431-45DB-B3C4-35302B4F8ADD}"/>
              </a:ext>
            </a:extLst>
          </p:cNvPr>
          <p:cNvGrpSpPr/>
          <p:nvPr/>
        </p:nvGrpSpPr>
        <p:grpSpPr>
          <a:xfrm>
            <a:off x="6492044" y="1662120"/>
            <a:ext cx="979049" cy="1469591"/>
            <a:chOff x="6492044" y="1662120"/>
            <a:chExt cx="979049" cy="1469591"/>
          </a:xfrm>
        </p:grpSpPr>
        <p:grpSp>
          <p:nvGrpSpPr>
            <p:cNvPr id="27" name="Group 26">
              <a:extLst>
                <a:ext uri="{FF2B5EF4-FFF2-40B4-BE49-F238E27FC236}">
                  <a16:creationId xmlns:a16="http://schemas.microsoft.com/office/drawing/2014/main" xmlns="" id="{69ED823B-AE6E-4056-BEFA-7AC39707083D}"/>
                </a:ext>
              </a:extLst>
            </p:cNvPr>
            <p:cNvGrpSpPr/>
            <p:nvPr/>
          </p:nvGrpSpPr>
          <p:grpSpPr>
            <a:xfrm rot="1800000" flipH="1">
              <a:off x="6492044" y="1662120"/>
              <a:ext cx="979049" cy="1469591"/>
              <a:chOff x="5093002" y="2426934"/>
              <a:chExt cx="2232248" cy="3350691"/>
            </a:xfrm>
            <a:solidFill>
              <a:schemeClr val="accent3"/>
            </a:solidFill>
          </p:grpSpPr>
          <p:grpSp>
            <p:nvGrpSpPr>
              <p:cNvPr id="28" name="Group 27">
                <a:extLst>
                  <a:ext uri="{FF2B5EF4-FFF2-40B4-BE49-F238E27FC236}">
                    <a16:creationId xmlns:a16="http://schemas.microsoft.com/office/drawing/2014/main" xmlns="" id="{602B7D9A-5645-4788-8585-A9D8BEAA21F4}"/>
                  </a:ext>
                </a:extLst>
              </p:cNvPr>
              <p:cNvGrpSpPr/>
              <p:nvPr/>
            </p:nvGrpSpPr>
            <p:grpSpPr>
              <a:xfrm>
                <a:off x="5625823" y="4659182"/>
                <a:ext cx="1166607" cy="1118443"/>
                <a:chOff x="4964627" y="3703863"/>
                <a:chExt cx="393594" cy="377344"/>
              </a:xfrm>
              <a:grpFill/>
            </p:grpSpPr>
            <p:sp>
              <p:nvSpPr>
                <p:cNvPr id="30" name="Oval 1">
                  <a:extLst>
                    <a:ext uri="{FF2B5EF4-FFF2-40B4-BE49-F238E27FC236}">
                      <a16:creationId xmlns:a16="http://schemas.microsoft.com/office/drawing/2014/main" xmlns="" id="{0EA41BBE-8E7A-4D81-B4BE-8787E5C32F78}"/>
                    </a:ext>
                  </a:extLst>
                </p:cNvPr>
                <p:cNvSpPr/>
                <p:nvPr/>
              </p:nvSpPr>
              <p:spPr>
                <a:xfrm flipH="1">
                  <a:off x="4977747" y="3794659"/>
                  <a:ext cx="367354" cy="65606"/>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Calibri" panose="020F0502020204030204"/>
                    <a:ea typeface="맑은 고딕" panose="020B0503020000020004" pitchFamily="34" charset="-127"/>
                    <a:cs typeface="+mn-cs"/>
                  </a:endParaRPr>
                </a:p>
              </p:txBody>
            </p:sp>
            <p:sp>
              <p:nvSpPr>
                <p:cNvPr id="31" name="Oval 1">
                  <a:extLst>
                    <a:ext uri="{FF2B5EF4-FFF2-40B4-BE49-F238E27FC236}">
                      <a16:creationId xmlns:a16="http://schemas.microsoft.com/office/drawing/2014/main" xmlns="" id="{C9CD56CA-4CFF-4450-A749-ED7B55C0C963}"/>
                    </a:ext>
                  </a:extLst>
                </p:cNvPr>
                <p:cNvSpPr/>
                <p:nvPr/>
              </p:nvSpPr>
              <p:spPr>
                <a:xfrm flipH="1">
                  <a:off x="5017106" y="3976249"/>
                  <a:ext cx="288634" cy="104958"/>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Calibri" panose="020F0502020204030204"/>
                    <a:ea typeface="맑은 고딕" panose="020B0503020000020004" pitchFamily="34" charset="-127"/>
                    <a:cs typeface="+mn-cs"/>
                  </a:endParaRPr>
                </a:p>
              </p:txBody>
            </p:sp>
            <p:sp>
              <p:nvSpPr>
                <p:cNvPr id="32" name="Oval 1">
                  <a:extLst>
                    <a:ext uri="{FF2B5EF4-FFF2-40B4-BE49-F238E27FC236}">
                      <a16:creationId xmlns:a16="http://schemas.microsoft.com/office/drawing/2014/main" xmlns="" id="{E626FDE5-DD8E-4E43-89AB-9EE78BF1FE1F}"/>
                    </a:ext>
                  </a:extLst>
                </p:cNvPr>
                <p:cNvSpPr/>
                <p:nvPr/>
              </p:nvSpPr>
              <p:spPr>
                <a:xfrm flipH="1">
                  <a:off x="4990867" y="3885454"/>
                  <a:ext cx="341114" cy="65606"/>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Calibri" panose="020F0502020204030204"/>
                    <a:ea typeface="맑은 고딕" panose="020B0503020000020004" pitchFamily="34" charset="-127"/>
                    <a:cs typeface="+mn-cs"/>
                  </a:endParaRPr>
                </a:p>
              </p:txBody>
            </p:sp>
            <p:sp>
              <p:nvSpPr>
                <p:cNvPr id="33" name="Oval 1">
                  <a:extLst>
                    <a:ext uri="{FF2B5EF4-FFF2-40B4-BE49-F238E27FC236}">
                      <a16:creationId xmlns:a16="http://schemas.microsoft.com/office/drawing/2014/main" xmlns="" id="{DB10601A-1A5D-4E6F-A6E6-443F1594C90C}"/>
                    </a:ext>
                  </a:extLst>
                </p:cNvPr>
                <p:cNvSpPr/>
                <p:nvPr/>
              </p:nvSpPr>
              <p:spPr>
                <a:xfrm flipH="1">
                  <a:off x="4964627" y="3703863"/>
                  <a:ext cx="393594" cy="65606"/>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Calibri" panose="020F0502020204030204"/>
                    <a:ea typeface="맑은 고딕" panose="020B0503020000020004" pitchFamily="34" charset="-127"/>
                    <a:cs typeface="+mn-cs"/>
                  </a:endParaRPr>
                </a:p>
              </p:txBody>
            </p:sp>
          </p:grpSp>
          <p:sp>
            <p:nvSpPr>
              <p:cNvPr id="29" name="Block Arc 28">
                <a:extLst>
                  <a:ext uri="{FF2B5EF4-FFF2-40B4-BE49-F238E27FC236}">
                    <a16:creationId xmlns:a16="http://schemas.microsoft.com/office/drawing/2014/main" xmlns="" id="{FB89C576-3961-4F7D-9927-46566B178BFC}"/>
                  </a:ext>
                </a:extLst>
              </p:cNvPr>
              <p:cNvSpPr/>
              <p:nvPr/>
            </p:nvSpPr>
            <p:spPr>
              <a:xfrm>
                <a:off x="5093002" y="2426934"/>
                <a:ext cx="2232248" cy="2232248"/>
              </a:xfrm>
              <a:prstGeom prst="blockArc">
                <a:avLst>
                  <a:gd name="adj1" fmla="val 7222187"/>
                  <a:gd name="adj2" fmla="val 3660514"/>
                  <a:gd name="adj3" fmla="val 810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endParaRPr>
              </a:p>
            </p:txBody>
          </p:sp>
        </p:grpSp>
        <p:sp>
          <p:nvSpPr>
            <p:cNvPr id="52" name="Oval 51">
              <a:extLst>
                <a:ext uri="{FF2B5EF4-FFF2-40B4-BE49-F238E27FC236}">
                  <a16:creationId xmlns:a16="http://schemas.microsoft.com/office/drawing/2014/main" xmlns="" id="{9A095E52-F192-4C5A-AB9C-F31B0D3EC705}"/>
                </a:ext>
              </a:extLst>
            </p:cNvPr>
            <p:cNvSpPr/>
            <p:nvPr/>
          </p:nvSpPr>
          <p:spPr>
            <a:xfrm rot="14400000">
              <a:off x="6731526" y="1870429"/>
              <a:ext cx="672289" cy="67228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Calibri" panose="020F0502020204030204"/>
                <a:ea typeface="맑은 고딕" panose="020B0503020000020004" pitchFamily="34" charset="-127"/>
                <a:cs typeface="+mn-cs"/>
              </a:endParaRPr>
            </a:p>
          </p:txBody>
        </p:sp>
      </p:grpSp>
      <p:grpSp>
        <p:nvGrpSpPr>
          <p:cNvPr id="99" name="Group 98">
            <a:extLst>
              <a:ext uri="{FF2B5EF4-FFF2-40B4-BE49-F238E27FC236}">
                <a16:creationId xmlns:a16="http://schemas.microsoft.com/office/drawing/2014/main" xmlns="" id="{A41561CF-AB1A-497F-A840-2D531B61E587}"/>
              </a:ext>
            </a:extLst>
          </p:cNvPr>
          <p:cNvGrpSpPr/>
          <p:nvPr/>
        </p:nvGrpSpPr>
        <p:grpSpPr>
          <a:xfrm>
            <a:off x="6492043" y="4653625"/>
            <a:ext cx="979049" cy="1469591"/>
            <a:chOff x="6492043" y="4653625"/>
            <a:chExt cx="979049" cy="1469591"/>
          </a:xfrm>
        </p:grpSpPr>
        <p:grpSp>
          <p:nvGrpSpPr>
            <p:cNvPr id="85" name="Group 84">
              <a:extLst>
                <a:ext uri="{FF2B5EF4-FFF2-40B4-BE49-F238E27FC236}">
                  <a16:creationId xmlns:a16="http://schemas.microsoft.com/office/drawing/2014/main" xmlns="" id="{278BB461-1189-46BE-80FD-ABADDEB769CB}"/>
                </a:ext>
              </a:extLst>
            </p:cNvPr>
            <p:cNvGrpSpPr/>
            <p:nvPr/>
          </p:nvGrpSpPr>
          <p:grpSpPr>
            <a:xfrm rot="9085437" flipH="1">
              <a:off x="6492043" y="4653625"/>
              <a:ext cx="979049" cy="1469591"/>
              <a:chOff x="5093002" y="2426934"/>
              <a:chExt cx="2232248" cy="3350691"/>
            </a:xfrm>
            <a:solidFill>
              <a:schemeClr val="accent1"/>
            </a:solidFill>
          </p:grpSpPr>
          <p:grpSp>
            <p:nvGrpSpPr>
              <p:cNvPr id="87" name="Group 86">
                <a:extLst>
                  <a:ext uri="{FF2B5EF4-FFF2-40B4-BE49-F238E27FC236}">
                    <a16:creationId xmlns:a16="http://schemas.microsoft.com/office/drawing/2014/main" xmlns="" id="{38DE4A9F-0FE1-43DE-B151-53CEF117E494}"/>
                  </a:ext>
                </a:extLst>
              </p:cNvPr>
              <p:cNvGrpSpPr/>
              <p:nvPr/>
            </p:nvGrpSpPr>
            <p:grpSpPr>
              <a:xfrm>
                <a:off x="5625823" y="4659182"/>
                <a:ext cx="1166607" cy="1118443"/>
                <a:chOff x="4964627" y="3703863"/>
                <a:chExt cx="393594" cy="377344"/>
              </a:xfrm>
              <a:grpFill/>
            </p:grpSpPr>
            <p:sp>
              <p:nvSpPr>
                <p:cNvPr id="89" name="Oval 1">
                  <a:extLst>
                    <a:ext uri="{FF2B5EF4-FFF2-40B4-BE49-F238E27FC236}">
                      <a16:creationId xmlns:a16="http://schemas.microsoft.com/office/drawing/2014/main" xmlns="" id="{A4361DC5-5C39-4079-A0C6-BBB2ACB36538}"/>
                    </a:ext>
                  </a:extLst>
                </p:cNvPr>
                <p:cNvSpPr/>
                <p:nvPr/>
              </p:nvSpPr>
              <p:spPr>
                <a:xfrm flipH="1">
                  <a:off x="4977747" y="3794659"/>
                  <a:ext cx="367354" cy="65606"/>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Calibri" panose="020F0502020204030204"/>
                    <a:ea typeface="맑은 고딕" panose="020B0503020000020004" pitchFamily="34" charset="-127"/>
                    <a:cs typeface="+mn-cs"/>
                  </a:endParaRPr>
                </a:p>
              </p:txBody>
            </p:sp>
            <p:sp>
              <p:nvSpPr>
                <p:cNvPr id="90" name="Oval 1">
                  <a:extLst>
                    <a:ext uri="{FF2B5EF4-FFF2-40B4-BE49-F238E27FC236}">
                      <a16:creationId xmlns:a16="http://schemas.microsoft.com/office/drawing/2014/main" xmlns="" id="{21DDB133-62F1-406C-8C25-FBCC9591F017}"/>
                    </a:ext>
                  </a:extLst>
                </p:cNvPr>
                <p:cNvSpPr/>
                <p:nvPr/>
              </p:nvSpPr>
              <p:spPr>
                <a:xfrm flipH="1">
                  <a:off x="5017106" y="3976249"/>
                  <a:ext cx="288634" cy="104958"/>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Calibri" panose="020F0502020204030204"/>
                    <a:ea typeface="맑은 고딕" panose="020B0503020000020004" pitchFamily="34" charset="-127"/>
                    <a:cs typeface="+mn-cs"/>
                  </a:endParaRPr>
                </a:p>
              </p:txBody>
            </p:sp>
            <p:sp>
              <p:nvSpPr>
                <p:cNvPr id="91" name="Oval 1">
                  <a:extLst>
                    <a:ext uri="{FF2B5EF4-FFF2-40B4-BE49-F238E27FC236}">
                      <a16:creationId xmlns:a16="http://schemas.microsoft.com/office/drawing/2014/main" xmlns="" id="{4F283F41-24AA-4568-A54F-491DF437DBFA}"/>
                    </a:ext>
                  </a:extLst>
                </p:cNvPr>
                <p:cNvSpPr/>
                <p:nvPr/>
              </p:nvSpPr>
              <p:spPr>
                <a:xfrm flipH="1">
                  <a:off x="4990867" y="3885454"/>
                  <a:ext cx="341114" cy="65606"/>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Calibri" panose="020F0502020204030204"/>
                    <a:ea typeface="맑은 고딕" panose="020B0503020000020004" pitchFamily="34" charset="-127"/>
                    <a:cs typeface="+mn-cs"/>
                  </a:endParaRPr>
                </a:p>
              </p:txBody>
            </p:sp>
            <p:sp>
              <p:nvSpPr>
                <p:cNvPr id="92" name="Oval 1">
                  <a:extLst>
                    <a:ext uri="{FF2B5EF4-FFF2-40B4-BE49-F238E27FC236}">
                      <a16:creationId xmlns:a16="http://schemas.microsoft.com/office/drawing/2014/main" xmlns="" id="{11584B43-099D-41D3-AFCF-81694FACCF69}"/>
                    </a:ext>
                  </a:extLst>
                </p:cNvPr>
                <p:cNvSpPr/>
                <p:nvPr/>
              </p:nvSpPr>
              <p:spPr>
                <a:xfrm flipH="1">
                  <a:off x="4964627" y="3703863"/>
                  <a:ext cx="393594" cy="65606"/>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Calibri" panose="020F0502020204030204"/>
                    <a:ea typeface="맑은 고딕" panose="020B0503020000020004" pitchFamily="34" charset="-127"/>
                    <a:cs typeface="+mn-cs"/>
                  </a:endParaRPr>
                </a:p>
              </p:txBody>
            </p:sp>
          </p:grpSp>
          <p:sp>
            <p:nvSpPr>
              <p:cNvPr id="88" name="Block Arc 87">
                <a:extLst>
                  <a:ext uri="{FF2B5EF4-FFF2-40B4-BE49-F238E27FC236}">
                    <a16:creationId xmlns:a16="http://schemas.microsoft.com/office/drawing/2014/main" xmlns="" id="{4FD9841F-C33F-41B0-B76F-71D3F469448B}"/>
                  </a:ext>
                </a:extLst>
              </p:cNvPr>
              <p:cNvSpPr/>
              <p:nvPr/>
            </p:nvSpPr>
            <p:spPr>
              <a:xfrm>
                <a:off x="5093002" y="2426934"/>
                <a:ext cx="2232248" cy="2232248"/>
              </a:xfrm>
              <a:prstGeom prst="blockArc">
                <a:avLst>
                  <a:gd name="adj1" fmla="val 7222187"/>
                  <a:gd name="adj2" fmla="val 3660514"/>
                  <a:gd name="adj3" fmla="val 810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black"/>
                  </a:solidFill>
                  <a:effectLst/>
                  <a:uLnTx/>
                  <a:uFillTx/>
                  <a:latin typeface="Calibri" panose="020F0502020204030204"/>
                  <a:ea typeface="맑은 고딕" panose="020B0503020000020004" pitchFamily="34" charset="-127"/>
                  <a:cs typeface="+mn-cs"/>
                </a:endParaRPr>
              </a:p>
            </p:txBody>
          </p:sp>
        </p:grpSp>
        <p:sp>
          <p:nvSpPr>
            <p:cNvPr id="93" name="Oval 92">
              <a:extLst>
                <a:ext uri="{FF2B5EF4-FFF2-40B4-BE49-F238E27FC236}">
                  <a16:creationId xmlns:a16="http://schemas.microsoft.com/office/drawing/2014/main" xmlns="" id="{A1C331B0-C911-48D5-A6F0-5A8BC71C08C1}"/>
                </a:ext>
              </a:extLst>
            </p:cNvPr>
            <p:cNvSpPr/>
            <p:nvPr/>
          </p:nvSpPr>
          <p:spPr>
            <a:xfrm rot="14400000">
              <a:off x="6744274" y="5239792"/>
              <a:ext cx="672289" cy="67228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Calibri" panose="020F0502020204030204"/>
                <a:ea typeface="맑은 고딕" panose="020B0503020000020004" pitchFamily="34" charset="-127"/>
                <a:cs typeface="+mn-cs"/>
              </a:endParaRPr>
            </a:p>
          </p:txBody>
        </p:sp>
      </p:grpSp>
      <p:pic>
        <p:nvPicPr>
          <p:cNvPr id="94" name="Graphic 93" descr="Lightbulb and pencil">
            <a:extLst>
              <a:ext uri="{FF2B5EF4-FFF2-40B4-BE49-F238E27FC236}">
                <a16:creationId xmlns:a16="http://schemas.microsoft.com/office/drawing/2014/main" xmlns="" id="{ADCAEFBC-3D2E-46A9-8FD9-1241C96CEC52}"/>
              </a:ext>
            </a:extLst>
          </p:cNvPr>
          <p:cNvPicPr>
            <a:picLocks noChangeAspect="1"/>
          </p:cNvPicPr>
          <p:nvPr/>
        </p:nvPicPr>
        <p:blipFill>
          <a:blip r:embed="rId2" cstate="print">
            <a:extLst>
              <a:ext uri="{28A0092B-C50C-407E-A947-70E740481C1C}">
                <a14:useLocalDpi xmlns:a14="http://schemas.microsoft.com/office/drawing/2010/main" xmlns="" val="0"/>
              </a:ext>
              <a:ext uri="{96DAC541-7B7A-43D3-8B79-37D633B846F1}">
                <asvg:svgBlip xmlns="" xmlns:asvg="http://schemas.microsoft.com/office/drawing/2016/SVG/main" r:embed="rId3"/>
              </a:ext>
            </a:extLst>
          </a:blip>
          <a:stretch>
            <a:fillRect/>
          </a:stretch>
        </p:blipFill>
        <p:spPr>
          <a:xfrm>
            <a:off x="5620267" y="3286563"/>
            <a:ext cx="1181647" cy="1181647"/>
          </a:xfrm>
          <a:prstGeom prst="rect">
            <a:avLst/>
          </a:prstGeom>
        </p:spPr>
      </p:pic>
      <p:sp>
        <p:nvSpPr>
          <p:cNvPr id="101" name="TextBox 100">
            <a:extLst>
              <a:ext uri="{FF2B5EF4-FFF2-40B4-BE49-F238E27FC236}">
                <a16:creationId xmlns:a16="http://schemas.microsoft.com/office/drawing/2014/main" xmlns="" id="{8FAEBB16-04A3-488D-B6A0-3D544BF450BB}"/>
              </a:ext>
            </a:extLst>
          </p:cNvPr>
          <p:cNvSpPr txBox="1"/>
          <p:nvPr/>
        </p:nvSpPr>
        <p:spPr>
          <a:xfrm>
            <a:off x="-127179" y="3694869"/>
            <a:ext cx="3773104"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prstClr val="black"/>
                </a:solidFill>
                <a:effectLst/>
                <a:uLnTx/>
                <a:uFillTx/>
                <a:latin typeface="Calibri" panose="020F0502020204030204"/>
                <a:ea typeface="+mn-ea"/>
                <a:cs typeface="+mn-cs"/>
              </a:rPr>
              <a:t>Invest in data collection tools</a:t>
            </a:r>
            <a:endParaRPr kumimoji="0" lang="en-ZA" altLang="ko-KR" sz="1800" b="0" i="0" u="none" strike="noStrike" kern="1200" cap="none" spc="0" normalizeH="0" baseline="0" noProof="0" dirty="0">
              <a:ln>
                <a:noFill/>
              </a:ln>
              <a:solidFill>
                <a:prstClr val="black">
                  <a:lumMod val="75000"/>
                  <a:lumOff val="25000"/>
                </a:prstClr>
              </a:solidFill>
              <a:effectLst/>
              <a:uLnTx/>
              <a:uFillTx/>
              <a:latin typeface="Calibri" panose="020F0502020204030204"/>
              <a:ea typeface="맑은 고딕" panose="020B0503020000020004" pitchFamily="34" charset="-127"/>
              <a:cs typeface="Arial" pitchFamily="34" charset="0"/>
            </a:endParaRPr>
          </a:p>
        </p:txBody>
      </p:sp>
      <p:pic>
        <p:nvPicPr>
          <p:cNvPr id="35" name="Graphic 34" descr="Marketing">
            <a:extLst>
              <a:ext uri="{FF2B5EF4-FFF2-40B4-BE49-F238E27FC236}">
                <a16:creationId xmlns:a16="http://schemas.microsoft.com/office/drawing/2014/main" xmlns="" id="{526400AE-AE46-4FB3-9CC6-100E2AAABE2F}"/>
              </a:ext>
            </a:extLst>
          </p:cNvPr>
          <p:cNvPicPr>
            <a:picLocks noChangeAspect="1"/>
          </p:cNvPicPr>
          <p:nvPr/>
        </p:nvPicPr>
        <p:blipFill>
          <a:blip r:embed="rId4" cstate="print">
            <a:extLst>
              <a:ext uri="{28A0092B-C50C-407E-A947-70E740481C1C}">
                <a14:useLocalDpi xmlns:a14="http://schemas.microsoft.com/office/drawing/2010/main" xmlns="" val="0"/>
              </a:ext>
              <a:ext uri="{96DAC541-7B7A-43D3-8B79-37D633B846F1}">
                <asvg:svgBlip xmlns="" xmlns:asvg="http://schemas.microsoft.com/office/drawing/2016/SVG/main" r:embed="rId5"/>
              </a:ext>
            </a:extLst>
          </a:blip>
          <a:stretch>
            <a:fillRect/>
          </a:stretch>
        </p:blipFill>
        <p:spPr>
          <a:xfrm>
            <a:off x="4965666" y="1977642"/>
            <a:ext cx="410400" cy="410400"/>
          </a:xfrm>
          <a:prstGeom prst="rect">
            <a:avLst/>
          </a:prstGeom>
        </p:spPr>
      </p:pic>
      <p:pic>
        <p:nvPicPr>
          <p:cNvPr id="37" name="Graphic 36" descr="Classroom">
            <a:extLst>
              <a:ext uri="{FF2B5EF4-FFF2-40B4-BE49-F238E27FC236}">
                <a16:creationId xmlns:a16="http://schemas.microsoft.com/office/drawing/2014/main" xmlns="" id="{F33ECF1F-AAD3-41EC-BCCF-3647C9A2E89B}"/>
              </a:ext>
            </a:extLst>
          </p:cNvPr>
          <p:cNvPicPr>
            <a:picLocks noChangeAspect="1"/>
          </p:cNvPicPr>
          <p:nvPr/>
        </p:nvPicPr>
        <p:blipFill>
          <a:blip r:embed="rId6" cstate="print">
            <a:extLst>
              <a:ext uri="{28A0092B-C50C-407E-A947-70E740481C1C}">
                <a14:useLocalDpi xmlns:a14="http://schemas.microsoft.com/office/drawing/2010/main" xmlns="" val="0"/>
              </a:ext>
              <a:ext uri="{96DAC541-7B7A-43D3-8B79-37D633B846F1}">
                <asvg:svgBlip xmlns="" xmlns:asvg="http://schemas.microsoft.com/office/drawing/2016/SVG/main" r:embed="rId7"/>
              </a:ext>
            </a:extLst>
          </a:blip>
          <a:stretch>
            <a:fillRect/>
          </a:stretch>
        </p:blipFill>
        <p:spPr>
          <a:xfrm>
            <a:off x="6807897" y="1924106"/>
            <a:ext cx="536400" cy="536400"/>
          </a:xfrm>
          <a:prstGeom prst="rect">
            <a:avLst/>
          </a:prstGeom>
        </p:spPr>
      </p:pic>
      <p:sp>
        <p:nvSpPr>
          <p:cNvPr id="102" name="Oval 21">
            <a:extLst>
              <a:ext uri="{FF2B5EF4-FFF2-40B4-BE49-F238E27FC236}">
                <a16:creationId xmlns:a16="http://schemas.microsoft.com/office/drawing/2014/main" xmlns="" id="{DED38D74-16C7-4CFF-AAD2-595EDC253DD4}"/>
              </a:ext>
            </a:extLst>
          </p:cNvPr>
          <p:cNvSpPr>
            <a:spLocks noChangeAspect="1"/>
          </p:cNvSpPr>
          <p:nvPr/>
        </p:nvSpPr>
        <p:spPr>
          <a:xfrm>
            <a:off x="7794828" y="3636958"/>
            <a:ext cx="529812" cy="529812"/>
          </a:xfrm>
          <a:custGeom>
            <a:avLst/>
            <a:gdLst/>
            <a:ahLst/>
            <a:cxnLst/>
            <a:rect l="l" t="t" r="r" b="b"/>
            <a:pathLst>
              <a:path w="3240000" h="3240000">
                <a:moveTo>
                  <a:pt x="1799999" y="306000"/>
                </a:moveTo>
                <a:lnTo>
                  <a:pt x="1440000" y="306000"/>
                </a:lnTo>
                <a:lnTo>
                  <a:pt x="1440000" y="1308231"/>
                </a:lnTo>
                <a:lnTo>
                  <a:pt x="572043" y="807116"/>
                </a:lnTo>
                <a:lnTo>
                  <a:pt x="392043" y="1118885"/>
                </a:lnTo>
                <a:lnTo>
                  <a:pt x="1260000" y="1620000"/>
                </a:lnTo>
                <a:lnTo>
                  <a:pt x="392043" y="2121116"/>
                </a:lnTo>
                <a:lnTo>
                  <a:pt x="572043" y="2432885"/>
                </a:lnTo>
                <a:lnTo>
                  <a:pt x="1440000" y="1931769"/>
                </a:lnTo>
                <a:lnTo>
                  <a:pt x="1440000" y="2934000"/>
                </a:lnTo>
                <a:lnTo>
                  <a:pt x="1800000" y="2934000"/>
                </a:lnTo>
                <a:lnTo>
                  <a:pt x="1800000" y="1931769"/>
                </a:lnTo>
                <a:lnTo>
                  <a:pt x="2667957" y="2432884"/>
                </a:lnTo>
                <a:lnTo>
                  <a:pt x="2847957" y="2121116"/>
                </a:lnTo>
                <a:lnTo>
                  <a:pt x="1980000" y="1620000"/>
                </a:lnTo>
                <a:lnTo>
                  <a:pt x="2847958" y="1118885"/>
                </a:lnTo>
                <a:lnTo>
                  <a:pt x="2667957" y="807116"/>
                </a:lnTo>
                <a:lnTo>
                  <a:pt x="1800000" y="1308231"/>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Calibri" panose="020F0502020204030204"/>
              <a:ea typeface="맑은 고딕" panose="020B0503020000020004" pitchFamily="34" charset="-127"/>
              <a:cs typeface="+mn-cs"/>
            </a:endParaRPr>
          </a:p>
        </p:txBody>
      </p:sp>
      <p:sp>
        <p:nvSpPr>
          <p:cNvPr id="103" name="Round Same Side Corner Rectangle 8">
            <a:extLst>
              <a:ext uri="{FF2B5EF4-FFF2-40B4-BE49-F238E27FC236}">
                <a16:creationId xmlns:a16="http://schemas.microsoft.com/office/drawing/2014/main" xmlns="" id="{31EDD141-3604-4FA1-8E87-F5B11D5A11F3}"/>
              </a:ext>
            </a:extLst>
          </p:cNvPr>
          <p:cNvSpPr/>
          <p:nvPr/>
        </p:nvSpPr>
        <p:spPr>
          <a:xfrm>
            <a:off x="6896097" y="5372821"/>
            <a:ext cx="360000" cy="360000"/>
          </a:xfrm>
          <a:custGeom>
            <a:avLst/>
            <a:gdLst/>
            <a:ahLst/>
            <a:cxnLst/>
            <a:rect l="l" t="t" r="r" b="b"/>
            <a:pathLst>
              <a:path w="3197597" h="3202496">
                <a:moveTo>
                  <a:pt x="601421" y="1611393"/>
                </a:moveTo>
                <a:lnTo>
                  <a:pt x="2596176" y="1611393"/>
                </a:lnTo>
                <a:cubicBezTo>
                  <a:pt x="2928331" y="1611393"/>
                  <a:pt x="3197594" y="1880656"/>
                  <a:pt x="3197594" y="2212811"/>
                </a:cubicBezTo>
                <a:lnTo>
                  <a:pt x="3197594" y="2776360"/>
                </a:lnTo>
                <a:lnTo>
                  <a:pt x="3197597" y="2776360"/>
                </a:lnTo>
                <a:lnTo>
                  <a:pt x="3197597" y="2914824"/>
                </a:lnTo>
                <a:lnTo>
                  <a:pt x="3197198" y="2914824"/>
                </a:lnTo>
                <a:lnTo>
                  <a:pt x="3197198" y="3202496"/>
                </a:lnTo>
                <a:lnTo>
                  <a:pt x="398" y="3202496"/>
                </a:lnTo>
                <a:lnTo>
                  <a:pt x="398" y="2914824"/>
                </a:lnTo>
                <a:lnTo>
                  <a:pt x="0" y="2914824"/>
                </a:lnTo>
                <a:lnTo>
                  <a:pt x="0" y="2212811"/>
                </a:lnTo>
                <a:cubicBezTo>
                  <a:pt x="0" y="1880656"/>
                  <a:pt x="269266" y="1611393"/>
                  <a:pt x="601421" y="1611393"/>
                </a:cubicBezTo>
                <a:close/>
                <a:moveTo>
                  <a:pt x="1598801" y="0"/>
                </a:moveTo>
                <a:cubicBezTo>
                  <a:pt x="1998649" y="0"/>
                  <a:pt x="2322791" y="324142"/>
                  <a:pt x="2322791" y="723993"/>
                </a:cubicBezTo>
                <a:cubicBezTo>
                  <a:pt x="2322791" y="1123843"/>
                  <a:pt x="1998649" y="1447985"/>
                  <a:pt x="1598801" y="1447985"/>
                </a:cubicBezTo>
                <a:cubicBezTo>
                  <a:pt x="1198951" y="1447985"/>
                  <a:pt x="874809" y="1123843"/>
                  <a:pt x="874809" y="723993"/>
                </a:cubicBezTo>
                <a:cubicBezTo>
                  <a:pt x="874809" y="324142"/>
                  <a:pt x="1198951" y="0"/>
                  <a:pt x="1598801"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Calibri" panose="020F0502020204030204"/>
              <a:ea typeface="맑은 고딕" panose="020B0503020000020004" pitchFamily="34" charset="-127"/>
              <a:cs typeface="+mn-cs"/>
            </a:endParaRPr>
          </a:p>
        </p:txBody>
      </p:sp>
      <p:pic>
        <p:nvPicPr>
          <p:cNvPr id="39" name="Graphic 38" descr="Connections">
            <a:extLst>
              <a:ext uri="{FF2B5EF4-FFF2-40B4-BE49-F238E27FC236}">
                <a16:creationId xmlns:a16="http://schemas.microsoft.com/office/drawing/2014/main" xmlns="" id="{C29E9A90-2883-4AE7-A5DE-FBAECE57512C}"/>
              </a:ext>
            </a:extLst>
          </p:cNvPr>
          <p:cNvPicPr>
            <a:picLocks noChangeAspect="1"/>
          </p:cNvPicPr>
          <p:nvPr/>
        </p:nvPicPr>
        <p:blipFill>
          <a:blip r:embed="rId8" cstate="print">
            <a:extLst>
              <a:ext uri="{28A0092B-C50C-407E-A947-70E740481C1C}">
                <a14:useLocalDpi xmlns:a14="http://schemas.microsoft.com/office/drawing/2010/main" xmlns="" val="0"/>
              </a:ext>
              <a:ext uri="{96DAC541-7B7A-43D3-8B79-37D633B846F1}">
                <asvg:svgBlip xmlns="" xmlns:asvg="http://schemas.microsoft.com/office/drawing/2016/SVG/main" r:embed="rId9"/>
              </a:ext>
            </a:extLst>
          </a:blip>
          <a:stretch>
            <a:fillRect/>
          </a:stretch>
        </p:blipFill>
        <p:spPr>
          <a:xfrm>
            <a:off x="4828428" y="5315130"/>
            <a:ext cx="536400" cy="536400"/>
          </a:xfrm>
          <a:prstGeom prst="rect">
            <a:avLst/>
          </a:prstGeom>
        </p:spPr>
      </p:pic>
      <p:pic>
        <p:nvPicPr>
          <p:cNvPr id="48" name="Graphic 47" descr="Cloud Computing">
            <a:extLst>
              <a:ext uri="{FF2B5EF4-FFF2-40B4-BE49-F238E27FC236}">
                <a16:creationId xmlns:a16="http://schemas.microsoft.com/office/drawing/2014/main" xmlns="" id="{24E3FD12-8905-4332-B8B0-CCF0DAFCA991}"/>
              </a:ext>
            </a:extLst>
          </p:cNvPr>
          <p:cNvPicPr>
            <a:picLocks noChangeAspect="1"/>
          </p:cNvPicPr>
          <p:nvPr/>
        </p:nvPicPr>
        <p:blipFill>
          <a:blip r:embed="rId10" cstate="print">
            <a:extLst>
              <a:ext uri="{28A0092B-C50C-407E-A947-70E740481C1C}">
                <a14:useLocalDpi xmlns:a14="http://schemas.microsoft.com/office/drawing/2010/main" xmlns="" val="0"/>
              </a:ext>
              <a:ext uri="{96DAC541-7B7A-43D3-8B79-37D633B846F1}">
                <asvg:svgBlip xmlns="" xmlns:asvg="http://schemas.microsoft.com/office/drawing/2016/SVG/main" r:embed="rId11"/>
              </a:ext>
            </a:extLst>
          </a:blip>
          <a:stretch>
            <a:fillRect/>
          </a:stretch>
        </p:blipFill>
        <p:spPr>
          <a:xfrm>
            <a:off x="3904709" y="3609186"/>
            <a:ext cx="536400" cy="536400"/>
          </a:xfrm>
          <a:prstGeom prst="rect">
            <a:avLst/>
          </a:prstGeom>
        </p:spPr>
      </p:pic>
    </p:spTree>
    <p:extLst>
      <p:ext uri="{BB962C8B-B14F-4D97-AF65-F5344CB8AC3E}">
        <p14:creationId xmlns:p14="http://schemas.microsoft.com/office/powerpoint/2010/main" xmlns="" val="2450716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xmlns="" id="{4038CB10-1F5C-4D54-9DF7-12586DE5B00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27546" y="321732"/>
            <a:ext cx="7058307" cy="19642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524256" y="516804"/>
            <a:ext cx="6594189" cy="1625210"/>
          </a:xfrm>
        </p:spPr>
        <p:txBody>
          <a:bodyPr>
            <a:normAutofit/>
          </a:bodyPr>
          <a:lstStyle/>
          <a:p>
            <a:r>
              <a:rPr lang="en-ZA" sz="4100">
                <a:solidFill>
                  <a:srgbClr val="FFFFFF"/>
                </a:solidFill>
              </a:rPr>
              <a:t>Rural Food Security – West Coast, WC (Peter Jacobs 2020)</a:t>
            </a:r>
          </a:p>
        </p:txBody>
      </p:sp>
      <p:sp>
        <p:nvSpPr>
          <p:cNvPr id="23" name="Rectangle 22">
            <a:extLst>
              <a:ext uri="{FF2B5EF4-FFF2-40B4-BE49-F238E27FC236}">
                <a16:creationId xmlns:a16="http://schemas.microsoft.com/office/drawing/2014/main" xmlns="" id="{36D30126-6314-4A93-B27E-5C66CF78192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29184" y="2432305"/>
            <a:ext cx="7056669" cy="4102852"/>
          </a:xfrm>
          <a:prstGeom prst="rect">
            <a:avLst/>
          </a:prstGeom>
          <a:solidFill>
            <a:srgbClr val="7F7F7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xmlns="" id="{73ED6512-6858-4552-B699-9A97FE9A4EA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8029319" y="917725"/>
            <a:ext cx="3424739" cy="4852362"/>
          </a:xfrm>
        </p:spPr>
        <p:txBody>
          <a:bodyPr anchor="ctr">
            <a:normAutofit/>
          </a:bodyPr>
          <a:lstStyle/>
          <a:p>
            <a:pPr marL="0" indent="0">
              <a:buNone/>
            </a:pPr>
            <a:r>
              <a:rPr lang="en-ZA" sz="2000">
                <a:solidFill>
                  <a:srgbClr val="FFFFFF"/>
                </a:solidFill>
              </a:rPr>
              <a:t>Surveyed 600 households in 2008 – Matzikama, Cederberg and Bergrivier municipalities:</a:t>
            </a:r>
          </a:p>
          <a:p>
            <a:pPr marL="0" indent="0">
              <a:buNone/>
            </a:pPr>
            <a:r>
              <a:rPr lang="en-ZA" sz="2000">
                <a:solidFill>
                  <a:srgbClr val="FFFFFF"/>
                </a:solidFill>
              </a:rPr>
              <a:t>Eighty (80) % identified as farm workers, or as farmers.</a:t>
            </a:r>
          </a:p>
          <a:p>
            <a:pPr marL="0" indent="0">
              <a:buNone/>
            </a:pPr>
            <a:r>
              <a:rPr lang="en-ZA" sz="2000">
                <a:solidFill>
                  <a:srgbClr val="FFFFFF"/>
                </a:solidFill>
              </a:rPr>
              <a:t>Households spend 60% of total income on food.</a:t>
            </a:r>
          </a:p>
          <a:p>
            <a:pPr marL="0" indent="0">
              <a:buNone/>
            </a:pPr>
            <a:r>
              <a:rPr lang="en-ZA" sz="2000">
                <a:solidFill>
                  <a:srgbClr val="FFFFFF"/>
                </a:solidFill>
              </a:rPr>
              <a:t>While majority of households did not report incidences of chronic hunger, 20% indicated severe hunger and food insecurity.</a:t>
            </a:r>
          </a:p>
        </p:txBody>
      </p:sp>
      <p:graphicFrame>
        <p:nvGraphicFramePr>
          <p:cNvPr id="4" name="Table 3"/>
          <p:cNvGraphicFramePr>
            <a:graphicFrameLocks noGrp="1"/>
          </p:cNvGraphicFramePr>
          <p:nvPr>
            <p:extLst>
              <p:ext uri="{D42A27DB-BD31-4B8C-83A1-F6EECF244321}">
                <p14:modId xmlns:p14="http://schemas.microsoft.com/office/powerpoint/2010/main" xmlns="" val="340480716"/>
              </p:ext>
            </p:extLst>
          </p:nvPr>
        </p:nvGraphicFramePr>
        <p:xfrm>
          <a:off x="566744" y="2904481"/>
          <a:ext cx="6579912" cy="3158501"/>
        </p:xfrm>
        <a:graphic>
          <a:graphicData uri="http://schemas.openxmlformats.org/drawingml/2006/table">
            <a:tbl>
              <a:tblPr firstRow="1" bandRow="1">
                <a:tableStyleId>{8EC20E35-A176-4012-BC5E-935CFFF8708E}</a:tableStyleId>
              </a:tblPr>
              <a:tblGrid>
                <a:gridCol w="1374583">
                  <a:extLst>
                    <a:ext uri="{9D8B030D-6E8A-4147-A177-3AD203B41FA5}">
                      <a16:colId xmlns:a16="http://schemas.microsoft.com/office/drawing/2014/main" xmlns="" val="20000"/>
                    </a:ext>
                  </a:extLst>
                </a:gridCol>
                <a:gridCol w="1112177">
                  <a:extLst>
                    <a:ext uri="{9D8B030D-6E8A-4147-A177-3AD203B41FA5}">
                      <a16:colId xmlns:a16="http://schemas.microsoft.com/office/drawing/2014/main" xmlns="" val="20001"/>
                    </a:ext>
                  </a:extLst>
                </a:gridCol>
                <a:gridCol w="1767896">
                  <a:extLst>
                    <a:ext uri="{9D8B030D-6E8A-4147-A177-3AD203B41FA5}">
                      <a16:colId xmlns:a16="http://schemas.microsoft.com/office/drawing/2014/main" xmlns="" val="20002"/>
                    </a:ext>
                  </a:extLst>
                </a:gridCol>
                <a:gridCol w="1087567">
                  <a:extLst>
                    <a:ext uri="{9D8B030D-6E8A-4147-A177-3AD203B41FA5}">
                      <a16:colId xmlns:a16="http://schemas.microsoft.com/office/drawing/2014/main" xmlns="" val="20003"/>
                    </a:ext>
                  </a:extLst>
                </a:gridCol>
                <a:gridCol w="1237689">
                  <a:extLst>
                    <a:ext uri="{9D8B030D-6E8A-4147-A177-3AD203B41FA5}">
                      <a16:colId xmlns:a16="http://schemas.microsoft.com/office/drawing/2014/main" xmlns="" val="20004"/>
                    </a:ext>
                  </a:extLst>
                </a:gridCol>
              </a:tblGrid>
              <a:tr h="890885">
                <a:tc>
                  <a:txBody>
                    <a:bodyPr/>
                    <a:lstStyle/>
                    <a:p>
                      <a:r>
                        <a:rPr lang="en-ZA" sz="1700" dirty="0">
                          <a:solidFill>
                            <a:schemeClr val="bg1"/>
                          </a:solidFill>
                        </a:rPr>
                        <a:t>Financial income</a:t>
                      </a:r>
                      <a:r>
                        <a:rPr lang="en-ZA" sz="1700" baseline="0" dirty="0">
                          <a:solidFill>
                            <a:schemeClr val="bg1"/>
                          </a:solidFill>
                        </a:rPr>
                        <a:t> PA</a:t>
                      </a:r>
                      <a:endParaRPr lang="en-ZA" sz="1700" dirty="0">
                        <a:solidFill>
                          <a:schemeClr val="bg1"/>
                        </a:solidFill>
                      </a:endParaRPr>
                    </a:p>
                  </a:txBody>
                  <a:tcPr marL="82230" marR="82230" marT="41114" marB="41114"/>
                </a:tc>
                <a:tc>
                  <a:txBody>
                    <a:bodyPr/>
                    <a:lstStyle/>
                    <a:p>
                      <a:r>
                        <a:rPr lang="en-ZA" sz="1700" dirty="0">
                          <a:solidFill>
                            <a:schemeClr val="bg1"/>
                          </a:solidFill>
                        </a:rPr>
                        <a:t>Land</a:t>
                      </a:r>
                      <a:r>
                        <a:rPr lang="en-ZA" sz="1700" baseline="0" dirty="0">
                          <a:solidFill>
                            <a:schemeClr val="bg1"/>
                          </a:solidFill>
                        </a:rPr>
                        <a:t> Reform farmers</a:t>
                      </a:r>
                      <a:endParaRPr lang="en-ZA" sz="1700" dirty="0">
                        <a:solidFill>
                          <a:schemeClr val="bg1"/>
                        </a:solidFill>
                      </a:endParaRPr>
                    </a:p>
                  </a:txBody>
                  <a:tcPr marL="82230" marR="82230" marT="41114" marB="41114"/>
                </a:tc>
                <a:tc>
                  <a:txBody>
                    <a:bodyPr/>
                    <a:lstStyle/>
                    <a:p>
                      <a:r>
                        <a:rPr lang="en-ZA" sz="1700" dirty="0">
                          <a:solidFill>
                            <a:schemeClr val="bg1"/>
                          </a:solidFill>
                        </a:rPr>
                        <a:t>Non-land reform farmers</a:t>
                      </a:r>
                    </a:p>
                  </a:txBody>
                  <a:tcPr marL="82230" marR="82230" marT="41114" marB="41114"/>
                </a:tc>
                <a:tc>
                  <a:txBody>
                    <a:bodyPr/>
                    <a:lstStyle/>
                    <a:p>
                      <a:r>
                        <a:rPr lang="en-ZA" sz="1700" dirty="0">
                          <a:solidFill>
                            <a:schemeClr val="bg1"/>
                          </a:solidFill>
                        </a:rPr>
                        <a:t>Farm workers</a:t>
                      </a:r>
                    </a:p>
                  </a:txBody>
                  <a:tcPr marL="82230" marR="82230" marT="41114" marB="41114"/>
                </a:tc>
                <a:tc>
                  <a:txBody>
                    <a:bodyPr/>
                    <a:lstStyle/>
                    <a:p>
                      <a:r>
                        <a:rPr lang="en-ZA" sz="1700" dirty="0">
                          <a:solidFill>
                            <a:schemeClr val="bg1"/>
                          </a:solidFill>
                        </a:rPr>
                        <a:t>Non-farm workers</a:t>
                      </a:r>
                    </a:p>
                  </a:txBody>
                  <a:tcPr marL="82230" marR="82230" marT="41114" marB="41114"/>
                </a:tc>
                <a:extLst>
                  <a:ext uri="{0D108BD9-81ED-4DB2-BD59-A6C34878D82A}">
                    <a16:rowId xmlns:a16="http://schemas.microsoft.com/office/drawing/2014/main" xmlns="" val="10000"/>
                  </a:ext>
                </a:extLst>
              </a:tr>
              <a:tr h="631700">
                <a:tc>
                  <a:txBody>
                    <a:bodyPr/>
                    <a:lstStyle/>
                    <a:p>
                      <a:r>
                        <a:rPr lang="en-ZA" sz="1700"/>
                        <a:t>Livestock sales</a:t>
                      </a:r>
                    </a:p>
                  </a:txBody>
                  <a:tcPr marL="82230" marR="82230" marT="41114" marB="41114"/>
                </a:tc>
                <a:tc>
                  <a:txBody>
                    <a:bodyPr/>
                    <a:lstStyle/>
                    <a:p>
                      <a:r>
                        <a:rPr lang="en-ZA" sz="1700"/>
                        <a:t>8771.70</a:t>
                      </a:r>
                    </a:p>
                  </a:txBody>
                  <a:tcPr marL="82230" marR="82230" marT="41114" marB="41114"/>
                </a:tc>
                <a:tc>
                  <a:txBody>
                    <a:bodyPr/>
                    <a:lstStyle/>
                    <a:p>
                      <a:r>
                        <a:rPr lang="en-ZA" sz="1700"/>
                        <a:t>2436.90</a:t>
                      </a:r>
                    </a:p>
                  </a:txBody>
                  <a:tcPr marL="82230" marR="82230" marT="41114" marB="41114"/>
                </a:tc>
                <a:tc>
                  <a:txBody>
                    <a:bodyPr/>
                    <a:lstStyle/>
                    <a:p>
                      <a:r>
                        <a:rPr lang="en-ZA" sz="1700"/>
                        <a:t>377.34</a:t>
                      </a:r>
                    </a:p>
                  </a:txBody>
                  <a:tcPr marL="82230" marR="82230" marT="41114" marB="41114"/>
                </a:tc>
                <a:tc>
                  <a:txBody>
                    <a:bodyPr/>
                    <a:lstStyle/>
                    <a:p>
                      <a:r>
                        <a:rPr lang="en-ZA" sz="1700"/>
                        <a:t>300.00</a:t>
                      </a:r>
                    </a:p>
                  </a:txBody>
                  <a:tcPr marL="82230" marR="82230" marT="41114" marB="41114"/>
                </a:tc>
                <a:extLst>
                  <a:ext uri="{0D108BD9-81ED-4DB2-BD59-A6C34878D82A}">
                    <a16:rowId xmlns:a16="http://schemas.microsoft.com/office/drawing/2014/main" xmlns="" val="10001"/>
                  </a:ext>
                </a:extLst>
              </a:tr>
              <a:tr h="372516">
                <a:tc>
                  <a:txBody>
                    <a:bodyPr/>
                    <a:lstStyle/>
                    <a:p>
                      <a:r>
                        <a:rPr lang="en-ZA" sz="1700"/>
                        <a:t>Crop sales</a:t>
                      </a:r>
                    </a:p>
                  </a:txBody>
                  <a:tcPr marL="82230" marR="82230" marT="41114" marB="41114"/>
                </a:tc>
                <a:tc>
                  <a:txBody>
                    <a:bodyPr/>
                    <a:lstStyle/>
                    <a:p>
                      <a:r>
                        <a:rPr lang="en-ZA" sz="1700"/>
                        <a:t>614.66</a:t>
                      </a:r>
                    </a:p>
                  </a:txBody>
                  <a:tcPr marL="82230" marR="82230" marT="41114" marB="41114"/>
                </a:tc>
                <a:tc>
                  <a:txBody>
                    <a:bodyPr/>
                    <a:lstStyle/>
                    <a:p>
                      <a:r>
                        <a:rPr lang="en-ZA" sz="1700"/>
                        <a:t>4868.10</a:t>
                      </a:r>
                    </a:p>
                  </a:txBody>
                  <a:tcPr marL="82230" marR="82230" marT="41114" marB="41114"/>
                </a:tc>
                <a:tc>
                  <a:txBody>
                    <a:bodyPr/>
                    <a:lstStyle/>
                    <a:p>
                      <a:r>
                        <a:rPr lang="en-ZA" sz="1700"/>
                        <a:t>143.08</a:t>
                      </a:r>
                    </a:p>
                  </a:txBody>
                  <a:tcPr marL="82230" marR="82230" marT="41114" marB="41114"/>
                </a:tc>
                <a:tc>
                  <a:txBody>
                    <a:bodyPr/>
                    <a:lstStyle/>
                    <a:p>
                      <a:r>
                        <a:rPr lang="en-ZA" sz="1700"/>
                        <a:t>519.21</a:t>
                      </a:r>
                    </a:p>
                  </a:txBody>
                  <a:tcPr marL="82230" marR="82230" marT="41114" marB="41114"/>
                </a:tc>
                <a:extLst>
                  <a:ext uri="{0D108BD9-81ED-4DB2-BD59-A6C34878D82A}">
                    <a16:rowId xmlns:a16="http://schemas.microsoft.com/office/drawing/2014/main" xmlns="" val="10002"/>
                  </a:ext>
                </a:extLst>
              </a:tr>
              <a:tr h="631700">
                <a:tc>
                  <a:txBody>
                    <a:bodyPr/>
                    <a:lstStyle/>
                    <a:p>
                      <a:r>
                        <a:rPr lang="en-ZA" sz="1700"/>
                        <a:t>Labor Income PM</a:t>
                      </a:r>
                    </a:p>
                  </a:txBody>
                  <a:tcPr marL="82230" marR="82230" marT="41114" marB="41114"/>
                </a:tc>
                <a:tc>
                  <a:txBody>
                    <a:bodyPr/>
                    <a:lstStyle/>
                    <a:p>
                      <a:r>
                        <a:rPr lang="en-ZA" sz="1700"/>
                        <a:t>1673.75</a:t>
                      </a:r>
                    </a:p>
                  </a:txBody>
                  <a:tcPr marL="82230" marR="82230" marT="41114" marB="41114"/>
                </a:tc>
                <a:tc>
                  <a:txBody>
                    <a:bodyPr/>
                    <a:lstStyle/>
                    <a:p>
                      <a:r>
                        <a:rPr lang="en-ZA" sz="1700"/>
                        <a:t>2931.20</a:t>
                      </a:r>
                    </a:p>
                  </a:txBody>
                  <a:tcPr marL="82230" marR="82230" marT="41114" marB="41114"/>
                </a:tc>
                <a:tc>
                  <a:txBody>
                    <a:bodyPr/>
                    <a:lstStyle/>
                    <a:p>
                      <a:r>
                        <a:rPr lang="en-ZA" sz="1700"/>
                        <a:t>664/76</a:t>
                      </a:r>
                    </a:p>
                  </a:txBody>
                  <a:tcPr marL="82230" marR="82230" marT="41114" marB="41114"/>
                </a:tc>
                <a:tc>
                  <a:txBody>
                    <a:bodyPr/>
                    <a:lstStyle/>
                    <a:p>
                      <a:r>
                        <a:rPr lang="en-ZA" sz="1700"/>
                        <a:t>3174.41</a:t>
                      </a:r>
                    </a:p>
                  </a:txBody>
                  <a:tcPr marL="82230" marR="82230" marT="41114" marB="41114"/>
                </a:tc>
                <a:extLst>
                  <a:ext uri="{0D108BD9-81ED-4DB2-BD59-A6C34878D82A}">
                    <a16:rowId xmlns:a16="http://schemas.microsoft.com/office/drawing/2014/main" xmlns="" val="10003"/>
                  </a:ext>
                </a:extLst>
              </a:tr>
              <a:tr h="631700">
                <a:tc>
                  <a:txBody>
                    <a:bodyPr/>
                    <a:lstStyle/>
                    <a:p>
                      <a:r>
                        <a:rPr lang="en-ZA" sz="1700"/>
                        <a:t>Social grants PM</a:t>
                      </a:r>
                    </a:p>
                  </a:txBody>
                  <a:tcPr marL="82230" marR="82230" marT="41114" marB="41114"/>
                </a:tc>
                <a:tc>
                  <a:txBody>
                    <a:bodyPr/>
                    <a:lstStyle/>
                    <a:p>
                      <a:r>
                        <a:rPr lang="en-ZA" sz="1700"/>
                        <a:t>805.10</a:t>
                      </a:r>
                    </a:p>
                  </a:txBody>
                  <a:tcPr marL="82230" marR="82230" marT="41114" marB="41114"/>
                </a:tc>
                <a:tc>
                  <a:txBody>
                    <a:bodyPr/>
                    <a:lstStyle/>
                    <a:p>
                      <a:r>
                        <a:rPr lang="en-ZA" sz="1700"/>
                        <a:t>682/70151.59</a:t>
                      </a:r>
                    </a:p>
                  </a:txBody>
                  <a:tcPr marL="82230" marR="82230" marT="41114" marB="41114"/>
                </a:tc>
                <a:tc>
                  <a:txBody>
                    <a:bodyPr/>
                    <a:lstStyle/>
                    <a:p>
                      <a:endParaRPr lang="en-ZA" sz="1700"/>
                    </a:p>
                  </a:txBody>
                  <a:tcPr marL="82230" marR="82230" marT="41114" marB="41114"/>
                </a:tc>
                <a:tc>
                  <a:txBody>
                    <a:bodyPr/>
                    <a:lstStyle/>
                    <a:p>
                      <a:r>
                        <a:rPr lang="en-ZA" sz="1700" dirty="0"/>
                        <a:t>95.38</a:t>
                      </a:r>
                    </a:p>
                  </a:txBody>
                  <a:tcPr marL="82230" marR="82230" marT="41114" marB="41114"/>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xmlns="" val="2470753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8">
            <a:extLst>
              <a:ext uri="{FF2B5EF4-FFF2-40B4-BE49-F238E27FC236}">
                <a16:creationId xmlns:a16="http://schemas.microsoft.com/office/drawing/2014/main" xmlns="" id="{4C608BEB-860E-4094-8511-78603564A75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4059050"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xmlns="" id="{24DCA53D-B652-4BFE-8764-A92B80F0DF42}"/>
              </a:ext>
            </a:extLst>
          </p:cNvPr>
          <p:cNvSpPr>
            <a:spLocks noGrp="1"/>
          </p:cNvSpPr>
          <p:nvPr>
            <p:ph sz="half" idx="1"/>
          </p:nvPr>
        </p:nvSpPr>
        <p:spPr>
          <a:xfrm>
            <a:off x="4380855" y="1412489"/>
            <a:ext cx="3427283" cy="4363844"/>
          </a:xfrm>
        </p:spPr>
        <p:txBody>
          <a:bodyPr>
            <a:normAutofit lnSpcReduction="10000"/>
          </a:bodyPr>
          <a:lstStyle/>
          <a:p>
            <a:r>
              <a:rPr lang="en-ZA" sz="2000" dirty="0"/>
              <a:t>The effect of the COVID-19 national lockdown has negatively impacted the urban poor through reduced income-generating activities, which directly compromised their ability to purchase food.</a:t>
            </a:r>
          </a:p>
          <a:p>
            <a:r>
              <a:rPr lang="en-ZA" sz="2000" dirty="0"/>
              <a:t>South African urban communities are not producing their food; the only means of accessing food is through purchase from chain stores and food markets.  This has led to acute food insecurity in urban households.</a:t>
            </a:r>
          </a:p>
          <a:p>
            <a:endParaRPr lang="en-ZA" sz="2000" dirty="0"/>
          </a:p>
        </p:txBody>
      </p:sp>
      <p:cxnSp>
        <p:nvCxnSpPr>
          <p:cNvPr id="14" name="Straight Connector 10">
            <a:extLst>
              <a:ext uri="{FF2B5EF4-FFF2-40B4-BE49-F238E27FC236}">
                <a16:creationId xmlns:a16="http://schemas.microsoft.com/office/drawing/2014/main" xmlns="" id="{1F16A8D4-FE87-4604-88B2-394B5D1EB437}"/>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8129871" y="1412488"/>
            <a:ext cx="0" cy="36576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xmlns="" id="{63C9DAAF-5FBC-496E-AE91-C899C1A66FF7}"/>
              </a:ext>
            </a:extLst>
          </p:cNvPr>
          <p:cNvSpPr>
            <a:spLocks noGrp="1"/>
          </p:cNvSpPr>
          <p:nvPr>
            <p:ph sz="half" idx="2"/>
          </p:nvPr>
        </p:nvSpPr>
        <p:spPr>
          <a:xfrm>
            <a:off x="8451604" y="1412489"/>
            <a:ext cx="3197701" cy="4363844"/>
          </a:xfrm>
        </p:spPr>
        <p:txBody>
          <a:bodyPr>
            <a:normAutofit lnSpcReduction="10000"/>
          </a:bodyPr>
          <a:lstStyle/>
          <a:p>
            <a:r>
              <a:rPr lang="en-ZA" sz="2000" dirty="0"/>
              <a:t>Since 1999, the majority of the people experiencing hunger in South Africa were those living in the rural communities, as compared to urban areas.</a:t>
            </a:r>
          </a:p>
          <a:p>
            <a:r>
              <a:rPr lang="en-ZA" sz="2000" dirty="0"/>
              <a:t>Nevertheless, food insecurity had remarkably decreased from both urban and rural areas between 1999 and 2008. It decreased from 42.0% to 20.5% in urban, and from 62.0% to 33.1% in rural areas, respectively.</a:t>
            </a:r>
          </a:p>
        </p:txBody>
      </p:sp>
      <p:pic>
        <p:nvPicPr>
          <p:cNvPr id="7" name="Graphic 6" descr="Farm scene">
            <a:extLst>
              <a:ext uri="{FF2B5EF4-FFF2-40B4-BE49-F238E27FC236}">
                <a16:creationId xmlns:a16="http://schemas.microsoft.com/office/drawing/2014/main" xmlns="" id="{AEB3DC13-8437-46D6-B1AD-9217B543BF1C}"/>
              </a:ext>
            </a:extLst>
          </p:cNvPr>
          <p:cNvPicPr>
            <a:picLocks noChangeAspect="1"/>
          </p:cNvPicPr>
          <p:nvPr/>
        </p:nvPicPr>
        <p:blipFill>
          <a:blip r:embed="rId2" cstate="print">
            <a:extLst>
              <a:ext uri="{28A0092B-C50C-407E-A947-70E740481C1C}">
                <a14:useLocalDpi xmlns:a14="http://schemas.microsoft.com/office/drawing/2010/main" xmlns="" val="0"/>
              </a:ext>
              <a:ext uri="{96DAC541-7B7A-43D3-8B79-37D633B846F1}">
                <asvg:svgBlip xmlns="" xmlns:asvg="http://schemas.microsoft.com/office/drawing/2016/SVG/main" r:embed="rId3"/>
              </a:ext>
            </a:extLst>
          </a:blip>
          <a:stretch>
            <a:fillRect/>
          </a:stretch>
        </p:blipFill>
        <p:spPr>
          <a:xfrm>
            <a:off x="315919" y="1412488"/>
            <a:ext cx="3421470" cy="3421470"/>
          </a:xfrm>
          <a:prstGeom prst="rect">
            <a:avLst/>
          </a:prstGeom>
        </p:spPr>
      </p:pic>
    </p:spTree>
    <p:extLst>
      <p:ext uri="{BB962C8B-B14F-4D97-AF65-F5344CB8AC3E}">
        <p14:creationId xmlns:p14="http://schemas.microsoft.com/office/powerpoint/2010/main" xmlns="" val="33564172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5FFD5AA-D642-44BB-98DA-3B761E3F6742}"/>
              </a:ext>
            </a:extLst>
          </p:cNvPr>
          <p:cNvSpPr>
            <a:spLocks noGrp="1"/>
          </p:cNvSpPr>
          <p:nvPr>
            <p:ph type="ctrTitle"/>
          </p:nvPr>
        </p:nvSpPr>
        <p:spPr>
          <a:xfrm>
            <a:off x="6096000" y="681038"/>
            <a:ext cx="5244301" cy="1538130"/>
          </a:xfrm>
        </p:spPr>
        <p:txBody>
          <a:bodyPr vert="horz" lIns="91440" tIns="45720" rIns="91440" bIns="45720" rtlCol="0" anchor="ctr">
            <a:normAutofit/>
          </a:bodyPr>
          <a:lstStyle/>
          <a:p>
            <a:pPr algn="l"/>
            <a:r>
              <a:rPr lang="en-US" sz="4400" kern="1200" dirty="0">
                <a:solidFill>
                  <a:schemeClr val="tx1"/>
                </a:solidFill>
                <a:latin typeface="+mj-lt"/>
                <a:ea typeface="+mj-ea"/>
                <a:cs typeface="+mj-cs"/>
              </a:rPr>
              <a:t>Context</a:t>
            </a:r>
          </a:p>
        </p:txBody>
      </p:sp>
      <p:sp>
        <p:nvSpPr>
          <p:cNvPr id="17" name="Freeform 6">
            <a:extLst>
              <a:ext uri="{FF2B5EF4-FFF2-40B4-BE49-F238E27FC236}">
                <a16:creationId xmlns:a16="http://schemas.microsoft.com/office/drawing/2014/main" xmlns="" id="{B6C29DB0-17E9-42FF-986E-0B7F493F4D2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2199584"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rgbClr val="4C4C4C"/>
          </a:solidFill>
          <a:ln w="0">
            <a:no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6">
            <a:extLst>
              <a:ext uri="{FF2B5EF4-FFF2-40B4-BE49-F238E27FC236}">
                <a16:creationId xmlns:a16="http://schemas.microsoft.com/office/drawing/2014/main" xmlns="" id="{115AD956-A5B6-4760-B8B2-11E2DF6B021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rgbClr val="4C4C4C"/>
          </a:solidFill>
          <a:ln w="0">
            <a:noFill/>
            <a:prstDash val="solid"/>
            <a:round/>
            <a:headEnd/>
            <a:tailEnd/>
          </a:ln>
        </p:spPr>
      </p:sp>
      <p:pic>
        <p:nvPicPr>
          <p:cNvPr id="7" name="Graphic 6" descr="Chopsticks">
            <a:extLst>
              <a:ext uri="{FF2B5EF4-FFF2-40B4-BE49-F238E27FC236}">
                <a16:creationId xmlns:a16="http://schemas.microsoft.com/office/drawing/2014/main" xmlns="" id="{BE05C38E-D2C6-4091-9F29-D9D3521735F8}"/>
              </a:ext>
            </a:extLst>
          </p:cNvPr>
          <p:cNvPicPr>
            <a:picLocks noChangeAspect="1"/>
          </p:cNvPicPr>
          <p:nvPr/>
        </p:nvPicPr>
        <p:blipFill>
          <a:blip r:embed="rId2" cstate="print">
            <a:extLst>
              <a:ext uri="{28A0092B-C50C-407E-A947-70E740481C1C}">
                <a14:useLocalDpi xmlns:a14="http://schemas.microsoft.com/office/drawing/2010/main" xmlns="" val="0"/>
              </a:ext>
              <a:ext uri="{96DAC541-7B7A-43D3-8B79-37D633B846F1}">
                <asvg:svgBlip xmlns="" xmlns:asvg="http://schemas.microsoft.com/office/drawing/2016/SVG/main" r:embed="rId3"/>
              </a:ext>
            </a:extLst>
          </a:blip>
          <a:stretch>
            <a:fillRect/>
          </a:stretch>
        </p:blipFill>
        <p:spPr>
          <a:xfrm>
            <a:off x="1480173" y="1790732"/>
            <a:ext cx="3267942" cy="3267942"/>
          </a:xfrm>
          <a:prstGeom prst="rect">
            <a:avLst/>
          </a:prstGeom>
        </p:spPr>
      </p:pic>
      <p:sp>
        <p:nvSpPr>
          <p:cNvPr id="3" name="Subtitle 2">
            <a:extLst>
              <a:ext uri="{FF2B5EF4-FFF2-40B4-BE49-F238E27FC236}">
                <a16:creationId xmlns:a16="http://schemas.microsoft.com/office/drawing/2014/main" xmlns="" id="{A5645457-745B-4E03-AFCE-AD67BDBCB0A6}"/>
              </a:ext>
            </a:extLst>
          </p:cNvPr>
          <p:cNvSpPr>
            <a:spLocks noGrp="1"/>
          </p:cNvSpPr>
          <p:nvPr>
            <p:ph type="subTitle" idx="1"/>
          </p:nvPr>
        </p:nvSpPr>
        <p:spPr>
          <a:xfrm>
            <a:off x="5956649" y="2624043"/>
            <a:ext cx="5383652" cy="3470097"/>
          </a:xfrm>
        </p:spPr>
        <p:txBody>
          <a:bodyPr vert="horz" lIns="91440" tIns="45720" rIns="91440" bIns="45720" rtlCol="0">
            <a:normAutofit/>
          </a:bodyPr>
          <a:lstStyle/>
          <a:p>
            <a:pPr algn="l"/>
            <a:r>
              <a:rPr lang="en-US" dirty="0"/>
              <a:t>Of the estimated 800 million people who are undernourished globally, more than 90% are concentrated in the rural areas of low-income and middle-income countries in Africa and Asia. </a:t>
            </a:r>
          </a:p>
          <a:p>
            <a:pPr indent="-228600" algn="l">
              <a:buFont typeface="Arial" panose="020B0604020202020204" pitchFamily="34" charset="0"/>
              <a:buChar char="•"/>
            </a:pPr>
            <a:endParaRPr lang="en-US" dirty="0"/>
          </a:p>
          <a:p>
            <a:pPr algn="l"/>
            <a:r>
              <a:rPr lang="en-US" dirty="0"/>
              <a:t>Malnourishment undermines well-being and the ability to work, thus impeding socioeconomic progress.</a:t>
            </a:r>
          </a:p>
          <a:p>
            <a:pPr indent="-228600" algn="l">
              <a:buFont typeface="Arial" panose="020B0604020202020204" pitchFamily="34" charset="0"/>
              <a:buChar char="•"/>
            </a:pPr>
            <a:endParaRPr lang="en-US" dirty="0"/>
          </a:p>
        </p:txBody>
      </p:sp>
    </p:spTree>
    <p:extLst>
      <p:ext uri="{BB962C8B-B14F-4D97-AF65-F5344CB8AC3E}">
        <p14:creationId xmlns:p14="http://schemas.microsoft.com/office/powerpoint/2010/main" xmlns="" val="30462132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8" name="Freeform: Shape 23">
            <a:extLst>
              <a:ext uri="{FF2B5EF4-FFF2-40B4-BE49-F238E27FC236}">
                <a16:creationId xmlns:a16="http://schemas.microsoft.com/office/drawing/2014/main" xmlns="" id="{AD21898E-86C0-4C8A-A76C-DF33E844C87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79542" y="0"/>
            <a:ext cx="10432916" cy="6858000"/>
          </a:xfrm>
          <a:custGeom>
            <a:avLst/>
            <a:gdLst>
              <a:gd name="connsiteX0" fmla="*/ 1287962 w 10432916"/>
              <a:gd name="connsiteY0" fmla="*/ 0 h 6858000"/>
              <a:gd name="connsiteX1" fmla="*/ 9144956 w 10432916"/>
              <a:gd name="connsiteY1" fmla="*/ 0 h 6858000"/>
              <a:gd name="connsiteX2" fmla="*/ 9241731 w 10432916"/>
              <a:gd name="connsiteY2" fmla="*/ 111692 h 6858000"/>
              <a:gd name="connsiteX3" fmla="*/ 10432916 w 10432916"/>
              <a:gd name="connsiteY3" fmla="*/ 3429001 h 6858000"/>
              <a:gd name="connsiteX4" fmla="*/ 9241730 w 10432916"/>
              <a:gd name="connsiteY4" fmla="*/ 6746310 h 6858000"/>
              <a:gd name="connsiteX5" fmla="*/ 9144957 w 10432916"/>
              <a:gd name="connsiteY5" fmla="*/ 6858000 h 6858000"/>
              <a:gd name="connsiteX6" fmla="*/ 1287959 w 10432916"/>
              <a:gd name="connsiteY6" fmla="*/ 6858000 h 6858000"/>
              <a:gd name="connsiteX7" fmla="*/ 1191186 w 10432916"/>
              <a:gd name="connsiteY7" fmla="*/ 6746310 h 6858000"/>
              <a:gd name="connsiteX8" fmla="*/ 0 w 10432916"/>
              <a:gd name="connsiteY8" fmla="*/ 3429001 h 6858000"/>
              <a:gd name="connsiteX9" fmla="*/ 1191186 w 10432916"/>
              <a:gd name="connsiteY9" fmla="*/ 11169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32916" h="6858000">
                <a:moveTo>
                  <a:pt x="1287962" y="0"/>
                </a:moveTo>
                <a:lnTo>
                  <a:pt x="9144956" y="0"/>
                </a:lnTo>
                <a:lnTo>
                  <a:pt x="9241731" y="111692"/>
                </a:lnTo>
                <a:cubicBezTo>
                  <a:pt x="9985889" y="1013175"/>
                  <a:pt x="10432916" y="2168897"/>
                  <a:pt x="10432916" y="3429001"/>
                </a:cubicBezTo>
                <a:cubicBezTo>
                  <a:pt x="10432916" y="4689105"/>
                  <a:pt x="9985889" y="5844827"/>
                  <a:pt x="9241730" y="6746310"/>
                </a:cubicBezTo>
                <a:lnTo>
                  <a:pt x="9144957" y="6858000"/>
                </a:lnTo>
                <a:lnTo>
                  <a:pt x="1287959" y="6858000"/>
                </a:lnTo>
                <a:lnTo>
                  <a:pt x="1191186" y="6746310"/>
                </a:lnTo>
                <a:cubicBezTo>
                  <a:pt x="447027" y="5844827"/>
                  <a:pt x="0" y="4689105"/>
                  <a:pt x="0" y="3429001"/>
                </a:cubicBezTo>
                <a:cubicBezTo>
                  <a:pt x="0" y="2168897"/>
                  <a:pt x="447027" y="1013175"/>
                  <a:pt x="1191186" y="11169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5">
            <a:extLst>
              <a:ext uri="{FF2B5EF4-FFF2-40B4-BE49-F238E27FC236}">
                <a16:creationId xmlns:a16="http://schemas.microsoft.com/office/drawing/2014/main" xmlns="" id="{5C8F04BD-D093-45D0-B54C-50FDB308B4E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34942" y="0"/>
            <a:ext cx="9922116" cy="6858000"/>
          </a:xfrm>
          <a:custGeom>
            <a:avLst/>
            <a:gdLst>
              <a:gd name="connsiteX0" fmla="*/ 1378575 w 9922116"/>
              <a:gd name="connsiteY0" fmla="*/ 0 h 6858000"/>
              <a:gd name="connsiteX1" fmla="*/ 8543542 w 9922116"/>
              <a:gd name="connsiteY1" fmla="*/ 0 h 6858000"/>
              <a:gd name="connsiteX2" fmla="*/ 8633323 w 9922116"/>
              <a:gd name="connsiteY2" fmla="*/ 94145 h 6858000"/>
              <a:gd name="connsiteX3" fmla="*/ 9922116 w 9922116"/>
              <a:gd name="connsiteY3" fmla="*/ 3429001 h 6858000"/>
              <a:gd name="connsiteX4" fmla="*/ 8633323 w 9922116"/>
              <a:gd name="connsiteY4" fmla="*/ 6763858 h 6858000"/>
              <a:gd name="connsiteX5" fmla="*/ 8543544 w 9922116"/>
              <a:gd name="connsiteY5" fmla="*/ 6858000 h 6858000"/>
              <a:gd name="connsiteX6" fmla="*/ 1378573 w 9922116"/>
              <a:gd name="connsiteY6" fmla="*/ 6858000 h 6858000"/>
              <a:gd name="connsiteX7" fmla="*/ 1288793 w 9922116"/>
              <a:gd name="connsiteY7" fmla="*/ 6763858 h 6858000"/>
              <a:gd name="connsiteX8" fmla="*/ 0 w 9922116"/>
              <a:gd name="connsiteY8" fmla="*/ 3429001 h 6858000"/>
              <a:gd name="connsiteX9" fmla="*/ 1288793 w 9922116"/>
              <a:gd name="connsiteY9" fmla="*/ 941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22116" h="6858000">
                <a:moveTo>
                  <a:pt x="1378575" y="0"/>
                </a:moveTo>
                <a:lnTo>
                  <a:pt x="8543542" y="0"/>
                </a:lnTo>
                <a:lnTo>
                  <a:pt x="8633323" y="94145"/>
                </a:lnTo>
                <a:cubicBezTo>
                  <a:pt x="9434072" y="974941"/>
                  <a:pt x="9922116" y="2144991"/>
                  <a:pt x="9922116" y="3429001"/>
                </a:cubicBezTo>
                <a:cubicBezTo>
                  <a:pt x="9922116" y="4713011"/>
                  <a:pt x="9434072" y="5883061"/>
                  <a:pt x="8633323" y="6763858"/>
                </a:cubicBezTo>
                <a:lnTo>
                  <a:pt x="8543544" y="6858000"/>
                </a:lnTo>
                <a:lnTo>
                  <a:pt x="1378573" y="6858000"/>
                </a:lnTo>
                <a:lnTo>
                  <a:pt x="1288793" y="6763858"/>
                </a:lnTo>
                <a:cubicBezTo>
                  <a:pt x="488044" y="5883061"/>
                  <a:pt x="0" y="4713011"/>
                  <a:pt x="0" y="3429001"/>
                </a:cubicBezTo>
                <a:cubicBezTo>
                  <a:pt x="0" y="2144991"/>
                  <a:pt x="488044" y="974941"/>
                  <a:pt x="1288793" y="94145"/>
                </a:cubicBez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xmlns="" id="{51319945-F521-4E97-AF1F-F3CC554CBC17}"/>
              </a:ext>
            </a:extLst>
          </p:cNvPr>
          <p:cNvSpPr>
            <a:spLocks noGrp="1"/>
          </p:cNvSpPr>
          <p:nvPr>
            <p:ph idx="1"/>
          </p:nvPr>
        </p:nvSpPr>
        <p:spPr>
          <a:xfrm>
            <a:off x="2165568" y="1416558"/>
            <a:ext cx="7860863" cy="4024884"/>
          </a:xfrm>
        </p:spPr>
        <p:txBody>
          <a:bodyPr anchor="t">
            <a:normAutofit/>
          </a:bodyPr>
          <a:lstStyle/>
          <a:p>
            <a:pPr>
              <a:buFont typeface="Wingdings" panose="05000000000000000000" pitchFamily="2" charset="2"/>
              <a:buChar char="§"/>
            </a:pPr>
            <a:r>
              <a:rPr lang="en-ZA" sz="2400"/>
              <a:t>Regardless of having adequate food produced in the country, accessibility of food at household level remains inadequate especially in the context of the COVID-19 pandemic. </a:t>
            </a:r>
          </a:p>
          <a:p>
            <a:r>
              <a:rPr lang="en-ZA" sz="2400"/>
              <a:t>The food access problems were well expressed in the Eastern Cape, where over 45% of households had inadequate or severely inadequate food access (Stats SA community survey 2016). </a:t>
            </a:r>
          </a:p>
          <a:p>
            <a:pPr>
              <a:buFont typeface="Wingdings" panose="05000000000000000000" pitchFamily="2" charset="2"/>
              <a:buChar char="§"/>
            </a:pPr>
            <a:r>
              <a:rPr lang="en-ZA" sz="2400"/>
              <a:t>This situation predisposes households in such areas to acute food insecurity and undernutrition during outbreaks of pandemics such as COVID-19.</a:t>
            </a:r>
            <a:endParaRPr lang="en-ZA" sz="2400" dirty="0"/>
          </a:p>
        </p:txBody>
      </p:sp>
    </p:spTree>
    <p:extLst>
      <p:ext uri="{BB962C8B-B14F-4D97-AF65-F5344CB8AC3E}">
        <p14:creationId xmlns:p14="http://schemas.microsoft.com/office/powerpoint/2010/main" xmlns="" val="2735320775"/>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xmlns="" id="{B775CD93-9DF2-48CB-9F57-1BCA9A46C7F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66344" y="448055"/>
            <a:ext cx="3414370"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xmlns="" id="{F960C0B7-A596-4555-AC7A-0D7BE6C71C62}"/>
              </a:ext>
            </a:extLst>
          </p:cNvPr>
          <p:cNvSpPr>
            <a:spLocks noGrp="1"/>
          </p:cNvSpPr>
          <p:nvPr>
            <p:ph type="title"/>
          </p:nvPr>
        </p:nvSpPr>
        <p:spPr>
          <a:xfrm>
            <a:off x="777240" y="731519"/>
            <a:ext cx="2845191" cy="3237579"/>
          </a:xfrm>
        </p:spPr>
        <p:txBody>
          <a:bodyPr>
            <a:normAutofit/>
          </a:bodyPr>
          <a:lstStyle/>
          <a:p>
            <a:r>
              <a:rPr lang="en-ZA" sz="3800">
                <a:solidFill>
                  <a:srgbClr val="FFFFFF"/>
                </a:solidFill>
              </a:rPr>
              <a:t>Policy implications</a:t>
            </a:r>
          </a:p>
        </p:txBody>
      </p:sp>
      <p:sp>
        <p:nvSpPr>
          <p:cNvPr id="25" name="Rectangle 24">
            <a:extLst>
              <a:ext uri="{FF2B5EF4-FFF2-40B4-BE49-F238E27FC236}">
                <a16:creationId xmlns:a16="http://schemas.microsoft.com/office/drawing/2014/main" xmlns="" id="{6166C6D1-23AC-49C4-BA07-238E4E9F8CE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66343" y="4419227"/>
            <a:ext cx="3414369"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7" name="Rectangle 26">
            <a:extLst>
              <a:ext uri="{FF2B5EF4-FFF2-40B4-BE49-F238E27FC236}">
                <a16:creationId xmlns:a16="http://schemas.microsoft.com/office/drawing/2014/main" xmlns="" id="{1C091803-41C2-48E0-9228-5148460C747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044603" y="448055"/>
            <a:ext cx="7688475"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xmlns="" id="{F9D66CB0-7AAF-474E-B342-58B16B7C08B4}"/>
              </a:ext>
            </a:extLst>
          </p:cNvPr>
          <p:cNvSpPr>
            <a:spLocks noGrp="1"/>
          </p:cNvSpPr>
          <p:nvPr>
            <p:ph idx="1"/>
          </p:nvPr>
        </p:nvSpPr>
        <p:spPr>
          <a:xfrm>
            <a:off x="4379709" y="686862"/>
            <a:ext cx="7037591" cy="5475129"/>
          </a:xfrm>
        </p:spPr>
        <p:txBody>
          <a:bodyPr anchor="ctr">
            <a:normAutofit/>
          </a:bodyPr>
          <a:lstStyle/>
          <a:p>
            <a:pPr>
              <a:buFont typeface="Wingdings" panose="05000000000000000000" pitchFamily="2" charset="2"/>
              <a:buChar char="§"/>
            </a:pPr>
            <a:r>
              <a:rPr lang="en-ZA" sz="2400" dirty="0"/>
              <a:t>The right to have access to sufficient food by all citizens is enshrined in the South African Constitution</a:t>
            </a:r>
          </a:p>
          <a:p>
            <a:pPr>
              <a:buFont typeface="Wingdings" panose="05000000000000000000" pitchFamily="2" charset="2"/>
              <a:buChar char="§"/>
            </a:pPr>
            <a:r>
              <a:rPr lang="en-ZA" sz="2400" dirty="0"/>
              <a:t>To translate the right into action, Government approved the National Policy on Food and Nutrition Security and the National Food Security Plan is currently being developed.</a:t>
            </a:r>
          </a:p>
          <a:p>
            <a:pPr>
              <a:buFont typeface="Wingdings" panose="05000000000000000000" pitchFamily="2" charset="2"/>
              <a:buChar char="§"/>
            </a:pPr>
            <a:r>
              <a:rPr lang="en-ZA" sz="2400" dirty="0"/>
              <a:t>Food security in South Africa has to be addressed within the context of issues such as the changing context responding to hazards and shocks to economic activities</a:t>
            </a:r>
          </a:p>
          <a:p>
            <a:pPr marL="0" indent="0">
              <a:buNone/>
            </a:pPr>
            <a:endParaRPr lang="en-ZA" sz="2400" dirty="0"/>
          </a:p>
        </p:txBody>
      </p:sp>
      <p:sp>
        <p:nvSpPr>
          <p:cNvPr id="4" name="Rectangle 3">
            <a:extLst>
              <a:ext uri="{FF2B5EF4-FFF2-40B4-BE49-F238E27FC236}">
                <a16:creationId xmlns:a16="http://schemas.microsoft.com/office/drawing/2014/main" xmlns="" id="{CAB3EEC9-ADDB-4730-AB86-60E32C9E0679}"/>
              </a:ext>
            </a:extLst>
          </p:cNvPr>
          <p:cNvSpPr/>
          <p:nvPr/>
        </p:nvSpPr>
        <p:spPr>
          <a:xfrm>
            <a:off x="492650" y="4532776"/>
            <a:ext cx="3414369" cy="1631216"/>
          </a:xfrm>
          <a:prstGeom prst="rect">
            <a:avLst/>
          </a:prstGeom>
        </p:spPr>
        <p:txBody>
          <a:bodyPr wrap="square">
            <a:spAutoFit/>
          </a:bodyPr>
          <a:lstStyle/>
          <a:p>
            <a:r>
              <a:rPr lang="en-ZA" sz="2000" dirty="0"/>
              <a:t>Food security is a fundamental strategic imperative of the South African government as highlighted in many government policy documents</a:t>
            </a:r>
          </a:p>
        </p:txBody>
      </p:sp>
    </p:spTree>
    <p:extLst>
      <p:ext uri="{BB962C8B-B14F-4D97-AF65-F5344CB8AC3E}">
        <p14:creationId xmlns:p14="http://schemas.microsoft.com/office/powerpoint/2010/main" xmlns="" val="23747995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xmlns="" id="{3A5B4632-C963-4296-86F0-79AA9EA5AE9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38328" y="303591"/>
            <a:ext cx="4335327"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DDC2BD5F-5A5B-4C3B-B523-AB48C31D3798}"/>
              </a:ext>
            </a:extLst>
          </p:cNvPr>
          <p:cNvSpPr>
            <a:spLocks noGrp="1"/>
          </p:cNvSpPr>
          <p:nvPr>
            <p:ph type="title"/>
          </p:nvPr>
        </p:nvSpPr>
        <p:spPr>
          <a:xfrm>
            <a:off x="594360" y="637125"/>
            <a:ext cx="3802276" cy="5256371"/>
          </a:xfrm>
        </p:spPr>
        <p:txBody>
          <a:bodyPr>
            <a:normAutofit/>
          </a:bodyPr>
          <a:lstStyle/>
          <a:p>
            <a:r>
              <a:rPr lang="en-ZA" sz="4800"/>
              <a:t>Policy implications</a:t>
            </a:r>
          </a:p>
        </p:txBody>
      </p:sp>
      <p:graphicFrame>
        <p:nvGraphicFramePr>
          <p:cNvPr id="5" name="Content Placeholder 2">
            <a:extLst>
              <a:ext uri="{FF2B5EF4-FFF2-40B4-BE49-F238E27FC236}">
                <a16:creationId xmlns:a16="http://schemas.microsoft.com/office/drawing/2014/main" xmlns="" id="{8891454C-4F08-4400-9797-776A8B2376D4}"/>
              </a:ext>
            </a:extLst>
          </p:cNvPr>
          <p:cNvGraphicFramePr>
            <a:graphicFrameLocks noGrp="1"/>
          </p:cNvGraphicFramePr>
          <p:nvPr>
            <p:ph idx="1"/>
            <p:extLst>
              <p:ext uri="{D42A27DB-BD31-4B8C-83A1-F6EECF244321}">
                <p14:modId xmlns:p14="http://schemas.microsoft.com/office/powerpoint/2010/main" xmlns="" val="3538746387"/>
              </p:ext>
            </p:extLst>
          </p:nvPr>
        </p:nvGraphicFramePr>
        <p:xfrm>
          <a:off x="5166985" y="303591"/>
          <a:ext cx="6588691" cy="58967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1725521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2" name="Rectangle 11">
            <a:extLst>
              <a:ext uri="{FF2B5EF4-FFF2-40B4-BE49-F238E27FC236}">
                <a16:creationId xmlns:a16="http://schemas.microsoft.com/office/drawing/2014/main" xmlns="" id="{1E214AA7-F028-4A0D-8698-61AEC754D1B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
            <a:ext cx="12192000" cy="1598340"/>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xmlns="" id="{22385013-D21D-4CDC-9A8E-8CAE5019ABCC}"/>
              </a:ext>
            </a:extLst>
          </p:cNvPr>
          <p:cNvSpPr>
            <a:spLocks noGrp="1"/>
          </p:cNvSpPr>
          <p:nvPr>
            <p:ph type="title"/>
          </p:nvPr>
        </p:nvSpPr>
        <p:spPr>
          <a:xfrm>
            <a:off x="1159933" y="995318"/>
            <a:ext cx="9872134" cy="1193968"/>
          </a:xfrm>
          <a:solidFill>
            <a:srgbClr val="FFFFFF"/>
          </a:solidFill>
          <a:ln w="38100">
            <a:solidFill>
              <a:srgbClr val="7F7F7F"/>
            </a:solidFill>
            <a:miter lim="800000"/>
          </a:ln>
        </p:spPr>
        <p:txBody>
          <a:bodyPr vert="horz" lIns="91440" tIns="45720" rIns="91440" bIns="45720" rtlCol="0" anchor="ctr">
            <a:normAutofit/>
          </a:bodyPr>
          <a:lstStyle/>
          <a:p>
            <a:pPr algn="ctr"/>
            <a:r>
              <a:rPr lang="en-US" sz="3600" kern="1200">
                <a:solidFill>
                  <a:srgbClr val="3F3F3F"/>
                </a:solidFill>
                <a:latin typeface="+mj-lt"/>
                <a:ea typeface="+mj-ea"/>
                <a:cs typeface="+mj-cs"/>
              </a:rPr>
              <a:t>Intervention measures</a:t>
            </a:r>
          </a:p>
        </p:txBody>
      </p:sp>
      <p:sp>
        <p:nvSpPr>
          <p:cNvPr id="5" name="Subtitle 4">
            <a:extLst>
              <a:ext uri="{FF2B5EF4-FFF2-40B4-BE49-F238E27FC236}">
                <a16:creationId xmlns:a16="http://schemas.microsoft.com/office/drawing/2014/main" xmlns="" id="{4B17BFD1-3351-4631-90CF-94B662C531F1}"/>
              </a:ext>
            </a:extLst>
          </p:cNvPr>
          <p:cNvSpPr>
            <a:spLocks noGrp="1"/>
          </p:cNvSpPr>
          <p:nvPr>
            <p:ph idx="1"/>
          </p:nvPr>
        </p:nvSpPr>
        <p:spPr>
          <a:xfrm>
            <a:off x="1476915" y="2888250"/>
            <a:ext cx="4297351" cy="2959777"/>
          </a:xfrm>
        </p:spPr>
        <p:txBody>
          <a:bodyPr vert="horz" lIns="91440" tIns="45720" rIns="91440" bIns="45720" rtlCol="0" anchor="t">
            <a:normAutofit/>
          </a:bodyPr>
          <a:lstStyle/>
          <a:p>
            <a:pPr marL="0" indent="0">
              <a:buNone/>
            </a:pPr>
            <a:r>
              <a:rPr lang="en-US" sz="3200" dirty="0"/>
              <a:t>The South Africa Vulnerability Assessment Committee (SAVAC)</a:t>
            </a:r>
          </a:p>
        </p:txBody>
      </p:sp>
      <p:cxnSp>
        <p:nvCxnSpPr>
          <p:cNvPr id="23" name="Straight Connector 13">
            <a:extLst>
              <a:ext uri="{FF2B5EF4-FFF2-40B4-BE49-F238E27FC236}">
                <a16:creationId xmlns:a16="http://schemas.microsoft.com/office/drawing/2014/main" xmlns="" id="{D6206FDC-2777-4D7F-AF9C-73413DA664C9}"/>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6096000" y="2888250"/>
            <a:ext cx="0" cy="2769135"/>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xmlns="" id="{C0BF50D5-EEB3-4C42-B526-656FF889B4BD}"/>
              </a:ext>
            </a:extLst>
          </p:cNvPr>
          <p:cNvSpPr txBox="1">
            <a:spLocks/>
          </p:cNvSpPr>
          <p:nvPr/>
        </p:nvSpPr>
        <p:spPr>
          <a:xfrm>
            <a:off x="6417735" y="2587555"/>
            <a:ext cx="5436207" cy="295977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The former Department of Agriculture, Forestry and Fisheries, now DALRRD (Department of Land Reform and Rural Development) provides Secretariat and Chairs the SAVAC.</a:t>
            </a:r>
          </a:p>
          <a:p>
            <a:r>
              <a:rPr lang="en-US" sz="1800" dirty="0"/>
              <a:t>The Committee exists as a multi-stakeholder forum for coordinating the development and maintenance of a well-coordinated information system for classifying, measuring, monitoring and forecasting the food insecurity and vulnerability levels in the country.</a:t>
            </a:r>
          </a:p>
          <a:p>
            <a:r>
              <a:rPr lang="en-US" sz="1800" dirty="0"/>
              <a:t>The SAVAC has begun a process of conducting baseline assessments to explore the status quo of livelihoods, food and nutrition security in </a:t>
            </a:r>
            <a:r>
              <a:rPr lang="en-US" sz="1800" dirty="0" err="1"/>
              <a:t>localised</a:t>
            </a:r>
            <a:r>
              <a:rPr lang="en-US" sz="1800" dirty="0"/>
              <a:t> geographical areas for informed planning and targeting of interventions</a:t>
            </a:r>
          </a:p>
        </p:txBody>
      </p:sp>
    </p:spTree>
    <p:extLst>
      <p:ext uri="{BB962C8B-B14F-4D97-AF65-F5344CB8AC3E}">
        <p14:creationId xmlns:p14="http://schemas.microsoft.com/office/powerpoint/2010/main" xmlns="" val="3585575344"/>
      </p:ext>
    </p:extLst>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5E993A-7A01-4BC7-A04A-02DEFE930E7D}"/>
              </a:ext>
            </a:extLst>
          </p:cNvPr>
          <p:cNvSpPr>
            <a:spLocks noGrp="1"/>
          </p:cNvSpPr>
          <p:nvPr>
            <p:ph type="title"/>
          </p:nvPr>
        </p:nvSpPr>
        <p:spPr>
          <a:xfrm>
            <a:off x="6746628" y="1783959"/>
            <a:ext cx="4645250" cy="2889114"/>
          </a:xfrm>
        </p:spPr>
        <p:txBody>
          <a:bodyPr vert="horz" lIns="91440" tIns="45720" rIns="91440" bIns="45720" rtlCol="0" anchor="b">
            <a:normAutofit/>
          </a:bodyPr>
          <a:lstStyle/>
          <a:p>
            <a:r>
              <a:rPr lang="en-US" sz="4200"/>
              <a:t>The South Africa Vulnerability Assessment Committee (SAVAC)</a:t>
            </a:r>
          </a:p>
        </p:txBody>
      </p:sp>
      <p:sp>
        <p:nvSpPr>
          <p:cNvPr id="22" name="Freeform: Shape 21">
            <a:extLst>
              <a:ext uri="{FF2B5EF4-FFF2-40B4-BE49-F238E27FC236}">
                <a16:creationId xmlns:a16="http://schemas.microsoft.com/office/drawing/2014/main" xmlns="" id="{1DB7C82F-AB7E-4F0C-B829-FA1B9C41518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4" name="Content Placeholder 3">
            <a:extLst>
              <a:ext uri="{FF2B5EF4-FFF2-40B4-BE49-F238E27FC236}">
                <a16:creationId xmlns:a16="http://schemas.microsoft.com/office/drawing/2014/main" xmlns="" id="{771AD207-F8D4-42A2-9FFD-36972EBD57AD}"/>
              </a:ext>
            </a:extLst>
          </p:cNvPr>
          <p:cNvGraphicFramePr>
            <a:graphicFrameLocks noGrp="1"/>
          </p:cNvGraphicFramePr>
          <p:nvPr>
            <p:ph idx="1"/>
            <p:extLst>
              <p:ext uri="{D42A27DB-BD31-4B8C-83A1-F6EECF244321}">
                <p14:modId xmlns:p14="http://schemas.microsoft.com/office/powerpoint/2010/main" xmlns="" val="1899218442"/>
              </p:ext>
            </p:extLst>
          </p:nvPr>
        </p:nvGraphicFramePr>
        <p:xfrm>
          <a:off x="-1986981" y="-212135"/>
          <a:ext cx="9294178" cy="6373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3676782294"/>
      </p:ext>
    </p:extLst>
  </p:cSld>
  <p:clrMapOvr>
    <a:overrideClrMapping bg1="dk1" tx1="lt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40" name="Straight Connector 39">
            <a:extLst>
              <a:ext uri="{FF2B5EF4-FFF2-40B4-BE49-F238E27FC236}">
                <a16:creationId xmlns:a16="http://schemas.microsoft.com/office/drawing/2014/main" xmlns="" id="{DFDA47BC-3069-47F5-8257-24B3B1F76A08}"/>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3129276"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5" name="Graphic 4" descr="Research">
            <a:extLst>
              <a:ext uri="{FF2B5EF4-FFF2-40B4-BE49-F238E27FC236}">
                <a16:creationId xmlns:a16="http://schemas.microsoft.com/office/drawing/2014/main" xmlns="" id="{FC5949EB-1ABC-4526-8B7B-6C4DF1E9135F}"/>
              </a:ext>
            </a:extLst>
          </p:cNvPr>
          <p:cNvPicPr>
            <a:picLocks noChangeAspect="1"/>
          </p:cNvPicPr>
          <p:nvPr/>
        </p:nvPicPr>
        <p:blipFill>
          <a:blip r:embed="rId3" cstate="print">
            <a:extLst>
              <a:ext uri="{28A0092B-C50C-407E-A947-70E740481C1C}">
                <a14:useLocalDpi xmlns:a14="http://schemas.microsoft.com/office/drawing/2010/main" xmlns="" val="0"/>
              </a:ext>
              <a:ext uri="{96DAC541-7B7A-43D3-8B79-37D633B846F1}">
                <asvg:svgBlip xmlns="" xmlns:asvg="http://schemas.microsoft.com/office/drawing/2016/SVG/main" r:embed="rId4"/>
              </a:ext>
            </a:extLst>
          </a:blip>
          <a:stretch>
            <a:fillRect/>
          </a:stretch>
        </p:blipFill>
        <p:spPr>
          <a:xfrm>
            <a:off x="320886" y="900268"/>
            <a:ext cx="2648371" cy="2648371"/>
          </a:xfrm>
          <a:prstGeom prst="rect">
            <a:avLst/>
          </a:prstGeom>
        </p:spPr>
      </p:pic>
      <p:sp>
        <p:nvSpPr>
          <p:cNvPr id="42" name="Rectangle 41">
            <a:extLst>
              <a:ext uri="{FF2B5EF4-FFF2-40B4-BE49-F238E27FC236}">
                <a16:creationId xmlns:a16="http://schemas.microsoft.com/office/drawing/2014/main" xmlns="" id="{7AE95D8F-9825-4222-8846-E3461598CC6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78068" y="463354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716C7027-2CCB-4EE2-BCA0-0BC40F0DACC5}"/>
              </a:ext>
            </a:extLst>
          </p:cNvPr>
          <p:cNvSpPr>
            <a:spLocks noGrp="1"/>
          </p:cNvSpPr>
          <p:nvPr>
            <p:ph type="title"/>
          </p:nvPr>
        </p:nvSpPr>
        <p:spPr>
          <a:xfrm>
            <a:off x="527538" y="4756638"/>
            <a:ext cx="11139854" cy="930447"/>
          </a:xfrm>
        </p:spPr>
        <p:txBody>
          <a:bodyPr vert="horz" lIns="91440" tIns="45720" rIns="91440" bIns="45720" rtlCol="0" anchor="b">
            <a:normAutofit/>
          </a:bodyPr>
          <a:lstStyle/>
          <a:p>
            <a:pPr algn="ctr"/>
            <a:r>
              <a:rPr lang="en-US" sz="3000">
                <a:solidFill>
                  <a:srgbClr val="FFFFFF"/>
                </a:solidFill>
              </a:rPr>
              <a:t>Bridging the knowledge gap: Food Security and nutrition survey</a:t>
            </a:r>
          </a:p>
        </p:txBody>
      </p:sp>
      <p:sp>
        <p:nvSpPr>
          <p:cNvPr id="3" name="Content Placeholder 2">
            <a:extLst>
              <a:ext uri="{FF2B5EF4-FFF2-40B4-BE49-F238E27FC236}">
                <a16:creationId xmlns:a16="http://schemas.microsoft.com/office/drawing/2014/main" xmlns="" id="{29B803A0-14C0-4684-89C9-A0D86AFB99B5}"/>
              </a:ext>
            </a:extLst>
          </p:cNvPr>
          <p:cNvSpPr>
            <a:spLocks noGrp="1"/>
          </p:cNvSpPr>
          <p:nvPr>
            <p:ph idx="1"/>
          </p:nvPr>
        </p:nvSpPr>
        <p:spPr>
          <a:xfrm>
            <a:off x="1339362" y="5815698"/>
            <a:ext cx="9144000" cy="420001"/>
          </a:xfrm>
        </p:spPr>
        <p:txBody>
          <a:bodyPr vert="horz" lIns="91440" tIns="45720" rIns="91440" bIns="45720" rtlCol="0">
            <a:normAutofit/>
          </a:bodyPr>
          <a:lstStyle/>
          <a:p>
            <a:pPr marL="0" indent="0" algn="ctr">
              <a:buNone/>
            </a:pPr>
            <a:r>
              <a:rPr lang="en-US" sz="2000">
                <a:solidFill>
                  <a:srgbClr val="E7E6E6"/>
                </a:solidFill>
              </a:rPr>
              <a:t>National food security and nutrition survey</a:t>
            </a:r>
          </a:p>
        </p:txBody>
      </p:sp>
      <p:pic>
        <p:nvPicPr>
          <p:cNvPr id="9" name="Graphic 8" descr="Link">
            <a:extLst>
              <a:ext uri="{FF2B5EF4-FFF2-40B4-BE49-F238E27FC236}">
                <a16:creationId xmlns:a16="http://schemas.microsoft.com/office/drawing/2014/main" xmlns="" id="{207A2A14-5E40-40B9-932E-3E9F99368EEF}"/>
              </a:ext>
            </a:extLst>
          </p:cNvPr>
          <p:cNvPicPr>
            <a:picLocks noChangeAspect="1"/>
          </p:cNvPicPr>
          <p:nvPr/>
        </p:nvPicPr>
        <p:blipFill>
          <a:blip r:embed="rId5" cstate="print">
            <a:extLst>
              <a:ext uri="{28A0092B-C50C-407E-A947-70E740481C1C}">
                <a14:useLocalDpi xmlns:a14="http://schemas.microsoft.com/office/drawing/2010/main" xmlns="" val="0"/>
              </a:ext>
              <a:ext uri="{96DAC541-7B7A-43D3-8B79-37D633B846F1}">
                <asvg:svgBlip xmlns="" xmlns:asvg="http://schemas.microsoft.com/office/drawing/2016/SVG/main" r:embed="rId6"/>
              </a:ext>
            </a:extLst>
          </a:blip>
          <a:stretch>
            <a:fillRect/>
          </a:stretch>
        </p:blipFill>
        <p:spPr>
          <a:xfrm>
            <a:off x="6220299" y="889167"/>
            <a:ext cx="2659472" cy="2659472"/>
          </a:xfrm>
          <a:prstGeom prst="rect">
            <a:avLst/>
          </a:prstGeom>
        </p:spPr>
      </p:pic>
      <p:pic>
        <p:nvPicPr>
          <p:cNvPr id="11" name="Graphic 10" descr="Lightbulb and pencil">
            <a:extLst>
              <a:ext uri="{FF2B5EF4-FFF2-40B4-BE49-F238E27FC236}">
                <a16:creationId xmlns:a16="http://schemas.microsoft.com/office/drawing/2014/main" xmlns="" id="{54C97C15-3DF0-44BB-9203-D40A9A3AFF70}"/>
              </a:ext>
            </a:extLst>
          </p:cNvPr>
          <p:cNvPicPr>
            <a:picLocks noChangeAspect="1"/>
          </p:cNvPicPr>
          <p:nvPr/>
        </p:nvPicPr>
        <p:blipFill>
          <a:blip r:embed="rId7" cstate="print">
            <a:extLst>
              <a:ext uri="{28A0092B-C50C-407E-A947-70E740481C1C}">
                <a14:useLocalDpi xmlns:a14="http://schemas.microsoft.com/office/drawing/2010/main" xmlns="" val="0"/>
              </a:ext>
              <a:ext uri="{96DAC541-7B7A-43D3-8B79-37D633B846F1}">
                <asvg:svgBlip xmlns="" xmlns:asvg="http://schemas.microsoft.com/office/drawing/2016/SVG/main" r:embed="rId8"/>
              </a:ext>
            </a:extLst>
          </a:blip>
          <a:stretch>
            <a:fillRect/>
          </a:stretch>
        </p:blipFill>
        <p:spPr>
          <a:xfrm>
            <a:off x="9387829" y="983210"/>
            <a:ext cx="2646677" cy="2646677"/>
          </a:xfrm>
          <a:prstGeom prst="rect">
            <a:avLst/>
          </a:prstGeom>
        </p:spPr>
      </p:pic>
      <p:cxnSp>
        <p:nvCxnSpPr>
          <p:cNvPr id="44" name="Straight Connector 43">
            <a:extLst>
              <a:ext uri="{FF2B5EF4-FFF2-40B4-BE49-F238E27FC236}">
                <a16:creationId xmlns:a16="http://schemas.microsoft.com/office/drawing/2014/main" xmlns="" id="{942B920A-73AD-402A-8EEF-B88E1A9398B8}"/>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6097686"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xmlns="" id="{00C9EB70-BC82-414A-BF8D-AD7FC6727616}"/>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9066096"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7" name="Graphic 6" descr="Statistics RTL">
            <a:extLst>
              <a:ext uri="{FF2B5EF4-FFF2-40B4-BE49-F238E27FC236}">
                <a16:creationId xmlns:a16="http://schemas.microsoft.com/office/drawing/2014/main" xmlns="" id="{8F8544F5-B47E-45F6-8041-8D0413340F82}"/>
              </a:ext>
            </a:extLst>
          </p:cNvPr>
          <p:cNvPicPr>
            <a:picLocks noChangeAspect="1"/>
          </p:cNvPicPr>
          <p:nvPr/>
        </p:nvPicPr>
        <p:blipFill>
          <a:blip r:embed="rId9" cstate="print">
            <a:extLst>
              <a:ext uri="{28A0092B-C50C-407E-A947-70E740481C1C}">
                <a14:useLocalDpi xmlns:a14="http://schemas.microsoft.com/office/drawing/2010/main" xmlns="" val="0"/>
              </a:ext>
              <a:ext uri="{96DAC541-7B7A-43D3-8B79-37D633B846F1}">
                <asvg:svgBlip xmlns="" xmlns:asvg="http://schemas.microsoft.com/office/drawing/2016/SVG/main" r:embed="rId10"/>
              </a:ext>
            </a:extLst>
          </a:blip>
          <a:stretch>
            <a:fillRect/>
          </a:stretch>
        </p:blipFill>
        <p:spPr>
          <a:xfrm>
            <a:off x="3262990" y="987913"/>
            <a:ext cx="2648372" cy="2648372"/>
          </a:xfrm>
          <a:prstGeom prst="rect">
            <a:avLst/>
          </a:prstGeom>
        </p:spPr>
      </p:pic>
      <p:cxnSp>
        <p:nvCxnSpPr>
          <p:cNvPr id="48" name="Straight Connector 47">
            <a:extLst>
              <a:ext uri="{FF2B5EF4-FFF2-40B4-BE49-F238E27FC236}">
                <a16:creationId xmlns:a16="http://schemas.microsoft.com/office/drawing/2014/main" xmlns="" id="{3217665F-0036-444A-8D4A-33AF36A36A42}"/>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4827697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8">
            <a:extLst>
              <a:ext uri="{FF2B5EF4-FFF2-40B4-BE49-F238E27FC236}">
                <a16:creationId xmlns:a16="http://schemas.microsoft.com/office/drawing/2014/main" xmlns="" id="{0671A8AE-40A1-4631-A6B8-581AFF06548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8" name="Picture 4">
            <a:extLst>
              <a:ext uri="{FF2B5EF4-FFF2-40B4-BE49-F238E27FC236}">
                <a16:creationId xmlns:a16="http://schemas.microsoft.com/office/drawing/2014/main" xmlns="" id="{D2ECB071-E1B2-4B30-A9A1-36992EF7B29C}"/>
              </a:ext>
            </a:extLst>
          </p:cNvPr>
          <p:cNvPicPr>
            <a:picLocks noChangeAspect="1"/>
          </p:cNvPicPr>
          <p:nvPr/>
        </p:nvPicPr>
        <p:blipFill rotWithShape="1">
          <a:blip r:embed="rId2" cstate="print"/>
          <a:srcRect r="15627" b="-1"/>
          <a:stretch/>
        </p:blipFill>
        <p:spPr>
          <a:xfrm>
            <a:off x="3523488" y="10"/>
            <a:ext cx="8668512" cy="6857990"/>
          </a:xfrm>
          <a:prstGeom prst="rect">
            <a:avLst/>
          </a:prstGeom>
        </p:spPr>
      </p:pic>
      <p:sp>
        <p:nvSpPr>
          <p:cNvPr id="19" name="Rectangle 10">
            <a:extLst>
              <a:ext uri="{FF2B5EF4-FFF2-40B4-BE49-F238E27FC236}">
                <a16:creationId xmlns:a16="http://schemas.microsoft.com/office/drawing/2014/main" xmlns="" id="{AB58EF07-17C2-48CF-ABB0-EEF1F17CB8F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08A42AE3-061F-46A4-9253-09F11686E709}"/>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ZA" sz="4800" dirty="0"/>
              <a:t>What the project seeks to achieve</a:t>
            </a:r>
            <a:endParaRPr lang="en-US" sz="4800" dirty="0"/>
          </a:p>
        </p:txBody>
      </p:sp>
      <p:sp>
        <p:nvSpPr>
          <p:cNvPr id="20" name="Rectangle 12">
            <a:extLst>
              <a:ext uri="{FF2B5EF4-FFF2-40B4-BE49-F238E27FC236}">
                <a16:creationId xmlns:a16="http://schemas.microsoft.com/office/drawing/2014/main" xmlns="" id="{AF2F604E-43BE-4DC3-B983-E071523364F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14">
            <a:extLst>
              <a:ext uri="{FF2B5EF4-FFF2-40B4-BE49-F238E27FC236}">
                <a16:creationId xmlns:a16="http://schemas.microsoft.com/office/drawing/2014/main" xmlns="" id="{08C9B587-E65E-4B52-B37C-ABEBB6E8792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Content Placeholder 2">
            <a:extLst>
              <a:ext uri="{FF2B5EF4-FFF2-40B4-BE49-F238E27FC236}">
                <a16:creationId xmlns:a16="http://schemas.microsoft.com/office/drawing/2014/main" xmlns="" id="{B2254A44-2C4E-49DD-989A-693C216E156A}"/>
              </a:ext>
            </a:extLst>
          </p:cNvPr>
          <p:cNvSpPr>
            <a:spLocks noGrp="1"/>
          </p:cNvSpPr>
          <p:nvPr>
            <p:ph idx="1"/>
          </p:nvPr>
        </p:nvSpPr>
        <p:spPr>
          <a:xfrm>
            <a:off x="4979319" y="4546920"/>
            <a:ext cx="6960757" cy="2045075"/>
          </a:xfrm>
        </p:spPr>
        <p:txBody>
          <a:bodyPr anchor="ctr">
            <a:noAutofit/>
          </a:bodyPr>
          <a:lstStyle/>
          <a:p>
            <a:pPr>
              <a:spcAft>
                <a:spcPts val="600"/>
              </a:spcAft>
            </a:pPr>
            <a:endParaRPr lang="en-US" sz="2000" dirty="0">
              <a:solidFill>
                <a:schemeClr val="tx2"/>
              </a:solidFill>
            </a:endParaRPr>
          </a:p>
          <a:p>
            <a:pPr>
              <a:spcAft>
                <a:spcPts val="600"/>
              </a:spcAft>
            </a:pPr>
            <a:endParaRPr lang="en-US" sz="2000" dirty="0">
              <a:solidFill>
                <a:schemeClr val="tx2"/>
              </a:solidFill>
            </a:endParaRPr>
          </a:p>
          <a:p>
            <a:pPr>
              <a:spcAft>
                <a:spcPts val="600"/>
              </a:spcAft>
            </a:pPr>
            <a:r>
              <a:rPr lang="en-US" sz="2000" dirty="0">
                <a:solidFill>
                  <a:schemeClr val="tx2"/>
                </a:solidFill>
              </a:rPr>
              <a:t>It supplements the Demographic and Health Survey (DHS) by updating the provincial level data that it presented. </a:t>
            </a:r>
          </a:p>
          <a:p>
            <a:pPr>
              <a:spcAft>
                <a:spcPts val="600"/>
              </a:spcAft>
            </a:pPr>
            <a:r>
              <a:rPr lang="en-US" sz="2000" dirty="0">
                <a:solidFill>
                  <a:schemeClr val="tx2"/>
                </a:solidFill>
              </a:rPr>
              <a:t>DHS surveys approximately 32 000 households annually since 2002 but does not include nutrition indicators, focusing on the experience of hunger and access to food only</a:t>
            </a:r>
          </a:p>
          <a:p>
            <a:endParaRPr lang="en-ZA" sz="2000" dirty="0">
              <a:solidFill>
                <a:schemeClr val="tx2"/>
              </a:solidFill>
            </a:endParaRPr>
          </a:p>
        </p:txBody>
      </p:sp>
      <p:sp>
        <p:nvSpPr>
          <p:cNvPr id="3" name="TextBox 2">
            <a:extLst>
              <a:ext uri="{FF2B5EF4-FFF2-40B4-BE49-F238E27FC236}">
                <a16:creationId xmlns:a16="http://schemas.microsoft.com/office/drawing/2014/main" xmlns="" id="{ACB2D957-1854-481D-88CB-9A7DF60FCF80}"/>
              </a:ext>
            </a:extLst>
          </p:cNvPr>
          <p:cNvSpPr txBox="1"/>
          <p:nvPr/>
        </p:nvSpPr>
        <p:spPr>
          <a:xfrm>
            <a:off x="4939695" y="2311080"/>
            <a:ext cx="4465901" cy="2554545"/>
          </a:xfrm>
          <a:prstGeom prst="rect">
            <a:avLst/>
          </a:prstGeom>
          <a:noFill/>
        </p:spPr>
        <p:txBody>
          <a:bodyPr wrap="square" rtlCol="0">
            <a:spAutoFit/>
          </a:bodyPr>
          <a:lstStyle/>
          <a:p>
            <a:pPr marL="285750" indent="-285750">
              <a:buFont typeface="Arial" panose="020B0604020202020204" pitchFamily="34" charset="0"/>
              <a:buChar char="•"/>
            </a:pPr>
            <a:r>
              <a:rPr lang="en-ZA" sz="2000" dirty="0"/>
              <a:t>The study marks the country’s first country‐wide study of food security and nutrition vulnerability. The survey intends to provide a first step towards the development of a multidimensional index to assess countries’ vulnerability to food insecurity across all four dimensions. </a:t>
            </a:r>
          </a:p>
        </p:txBody>
      </p:sp>
    </p:spTree>
    <p:extLst>
      <p:ext uri="{BB962C8B-B14F-4D97-AF65-F5344CB8AC3E}">
        <p14:creationId xmlns:p14="http://schemas.microsoft.com/office/powerpoint/2010/main" xmlns="" val="3945443134"/>
      </p:ext>
    </p:extLst>
  </p:cSld>
  <p:clrMapOvr>
    <a:overrideClrMapping bg1="dk1" tx1="lt1" bg2="dk2" tx2="lt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xmlns="" val="3448902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806633" y="0"/>
            <a:ext cx="9144000" cy="6858000"/>
          </a:xfrm>
          <a:prstGeom prst="rect">
            <a:avLst/>
          </a:prstGeom>
        </p:spPr>
      </p:pic>
    </p:spTree>
    <p:extLst>
      <p:ext uri="{BB962C8B-B14F-4D97-AF65-F5344CB8AC3E}">
        <p14:creationId xmlns:p14="http://schemas.microsoft.com/office/powerpoint/2010/main" xmlns="" val="4065285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xmlns="" val="2705348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A938AD9E-7072-423B-9C54-C1486BC6628F}"/>
              </a:ext>
            </a:extLst>
          </p:cNvPr>
          <p:cNvSpPr/>
          <p:nvPr/>
        </p:nvSpPr>
        <p:spPr>
          <a:xfrm>
            <a:off x="645858" y="5110423"/>
            <a:ext cx="10906061" cy="671540"/>
          </a:xfrm>
          <a:prstGeom prst="rect">
            <a:avLst/>
          </a:prstGeom>
          <a:noFill/>
        </p:spPr>
        <p:txBody>
          <a:bodyPr vert="horz" lIns="91440" tIns="45720" rIns="91440" bIns="45720" rtlCol="0" anchor="ctr">
            <a:noAutofit/>
          </a:bodyPr>
          <a:lstStyle/>
          <a:p>
            <a:pPr algn="ctr">
              <a:lnSpc>
                <a:spcPct val="90000"/>
              </a:lnSpc>
              <a:spcBef>
                <a:spcPct val="0"/>
              </a:spcBef>
              <a:spcAft>
                <a:spcPts val="600"/>
              </a:spcAft>
            </a:pPr>
            <a:r>
              <a:rPr lang="en-US" sz="4400" dirty="0">
                <a:latin typeface="+mj-lt"/>
                <a:ea typeface="+mj-ea"/>
                <a:cs typeface="+mj-cs"/>
              </a:rPr>
              <a:t>The number of people and households that are vulnerable to hunger</a:t>
            </a:r>
          </a:p>
        </p:txBody>
      </p:sp>
      <p:sp>
        <p:nvSpPr>
          <p:cNvPr id="23" name="Rectangle 22">
            <a:extLst>
              <a:ext uri="{FF2B5EF4-FFF2-40B4-BE49-F238E27FC236}">
                <a16:creationId xmlns:a16="http://schemas.microsoft.com/office/drawing/2014/main" xmlns="" id="{71FC7D98-7B8B-402A-90FC-F027482F214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 y="0"/>
            <a:ext cx="12192002" cy="4822479"/>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8">
            <a:extLst>
              <a:ext uri="{FF2B5EF4-FFF2-40B4-BE49-F238E27FC236}">
                <a16:creationId xmlns:a16="http://schemas.microsoft.com/office/drawing/2014/main" xmlns="" id="{AD7356EA-285B-4E5D-8FEC-104659A4FD2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004562" y="640091"/>
            <a:ext cx="8182876" cy="3881110"/>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2" descr="Picture">
            <a:extLst>
              <a:ext uri="{FF2B5EF4-FFF2-40B4-BE49-F238E27FC236}">
                <a16:creationId xmlns:a16="http://schemas.microsoft.com/office/drawing/2014/main" xmlns="" id="{9430A652-1DE9-4E31-8955-87A94F9AD925}"/>
              </a:ext>
            </a:extLst>
          </p:cNvPr>
          <p:cNvPicPr>
            <a:picLocks noGrp="1" noChangeAspect="1" noChangeArrowheads="1"/>
          </p:cNvPicPr>
          <p:nvPr>
            <p:ph idx="1"/>
          </p:nvPr>
        </p:nvPicPr>
        <p:blipFill rotWithShape="1">
          <a:blip r:embed="rId2" cstate="print">
            <a:extLst>
              <a:ext uri="{28A0092B-C50C-407E-A947-70E740481C1C}">
                <a14:useLocalDpi xmlns:a14="http://schemas.microsoft.com/office/drawing/2010/main" xmlns="" val="0"/>
              </a:ext>
            </a:extLst>
          </a:blip>
          <a:srcRect t="1582" r="1" b="1582"/>
          <a:stretch/>
        </p:blipFill>
        <p:spPr bwMode="auto">
          <a:xfrm>
            <a:off x="1423363" y="231565"/>
            <a:ext cx="9629387" cy="4359348"/>
          </a:xfrm>
          <a:prstGeom prst="rect">
            <a:avLst/>
          </a:prstGeom>
          <a:noFill/>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1222065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xmlns="" val="13596386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xmlns="" val="33469499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xmlns="" val="23554062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xmlns="" id="{E51BA4DF-2BD4-4EC2-B1DB-B27C8AC7186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ECB69F80-4CC2-4165-AE02-29B35CB73F2D}"/>
              </a:ext>
            </a:extLst>
          </p:cNvPr>
          <p:cNvSpPr>
            <a:spLocks noGrp="1"/>
          </p:cNvSpPr>
          <p:nvPr>
            <p:ph type="title"/>
          </p:nvPr>
        </p:nvSpPr>
        <p:spPr>
          <a:xfrm>
            <a:off x="4793453" y="111142"/>
            <a:ext cx="6798541" cy="1675623"/>
          </a:xfrm>
        </p:spPr>
        <p:txBody>
          <a:bodyPr anchor="b">
            <a:normAutofit/>
          </a:bodyPr>
          <a:lstStyle/>
          <a:p>
            <a:r>
              <a:rPr lang="en-ZA" sz="4000" dirty="0"/>
              <a:t>Concluding Remarks</a:t>
            </a:r>
          </a:p>
        </p:txBody>
      </p:sp>
      <p:pic>
        <p:nvPicPr>
          <p:cNvPr id="21" name="Picture 20" descr="A picture containing table, sitting&#10;&#10;Description automatically generated">
            <a:extLst>
              <a:ext uri="{FF2B5EF4-FFF2-40B4-BE49-F238E27FC236}">
                <a16:creationId xmlns:a16="http://schemas.microsoft.com/office/drawing/2014/main" xmlns="" id="{6849B4EF-BA39-4DE3-8059-9D474F42DB66}"/>
              </a:ext>
            </a:extLst>
          </p:cNvPr>
          <p:cNvPicPr>
            <a:picLocks noChangeAspect="1"/>
          </p:cNvPicPr>
          <p:nvPr/>
        </p:nvPicPr>
        <p:blipFill rotWithShape="1">
          <a:blip r:embed="rId2" cstate="print"/>
          <a:srcRect l="34354" r="24800" b="-1"/>
          <a:stretch/>
        </p:blipFill>
        <p:spPr>
          <a:xfrm>
            <a:off x="1" y="10"/>
            <a:ext cx="4196496" cy="6857990"/>
          </a:xfrm>
          <a:prstGeom prst="rect">
            <a:avLst/>
          </a:prstGeom>
          <a:effectLst/>
        </p:spPr>
      </p:pic>
      <p:graphicFrame>
        <p:nvGraphicFramePr>
          <p:cNvPr id="5" name="Content Placeholder 2">
            <a:extLst>
              <a:ext uri="{FF2B5EF4-FFF2-40B4-BE49-F238E27FC236}">
                <a16:creationId xmlns:a16="http://schemas.microsoft.com/office/drawing/2014/main" xmlns="" id="{C80197FD-AB32-41CF-8799-950849030964}"/>
              </a:ext>
            </a:extLst>
          </p:cNvPr>
          <p:cNvGraphicFramePr>
            <a:graphicFrameLocks noGrp="1"/>
          </p:cNvGraphicFramePr>
          <p:nvPr>
            <p:ph idx="1"/>
            <p:extLst>
              <p:ext uri="{D42A27DB-BD31-4B8C-83A1-F6EECF244321}">
                <p14:modId xmlns:p14="http://schemas.microsoft.com/office/powerpoint/2010/main" xmlns="" val="3868920301"/>
              </p:ext>
            </p:extLst>
          </p:nvPr>
        </p:nvGraphicFramePr>
        <p:xfrm>
          <a:off x="4793454" y="2370074"/>
          <a:ext cx="6798539" cy="37052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23632761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xmlns="" id="{8D70B121-56F4-4848-B38B-182089D909F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65110563-A797-4F98-9415-9741F7BE258C}"/>
              </a:ext>
            </a:extLst>
          </p:cNvPr>
          <p:cNvSpPr>
            <a:spLocks noGrp="1"/>
          </p:cNvSpPr>
          <p:nvPr>
            <p:ph type="title"/>
          </p:nvPr>
        </p:nvSpPr>
        <p:spPr>
          <a:xfrm>
            <a:off x="838200" y="963877"/>
            <a:ext cx="3494362" cy="4930246"/>
          </a:xfrm>
        </p:spPr>
        <p:txBody>
          <a:bodyPr>
            <a:normAutofit/>
          </a:bodyPr>
          <a:lstStyle/>
          <a:p>
            <a:pPr algn="r"/>
            <a:r>
              <a:rPr lang="en-ZA" b="1" dirty="0">
                <a:solidFill>
                  <a:schemeClr val="accent1"/>
                </a:solidFill>
              </a:rPr>
              <a:t>Introduction</a:t>
            </a:r>
          </a:p>
        </p:txBody>
      </p:sp>
      <p:cxnSp>
        <p:nvCxnSpPr>
          <p:cNvPr id="42" name="Straight Connector 41">
            <a:extLst>
              <a:ext uri="{FF2B5EF4-FFF2-40B4-BE49-F238E27FC236}">
                <a16:creationId xmlns:a16="http://schemas.microsoft.com/office/drawing/2014/main" xmlns="" id="{2D72A2C9-F3CA-4216-8BAD-FA4C970C3C4E}"/>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xmlns="" id="{B336D016-738A-45B0-BC1C-DDD6E970998D}"/>
              </a:ext>
            </a:extLst>
          </p:cNvPr>
          <p:cNvSpPr>
            <a:spLocks noGrp="1"/>
          </p:cNvSpPr>
          <p:nvPr>
            <p:ph idx="1"/>
          </p:nvPr>
        </p:nvSpPr>
        <p:spPr>
          <a:xfrm>
            <a:off x="4976031" y="963877"/>
            <a:ext cx="6377769" cy="4930246"/>
          </a:xfrm>
        </p:spPr>
        <p:txBody>
          <a:bodyPr anchor="ctr">
            <a:normAutofit lnSpcReduction="10000"/>
          </a:bodyPr>
          <a:lstStyle/>
          <a:p>
            <a:r>
              <a:rPr lang="en-ZA" sz="2400" dirty="0"/>
              <a:t>At the national level, South Africa is regarded as being food secure; however, widespread hunger and malnutrition have been reported at the household level. </a:t>
            </a:r>
          </a:p>
          <a:p>
            <a:r>
              <a:rPr lang="en-ZA" sz="2400" dirty="0"/>
              <a:t>According to the World Food Programme (WFP) (2019), about 13 670 000 people were considered to be food insecure in the period June 2019 to March 2020 in South Africa.</a:t>
            </a:r>
          </a:p>
          <a:p>
            <a:r>
              <a:rPr lang="en-ZA" sz="2400" dirty="0"/>
              <a:t>The high unemployment rate (29.1%) and the associated rising poverty levels in South Africa make urban dwellers more susceptible to food insecurity that is linked to COVID-19. </a:t>
            </a:r>
          </a:p>
          <a:p>
            <a:r>
              <a:rPr lang="en-ZA" sz="2400" dirty="0"/>
              <a:t>This has been exacerbated by the control measures implemented by the government to contain the spread of the COVID-19 pandemic</a:t>
            </a:r>
          </a:p>
        </p:txBody>
      </p:sp>
    </p:spTree>
    <p:extLst>
      <p:ext uri="{BB962C8B-B14F-4D97-AF65-F5344CB8AC3E}">
        <p14:creationId xmlns:p14="http://schemas.microsoft.com/office/powerpoint/2010/main" xmlns="" val="42009647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xmlns="" id="{D2E961F1-4A28-4A5F-BBD4-6E400E5E6C75}"/>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bwMode="white">
          <a:xfrm>
            <a:off x="0" y="272357"/>
            <a:ext cx="12188824"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xmlns="" id="{7F57BEA8-497D-4AA8-8A18-BDCD696B25F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368596"/>
            <a:ext cx="12192000" cy="173555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26073" y="489439"/>
            <a:ext cx="11139854" cy="930447"/>
          </a:xfrm>
        </p:spPr>
        <p:txBody>
          <a:bodyPr vert="horz" lIns="91440" tIns="45720" rIns="91440" bIns="45720" rtlCol="0" anchor="b">
            <a:normAutofit/>
          </a:bodyPr>
          <a:lstStyle/>
          <a:p>
            <a:pPr algn="ctr"/>
            <a:r>
              <a:rPr lang="en-US" sz="3000" kern="1200">
                <a:solidFill>
                  <a:schemeClr val="bg1"/>
                </a:solidFill>
                <a:latin typeface="+mj-lt"/>
                <a:ea typeface="+mj-ea"/>
                <a:cs typeface="+mj-cs"/>
              </a:rPr>
              <a:t>South Africans experiencing food insecurity by locality – SANHANES 2013</a:t>
            </a:r>
          </a:p>
        </p:txBody>
      </p:sp>
      <p:cxnSp>
        <p:nvCxnSpPr>
          <p:cNvPr id="14" name="Straight Connector 13">
            <a:extLst>
              <a:ext uri="{FF2B5EF4-FFF2-40B4-BE49-F238E27FC236}">
                <a16:creationId xmlns:a16="http://schemas.microsoft.com/office/drawing/2014/main" xmlns="" id="{A82415D3-DDE5-4D63-8CB3-23A5EC581B27}"/>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724400" y="1479733"/>
            <a:ext cx="2743200" cy="0"/>
          </a:xfrm>
          <a:prstGeom prst="line">
            <a:avLst/>
          </a:prstGeom>
          <a:ln w="19050">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AD7193FB-6AE6-4B3B-8F89-56B55DD63B4D}"/>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bwMode="white">
          <a:xfrm>
            <a:off x="0" y="2201402"/>
            <a:ext cx="12188824"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4"/>
          <p:cNvGraphicFramePr>
            <a:graphicFrameLocks noGrp="1"/>
          </p:cNvGraphicFramePr>
          <p:nvPr>
            <p:ph idx="1"/>
            <p:extLst>
              <p:ext uri="{D42A27DB-BD31-4B8C-83A1-F6EECF244321}">
                <p14:modId xmlns:p14="http://schemas.microsoft.com/office/powerpoint/2010/main" xmlns="" val="4292533229"/>
              </p:ext>
            </p:extLst>
          </p:nvPr>
        </p:nvGraphicFramePr>
        <p:xfrm>
          <a:off x="320040" y="2894293"/>
          <a:ext cx="11496824" cy="3064134"/>
        </p:xfrm>
        <a:graphic>
          <a:graphicData uri="http://schemas.openxmlformats.org/drawingml/2006/table">
            <a:tbl>
              <a:tblPr firstRow="1" bandRow="1">
                <a:noFill/>
                <a:tableStyleId>{5C22544A-7EE6-4342-B048-85BDC9FD1C3A}</a:tableStyleId>
              </a:tblPr>
              <a:tblGrid>
                <a:gridCol w="2291191">
                  <a:extLst>
                    <a:ext uri="{9D8B030D-6E8A-4147-A177-3AD203B41FA5}">
                      <a16:colId xmlns:a16="http://schemas.microsoft.com/office/drawing/2014/main" xmlns="" val="20000"/>
                    </a:ext>
                  </a:extLst>
                </a:gridCol>
                <a:gridCol w="1763278">
                  <a:extLst>
                    <a:ext uri="{9D8B030D-6E8A-4147-A177-3AD203B41FA5}">
                      <a16:colId xmlns:a16="http://schemas.microsoft.com/office/drawing/2014/main" xmlns="" val="20001"/>
                    </a:ext>
                  </a:extLst>
                </a:gridCol>
                <a:gridCol w="2074673">
                  <a:extLst>
                    <a:ext uri="{9D8B030D-6E8A-4147-A177-3AD203B41FA5}">
                      <a16:colId xmlns:a16="http://schemas.microsoft.com/office/drawing/2014/main" xmlns="" val="20002"/>
                    </a:ext>
                  </a:extLst>
                </a:gridCol>
                <a:gridCol w="1763278">
                  <a:extLst>
                    <a:ext uri="{9D8B030D-6E8A-4147-A177-3AD203B41FA5}">
                      <a16:colId xmlns:a16="http://schemas.microsoft.com/office/drawing/2014/main" xmlns="" val="20003"/>
                    </a:ext>
                  </a:extLst>
                </a:gridCol>
                <a:gridCol w="2074673">
                  <a:extLst>
                    <a:ext uri="{9D8B030D-6E8A-4147-A177-3AD203B41FA5}">
                      <a16:colId xmlns:a16="http://schemas.microsoft.com/office/drawing/2014/main" xmlns="" val="20004"/>
                    </a:ext>
                  </a:extLst>
                </a:gridCol>
                <a:gridCol w="1529731">
                  <a:extLst>
                    <a:ext uri="{9D8B030D-6E8A-4147-A177-3AD203B41FA5}">
                      <a16:colId xmlns:a16="http://schemas.microsoft.com/office/drawing/2014/main" xmlns="" val="20005"/>
                    </a:ext>
                  </a:extLst>
                </a:gridCol>
              </a:tblGrid>
              <a:tr h="1177076">
                <a:tc>
                  <a:txBody>
                    <a:bodyPr/>
                    <a:lstStyle/>
                    <a:p>
                      <a:endParaRPr lang="en-ZA" sz="2800" b="1">
                        <a:solidFill>
                          <a:schemeClr val="tx1">
                            <a:lumMod val="75000"/>
                            <a:lumOff val="25000"/>
                          </a:schemeClr>
                        </a:solidFill>
                      </a:endParaRPr>
                    </a:p>
                  </a:txBody>
                  <a:tcPr marL="280256" marR="210192" marT="140128" marB="140128">
                    <a:lnL w="12700" cmpd="sng">
                      <a:noFill/>
                      <a:prstDash val="solid"/>
                    </a:lnL>
                    <a:lnR w="12700" cmpd="sng">
                      <a:noFill/>
                      <a:prstDash val="solid"/>
                    </a:lnR>
                    <a:lnT w="9525" cap="flat" cmpd="sng" algn="ctr">
                      <a:noFill/>
                      <a:prstDash val="solid"/>
                    </a:lnT>
                    <a:lnB w="9525" cap="flat" cmpd="sng" algn="ctr">
                      <a:solidFill>
                        <a:srgbClr val="C7C6C1"/>
                      </a:solidFill>
                      <a:prstDash val="solid"/>
                    </a:lnB>
                    <a:noFill/>
                  </a:tcPr>
                </a:tc>
                <a:tc>
                  <a:txBody>
                    <a:bodyPr/>
                    <a:lstStyle/>
                    <a:p>
                      <a:r>
                        <a:rPr lang="en-ZA" sz="2800" b="1">
                          <a:solidFill>
                            <a:schemeClr val="tx1">
                              <a:lumMod val="75000"/>
                              <a:lumOff val="25000"/>
                            </a:schemeClr>
                          </a:solidFill>
                        </a:rPr>
                        <a:t>Urban formal</a:t>
                      </a:r>
                    </a:p>
                  </a:txBody>
                  <a:tcPr marL="280256" marR="210192" marT="140128" marB="140128">
                    <a:lnL w="12700" cmpd="sng">
                      <a:noFill/>
                      <a:prstDash val="solid"/>
                    </a:lnL>
                    <a:lnR w="12700" cmpd="sng">
                      <a:noFill/>
                      <a:prstDash val="solid"/>
                    </a:lnR>
                    <a:lnT w="9525" cap="flat" cmpd="sng" algn="ctr">
                      <a:noFill/>
                      <a:prstDash val="solid"/>
                    </a:lnT>
                    <a:lnB w="9525" cap="flat" cmpd="sng" algn="ctr">
                      <a:solidFill>
                        <a:srgbClr val="C7C6C1"/>
                      </a:solidFill>
                      <a:prstDash val="solid"/>
                    </a:lnB>
                    <a:noFill/>
                  </a:tcPr>
                </a:tc>
                <a:tc>
                  <a:txBody>
                    <a:bodyPr/>
                    <a:lstStyle/>
                    <a:p>
                      <a:r>
                        <a:rPr lang="en-ZA" sz="2800" b="1">
                          <a:solidFill>
                            <a:schemeClr val="tx1">
                              <a:lumMod val="75000"/>
                              <a:lumOff val="25000"/>
                            </a:schemeClr>
                          </a:solidFill>
                        </a:rPr>
                        <a:t>Urban Informal</a:t>
                      </a:r>
                    </a:p>
                  </a:txBody>
                  <a:tcPr marL="280256" marR="210192" marT="140128" marB="140128">
                    <a:lnL w="12700" cmpd="sng">
                      <a:noFill/>
                      <a:prstDash val="solid"/>
                    </a:lnL>
                    <a:lnR w="12700" cmpd="sng">
                      <a:noFill/>
                      <a:prstDash val="solid"/>
                    </a:lnR>
                    <a:lnT w="9525" cap="flat" cmpd="sng" algn="ctr">
                      <a:noFill/>
                      <a:prstDash val="solid"/>
                    </a:lnT>
                    <a:lnB w="9525" cap="flat" cmpd="sng" algn="ctr">
                      <a:solidFill>
                        <a:srgbClr val="C7C6C1"/>
                      </a:solidFill>
                      <a:prstDash val="solid"/>
                    </a:lnB>
                    <a:noFill/>
                  </a:tcPr>
                </a:tc>
                <a:tc>
                  <a:txBody>
                    <a:bodyPr/>
                    <a:lstStyle/>
                    <a:p>
                      <a:r>
                        <a:rPr lang="en-ZA" sz="2800" b="1">
                          <a:solidFill>
                            <a:schemeClr val="tx1">
                              <a:lumMod val="75000"/>
                              <a:lumOff val="25000"/>
                            </a:schemeClr>
                          </a:solidFill>
                        </a:rPr>
                        <a:t>Rural formal</a:t>
                      </a:r>
                    </a:p>
                  </a:txBody>
                  <a:tcPr marL="280256" marR="210192" marT="140128" marB="140128">
                    <a:lnL w="12700" cmpd="sng">
                      <a:noFill/>
                      <a:prstDash val="solid"/>
                    </a:lnL>
                    <a:lnR w="12700" cmpd="sng">
                      <a:noFill/>
                      <a:prstDash val="solid"/>
                    </a:lnR>
                    <a:lnT w="9525" cap="flat" cmpd="sng" algn="ctr">
                      <a:noFill/>
                      <a:prstDash val="solid"/>
                    </a:lnT>
                    <a:lnB w="9525" cap="flat" cmpd="sng" algn="ctr">
                      <a:solidFill>
                        <a:srgbClr val="C7C6C1"/>
                      </a:solidFill>
                      <a:prstDash val="solid"/>
                    </a:lnB>
                    <a:noFill/>
                  </a:tcPr>
                </a:tc>
                <a:tc>
                  <a:txBody>
                    <a:bodyPr/>
                    <a:lstStyle/>
                    <a:p>
                      <a:r>
                        <a:rPr lang="en-ZA" sz="2800" b="1">
                          <a:solidFill>
                            <a:schemeClr val="tx1">
                              <a:lumMod val="75000"/>
                              <a:lumOff val="25000"/>
                            </a:schemeClr>
                          </a:solidFill>
                        </a:rPr>
                        <a:t>Rural informal</a:t>
                      </a:r>
                    </a:p>
                  </a:txBody>
                  <a:tcPr marL="280256" marR="210192" marT="140128" marB="140128">
                    <a:lnL w="12700" cmpd="sng">
                      <a:noFill/>
                      <a:prstDash val="solid"/>
                    </a:lnL>
                    <a:lnR w="12700" cmpd="sng">
                      <a:noFill/>
                      <a:prstDash val="solid"/>
                    </a:lnR>
                    <a:lnT w="9525" cap="flat" cmpd="sng" algn="ctr">
                      <a:noFill/>
                      <a:prstDash val="solid"/>
                    </a:lnT>
                    <a:lnB w="9525" cap="flat" cmpd="sng" algn="ctr">
                      <a:solidFill>
                        <a:srgbClr val="C7C6C1"/>
                      </a:solidFill>
                      <a:prstDash val="solid"/>
                    </a:lnB>
                    <a:noFill/>
                  </a:tcPr>
                </a:tc>
                <a:tc>
                  <a:txBody>
                    <a:bodyPr/>
                    <a:lstStyle/>
                    <a:p>
                      <a:r>
                        <a:rPr lang="en-ZA" sz="2800" b="1">
                          <a:solidFill>
                            <a:schemeClr val="tx1">
                              <a:lumMod val="75000"/>
                              <a:lumOff val="25000"/>
                            </a:schemeClr>
                          </a:solidFill>
                        </a:rPr>
                        <a:t>Total</a:t>
                      </a:r>
                    </a:p>
                  </a:txBody>
                  <a:tcPr marL="280256" marR="210192" marT="140128" marB="140128">
                    <a:lnL w="12700" cmpd="sng">
                      <a:noFill/>
                      <a:prstDash val="solid"/>
                    </a:lnL>
                    <a:lnR w="12700" cmpd="sng">
                      <a:noFill/>
                      <a:prstDash val="solid"/>
                    </a:lnR>
                    <a:lnT w="9525" cap="flat" cmpd="sng" algn="ctr">
                      <a:noFill/>
                      <a:prstDash val="solid"/>
                    </a:lnT>
                    <a:lnB w="9525" cap="flat" cmpd="sng" algn="ctr">
                      <a:solidFill>
                        <a:srgbClr val="C7C6C1"/>
                      </a:solidFill>
                      <a:prstDash val="solid"/>
                    </a:lnB>
                    <a:noFill/>
                  </a:tcPr>
                </a:tc>
                <a:extLst>
                  <a:ext uri="{0D108BD9-81ED-4DB2-BD59-A6C34878D82A}">
                    <a16:rowId xmlns:a16="http://schemas.microsoft.com/office/drawing/2014/main" xmlns="" val="10000"/>
                  </a:ext>
                </a:extLst>
              </a:tr>
              <a:tr h="943529">
                <a:tc>
                  <a:txBody>
                    <a:bodyPr/>
                    <a:lstStyle/>
                    <a:p>
                      <a:r>
                        <a:rPr lang="en-ZA" sz="2000">
                          <a:solidFill>
                            <a:schemeClr val="tx1">
                              <a:lumMod val="75000"/>
                              <a:lumOff val="25000"/>
                            </a:schemeClr>
                          </a:solidFill>
                        </a:rPr>
                        <a:t>AT RISK OF HUNGER</a:t>
                      </a:r>
                    </a:p>
                  </a:txBody>
                  <a:tcPr marL="280256" marR="210192" marT="140128" marB="140128">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tc>
                  <a:txBody>
                    <a:bodyPr/>
                    <a:lstStyle/>
                    <a:p>
                      <a:r>
                        <a:rPr lang="en-ZA" sz="2000">
                          <a:solidFill>
                            <a:schemeClr val="tx1">
                              <a:lumMod val="75000"/>
                              <a:lumOff val="25000"/>
                            </a:schemeClr>
                          </a:solidFill>
                        </a:rPr>
                        <a:t>19.0</a:t>
                      </a:r>
                    </a:p>
                  </a:txBody>
                  <a:tcPr marL="280256" marR="210192" marT="140128" marB="140128">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tc>
                  <a:txBody>
                    <a:bodyPr/>
                    <a:lstStyle/>
                    <a:p>
                      <a:r>
                        <a:rPr lang="en-ZA" sz="2000">
                          <a:solidFill>
                            <a:schemeClr val="tx1">
                              <a:lumMod val="75000"/>
                              <a:lumOff val="25000"/>
                            </a:schemeClr>
                          </a:solidFill>
                        </a:rPr>
                        <a:t>32.4</a:t>
                      </a:r>
                    </a:p>
                  </a:txBody>
                  <a:tcPr marL="280256" marR="210192" marT="140128" marB="140128">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tc>
                  <a:txBody>
                    <a:bodyPr/>
                    <a:lstStyle/>
                    <a:p>
                      <a:r>
                        <a:rPr lang="en-ZA" sz="2000">
                          <a:solidFill>
                            <a:schemeClr val="tx1">
                              <a:lumMod val="75000"/>
                              <a:lumOff val="25000"/>
                            </a:schemeClr>
                          </a:solidFill>
                        </a:rPr>
                        <a:t>28.8</a:t>
                      </a:r>
                    </a:p>
                  </a:txBody>
                  <a:tcPr marL="280256" marR="210192" marT="140128" marB="140128">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tc>
                  <a:txBody>
                    <a:bodyPr/>
                    <a:lstStyle/>
                    <a:p>
                      <a:r>
                        <a:rPr lang="en-ZA" sz="2000">
                          <a:solidFill>
                            <a:schemeClr val="tx1">
                              <a:lumMod val="75000"/>
                              <a:lumOff val="25000"/>
                            </a:schemeClr>
                          </a:solidFill>
                        </a:rPr>
                        <a:t>37.0</a:t>
                      </a:r>
                    </a:p>
                  </a:txBody>
                  <a:tcPr marL="280256" marR="210192" marT="140128" marB="140128">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tc>
                  <a:txBody>
                    <a:bodyPr/>
                    <a:lstStyle/>
                    <a:p>
                      <a:r>
                        <a:rPr lang="en-ZA" sz="2000">
                          <a:solidFill>
                            <a:schemeClr val="tx1">
                              <a:lumMod val="75000"/>
                              <a:lumOff val="25000"/>
                            </a:schemeClr>
                          </a:solidFill>
                        </a:rPr>
                        <a:t>26.0</a:t>
                      </a:r>
                    </a:p>
                  </a:txBody>
                  <a:tcPr marL="280256" marR="210192" marT="140128" marB="140128">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extLst>
                  <a:ext uri="{0D108BD9-81ED-4DB2-BD59-A6C34878D82A}">
                    <a16:rowId xmlns:a16="http://schemas.microsoft.com/office/drawing/2014/main" xmlns="" val="10001"/>
                  </a:ext>
                </a:extLst>
              </a:tr>
              <a:tr h="943529">
                <a:tc>
                  <a:txBody>
                    <a:bodyPr/>
                    <a:lstStyle/>
                    <a:p>
                      <a:r>
                        <a:rPr lang="en-ZA" sz="2000">
                          <a:solidFill>
                            <a:schemeClr val="tx1">
                              <a:lumMod val="75000"/>
                              <a:lumOff val="25000"/>
                            </a:schemeClr>
                          </a:solidFill>
                        </a:rPr>
                        <a:t>EXPERIENCE HUNGER</a:t>
                      </a:r>
                    </a:p>
                  </a:txBody>
                  <a:tcPr marL="280256" marR="210192" marT="140128" marB="140128">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tc>
                  <a:txBody>
                    <a:bodyPr/>
                    <a:lstStyle/>
                    <a:p>
                      <a:r>
                        <a:rPr lang="en-ZA" sz="2000">
                          <a:solidFill>
                            <a:schemeClr val="tx1">
                              <a:lumMod val="75000"/>
                              <a:lumOff val="25000"/>
                            </a:schemeClr>
                          </a:solidFill>
                        </a:rPr>
                        <a:t>25.6</a:t>
                      </a:r>
                    </a:p>
                  </a:txBody>
                  <a:tcPr marL="280256" marR="210192" marT="140128" marB="140128">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tc>
                  <a:txBody>
                    <a:bodyPr/>
                    <a:lstStyle/>
                    <a:p>
                      <a:r>
                        <a:rPr lang="en-ZA" sz="2000">
                          <a:solidFill>
                            <a:schemeClr val="tx1">
                              <a:lumMod val="75000"/>
                              <a:lumOff val="25000"/>
                            </a:schemeClr>
                          </a:solidFill>
                        </a:rPr>
                        <a:t>36.1</a:t>
                      </a:r>
                    </a:p>
                  </a:txBody>
                  <a:tcPr marL="280256" marR="210192" marT="140128" marB="140128">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tc>
                  <a:txBody>
                    <a:bodyPr/>
                    <a:lstStyle/>
                    <a:p>
                      <a:r>
                        <a:rPr lang="en-ZA" sz="2000">
                          <a:solidFill>
                            <a:schemeClr val="tx1">
                              <a:lumMod val="75000"/>
                              <a:lumOff val="25000"/>
                            </a:schemeClr>
                          </a:solidFill>
                        </a:rPr>
                        <a:t>20.3</a:t>
                      </a:r>
                    </a:p>
                  </a:txBody>
                  <a:tcPr marL="280256" marR="210192" marT="140128" marB="140128">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tc>
                  <a:txBody>
                    <a:bodyPr/>
                    <a:lstStyle/>
                    <a:p>
                      <a:r>
                        <a:rPr lang="en-ZA" sz="2000">
                          <a:solidFill>
                            <a:schemeClr val="tx1">
                              <a:lumMod val="75000"/>
                              <a:lumOff val="25000"/>
                            </a:schemeClr>
                          </a:solidFill>
                        </a:rPr>
                        <a:t>32.8</a:t>
                      </a:r>
                    </a:p>
                  </a:txBody>
                  <a:tcPr marL="280256" marR="210192" marT="140128" marB="140128">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tc>
                  <a:txBody>
                    <a:bodyPr/>
                    <a:lstStyle/>
                    <a:p>
                      <a:r>
                        <a:rPr lang="en-ZA" sz="2000">
                          <a:solidFill>
                            <a:schemeClr val="tx1">
                              <a:lumMod val="75000"/>
                              <a:lumOff val="25000"/>
                            </a:schemeClr>
                          </a:solidFill>
                        </a:rPr>
                        <a:t>28.3</a:t>
                      </a:r>
                    </a:p>
                  </a:txBody>
                  <a:tcPr marL="280256" marR="210192" marT="140128" marB="140128">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xmlns="" val="41000896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useBgFill="1">
        <p:nvSpPr>
          <p:cNvPr id="38" name="Rectangle 28">
            <a:extLst>
              <a:ext uri="{FF2B5EF4-FFF2-40B4-BE49-F238E27FC236}">
                <a16:creationId xmlns:a16="http://schemas.microsoft.com/office/drawing/2014/main" xmlns="" id="{6C4028FD-8BAA-4A19-BFDE-594D991B755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557188"/>
            <a:ext cx="10515600" cy="1133499"/>
          </a:xfrm>
        </p:spPr>
        <p:txBody>
          <a:bodyPr>
            <a:normAutofit/>
          </a:bodyPr>
          <a:lstStyle/>
          <a:p>
            <a:r>
              <a:rPr lang="en-ZA" sz="5200"/>
              <a:t>Urban Food insecurity – Selected sites</a:t>
            </a:r>
          </a:p>
        </p:txBody>
      </p:sp>
      <p:graphicFrame>
        <p:nvGraphicFramePr>
          <p:cNvPr id="39" name="Content Placeholder 2">
            <a:extLst>
              <a:ext uri="{FF2B5EF4-FFF2-40B4-BE49-F238E27FC236}">
                <a16:creationId xmlns:a16="http://schemas.microsoft.com/office/drawing/2014/main" xmlns="" id="{305DC51A-54A3-4C0D-AC3A-C497B5A39EF7}"/>
              </a:ext>
            </a:extLst>
          </p:cNvPr>
          <p:cNvGraphicFramePr>
            <a:graphicFrameLocks noGrp="1"/>
          </p:cNvGraphicFramePr>
          <p:nvPr>
            <p:ph idx="1"/>
            <p:extLst>
              <p:ext uri="{D42A27DB-BD31-4B8C-83A1-F6EECF244321}">
                <p14:modId xmlns:p14="http://schemas.microsoft.com/office/powerpoint/2010/main" xmlns="" val="40936184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9522145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14">
            <a:extLst>
              <a:ext uri="{FF2B5EF4-FFF2-40B4-BE49-F238E27FC236}">
                <a16:creationId xmlns:a16="http://schemas.microsoft.com/office/drawing/2014/main" xmlns="" id="{E91DC736-0EF8-4F87-9146-EBF1D2EE4D3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xmlns="" id="{F6A6BEF2-71C3-4DFE-8A5E-A520516EFFF5}"/>
              </a:ext>
            </a:extLst>
          </p:cNvPr>
          <p:cNvPicPr>
            <a:picLocks noChangeAspect="1"/>
          </p:cNvPicPr>
          <p:nvPr/>
        </p:nvPicPr>
        <p:blipFill rotWithShape="1">
          <a:blip r:embed="rId2" cstate="print"/>
          <a:srcRect t="9091" r="30192" b="-1"/>
          <a:stretch/>
        </p:blipFill>
        <p:spPr>
          <a:xfrm>
            <a:off x="3523488" y="10"/>
            <a:ext cx="8668512" cy="6857990"/>
          </a:xfrm>
          <a:prstGeom prst="rect">
            <a:avLst/>
          </a:prstGeom>
        </p:spPr>
      </p:pic>
      <p:sp>
        <p:nvSpPr>
          <p:cNvPr id="23" name="Rectangle 16">
            <a:extLst>
              <a:ext uri="{FF2B5EF4-FFF2-40B4-BE49-F238E27FC236}">
                <a16:creationId xmlns:a16="http://schemas.microsoft.com/office/drawing/2014/main" xmlns="" id="{097CD68E-23E3-4007-8847-CD0944C4F7B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F73ACAD1-5BD8-43A3-9087-B0D92A3DF751}"/>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3000"/>
              <a:t>Government adopted the National Policy on Food and Nutrition Security in 2014 but has struggled to implement this policy at scale.</a:t>
            </a:r>
          </a:p>
        </p:txBody>
      </p:sp>
      <p:sp>
        <p:nvSpPr>
          <p:cNvPr id="24" name="Rectangle 18">
            <a:extLst>
              <a:ext uri="{FF2B5EF4-FFF2-40B4-BE49-F238E27FC236}">
                <a16:creationId xmlns:a16="http://schemas.microsoft.com/office/drawing/2014/main" xmlns="" id="{AF2F604E-43BE-4DC3-B983-E071523364F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xmlns="" id="{08C9B587-E65E-4B52-B37C-ABEBB6E8792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17995314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xmlns="" id="{B89815EE-0F88-4364-B815-14A6E7ECBC6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xmlns="" id="{6C2BBEB8-4077-499F-80FD-AA9827A8D8B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58395" y="608243"/>
            <a:ext cx="3380205" cy="5445075"/>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1316791" y="1005303"/>
            <a:ext cx="2032490" cy="4427309"/>
          </a:xfrm>
        </p:spPr>
        <p:txBody>
          <a:bodyPr>
            <a:normAutofit/>
          </a:bodyPr>
          <a:lstStyle/>
          <a:p>
            <a:r>
              <a:rPr lang="en-ZA" sz="2800">
                <a:solidFill>
                  <a:schemeClr val="bg1"/>
                </a:solidFill>
              </a:rPr>
              <a:t>PROBLEM</a:t>
            </a:r>
          </a:p>
        </p:txBody>
      </p:sp>
      <p:sp>
        <p:nvSpPr>
          <p:cNvPr id="25" name="Rectangle 17">
            <a:extLst>
              <a:ext uri="{FF2B5EF4-FFF2-40B4-BE49-F238E27FC236}">
                <a16:creationId xmlns:a16="http://schemas.microsoft.com/office/drawing/2014/main" xmlns="" id="{6F3B7728-0C26-4662-B285-85C645523C1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6053319"/>
            <a:ext cx="12192000"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xmlns="" id="{28C367AD-9838-470A-87EF-678609CC869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2770606" y="3396997"/>
            <a:ext cx="6858002"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xmlns="" id="{B0CF1642-4E76-4223-A010-6334380A22E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544236"/>
            <a:ext cx="12192000"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xmlns="" id="{29409A5E-7D8B-4221-8F0D-4EFF876A8996}"/>
              </a:ext>
            </a:extLst>
          </p:cNvPr>
          <p:cNvGraphicFramePr>
            <a:graphicFrameLocks noGrp="1"/>
          </p:cNvGraphicFramePr>
          <p:nvPr>
            <p:ph idx="1"/>
          </p:nvPr>
        </p:nvGraphicFramePr>
        <p:xfrm>
          <a:off x="5337175" y="1004888"/>
          <a:ext cx="5800725" cy="44275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341824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7">
            <a:extLst>
              <a:ext uri="{FF2B5EF4-FFF2-40B4-BE49-F238E27FC236}">
                <a16:creationId xmlns:a16="http://schemas.microsoft.com/office/drawing/2014/main" xmlns="" id="{16F9E488-0718-4E1E-9D12-26779F60625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Freeform: Shape 9">
            <a:extLst>
              <a:ext uri="{FF2B5EF4-FFF2-40B4-BE49-F238E27FC236}">
                <a16:creationId xmlns:a16="http://schemas.microsoft.com/office/drawing/2014/main" xmlns="" id="{09BE6F6B-19BD-443C-8FB0-FA45F13F953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7539505" cy="6857542"/>
          </a:xfrm>
          <a:custGeom>
            <a:avLst/>
            <a:gdLst>
              <a:gd name="connsiteX0" fmla="*/ 0 w 7539505"/>
              <a:gd name="connsiteY0" fmla="*/ 0 h 6857542"/>
              <a:gd name="connsiteX1" fmla="*/ 6392832 w 7539505"/>
              <a:gd name="connsiteY1" fmla="*/ 0 h 6857542"/>
              <a:gd name="connsiteX2" fmla="*/ 6405479 w 7539505"/>
              <a:gd name="connsiteY2" fmla="*/ 31774 h 6857542"/>
              <a:gd name="connsiteX3" fmla="*/ 7460487 w 7539505"/>
              <a:gd name="connsiteY3" fmla="*/ 2682457 h 6857542"/>
              <a:gd name="connsiteX4" fmla="*/ 7460487 w 7539505"/>
              <a:gd name="connsiteY4" fmla="*/ 3752208 h 6857542"/>
              <a:gd name="connsiteX5" fmla="*/ 6302983 w 7539505"/>
              <a:gd name="connsiteY5" fmla="*/ 6660411 h 6857542"/>
              <a:gd name="connsiteX6" fmla="*/ 6224521 w 7539505"/>
              <a:gd name="connsiteY6" fmla="*/ 6857542 h 6857542"/>
              <a:gd name="connsiteX7" fmla="*/ 0 w 7539505"/>
              <a:gd name="connsiteY7" fmla="*/ 6857542 h 6857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39505" h="6857542">
                <a:moveTo>
                  <a:pt x="0" y="0"/>
                </a:moveTo>
                <a:lnTo>
                  <a:pt x="6392832" y="0"/>
                </a:lnTo>
                <a:lnTo>
                  <a:pt x="6405479" y="31774"/>
                </a:lnTo>
                <a:cubicBezTo>
                  <a:pt x="7460487" y="2682457"/>
                  <a:pt x="7460487" y="2682457"/>
                  <a:pt x="7460487" y="2682457"/>
                </a:cubicBezTo>
                <a:cubicBezTo>
                  <a:pt x="7565845" y="2988100"/>
                  <a:pt x="7565845" y="3446565"/>
                  <a:pt x="7460487" y="3752208"/>
                </a:cubicBezTo>
                <a:cubicBezTo>
                  <a:pt x="6976500" y="4968215"/>
                  <a:pt x="6598385" y="5918220"/>
                  <a:pt x="6302983" y="6660411"/>
                </a:cubicBezTo>
                <a:lnTo>
                  <a:pt x="6224521" y="6857542"/>
                </a:lnTo>
                <a:lnTo>
                  <a:pt x="0" y="6857542"/>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5" name="Group 11">
            <a:extLst>
              <a:ext uri="{FF2B5EF4-FFF2-40B4-BE49-F238E27FC236}">
                <a16:creationId xmlns:a16="http://schemas.microsoft.com/office/drawing/2014/main" xmlns="" id="{92AAE609-C327-4952-BB48-254E9015AD81}"/>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7293178" y="681628"/>
            <a:ext cx="1562267" cy="1172973"/>
            <a:chOff x="7493121" y="1000124"/>
            <a:chExt cx="1562267" cy="1172973"/>
          </a:xfrm>
        </p:grpSpPr>
        <p:sp>
          <p:nvSpPr>
            <p:cNvPr id="13" name="Freeform 5">
              <a:extLst>
                <a:ext uri="{FF2B5EF4-FFF2-40B4-BE49-F238E27FC236}">
                  <a16:creationId xmlns:a16="http://schemas.microsoft.com/office/drawing/2014/main" xmlns="" id="{94F06CAB-1C7B-4E12-B1B8-5F7067FDAD11}"/>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xmlns="" val="1"/>
                </p:ext>
              </p:extLst>
            </p:nvPr>
          </p:nvSpPr>
          <p:spPr bwMode="auto">
            <a:xfrm>
              <a:off x="7493121" y="1348782"/>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 name="Freeform 5">
              <a:extLst>
                <a:ext uri="{FF2B5EF4-FFF2-40B4-BE49-F238E27FC236}">
                  <a16:creationId xmlns:a16="http://schemas.microsoft.com/office/drawing/2014/main" xmlns="" id="{48448472-893D-4CE9-9024-B0F79813BF2A}"/>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xmlns="" val="1"/>
                </p:ext>
              </p:extLst>
            </p:nvPr>
          </p:nvSpPr>
          <p:spPr bwMode="auto">
            <a:xfrm>
              <a:off x="8293221" y="1000124"/>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 name="Title 1"/>
          <p:cNvSpPr>
            <a:spLocks noGrp="1"/>
          </p:cNvSpPr>
          <p:nvPr>
            <p:ph type="ctrTitle"/>
          </p:nvPr>
        </p:nvSpPr>
        <p:spPr>
          <a:xfrm>
            <a:off x="539414" y="1270007"/>
            <a:ext cx="5845097" cy="4317987"/>
          </a:xfrm>
        </p:spPr>
        <p:txBody>
          <a:bodyPr vert="horz" lIns="91440" tIns="45720" rIns="91440" bIns="45720" rtlCol="0" anchor="ctr">
            <a:normAutofit/>
          </a:bodyPr>
          <a:lstStyle/>
          <a:p>
            <a:pPr algn="r"/>
            <a:r>
              <a:rPr lang="en-US" sz="5000" kern="1200">
                <a:solidFill>
                  <a:schemeClr val="bg1"/>
                </a:solidFill>
                <a:latin typeface="+mj-lt"/>
                <a:ea typeface="+mj-ea"/>
                <a:cs typeface="+mj-cs"/>
              </a:rPr>
              <a:t>National Development Agency’s Critical Review on Food and Nutrition Security 2019</a:t>
            </a:r>
          </a:p>
        </p:txBody>
      </p:sp>
      <p:sp>
        <p:nvSpPr>
          <p:cNvPr id="3" name="Content Placeholder 2"/>
          <p:cNvSpPr>
            <a:spLocks noGrp="1"/>
          </p:cNvSpPr>
          <p:nvPr>
            <p:ph type="subTitle" idx="1"/>
          </p:nvPr>
        </p:nvSpPr>
        <p:spPr>
          <a:xfrm>
            <a:off x="7792278" y="2251873"/>
            <a:ext cx="3681454" cy="2354256"/>
          </a:xfrm>
        </p:spPr>
        <p:txBody>
          <a:bodyPr vert="horz" lIns="91440" tIns="45720" rIns="91440" bIns="45720" rtlCol="0" anchor="ctr">
            <a:normAutofit/>
          </a:bodyPr>
          <a:lstStyle/>
          <a:p>
            <a:pPr marL="0" indent="0" algn="l">
              <a:buNone/>
            </a:pPr>
            <a:r>
              <a:rPr lang="en-US" sz="2800" kern="1200" dirty="0">
                <a:latin typeface="+mn-lt"/>
                <a:ea typeface="+mn-ea"/>
                <a:cs typeface="+mn-cs"/>
              </a:rPr>
              <a:t>HSRC developed a policy brief to explore options for improved policy coordination</a:t>
            </a:r>
          </a:p>
        </p:txBody>
      </p:sp>
    </p:spTree>
    <p:extLst>
      <p:ext uri="{BB962C8B-B14F-4D97-AF65-F5344CB8AC3E}">
        <p14:creationId xmlns:p14="http://schemas.microsoft.com/office/powerpoint/2010/main" xmlns="" val="39584137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TotalTime>
  <Words>2178</Words>
  <Application>Microsoft Office PowerPoint</Application>
  <PresentationFormat>Custom</PresentationFormat>
  <Paragraphs>177</Paragraphs>
  <Slides>33</Slides>
  <Notes>4</Notes>
  <HiddenSlides>0</HiddenSlides>
  <MMClips>0</MMClips>
  <ScaleCrop>false</ScaleCrop>
  <HeadingPairs>
    <vt:vector size="4" baseType="variant">
      <vt:variant>
        <vt:lpstr>Theme</vt:lpstr>
      </vt:variant>
      <vt:variant>
        <vt:i4>3</vt:i4>
      </vt:variant>
      <vt:variant>
        <vt:lpstr>Slide Titles</vt:lpstr>
      </vt:variant>
      <vt:variant>
        <vt:i4>33</vt:i4>
      </vt:variant>
    </vt:vector>
  </HeadingPairs>
  <TitlesOfParts>
    <vt:vector size="36" baseType="lpstr">
      <vt:lpstr>Office Theme</vt:lpstr>
      <vt:lpstr>1_Office Theme</vt:lpstr>
      <vt:lpstr>2_Office Theme</vt:lpstr>
      <vt:lpstr>STATE OF FOOD SECURITY IN SOUTH AFRICA</vt:lpstr>
      <vt:lpstr>Context</vt:lpstr>
      <vt:lpstr>Slide 3</vt:lpstr>
      <vt:lpstr>Introduction</vt:lpstr>
      <vt:lpstr>South Africans experiencing food insecurity by locality – SANHANES 2013</vt:lpstr>
      <vt:lpstr>Urban Food insecurity – Selected sites</vt:lpstr>
      <vt:lpstr>Government adopted the National Policy on Food and Nutrition Security in 2014 but has struggled to implement this policy at scale.</vt:lpstr>
      <vt:lpstr>PROBLEM</vt:lpstr>
      <vt:lpstr>National Development Agency’s Critical Review on Food and Nutrition Security 2019</vt:lpstr>
      <vt:lpstr>What is required in a good policy?</vt:lpstr>
      <vt:lpstr>Policy approach</vt:lpstr>
      <vt:lpstr>Three axis</vt:lpstr>
      <vt:lpstr>Critical Review of SA policy since 1994</vt:lpstr>
      <vt:lpstr>National Development Plan - 2012</vt:lpstr>
      <vt:lpstr>Problems now</vt:lpstr>
      <vt:lpstr>Slide 16</vt:lpstr>
      <vt:lpstr>Slide 17</vt:lpstr>
      <vt:lpstr>Rural Food Security – West Coast, WC (Peter Jacobs 2020)</vt:lpstr>
      <vt:lpstr>Slide 19</vt:lpstr>
      <vt:lpstr>Slide 20</vt:lpstr>
      <vt:lpstr>Policy implications</vt:lpstr>
      <vt:lpstr>Policy implications</vt:lpstr>
      <vt:lpstr>Intervention measures</vt:lpstr>
      <vt:lpstr>The South Africa Vulnerability Assessment Committee (SAVAC)</vt:lpstr>
      <vt:lpstr>Bridging the knowledge gap: Food Security and nutrition survey</vt:lpstr>
      <vt:lpstr>What the project seeks to achieve</vt:lpstr>
      <vt:lpstr>Slide 27</vt:lpstr>
      <vt:lpstr>Slide 28</vt:lpstr>
      <vt:lpstr>Slide 29</vt:lpstr>
      <vt:lpstr>Slide 30</vt:lpstr>
      <vt:lpstr>Slide 31</vt:lpstr>
      <vt:lpstr>Slide 32</vt:lpstr>
      <vt:lpstr>Concluding Remarks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Context</dc:title>
  <dc:creator>Marizane M. Rousseau</dc:creator>
  <cp:lastModifiedBy>Monique</cp:lastModifiedBy>
  <cp:revision>7</cp:revision>
  <dcterms:created xsi:type="dcterms:W3CDTF">2020-08-31T13:36:00Z</dcterms:created>
  <dcterms:modified xsi:type="dcterms:W3CDTF">2020-09-01T17:36:21Z</dcterms:modified>
</cp:coreProperties>
</file>