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8" r:id="rId4"/>
    <p:sldId id="297" r:id="rId5"/>
    <p:sldId id="300" r:id="rId6"/>
    <p:sldId id="301" r:id="rId7"/>
    <p:sldId id="302" r:id="rId8"/>
    <p:sldId id="295" r:id="rId9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511" autoAdjust="0"/>
  </p:normalViewPr>
  <p:slideViewPr>
    <p:cSldViewPr snapToGrid="0" snapToObjects="1">
      <p:cViewPr varScale="1">
        <p:scale>
          <a:sx n="80" d="100"/>
          <a:sy n="80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ED662-DECE-4AE5-9274-DE0110D89A74}" type="datetimeFigureOut">
              <a:rPr lang="en-ZA" smtClean="0"/>
              <a:t>2020/09/02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5C34E-2BE2-4F4F-AEE2-D24C531479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178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7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7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0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8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8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0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7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7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FF3D-81BC-874D-9D7A-983B7960713D}" type="datetimeFigureOut">
              <a:rPr lang="en-US" smtClean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74E8-B5BD-1543-95E9-5C242F28C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1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PRESENTATION ON THE </a:t>
            </a:r>
            <a:r>
              <a:rPr lang="en-US" b="1" dirty="0" smtClean="0">
                <a:latin typeface="Arial Black" panose="020B0A04020102020204" pitchFamily="34" charset="0"/>
              </a:rPr>
              <a:t>PROGRESS OF AUDIT </a:t>
            </a:r>
            <a:r>
              <a:rPr lang="en-US" b="1" dirty="0">
                <a:latin typeface="Arial Black" panose="020B0A04020102020204" pitchFamily="34" charset="0"/>
              </a:rPr>
              <a:t>IMPLEMENTATION ACTION PLAN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591" y="4369904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SEPTEMBER 2020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>
                <a:latin typeface="Arial Black" panose="020B0A04020102020204" pitchFamily="34" charset="0"/>
              </a:rPr>
              <a:t>PURPOSE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Tx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purpose of the presentation is: </a:t>
            </a:r>
          </a:p>
          <a:p>
            <a:pPr marL="342900" lvl="1" indent="-342900" algn="just">
              <a:buFontTx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provide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Portfolio Committee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progress made to resolve the audit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for 2017/2018 and 2018/2019 financial years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dirty="0" smtClean="0">
                <a:latin typeface="Arial Black" panose="020B0A04020102020204" pitchFamily="34" charset="0"/>
              </a:rPr>
              <a:t>BREAKDOWN AND PROGRESS OF FINDINGS 2017/2018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324469"/>
              </p:ext>
            </p:extLst>
          </p:nvPr>
        </p:nvGraphicFramePr>
        <p:xfrm>
          <a:off x="139148" y="1537252"/>
          <a:ext cx="8733183" cy="40277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61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25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Unit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Findings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Findings Unresolved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Findings Resolved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25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 Chain Management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25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Evaluation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8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Control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Audit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6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dirty="0" smtClean="0">
                <a:latin typeface="Arial Black" panose="020B0A04020102020204" pitchFamily="34" charset="0"/>
              </a:rPr>
              <a:t>BREAKDOWN AND PROGRESS OF FINDINGS 2018/2019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957872"/>
              </p:ext>
            </p:extLst>
          </p:nvPr>
        </p:nvGraphicFramePr>
        <p:xfrm>
          <a:off x="178901" y="1334891"/>
          <a:ext cx="8759689" cy="421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26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Unit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Findings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Findings Unresolved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Findings Resolved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6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 Chain Management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HRM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26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Systems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 findings grouped together)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Control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Audit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(Policies and Sassa)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487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9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907"/>
          </a:xfrm>
        </p:spPr>
        <p:txBody>
          <a:bodyPr>
            <a:noAutofit/>
          </a:bodyPr>
          <a:lstStyle/>
          <a:p>
            <a:r>
              <a:rPr lang="en-ZA" sz="2800" dirty="0">
                <a:latin typeface="Arial Black" panose="020B0A04020102020204" pitchFamily="34" charset="0"/>
              </a:rPr>
              <a:t>SUMMARY OF PROGRESS ON FINDINGS </a:t>
            </a:r>
            <a:r>
              <a:rPr lang="en-ZA" sz="2800" dirty="0" smtClean="0">
                <a:latin typeface="Arial Black" panose="020B0A04020102020204" pitchFamily="34" charset="0"/>
              </a:rPr>
              <a:t>FOR 2017/2018 FINANCIAL YEAR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673"/>
            <a:ext cx="8229600" cy="4888491"/>
          </a:xfrm>
        </p:spPr>
        <p:txBody>
          <a:bodyPr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Progress on audit findings for 2017/2018 financial year for IT:</a:t>
            </a:r>
          </a:p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3154"/>
            <a:ext cx="9144000" cy="446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3" y="0"/>
            <a:ext cx="8229600" cy="1143000"/>
          </a:xfrm>
        </p:spPr>
        <p:txBody>
          <a:bodyPr>
            <a:noAutofit/>
          </a:bodyPr>
          <a:lstStyle/>
          <a:p>
            <a:r>
              <a:rPr lang="en-ZA" sz="2800" dirty="0">
                <a:latin typeface="Arial Black" panose="020B0A04020102020204" pitchFamily="34" charset="0"/>
              </a:rPr>
              <a:t>SUMMARY OF PROGRESS ON FINDINGS </a:t>
            </a:r>
            <a:r>
              <a:rPr lang="en-ZA" sz="2800" dirty="0" smtClean="0">
                <a:latin typeface="Arial Black" panose="020B0A04020102020204" pitchFamily="34" charset="0"/>
              </a:rPr>
              <a:t>FOR 2018/2019 FINANCIAL YEAR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031505"/>
              </p:ext>
            </p:extLst>
          </p:nvPr>
        </p:nvGraphicFramePr>
        <p:xfrm>
          <a:off x="39756" y="1143000"/>
          <a:ext cx="8984973" cy="48032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1444">
                  <a:extLst>
                    <a:ext uri="{9D8B030D-6E8A-4147-A177-3AD203B41FA5}">
                      <a16:colId xmlns:a16="http://schemas.microsoft.com/office/drawing/2014/main" val="428754535"/>
                    </a:ext>
                  </a:extLst>
                </a:gridCol>
                <a:gridCol w="2672052">
                  <a:extLst>
                    <a:ext uri="{9D8B030D-6E8A-4147-A177-3AD203B41FA5}">
                      <a16:colId xmlns:a16="http://schemas.microsoft.com/office/drawing/2014/main" val="66793860"/>
                    </a:ext>
                  </a:extLst>
                </a:gridCol>
                <a:gridCol w="4371477">
                  <a:extLst>
                    <a:ext uri="{9D8B030D-6E8A-4147-A177-3AD203B41FA5}">
                      <a16:colId xmlns:a16="http://schemas.microsoft.com/office/drawing/2014/main" val="1280105796"/>
                    </a:ext>
                  </a:extLst>
                </a:gridCol>
              </a:tblGrid>
              <a:tr h="6274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DIRECTORATE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STATUS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532157"/>
                  </a:ext>
                </a:extLst>
              </a:tr>
              <a:tr h="1284853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SCM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Payments made to supplier’s / service providers after 30 days</a:t>
                      </a:r>
                      <a:endParaRPr lang="en-ZA" sz="16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centralised e-mail address for the receiving of invoices in the department has been implemented. Invoice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tracking system developed and implemented. System to be tested.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73411"/>
                  </a:ext>
                </a:extLst>
              </a:tr>
              <a:tr h="104581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Control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Policies not reviewed</a:t>
                      </a:r>
                      <a:endParaRPr lang="en-ZA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Policies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approved.  Remaining 16 policies are currently being reviewed.  4 policies are ready to be tabled at MANCO for approval.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22557"/>
                  </a:ext>
                </a:extLst>
              </a:tr>
              <a:tr h="1762938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Audit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Non-compliance in terms of assurance reviews/assessments conducted once every five years not completed</a:t>
                      </a:r>
                      <a:endParaRPr lang="en-ZA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DSD is in a process of procuring an automated audit software.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an immediate interim intervention, a contract appointment was made until the end of November 2020 whilst a process to fill the post permanent is being addressed. 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74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56" y="-69918"/>
            <a:ext cx="8229600" cy="1143000"/>
          </a:xfrm>
        </p:spPr>
        <p:txBody>
          <a:bodyPr>
            <a:noAutofit/>
          </a:bodyPr>
          <a:lstStyle/>
          <a:p>
            <a:r>
              <a:rPr lang="en-ZA" sz="2800" dirty="0">
                <a:latin typeface="Arial Black" panose="020B0A04020102020204" pitchFamily="34" charset="0"/>
              </a:rPr>
              <a:t>SUMMARY OF PROGRESS ON FINDINGS </a:t>
            </a:r>
            <a:r>
              <a:rPr lang="en-ZA" sz="2800" dirty="0" smtClean="0">
                <a:latin typeface="Arial Black" panose="020B0A04020102020204" pitchFamily="34" charset="0"/>
              </a:rPr>
              <a:t>FOR 2018/2019 FINANCIAL YEAR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52419"/>
              </p:ext>
            </p:extLst>
          </p:nvPr>
        </p:nvGraphicFramePr>
        <p:xfrm>
          <a:off x="86139" y="1073082"/>
          <a:ext cx="9024730" cy="47973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2174">
                  <a:extLst>
                    <a:ext uri="{9D8B030D-6E8A-4147-A177-3AD203B41FA5}">
                      <a16:colId xmlns:a16="http://schemas.microsoft.com/office/drawing/2014/main" val="428754535"/>
                    </a:ext>
                  </a:extLst>
                </a:gridCol>
                <a:gridCol w="2943410">
                  <a:extLst>
                    <a:ext uri="{9D8B030D-6E8A-4147-A177-3AD203B41FA5}">
                      <a16:colId xmlns:a16="http://schemas.microsoft.com/office/drawing/2014/main" val="66793860"/>
                    </a:ext>
                  </a:extLst>
                </a:gridCol>
                <a:gridCol w="4259146">
                  <a:extLst>
                    <a:ext uri="{9D8B030D-6E8A-4147-A177-3AD203B41FA5}">
                      <a16:colId xmlns:a16="http://schemas.microsoft.com/office/drawing/2014/main" val="1280105796"/>
                    </a:ext>
                  </a:extLst>
                </a:gridCol>
              </a:tblGrid>
              <a:tr h="3443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DIRECTORATE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STATUS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532157"/>
                  </a:ext>
                </a:extLst>
              </a:tr>
              <a:tr h="1443446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Minor/Major assets, a number of issues and misstatements relating to the disclosure of minor/major assets in the asset register and the financial statements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Asset Register was updated by removing all duplications and indicating the assets which were disposed in the previous year.  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DSD is in the process of doing asset verification and has not yet finalised it.</a:t>
                      </a:r>
                      <a:endParaRPr lang="en-ZA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73411"/>
                  </a:ext>
                </a:extLst>
              </a:tr>
              <a:tr h="1624215"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Pre-payments and advances: Unauthorised expenditure included in SOCPEN Advances. A</a:t>
                      </a: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 amount of R26 354 000.00 is presented and disclosed as SOCPEN Advances in the AFS</a:t>
                      </a:r>
                      <a:endParaRPr lang="en-ZA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letter w</a:t>
                      </a: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written to National Treasury in October 2019 requesting guidance on how this matter needs to be dealt with.  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While the Department is waiting for feedback from National Treasury, a follow-up meeting is being arranged.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22557"/>
                  </a:ext>
                </a:extLst>
              </a:tr>
              <a:tr h="834934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Systems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Findings as per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prior year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already provided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per 2017/2018 financial year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1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RECOMMENDATION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buNone/>
            </a:pPr>
            <a:endParaRPr lang="en-US" dirty="0" smtClean="0"/>
          </a:p>
          <a:p>
            <a:pPr marL="0" lvl="1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is recommended that members of the Portfolio Committee kindly take note of the progress made with regards to the Audit Implementation Action Plan. </a:t>
            </a:r>
          </a:p>
          <a:p>
            <a:pPr marL="0" lvl="1" indent="0" algn="just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66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28572</TotalTime>
  <Words>474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Office Theme</vt:lpstr>
      <vt:lpstr>PRESENTATION ON THE PROGRESS OF AUDIT IMPLEMENTATION ACTION PLAN </vt:lpstr>
      <vt:lpstr>PURPOSE</vt:lpstr>
      <vt:lpstr>BREAKDOWN AND PROGRESS OF FINDINGS 2017/2018</vt:lpstr>
      <vt:lpstr>BREAKDOWN AND PROGRESS OF FINDINGS 2018/2019</vt:lpstr>
      <vt:lpstr>SUMMARY OF PROGRESS ON FINDINGS FOR 2017/2018 FINANCIAL YEAR</vt:lpstr>
      <vt:lpstr>SUMMARY OF PROGRESS ON FINDINGS FOR 2018/2019 FINANCIAL YEAR</vt:lpstr>
      <vt:lpstr>SUMMARY OF PROGRESS ON FINDINGS FOR 2018/2019 FINANCIAL YEAR</vt:lpstr>
      <vt:lpstr>RECOMMENDATION</vt:lpstr>
    </vt:vector>
  </TitlesOfParts>
  <Company>Department of Social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Nonkululeko Vilakazi</dc:creator>
  <cp:lastModifiedBy>Faith Ndenze</cp:lastModifiedBy>
  <cp:revision>172</cp:revision>
  <cp:lastPrinted>2020-08-28T08:24:03Z</cp:lastPrinted>
  <dcterms:created xsi:type="dcterms:W3CDTF">2018-03-19T12:57:15Z</dcterms:created>
  <dcterms:modified xsi:type="dcterms:W3CDTF">2020-09-02T06:48:52Z</dcterms:modified>
</cp:coreProperties>
</file>