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57"/>
  </p:notesMasterIdLst>
  <p:handoutMasterIdLst>
    <p:handoutMasterId r:id="rId58"/>
  </p:handoutMasterIdLst>
  <p:sldIdLst>
    <p:sldId id="291" r:id="rId4"/>
    <p:sldId id="260" r:id="rId5"/>
    <p:sldId id="393" r:id="rId6"/>
    <p:sldId id="261" r:id="rId7"/>
    <p:sldId id="268" r:id="rId8"/>
    <p:sldId id="302" r:id="rId9"/>
    <p:sldId id="303" r:id="rId10"/>
    <p:sldId id="314" r:id="rId11"/>
    <p:sldId id="435" r:id="rId12"/>
    <p:sldId id="308" r:id="rId13"/>
    <p:sldId id="306" r:id="rId14"/>
    <p:sldId id="405" r:id="rId15"/>
    <p:sldId id="443" r:id="rId16"/>
    <p:sldId id="442" r:id="rId17"/>
    <p:sldId id="444" r:id="rId18"/>
    <p:sldId id="445" r:id="rId19"/>
    <p:sldId id="284" r:id="rId20"/>
    <p:sldId id="374" r:id="rId21"/>
    <p:sldId id="373" r:id="rId22"/>
    <p:sldId id="426" r:id="rId23"/>
    <p:sldId id="436" r:id="rId24"/>
    <p:sldId id="437" r:id="rId25"/>
    <p:sldId id="420" r:id="rId26"/>
    <p:sldId id="369" r:id="rId27"/>
    <p:sldId id="377" r:id="rId28"/>
    <p:sldId id="438" r:id="rId29"/>
    <p:sldId id="430" r:id="rId30"/>
    <p:sldId id="379" r:id="rId31"/>
    <p:sldId id="431" r:id="rId32"/>
    <p:sldId id="376" r:id="rId33"/>
    <p:sldId id="349" r:id="rId34"/>
    <p:sldId id="364" r:id="rId35"/>
    <p:sldId id="386" r:id="rId36"/>
    <p:sldId id="365" r:id="rId37"/>
    <p:sldId id="366" r:id="rId38"/>
    <p:sldId id="355" r:id="rId39"/>
    <p:sldId id="316" r:id="rId40"/>
    <p:sldId id="446" r:id="rId41"/>
    <p:sldId id="318" r:id="rId42"/>
    <p:sldId id="396" r:id="rId43"/>
    <p:sldId id="397" r:id="rId44"/>
    <p:sldId id="344" r:id="rId45"/>
    <p:sldId id="346" r:id="rId46"/>
    <p:sldId id="347" r:id="rId47"/>
    <p:sldId id="313" r:id="rId48"/>
    <p:sldId id="345" r:id="rId49"/>
    <p:sldId id="440" r:id="rId50"/>
    <p:sldId id="441" r:id="rId51"/>
    <p:sldId id="398" r:id="rId52"/>
    <p:sldId id="439" r:id="rId53"/>
    <p:sldId id="394" r:id="rId54"/>
    <p:sldId id="395" r:id="rId55"/>
    <p:sldId id="296"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2DC"/>
    <a:srgbClr val="014929"/>
    <a:srgbClr val="006600"/>
    <a:srgbClr val="7B9486"/>
    <a:srgbClr val="056F05"/>
    <a:srgbClr val="355DA2"/>
    <a:srgbClr val="3939FF"/>
    <a:srgbClr val="3333FF"/>
    <a:srgbClr val="7937AA"/>
    <a:srgbClr val="3D6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33" autoAdjust="0"/>
  </p:normalViewPr>
  <p:slideViewPr>
    <p:cSldViewPr snapToGrid="0">
      <p:cViewPr varScale="1">
        <p:scale>
          <a:sx n="69" d="100"/>
          <a:sy n="69" d="100"/>
        </p:scale>
        <p:origin x="144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555F12B5-37C5-4E14-9293-F6949D308B93}" type="datetimeFigureOut">
              <a:rPr lang="en-GB" smtClean="0"/>
              <a:t>29/08/2020</a:t>
            </a:fld>
            <a:endParaRPr lang="en-GB"/>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D2C682DD-DAA9-4A1C-9A9D-6687605C8BFF}" type="slidenum">
              <a:rPr lang="en-GB" smtClean="0"/>
              <a:t>‹#›</a:t>
            </a:fld>
            <a:endParaRPr lang="en-GB"/>
          </a:p>
        </p:txBody>
      </p:sp>
    </p:spTree>
    <p:extLst>
      <p:ext uri="{BB962C8B-B14F-4D97-AF65-F5344CB8AC3E}">
        <p14:creationId xmlns:p14="http://schemas.microsoft.com/office/powerpoint/2010/main" val="204211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B00C6C4-89A1-4272-8843-CD4700DF5F54}" type="datetimeFigureOut">
              <a:rPr lang="en-ZA" smtClean="0"/>
              <a:t>2020/08/29</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738D7C5-73F5-4D9B-A4C8-3E226CD1AF11}" type="slidenum">
              <a:rPr lang="en-ZA" smtClean="0"/>
              <a:t>‹#›</a:t>
            </a:fld>
            <a:endParaRPr lang="en-ZA"/>
          </a:p>
        </p:txBody>
      </p:sp>
    </p:spTree>
    <p:extLst>
      <p:ext uri="{BB962C8B-B14F-4D97-AF65-F5344CB8AC3E}">
        <p14:creationId xmlns:p14="http://schemas.microsoft.com/office/powerpoint/2010/main" val="269740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53</a:t>
            </a:fld>
            <a:endParaRPr lang="en-ZA"/>
          </a:p>
        </p:txBody>
      </p:sp>
    </p:spTree>
    <p:extLst>
      <p:ext uri="{BB962C8B-B14F-4D97-AF65-F5344CB8AC3E}">
        <p14:creationId xmlns:p14="http://schemas.microsoft.com/office/powerpoint/2010/main" val="51758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6717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62863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44075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54" b="1">
                <a:solidFill>
                  <a:schemeClr val="bg2"/>
                </a:solidFill>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Rectangle 3"/>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
        <p:nvSpPr>
          <p:cNvPr id="5" name="Rectangle 4"/>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A435E877-8877-4687-8C36-80F9BEB75C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917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6" descr="G:\COA-Photoshop.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p:nvPr userDrawn="1"/>
        </p:nvSpPr>
        <p:spPr>
          <a:xfrm>
            <a:off x="0" y="7"/>
            <a:ext cx="9144000" cy="5084763"/>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844083">
              <a:defRPr/>
            </a:pPr>
            <a:endParaRPr lang="en-US" sz="1662">
              <a:solidFill>
                <a:prstClr val="black"/>
              </a:solidFill>
            </a:endParaRPr>
          </a:p>
        </p:txBody>
      </p:sp>
      <p:sp>
        <p:nvSpPr>
          <p:cNvPr id="7" name="Rectangle 15"/>
          <p:cNvSpPr>
            <a:spLocks noGrp="1"/>
          </p:cNvSpPr>
          <p:nvPr>
            <p:ph type="sldNum" sz="quarter" idx="10"/>
          </p:nvPr>
        </p:nvSpPr>
        <p:spPr/>
        <p:txBody>
          <a:bodyPr/>
          <a:lstStyle>
            <a:lvl1pPr>
              <a:defRPr sz="1108">
                <a:latin typeface="Arial" panose="020B0604020202020204" pitchFamily="34" charset="0"/>
                <a:cs typeface="Arial" panose="020B0604020202020204" pitchFamily="34" charset="0"/>
              </a:defRPr>
            </a:lvl1pPr>
            <a:extLst/>
          </a:lstStyle>
          <a:p>
            <a:pPr>
              <a:defRPr/>
            </a:pPr>
            <a:fld id="{55C916AF-1DF0-4DE0-AFEC-5E20B4260D2F}" type="slidenum">
              <a:rPr lang="en-US" smtClean="0">
                <a:solidFill>
                  <a:prstClr val="black"/>
                </a:solidFill>
              </a:rPr>
              <a:pPr>
                <a:defRPr/>
              </a:pPr>
              <a:t>‹#›</a:t>
            </a:fld>
            <a:endParaRPr lang="en-US" dirty="0">
              <a:solidFill>
                <a:prstClr val="black"/>
              </a:solidFill>
            </a:endParaRPr>
          </a:p>
        </p:txBody>
      </p:sp>
      <p:sp>
        <p:nvSpPr>
          <p:cNvPr id="8" name="Rectangle 16"/>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a:solidFill>
                  <a:prstClr val="black"/>
                </a:solidFill>
              </a:rPr>
              <a:t>RESTRICTED</a:t>
            </a:r>
          </a:p>
        </p:txBody>
      </p:sp>
    </p:spTree>
    <p:extLst>
      <p:ext uri="{BB962C8B-B14F-4D97-AF65-F5344CB8AC3E}">
        <p14:creationId xmlns:p14="http://schemas.microsoft.com/office/powerpoint/2010/main" val="64778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3"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395684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4"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99107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22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7838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700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65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059818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888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541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800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4214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15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9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516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3DA3F-58B1-453C-866A-2C31CB231A63}" type="datetimeFigureOut">
              <a:rPr lang="en-ZA" smtClean="0"/>
              <a:t>2020/08/29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81278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3DA3F-58B1-453C-866A-2C31CB231A63}" type="datetimeFigureOut">
              <a:rPr lang="en-ZA" smtClean="0"/>
              <a:t>2020/08/29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4779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3DA3F-58B1-453C-866A-2C31CB231A63}" type="datetimeFigureOut">
              <a:rPr lang="en-ZA" smtClean="0"/>
              <a:t>2020/08/29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1017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B3DA3F-58B1-453C-866A-2C31CB231A63}" type="datetimeFigureOut">
              <a:rPr lang="en-ZA" smtClean="0"/>
              <a:t>2020/08/29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55239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3DA3F-58B1-453C-866A-2C31CB231A63}" type="datetimeFigureOut">
              <a:rPr lang="en-ZA" smtClean="0"/>
              <a:t>2020/08/29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8345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2020/08/29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92575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2020/08/29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2462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DA3F-58B1-453C-866A-2C31CB231A63}" type="datetimeFigureOut">
              <a:rPr lang="en-ZA" smtClean="0"/>
              <a:t>2020/08/29</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0D2B-0835-49A3-ACEE-56E9604391EE}" type="slidenum">
              <a:rPr lang="en-ZA" smtClean="0"/>
              <a:t>‹#›</a:t>
            </a:fld>
            <a:endParaRPr lang="en-ZA"/>
          </a:p>
        </p:txBody>
      </p:sp>
    </p:spTree>
    <p:extLst>
      <p:ext uri="{BB962C8B-B14F-4D97-AF65-F5344CB8AC3E}">
        <p14:creationId xmlns:p14="http://schemas.microsoft.com/office/powerpoint/2010/main" val="2736439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COA-Photosh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1" name="Rectangle 3"/>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108">
                <a:solidFill>
                  <a:srgbClr val="006600"/>
                </a:solidFill>
                <a:cs typeface="Arial" pitchFamily="34" charset="0"/>
              </a:defRPr>
            </a:lvl1pPr>
          </a:lstStyle>
          <a:p>
            <a:pPr defTabSz="844083" fontAlgn="base">
              <a:spcBef>
                <a:spcPct val="0"/>
              </a:spcBef>
              <a:spcAft>
                <a:spcPct val="0"/>
              </a:spcAft>
              <a:defRPr/>
            </a:pPr>
            <a:r>
              <a:rPr lang="en-US">
                <a:solidFill>
                  <a:prstClr val="black"/>
                </a:solidFill>
                <a:latin typeface="Arial" pitchFamily="34" charset="0"/>
              </a:rPr>
              <a:t>RESTRICTED</a:t>
            </a:r>
            <a:endParaRPr lang="en-US" dirty="0">
              <a:solidFill>
                <a:prstClr val="black"/>
              </a:solidFill>
              <a:latin typeface="Arial" pitchFamily="34" charset="0"/>
            </a:endParaRPr>
          </a:p>
        </p:txBody>
      </p:sp>
      <p:sp>
        <p:nvSpPr>
          <p:cNvPr id="329732" name="Rectangle 4"/>
          <p:cNvSpPr>
            <a:spLocks noGrp="1" noChangeArrowheads="1"/>
          </p:cNvSpPr>
          <p:nvPr>
            <p:ph type="sldNum" sz="quarter" idx="4"/>
          </p:nvPr>
        </p:nvSpPr>
        <p:spPr bwMode="auto">
          <a:xfrm>
            <a:off x="6948264"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108">
                <a:solidFill>
                  <a:schemeClr val="bg2"/>
                </a:solidFill>
                <a:latin typeface="Arial" pitchFamily="34" charset="0"/>
                <a:cs typeface="Arial" pitchFamily="34" charset="0"/>
              </a:defRPr>
            </a:lvl1pPr>
          </a:lstStyle>
          <a:p>
            <a:pPr defTabSz="844083" fontAlgn="base">
              <a:spcBef>
                <a:spcPct val="0"/>
              </a:spcBef>
              <a:spcAft>
                <a:spcPct val="0"/>
              </a:spcAft>
              <a:defRPr/>
            </a:pPr>
            <a:fld id="{323D7853-DBEF-4228-89DD-C265517686E6}" type="slidenum">
              <a:rPr lang="en-US" smtClean="0">
                <a:solidFill>
                  <a:prstClr val="black"/>
                </a:solidFill>
              </a:rPr>
              <a:pPr defTabSz="844083" fontAlgn="base">
                <a:spcBef>
                  <a:spcPct val="0"/>
                </a:spcBef>
                <a:spcAft>
                  <a:spcPct val="0"/>
                </a:spcAft>
                <a:defRPr/>
              </a:pPr>
              <a:t>‹#›</a:t>
            </a:fld>
            <a:endParaRPr lang="en-US" dirty="0">
              <a:solidFill>
                <a:prstClr val="black"/>
              </a:solidFill>
            </a:endParaRPr>
          </a:p>
        </p:txBody>
      </p:sp>
      <p:sp>
        <p:nvSpPr>
          <p:cNvPr id="329733" name="Rectangle 5"/>
          <p:cNvSpPr>
            <a:spLocks noGrp="1" noChangeArrowheads="1"/>
          </p:cNvSpPr>
          <p:nvPr>
            <p:ph type="body" idx="1"/>
          </p:nvPr>
        </p:nvSpPr>
        <p:spPr bwMode="auto">
          <a:xfrm>
            <a:off x="457200" y="1340774"/>
            <a:ext cx="8229600" cy="472665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34" name="Rectangle 6"/>
          <p:cNvSpPr>
            <a:spLocks noGrp="1" noChangeArrowheads="1"/>
          </p:cNvSpPr>
          <p:nvPr>
            <p:ph type="title"/>
          </p:nvPr>
        </p:nvSpPr>
        <p:spPr bwMode="auto">
          <a:xfrm>
            <a:off x="457200" y="277819"/>
            <a:ext cx="8229600" cy="11398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123869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5pPr>
      <a:lvl6pPr marL="422041"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6pPr>
      <a:lvl7pPr marL="844083"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7pPr>
      <a:lvl8pPr marL="1266124"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8pPr>
      <a:lvl9pPr marL="1688165"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16531" indent="-316531" algn="l" rtl="0" eaLnBrk="0" fontAlgn="base" hangingPunct="0">
        <a:spcBef>
          <a:spcPct val="20000"/>
        </a:spcBef>
        <a:spcAft>
          <a:spcPct val="0"/>
        </a:spcAft>
        <a:buClr>
          <a:schemeClr val="tx1"/>
        </a:buClr>
        <a:buFont typeface="Wingdings" pitchFamily="2" charset="2"/>
        <a:buChar char="Ø"/>
        <a:defRPr sz="2954">
          <a:solidFill>
            <a:schemeClr val="tx1"/>
          </a:solidFill>
          <a:effectLst>
            <a:outerShdw blurRad="38100" dist="38100" dir="2700000" algn="tl">
              <a:srgbClr val="000000"/>
            </a:outerShdw>
          </a:effectLst>
          <a:latin typeface="+mn-lt"/>
          <a:ea typeface="+mn-ea"/>
          <a:cs typeface="+mn-cs"/>
        </a:defRPr>
      </a:lvl1pPr>
      <a:lvl2pPr marL="685817" indent="-263776" algn="l" rtl="0" eaLnBrk="0" fontAlgn="base" hangingPunct="0">
        <a:spcBef>
          <a:spcPct val="20000"/>
        </a:spcBef>
        <a:spcAft>
          <a:spcPct val="0"/>
        </a:spcAft>
        <a:buClr>
          <a:schemeClr val="tx1"/>
        </a:buClr>
        <a:buFont typeface="Wingdings" pitchFamily="2" charset="2"/>
        <a:buChar char="Ø"/>
        <a:defRPr sz="2585">
          <a:solidFill>
            <a:schemeClr val="tx1"/>
          </a:solidFill>
          <a:effectLst>
            <a:outerShdw blurRad="38100" dist="38100" dir="2700000" algn="tl">
              <a:srgbClr val="000000"/>
            </a:outerShdw>
          </a:effectLst>
          <a:latin typeface="+mn-lt"/>
          <a:cs typeface="+mn-cs"/>
        </a:defRPr>
      </a:lvl2pPr>
      <a:lvl3pPr marL="1055103" indent="-211021" algn="l" rtl="0" eaLnBrk="0" fontAlgn="base" hangingPunct="0">
        <a:spcBef>
          <a:spcPct val="20000"/>
        </a:spcBef>
        <a:spcAft>
          <a:spcPct val="0"/>
        </a:spcAft>
        <a:buClr>
          <a:schemeClr val="tx1"/>
        </a:buClr>
        <a:buFont typeface="Wingdings" pitchFamily="2" charset="2"/>
        <a:buChar char="Ø"/>
        <a:defRPr sz="2215">
          <a:solidFill>
            <a:schemeClr val="tx1"/>
          </a:solidFill>
          <a:effectLst>
            <a:outerShdw blurRad="38100" dist="38100" dir="2700000" algn="tl">
              <a:srgbClr val="000000"/>
            </a:outerShdw>
          </a:effectLst>
          <a:latin typeface="+mn-lt"/>
          <a:cs typeface="+mn-cs"/>
        </a:defRPr>
      </a:lvl3pPr>
      <a:lvl4pPr marL="1477145"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4pPr>
      <a:lvl5pPr marL="1899186"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5pPr>
      <a:lvl6pPr marL="2321227"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6pPr>
      <a:lvl7pPr marL="2743269"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7pPr>
      <a:lvl8pPr marL="3165310"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8pPr>
      <a:lvl9pPr marL="3587351"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44210-0073-47A0-B8E2-8EE608C34078}" type="datetimeFigureOut">
              <a:rPr lang="en-GB" smtClean="0">
                <a:solidFill>
                  <a:prstClr val="black">
                    <a:tint val="75000"/>
                  </a:prstClr>
                </a:solidFill>
              </a:rPr>
              <a:pPr/>
              <a:t>29/08/2020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10959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2"/>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00CFFA60-DB26-4B46-8C73-E7771D560A7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199" y="-524513"/>
            <a:ext cx="7362826" cy="5364325"/>
          </a:xfrm>
          <a:prstGeom prst="rect">
            <a:avLst/>
          </a:prstGeom>
        </p:spPr>
      </p:pic>
      <p:sp>
        <p:nvSpPr>
          <p:cNvPr id="12" name="TextBox 11">
            <a:extLst>
              <a:ext uri="{FF2B5EF4-FFF2-40B4-BE49-F238E27FC236}">
                <a16:creationId xmlns:a16="http://schemas.microsoft.com/office/drawing/2014/main" id="{B960634B-D1B3-4971-B56B-3344BA73CED8}"/>
              </a:ext>
            </a:extLst>
          </p:cNvPr>
          <p:cNvSpPr txBox="1"/>
          <p:nvPr/>
        </p:nvSpPr>
        <p:spPr>
          <a:xfrm>
            <a:off x="3118980" y="5840199"/>
            <a:ext cx="5894317" cy="523220"/>
          </a:xfrm>
          <a:prstGeom prst="rect">
            <a:avLst/>
          </a:prstGeom>
          <a:noFill/>
          <a:ln>
            <a:noFill/>
          </a:ln>
        </p:spPr>
        <p:txBody>
          <a:bodyPr wrap="none" rtlCol="0">
            <a:prstTxWarp prst="textPlain">
              <a:avLst/>
            </a:prstTxWarp>
            <a:spAutoFit/>
          </a:bodyPr>
          <a:lstStyle/>
          <a:p>
            <a:r>
              <a:rPr lang="en-GB" sz="2800" b="1" spc="-150" dirty="0">
                <a:solidFill>
                  <a:srgbClr val="014929"/>
                </a:solidFill>
                <a:latin typeface="Arial Black" panose="020B0A04020102020204" pitchFamily="34" charset="0"/>
              </a:rPr>
              <a:t>Q1 Performance Report</a:t>
            </a:r>
          </a:p>
        </p:txBody>
      </p:sp>
      <p:sp>
        <p:nvSpPr>
          <p:cNvPr id="13" name="TextBox 12">
            <a:extLst>
              <a:ext uri="{FF2B5EF4-FFF2-40B4-BE49-F238E27FC236}">
                <a16:creationId xmlns:a16="http://schemas.microsoft.com/office/drawing/2014/main" id="{5098FD61-33EF-4761-8036-8B7B7F634A42}"/>
              </a:ext>
            </a:extLst>
          </p:cNvPr>
          <p:cNvSpPr txBox="1"/>
          <p:nvPr/>
        </p:nvSpPr>
        <p:spPr>
          <a:xfrm>
            <a:off x="3458672" y="6343387"/>
            <a:ext cx="5519461" cy="369332"/>
          </a:xfrm>
          <a:prstGeom prst="rect">
            <a:avLst/>
          </a:prstGeom>
          <a:noFill/>
        </p:spPr>
        <p:txBody>
          <a:bodyPr wrap="none" rtlCol="0">
            <a:spAutoFit/>
          </a:bodyPr>
          <a:lstStyle/>
          <a:p>
            <a:pPr algn="r"/>
            <a:r>
              <a:rPr lang="en-GB" dirty="0">
                <a:solidFill>
                  <a:srgbClr val="004828"/>
                </a:solidFill>
                <a:latin typeface="Arial" panose="020B0604020202020204" pitchFamily="34" charset="0"/>
                <a:cs typeface="Arial" panose="020B0604020202020204" pitchFamily="34" charset="0"/>
              </a:rPr>
              <a:t>Presentation to the PCD&amp;MV of 02 September 2020</a:t>
            </a:r>
          </a:p>
        </p:txBody>
      </p:sp>
      <p:sp>
        <p:nvSpPr>
          <p:cNvPr id="14" name="TextBox 13">
            <a:extLst>
              <a:ext uri="{FF2B5EF4-FFF2-40B4-BE49-F238E27FC236}">
                <a16:creationId xmlns:a16="http://schemas.microsoft.com/office/drawing/2014/main" id="{AB172BBE-DA9D-4AB5-A498-978AA188EE0F}"/>
              </a:ext>
            </a:extLst>
          </p:cNvPr>
          <p:cNvSpPr txBox="1"/>
          <p:nvPr/>
        </p:nvSpPr>
        <p:spPr>
          <a:xfrm>
            <a:off x="4843666" y="5289777"/>
            <a:ext cx="4279306" cy="400110"/>
          </a:xfrm>
          <a:prstGeom prst="rect">
            <a:avLst/>
          </a:prstGeom>
          <a:noFill/>
        </p:spPr>
        <p:txBody>
          <a:bodyPr wrap="square" rtlCol="0">
            <a:spAutoFit/>
          </a:bodyPr>
          <a:lstStyle/>
          <a:p>
            <a:r>
              <a:rPr lang="en-GB" sz="2000" spc="200" dirty="0">
                <a:solidFill>
                  <a:srgbClr val="3D6040"/>
                </a:solidFill>
                <a:latin typeface="Arial" panose="020B0604020202020204" pitchFamily="34" charset="0"/>
                <a:cs typeface="Arial" panose="020B0604020202020204" pitchFamily="34" charset="0"/>
              </a:rPr>
              <a:t>DEPARTMENT OF DEFENCE</a:t>
            </a:r>
          </a:p>
        </p:txBody>
      </p:sp>
      <p:sp>
        <p:nvSpPr>
          <p:cNvPr id="15" name="TextBox 14"/>
          <p:cNvSpPr txBox="1"/>
          <p:nvPr/>
        </p:nvSpPr>
        <p:spPr>
          <a:xfrm>
            <a:off x="6228002" y="4483100"/>
            <a:ext cx="2653661" cy="675150"/>
          </a:xfrm>
          <a:prstGeom prst="rect">
            <a:avLst/>
          </a:prstGeom>
          <a:noFill/>
        </p:spPr>
        <p:txBody>
          <a:bodyPr wrap="square" rtlCol="0">
            <a:prstTxWarp prst="textPlain">
              <a:avLst/>
            </a:prstTxWarp>
            <a:spAutoFit/>
          </a:bodyPr>
          <a:lstStyle/>
          <a:p>
            <a:r>
              <a:rPr lang="en-GB" sz="4000" b="1" dirty="0">
                <a:gradFill flip="none" rotWithShape="1">
                  <a:gsLst>
                    <a:gs pos="59000">
                      <a:srgbClr val="7B9486">
                        <a:tint val="66000"/>
                        <a:satMod val="160000"/>
                      </a:srgbClr>
                    </a:gs>
                    <a:gs pos="88000">
                      <a:srgbClr val="7B9486">
                        <a:tint val="44500"/>
                        <a:satMod val="160000"/>
                      </a:srgbClr>
                    </a:gs>
                    <a:gs pos="100000">
                      <a:srgbClr val="7B9486">
                        <a:tint val="23500"/>
                        <a:satMod val="160000"/>
                      </a:srgbClr>
                    </a:gs>
                  </a:gsLst>
                  <a:lin ang="5400000" scaled="1"/>
                  <a:tileRect/>
                </a:gradFill>
                <a:latin typeface="Arial Black" panose="020B0A04020102020204" pitchFamily="34" charset="0"/>
                <a:cs typeface="Arial" panose="020B0604020202020204" pitchFamily="34" charset="0"/>
              </a:rPr>
              <a:t>2020/21</a:t>
            </a:r>
          </a:p>
        </p:txBody>
      </p:sp>
      <p:cxnSp>
        <p:nvCxnSpPr>
          <p:cNvPr id="16" name="Straight Connector 15">
            <a:extLst>
              <a:ext uri="{FF2B5EF4-FFF2-40B4-BE49-F238E27FC236}">
                <a16:creationId xmlns:a16="http://schemas.microsoft.com/office/drawing/2014/main" id="{0CCC7CF6-F59B-45F8-B781-D742A998BDD3}"/>
              </a:ext>
            </a:extLst>
          </p:cNvPr>
          <p:cNvCxnSpPr/>
          <p:nvPr/>
        </p:nvCxnSpPr>
        <p:spPr>
          <a:xfrm>
            <a:off x="4594674" y="5749292"/>
            <a:ext cx="4279306" cy="0"/>
          </a:xfrm>
          <a:prstGeom prst="line">
            <a:avLst/>
          </a:prstGeom>
          <a:ln w="19050">
            <a:solidFill>
              <a:srgbClr val="5A83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40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Background</a:t>
            </a:r>
            <a:endParaRPr lang="en-US"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88979" y="895255"/>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institutionalised the </a:t>
            </a:r>
            <a:r>
              <a:rPr lang="en-ZA" sz="2200" b="1" dirty="0">
                <a:solidFill>
                  <a:prstClr val="black"/>
                </a:solidFill>
                <a:effectLst>
                  <a:outerShdw blurRad="38100" dist="38100" dir="2700000" algn="tl">
                    <a:srgbClr val="000000">
                      <a:alpha val="43137"/>
                    </a:srgbClr>
                  </a:outerShdw>
                </a:effectLst>
                <a:latin typeface="Arial" charset="0"/>
                <a:cs typeface="Arial" charset="0"/>
              </a:rPr>
              <a:t>Result-Based Management Framework</a:t>
            </a:r>
            <a:r>
              <a:rPr lang="en-ZA" sz="2200" dirty="0">
                <a:solidFill>
                  <a:prstClr val="black"/>
                </a:solidFill>
                <a:latin typeface="Arial" charset="0"/>
                <a:cs typeface="Arial" charset="0"/>
              </a:rPr>
              <a:t> as prescribed in the Revised Framework with effect from FY2020/21 as a tool to ensure that the Department fulfils its Constitutional mandate as expressed in terms of the intended impact, outcomes and outputs.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39131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Result-Based Model</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11</a:t>
            </a:fld>
            <a:endParaRPr lang="en-US" altLang="en-US" sz="2400" dirty="0">
              <a:solidFill>
                <a:srgbClr val="014929"/>
              </a:solidFill>
              <a:latin typeface="Arial" panose="020B0604020202020204" pitchFamily="34" charset="0"/>
            </a:endParaRPr>
          </a:p>
        </p:txBody>
      </p:sp>
      <p:pic>
        <p:nvPicPr>
          <p:cNvPr id="3" name="Picture 2">
            <a:extLst>
              <a:ext uri="{FF2B5EF4-FFF2-40B4-BE49-F238E27FC236}">
                <a16:creationId xmlns:a16="http://schemas.microsoft.com/office/drawing/2014/main" id="{D48D3498-BC89-45DF-9CB5-59049BFE95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7073" y="625475"/>
            <a:ext cx="8009314" cy="5181938"/>
          </a:xfrm>
          <a:prstGeom prst="rect">
            <a:avLst/>
          </a:prstGeom>
        </p:spPr>
      </p:pic>
      <p:sp>
        <p:nvSpPr>
          <p:cNvPr id="8" name="Rounded Rectangle 1">
            <a:extLst>
              <a:ext uri="{FF2B5EF4-FFF2-40B4-BE49-F238E27FC236}">
                <a16:creationId xmlns:a16="http://schemas.microsoft.com/office/drawing/2014/main" id="{B9FCEC65-39AB-449B-BD6F-E9FAA1E9DADF}"/>
              </a:ext>
            </a:extLst>
          </p:cNvPr>
          <p:cNvSpPr/>
          <p:nvPr/>
        </p:nvSpPr>
        <p:spPr>
          <a:xfrm>
            <a:off x="1077238" y="2008028"/>
            <a:ext cx="7588591" cy="671209"/>
          </a:xfrm>
          <a:prstGeom prst="roundRect">
            <a:avLst/>
          </a:prstGeom>
          <a:noFill/>
          <a:ln w="38100">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8924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
            </a:r>
            <a:br>
              <a:rPr lang="en-ZA" sz="4800" b="1" dirty="0">
                <a:solidFill>
                  <a:srgbClr val="014929"/>
                </a:solidFill>
                <a:effectLst>
                  <a:outerShdw blurRad="38100" dist="38100" dir="2700000" algn="tl">
                    <a:srgbClr val="000000">
                      <a:alpha val="43137"/>
                    </a:srgbClr>
                  </a:outerShdw>
                </a:effectLst>
                <a:latin typeface="Arial" charset="0"/>
                <a:cs typeface="Arial" charset="0"/>
              </a:rPr>
            </a:br>
            <a:r>
              <a:rPr lang="en-ZA" sz="4800" b="1" dirty="0">
                <a:solidFill>
                  <a:srgbClr val="014929"/>
                </a:solidFill>
                <a:effectLst>
                  <a:outerShdw blurRad="38100" dist="38100" dir="2700000" algn="tl">
                    <a:srgbClr val="000000">
                      <a:alpha val="43137"/>
                    </a:srgbClr>
                  </a:outerShdw>
                </a:effectLst>
                <a:latin typeface="Arial" charset="0"/>
                <a:cs typeface="Arial" charset="0"/>
              </a:rPr>
              <a:t>DOD Q1 Performance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Report </a:t>
            </a:r>
          </a:p>
        </p:txBody>
      </p:sp>
    </p:spTree>
    <p:extLst>
      <p:ext uri="{BB962C8B-B14F-4D97-AF65-F5344CB8AC3E}">
        <p14:creationId xmlns:p14="http://schemas.microsoft.com/office/powerpoint/2010/main" val="215748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DOD Output Indicators </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13</a:t>
            </a:fld>
            <a:endParaRPr lang="en-US" altLang="en-US" sz="2400" dirty="0">
              <a:solidFill>
                <a:srgbClr val="014929"/>
              </a:solidFill>
              <a:latin typeface="Arial" panose="020B0604020202020204" pitchFamily="34" charset="0"/>
            </a:endParaRPr>
          </a:p>
        </p:txBody>
      </p:sp>
      <p:sp>
        <p:nvSpPr>
          <p:cNvPr id="10" name="TextBox 9"/>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DOD Output Indicators (31) per Entity: FY2020/21 </a:t>
            </a:r>
          </a:p>
        </p:txBody>
      </p:sp>
      <p:sp>
        <p:nvSpPr>
          <p:cNvPr id="8" name="TextBox 8">
            <a:extLst>
              <a:ext uri="{FF2B5EF4-FFF2-40B4-BE49-F238E27FC236}">
                <a16:creationId xmlns:a16="http://schemas.microsoft.com/office/drawing/2014/main" id="{F0120E94-7A39-4436-8D7C-A8D5D2BE88B7}"/>
              </a:ext>
            </a:extLst>
          </p:cNvPr>
          <p:cNvSpPr txBox="1"/>
          <p:nvPr/>
        </p:nvSpPr>
        <p:spPr>
          <a:xfrm>
            <a:off x="3249738" y="1203033"/>
            <a:ext cx="304282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Excluding</a:t>
            </a:r>
            <a:r>
              <a:rPr kumimoji="0" lang="en-ZA" sz="1200" b="1" i="0" u="none" strike="noStrike" kern="0" cap="none" spc="0" normalizeH="0" baseline="0" noProof="0" dirty="0">
                <a:ln>
                  <a:noFill/>
                </a:ln>
                <a:effectLst/>
                <a:uLnTx/>
                <a:uFillTx/>
                <a:latin typeface="Arial" pitchFamily="34" charset="0"/>
                <a:cs typeface="Arial" pitchFamily="34" charset="0"/>
              </a:rPr>
              <a:t> SANDF Classified Indicators</a:t>
            </a:r>
          </a:p>
        </p:txBody>
      </p:sp>
      <p:pic>
        <p:nvPicPr>
          <p:cNvPr id="9" name="Picture 8">
            <a:extLst>
              <a:ext uri="{FF2B5EF4-FFF2-40B4-BE49-F238E27FC236}">
                <a16:creationId xmlns:a16="http://schemas.microsoft.com/office/drawing/2014/main" id="{86C74BD4-28D5-4FDC-9BC9-07A2D8022B9D}"/>
              </a:ext>
            </a:extLst>
          </p:cNvPr>
          <p:cNvPicPr>
            <a:picLocks noChangeAspect="1"/>
          </p:cNvPicPr>
          <p:nvPr/>
        </p:nvPicPr>
        <p:blipFill>
          <a:blip r:embed="rId3"/>
          <a:stretch>
            <a:fillRect/>
          </a:stretch>
        </p:blipFill>
        <p:spPr>
          <a:xfrm>
            <a:off x="-107004" y="1446137"/>
            <a:ext cx="9144000" cy="5030661"/>
          </a:xfrm>
          <a:prstGeom prst="rect">
            <a:avLst/>
          </a:prstGeom>
        </p:spPr>
      </p:pic>
    </p:spTree>
    <p:extLst>
      <p:ext uri="{BB962C8B-B14F-4D97-AF65-F5344CB8AC3E}">
        <p14:creationId xmlns:p14="http://schemas.microsoft.com/office/powerpoint/2010/main" val="44443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DOD Output Indicators </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14</a:t>
            </a:fld>
            <a:endParaRPr lang="en-US" altLang="en-US" sz="2400" dirty="0">
              <a:solidFill>
                <a:srgbClr val="014929"/>
              </a:solidFill>
              <a:latin typeface="Arial" panose="020B0604020202020204" pitchFamily="34" charset="0"/>
            </a:endParaRPr>
          </a:p>
        </p:txBody>
      </p:sp>
      <p:sp>
        <p:nvSpPr>
          <p:cNvPr id="10" name="TextBox 9"/>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DOD Output Indicators (31) per Output: FY2020/21 (Q1) </a:t>
            </a:r>
          </a:p>
        </p:txBody>
      </p:sp>
      <p:pic>
        <p:nvPicPr>
          <p:cNvPr id="3" name="Picture 2">
            <a:extLst>
              <a:ext uri="{FF2B5EF4-FFF2-40B4-BE49-F238E27FC236}">
                <a16:creationId xmlns:a16="http://schemas.microsoft.com/office/drawing/2014/main" id="{8348FD24-9139-4C03-88EA-1E7718BFD4F9}"/>
              </a:ext>
            </a:extLst>
          </p:cNvPr>
          <p:cNvPicPr>
            <a:picLocks noChangeAspect="1"/>
          </p:cNvPicPr>
          <p:nvPr/>
        </p:nvPicPr>
        <p:blipFill>
          <a:blip r:embed="rId3"/>
          <a:stretch>
            <a:fillRect/>
          </a:stretch>
        </p:blipFill>
        <p:spPr>
          <a:xfrm>
            <a:off x="-145957" y="1167495"/>
            <a:ext cx="8443692" cy="4767485"/>
          </a:xfrm>
          <a:prstGeom prst="rect">
            <a:avLst/>
          </a:prstGeom>
        </p:spPr>
      </p:pic>
    </p:spTree>
    <p:extLst>
      <p:ext uri="{BB962C8B-B14F-4D97-AF65-F5344CB8AC3E}">
        <p14:creationId xmlns:p14="http://schemas.microsoft.com/office/powerpoint/2010/main" val="390981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DOD Output Indicators </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15</a:t>
            </a:fld>
            <a:endParaRPr lang="en-US" altLang="en-US" sz="2400" dirty="0">
              <a:solidFill>
                <a:srgbClr val="014929"/>
              </a:solidFill>
              <a:latin typeface="Arial" panose="020B0604020202020204" pitchFamily="34" charset="0"/>
            </a:endParaRPr>
          </a:p>
        </p:txBody>
      </p:sp>
      <p:sp>
        <p:nvSpPr>
          <p:cNvPr id="9" name="TextBox 8"/>
          <p:cNvSpPr txBox="1"/>
          <p:nvPr/>
        </p:nvSpPr>
        <p:spPr>
          <a:xfrm>
            <a:off x="2853313" y="1145681"/>
            <a:ext cx="3086101"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200" b="1" kern="0" dirty="0">
                <a:effectLst>
                  <a:outerShdw blurRad="38100" dist="38100" dir="2700000" algn="tl">
                    <a:srgbClr val="000000">
                      <a:alpha val="43137"/>
                    </a:srgbClr>
                  </a:outerShdw>
                </a:effectLst>
                <a:latin typeface="Arial" pitchFamily="34" charset="0"/>
                <a:cs typeface="Arial" pitchFamily="34" charset="0"/>
              </a:rPr>
              <a:t>Excluding</a:t>
            </a:r>
            <a:r>
              <a:rPr kumimoji="0" lang="en-ZA" sz="1200" b="1" i="0" u="none" strike="noStrike" kern="0" cap="none" spc="0" normalizeH="0" baseline="0" noProof="0" dirty="0">
                <a:ln>
                  <a:noFill/>
                </a:ln>
                <a:effectLst/>
                <a:uLnTx/>
                <a:uFillTx/>
                <a:latin typeface="Arial" pitchFamily="34" charset="0"/>
                <a:cs typeface="Arial" pitchFamily="34" charset="0"/>
              </a:rPr>
              <a:t> SANDF Classified Indicators</a:t>
            </a:r>
          </a:p>
        </p:txBody>
      </p:sp>
      <p:sp>
        <p:nvSpPr>
          <p:cNvPr id="10" name="TextBox 9"/>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DOD Output Indicators (31) per Programme: FY2020/21 (Q1) </a:t>
            </a:r>
          </a:p>
        </p:txBody>
      </p:sp>
      <p:pic>
        <p:nvPicPr>
          <p:cNvPr id="3" name="Picture 2">
            <a:extLst>
              <a:ext uri="{FF2B5EF4-FFF2-40B4-BE49-F238E27FC236}">
                <a16:creationId xmlns:a16="http://schemas.microsoft.com/office/drawing/2014/main" id="{17A54E3F-032E-4442-94EA-2BBD91001458}"/>
              </a:ext>
            </a:extLst>
          </p:cNvPr>
          <p:cNvPicPr>
            <a:picLocks noChangeAspect="1"/>
          </p:cNvPicPr>
          <p:nvPr/>
        </p:nvPicPr>
        <p:blipFill>
          <a:blip r:embed="rId3"/>
          <a:stretch>
            <a:fillRect/>
          </a:stretch>
        </p:blipFill>
        <p:spPr>
          <a:xfrm>
            <a:off x="-478171" y="1422680"/>
            <a:ext cx="9144000" cy="4754637"/>
          </a:xfrm>
          <a:prstGeom prst="rect">
            <a:avLst/>
          </a:prstGeom>
        </p:spPr>
      </p:pic>
    </p:spTree>
    <p:extLst>
      <p:ext uri="{BB962C8B-B14F-4D97-AF65-F5344CB8AC3E}">
        <p14:creationId xmlns:p14="http://schemas.microsoft.com/office/powerpoint/2010/main" val="197398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Def Sec Output Indicators </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16</a:t>
            </a:fld>
            <a:endParaRPr lang="en-US" altLang="en-US" sz="2400" dirty="0">
              <a:solidFill>
                <a:srgbClr val="014929"/>
              </a:solidFill>
              <a:latin typeface="Arial" panose="020B0604020202020204" pitchFamily="34" charset="0"/>
            </a:endParaRPr>
          </a:p>
        </p:txBody>
      </p:sp>
      <p:sp>
        <p:nvSpPr>
          <p:cNvPr id="10" name="TextBox 9"/>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DOD Targets per Quarter: FY2020/21 (Q1)</a:t>
            </a:r>
          </a:p>
        </p:txBody>
      </p:sp>
      <p:pic>
        <p:nvPicPr>
          <p:cNvPr id="3" name="Picture 2">
            <a:extLst>
              <a:ext uri="{FF2B5EF4-FFF2-40B4-BE49-F238E27FC236}">
                <a16:creationId xmlns:a16="http://schemas.microsoft.com/office/drawing/2014/main" id="{ACB918FF-B80F-4497-BCA7-25A6F03BA4C8}"/>
              </a:ext>
            </a:extLst>
          </p:cNvPr>
          <p:cNvPicPr>
            <a:picLocks noChangeAspect="1"/>
          </p:cNvPicPr>
          <p:nvPr/>
        </p:nvPicPr>
        <p:blipFill>
          <a:blip r:embed="rId3"/>
          <a:stretch>
            <a:fillRect/>
          </a:stretch>
        </p:blipFill>
        <p:spPr>
          <a:xfrm>
            <a:off x="-541" y="1078788"/>
            <a:ext cx="8461981" cy="4700423"/>
          </a:xfrm>
          <a:prstGeom prst="rect">
            <a:avLst/>
          </a:prstGeom>
        </p:spPr>
      </p:pic>
    </p:spTree>
    <p:extLst>
      <p:ext uri="{BB962C8B-B14F-4D97-AF65-F5344CB8AC3E}">
        <p14:creationId xmlns:p14="http://schemas.microsoft.com/office/powerpoint/2010/main" val="408930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Targets per </a:t>
            </a:r>
            <a:r>
              <a:rPr lang="en-US" altLang="en-US" sz="2800" b="1" dirty="0" err="1">
                <a:solidFill>
                  <a:prstClr val="white"/>
                </a:solidFill>
                <a:latin typeface="Arial" panose="020B0604020202020204" pitchFamily="34" charset="0"/>
              </a:rPr>
              <a:t>Programme</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17</a:t>
            </a:fld>
            <a:endParaRPr lang="en-US" altLang="en-US" sz="2400" dirty="0">
              <a:solidFill>
                <a:srgbClr val="014929"/>
              </a:solidFill>
              <a:latin typeface="Arial" panose="020B0604020202020204" pitchFamily="34" charset="0"/>
            </a:endParaRPr>
          </a:p>
        </p:txBody>
      </p:sp>
      <p:graphicFrame>
        <p:nvGraphicFramePr>
          <p:cNvPr id="11" name="Table 10"/>
          <p:cNvGraphicFramePr>
            <a:graphicFrameLocks noGrp="1"/>
          </p:cNvGraphicFramePr>
          <p:nvPr/>
        </p:nvGraphicFramePr>
        <p:xfrm>
          <a:off x="223419" y="818034"/>
          <a:ext cx="8691983" cy="4123145"/>
        </p:xfrm>
        <a:graphic>
          <a:graphicData uri="http://schemas.openxmlformats.org/drawingml/2006/table">
            <a:tbl>
              <a:tblPr firstRow="1" bandRow="1"/>
              <a:tblGrid>
                <a:gridCol w="3903413">
                  <a:extLst>
                    <a:ext uri="{9D8B030D-6E8A-4147-A177-3AD203B41FA5}">
                      <a16:colId xmlns:a16="http://schemas.microsoft.com/office/drawing/2014/main" val="20000"/>
                    </a:ext>
                  </a:extLst>
                </a:gridCol>
                <a:gridCol w="957714">
                  <a:extLst>
                    <a:ext uri="{9D8B030D-6E8A-4147-A177-3AD203B41FA5}">
                      <a16:colId xmlns:a16="http://schemas.microsoft.com/office/drawing/2014/main" val="20001"/>
                    </a:ext>
                  </a:extLst>
                </a:gridCol>
                <a:gridCol w="957714">
                  <a:extLst>
                    <a:ext uri="{9D8B030D-6E8A-4147-A177-3AD203B41FA5}">
                      <a16:colId xmlns:a16="http://schemas.microsoft.com/office/drawing/2014/main" val="20002"/>
                    </a:ext>
                  </a:extLst>
                </a:gridCol>
                <a:gridCol w="957714">
                  <a:extLst>
                    <a:ext uri="{9D8B030D-6E8A-4147-A177-3AD203B41FA5}">
                      <a16:colId xmlns:a16="http://schemas.microsoft.com/office/drawing/2014/main" val="20003"/>
                    </a:ext>
                  </a:extLst>
                </a:gridCol>
                <a:gridCol w="957714">
                  <a:extLst>
                    <a:ext uri="{9D8B030D-6E8A-4147-A177-3AD203B41FA5}">
                      <a16:colId xmlns:a16="http://schemas.microsoft.com/office/drawing/2014/main" val="20004"/>
                    </a:ext>
                  </a:extLst>
                </a:gridCol>
                <a:gridCol w="957714">
                  <a:extLst>
                    <a:ext uri="{9D8B030D-6E8A-4147-A177-3AD203B41FA5}">
                      <a16:colId xmlns:a16="http://schemas.microsoft.com/office/drawing/2014/main" val="20005"/>
                    </a:ext>
                  </a:extLst>
                </a:gridCol>
              </a:tblGrid>
              <a:tr h="49719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Programme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Q1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Q2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Q3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Q4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Total</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500" b="1" dirty="0">
                          <a:solidFill>
                            <a:schemeClr val="tx1"/>
                          </a:solidFill>
                          <a:latin typeface="Arial" panose="020B0604020202020204" pitchFamily="34" charset="0"/>
                          <a:cs typeface="Arial" panose="020B0604020202020204" pitchFamily="34" charset="0"/>
                        </a:rPr>
                        <a:t>Administration</a:t>
                      </a:r>
                      <a:endParaRPr lang="en-ZA" sz="1500" b="1" dirty="0">
                        <a:solidFill>
                          <a:schemeClr val="tx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Force Employment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Landward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7"/>
                  </a:ext>
                </a:extLst>
              </a:tr>
              <a:tr h="395119">
                <a:tc>
                  <a:txBody>
                    <a:bodyPr/>
                    <a:lstStyle/>
                    <a:p>
                      <a:r>
                        <a:rPr lang="en-GB" sz="1800" b="1" kern="1200" dirty="0">
                          <a:solidFill>
                            <a:schemeClr val="tx1"/>
                          </a:solidFill>
                          <a:effectLst/>
                          <a:latin typeface="+mn-lt"/>
                          <a:ea typeface="+mn-ea"/>
                          <a:cs typeface="+mn-cs"/>
                        </a:rPr>
                        <a:t>Air Defence</a:t>
                      </a:r>
                      <a:endParaRPr lang="en-ZA" sz="1500" b="1" dirty="0">
                        <a:solidFill>
                          <a:schemeClr val="tx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691155378"/>
                  </a:ext>
                </a:extLst>
              </a:tr>
              <a:tr h="395119">
                <a:tc>
                  <a:txBody>
                    <a:bodyPr/>
                    <a:lstStyle/>
                    <a:p>
                      <a:r>
                        <a:rPr lang="en-ZA" sz="1500" b="1" dirty="0">
                          <a:solidFill>
                            <a:schemeClr val="tx1"/>
                          </a:solidFill>
                          <a:latin typeface="Arial" panose="020B0604020202020204" pitchFamily="34" charset="0"/>
                          <a:cs typeface="Arial" panose="020B0604020202020204" pitchFamily="34" charset="0"/>
                        </a:rPr>
                        <a:t>Maritime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4048331348"/>
                  </a:ext>
                </a:extLst>
              </a:tr>
              <a:tr h="395119">
                <a:tc>
                  <a:txBody>
                    <a:bodyPr/>
                    <a:lstStyle/>
                    <a:p>
                      <a:r>
                        <a:rPr lang="en-ZA" sz="1500" b="1" dirty="0">
                          <a:solidFill>
                            <a:schemeClr val="tx1"/>
                          </a:solidFill>
                          <a:latin typeface="Arial" panose="020B0604020202020204" pitchFamily="34" charset="0"/>
                          <a:cs typeface="Arial" panose="020B0604020202020204" pitchFamily="34" charset="0"/>
                        </a:rPr>
                        <a:t>Military Health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814089354"/>
                  </a:ext>
                </a:extLst>
              </a:tr>
              <a:tr h="395119">
                <a:tc>
                  <a:txBody>
                    <a:bodyPr/>
                    <a:lstStyle/>
                    <a:p>
                      <a:r>
                        <a:rPr lang="en-ZA" sz="1500" b="1" dirty="0">
                          <a:solidFill>
                            <a:schemeClr val="tx1"/>
                          </a:solidFill>
                          <a:latin typeface="Arial" panose="020B0604020202020204" pitchFamily="34" charset="0"/>
                          <a:cs typeface="Arial" panose="020B0604020202020204" pitchFamily="34" charset="0"/>
                        </a:rPr>
                        <a:t>Defence Intelligence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2285190134"/>
                  </a:ext>
                </a:extLst>
              </a:tr>
              <a:tr h="395119">
                <a:tc>
                  <a:txBody>
                    <a:bodyPr/>
                    <a:lstStyle/>
                    <a:p>
                      <a:r>
                        <a:rPr lang="en-ZA" sz="1500" b="1" dirty="0">
                          <a:solidFill>
                            <a:schemeClr val="tx1"/>
                          </a:solidFill>
                          <a:latin typeface="Arial" panose="020B0604020202020204" pitchFamily="34" charset="0"/>
                          <a:cs typeface="Arial" panose="020B0604020202020204" pitchFamily="34" charset="0"/>
                        </a:rPr>
                        <a:t>General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82999960"/>
                  </a:ext>
                </a:extLst>
              </a:tr>
              <a:tr h="46499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r>
                        <a:rPr lang="en-ZA" sz="1500" b="1" dirty="0">
                          <a:solidFill>
                            <a:srgbClr val="014929"/>
                          </a:solidFill>
                          <a:latin typeface="Arial" panose="020B0604020202020204" pitchFamily="34" charset="0"/>
                          <a:cs typeface="Arial" panose="020B0604020202020204" pitchFamily="34" charset="0"/>
                        </a:rPr>
                        <a:t>Total</a:t>
                      </a:r>
                      <a:endParaRPr lang="en-ZA" sz="1100" b="1" i="1" dirty="0">
                        <a:solidFill>
                          <a:srgbClr val="014929"/>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spcAft>
                          <a:spcPts val="0"/>
                        </a:spcAft>
                      </a:pPr>
                      <a:r>
                        <a:rPr lang="en-GB" sz="1500" b="1" dirty="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16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29</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spcAft>
                          <a:spcPts val="0"/>
                        </a:spcAft>
                      </a:pPr>
                      <a:r>
                        <a:rPr lang="en-GB" sz="1500" b="1"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78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11"/>
                  </a:ext>
                </a:extLst>
              </a:tr>
            </a:tbl>
          </a:graphicData>
        </a:graphic>
      </p:graphicFrame>
      <p:sp>
        <p:nvSpPr>
          <p:cNvPr id="6" name="Rounded Rectangle 1">
            <a:extLst>
              <a:ext uri="{FF2B5EF4-FFF2-40B4-BE49-F238E27FC236}">
                <a16:creationId xmlns:a16="http://schemas.microsoft.com/office/drawing/2014/main" id="{7573138D-5CFC-4CC5-8D78-33E09C2F33EB}"/>
              </a:ext>
            </a:extLst>
          </p:cNvPr>
          <p:cNvSpPr/>
          <p:nvPr/>
        </p:nvSpPr>
        <p:spPr>
          <a:xfrm>
            <a:off x="4250987" y="847219"/>
            <a:ext cx="693549" cy="4067116"/>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4711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Q1 Strategic Overview</a:t>
            </a:r>
          </a:p>
        </p:txBody>
      </p:sp>
    </p:spTree>
    <p:extLst>
      <p:ext uri="{BB962C8B-B14F-4D97-AF65-F5344CB8AC3E}">
        <p14:creationId xmlns:p14="http://schemas.microsoft.com/office/powerpoint/2010/main" val="77610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During the period under review, the Secretary for Defence provided strategic direction to the DOD through various governance activities and interventions.</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These included timely decision-making on strategic and defence diplomacy matters, effective management and processing of official departmental documents, chairing of various DOD management bodies, as well as the attendance of Director-Generals’ meetings, Cabinet Lekgotlas and Government Clusters.</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19</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49448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1798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Aim</a:t>
            </a:r>
            <a:endParaRPr lang="en-US" altLang="en-US" sz="20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98580" y="1015728"/>
            <a:ext cx="856550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ZA" sz="3200" dirty="0">
                <a:solidFill>
                  <a:prstClr val="black"/>
                </a:solidFill>
                <a:latin typeface="Arial" charset="0"/>
                <a:cs typeface="Arial" charset="0"/>
              </a:rPr>
              <a:t>Information brief to the</a:t>
            </a:r>
          </a:p>
          <a:p>
            <a:pPr algn="ctr" defTabSz="914400" fontAlgn="base">
              <a:spcBef>
                <a:spcPct val="0"/>
              </a:spcBef>
              <a:spcAft>
                <a:spcPct val="0"/>
              </a:spcAft>
            </a:pPr>
            <a:endParaRPr lang="en-ZA" sz="3200" dirty="0">
              <a:solidFill>
                <a:prstClr val="black"/>
              </a:solidFill>
              <a:latin typeface="Arial" charset="0"/>
              <a:cs typeface="Arial" charset="0"/>
            </a:endParaRPr>
          </a:p>
          <a:p>
            <a:pPr algn="ctr" defTabSz="914400" fontAlgn="base">
              <a:spcBef>
                <a:spcPct val="0"/>
              </a:spcBef>
              <a:spcAft>
                <a:spcPct val="0"/>
              </a:spcAft>
            </a:pPr>
            <a:endParaRPr lang="en-ZA" sz="3200" dirty="0">
              <a:solidFill>
                <a:prstClr val="black"/>
              </a:solidFill>
              <a:latin typeface="Arial" charset="0"/>
              <a:cs typeface="Arial" charset="0"/>
            </a:endParaRPr>
          </a:p>
          <a:p>
            <a:pPr algn="ctr" defTabSz="914400" fontAlgn="base">
              <a:spcBef>
                <a:spcPct val="0"/>
              </a:spcBef>
              <a:spcAft>
                <a:spcPct val="0"/>
              </a:spcAft>
            </a:pPr>
            <a:r>
              <a:rPr lang="en-US" sz="4000" b="1" dirty="0">
                <a:solidFill>
                  <a:srgbClr val="014929"/>
                </a:solidFill>
                <a:effectLst>
                  <a:outerShdw blurRad="38100" dist="38100" dir="2700000" algn="tl">
                    <a:srgbClr val="000000">
                      <a:alpha val="43137"/>
                    </a:srgbClr>
                  </a:outerShdw>
                </a:effectLst>
                <a:latin typeface="Arial" charset="0"/>
                <a:cs typeface="Arial" charset="0"/>
              </a:rPr>
              <a:t>Portfolio Committee on </a:t>
            </a:r>
            <a:r>
              <a:rPr lang="en-US" sz="4000" b="1" dirty="0" err="1">
                <a:solidFill>
                  <a:srgbClr val="014929"/>
                </a:solidFill>
                <a:effectLst>
                  <a:outerShdw blurRad="38100" dist="38100" dir="2700000" algn="tl">
                    <a:srgbClr val="000000">
                      <a:alpha val="43137"/>
                    </a:srgbClr>
                  </a:outerShdw>
                </a:effectLst>
                <a:latin typeface="Arial" charset="0"/>
                <a:cs typeface="Arial" charset="0"/>
              </a:rPr>
              <a:t>Defence</a:t>
            </a:r>
            <a:r>
              <a:rPr lang="en-US" sz="4000" b="1" dirty="0">
                <a:solidFill>
                  <a:srgbClr val="014929"/>
                </a:solidFill>
                <a:effectLst>
                  <a:outerShdw blurRad="38100" dist="38100" dir="2700000" algn="tl">
                    <a:srgbClr val="000000">
                      <a:alpha val="43137"/>
                    </a:srgbClr>
                  </a:outerShdw>
                </a:effectLst>
                <a:latin typeface="Arial" charset="0"/>
                <a:cs typeface="Arial" charset="0"/>
              </a:rPr>
              <a:t> and Military Veterans</a:t>
            </a:r>
          </a:p>
          <a:p>
            <a:pPr algn="ctr" defTabSz="914400" fontAlgn="base">
              <a:spcBef>
                <a:spcPct val="0"/>
              </a:spcBef>
              <a:spcAft>
                <a:spcPct val="0"/>
              </a:spcAft>
            </a:pPr>
            <a:endParaRPr lang="en-US" sz="3200" dirty="0">
              <a:solidFill>
                <a:prstClr val="black"/>
              </a:solidFill>
              <a:latin typeface="Arial" charset="0"/>
              <a:cs typeface="Arial" charset="0"/>
            </a:endParaRPr>
          </a:p>
          <a:p>
            <a:pPr algn="ctr" defTabSz="914400" fontAlgn="base">
              <a:spcBef>
                <a:spcPct val="0"/>
              </a:spcBef>
              <a:spcAft>
                <a:spcPct val="0"/>
              </a:spcAft>
            </a:pPr>
            <a:r>
              <a:rPr lang="en-US" sz="3200" dirty="0">
                <a:solidFill>
                  <a:prstClr val="black"/>
                </a:solidFill>
                <a:latin typeface="Arial" charset="0"/>
                <a:cs typeface="Arial" charset="0"/>
              </a:rPr>
              <a:t>on the</a:t>
            </a:r>
            <a:br>
              <a:rPr lang="en-US" sz="3200" dirty="0">
                <a:solidFill>
                  <a:prstClr val="black"/>
                </a:solidFill>
                <a:latin typeface="Arial" charset="0"/>
                <a:cs typeface="Arial" charset="0"/>
              </a:rPr>
            </a:br>
            <a:r>
              <a:rPr lang="en-US" sz="3200" dirty="0">
                <a:solidFill>
                  <a:prstClr val="black"/>
                </a:solidFill>
                <a:latin typeface="Arial" charset="0"/>
                <a:cs typeface="Arial" charset="0"/>
              </a:rPr>
              <a:t>DOD Q1 Performance Report </a:t>
            </a:r>
          </a:p>
          <a:p>
            <a:pPr algn="ctr" defTabSz="914400" fontAlgn="base">
              <a:spcBef>
                <a:spcPct val="0"/>
              </a:spcBef>
              <a:spcAft>
                <a:spcPct val="0"/>
              </a:spcAft>
            </a:pPr>
            <a:r>
              <a:rPr lang="en-US" sz="3200" dirty="0">
                <a:solidFill>
                  <a:prstClr val="black"/>
                </a:solidFill>
                <a:latin typeface="Arial" charset="0"/>
                <a:cs typeface="Arial" charset="0"/>
              </a:rPr>
              <a:t>for FY2020/21 </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t>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92686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declaration of a ‘National State of Disaster’ in terms of the Disaster Management Act, 2002, required government to provide an integrated and coordinated disaster management mechanism that would focus on managing and mitigating the impact of the COVID-19 Coronavirus pandemic.  </a:t>
            </a:r>
          </a:p>
          <a:p>
            <a:pPr marL="357188" indent="-357188" algn="just" defTabSz="914400" fontAlgn="base">
              <a:spcBef>
                <a:spcPct val="0"/>
              </a:spcBef>
              <a:spcAft>
                <a:spcPct val="0"/>
              </a:spcAft>
              <a:buFont typeface="Arial" panose="020B0604020202020204" pitchFamily="34" charset="0"/>
              <a:buChar char="•"/>
            </a:pPr>
            <a:endParaRPr lang="en-ZA" sz="16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To this end, the President appointed the JCPS Cluster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Co-Chairpersons to coordinate, facilitate and integrate the ‘all of government approach’ to the efforts of the key work groups that would be established to focus on COVID-19. </a:t>
            </a:r>
          </a:p>
          <a:p>
            <a:pPr marL="357188" indent="-357188" algn="just" defTabSz="914400" fontAlgn="base">
              <a:spcBef>
                <a:spcPct val="0"/>
              </a:spcBef>
              <a:spcAft>
                <a:spcPct val="0"/>
              </a:spcAft>
              <a:buFont typeface="Arial" panose="020B0604020202020204" pitchFamily="34" charset="0"/>
              <a:buChar char="•"/>
            </a:pPr>
            <a:endParaRPr lang="en-ZA" sz="16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addition, the President instructed that the National Joint Operational and Intelligence Structure would serve as the custodian of all reports during this crisis.  </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83451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These work groups were made up of communication experts, educators, actuaries, scientists, health specialists, engineers, disaster management centre representatives, legal advisors, the top-level leadership of the country’s intelligence, security and law-enforcement agencies as well as teams from the departments that constitute the economic and social clusters of the FOSAD.   </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Secretary for Defence was responsible to Co-Chair the JCPS Cluster of Government at DG level.  </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21</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90335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To this extend, the Secretary for Defence led and coordinated activities in the following key areas during Q1:</a:t>
            </a:r>
          </a:p>
          <a:p>
            <a:pPr marL="357188" indent="-357188" algn="just" defTabSz="914400" fontAlgn="base">
              <a:spcBef>
                <a:spcPct val="0"/>
              </a:spcBef>
              <a:spcAft>
                <a:spcPct val="0"/>
              </a:spcAft>
              <a:buFont typeface="Arial" panose="020B0604020202020204" pitchFamily="34" charset="0"/>
              <a:buChar char="•"/>
            </a:pPr>
            <a:endParaRPr lang="en-ZA" sz="16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Establishment of COVID-19 pandemic work teams.</a:t>
            </a:r>
          </a:p>
          <a:p>
            <a:pPr marL="357188" indent="-357188" algn="just" defTabSz="914400" fontAlgn="base">
              <a:spcBef>
                <a:spcPct val="0"/>
              </a:spcBef>
              <a:spcAft>
                <a:spcPct val="0"/>
              </a:spcAft>
              <a:buFont typeface="Courier New" panose="02070309020205020404" pitchFamily="49" charset="0"/>
              <a:buChar char="o"/>
            </a:pPr>
            <a:endParaRPr lang="en-ZA" sz="16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Provision of strategic direction and guidance to the appointed work streams.</a:t>
            </a:r>
          </a:p>
          <a:p>
            <a:pPr algn="just" defTabSz="914400" fontAlgn="base">
              <a:spcBef>
                <a:spcPct val="0"/>
              </a:spcBef>
              <a:spcAft>
                <a:spcPct val="0"/>
              </a:spcAft>
            </a:pPr>
            <a:r>
              <a:rPr lang="en-ZA" sz="2000" dirty="0">
                <a:solidFill>
                  <a:prstClr val="black"/>
                </a:solidFill>
                <a:latin typeface="Arial" charset="0"/>
                <a:cs typeface="Arial" charset="0"/>
              </a:rPr>
              <a:t>  </a:t>
            </a:r>
            <a:endParaRPr lang="en-ZA" sz="16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Formulation of a Socio-Economic Recovery Plan for the country, post COVID-19 national lockdown.</a:t>
            </a:r>
          </a:p>
          <a:p>
            <a:pPr marL="357188" indent="-357188" algn="just" defTabSz="914400" fontAlgn="base">
              <a:spcBef>
                <a:spcPct val="0"/>
              </a:spcBef>
              <a:spcAft>
                <a:spcPct val="0"/>
              </a:spcAft>
              <a:buFont typeface="Courier New" panose="02070309020205020404" pitchFamily="49" charset="0"/>
              <a:buChar char="o"/>
            </a:pPr>
            <a:endParaRPr lang="en-ZA" sz="16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Developing and consolidating a Draft Framework on the Risk Adjusted Strategy.  </a:t>
            </a:r>
          </a:p>
          <a:p>
            <a:pPr marL="357188" indent="-357188" algn="just" defTabSz="914400" fontAlgn="base">
              <a:spcBef>
                <a:spcPct val="0"/>
              </a:spcBef>
              <a:spcAft>
                <a:spcPct val="0"/>
              </a:spcAft>
              <a:buFont typeface="Courier New" panose="02070309020205020404" pitchFamily="49" charset="0"/>
              <a:buChar char="o"/>
            </a:pPr>
            <a:endParaRPr lang="en-ZA" sz="16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Ensuring the alignment of government-wide security priorities and programmes that were submitted to Cabinet.</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75881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Human Resource Status</a:t>
            </a:r>
          </a:p>
        </p:txBody>
      </p:sp>
      <p:sp>
        <p:nvSpPr>
          <p:cNvPr id="6" name="Rectangle 13"/>
          <p:cNvSpPr>
            <a:spLocks noChangeArrowheads="1"/>
          </p:cNvSpPr>
          <p:nvPr/>
        </p:nvSpPr>
        <p:spPr bwMode="auto">
          <a:xfrm>
            <a:off x="288979" y="772920"/>
            <a:ext cx="8565502" cy="328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requires an average HR strength of 77 000.  In order to assure a more sustainable defence capability, an average HR strength of 75 000 will be maintained during FY2020/21, supplemented by planned Reserve Force </a:t>
            </a:r>
            <a:r>
              <a:rPr lang="en-ZA" sz="2200" dirty="0" err="1">
                <a:solidFill>
                  <a:prstClr val="black"/>
                </a:solidFill>
                <a:latin typeface="Arial" charset="0"/>
                <a:cs typeface="Arial" charset="0"/>
              </a:rPr>
              <a:t>mandays</a:t>
            </a:r>
            <a:r>
              <a:rPr lang="en-ZA" sz="2200" dirty="0">
                <a:solidFill>
                  <a:prstClr val="black"/>
                </a:solidFill>
                <a:latin typeface="Arial" charset="0"/>
                <a:cs typeface="Arial" charset="0"/>
              </a:rPr>
              <a:t> of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2 695 963.  </a:t>
            </a:r>
          </a:p>
          <a:p>
            <a:pPr marL="3429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This will result in a </a:t>
            </a:r>
            <a:r>
              <a:rPr lang="en-ZA" sz="2200" b="1" dirty="0">
                <a:solidFill>
                  <a:prstClr val="black"/>
                </a:solidFill>
                <a:effectLst>
                  <a:outerShdw blurRad="38100" dist="38100" dir="2700000" algn="tl">
                    <a:srgbClr val="000000">
                      <a:alpha val="43137"/>
                    </a:srgbClr>
                  </a:outerShdw>
                </a:effectLst>
                <a:latin typeface="Arial" charset="0"/>
                <a:cs typeface="Arial" charset="0"/>
              </a:rPr>
              <a:t>projected shortfall of Rb3,017 </a:t>
            </a:r>
            <a:r>
              <a:rPr lang="en-ZA" sz="2200" dirty="0">
                <a:solidFill>
                  <a:prstClr val="black"/>
                </a:solidFill>
                <a:latin typeface="Arial" charset="0"/>
                <a:cs typeface="Arial" charset="0"/>
              </a:rPr>
              <a:t>on the </a:t>
            </a:r>
            <a:r>
              <a:rPr lang="en-ZA" sz="2200" dirty="0" err="1">
                <a:solidFill>
                  <a:prstClr val="black"/>
                </a:solidFill>
                <a:latin typeface="Arial" charset="0"/>
                <a:cs typeface="Arial" charset="0"/>
              </a:rPr>
              <a:t>CoE</a:t>
            </a:r>
            <a:r>
              <a:rPr lang="en-ZA" sz="2200" dirty="0">
                <a:solidFill>
                  <a:prstClr val="black"/>
                </a:solidFill>
                <a:latin typeface="Arial" charset="0"/>
                <a:cs typeface="Arial" charset="0"/>
              </a:rPr>
              <a:t> budget for FY2020/21.  </a:t>
            </a:r>
          </a:p>
          <a:p>
            <a:pPr marL="342900" lvl="1"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DOD’s actual strength as at 30 June 2020 was 73 595, which was below the planned average strength of 75 227 for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June 2020.</a:t>
            </a:r>
          </a:p>
          <a:p>
            <a:pPr marL="357188" lvl="1" indent="-357188"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84209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Human Resource Status</a:t>
            </a:r>
          </a:p>
        </p:txBody>
      </p:sp>
      <p:sp>
        <p:nvSpPr>
          <p:cNvPr id="6" name="Rectangle 13"/>
          <p:cNvSpPr>
            <a:spLocks noChangeArrowheads="1"/>
          </p:cNvSpPr>
          <p:nvPr/>
        </p:nvSpPr>
        <p:spPr bwMode="auto">
          <a:xfrm>
            <a:off x="288979" y="772920"/>
            <a:ext cx="8565502" cy="328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NT letter: “</a:t>
            </a:r>
            <a:r>
              <a:rPr lang="en-ZA" sz="2200" i="1" dirty="0">
                <a:solidFill>
                  <a:prstClr val="black"/>
                </a:solidFill>
                <a:latin typeface="Arial" charset="0"/>
                <a:cs typeface="Arial" charset="0"/>
              </a:rPr>
              <a:t>Request to Increase the Compensation of Employees’ Budget Limit of the DOD by Rb2,625 in FY2019/20</a:t>
            </a:r>
            <a:r>
              <a:rPr lang="en-ZA" sz="2200" dirty="0">
                <a:solidFill>
                  <a:prstClr val="black"/>
                </a:solidFill>
                <a:latin typeface="Arial" charset="0"/>
                <a:cs typeface="Arial" charset="0"/>
              </a:rPr>
              <a:t>” dated 17 March 2020, indicated that the request from the DOD to increase the FY2019/20 </a:t>
            </a:r>
            <a:r>
              <a:rPr lang="en-ZA" sz="2200" dirty="0" err="1">
                <a:solidFill>
                  <a:prstClr val="black"/>
                </a:solidFill>
                <a:latin typeface="Arial" charset="0"/>
                <a:cs typeface="Arial" charset="0"/>
              </a:rPr>
              <a:t>CoE</a:t>
            </a:r>
            <a:r>
              <a:rPr lang="en-ZA" sz="2200" dirty="0">
                <a:solidFill>
                  <a:prstClr val="black"/>
                </a:solidFill>
                <a:latin typeface="Arial" charset="0"/>
                <a:cs typeface="Arial" charset="0"/>
              </a:rPr>
              <a:t> ceiling was not supported.  </a:t>
            </a:r>
          </a:p>
          <a:p>
            <a:pPr marL="457200" lvl="2" algn="just" defTabSz="914400" fontAlgn="base">
              <a:spcBef>
                <a:spcPct val="0"/>
              </a:spcBef>
              <a:spcAft>
                <a:spcPct val="0"/>
              </a:spcAft>
            </a:pPr>
            <a:endParaRPr lang="pt-BR" sz="11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received an additional allocation via the 2020 Special Adjustment Budget of Rm763,4, in support of its COVID-19 response.  This allocation is specifically and exclusively appropriated and is aligned to the expenditure in terms of allowances paid and projected payments.  </a:t>
            </a:r>
          </a:p>
          <a:p>
            <a:pPr marL="357188" lvl="1"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It is projected that the funded HR strength will continue to decrease due to higher than anticipated attrition within the Department.</a:t>
            </a:r>
            <a:endParaRPr lang="pt-BR" sz="2200" dirty="0">
              <a:solidFill>
                <a:prstClr val="black"/>
              </a:solidFill>
              <a:latin typeface="Arial" charset="0"/>
              <a:cs typeface="Arial" charset="0"/>
            </a:endParaRPr>
          </a:p>
          <a:p>
            <a:pPr marL="0" lvl="1"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876127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solidFill>
                  <a:prstClr val="black"/>
                </a:solidFill>
                <a:effectLst>
                  <a:outerShdw blurRad="38100" dist="38100" dir="2700000" algn="tl">
                    <a:srgbClr val="000000">
                      <a:alpha val="43137"/>
                    </a:srgbClr>
                  </a:outerShdw>
                </a:effectLst>
                <a:latin typeface="Arial" charset="0"/>
                <a:cs typeface="Arial" charset="0"/>
              </a:rPr>
              <a:t>MTSF 2019 – 2024 Priorities</a:t>
            </a:r>
          </a:p>
          <a:p>
            <a:pPr algn="just" defTabSz="914400" fontAlgn="base">
              <a:spcBef>
                <a:spcPct val="0"/>
              </a:spcBef>
              <a:spcAft>
                <a:spcPct val="0"/>
              </a:spcAft>
            </a:pPr>
            <a:r>
              <a:rPr lang="en-ZA" sz="2200" dirty="0">
                <a:solidFill>
                  <a:prstClr val="black"/>
                </a:solidFill>
                <a:latin typeface="Arial" charset="0"/>
                <a:cs typeface="Arial" charset="0"/>
              </a:rPr>
              <a:t>During the quarter under review, the SANDF supported the following MTSF Priorities:</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400" b="1" dirty="0">
                <a:solidFill>
                  <a:srgbClr val="014929"/>
                </a:solidFill>
                <a:latin typeface="Arial" charset="0"/>
                <a:cs typeface="Arial" charset="0"/>
              </a:rPr>
              <a:t>Priority 6:  “Social Cohesion and Safer Communities”</a:t>
            </a:r>
          </a:p>
          <a:p>
            <a:pPr marL="2062163" indent="-2062163" algn="just" defTabSz="914400" fontAlgn="base">
              <a:spcBef>
                <a:spcPct val="0"/>
              </a:spcBef>
              <a:spcAft>
                <a:spcPct val="0"/>
              </a:spcAft>
            </a:pPr>
            <a:r>
              <a:rPr lang="en-ZA" sz="2200" b="1" dirty="0">
                <a:solidFill>
                  <a:srgbClr val="014929"/>
                </a:solidFill>
                <a:latin typeface="Arial" charset="0"/>
                <a:cs typeface="Arial" charset="0"/>
              </a:rPr>
              <a:t>	</a:t>
            </a:r>
            <a:r>
              <a:rPr lang="en-ZA" sz="2200" dirty="0">
                <a:latin typeface="Arial" charset="0"/>
                <a:cs typeface="Arial" charset="0"/>
              </a:rPr>
              <a:t>(Support to the People)</a:t>
            </a:r>
          </a:p>
          <a:p>
            <a:pPr marL="357188" indent="-357188" algn="just" defTabSz="914400" fontAlgn="base">
              <a:spcBef>
                <a:spcPct val="0"/>
              </a:spcBef>
              <a:spcAft>
                <a:spcPct val="0"/>
              </a:spcAft>
              <a:buFont typeface="Arial" panose="020B0604020202020204" pitchFamily="34" charset="0"/>
              <a:buChar char="•"/>
            </a:pPr>
            <a:endParaRPr lang="en-ZA" sz="2200" b="1" dirty="0">
              <a:solidFill>
                <a:srgbClr val="014929"/>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400" b="1" dirty="0">
                <a:solidFill>
                  <a:srgbClr val="014929"/>
                </a:solidFill>
                <a:latin typeface="Arial" charset="0"/>
                <a:cs typeface="Arial" charset="0"/>
              </a:rPr>
              <a:t>Priority 7:  “A Better Africa and a Better World”</a:t>
            </a:r>
            <a:r>
              <a:rPr lang="en-ZA" sz="2400" dirty="0">
                <a:solidFill>
                  <a:prstClr val="black"/>
                </a:solidFill>
                <a:latin typeface="Arial" charset="0"/>
                <a:cs typeface="Arial" charset="0"/>
              </a:rPr>
              <a:t> </a:t>
            </a:r>
          </a:p>
          <a:p>
            <a:pPr marL="2062163" indent="-2062163" algn="just" defTabSz="914400" fontAlgn="base">
              <a:spcBef>
                <a:spcPct val="0"/>
              </a:spcBef>
              <a:spcAft>
                <a:spcPct val="0"/>
              </a:spcAft>
            </a:pPr>
            <a:r>
              <a:rPr lang="en-ZA" sz="2200" dirty="0">
                <a:solidFill>
                  <a:prstClr val="black"/>
                </a:solidFill>
                <a:latin typeface="Arial" charset="0"/>
                <a:cs typeface="Arial" charset="0"/>
              </a:rPr>
              <a:t>	(Regional Security)</a:t>
            </a:r>
          </a:p>
          <a:p>
            <a:pPr algn="just" defTabSz="914400" fontAlgn="base">
              <a:spcBef>
                <a:spcPct val="0"/>
              </a:spcBef>
              <a:spcAft>
                <a:spcPct val="0"/>
              </a:spcAft>
            </a:pPr>
            <a:r>
              <a:rPr lang="en-ZA" sz="2200" dirty="0">
                <a:solidFill>
                  <a:prstClr val="black"/>
                </a:solidFill>
                <a:latin typeface="Arial" charset="0"/>
                <a:cs typeface="Arial" charset="0"/>
              </a:rPr>
              <a:t> </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405403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Support to the People</a:t>
            </a:r>
            <a:r>
              <a:rPr lang="en-ZA" sz="2200" dirty="0">
                <a:solidFill>
                  <a:prstClr val="black"/>
                </a:solidFill>
                <a:effectLst>
                  <a:outerShdw blurRad="38100" dist="38100" dir="2700000" algn="tl">
                    <a:srgbClr val="000000">
                      <a:alpha val="43137"/>
                    </a:srgbClr>
                  </a:outerShdw>
                </a:effectLst>
                <a:latin typeface="Arial" charset="0"/>
                <a:cs typeface="Arial" charset="0"/>
              </a:rPr>
              <a:t>, </a:t>
            </a:r>
            <a:r>
              <a:rPr lang="en-ZA" sz="2200" dirty="0">
                <a:solidFill>
                  <a:prstClr val="black"/>
                </a:solidFill>
                <a:latin typeface="Arial" charset="0"/>
                <a:cs typeface="Arial" charset="0"/>
              </a:rPr>
              <a:t>the SANDF deployed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15 sub-units to execute </a:t>
            </a:r>
            <a:r>
              <a:rPr lang="en-ZA" sz="2200" dirty="0">
                <a:solidFill>
                  <a:prstClr val="black"/>
                </a:solidFill>
                <a:effectLst>
                  <a:outerShdw blurRad="38100" dist="38100" dir="2700000" algn="tl">
                    <a:srgbClr val="000000">
                      <a:alpha val="43137"/>
                    </a:srgbClr>
                  </a:outerShdw>
                </a:effectLst>
                <a:latin typeface="Arial" charset="0"/>
                <a:cs typeface="Arial" charset="0"/>
              </a:rPr>
              <a:t>Op CORONA </a:t>
            </a:r>
            <a:r>
              <a:rPr lang="en-ZA" sz="2200" dirty="0">
                <a:solidFill>
                  <a:prstClr val="black"/>
                </a:solidFill>
                <a:latin typeface="Arial" charset="0"/>
                <a:cs typeface="Arial" charset="0"/>
              </a:rPr>
              <a:t>(Border Safeguarding) in Limpopo, Mpumalanga, KwaZulu-Natal, Free State, Eastern Cape, Northern Cape and North-West Provinces.</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Efforts to contribute towards Op PHAKISA objectives continued through the conduct of two </a:t>
            </a:r>
            <a:r>
              <a:rPr lang="en-ZA" sz="2200" dirty="0">
                <a:solidFill>
                  <a:prstClr val="black"/>
                </a:solidFill>
                <a:effectLst>
                  <a:outerShdw blurRad="38100" dist="38100" dir="2700000" algn="tl">
                    <a:srgbClr val="000000">
                      <a:alpha val="43137"/>
                    </a:srgbClr>
                  </a:outerShdw>
                </a:effectLst>
                <a:latin typeface="Arial" charset="0"/>
                <a:cs typeface="Arial" charset="0"/>
              </a:rPr>
              <a:t>Op CORONA </a:t>
            </a:r>
            <a:r>
              <a:rPr lang="en-ZA" sz="2200" dirty="0">
                <a:solidFill>
                  <a:prstClr val="black"/>
                </a:solidFill>
                <a:latin typeface="Arial" charset="0"/>
                <a:cs typeface="Arial" charset="0"/>
              </a:rPr>
              <a:t>coastal patrols during Q1.</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97843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Op CORONA Operational Successes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27</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5807232"/>
              </p:ext>
            </p:extLst>
          </p:nvPr>
        </p:nvGraphicFramePr>
        <p:xfrm>
          <a:off x="144529" y="807119"/>
          <a:ext cx="8855090" cy="3240134"/>
        </p:xfrm>
        <a:graphic>
          <a:graphicData uri="http://schemas.openxmlformats.org/drawingml/2006/table">
            <a:tbl>
              <a:tblPr firstRow="1" firstCol="1" bandRow="1"/>
              <a:tblGrid>
                <a:gridCol w="2773600">
                  <a:extLst>
                    <a:ext uri="{9D8B030D-6E8A-4147-A177-3AD203B41FA5}">
                      <a16:colId xmlns:a16="http://schemas.microsoft.com/office/drawing/2014/main" val="20000"/>
                    </a:ext>
                  </a:extLst>
                </a:gridCol>
                <a:gridCol w="1216298">
                  <a:extLst>
                    <a:ext uri="{9D8B030D-6E8A-4147-A177-3AD203B41FA5}">
                      <a16:colId xmlns:a16="http://schemas.microsoft.com/office/drawing/2014/main" val="20001"/>
                    </a:ext>
                  </a:extLst>
                </a:gridCol>
                <a:gridCol w="1216298">
                  <a:extLst>
                    <a:ext uri="{9D8B030D-6E8A-4147-A177-3AD203B41FA5}">
                      <a16:colId xmlns:a16="http://schemas.microsoft.com/office/drawing/2014/main" val="20002"/>
                    </a:ext>
                  </a:extLst>
                </a:gridCol>
                <a:gridCol w="1216298">
                  <a:extLst>
                    <a:ext uri="{9D8B030D-6E8A-4147-A177-3AD203B41FA5}">
                      <a16:colId xmlns:a16="http://schemas.microsoft.com/office/drawing/2014/main" val="20003"/>
                    </a:ext>
                  </a:extLst>
                </a:gridCol>
                <a:gridCol w="1216298">
                  <a:extLst>
                    <a:ext uri="{9D8B030D-6E8A-4147-A177-3AD203B41FA5}">
                      <a16:colId xmlns:a16="http://schemas.microsoft.com/office/drawing/2014/main" val="20004"/>
                    </a:ext>
                  </a:extLst>
                </a:gridCol>
                <a:gridCol w="1216298">
                  <a:extLst>
                    <a:ext uri="{9D8B030D-6E8A-4147-A177-3AD203B41FA5}">
                      <a16:colId xmlns:a16="http://schemas.microsoft.com/office/drawing/2014/main" val="20005"/>
                    </a:ext>
                  </a:extLst>
                </a:gridCol>
              </a:tblGrid>
              <a:tr h="497558">
                <a:tc>
                  <a:txBody>
                    <a:bodyPr/>
                    <a:lstStyle/>
                    <a:p>
                      <a:pPr algn="l">
                        <a:spcAft>
                          <a:spcPts val="0"/>
                        </a:spcAft>
                      </a:pPr>
                      <a:r>
                        <a:rPr lang="en-US" sz="1800" b="1" dirty="0">
                          <a:solidFill>
                            <a:schemeClr val="bg1"/>
                          </a:solidFill>
                          <a:effectLst/>
                          <a:latin typeface="Arial Narrow"/>
                          <a:ea typeface="Calibri"/>
                          <a:cs typeface="Times New Roman"/>
                        </a:rPr>
                        <a:t>Operational Successes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US" sz="1800" b="1" kern="1200" dirty="0">
                          <a:solidFill>
                            <a:schemeClr val="bg1"/>
                          </a:solidFill>
                          <a:effectLst/>
                          <a:latin typeface="Arial Narrow"/>
                          <a:ea typeface="Calibri"/>
                          <a:cs typeface="Times New Roman"/>
                        </a:rPr>
                        <a:t>Q1</a:t>
                      </a:r>
                      <a:endParaRPr lang="en-GB" sz="1800" b="1" kern="1200" dirty="0">
                        <a:solidFill>
                          <a:schemeClr val="bg1"/>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Q2</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Q3</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Q4</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YTD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3"/>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Weapons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4"/>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Illegal Foreigners Apprehended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1 115</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1 115</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5"/>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Criminals Arrested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172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172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6"/>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Stolen Vehicles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32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32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7"/>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Dagga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3 852 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3 852 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8"/>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Live-stock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338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338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9"/>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Contraband Goods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Rm23,12 </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Rm23,12 </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0"/>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Precious Metals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ZA" sz="1600" b="0" i="0" u="none" strike="noStrike" dirty="0">
                        <a:solidFill>
                          <a:srgbClr val="000000"/>
                        </a:solidFill>
                        <a:effectLst/>
                        <a:latin typeface="Arial Narrow" panose="020B0606020202030204" pitchFamily="34" charset="0"/>
                      </a:endParaRP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
        <p:nvSpPr>
          <p:cNvPr id="8" name="Rounded Rectangle 7"/>
          <p:cNvSpPr/>
          <p:nvPr/>
        </p:nvSpPr>
        <p:spPr>
          <a:xfrm>
            <a:off x="3017534" y="723712"/>
            <a:ext cx="996461" cy="3402972"/>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7283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731025"/>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support to Government Departments (</a:t>
            </a:r>
            <a:r>
              <a:rPr lang="en-ZA" sz="2200" dirty="0">
                <a:solidFill>
                  <a:prstClr val="black"/>
                </a:solidFill>
                <a:effectLst>
                  <a:outerShdw blurRad="38100" dist="38100" dir="2700000" algn="tl">
                    <a:srgbClr val="000000">
                      <a:alpha val="43137"/>
                    </a:srgbClr>
                  </a:outerShdw>
                </a:effectLst>
                <a:latin typeface="Arial" charset="0"/>
                <a:cs typeface="Arial" charset="0"/>
              </a:rPr>
              <a:t>Op PROSPER</a:t>
            </a:r>
            <a:r>
              <a:rPr lang="en-ZA" sz="2200" dirty="0">
                <a:solidFill>
                  <a:prstClr val="black"/>
                </a:solidFill>
                <a:latin typeface="Arial" charset="0"/>
                <a:cs typeface="Arial" charset="0"/>
              </a:rPr>
              <a:t>), the SANDF operational concept for Safety and Security Support is to employ multi-rolled military capabilities on request and according to the prescripts of the Defence Act 42 of 2002.  The SANDF was not requested to provide assistance during Q1.</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Disaster Aid and Relief (</a:t>
            </a:r>
            <a:r>
              <a:rPr lang="en-ZA" sz="2200" dirty="0">
                <a:solidFill>
                  <a:prstClr val="black"/>
                </a:solidFill>
                <a:effectLst>
                  <a:outerShdw blurRad="38100" dist="38100" dir="2700000" algn="tl">
                    <a:srgbClr val="000000">
                      <a:alpha val="43137"/>
                    </a:srgbClr>
                  </a:outerShdw>
                </a:effectLst>
                <a:latin typeface="Arial" charset="0"/>
                <a:cs typeface="Arial" charset="0"/>
              </a:rPr>
              <a:t>Op CHARIOT</a:t>
            </a:r>
            <a:r>
              <a:rPr lang="en-ZA" sz="2200" dirty="0">
                <a:solidFill>
                  <a:prstClr val="black"/>
                </a:solidFill>
                <a:latin typeface="Arial" charset="0"/>
                <a:cs typeface="Arial" charset="0"/>
              </a:rPr>
              <a:t>), the SANDF was not requested to provide assistance during Q1.</a:t>
            </a:r>
            <a:endParaRPr lang="en-ZA" sz="11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413499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28"/>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search and rescue (</a:t>
            </a:r>
            <a:r>
              <a:rPr lang="en-ZA" sz="2200" dirty="0">
                <a:solidFill>
                  <a:prstClr val="black"/>
                </a:solidFill>
                <a:effectLst>
                  <a:outerShdw blurRad="38100" dist="38100" dir="2700000" algn="tl">
                    <a:srgbClr val="000000">
                      <a:alpha val="43137"/>
                    </a:srgbClr>
                  </a:outerShdw>
                </a:effectLst>
                <a:latin typeface="Arial" charset="0"/>
                <a:cs typeface="Arial" charset="0"/>
              </a:rPr>
              <a:t>Op ARABELLA</a:t>
            </a:r>
            <a:r>
              <a:rPr lang="en-ZA" sz="2200" dirty="0">
                <a:solidFill>
                  <a:prstClr val="black"/>
                </a:solidFill>
                <a:latin typeface="Arial" charset="0"/>
                <a:cs typeface="Arial" charset="0"/>
              </a:rPr>
              <a:t>), the SANDF provided assistance in the:</a:t>
            </a:r>
          </a:p>
          <a:p>
            <a:pPr marL="357188" lvl="1" indent="-357188"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814388" lvl="2"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The CASEVAC of a passenger who suffered a heart attack aboard the Queen Mary 2, 216nm South West of the Coast of Durban.  An Oryx helicopter from 15 Squadron successfully retrieved the patient in challenging conditions and delivered him safely to hospital for urgent treatment on 02 April 2020.</a:t>
            </a:r>
          </a:p>
          <a:p>
            <a:pPr marL="814388" lvl="2" indent="-357188" algn="just"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14388" lvl="2"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On 06 May 2020, an Oryx helicopter from 15 Squadron conducted a CASEVAC 7nm offshore of Park </a:t>
            </a:r>
            <a:r>
              <a:rPr lang="en-ZA" sz="2000" dirty="0" err="1">
                <a:solidFill>
                  <a:prstClr val="black"/>
                </a:solidFill>
                <a:latin typeface="Arial" charset="0"/>
                <a:cs typeface="Arial" charset="0"/>
              </a:rPr>
              <a:t>Rynie</a:t>
            </a:r>
            <a:r>
              <a:rPr lang="en-ZA" sz="2000" dirty="0">
                <a:solidFill>
                  <a:prstClr val="black"/>
                </a:solidFill>
                <a:latin typeface="Arial" charset="0"/>
                <a:cs typeface="Arial" charset="0"/>
              </a:rPr>
              <a:t> in the KwaZulu-Natal South Coast.  A sailor on board a bulk motor carrier fell ill and had to be evacuated to a hospital facility in Durban.</a:t>
            </a:r>
          </a:p>
          <a:p>
            <a:pPr marL="814388" lvl="2" indent="-357188"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SANDF supported to the national effort to mitigate the spread of COVID-19 (</a:t>
            </a:r>
            <a:r>
              <a:rPr lang="en-ZA" sz="2200" dirty="0">
                <a:solidFill>
                  <a:prstClr val="black"/>
                </a:solidFill>
                <a:effectLst>
                  <a:outerShdw blurRad="38100" dist="38100" dir="2700000" algn="tl">
                    <a:srgbClr val="000000">
                      <a:alpha val="43137"/>
                    </a:srgbClr>
                  </a:outerShdw>
                </a:effectLst>
                <a:latin typeface="Arial" charset="0"/>
                <a:cs typeface="Arial" charset="0"/>
              </a:rPr>
              <a:t>Op NOTLELA</a:t>
            </a:r>
            <a:r>
              <a:rPr lang="en-ZA" sz="2200" dirty="0">
                <a:solidFill>
                  <a:prstClr val="black"/>
                </a:solidFill>
                <a:latin typeface="Arial" charset="0"/>
                <a:cs typeface="Arial" charset="0"/>
              </a:rPr>
              <a:t>) from 24 March 2020 to date.</a:t>
            </a:r>
          </a:p>
          <a:p>
            <a:pPr marL="0" lvl="1" algn="just" defTabSz="914400" fontAlgn="base">
              <a:spcBef>
                <a:spcPct val="0"/>
              </a:spcBef>
              <a:spcAft>
                <a:spcPct val="0"/>
              </a:spcAft>
            </a:pPr>
            <a:endParaRPr lang="en-ZA" sz="20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29</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68649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71685" y="774243"/>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Legislative Requirements</a:t>
            </a:r>
          </a:p>
          <a:p>
            <a:pPr marL="914400" lvl="1" indent="-457200" defTabSz="914400" fontAlgn="base">
              <a:lnSpc>
                <a:spcPct val="150000"/>
              </a:lnSpc>
              <a:spcBef>
                <a:spcPct val="0"/>
              </a:spcBef>
              <a:spcAft>
                <a:spcPct val="0"/>
              </a:spcAft>
              <a:buFont typeface="Courier New" panose="02070309020205020404" pitchFamily="49" charset="0"/>
              <a:buChar char="o"/>
            </a:pPr>
            <a:r>
              <a:rPr lang="en-ZA" sz="2400" dirty="0">
                <a:solidFill>
                  <a:prstClr val="black"/>
                </a:solidFill>
                <a:latin typeface="Arial" charset="0"/>
                <a:cs typeface="Arial" charset="0"/>
              </a:rPr>
              <a:t>DOD QPR Instruction for FY2020/21</a:t>
            </a:r>
          </a:p>
          <a:p>
            <a:pPr marL="914400" lvl="1" indent="-457200" defTabSz="914400" fontAlgn="base">
              <a:lnSpc>
                <a:spcPct val="150000"/>
              </a:lnSpc>
              <a:spcBef>
                <a:spcPct val="0"/>
              </a:spcBef>
              <a:spcAft>
                <a:spcPct val="0"/>
              </a:spcAft>
              <a:buFont typeface="Courier New" panose="02070309020205020404" pitchFamily="49" charset="0"/>
              <a:buChar char="o"/>
            </a:pPr>
            <a:r>
              <a:rPr lang="en-ZA" sz="2400" dirty="0">
                <a:solidFill>
                  <a:prstClr val="black"/>
                </a:solidFill>
                <a:latin typeface="Arial" charset="0"/>
                <a:cs typeface="Arial" charset="0"/>
              </a:rPr>
              <a:t>Amended Reporting Requirements</a:t>
            </a:r>
          </a:p>
          <a:p>
            <a:pPr marL="914400" lvl="1" indent="-457200" defTabSz="914400" fontAlgn="base">
              <a:lnSpc>
                <a:spcPct val="150000"/>
              </a:lnSpc>
              <a:spcBef>
                <a:spcPct val="0"/>
              </a:spcBef>
              <a:spcAft>
                <a:spcPct val="0"/>
              </a:spcAft>
              <a:buFont typeface="Courier New" panose="02070309020205020404" pitchFamily="49" charset="0"/>
              <a:buChar char="o"/>
            </a:pPr>
            <a:r>
              <a:rPr lang="en-ZA" sz="2400" dirty="0">
                <a:solidFill>
                  <a:prstClr val="black"/>
                </a:solidFill>
                <a:latin typeface="Arial" charset="0"/>
                <a:cs typeface="Arial" charset="0"/>
              </a:rPr>
              <a:t>Additional COVID-19 Reporting Requirements</a:t>
            </a:r>
          </a:p>
          <a:p>
            <a:pPr marL="457200" indent="-457200"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Background</a:t>
            </a:r>
          </a:p>
          <a:p>
            <a:pPr marL="914400" lvl="1" indent="-457200" defTabSz="914400" fontAlgn="base">
              <a:lnSpc>
                <a:spcPct val="150000"/>
              </a:lnSpc>
              <a:spcBef>
                <a:spcPct val="0"/>
              </a:spcBef>
              <a:spcAft>
                <a:spcPct val="0"/>
              </a:spcAft>
              <a:buFont typeface="Courier New" panose="02070309020205020404" pitchFamily="49" charset="0"/>
              <a:buChar char="o"/>
            </a:pPr>
            <a:r>
              <a:rPr lang="en-US" sz="2400" dirty="0">
                <a:solidFill>
                  <a:prstClr val="black"/>
                </a:solidFill>
                <a:latin typeface="Arial" charset="0"/>
                <a:cs typeface="Arial" charset="0"/>
              </a:rPr>
              <a:t>DOD Result-Based Model</a:t>
            </a:r>
          </a:p>
          <a:p>
            <a:pPr marL="914400" lvl="1" indent="-457200" defTabSz="914400" fontAlgn="base">
              <a:lnSpc>
                <a:spcPct val="150000"/>
              </a:lnSpc>
              <a:spcBef>
                <a:spcPct val="0"/>
              </a:spcBef>
              <a:spcAft>
                <a:spcPct val="0"/>
              </a:spcAft>
              <a:buFont typeface="Courier New" panose="02070309020205020404" pitchFamily="49" charset="0"/>
              <a:buChar char="o"/>
            </a:pPr>
            <a:endParaRPr lang="en-US"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09418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Regional Security</a:t>
            </a:r>
            <a:r>
              <a:rPr lang="en-ZA" sz="2200" dirty="0">
                <a:solidFill>
                  <a:prstClr val="black"/>
                </a:solidFill>
                <a:latin typeface="Arial" charset="0"/>
                <a:cs typeface="Arial" charset="0"/>
              </a:rPr>
              <a:t> the SANDF continued to provide Force Structure Elements to the United Nations PSO in the DRC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a:t>
            </a:r>
            <a:r>
              <a:rPr lang="en-ZA" sz="2200" dirty="0">
                <a:solidFill>
                  <a:prstClr val="black"/>
                </a:solidFill>
                <a:effectLst>
                  <a:outerShdw blurRad="38100" dist="38100" dir="2700000" algn="tl">
                    <a:srgbClr val="000000">
                      <a:alpha val="43137"/>
                    </a:srgbClr>
                  </a:outerShdw>
                </a:effectLst>
                <a:latin typeface="Arial" charset="0"/>
                <a:cs typeface="Arial" charset="0"/>
              </a:rPr>
              <a:t>Op MISTRAL</a:t>
            </a:r>
            <a:r>
              <a:rPr lang="en-ZA" sz="2200" dirty="0">
                <a:solidFill>
                  <a:prstClr val="black"/>
                </a:solidFill>
                <a:latin typeface="Arial" charset="0"/>
                <a:cs typeface="Arial" charset="0"/>
              </a:rPr>
              <a:t>). These included:</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SANDF Specialist Contingent in Kinshasa</a:t>
            </a:r>
          </a:p>
          <a:p>
            <a:pPr marL="814388" lvl="1" indent="-357188" algn="just"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Force Intervention Battalion Group in Sake Base</a:t>
            </a:r>
          </a:p>
          <a:p>
            <a:pPr marL="814388" lvl="1" indent="-357188" algn="just"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Composite Helicopter Unit in Goma</a:t>
            </a:r>
          </a:p>
          <a:p>
            <a:pPr marL="814388" lvl="1" indent="-357188" algn="just" defTabSz="914400" fontAlgn="base">
              <a:spcBef>
                <a:spcPct val="0"/>
              </a:spcBef>
              <a:spcAft>
                <a:spcPct val="0"/>
              </a:spcAft>
              <a:buFont typeface="Courier New" panose="02070309020205020404" pitchFamily="49" charset="0"/>
              <a:buChar char="o"/>
            </a:pPr>
            <a:endParaRPr lang="en-ZA" sz="20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Due to the need to harness the limited number of operationally available SA Navy platforms for deployment in Op NOTLELA, it was decided that there will be no </a:t>
            </a:r>
            <a:r>
              <a:rPr lang="en-ZA" sz="2200" dirty="0">
                <a:solidFill>
                  <a:prstClr val="black"/>
                </a:solidFill>
                <a:effectLst>
                  <a:outerShdw blurRad="38100" dist="38100" dir="2700000" algn="tl">
                    <a:srgbClr val="000000">
                      <a:alpha val="43137"/>
                    </a:srgbClr>
                  </a:outerShdw>
                </a:effectLst>
                <a:latin typeface="Arial" charset="0"/>
                <a:cs typeface="Arial" charset="0"/>
              </a:rPr>
              <a:t>Op COPPER </a:t>
            </a:r>
            <a:r>
              <a:rPr lang="en-ZA" sz="2200" dirty="0">
                <a:solidFill>
                  <a:prstClr val="black"/>
                </a:solidFill>
                <a:latin typeface="Arial" charset="0"/>
                <a:cs typeface="Arial" charset="0"/>
              </a:rPr>
              <a:t>long range deployment in the Mozambique Channel during Q1.</a:t>
            </a:r>
          </a:p>
          <a:p>
            <a:pPr marL="814388" lvl="2"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580959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DOD Selected </a:t>
            </a:r>
          </a:p>
          <a:p>
            <a:pPr algn="ctr"/>
            <a:r>
              <a:rPr lang="en-GB" sz="40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(included in the  ENE) </a:t>
            </a: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Indicators</a:t>
            </a:r>
          </a:p>
        </p:txBody>
      </p:sp>
    </p:spTree>
    <p:extLst>
      <p:ext uri="{BB962C8B-B14F-4D97-AF65-F5344CB8AC3E}">
        <p14:creationId xmlns:p14="http://schemas.microsoft.com/office/powerpoint/2010/main" val="266769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32</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13941440"/>
              </p:ext>
            </p:extLst>
          </p:nvPr>
        </p:nvGraphicFramePr>
        <p:xfrm>
          <a:off x="126158" y="1675889"/>
          <a:ext cx="8858815" cy="3025765"/>
        </p:xfrm>
        <a:graphic>
          <a:graphicData uri="http://schemas.openxmlformats.org/drawingml/2006/table">
            <a:tbl>
              <a:tblPr firstRow="1" bandRow="1"/>
              <a:tblGrid>
                <a:gridCol w="3372822">
                  <a:extLst>
                    <a:ext uri="{9D8B030D-6E8A-4147-A177-3AD203B41FA5}">
                      <a16:colId xmlns:a16="http://schemas.microsoft.com/office/drawing/2014/main" val="20000"/>
                    </a:ext>
                  </a:extLst>
                </a:gridCol>
                <a:gridCol w="927708">
                  <a:extLst>
                    <a:ext uri="{9D8B030D-6E8A-4147-A177-3AD203B41FA5}">
                      <a16:colId xmlns:a16="http://schemas.microsoft.com/office/drawing/2014/main" val="20001"/>
                    </a:ext>
                  </a:extLst>
                </a:gridCol>
                <a:gridCol w="911657">
                  <a:extLst>
                    <a:ext uri="{9D8B030D-6E8A-4147-A177-3AD203B41FA5}">
                      <a16:colId xmlns:a16="http://schemas.microsoft.com/office/drawing/2014/main" val="20002"/>
                    </a:ext>
                  </a:extLst>
                </a:gridCol>
                <a:gridCol w="911657">
                  <a:extLst>
                    <a:ext uri="{9D8B030D-6E8A-4147-A177-3AD203B41FA5}">
                      <a16:colId xmlns:a16="http://schemas.microsoft.com/office/drawing/2014/main" val="20003"/>
                    </a:ext>
                  </a:extLst>
                </a:gridCol>
                <a:gridCol w="911657">
                  <a:extLst>
                    <a:ext uri="{9D8B030D-6E8A-4147-A177-3AD203B41FA5}">
                      <a16:colId xmlns:a16="http://schemas.microsoft.com/office/drawing/2014/main" val="20004"/>
                    </a:ext>
                  </a:extLst>
                </a:gridCol>
                <a:gridCol w="911657">
                  <a:extLst>
                    <a:ext uri="{9D8B030D-6E8A-4147-A177-3AD203B41FA5}">
                      <a16:colId xmlns:a16="http://schemas.microsoft.com/office/drawing/2014/main" val="931325041"/>
                    </a:ext>
                  </a:extLst>
                </a:gridCol>
                <a:gridCol w="911657">
                  <a:extLst>
                    <a:ext uri="{9D8B030D-6E8A-4147-A177-3AD203B41FA5}">
                      <a16:colId xmlns:a16="http://schemas.microsoft.com/office/drawing/2014/main" val="20005"/>
                    </a:ext>
                  </a:extLst>
                </a:gridCol>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Performance Indicator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Target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YTD</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479633">
                <a:tc>
                  <a:txBody>
                    <a:bodyPr/>
                    <a:lstStyle/>
                    <a:p>
                      <a:pPr algn="l"/>
                      <a:r>
                        <a:rPr lang="en-ZA" sz="1400" b="0" dirty="0">
                          <a:solidFill>
                            <a:schemeClr val="tx1"/>
                          </a:solidFill>
                          <a:latin typeface="Arial" panose="020B0604020202020204" pitchFamily="34" charset="0"/>
                          <a:cs typeface="Arial" panose="020B0604020202020204" pitchFamily="34" charset="0"/>
                        </a:rPr>
                        <a:t>Total number of Defence Attaché offices</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ZA" sz="1400" b="1" kern="1200" dirty="0">
                          <a:solidFill>
                            <a:schemeClr val="tx1"/>
                          </a:solidFill>
                          <a:latin typeface="Arial" panose="020B0604020202020204" pitchFamily="34" charset="0"/>
                          <a:ea typeface="+mn-ea"/>
                          <a:cs typeface="Arial" panose="020B0604020202020204" pitchFamily="34" charset="0"/>
                        </a:rPr>
                        <a:t>44</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44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314058">
                <a:tc>
                  <a:txBody>
                    <a:bodyPr/>
                    <a:lstStyle/>
                    <a:p>
                      <a:pPr algn="l"/>
                      <a:r>
                        <a:rPr lang="en-ZA" sz="1400" b="0" dirty="0">
                          <a:solidFill>
                            <a:schemeClr val="tx1"/>
                          </a:solidFill>
                          <a:latin typeface="Arial" panose="020B0604020202020204" pitchFamily="34" charset="0"/>
                          <a:cs typeface="Arial" panose="020B0604020202020204" pitchFamily="34" charset="0"/>
                        </a:rPr>
                        <a:t>Number of Military Skills Development Members in the System</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1" kern="1200" dirty="0">
                          <a:solidFill>
                            <a:schemeClr val="tx1"/>
                          </a:solidFill>
                          <a:latin typeface="Arial" panose="020B0604020202020204" pitchFamily="34" charset="0"/>
                          <a:ea typeface="+mn-ea"/>
                          <a:cs typeface="Arial" panose="020B0604020202020204" pitchFamily="34" charset="0"/>
                        </a:rPr>
                        <a:t>3 604</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3 576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99%</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485336">
                <a:tc>
                  <a:txBody>
                    <a:bodyPr/>
                    <a:lstStyle/>
                    <a:p>
                      <a:pPr algn="l"/>
                      <a:r>
                        <a:rPr lang="en-ZA" sz="1400" b="0" dirty="0">
                          <a:solidFill>
                            <a:schemeClr val="tx1"/>
                          </a:solidFill>
                          <a:latin typeface="Arial" panose="020B0604020202020204" pitchFamily="34" charset="0"/>
                          <a:cs typeface="Arial" panose="020B0604020202020204" pitchFamily="34" charset="0"/>
                        </a:rPr>
                        <a:t>Number of Reserve Force </a:t>
                      </a:r>
                      <a:r>
                        <a:rPr lang="en-ZA" sz="1400" b="0" dirty="0" err="1">
                          <a:solidFill>
                            <a:schemeClr val="tx1"/>
                          </a:solidFill>
                          <a:latin typeface="Arial" panose="020B0604020202020204" pitchFamily="34" charset="0"/>
                          <a:cs typeface="Arial" panose="020B0604020202020204" pitchFamily="34" charset="0"/>
                        </a:rPr>
                        <a:t>mandays</a:t>
                      </a:r>
                      <a:endParaRPr lang="en-ZA" sz="1400" b="0" dirty="0">
                        <a:solidFill>
                          <a:schemeClr val="tx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2 695 963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867 690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ea typeface="+mn-ea"/>
                          <a:cs typeface="Arial" panose="020B0604020202020204" pitchFamily="34" charset="0"/>
                        </a:rPr>
                        <a:t>32%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Percentage compliance with the Southern African Development Community Standby Force</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Percentage compliance with number of external operations</a:t>
                      </a:r>
                      <a:endParaRPr lang="en-ZA" sz="1400" b="0" kern="1200" dirty="0">
                        <a:solidFill>
                          <a:schemeClr val="accent6">
                            <a:lumMod val="75000"/>
                          </a:schemeClr>
                        </a:solidFill>
                        <a:latin typeface="Arial" panose="020B0604020202020204" pitchFamily="34" charset="0"/>
                        <a:ea typeface="+mn-ea"/>
                        <a:cs typeface="Arial" panose="020B0604020202020204" pitchFamily="34" charset="0"/>
                      </a:endParaRP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A0B65DB5-F3A7-4149-9268-4E0A66F77AC3}"/>
              </a:ext>
            </a:extLst>
          </p:cNvPr>
          <p:cNvSpPr txBox="1"/>
          <p:nvPr/>
        </p:nvSpPr>
        <p:spPr>
          <a:xfrm>
            <a:off x="159028" y="729574"/>
            <a:ext cx="8825946" cy="769441"/>
          </a:xfrm>
          <a:prstGeom prst="rect">
            <a:avLst/>
          </a:prstGeom>
          <a:noFill/>
        </p:spPr>
        <p:txBody>
          <a:bodyPr wrap="square" rtlCol="0">
            <a:spAutoFit/>
          </a:bodyPr>
          <a:lstStyle/>
          <a:p>
            <a:r>
              <a:rPr lang="en-ZA" sz="2200" dirty="0">
                <a:latin typeface="Arial" panose="020B0604020202020204" pitchFamily="34" charset="0"/>
                <a:cs typeface="Arial" panose="020B0604020202020204" pitchFamily="34" charset="0"/>
              </a:rPr>
              <a:t>The following </a:t>
            </a:r>
            <a:r>
              <a:rPr lang="en-ZA"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selected performance indicators</a:t>
            </a:r>
            <a:r>
              <a:rPr lang="en-ZA" sz="2200" dirty="0">
                <a:latin typeface="Arial" panose="020B0604020202020204" pitchFamily="34" charset="0"/>
                <a:cs typeface="Arial" panose="020B0604020202020204" pitchFamily="34" charset="0"/>
              </a:rPr>
              <a:t> are published in the 2020 Estimates of National Expenditure for Vote 23.</a:t>
            </a:r>
          </a:p>
        </p:txBody>
      </p:sp>
    </p:spTree>
    <p:extLst>
      <p:ext uri="{BB962C8B-B14F-4D97-AF65-F5344CB8AC3E}">
        <p14:creationId xmlns:p14="http://schemas.microsoft.com/office/powerpoint/2010/main" val="2638429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33</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15311874"/>
              </p:ext>
            </p:extLst>
          </p:nvPr>
        </p:nvGraphicFramePr>
        <p:xfrm>
          <a:off x="126158" y="742032"/>
          <a:ext cx="8858815" cy="3058590"/>
        </p:xfrm>
        <a:graphic>
          <a:graphicData uri="http://schemas.openxmlformats.org/drawingml/2006/table">
            <a:tbl>
              <a:tblPr firstRow="1" bandRow="1"/>
              <a:tblGrid>
                <a:gridCol w="3388873">
                  <a:extLst>
                    <a:ext uri="{9D8B030D-6E8A-4147-A177-3AD203B41FA5}">
                      <a16:colId xmlns:a16="http://schemas.microsoft.com/office/drawing/2014/main" val="20000"/>
                    </a:ext>
                  </a:extLst>
                </a:gridCol>
                <a:gridCol w="911657">
                  <a:extLst>
                    <a:ext uri="{9D8B030D-6E8A-4147-A177-3AD203B41FA5}">
                      <a16:colId xmlns:a16="http://schemas.microsoft.com/office/drawing/2014/main" val="20001"/>
                    </a:ext>
                  </a:extLst>
                </a:gridCol>
                <a:gridCol w="911657">
                  <a:extLst>
                    <a:ext uri="{9D8B030D-6E8A-4147-A177-3AD203B41FA5}">
                      <a16:colId xmlns:a16="http://schemas.microsoft.com/office/drawing/2014/main" val="20002"/>
                    </a:ext>
                  </a:extLst>
                </a:gridCol>
                <a:gridCol w="911657">
                  <a:extLst>
                    <a:ext uri="{9D8B030D-6E8A-4147-A177-3AD203B41FA5}">
                      <a16:colId xmlns:a16="http://schemas.microsoft.com/office/drawing/2014/main" val="20003"/>
                    </a:ext>
                  </a:extLst>
                </a:gridCol>
                <a:gridCol w="911657">
                  <a:extLst>
                    <a:ext uri="{9D8B030D-6E8A-4147-A177-3AD203B41FA5}">
                      <a16:colId xmlns:a16="http://schemas.microsoft.com/office/drawing/2014/main" val="20004"/>
                    </a:ext>
                  </a:extLst>
                </a:gridCol>
                <a:gridCol w="911657">
                  <a:extLst>
                    <a:ext uri="{9D8B030D-6E8A-4147-A177-3AD203B41FA5}">
                      <a16:colId xmlns:a16="http://schemas.microsoft.com/office/drawing/2014/main" val="3077387979"/>
                    </a:ext>
                  </a:extLst>
                </a:gridCol>
                <a:gridCol w="911657">
                  <a:extLst>
                    <a:ext uri="{9D8B030D-6E8A-4147-A177-3AD203B41FA5}">
                      <a16:colId xmlns:a16="http://schemas.microsoft.com/office/drawing/2014/main" val="20005"/>
                    </a:ext>
                  </a:extLst>
                </a:gridCol>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Performance Indicator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Target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YTD</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Percentage compliance with number of internal operations</a:t>
                      </a:r>
                      <a:endParaRPr lang="en-ZA" sz="1400" b="0" kern="1200" dirty="0">
                        <a:solidFill>
                          <a:schemeClr val="accent6">
                            <a:lumMod val="75000"/>
                          </a:schemeClr>
                        </a:solidFill>
                        <a:latin typeface="Arial" panose="020B0604020202020204" pitchFamily="34" charset="0"/>
                        <a:ea typeface="+mn-ea"/>
                        <a:cs typeface="Arial" panose="020B0604020202020204" pitchFamily="34" charset="0"/>
                      </a:endParaRP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planned joint, interdepartmental, interagency and multinational military exercises</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landward sub-units deployed on border safeguarding per year</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r h="493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hours flown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17 100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3 380.10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19.8%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r h="504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hours at sea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10 000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3 290.61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33%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845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Number of Hours Flown per Year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34</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40044252"/>
              </p:ext>
            </p:extLst>
          </p:nvPr>
        </p:nvGraphicFramePr>
        <p:xfrm>
          <a:off x="144529" y="807119"/>
          <a:ext cx="8832494" cy="3175791"/>
        </p:xfrm>
        <a:graphic>
          <a:graphicData uri="http://schemas.openxmlformats.org/drawingml/2006/table">
            <a:tbl>
              <a:tblPr firstRow="1" firstCol="1" bandRow="1"/>
              <a:tblGrid>
                <a:gridCol w="2034128">
                  <a:extLst>
                    <a:ext uri="{9D8B030D-6E8A-4147-A177-3AD203B41FA5}">
                      <a16:colId xmlns:a16="http://schemas.microsoft.com/office/drawing/2014/main" val="20000"/>
                    </a:ext>
                  </a:extLst>
                </a:gridCol>
                <a:gridCol w="1133061">
                  <a:extLst>
                    <a:ext uri="{9D8B030D-6E8A-4147-A177-3AD203B41FA5}">
                      <a16:colId xmlns:a16="http://schemas.microsoft.com/office/drawing/2014/main" val="20001"/>
                    </a:ext>
                  </a:extLst>
                </a:gridCol>
                <a:gridCol w="1133061">
                  <a:extLst>
                    <a:ext uri="{9D8B030D-6E8A-4147-A177-3AD203B41FA5}">
                      <a16:colId xmlns:a16="http://schemas.microsoft.com/office/drawing/2014/main" val="20002"/>
                    </a:ext>
                  </a:extLst>
                </a:gridCol>
                <a:gridCol w="1133061">
                  <a:extLst>
                    <a:ext uri="{9D8B030D-6E8A-4147-A177-3AD203B41FA5}">
                      <a16:colId xmlns:a16="http://schemas.microsoft.com/office/drawing/2014/main" val="20003"/>
                    </a:ext>
                  </a:extLst>
                </a:gridCol>
                <a:gridCol w="1133061">
                  <a:extLst>
                    <a:ext uri="{9D8B030D-6E8A-4147-A177-3AD203B41FA5}">
                      <a16:colId xmlns:a16="http://schemas.microsoft.com/office/drawing/2014/main" val="20004"/>
                    </a:ext>
                  </a:extLst>
                </a:gridCol>
                <a:gridCol w="1133061">
                  <a:extLst>
                    <a:ext uri="{9D8B030D-6E8A-4147-A177-3AD203B41FA5}">
                      <a16:colId xmlns:a16="http://schemas.microsoft.com/office/drawing/2014/main" val="20005"/>
                    </a:ext>
                  </a:extLst>
                </a:gridCol>
                <a:gridCol w="1133061">
                  <a:extLst>
                    <a:ext uri="{9D8B030D-6E8A-4147-A177-3AD203B41FA5}">
                      <a16:colId xmlns:a16="http://schemas.microsoft.com/office/drawing/2014/main" val="20006"/>
                    </a:ext>
                  </a:extLst>
                </a:gridCol>
              </a:tblGrid>
              <a:tr h="341151">
                <a:tc gridSpan="7">
                  <a:txBody>
                    <a:bodyPr/>
                    <a:lstStyle/>
                    <a:p>
                      <a:pPr algn="l">
                        <a:spcAft>
                          <a:spcPts val="0"/>
                        </a:spcAft>
                      </a:pPr>
                      <a:r>
                        <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Flying Hours</a:t>
                      </a:r>
                      <a:r>
                        <a:rPr lang="en-ZA" sz="1700" b="1" baseline="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Year-On-Year Analysis</a:t>
                      </a: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236393">
                <a:tc rowSpan="2">
                  <a:txBody>
                    <a:bodyPr/>
                    <a:lstStyle/>
                    <a:p>
                      <a:pPr algn="ctr">
                        <a:spcAft>
                          <a:spcPts val="0"/>
                        </a:spcAft>
                      </a:pPr>
                      <a:r>
                        <a:rPr lang="en-US" sz="1500" b="1" dirty="0">
                          <a:solidFill>
                            <a:srgbClr val="006600"/>
                          </a:solidFill>
                          <a:effectLst/>
                          <a:latin typeface="Arial Narrow"/>
                          <a:ea typeface="Calibri"/>
                          <a:cs typeface="Times New Roman"/>
                        </a:rPr>
                        <a:t>Flying Hour</a:t>
                      </a:r>
                      <a:r>
                        <a:rPr lang="en-US" sz="1500" b="1" baseline="0" dirty="0">
                          <a:solidFill>
                            <a:srgbClr val="006600"/>
                          </a:solidFill>
                          <a:effectLst/>
                          <a:latin typeface="Arial Narrow"/>
                          <a:ea typeface="Calibri"/>
                          <a:cs typeface="Times New Roman"/>
                        </a:rPr>
                        <a:t> Type</a:t>
                      </a:r>
                      <a:endParaRPr lang="en-US" sz="15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FY2018/19</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lang="en-GB" sz="16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FY2019/20</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ZA" sz="1500" b="1" dirty="0">
                          <a:latin typeface="Arial Narrow" panose="020B0606020202030204" pitchFamily="34" charset="0"/>
                        </a:rPr>
                        <a:t>FY2020/21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40747">
                <a:tc vMerge="1">
                  <a:txBody>
                    <a:bodyPr/>
                    <a:lstStyle/>
                    <a:p>
                      <a:pPr algn="ctr">
                        <a:spcAft>
                          <a:spcPts val="0"/>
                        </a:spcAft>
                      </a:pPr>
                      <a:endParaRPr lang="en-US" sz="16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0" kern="1200" dirty="0">
                          <a:solidFill>
                            <a:srgbClr val="006600"/>
                          </a:solidFill>
                          <a:effectLst/>
                          <a:latin typeface="Arial Narrow"/>
                          <a:ea typeface="Calibri"/>
                          <a:cs typeface="Times New Roman"/>
                        </a:rPr>
                        <a:t>Pre-audited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500" b="1" dirty="0">
                          <a:latin typeface="Arial Narrow" panose="020B0606020202030204" pitchFamily="34" charset="0"/>
                        </a:rPr>
                        <a:t>Planned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ctr"/>
                      <a:r>
                        <a:rPr lang="en-ZA" sz="1500" b="1" dirty="0">
                          <a:latin typeface="Arial Narrow" panose="020B0606020202030204" pitchFamily="34" charset="0"/>
                        </a:rPr>
                        <a:t>YTD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3"/>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Employment</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solidFill>
                            <a:schemeClr val="tx1"/>
                          </a:solidFill>
                          <a:latin typeface="Arial Narrow" panose="020B0606020202030204" pitchFamily="34" charset="0"/>
                        </a:rPr>
                        <a:t>4 000</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1500" dirty="0">
                          <a:solidFill>
                            <a:schemeClr val="tx1"/>
                          </a:solidFill>
                          <a:latin typeface="Arial Narrow" panose="020B0606020202030204" pitchFamily="34" charset="0"/>
                        </a:rPr>
                        <a:t>2 441.60</a:t>
                      </a:r>
                    </a:p>
                    <a:p>
                      <a:pPr algn="r"/>
                      <a:r>
                        <a:rPr lang="en-ZA" sz="1500" dirty="0">
                          <a:solidFill>
                            <a:schemeClr val="tx1"/>
                          </a:solidFill>
                          <a:latin typeface="Arial Narrow" panose="020B0606020202030204" pitchFamily="34" charset="0"/>
                        </a:rPr>
                        <a:t>(61%)</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r>
                        <a:rPr lang="en-ZA" sz="1500" kern="1200" dirty="0">
                          <a:solidFill>
                            <a:schemeClr val="tx1"/>
                          </a:solidFill>
                          <a:latin typeface="Arial Narrow" panose="020B0606020202030204" pitchFamily="34" charset="0"/>
                          <a:ea typeface="+mn-ea"/>
                          <a:cs typeface="+mn-cs"/>
                        </a:rPr>
                        <a:t>4 000</a:t>
                      </a:r>
                      <a:endParaRPr lang="en-GB" sz="1500" kern="1200" dirty="0">
                        <a:solidFill>
                          <a:schemeClr val="tx1"/>
                        </a:solidFill>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2 576.00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(64%)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ZA" sz="1500" dirty="0">
                          <a:latin typeface="Arial Narrow" panose="020B0606020202030204" pitchFamily="34" charset="0"/>
                        </a:rPr>
                        <a:t>4 000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dirty="0">
                          <a:latin typeface="Arial Narrow" panose="020B0606020202030204" pitchFamily="34" charset="0"/>
                        </a:rPr>
                        <a:t>969.10</a:t>
                      </a:r>
                    </a:p>
                    <a:p>
                      <a:pPr algn="r"/>
                      <a:r>
                        <a:rPr lang="en-ZA" sz="1500" dirty="0">
                          <a:latin typeface="Arial Narrow" panose="020B0606020202030204" pitchFamily="34" charset="0"/>
                        </a:rPr>
                        <a:t>(24%)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4"/>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VVIP</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1 000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1500" dirty="0">
                          <a:latin typeface="Arial Narrow" panose="020B0606020202030204" pitchFamily="34" charset="0"/>
                        </a:rPr>
                        <a:t>545.70</a:t>
                      </a:r>
                    </a:p>
                    <a:p>
                      <a:pPr algn="r"/>
                      <a:r>
                        <a:rPr lang="en-ZA" sz="1500" dirty="0">
                          <a:latin typeface="Arial Narrow" panose="020B0606020202030204" pitchFamily="34" charset="0"/>
                        </a:rPr>
                        <a:t>(54.6%)</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r>
                        <a:rPr lang="en-ZA" sz="1500" kern="1200" dirty="0">
                          <a:solidFill>
                            <a:schemeClr val="tx1"/>
                          </a:solidFill>
                          <a:latin typeface="Arial Narrow" panose="020B0606020202030204" pitchFamily="34" charset="0"/>
                          <a:ea typeface="+mn-ea"/>
                          <a:cs typeface="+mn-cs"/>
                        </a:rPr>
                        <a:t>1 000</a:t>
                      </a:r>
                      <a:endParaRPr lang="en-GB" sz="1500" kern="1200" dirty="0">
                        <a:solidFill>
                          <a:schemeClr val="tx1"/>
                        </a:solidFill>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907.10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(91%)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ZA" sz="1500" dirty="0">
                          <a:latin typeface="Arial Narrow" panose="020B0606020202030204" pitchFamily="34" charset="0"/>
                        </a:rPr>
                        <a:t>1 000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dirty="0">
                          <a:latin typeface="Arial Narrow" panose="020B0606020202030204" pitchFamily="34" charset="0"/>
                        </a:rPr>
                        <a:t>76.80</a:t>
                      </a:r>
                    </a:p>
                    <a:p>
                      <a:pPr algn="r"/>
                      <a:r>
                        <a:rPr lang="en-ZA" sz="1500" dirty="0">
                          <a:latin typeface="Arial Narrow" panose="020B0606020202030204" pitchFamily="34" charset="0"/>
                        </a:rPr>
                        <a:t>(7.7%)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5"/>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Preparation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20 000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1500" dirty="0">
                          <a:latin typeface="Arial Narrow" panose="020B0606020202030204" pitchFamily="34" charset="0"/>
                        </a:rPr>
                        <a:t>14 882.90</a:t>
                      </a:r>
                    </a:p>
                    <a:p>
                      <a:pPr algn="r"/>
                      <a:r>
                        <a:rPr lang="en-ZA" sz="1500" dirty="0">
                          <a:latin typeface="Arial Narrow" panose="020B0606020202030204" pitchFamily="34" charset="0"/>
                        </a:rPr>
                        <a:t>(74.4%)</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r>
                        <a:rPr lang="en-ZA" sz="1500" b="0" kern="1200" dirty="0">
                          <a:solidFill>
                            <a:schemeClr val="tx1"/>
                          </a:solidFill>
                          <a:effectLst/>
                          <a:latin typeface="Arial Narrow" panose="020B0606020202030204" pitchFamily="34" charset="0"/>
                          <a:ea typeface="+mn-ea"/>
                          <a:cs typeface="+mn-cs"/>
                        </a:rPr>
                        <a:t>12 200</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12 749.50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(105%)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ZA" sz="1500" dirty="0">
                          <a:latin typeface="Arial Narrow" panose="020B0606020202030204" pitchFamily="34" charset="0"/>
                        </a:rPr>
                        <a:t>12 100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dirty="0">
                          <a:latin typeface="Arial Narrow" panose="020B0606020202030204" pitchFamily="34" charset="0"/>
                        </a:rPr>
                        <a:t>2 334.20</a:t>
                      </a:r>
                    </a:p>
                    <a:p>
                      <a:pPr algn="r"/>
                      <a:r>
                        <a:rPr lang="en-ZA" sz="1500" dirty="0">
                          <a:latin typeface="Arial Narrow" panose="020B0606020202030204" pitchFamily="34" charset="0"/>
                        </a:rPr>
                        <a:t>(19.3%)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6"/>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TOTAL</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25 000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GB" sz="1500" b="1" dirty="0">
                          <a:latin typeface="Arial Narrow" panose="020B0606020202030204" pitchFamily="34" charset="0"/>
                        </a:rPr>
                        <a:t>17 870.20</a:t>
                      </a:r>
                    </a:p>
                    <a:p>
                      <a:pPr algn="r"/>
                      <a:r>
                        <a:rPr lang="en-GB" sz="1500" b="1" dirty="0">
                          <a:latin typeface="Arial Narrow" panose="020B0606020202030204" pitchFamily="34" charset="0"/>
                        </a:rPr>
                        <a:t>(71.5%)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ZA" sz="1500" b="1" kern="1200" dirty="0">
                          <a:solidFill>
                            <a:schemeClr val="tx1"/>
                          </a:solidFill>
                          <a:latin typeface="Arial Narrow" panose="020B0606020202030204" pitchFamily="34" charset="0"/>
                          <a:ea typeface="+mn-ea"/>
                          <a:cs typeface="+mn-cs"/>
                        </a:rPr>
                        <a:t>17 200</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1" kern="1200" dirty="0">
                          <a:solidFill>
                            <a:schemeClr val="tx1"/>
                          </a:solidFill>
                          <a:latin typeface="Arial Narrow" panose="020B0606020202030204" pitchFamily="34" charset="0"/>
                          <a:ea typeface="+mn-ea"/>
                          <a:cs typeface="+mn-cs"/>
                        </a:rPr>
                        <a:t>16 232.60</a:t>
                      </a:r>
                    </a:p>
                    <a:p>
                      <a:pPr marL="0" algn="r" defTabSz="914400" rtl="0" eaLnBrk="1" latinLnBrk="0" hangingPunct="1"/>
                      <a:r>
                        <a:rPr lang="en-GB" sz="1500" b="1" kern="1200" dirty="0">
                          <a:solidFill>
                            <a:schemeClr val="tx1"/>
                          </a:solidFill>
                          <a:latin typeface="Arial Narrow" panose="020B0606020202030204" pitchFamily="34" charset="0"/>
                          <a:ea typeface="+mn-ea"/>
                          <a:cs typeface="+mn-cs"/>
                        </a:rPr>
                        <a:t>(94.4%)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17 100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3 380.10</a:t>
                      </a:r>
                    </a:p>
                    <a:p>
                      <a:pPr algn="r"/>
                      <a:r>
                        <a:rPr lang="en-ZA" sz="1500" b="1" dirty="0">
                          <a:latin typeface="Arial Narrow" panose="020B0606020202030204" pitchFamily="34" charset="0"/>
                        </a:rPr>
                        <a:t>(19.8%)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98820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Number of Hours at Sea per Year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35</a:t>
            </a:fld>
            <a:endParaRPr lang="en-US" altLang="en-US" sz="2400" dirty="0">
              <a:solidFill>
                <a:srgbClr val="014929"/>
              </a:solidFill>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51353468"/>
              </p:ext>
            </p:extLst>
          </p:nvPr>
        </p:nvGraphicFramePr>
        <p:xfrm>
          <a:off x="144529" y="807112"/>
          <a:ext cx="8832494" cy="2627151"/>
        </p:xfrm>
        <a:graphic>
          <a:graphicData uri="http://schemas.openxmlformats.org/drawingml/2006/table">
            <a:tbl>
              <a:tblPr firstRow="1" firstCol="1" bandRow="1"/>
              <a:tblGrid>
                <a:gridCol w="2034128">
                  <a:extLst>
                    <a:ext uri="{9D8B030D-6E8A-4147-A177-3AD203B41FA5}">
                      <a16:colId xmlns:a16="http://schemas.microsoft.com/office/drawing/2014/main" val="20000"/>
                    </a:ext>
                  </a:extLst>
                </a:gridCol>
                <a:gridCol w="1133061">
                  <a:extLst>
                    <a:ext uri="{9D8B030D-6E8A-4147-A177-3AD203B41FA5}">
                      <a16:colId xmlns:a16="http://schemas.microsoft.com/office/drawing/2014/main" val="20001"/>
                    </a:ext>
                  </a:extLst>
                </a:gridCol>
                <a:gridCol w="1133061">
                  <a:extLst>
                    <a:ext uri="{9D8B030D-6E8A-4147-A177-3AD203B41FA5}">
                      <a16:colId xmlns:a16="http://schemas.microsoft.com/office/drawing/2014/main" val="20002"/>
                    </a:ext>
                  </a:extLst>
                </a:gridCol>
                <a:gridCol w="1133061">
                  <a:extLst>
                    <a:ext uri="{9D8B030D-6E8A-4147-A177-3AD203B41FA5}">
                      <a16:colId xmlns:a16="http://schemas.microsoft.com/office/drawing/2014/main" val="20003"/>
                    </a:ext>
                  </a:extLst>
                </a:gridCol>
                <a:gridCol w="1133061">
                  <a:extLst>
                    <a:ext uri="{9D8B030D-6E8A-4147-A177-3AD203B41FA5}">
                      <a16:colId xmlns:a16="http://schemas.microsoft.com/office/drawing/2014/main" val="20004"/>
                    </a:ext>
                  </a:extLst>
                </a:gridCol>
                <a:gridCol w="1133061">
                  <a:extLst>
                    <a:ext uri="{9D8B030D-6E8A-4147-A177-3AD203B41FA5}">
                      <a16:colId xmlns:a16="http://schemas.microsoft.com/office/drawing/2014/main" val="20005"/>
                    </a:ext>
                  </a:extLst>
                </a:gridCol>
                <a:gridCol w="1133061">
                  <a:extLst>
                    <a:ext uri="{9D8B030D-6E8A-4147-A177-3AD203B41FA5}">
                      <a16:colId xmlns:a16="http://schemas.microsoft.com/office/drawing/2014/main" val="20006"/>
                    </a:ext>
                  </a:extLst>
                </a:gridCol>
              </a:tblGrid>
              <a:tr h="341151">
                <a:tc gridSpan="7">
                  <a:txBody>
                    <a:bodyPr/>
                    <a:lstStyle/>
                    <a:p>
                      <a:pPr algn="l">
                        <a:spcAft>
                          <a:spcPts val="0"/>
                        </a:spcAft>
                      </a:pPr>
                      <a:r>
                        <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Sea Hours</a:t>
                      </a:r>
                      <a:r>
                        <a:rPr lang="en-ZA" sz="1700" b="1" baseline="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Year-On-Year Analysis</a:t>
                      </a: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236393">
                <a:tc rowSpan="2">
                  <a:txBody>
                    <a:bodyPr/>
                    <a:lstStyle/>
                    <a:p>
                      <a:pPr algn="ctr">
                        <a:spcAft>
                          <a:spcPts val="0"/>
                        </a:spcAft>
                      </a:pPr>
                      <a:r>
                        <a:rPr lang="en-US" sz="1500" b="1" dirty="0">
                          <a:solidFill>
                            <a:srgbClr val="006600"/>
                          </a:solidFill>
                          <a:effectLst/>
                          <a:latin typeface="Arial Narrow"/>
                          <a:ea typeface="Calibri"/>
                          <a:cs typeface="Times New Roman"/>
                        </a:rPr>
                        <a:t>Sea Hour</a:t>
                      </a:r>
                      <a:r>
                        <a:rPr lang="en-US" sz="1500" b="1" baseline="0" dirty="0">
                          <a:solidFill>
                            <a:srgbClr val="006600"/>
                          </a:solidFill>
                          <a:effectLst/>
                          <a:latin typeface="Arial Narrow"/>
                          <a:ea typeface="Calibri"/>
                          <a:cs typeface="Times New Roman"/>
                        </a:rPr>
                        <a:t> Type</a:t>
                      </a:r>
                      <a:endParaRPr lang="en-US" sz="15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FY2018/19</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lang="en-GB" sz="16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FY2019/20</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ZA" sz="1500" b="1" dirty="0">
                          <a:latin typeface="Arial Narrow" panose="020B0606020202030204" pitchFamily="34" charset="0"/>
                        </a:rPr>
                        <a:t>FY2020/21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40747">
                <a:tc vMerge="1">
                  <a:txBody>
                    <a:bodyPr/>
                    <a:lstStyle/>
                    <a:p>
                      <a:pPr algn="ctr">
                        <a:spcAft>
                          <a:spcPts val="0"/>
                        </a:spcAft>
                      </a:pPr>
                      <a:endParaRPr lang="en-US" sz="16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0" kern="1200" dirty="0">
                          <a:solidFill>
                            <a:srgbClr val="006600"/>
                          </a:solidFill>
                          <a:effectLst/>
                          <a:latin typeface="Arial Narrow"/>
                          <a:ea typeface="Calibri"/>
                          <a:cs typeface="Times New Roman"/>
                        </a:rPr>
                        <a:t>Pre-audited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500" b="1" dirty="0">
                          <a:latin typeface="Arial Narrow" panose="020B0606020202030204" pitchFamily="34" charset="0"/>
                        </a:rPr>
                        <a:t>Planned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ctr"/>
                      <a:r>
                        <a:rPr lang="en-ZA" sz="1500" b="1" dirty="0">
                          <a:latin typeface="Arial Narrow" panose="020B0606020202030204" pitchFamily="34" charset="0"/>
                        </a:rPr>
                        <a:t>YTD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3"/>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Employment</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r>
                        <a:rPr lang="en-ZA" sz="1500" dirty="0">
                          <a:solidFill>
                            <a:schemeClr val="tx1"/>
                          </a:solidFill>
                          <a:latin typeface="Arial Narrow" panose="020B0606020202030204" pitchFamily="34" charset="0"/>
                        </a:rPr>
                        <a:t>12 000</a:t>
                      </a:r>
                      <a:endParaRPr lang="en-GB" sz="1500" dirty="0">
                        <a:solidFill>
                          <a:schemeClr val="tx1"/>
                        </a:solidFill>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1500" dirty="0">
                          <a:solidFill>
                            <a:schemeClr val="tx1"/>
                          </a:solidFill>
                          <a:latin typeface="Arial Narrow" panose="020B0606020202030204" pitchFamily="34" charset="0"/>
                        </a:rPr>
                        <a:t>4 545.00</a:t>
                      </a:r>
                    </a:p>
                    <a:p>
                      <a:pPr algn="r"/>
                      <a:r>
                        <a:rPr lang="en-ZA" sz="1500" dirty="0">
                          <a:solidFill>
                            <a:schemeClr val="tx1"/>
                          </a:solidFill>
                          <a:latin typeface="Arial Narrow" panose="020B0606020202030204" pitchFamily="34" charset="0"/>
                        </a:rPr>
                        <a:t>(37.9%)</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r" defTabSz="914400" rtl="0" eaLnBrk="1" latinLnBrk="0" hangingPunct="1"/>
                      <a:r>
                        <a:rPr lang="en-ZA" sz="1500" b="0" kern="1200" dirty="0">
                          <a:solidFill>
                            <a:schemeClr val="tx1"/>
                          </a:solidFill>
                          <a:effectLst/>
                          <a:latin typeface="Arial Narrow" panose="020B0606020202030204" pitchFamily="34" charset="0"/>
                          <a:ea typeface="+mn-ea"/>
                          <a:cs typeface="+mn-cs"/>
                        </a:rPr>
                        <a:t>10 000</a:t>
                      </a:r>
                      <a:endParaRPr lang="en-GB" sz="1500" b="0" kern="1200" dirty="0">
                        <a:solidFill>
                          <a:schemeClr val="tx1"/>
                        </a:solidFill>
                        <a:effectLst/>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2 745.85</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ZA" sz="1500" dirty="0">
                          <a:latin typeface="Arial Narrow" panose="020B0606020202030204" pitchFamily="34" charset="0"/>
                        </a:rPr>
                        <a:t>7 800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dirty="0">
                          <a:latin typeface="Arial Narrow" panose="020B0606020202030204" pitchFamily="34" charset="0"/>
                        </a:rPr>
                        <a:t>2 826.88</a:t>
                      </a:r>
                    </a:p>
                    <a:p>
                      <a:pPr algn="r"/>
                      <a:r>
                        <a:rPr lang="en-ZA" sz="1500" dirty="0">
                          <a:latin typeface="Arial Narrow" panose="020B0606020202030204" pitchFamily="34" charset="0"/>
                        </a:rPr>
                        <a:t>(36%)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4"/>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Preparation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1500" dirty="0">
                          <a:latin typeface="Arial Narrow" panose="020B0606020202030204" pitchFamily="34" charset="0"/>
                        </a:rPr>
                        <a:t>3 159.13</a:t>
                      </a:r>
                    </a:p>
                    <a:p>
                      <a:pPr algn="r"/>
                      <a:r>
                        <a:rPr lang="en-ZA" sz="1500" dirty="0">
                          <a:latin typeface="Arial Narrow" panose="020B0606020202030204" pitchFamily="34" charset="0"/>
                        </a:rPr>
                        <a:t>(26.3%)</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r" defTabSz="914400" rtl="0" eaLnBrk="1" latinLnBrk="0" hangingPunct="1"/>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3 866.70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ZA" sz="1500" dirty="0">
                          <a:latin typeface="Arial Narrow" panose="020B0606020202030204" pitchFamily="34" charset="0"/>
                        </a:rPr>
                        <a:t>2 200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dirty="0">
                          <a:latin typeface="Arial Narrow" panose="020B0606020202030204" pitchFamily="34" charset="0"/>
                        </a:rPr>
                        <a:t>463.73</a:t>
                      </a:r>
                    </a:p>
                    <a:p>
                      <a:pPr algn="r"/>
                      <a:r>
                        <a:rPr lang="en-ZA" sz="1500" dirty="0">
                          <a:latin typeface="Arial Narrow" panose="020B0606020202030204" pitchFamily="34" charset="0"/>
                        </a:rPr>
                        <a:t>(21%)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5"/>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TOTAL</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12 000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GB" sz="1500" b="1" dirty="0">
                          <a:latin typeface="Arial Narrow" panose="020B0606020202030204" pitchFamily="34" charset="0"/>
                        </a:rPr>
                        <a:t>7 704.13</a:t>
                      </a:r>
                    </a:p>
                    <a:p>
                      <a:pPr algn="r"/>
                      <a:r>
                        <a:rPr lang="en-GB" sz="1500" b="1" dirty="0">
                          <a:latin typeface="Arial Narrow" panose="020B0606020202030204" pitchFamily="34" charset="0"/>
                        </a:rPr>
                        <a:t>(64.2%)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ZA" sz="1500" b="1" kern="1200" dirty="0">
                          <a:solidFill>
                            <a:schemeClr val="tx1"/>
                          </a:solidFill>
                          <a:latin typeface="Arial Narrow" panose="020B0606020202030204" pitchFamily="34" charset="0"/>
                          <a:ea typeface="+mn-ea"/>
                          <a:cs typeface="+mn-cs"/>
                        </a:rPr>
                        <a:t>10 000</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1" kern="1200" dirty="0">
                          <a:solidFill>
                            <a:schemeClr val="tx1"/>
                          </a:solidFill>
                          <a:latin typeface="Arial Narrow" panose="020B0606020202030204" pitchFamily="34" charset="0"/>
                          <a:ea typeface="+mn-ea"/>
                          <a:cs typeface="+mn-cs"/>
                        </a:rPr>
                        <a:t>6 612.55</a:t>
                      </a:r>
                    </a:p>
                    <a:p>
                      <a:pPr marL="0" algn="r" defTabSz="914400" rtl="0" eaLnBrk="1" latinLnBrk="0" hangingPunct="1"/>
                      <a:r>
                        <a:rPr lang="en-GB" sz="1500" b="1" kern="1200" dirty="0">
                          <a:solidFill>
                            <a:schemeClr val="tx1"/>
                          </a:solidFill>
                          <a:latin typeface="Arial Narrow" panose="020B0606020202030204" pitchFamily="34" charset="0"/>
                          <a:ea typeface="+mn-ea"/>
                          <a:cs typeface="+mn-cs"/>
                        </a:rPr>
                        <a:t>(66%)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10 000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3 290.61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7791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Q1 Performance Status</a:t>
            </a:r>
          </a:p>
        </p:txBody>
      </p:sp>
    </p:spTree>
    <p:extLst>
      <p:ext uri="{BB962C8B-B14F-4D97-AF65-F5344CB8AC3E}">
        <p14:creationId xmlns:p14="http://schemas.microsoft.com/office/powerpoint/2010/main" val="528650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a:noFill/>
        </p:spPr>
      </p:pic>
      <p:sp>
        <p:nvSpPr>
          <p:cNvPr id="4" name="Rectangle 2"/>
          <p:cNvSpPr txBox="1">
            <a:spLocks/>
          </p:cNvSpPr>
          <p:nvPr/>
        </p:nvSpPr>
        <p:spPr bwMode="auto">
          <a:xfrm>
            <a:off x="1" y="1"/>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Q1 Performance against DOD Outputs</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37</a:t>
            </a:fld>
            <a:endParaRPr lang="en-US" altLang="en-US" sz="2400" dirty="0">
              <a:solidFill>
                <a:srgbClr val="014929"/>
              </a:solidFill>
              <a:latin typeface="Arial" panose="020B0604020202020204" pitchFamily="34" charset="0"/>
            </a:endParaRPr>
          </a:p>
        </p:txBody>
      </p:sp>
      <p:pic>
        <p:nvPicPr>
          <p:cNvPr id="2" name="Picture 1">
            <a:extLst>
              <a:ext uri="{FF2B5EF4-FFF2-40B4-BE49-F238E27FC236}">
                <a16:creationId xmlns:a16="http://schemas.microsoft.com/office/drawing/2014/main" id="{EEAC94F9-838D-4BC0-AEE8-2BA12DE39CBC}"/>
              </a:ext>
            </a:extLst>
          </p:cNvPr>
          <p:cNvPicPr>
            <a:picLocks noChangeAspect="1"/>
          </p:cNvPicPr>
          <p:nvPr/>
        </p:nvPicPr>
        <p:blipFill>
          <a:blip r:embed="rId3"/>
          <a:stretch>
            <a:fillRect/>
          </a:stretch>
        </p:blipFill>
        <p:spPr>
          <a:xfrm>
            <a:off x="87549" y="794695"/>
            <a:ext cx="8939720" cy="4140200"/>
          </a:xfrm>
          <a:prstGeom prst="rect">
            <a:avLst/>
          </a:prstGeom>
        </p:spPr>
      </p:pic>
    </p:spTree>
    <p:extLst>
      <p:ext uri="{BB962C8B-B14F-4D97-AF65-F5344CB8AC3E}">
        <p14:creationId xmlns:p14="http://schemas.microsoft.com/office/powerpoint/2010/main" val="2454095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AB000-ECC8-4C80-863F-F7BFFCF73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a:noFill/>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Q1 Performance Status on Targets per Quarter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38</a:t>
            </a:fld>
            <a:endParaRPr lang="en-US" altLang="en-US" sz="2400" dirty="0">
              <a:solidFill>
                <a:srgbClr val="014929"/>
              </a:solidFill>
              <a:latin typeface="Arial" panose="020B0604020202020204" pitchFamily="34" charset="0"/>
            </a:endParaRPr>
          </a:p>
        </p:txBody>
      </p:sp>
      <p:sp>
        <p:nvSpPr>
          <p:cNvPr id="9" name="Slide Number Placeholder 1">
            <a:extLst>
              <a:ext uri="{FF2B5EF4-FFF2-40B4-BE49-F238E27FC236}">
                <a16:creationId xmlns:a16="http://schemas.microsoft.com/office/drawing/2014/main" id="{CEF3D85C-91C4-4A2E-BDAA-CC5D458641FB}"/>
              </a:ext>
            </a:extLst>
          </p:cNvPr>
          <p:cNvSpPr txBox="1">
            <a:spLocks/>
          </p:cNvSpPr>
          <p:nvPr/>
        </p:nvSpPr>
        <p:spPr bwMode="auto">
          <a:xfrm>
            <a:off x="8665829" y="6477000"/>
            <a:ext cx="446516"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38</a:t>
            </a:fld>
            <a:endParaRPr lang="en-US" altLang="en-US" sz="2400" dirty="0">
              <a:solidFill>
                <a:srgbClr val="014929"/>
              </a:solidFill>
              <a:latin typeface="Arial" panose="020B0604020202020204" pitchFamily="34" charset="0"/>
            </a:endParaRPr>
          </a:p>
        </p:txBody>
      </p:sp>
      <p:pic>
        <p:nvPicPr>
          <p:cNvPr id="5" name="Picture 4">
            <a:extLst>
              <a:ext uri="{FF2B5EF4-FFF2-40B4-BE49-F238E27FC236}">
                <a16:creationId xmlns:a16="http://schemas.microsoft.com/office/drawing/2014/main" id="{DDA873BE-32A5-4B4E-A281-D75F0570D6A8}"/>
              </a:ext>
            </a:extLst>
          </p:cNvPr>
          <p:cNvPicPr>
            <a:picLocks noChangeAspect="1"/>
          </p:cNvPicPr>
          <p:nvPr/>
        </p:nvPicPr>
        <p:blipFill>
          <a:blip r:embed="rId3"/>
          <a:stretch>
            <a:fillRect/>
          </a:stretch>
        </p:blipFill>
        <p:spPr>
          <a:xfrm>
            <a:off x="243465" y="793153"/>
            <a:ext cx="8657070" cy="5505165"/>
          </a:xfrm>
          <a:prstGeom prst="rect">
            <a:avLst/>
          </a:prstGeom>
        </p:spPr>
      </p:pic>
    </p:spTree>
    <p:extLst>
      <p:ext uri="{BB962C8B-B14F-4D97-AF65-F5344CB8AC3E}">
        <p14:creationId xmlns:p14="http://schemas.microsoft.com/office/powerpoint/2010/main" val="1824481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3046988"/>
          </a:xfrm>
          <a:prstGeom prst="rect">
            <a:avLst/>
          </a:prstGeom>
          <a:noFill/>
        </p:spPr>
        <p:txBody>
          <a:bodyPr wrap="square" rtlCol="0">
            <a:spAutoFit/>
          </a:bodyPr>
          <a:lstStyle/>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Q1 Financial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Information</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76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71685" y="774243"/>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0850" indent="-450850" defTabSz="914400" fontAlgn="base">
              <a:lnSpc>
                <a:spcPct val="150000"/>
              </a:lnSpc>
              <a:spcBef>
                <a:spcPct val="0"/>
              </a:spcBef>
              <a:spcAft>
                <a:spcPct val="0"/>
              </a:spcAft>
              <a:buFont typeface="Arial" panose="020B0604020202020204" pitchFamily="34" charset="0"/>
              <a:buChar char="•"/>
            </a:pPr>
            <a:r>
              <a:rPr lang="en-ZA" sz="2500" dirty="0">
                <a:latin typeface="Arial" charset="0"/>
                <a:cs typeface="Arial" charset="0"/>
              </a:rPr>
              <a:t>DOD Q1 Performance Report</a:t>
            </a:r>
          </a:p>
          <a:p>
            <a:pPr marL="908050" lvl="1" indent="-450850" defTabSz="914400" fontAlgn="base">
              <a:lnSpc>
                <a:spcPct val="150000"/>
              </a:lnSpc>
              <a:spcBef>
                <a:spcPct val="0"/>
              </a:spcBef>
              <a:spcAft>
                <a:spcPct val="0"/>
              </a:spcAft>
              <a:buFont typeface="Courier New" panose="02070309020205020404" pitchFamily="49" charset="0"/>
              <a:buChar char="o"/>
            </a:pPr>
            <a:r>
              <a:rPr lang="en-ZA" sz="2400" dirty="0">
                <a:solidFill>
                  <a:prstClr val="black"/>
                </a:solidFill>
                <a:latin typeface="Arial" charset="0"/>
                <a:cs typeface="Arial" charset="0"/>
              </a:rPr>
              <a:t>Analysis of DOD Output Indicators</a:t>
            </a:r>
          </a:p>
          <a:p>
            <a:pPr marL="908050" lvl="1" indent="-450850" defTabSz="914400" fontAlgn="base">
              <a:lnSpc>
                <a:spcPct val="150000"/>
              </a:lnSpc>
              <a:spcBef>
                <a:spcPct val="0"/>
              </a:spcBef>
              <a:spcAft>
                <a:spcPct val="0"/>
              </a:spcAft>
              <a:buFont typeface="Courier New" panose="02070309020205020404" pitchFamily="49" charset="0"/>
              <a:buChar char="o"/>
            </a:pPr>
            <a:r>
              <a:rPr lang="en-ZA" sz="2400" dirty="0">
                <a:solidFill>
                  <a:prstClr val="black"/>
                </a:solidFill>
                <a:latin typeface="Arial" charset="0"/>
                <a:cs typeface="Arial" charset="0"/>
              </a:rPr>
              <a:t>Q1 Strategic Overview</a:t>
            </a:r>
          </a:p>
          <a:p>
            <a:pPr marL="914400" lvl="1" indent="-457200" defTabSz="914400" fontAlgn="base">
              <a:lnSpc>
                <a:spcPct val="150000"/>
              </a:lnSpc>
              <a:spcBef>
                <a:spcPct val="0"/>
              </a:spcBef>
              <a:spcAft>
                <a:spcPct val="0"/>
              </a:spcAft>
              <a:buFont typeface="Courier New" panose="02070309020205020404" pitchFamily="49" charset="0"/>
              <a:buChar char="o"/>
            </a:pPr>
            <a:r>
              <a:rPr lang="en-ZA" sz="2400" dirty="0">
                <a:solidFill>
                  <a:prstClr val="black"/>
                </a:solidFill>
                <a:latin typeface="Arial" charset="0"/>
                <a:cs typeface="Arial" charset="0"/>
              </a:rPr>
              <a:t>DOD Selected Performance Indicators</a:t>
            </a:r>
          </a:p>
          <a:p>
            <a:pPr marL="914400" lvl="1" indent="-457200" defTabSz="914400" fontAlgn="base">
              <a:lnSpc>
                <a:spcPct val="150000"/>
              </a:lnSpc>
              <a:spcBef>
                <a:spcPct val="0"/>
              </a:spcBef>
              <a:spcAft>
                <a:spcPct val="0"/>
              </a:spcAft>
              <a:buFont typeface="Courier New" panose="02070309020205020404" pitchFamily="49" charset="0"/>
              <a:buChar char="o"/>
            </a:pPr>
            <a:r>
              <a:rPr lang="en-US" sz="2400" dirty="0">
                <a:solidFill>
                  <a:prstClr val="black"/>
                </a:solidFill>
                <a:latin typeface="Arial" charset="0"/>
                <a:cs typeface="Arial" charset="0"/>
              </a:rPr>
              <a:t>Q1 Performance Status</a:t>
            </a:r>
          </a:p>
          <a:p>
            <a:pPr marL="914400" lvl="1" indent="-457200" defTabSz="914400" fontAlgn="base">
              <a:lnSpc>
                <a:spcPct val="150000"/>
              </a:lnSpc>
              <a:spcBef>
                <a:spcPct val="0"/>
              </a:spcBef>
              <a:spcAft>
                <a:spcPct val="0"/>
              </a:spcAft>
              <a:buFont typeface="Courier New" panose="02070309020205020404" pitchFamily="49" charset="0"/>
              <a:buChar char="o"/>
            </a:pPr>
            <a:r>
              <a:rPr lang="en-US" sz="2400" dirty="0">
                <a:solidFill>
                  <a:prstClr val="black"/>
                </a:solidFill>
                <a:latin typeface="Arial" charset="0"/>
                <a:cs typeface="Arial" charset="0"/>
              </a:rPr>
              <a:t>Q1 Financial Performance Information</a:t>
            </a:r>
          </a:p>
          <a:p>
            <a:pPr marL="1371600" lvl="2" indent="-457200" defTabSz="914400" fontAlgn="base">
              <a:spcBef>
                <a:spcPct val="0"/>
              </a:spcBef>
              <a:spcAft>
                <a:spcPct val="0"/>
              </a:spcAft>
              <a:buFont typeface="Wingdings" panose="05000000000000000000" pitchFamily="2" charset="2"/>
              <a:buChar char="§"/>
            </a:pPr>
            <a:r>
              <a:rPr lang="en-ZA" sz="2200" dirty="0">
                <a:solidFill>
                  <a:prstClr val="black"/>
                </a:solidFill>
                <a:latin typeface="Arial" charset="0"/>
                <a:cs typeface="Arial" charset="0"/>
              </a:rPr>
              <a:t>DOD COVID-19 Response Expenditure</a:t>
            </a:r>
          </a:p>
          <a:p>
            <a:pPr marL="1371600" lvl="2" indent="-457200" defTabSz="914400" fontAlgn="base">
              <a:spcBef>
                <a:spcPct val="0"/>
              </a:spcBef>
              <a:spcAft>
                <a:spcPct val="0"/>
              </a:spcAft>
              <a:buFont typeface="Wingdings" panose="05000000000000000000" pitchFamily="2" charset="2"/>
              <a:buChar char="§"/>
            </a:pPr>
            <a:r>
              <a:rPr lang="en-ZA" sz="2200" dirty="0">
                <a:solidFill>
                  <a:prstClr val="black"/>
                </a:solidFill>
                <a:latin typeface="Arial" charset="0"/>
                <a:cs typeface="Arial" charset="0"/>
              </a:rPr>
              <a:t>Report on Irregular Expenditure </a:t>
            </a:r>
          </a:p>
          <a:p>
            <a:pPr marL="1371600" lvl="2" indent="-457200"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47675" indent="-447675" defTabSz="914400" fontAlgn="base">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BRRR Feedback</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968576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AB000-ECC8-4C80-863F-F7BFFCF73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a:noFill/>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40</a:t>
            </a:fld>
            <a:endParaRPr lang="en-US" altLang="en-US" sz="2400" dirty="0">
              <a:solidFill>
                <a:srgbClr val="014929"/>
              </a:solidFill>
              <a:latin typeface="Arial" panose="020B0604020202020204" pitchFamily="34" charset="0"/>
            </a:endParaRPr>
          </a:p>
        </p:txBody>
      </p:sp>
      <p:sp>
        <p:nvSpPr>
          <p:cNvPr id="9" name="Slide Number Placeholder 1">
            <a:extLst>
              <a:ext uri="{FF2B5EF4-FFF2-40B4-BE49-F238E27FC236}">
                <a16:creationId xmlns:a16="http://schemas.microsoft.com/office/drawing/2014/main" id="{CEF3D85C-91C4-4A2E-BDAA-CC5D458641FB}"/>
              </a:ext>
            </a:extLst>
          </p:cNvPr>
          <p:cNvSpPr txBox="1">
            <a:spLocks/>
          </p:cNvSpPr>
          <p:nvPr/>
        </p:nvSpPr>
        <p:spPr bwMode="auto">
          <a:xfrm>
            <a:off x="8665829" y="6477000"/>
            <a:ext cx="446516"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40</a:t>
            </a:fld>
            <a:endParaRPr lang="en-US" altLang="en-US" sz="2400" dirty="0">
              <a:solidFill>
                <a:srgbClr val="014929"/>
              </a:solidFill>
              <a:latin typeface="Arial" panose="020B0604020202020204" pitchFamily="34" charset="0"/>
            </a:endParaRPr>
          </a:p>
        </p:txBody>
      </p:sp>
      <p:sp>
        <p:nvSpPr>
          <p:cNvPr id="3" name="TextBox 2">
            <a:extLst>
              <a:ext uri="{FF2B5EF4-FFF2-40B4-BE49-F238E27FC236}">
                <a16:creationId xmlns:a16="http://schemas.microsoft.com/office/drawing/2014/main" id="{5D8CC4F5-CF9A-4D04-89F8-A6061E4C3ACE}"/>
              </a:ext>
            </a:extLst>
          </p:cNvPr>
          <p:cNvSpPr txBox="1"/>
          <p:nvPr/>
        </p:nvSpPr>
        <p:spPr>
          <a:xfrm>
            <a:off x="1619271" y="1015193"/>
            <a:ext cx="5904917"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DOD Planned Expenditure: </a:t>
            </a:r>
            <a:r>
              <a:rPr lang="en-GB" sz="28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21.6%</a:t>
            </a:r>
            <a:r>
              <a:rPr lang="en-GB" sz="2800" b="1" dirty="0">
                <a:latin typeface="Arial" panose="020B0604020202020204" pitchFamily="34" charset="0"/>
                <a:cs typeface="Arial" panose="020B0604020202020204" pitchFamily="34" charset="0"/>
              </a:rPr>
              <a:t>  </a:t>
            </a:r>
          </a:p>
        </p:txBody>
      </p:sp>
      <p:graphicFrame>
        <p:nvGraphicFramePr>
          <p:cNvPr id="5" name="Table 4">
            <a:extLst>
              <a:ext uri="{FF2B5EF4-FFF2-40B4-BE49-F238E27FC236}">
                <a16:creationId xmlns:a16="http://schemas.microsoft.com/office/drawing/2014/main" id="{D1377F20-702E-45CB-8B22-C2C11AE06520}"/>
              </a:ext>
            </a:extLst>
          </p:cNvPr>
          <p:cNvGraphicFramePr>
            <a:graphicFrameLocks noGrp="1"/>
          </p:cNvGraphicFramePr>
          <p:nvPr>
            <p:extLst>
              <p:ext uri="{D42A27DB-BD31-4B8C-83A1-F6EECF244321}">
                <p14:modId xmlns:p14="http://schemas.microsoft.com/office/powerpoint/2010/main" val="1011803614"/>
              </p:ext>
            </p:extLst>
          </p:nvPr>
        </p:nvGraphicFramePr>
        <p:xfrm>
          <a:off x="247650" y="1862855"/>
          <a:ext cx="8655050" cy="2187575"/>
        </p:xfrm>
        <a:graphic>
          <a:graphicData uri="http://schemas.openxmlformats.org/drawingml/2006/table">
            <a:tbl>
              <a:tblPr firstRow="1" bandRow="1"/>
              <a:tblGrid>
                <a:gridCol w="6465417">
                  <a:extLst>
                    <a:ext uri="{9D8B030D-6E8A-4147-A177-3AD203B41FA5}">
                      <a16:colId xmlns:a16="http://schemas.microsoft.com/office/drawing/2014/main" val="20000"/>
                    </a:ext>
                  </a:extLst>
                </a:gridCol>
                <a:gridCol w="2189633">
                  <a:extLst>
                    <a:ext uri="{9D8B030D-6E8A-4147-A177-3AD203B41FA5}">
                      <a16:colId xmlns:a16="http://schemas.microsoft.com/office/drawing/2014/main" val="20001"/>
                    </a:ext>
                  </a:extLst>
                </a:gridCol>
              </a:tblGrid>
              <a:tr h="417921">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ctr"/>
                      <a:endParaRPr lang="en-ZA" sz="1800" b="1" dirty="0">
                        <a:solidFill>
                          <a:schemeClr val="tx1"/>
                        </a:solidFill>
                        <a:latin typeface="Arial" panose="020B0604020202020204" pitchFamily="34" charset="0"/>
                        <a:cs typeface="Arial" panose="020B0604020202020204" pitchFamily="34" charset="0"/>
                      </a:endParaRPr>
                    </a:p>
                  </a:txBody>
                  <a:tcPr marL="99055" marR="99055" marT="45718" marB="45718"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a:solidFill>
                            <a:schemeClr val="bg1">
                              <a:lumMod val="95000"/>
                            </a:schemeClr>
                          </a:solidFill>
                          <a:latin typeface="Arial" panose="020B0604020202020204" pitchFamily="34" charset="0"/>
                          <a:cs typeface="Arial" panose="020B0604020202020204" pitchFamily="34" charset="0"/>
                        </a:rPr>
                        <a:t>R’000</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45066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a:solidFill>
                            <a:schemeClr val="tx1"/>
                          </a:solidFill>
                          <a:latin typeface="Arial" panose="020B0604020202020204" pitchFamily="34" charset="0"/>
                          <a:cs typeface="Arial" panose="020B0604020202020204" pitchFamily="34" charset="0"/>
                        </a:rPr>
                        <a:t>Budget Allocation</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0" dirty="0">
                          <a:solidFill>
                            <a:schemeClr val="tx1"/>
                          </a:solidFill>
                          <a:latin typeface="Arial" panose="020B0604020202020204" pitchFamily="34" charset="0"/>
                          <a:cs typeface="Arial" panose="020B0604020202020204" pitchFamily="34" charset="0"/>
                        </a:rPr>
                        <a:t>55 318 621</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514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a:solidFill>
                            <a:schemeClr val="tx1"/>
                          </a:solidFill>
                          <a:latin typeface="Arial" panose="020B0604020202020204" pitchFamily="34" charset="0"/>
                          <a:cs typeface="Arial" panose="020B0604020202020204" pitchFamily="34" charset="0"/>
                        </a:rPr>
                        <a:t>Less: Expenditure</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0" dirty="0">
                          <a:solidFill>
                            <a:schemeClr val="tx1"/>
                          </a:solidFill>
                          <a:latin typeface="Arial" panose="020B0604020202020204" pitchFamily="34" charset="0"/>
                          <a:cs typeface="Arial" panose="020B0604020202020204" pitchFamily="34" charset="0"/>
                        </a:rPr>
                        <a:t>12 181 540</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146">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r>
                        <a:rPr lang="en-ZA" sz="1800" b="1" dirty="0">
                          <a:solidFill>
                            <a:schemeClr val="tx1"/>
                          </a:solidFill>
                          <a:latin typeface="Arial" panose="020B0604020202020204" pitchFamily="34" charset="0"/>
                          <a:cs typeface="Arial" panose="020B0604020202020204" pitchFamily="34" charset="0"/>
                        </a:rPr>
                        <a:t>Total Amount Available</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r"/>
                      <a:r>
                        <a:rPr lang="en-ZA" sz="1800" b="1" dirty="0">
                          <a:solidFill>
                            <a:schemeClr val="tx1"/>
                          </a:solidFill>
                          <a:latin typeface="Arial" panose="020B0604020202020204" pitchFamily="34" charset="0"/>
                          <a:cs typeface="Arial" panose="020B0604020202020204" pitchFamily="34" charset="0"/>
                        </a:rPr>
                        <a:t>43 137 081</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869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a:solidFill>
                            <a:schemeClr val="tx1"/>
                          </a:solidFill>
                          <a:latin typeface="Arial" panose="020B0604020202020204" pitchFamily="34" charset="0"/>
                          <a:cs typeface="Arial" panose="020B0604020202020204" pitchFamily="34" charset="0"/>
                        </a:rPr>
                        <a:t>% Expenditure (Paid)</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a:solidFill>
                            <a:schemeClr val="tx1"/>
                          </a:solidFill>
                          <a:latin typeface="Arial" panose="020B0604020202020204" pitchFamily="34" charset="0"/>
                          <a:cs typeface="Arial" panose="020B0604020202020204" pitchFamily="34" charset="0"/>
                        </a:rPr>
                        <a:t>22.0%</a:t>
                      </a:r>
                    </a:p>
                  </a:txBody>
                  <a:tcPr marL="84402" marR="84402" marT="42201" marB="4220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bl>
          </a:graphicData>
        </a:graphic>
      </p:graphicFrame>
      <p:sp>
        <p:nvSpPr>
          <p:cNvPr id="6" name="Rounded Rectangle 10">
            <a:extLst>
              <a:ext uri="{FF2B5EF4-FFF2-40B4-BE49-F238E27FC236}">
                <a16:creationId xmlns:a16="http://schemas.microsoft.com/office/drawing/2014/main" id="{C17FB0E4-31E2-4204-9710-6C60542E33B4}"/>
              </a:ext>
            </a:extLst>
          </p:cNvPr>
          <p:cNvSpPr/>
          <p:nvPr/>
        </p:nvSpPr>
        <p:spPr>
          <a:xfrm>
            <a:off x="7952874" y="3649584"/>
            <a:ext cx="893791" cy="388814"/>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919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AB000-ECC8-4C80-863F-F7BFFCF73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a:noFill/>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41</a:t>
            </a:fld>
            <a:endParaRPr lang="en-US" altLang="en-US" sz="2400" dirty="0">
              <a:solidFill>
                <a:srgbClr val="014929"/>
              </a:solidFill>
              <a:latin typeface="Arial" panose="020B0604020202020204" pitchFamily="34" charset="0"/>
            </a:endParaRPr>
          </a:p>
        </p:txBody>
      </p:sp>
      <p:sp>
        <p:nvSpPr>
          <p:cNvPr id="9" name="Slide Number Placeholder 1">
            <a:extLst>
              <a:ext uri="{FF2B5EF4-FFF2-40B4-BE49-F238E27FC236}">
                <a16:creationId xmlns:a16="http://schemas.microsoft.com/office/drawing/2014/main" id="{CEF3D85C-91C4-4A2E-BDAA-CC5D458641FB}"/>
              </a:ext>
            </a:extLst>
          </p:cNvPr>
          <p:cNvSpPr txBox="1">
            <a:spLocks/>
          </p:cNvSpPr>
          <p:nvPr/>
        </p:nvSpPr>
        <p:spPr bwMode="auto">
          <a:xfrm>
            <a:off x="8665829" y="6477000"/>
            <a:ext cx="446516"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41</a:t>
            </a:fld>
            <a:endParaRPr lang="en-US" altLang="en-US" sz="2400" dirty="0">
              <a:solidFill>
                <a:srgbClr val="014929"/>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F83B843C-D33B-46E7-94BA-DAE8F824ECA3}"/>
              </a:ext>
            </a:extLst>
          </p:cNvPr>
          <p:cNvGraphicFramePr>
            <a:graphicFrameLocks noGrp="1"/>
          </p:cNvGraphicFramePr>
          <p:nvPr>
            <p:extLst>
              <p:ext uri="{D42A27DB-BD31-4B8C-83A1-F6EECF244321}">
                <p14:modId xmlns:p14="http://schemas.microsoft.com/office/powerpoint/2010/main" val="1868648636"/>
              </p:ext>
            </p:extLst>
          </p:nvPr>
        </p:nvGraphicFramePr>
        <p:xfrm>
          <a:off x="106584" y="810419"/>
          <a:ext cx="8833305" cy="4130856"/>
        </p:xfrm>
        <a:graphic>
          <a:graphicData uri="http://schemas.openxmlformats.org/drawingml/2006/table">
            <a:tbl>
              <a:tblPr/>
              <a:tblGrid>
                <a:gridCol w="1424442">
                  <a:extLst>
                    <a:ext uri="{9D8B030D-6E8A-4147-A177-3AD203B41FA5}">
                      <a16:colId xmlns:a16="http://schemas.microsoft.com/office/drawing/2014/main" val="20000"/>
                    </a:ext>
                  </a:extLst>
                </a:gridCol>
                <a:gridCol w="823207">
                  <a:extLst>
                    <a:ext uri="{9D8B030D-6E8A-4147-A177-3AD203B41FA5}">
                      <a16:colId xmlns:a16="http://schemas.microsoft.com/office/drawing/2014/main" val="20001"/>
                    </a:ext>
                  </a:extLst>
                </a:gridCol>
                <a:gridCol w="823207">
                  <a:extLst>
                    <a:ext uri="{9D8B030D-6E8A-4147-A177-3AD203B41FA5}">
                      <a16:colId xmlns:a16="http://schemas.microsoft.com/office/drawing/2014/main" val="20002"/>
                    </a:ext>
                  </a:extLst>
                </a:gridCol>
                <a:gridCol w="823207">
                  <a:extLst>
                    <a:ext uri="{9D8B030D-6E8A-4147-A177-3AD203B41FA5}">
                      <a16:colId xmlns:a16="http://schemas.microsoft.com/office/drawing/2014/main" val="20003"/>
                    </a:ext>
                  </a:extLst>
                </a:gridCol>
                <a:gridCol w="823207">
                  <a:extLst>
                    <a:ext uri="{9D8B030D-6E8A-4147-A177-3AD203B41FA5}">
                      <a16:colId xmlns:a16="http://schemas.microsoft.com/office/drawing/2014/main" val="20004"/>
                    </a:ext>
                  </a:extLst>
                </a:gridCol>
                <a:gridCol w="823207">
                  <a:extLst>
                    <a:ext uri="{9D8B030D-6E8A-4147-A177-3AD203B41FA5}">
                      <a16:colId xmlns:a16="http://schemas.microsoft.com/office/drawing/2014/main" val="20005"/>
                    </a:ext>
                  </a:extLst>
                </a:gridCol>
                <a:gridCol w="871545">
                  <a:extLst>
                    <a:ext uri="{9D8B030D-6E8A-4147-A177-3AD203B41FA5}">
                      <a16:colId xmlns:a16="http://schemas.microsoft.com/office/drawing/2014/main" val="20006"/>
                    </a:ext>
                  </a:extLst>
                </a:gridCol>
                <a:gridCol w="897571">
                  <a:extLst>
                    <a:ext uri="{9D8B030D-6E8A-4147-A177-3AD203B41FA5}">
                      <a16:colId xmlns:a16="http://schemas.microsoft.com/office/drawing/2014/main" val="20007"/>
                    </a:ext>
                  </a:extLst>
                </a:gridCol>
                <a:gridCol w="700505">
                  <a:extLst>
                    <a:ext uri="{9D8B030D-6E8A-4147-A177-3AD203B41FA5}">
                      <a16:colId xmlns:a16="http://schemas.microsoft.com/office/drawing/2014/main" val="20008"/>
                    </a:ext>
                  </a:extLst>
                </a:gridCol>
                <a:gridCol w="823207">
                  <a:extLst>
                    <a:ext uri="{9D8B030D-6E8A-4147-A177-3AD203B41FA5}">
                      <a16:colId xmlns:a16="http://schemas.microsoft.com/office/drawing/2014/main" val="20009"/>
                    </a:ext>
                  </a:extLst>
                </a:gridCol>
              </a:tblGrid>
              <a:tr h="503403">
                <a:tc rowSpan="2">
                  <a:txBody>
                    <a:bodyPr/>
                    <a:lstStyle/>
                    <a:p>
                      <a:pPr algn="ctr" fontAlgn="ctr"/>
                      <a:r>
                        <a:rPr lang="en-GB" sz="1400" b="1" i="0" u="none" strike="noStrike" dirty="0">
                          <a:solidFill>
                            <a:schemeClr val="bg1"/>
                          </a:solidFill>
                          <a:effectLst/>
                          <a:latin typeface="Arial Narrow" panose="020B0606020202030204" pitchFamily="34" charset="0"/>
                          <a:cs typeface="Arial" panose="020B0604020202020204" pitchFamily="34" charset="0"/>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2020/21</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Adjust-</a:t>
                      </a:r>
                      <a:r>
                        <a:rPr lang="en-GB" sz="1400" b="1" i="0" u="none" strike="noStrike" dirty="0" err="1">
                          <a:solidFill>
                            <a:schemeClr val="bg1"/>
                          </a:solidFill>
                          <a:effectLst/>
                          <a:latin typeface="Arial Narrow" panose="020B0606020202030204" pitchFamily="34" charset="0"/>
                          <a:cs typeface="Arial" panose="020B0604020202020204" pitchFamily="34" charset="0"/>
                        </a:rPr>
                        <a:t>ments</a:t>
                      </a:r>
                      <a:endParaRPr lang="en-GB" sz="1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Available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extLst>
                  <a:ext uri="{0D108BD9-81ED-4DB2-BD59-A6C34878D82A}">
                    <a16:rowId xmlns:a16="http://schemas.microsoft.com/office/drawing/2014/main" val="10000"/>
                  </a:ext>
                </a:extLst>
              </a:tr>
              <a:tr h="252007">
                <a:tc vMerge="1">
                  <a:txBody>
                    <a:bodyPr/>
                    <a:lstStyle/>
                    <a:p>
                      <a:endParaRPr lang="en-ZA"/>
                    </a:p>
                  </a:txBody>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252007">
                <a:tc>
                  <a:txBody>
                    <a:bodyPr/>
                    <a:lstStyle/>
                    <a:p>
                      <a:pPr algn="ctr" fontAlgn="b"/>
                      <a:r>
                        <a:rPr lang="en-GB" sz="1400" b="0" i="0" u="none" strike="noStrike" dirty="0">
                          <a:effectLst/>
                          <a:latin typeface="Arial Narrow" panose="020B0606020202030204" pitchFamily="34" charset="0"/>
                          <a:cs typeface="Arial" panose="020B060402020202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f=(e/d)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h=(g/d)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j=(</a:t>
                      </a:r>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2"/>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Administration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5 731 874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-163 500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5 568 374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1 169 755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21,0%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1 215 295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21,8%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-45 540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-3,9%</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Force Employment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3 671 088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763 424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4 434 512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805 854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18,2%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853 958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19,3%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-48 104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-6,0%</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Landward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17 421 897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17 421 897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4 202 924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24,1%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4 275 512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-72 588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-1,7%</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Air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7 405 301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239 000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7 644 301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1 608 653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21,0%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1 422 972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18,6%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185 681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11,5%</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Maritime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4 915 613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4 915 613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1 173 701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1 065 023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21,7%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108 678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9,3%</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3245">
                <a:tc>
                  <a:txBody>
                    <a:bodyPr/>
                    <a:lstStyle/>
                    <a:p>
                      <a:pPr algn="l" fontAlgn="b"/>
                      <a:r>
                        <a:rPr lang="en-GB" sz="1400" b="0" i="0" u="none" strike="noStrike" dirty="0">
                          <a:effectLst/>
                          <a:latin typeface="Arial Narrow" panose="020B0606020202030204" pitchFamily="34" charset="0"/>
                          <a:cs typeface="Arial" panose="020B0604020202020204" pitchFamily="34" charset="0"/>
                        </a:rPr>
                        <a:t>Military Health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5 655 997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660 000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6 315 997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1 286 732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20,4%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1 290 486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20,4%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-3 754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-0,3%</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Defence Intelligence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1 187 534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1 187 534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297 947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25,1%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298 279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25,1%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-332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-0,1%</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General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6 449 317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1 381 076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7 830 393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1 409 229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18,0%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1 760 015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22,5%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-350 786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-24,9%</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0784">
                <a:tc>
                  <a:txBody>
                    <a:bodyPr/>
                    <a:lstStyle/>
                    <a:p>
                      <a:pPr algn="l" fontAlgn="b"/>
                      <a:r>
                        <a:rPr lang="en-GB" sz="1400" b="1" i="0" u="none" strike="noStrike" dirty="0">
                          <a:effectLst/>
                          <a:latin typeface="Arial Narrow" panose="020B060602020203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52 438 621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2 880 000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55 318 621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11 954 795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21,6%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12 181 540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-226 745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-1,9%</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9318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600" b="1" dirty="0">
                <a:solidFill>
                  <a:prstClr val="white"/>
                </a:solidFill>
                <a:latin typeface="Arial" panose="020B0604020202020204" pitchFamily="34" charset="0"/>
              </a:rPr>
              <a:t>Comments on of State of Expenditure per</a:t>
            </a:r>
          </a:p>
          <a:p>
            <a:pPr algn="ctr" defTabSz="914400" fontAlgn="base">
              <a:spcBef>
                <a:spcPct val="0"/>
              </a:spcBef>
              <a:spcAft>
                <a:spcPct val="0"/>
              </a:spcAft>
            </a:pPr>
            <a:r>
              <a:rPr lang="en-ZA" altLang="en-US" sz="2600" b="1" dirty="0">
                <a:solidFill>
                  <a:prstClr val="white"/>
                </a:solidFill>
                <a:latin typeface="Arial" panose="020B0604020202020204" pitchFamily="34" charset="0"/>
              </a:rPr>
              <a:t>Programme: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42</a:t>
            </a:fld>
            <a:endParaRPr lang="en-US" altLang="en-US" sz="2400" dirty="0">
              <a:solidFill>
                <a:srgbClr val="014929"/>
              </a:solidFill>
              <a:latin typeface="Arial" panose="020B0604020202020204" pitchFamily="34" charset="0"/>
            </a:endParaRPr>
          </a:p>
        </p:txBody>
      </p:sp>
      <p:sp>
        <p:nvSpPr>
          <p:cNvPr id="6" name="TextBox 5"/>
          <p:cNvSpPr txBox="1"/>
          <p:nvPr/>
        </p:nvSpPr>
        <p:spPr>
          <a:xfrm>
            <a:off x="254684" y="854439"/>
            <a:ext cx="8638873" cy="5632311"/>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8% of actual drawings</a:t>
            </a:r>
            <a:r>
              <a:rPr lang="en-ZA" b="1" dirty="0">
                <a:latin typeface="Arial" panose="020B0604020202020204" pitchFamily="34" charset="0"/>
                <a:cs typeface="Arial" panose="020B0604020202020204" pitchFamily="34" charset="0"/>
              </a:rPr>
              <a:t> per Programme are as follows</a:t>
            </a:r>
            <a:r>
              <a:rPr lang="en-ZA"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r>
              <a:rPr lang="en-ZA" sz="1600" u="sng" dirty="0">
                <a:latin typeface="Arial" panose="020B0604020202020204" pitchFamily="34" charset="0"/>
                <a:cs typeface="Arial" panose="020B0604020202020204" pitchFamily="34" charset="0"/>
              </a:rPr>
              <a:t>Air Defence</a:t>
            </a:r>
            <a:r>
              <a:rPr lang="en-ZA" sz="1600" dirty="0">
                <a:latin typeface="Arial" panose="020B0604020202020204" pitchFamily="34" charset="0"/>
                <a:cs typeface="Arial" panose="020B0604020202020204" pitchFamily="34" charset="0"/>
              </a:rPr>
              <a:t>. Under expenditure of R185.681 million was mainly due to:</a:t>
            </a:r>
          </a:p>
          <a:p>
            <a:pPr marL="647700" lvl="2" indent="-285750" algn="just" defTabSz="914400" fontAlgn="base">
              <a:spcBef>
                <a:spcPct val="0"/>
              </a:spcBef>
              <a:spcAft>
                <a:spcPct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r>
              <a:rPr lang="en-GB" sz="1600" u="sng" dirty="0">
                <a:latin typeface="Arial" panose="020B0604020202020204" pitchFamily="34" charset="0"/>
                <a:cs typeface="Arial" panose="020B0604020202020204" pitchFamily="34" charset="0"/>
              </a:rPr>
              <a:t>COVID-19</a:t>
            </a:r>
            <a:r>
              <a:rPr lang="en-GB" sz="1600" dirty="0">
                <a:latin typeface="Arial" panose="020B0604020202020204" pitchFamily="34" charset="0"/>
                <a:cs typeface="Arial" panose="020B0604020202020204" pitchFamily="34" charset="0"/>
              </a:rPr>
              <a:t>. The closure of local and international businesses following the collective global responses to contain the spread of the COVID-19 virus had a negative impact on the ability of the South African Air Force to financially perform as planned.</a:t>
            </a:r>
          </a:p>
          <a:p>
            <a:pPr marL="627062" lvl="3" algn="just" defTabSz="914400" fontAlgn="base">
              <a:spcBef>
                <a:spcPct val="0"/>
              </a:spcBef>
              <a:spcAft>
                <a:spcPct val="0"/>
              </a:spcAft>
              <a:defRPr/>
            </a:pPr>
            <a:endParaRPr lang="en-GB"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r>
              <a:rPr lang="en-GB" sz="1600" u="sng" dirty="0">
                <a:latin typeface="Arial" panose="020B0604020202020204" pitchFamily="34" charset="0"/>
                <a:cs typeface="Arial" panose="020B0604020202020204" pitchFamily="34" charset="0"/>
              </a:rPr>
              <a:t>Defence Industry Performance</a:t>
            </a:r>
            <a:r>
              <a:rPr lang="en-GB" sz="1600" dirty="0">
                <a:latin typeface="Arial" panose="020B0604020202020204" pitchFamily="34" charset="0"/>
                <a:cs typeface="Arial" panose="020B0604020202020204" pitchFamily="34" charset="0"/>
              </a:rPr>
              <a:t>.  The closure of Denel largely due to persistent, but necessary, lockdown regulations had negatively impacted on deliverables directly related to planned cash flow.</a:t>
            </a:r>
          </a:p>
          <a:p>
            <a:pPr marL="627062" lvl="3" algn="just" defTabSz="914400" fontAlgn="base">
              <a:spcBef>
                <a:spcPct val="0"/>
              </a:spcBef>
              <a:spcAft>
                <a:spcPct val="0"/>
              </a:spcAft>
              <a:defRPr/>
            </a:pPr>
            <a:endParaRPr lang="en-GB"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r>
              <a:rPr lang="en-GB" sz="1600" u="sng" dirty="0">
                <a:latin typeface="Arial" panose="020B0604020202020204" pitchFamily="34" charset="0"/>
                <a:cs typeface="Arial" panose="020B0604020202020204" pitchFamily="34" charset="0"/>
              </a:rPr>
              <a:t>Prolonged Procurement Processes</a:t>
            </a:r>
            <a:r>
              <a:rPr lang="en-GB" sz="1600" dirty="0">
                <a:latin typeface="Arial" panose="020B0604020202020204" pitchFamily="34" charset="0"/>
                <a:cs typeface="Arial" panose="020B0604020202020204" pitchFamily="34" charset="0"/>
              </a:rPr>
              <a:t>.  Prolonged procurement processes regarding the upkeep of aircraft systems had an effect on cash flow performance during the first quarter.  The SAAFs cash flow performance will improve as the financial year progress.</a:t>
            </a:r>
          </a:p>
          <a:p>
            <a:pPr marL="984250" lvl="3" indent="-357188" algn="just" defTabSz="914400" fontAlgn="base">
              <a:spcBef>
                <a:spcPct val="0"/>
              </a:spcBef>
              <a:spcAft>
                <a:spcPct val="0"/>
              </a:spcAft>
              <a:buFont typeface="Courier New" panose="02070309020205020404" pitchFamily="49" charset="0"/>
              <a:buChar char="o"/>
              <a:defRPr/>
            </a:pPr>
            <a:endParaRPr lang="en-GB" sz="1600" dirty="0">
              <a:latin typeface="Arial" panose="020B0604020202020204" pitchFamily="34" charset="0"/>
              <a:cs typeface="Arial" panose="020B0604020202020204" pitchFamily="34" charset="0"/>
            </a:endParaRPr>
          </a:p>
          <a:p>
            <a:pPr marL="361950" lvl="2" algn="just" defTabSz="914400" fontAlgn="base">
              <a:spcBef>
                <a:spcPct val="0"/>
              </a:spcBef>
              <a:spcAft>
                <a:spcPct val="0"/>
              </a:spcAft>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361950" lvl="2" algn="just" defTabSz="914400" fontAlgn="base">
              <a:spcBef>
                <a:spcPct val="0"/>
              </a:spcBef>
              <a:spcAft>
                <a:spcPct val="0"/>
              </a:spcAft>
              <a:defRP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067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600" b="1" dirty="0">
                <a:solidFill>
                  <a:prstClr val="white"/>
                </a:solidFill>
                <a:latin typeface="Arial" panose="020B0604020202020204" pitchFamily="34" charset="0"/>
              </a:rPr>
              <a:t>Comments on of State of Expenditure per</a:t>
            </a:r>
          </a:p>
          <a:p>
            <a:pPr algn="ctr" defTabSz="914400" fontAlgn="base">
              <a:spcBef>
                <a:spcPct val="0"/>
              </a:spcBef>
              <a:spcAft>
                <a:spcPct val="0"/>
              </a:spcAft>
            </a:pPr>
            <a:r>
              <a:rPr lang="en-ZA" altLang="en-US" sz="2600" b="1" dirty="0">
                <a:solidFill>
                  <a:prstClr val="white"/>
                </a:solidFill>
                <a:latin typeface="Arial" panose="020B0604020202020204" pitchFamily="34" charset="0"/>
              </a:rPr>
              <a:t>Programme: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43</a:t>
            </a:fld>
            <a:endParaRPr lang="en-US" altLang="en-US" sz="2400" dirty="0">
              <a:solidFill>
                <a:srgbClr val="014929"/>
              </a:solidFill>
              <a:latin typeface="Arial" panose="020B0604020202020204" pitchFamily="34" charset="0"/>
            </a:endParaRPr>
          </a:p>
        </p:txBody>
      </p:sp>
      <p:sp>
        <p:nvSpPr>
          <p:cNvPr id="6" name="TextBox 5"/>
          <p:cNvSpPr txBox="1"/>
          <p:nvPr/>
        </p:nvSpPr>
        <p:spPr>
          <a:xfrm>
            <a:off x="254684" y="854439"/>
            <a:ext cx="8638873" cy="5004000"/>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8% of actual drawings</a:t>
            </a:r>
            <a:r>
              <a:rPr lang="en-ZA" b="1" dirty="0">
                <a:latin typeface="Arial" panose="020B0604020202020204" pitchFamily="34" charset="0"/>
                <a:cs typeface="Arial" panose="020B0604020202020204" pitchFamily="34" charset="0"/>
              </a:rPr>
              <a:t> per Programme are as follows</a:t>
            </a:r>
            <a:r>
              <a:rPr lang="en-ZA" sz="1600"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r>
              <a:rPr lang="en-ZA" sz="1600" u="sng" dirty="0">
                <a:latin typeface="Arial" panose="020B0604020202020204" pitchFamily="34" charset="0"/>
                <a:cs typeface="Arial" panose="020B0604020202020204" pitchFamily="34" charset="0"/>
              </a:rPr>
              <a:t>Maritime Defence</a:t>
            </a:r>
            <a:r>
              <a:rPr lang="en-ZA" sz="1600" dirty="0">
                <a:latin typeface="Arial" panose="020B0604020202020204" pitchFamily="34" charset="0"/>
                <a:cs typeface="Arial" panose="020B0604020202020204" pitchFamily="34" charset="0"/>
              </a:rPr>
              <a:t>. Under expenditure of R108.678 million was mainly due to the unprecedented COVID-19 lockdown and procurement challenges experienced as follows :</a:t>
            </a:r>
          </a:p>
          <a:p>
            <a:pPr marL="647700" lvl="2" indent="-285750" algn="just" defTabSz="914400" fontAlgn="base">
              <a:spcBef>
                <a:spcPct val="0"/>
              </a:spcBef>
              <a:spcAft>
                <a:spcPct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r>
              <a:rPr lang="en-GB" sz="1600" u="sng" dirty="0">
                <a:latin typeface="Arial" panose="020B0604020202020204" pitchFamily="34" charset="0"/>
                <a:cs typeface="Arial" panose="020B0604020202020204" pitchFamily="34" charset="0"/>
              </a:rPr>
              <a:t>Human Resources and Training</a:t>
            </a:r>
            <a:r>
              <a:rPr lang="en-GB" sz="1600" dirty="0">
                <a:latin typeface="Arial" panose="020B0604020202020204" pitchFamily="34" charset="0"/>
                <a:cs typeface="Arial" panose="020B0604020202020204" pitchFamily="34" charset="0"/>
              </a:rPr>
              <a:t>. The restrictions posed on travelling impacted on the movement of personnel i.e. courses, training, staff visits and meetings. This mainly affected subsistence and travelling expenditure.</a:t>
            </a:r>
          </a:p>
          <a:p>
            <a:pPr marL="984250" lvl="3" indent="-357188" algn="just" defTabSz="914400" fontAlgn="base">
              <a:spcBef>
                <a:spcPct val="0"/>
              </a:spcBef>
              <a:spcAft>
                <a:spcPct val="0"/>
              </a:spcAft>
              <a:buFont typeface="Courier New" panose="02070309020205020404" pitchFamily="49" charset="0"/>
              <a:buChar char="o"/>
              <a:defRPr/>
            </a:pPr>
            <a:endParaRPr lang="en-GB"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r>
              <a:rPr lang="en-GB" sz="1600" u="sng" dirty="0">
                <a:latin typeface="Arial" panose="020B0604020202020204" pitchFamily="34" charset="0"/>
                <a:cs typeface="Arial" panose="020B0604020202020204" pitchFamily="34" charset="0"/>
              </a:rPr>
              <a:t>Maintenance and Repair of Ships</a:t>
            </a:r>
            <a:r>
              <a:rPr lang="en-GB" sz="1600" dirty="0">
                <a:latin typeface="Arial" panose="020B0604020202020204" pitchFamily="34" charset="0"/>
                <a:cs typeface="Arial" panose="020B0604020202020204" pitchFamily="34" charset="0"/>
              </a:rPr>
              <a:t>.  </a:t>
            </a:r>
          </a:p>
          <a:p>
            <a:pPr marL="984250" lvl="3" indent="-357188" algn="just" defTabSz="914400" fontAlgn="base">
              <a:spcBef>
                <a:spcPct val="0"/>
              </a:spcBef>
              <a:spcAft>
                <a:spcPct val="0"/>
              </a:spcAft>
              <a:buFont typeface="Courier New" panose="02070309020205020404" pitchFamily="49" charset="0"/>
              <a:buChar char="o"/>
              <a:defRPr/>
            </a:pPr>
            <a:endParaRPr lang="en-GB" sz="1600" dirty="0">
              <a:latin typeface="Arial" panose="020B0604020202020204" pitchFamily="34" charset="0"/>
              <a:cs typeface="Arial" panose="020B0604020202020204" pitchFamily="34" charset="0"/>
            </a:endParaRPr>
          </a:p>
          <a:p>
            <a:pPr marL="1441450" lvl="4" indent="-357188" algn="just" defTabSz="914400" fontAlgn="base">
              <a:spcBef>
                <a:spcPct val="0"/>
              </a:spcBef>
              <a:spcAft>
                <a:spcPct val="0"/>
              </a:spcAft>
              <a:buFont typeface="Wingdings" panose="05000000000000000000" pitchFamily="2" charset="2"/>
              <a:buChar char="§"/>
              <a:defRPr/>
            </a:pPr>
            <a:r>
              <a:rPr lang="en-GB" sz="1600" dirty="0">
                <a:latin typeface="Arial" panose="020B0604020202020204" pitchFamily="34" charset="0"/>
                <a:cs typeface="Arial" panose="020B0604020202020204" pitchFamily="34" charset="0"/>
              </a:rPr>
              <a:t>The lockdown and procurement challenges had an impact on the process of placing System Support and technical upkeep contracts. ARMSCOR and DOD procurement experienced no bids or bidders not meeting the required criteria.</a:t>
            </a:r>
          </a:p>
          <a:p>
            <a:pPr marL="1441450" lvl="4" indent="-357188" algn="just" defTabSz="914400" fontAlgn="base">
              <a:spcBef>
                <a:spcPct val="0"/>
              </a:spcBef>
              <a:spcAft>
                <a:spcPct val="0"/>
              </a:spcAft>
              <a:buFont typeface="Wingdings" panose="05000000000000000000" pitchFamily="2" charset="2"/>
              <a:buChar char="§"/>
              <a:defRPr/>
            </a:pPr>
            <a:r>
              <a:rPr lang="en-GB" sz="1600" dirty="0">
                <a:latin typeface="Arial" panose="020B0604020202020204" pitchFamily="34" charset="0"/>
                <a:cs typeface="Arial" panose="020B0604020202020204" pitchFamily="34" charset="0"/>
              </a:rPr>
              <a:t>Available contractors shifted the delivery target to the right, negatively affected spares availability, required for the M&amp;R of Ships.  The latter had an direct impact on the availability and readiness of Navy Platforms.</a:t>
            </a:r>
          </a:p>
          <a:p>
            <a:pPr marL="1441450" lvl="4" indent="-357188" algn="just" defTabSz="914400" fontAlgn="base">
              <a:spcBef>
                <a:spcPct val="0"/>
              </a:spcBef>
              <a:spcAft>
                <a:spcPct val="0"/>
              </a:spcAft>
              <a:buFont typeface="Wingdings" panose="05000000000000000000" pitchFamily="2" charset="2"/>
              <a:buChar char="§"/>
              <a:defRPr/>
            </a:pPr>
            <a:endParaRPr lang="en-GB"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endParaRPr lang="en-GB"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endParaRPr lang="en-GB"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984250" lvl="3" indent="-357188" algn="just" defTabSz="914400" fontAlgn="base">
              <a:spcBef>
                <a:spcPct val="0"/>
              </a:spcBef>
              <a:spcAft>
                <a:spcPct val="0"/>
              </a:spcAft>
              <a:buFont typeface="Courier New" panose="02070309020205020404" pitchFamily="49" charset="0"/>
              <a:buChar char="o"/>
              <a:defRPr/>
            </a:pPr>
            <a:endParaRPr lang="en-GB"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361950" lvl="2" algn="just" defTabSz="914400" fontAlgn="base">
              <a:spcBef>
                <a:spcPct val="0"/>
              </a:spcBef>
              <a:spcAft>
                <a:spcPct val="0"/>
              </a:spcAft>
              <a:defRP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776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600" b="1" dirty="0">
                <a:solidFill>
                  <a:prstClr val="white"/>
                </a:solidFill>
                <a:latin typeface="Arial" panose="020B0604020202020204" pitchFamily="34" charset="0"/>
              </a:rPr>
              <a:t>Comments on of State of Expenditure per</a:t>
            </a:r>
          </a:p>
          <a:p>
            <a:pPr algn="ctr" defTabSz="914400" fontAlgn="base">
              <a:spcBef>
                <a:spcPct val="0"/>
              </a:spcBef>
              <a:spcAft>
                <a:spcPct val="0"/>
              </a:spcAft>
            </a:pPr>
            <a:r>
              <a:rPr lang="en-ZA" altLang="en-US" sz="2600" b="1" dirty="0">
                <a:solidFill>
                  <a:prstClr val="white"/>
                </a:solidFill>
                <a:latin typeface="Arial" panose="020B0604020202020204" pitchFamily="34" charset="0"/>
              </a:rPr>
              <a:t>Programme: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44</a:t>
            </a:fld>
            <a:endParaRPr lang="en-US" altLang="en-US" sz="2400" dirty="0">
              <a:solidFill>
                <a:srgbClr val="014929"/>
              </a:solidFill>
              <a:latin typeface="Arial" panose="020B0604020202020204" pitchFamily="34" charset="0"/>
            </a:endParaRPr>
          </a:p>
        </p:txBody>
      </p:sp>
      <p:sp>
        <p:nvSpPr>
          <p:cNvPr id="6" name="TextBox 5"/>
          <p:cNvSpPr txBox="1"/>
          <p:nvPr/>
        </p:nvSpPr>
        <p:spPr>
          <a:xfrm>
            <a:off x="254684" y="854439"/>
            <a:ext cx="8638873" cy="3600986"/>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8% of actual drawings</a:t>
            </a:r>
            <a:r>
              <a:rPr lang="en-ZA" b="1" dirty="0">
                <a:latin typeface="Arial" panose="020B0604020202020204" pitchFamily="34" charset="0"/>
                <a:cs typeface="Arial" panose="020B0604020202020204" pitchFamily="34" charset="0"/>
              </a:rPr>
              <a:t> per Programme are as follows</a:t>
            </a:r>
            <a:r>
              <a:rPr lang="en-ZA" sz="1600"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r>
              <a:rPr lang="en-ZA" sz="1600" u="sng" dirty="0">
                <a:latin typeface="Arial" panose="020B0604020202020204" pitchFamily="34" charset="0"/>
                <a:cs typeface="Arial" panose="020B0604020202020204" pitchFamily="34" charset="0"/>
              </a:rPr>
              <a:t>General Support</a:t>
            </a:r>
            <a:r>
              <a:rPr lang="en-ZA" sz="1600" dirty="0">
                <a:latin typeface="Arial" panose="020B0604020202020204" pitchFamily="34" charset="0"/>
                <a:cs typeface="Arial" panose="020B0604020202020204" pitchFamily="34" charset="0"/>
              </a:rPr>
              <a:t>.  Over expenditure of R350.786 million was mainly due to the </a:t>
            </a:r>
            <a:r>
              <a:rPr lang="en-GB" sz="1600" dirty="0">
                <a:latin typeface="Arial" panose="020B0604020202020204" pitchFamily="34" charset="0"/>
                <a:cs typeface="Arial" panose="020B0604020202020204" pitchFamily="34" charset="0"/>
              </a:rPr>
              <a:t>centralised procurement of all PPEs, equipment and the establishment of quarantine / isolation facilities etc. required by the DOD to support efforts to contain the COVID-19 virus. RM344,007 was paid in this regard at the end of Q1.</a:t>
            </a:r>
          </a:p>
          <a:p>
            <a:pPr marL="361950" lvl="2" algn="just" defTabSz="914400" fontAlgn="base">
              <a:spcBef>
                <a:spcPct val="0"/>
              </a:spcBef>
              <a:spcAft>
                <a:spcPct val="0"/>
              </a:spcAft>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361950" lvl="2" algn="just" defTabSz="914400" fontAlgn="base">
              <a:spcBef>
                <a:spcPct val="0"/>
              </a:spcBef>
              <a:spcAft>
                <a:spcPct val="0"/>
              </a:spcAft>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361950" lvl="2" algn="just" defTabSz="914400" fontAlgn="base">
              <a:spcBef>
                <a:spcPct val="0"/>
              </a:spcBef>
              <a:spcAft>
                <a:spcPct val="0"/>
              </a:spcAft>
              <a:defRP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884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600" b="1" dirty="0">
                <a:solidFill>
                  <a:prstClr val="white"/>
                </a:solidFill>
                <a:latin typeface="Arial" panose="020B0604020202020204" pitchFamily="34" charset="0"/>
              </a:rPr>
              <a:t>Summary of State of Expenditure per</a:t>
            </a:r>
          </a:p>
          <a:p>
            <a:pPr algn="ctr" defTabSz="914400" fontAlgn="base">
              <a:spcBef>
                <a:spcPct val="0"/>
              </a:spcBef>
              <a:spcAft>
                <a:spcPct val="0"/>
              </a:spcAft>
            </a:pPr>
            <a:r>
              <a:rPr lang="en-ZA" altLang="en-US" sz="2600" b="1" dirty="0">
                <a:solidFill>
                  <a:prstClr val="white"/>
                </a:solidFill>
                <a:latin typeface="Arial" panose="020B0604020202020204" pitchFamily="34" charset="0"/>
              </a:rPr>
              <a:t>Economic Classification: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45</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43420744"/>
              </p:ext>
            </p:extLst>
          </p:nvPr>
        </p:nvGraphicFramePr>
        <p:xfrm>
          <a:off x="112380" y="1056249"/>
          <a:ext cx="8919239" cy="3128016"/>
        </p:xfrm>
        <a:graphic>
          <a:graphicData uri="http://schemas.openxmlformats.org/drawingml/2006/table">
            <a:tbl>
              <a:tblPr/>
              <a:tblGrid>
                <a:gridCol w="1593423">
                  <a:extLst>
                    <a:ext uri="{9D8B030D-6E8A-4147-A177-3AD203B41FA5}">
                      <a16:colId xmlns:a16="http://schemas.microsoft.com/office/drawing/2014/main" val="20000"/>
                    </a:ext>
                  </a:extLst>
                </a:gridCol>
                <a:gridCol w="807813">
                  <a:extLst>
                    <a:ext uri="{9D8B030D-6E8A-4147-A177-3AD203B41FA5}">
                      <a16:colId xmlns:a16="http://schemas.microsoft.com/office/drawing/2014/main" val="20001"/>
                    </a:ext>
                  </a:extLst>
                </a:gridCol>
                <a:gridCol w="785374">
                  <a:extLst>
                    <a:ext uri="{9D8B030D-6E8A-4147-A177-3AD203B41FA5}">
                      <a16:colId xmlns:a16="http://schemas.microsoft.com/office/drawing/2014/main" val="20002"/>
                    </a:ext>
                  </a:extLst>
                </a:gridCol>
                <a:gridCol w="869522">
                  <a:extLst>
                    <a:ext uri="{9D8B030D-6E8A-4147-A177-3AD203B41FA5}">
                      <a16:colId xmlns:a16="http://schemas.microsoft.com/office/drawing/2014/main" val="20003"/>
                    </a:ext>
                  </a:extLst>
                </a:gridCol>
                <a:gridCol w="824643">
                  <a:extLst>
                    <a:ext uri="{9D8B030D-6E8A-4147-A177-3AD203B41FA5}">
                      <a16:colId xmlns:a16="http://schemas.microsoft.com/office/drawing/2014/main" val="20004"/>
                    </a:ext>
                  </a:extLst>
                </a:gridCol>
                <a:gridCol w="807813">
                  <a:extLst>
                    <a:ext uri="{9D8B030D-6E8A-4147-A177-3AD203B41FA5}">
                      <a16:colId xmlns:a16="http://schemas.microsoft.com/office/drawing/2014/main" val="20005"/>
                    </a:ext>
                  </a:extLst>
                </a:gridCol>
                <a:gridCol w="998548">
                  <a:extLst>
                    <a:ext uri="{9D8B030D-6E8A-4147-A177-3AD203B41FA5}">
                      <a16:colId xmlns:a16="http://schemas.microsoft.com/office/drawing/2014/main" val="20006"/>
                    </a:ext>
                  </a:extLst>
                </a:gridCol>
                <a:gridCol w="875852">
                  <a:extLst>
                    <a:ext uri="{9D8B030D-6E8A-4147-A177-3AD203B41FA5}">
                      <a16:colId xmlns:a16="http://schemas.microsoft.com/office/drawing/2014/main" val="20007"/>
                    </a:ext>
                  </a:extLst>
                </a:gridCol>
                <a:gridCol w="719912">
                  <a:extLst>
                    <a:ext uri="{9D8B030D-6E8A-4147-A177-3AD203B41FA5}">
                      <a16:colId xmlns:a16="http://schemas.microsoft.com/office/drawing/2014/main" val="20008"/>
                    </a:ext>
                  </a:extLst>
                </a:gridCol>
                <a:gridCol w="636339">
                  <a:extLst>
                    <a:ext uri="{9D8B030D-6E8A-4147-A177-3AD203B41FA5}">
                      <a16:colId xmlns:a16="http://schemas.microsoft.com/office/drawing/2014/main" val="20009"/>
                    </a:ext>
                  </a:extLst>
                </a:gridCol>
              </a:tblGrid>
              <a:tr h="497458">
                <a:tc rowSpan="2">
                  <a:txBody>
                    <a:bodyPr/>
                    <a:lstStyle/>
                    <a:p>
                      <a:pPr algn="ctr" fontAlgn="ctr"/>
                      <a:r>
                        <a:rPr lang="en-GB" sz="1400" b="1" i="0" u="none" strike="noStrike" dirty="0">
                          <a:solidFill>
                            <a:schemeClr val="bg1"/>
                          </a:solidFill>
                          <a:effectLst/>
                          <a:latin typeface="Arial Narrow" panose="020B060602020203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2020/21</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Adjust-</a:t>
                      </a:r>
                      <a:r>
                        <a:rPr lang="en-GB" sz="1400" b="1" i="0" u="none" strike="noStrike" dirty="0" err="1">
                          <a:solidFill>
                            <a:schemeClr val="bg1"/>
                          </a:solidFill>
                          <a:effectLst/>
                          <a:latin typeface="Arial Narrow" panose="020B0606020202030204" pitchFamily="34" charset="0"/>
                          <a:cs typeface="Arial" panose="020B0604020202020204" pitchFamily="34" charset="0"/>
                        </a:rPr>
                        <a:t>ments</a:t>
                      </a:r>
                      <a:endParaRPr lang="en-GB" sz="1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Available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extLst>
                  <a:ext uri="{0D108BD9-81ED-4DB2-BD59-A6C34878D82A}">
                    <a16:rowId xmlns:a16="http://schemas.microsoft.com/office/drawing/2014/main" val="10000"/>
                  </a:ext>
                </a:extLst>
              </a:tr>
              <a:tr h="230270">
                <a:tc vMerge="1">
                  <a:txBody>
                    <a:bodyPr/>
                    <a:lstStyle/>
                    <a:p>
                      <a:endParaRPr lang="en-ZA"/>
                    </a:p>
                  </a:txBody>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230270">
                <a:tc>
                  <a:txBody>
                    <a:bodyPr/>
                    <a:lstStyle/>
                    <a:p>
                      <a:pPr algn="ctr" fontAlgn="b"/>
                      <a:r>
                        <a:rPr lang="en-GB" sz="1400" b="0" i="0" u="none" strike="noStrike">
                          <a:effectLst/>
                          <a:latin typeface="Arial Narrow" panose="020B060602020203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a:effectLst/>
                          <a:latin typeface="Arial Narrow" panose="020B060602020203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f=(e/d)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h=(g/d)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j=(</a:t>
                      </a:r>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2"/>
                  </a:ext>
                </a:extLst>
              </a:tr>
              <a:tr h="281573">
                <a:tc>
                  <a:txBody>
                    <a:bodyPr/>
                    <a:lstStyle/>
                    <a:p>
                      <a:pPr algn="l" fontAlgn="b"/>
                      <a:r>
                        <a:rPr lang="en-GB" sz="1400" b="0" i="0" u="none" strike="noStrike" dirty="0">
                          <a:effectLst/>
                          <a:latin typeface="Arial Narrow" panose="020B0606020202030204" pitchFamily="34" charset="0"/>
                        </a:rPr>
                        <a:t>Compensation of Employees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31 177 687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763 424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31 941 111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7 900 429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24,7%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8 059 732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25,2%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-159 303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-2,0%</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1573">
                <a:tc>
                  <a:txBody>
                    <a:bodyPr/>
                    <a:lstStyle/>
                    <a:p>
                      <a:pPr algn="l" fontAlgn="b"/>
                      <a:r>
                        <a:rPr lang="en-GB" sz="1400" b="0" i="0" u="none" strike="noStrike" dirty="0">
                          <a:effectLst/>
                          <a:latin typeface="Arial Narrow" panose="020B0606020202030204" pitchFamily="34" charset="0"/>
                        </a:rPr>
                        <a:t>Goods and Services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13 396 238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1 146 390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14 542 628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2 370 020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16,3%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2 298 128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15,8%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71 892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3,0%</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1573">
                <a:tc>
                  <a:txBody>
                    <a:bodyPr/>
                    <a:lstStyle/>
                    <a:p>
                      <a:pPr algn="l" fontAlgn="b"/>
                      <a:r>
                        <a:rPr lang="en-GB" sz="1400" b="0" i="0" u="none" strike="noStrike" dirty="0">
                          <a:effectLst/>
                          <a:latin typeface="Arial Narrow" panose="020B060602020203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7 091 013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-117 000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6 974 013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1 614 520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23,2%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1 600 598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23,0%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13 922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0,9%</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1573">
                <a:tc>
                  <a:txBody>
                    <a:bodyPr/>
                    <a:lstStyle/>
                    <a:p>
                      <a:pPr algn="l" fontAlgn="b"/>
                      <a:r>
                        <a:rPr lang="en-GB" sz="1400" b="0" i="0" u="none" strike="noStrike" dirty="0">
                          <a:effectLst/>
                          <a:latin typeface="Arial Narrow" panose="020B0606020202030204" pitchFamily="34" charset="0"/>
                        </a:rPr>
                        <a:t>Payments for Capital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773 683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1 087 186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1 860 869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69 826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223 052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-153 226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-219,4%</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1573">
                <a:tc>
                  <a:txBody>
                    <a:bodyPr/>
                    <a:lstStyle/>
                    <a:p>
                      <a:pPr algn="l" fontAlgn="b"/>
                      <a:r>
                        <a:rPr lang="en-GB" sz="1400" b="0" i="0" u="none" strike="noStrike" dirty="0">
                          <a:effectLst/>
                          <a:latin typeface="Arial Narrow" panose="020B0606020202030204" pitchFamily="34" charset="0"/>
                        </a:rPr>
                        <a:t>Payments for Financial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 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100,0%</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8137">
                <a:tc>
                  <a:txBody>
                    <a:bodyPr/>
                    <a:lstStyle/>
                    <a:p>
                      <a:pPr algn="l" fontAlgn="b"/>
                      <a:r>
                        <a:rPr lang="en-GB" sz="1400" b="1" i="0" u="none" strike="noStrike">
                          <a:effectLst/>
                          <a:latin typeface="Arial Narrow" panose="020B0606020202030204" pitchFamily="34" charset="0"/>
                        </a:rPr>
                        <a:t>Total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52 438 621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2 880 000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55 318 621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11 954 795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21,6%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12 181 540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-226 745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-1,9%</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61992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per</a:t>
            </a:r>
          </a:p>
          <a:p>
            <a:pPr algn="ctr" defTabSz="914400" fontAlgn="base">
              <a:spcBef>
                <a:spcPct val="0"/>
              </a:spcBef>
              <a:spcAft>
                <a:spcPct val="0"/>
              </a:spcAft>
            </a:pPr>
            <a:r>
              <a:rPr lang="en-ZA" altLang="en-US" sz="2600" b="1" dirty="0">
                <a:solidFill>
                  <a:prstClr val="white"/>
                </a:solidFill>
                <a:latin typeface="Arial" panose="020B0604020202020204" pitchFamily="34" charset="0"/>
              </a:rPr>
              <a:t>Economic</a:t>
            </a:r>
            <a:r>
              <a:rPr lang="en-ZA" altLang="en-US" sz="2800" b="1" dirty="0">
                <a:solidFill>
                  <a:prstClr val="white"/>
                </a:solidFill>
                <a:latin typeface="Arial" panose="020B0604020202020204" pitchFamily="34" charset="0"/>
              </a:rPr>
              <a:t> Classification: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46</a:t>
            </a:fld>
            <a:endParaRPr lang="en-US" altLang="en-US" sz="2400" dirty="0">
              <a:solidFill>
                <a:srgbClr val="014929"/>
              </a:solidFill>
              <a:latin typeface="Arial" panose="020B0604020202020204" pitchFamily="34" charset="0"/>
            </a:endParaRPr>
          </a:p>
        </p:txBody>
      </p:sp>
      <p:sp>
        <p:nvSpPr>
          <p:cNvPr id="6" name="TextBox 5"/>
          <p:cNvSpPr txBox="1"/>
          <p:nvPr/>
        </p:nvSpPr>
        <p:spPr>
          <a:xfrm>
            <a:off x="120819" y="854439"/>
            <a:ext cx="8772738" cy="3354765"/>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8% of actual drawings</a:t>
            </a:r>
            <a:r>
              <a:rPr lang="en-ZA" b="1" dirty="0">
                <a:latin typeface="Arial" panose="020B0604020202020204" pitchFamily="34" charset="0"/>
                <a:cs typeface="Arial" panose="020B0604020202020204" pitchFamily="34" charset="0"/>
              </a:rPr>
              <a:t> per economic classification are as follows</a:t>
            </a:r>
            <a:r>
              <a:rPr lang="en-ZA" sz="1600" dirty="0">
                <a:latin typeface="Arial" panose="020B0604020202020204" pitchFamily="34" charset="0"/>
                <a:cs typeface="Arial" panose="020B0604020202020204" pitchFamily="34" charset="0"/>
              </a:rPr>
              <a:t>:</a:t>
            </a:r>
          </a:p>
          <a:p>
            <a:pPr marL="342900" lvl="1" indent="-342900" algn="just" defTabSz="914400" fontAlgn="base">
              <a:spcBef>
                <a:spcPct val="0"/>
              </a:spcBef>
              <a:spcAft>
                <a:spcPct val="0"/>
              </a:spcAft>
              <a:buFont typeface="+mj-lt"/>
              <a:buAutoNum type="arabicPeriod"/>
              <a:defRPr/>
            </a:pPr>
            <a:endParaRPr lang="en-ZA" sz="1600"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r>
              <a:rPr lang="en-GB" sz="1600" u="sng" dirty="0">
                <a:latin typeface="Arial" panose="020B0604020202020204" pitchFamily="34" charset="0"/>
                <a:cs typeface="Arial" panose="020B0604020202020204" pitchFamily="34" charset="0"/>
              </a:rPr>
              <a:t>Payments for Capital Assets</a:t>
            </a:r>
            <a:r>
              <a:rPr lang="en-GB" sz="1600"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The over expenditure of R153.226 million was as a result of payment of invoices received from the National Department of Public Works and Infrastructure for work completed on immovable properties in accordance with the User Asset Management Plan as well as the payment of Microsoft Software Licenses.</a:t>
            </a:r>
          </a:p>
          <a:p>
            <a:pPr marL="647700" lvl="2" indent="-285750" algn="just" defTabSz="914400" fontAlgn="base">
              <a:spcBef>
                <a:spcPct val="0"/>
              </a:spcBef>
              <a:spcAft>
                <a:spcPct val="0"/>
              </a:spcAft>
              <a:buFont typeface="Arial" panose="020B0604020202020204" pitchFamily="34" charset="0"/>
              <a:buChar char="•"/>
              <a:defRPr/>
            </a:pPr>
            <a:endParaRPr lang="en-US" sz="1600" u="sng" dirty="0">
              <a:latin typeface="Arial" panose="020B0604020202020204" pitchFamily="34" charset="0"/>
              <a:cs typeface="Arial" panose="020B0604020202020204" pitchFamily="34" charset="0"/>
            </a:endParaRPr>
          </a:p>
          <a:p>
            <a:pPr marL="647700" lvl="2" indent="-285750" algn="just" defTabSz="914400" fontAlgn="base">
              <a:spcBef>
                <a:spcPct val="0"/>
              </a:spcBef>
              <a:spcAft>
                <a:spcPct val="0"/>
              </a:spcAft>
              <a:buFont typeface="Arial" panose="020B0604020202020204" pitchFamily="34" charset="0"/>
              <a:buChar char="•"/>
              <a:defRPr/>
            </a:pPr>
            <a:r>
              <a:rPr lang="en-US" sz="1600" u="sng" dirty="0">
                <a:latin typeface="Arial" panose="020B0604020202020204" pitchFamily="34" charset="0"/>
                <a:cs typeface="Arial" panose="020B0604020202020204" pitchFamily="34" charset="0"/>
              </a:rPr>
              <a:t>Payments for Financial Assets</a:t>
            </a:r>
            <a:r>
              <a:rPr lang="en-US" sz="1600"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The over expenditure of R0.030 million was mainly due to the write-off transactions for thefts and other losses. It should be noted that the Department does not make provision during the budget allocation for unforeseen expenditure such as foreign exchange losses, thefts and other losses, etc. Funds are reserved to clear these transactions at financial year-end.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525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COVID-19 Response Expenditure </a:t>
            </a:r>
            <a:br>
              <a:rPr lang="en-ZA" altLang="en-US" sz="2800" b="1" dirty="0">
                <a:solidFill>
                  <a:prstClr val="white"/>
                </a:solidFill>
                <a:latin typeface="Arial" panose="020B0604020202020204" pitchFamily="34" charset="0"/>
              </a:rPr>
            </a:br>
            <a:r>
              <a:rPr lang="en-ZA" altLang="en-US" sz="2800" b="1" dirty="0">
                <a:solidFill>
                  <a:prstClr val="white"/>
                </a:solidFill>
                <a:latin typeface="Arial" panose="020B0604020202020204" pitchFamily="34" charset="0"/>
              </a:rPr>
              <a:t>per Programme: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47</a:t>
            </a:fld>
            <a:endParaRPr lang="en-US" altLang="en-US" sz="2400" dirty="0">
              <a:solidFill>
                <a:srgbClr val="014929"/>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D8630D18-B542-4ACB-A1FE-0F9D177997CE}"/>
              </a:ext>
            </a:extLst>
          </p:cNvPr>
          <p:cNvGraphicFramePr>
            <a:graphicFrameLocks noGrp="1"/>
          </p:cNvGraphicFramePr>
          <p:nvPr>
            <p:extLst>
              <p:ext uri="{D42A27DB-BD31-4B8C-83A1-F6EECF244321}">
                <p14:modId xmlns:p14="http://schemas.microsoft.com/office/powerpoint/2010/main" val="3221878712"/>
              </p:ext>
            </p:extLst>
          </p:nvPr>
        </p:nvGraphicFramePr>
        <p:xfrm>
          <a:off x="200416" y="1035887"/>
          <a:ext cx="8730641" cy="3733647"/>
        </p:xfrm>
        <a:graphic>
          <a:graphicData uri="http://schemas.openxmlformats.org/drawingml/2006/table">
            <a:tbl>
              <a:tblPr/>
              <a:tblGrid>
                <a:gridCol w="2636333">
                  <a:extLst>
                    <a:ext uri="{9D8B030D-6E8A-4147-A177-3AD203B41FA5}">
                      <a16:colId xmlns:a16="http://schemas.microsoft.com/office/drawing/2014/main" val="20000"/>
                    </a:ext>
                  </a:extLst>
                </a:gridCol>
                <a:gridCol w="1523577">
                  <a:extLst>
                    <a:ext uri="{9D8B030D-6E8A-4147-A177-3AD203B41FA5}">
                      <a16:colId xmlns:a16="http://schemas.microsoft.com/office/drawing/2014/main" val="20001"/>
                    </a:ext>
                  </a:extLst>
                </a:gridCol>
                <a:gridCol w="1523577">
                  <a:extLst>
                    <a:ext uri="{9D8B030D-6E8A-4147-A177-3AD203B41FA5}">
                      <a16:colId xmlns:a16="http://schemas.microsoft.com/office/drawing/2014/main" val="20002"/>
                    </a:ext>
                  </a:extLst>
                </a:gridCol>
                <a:gridCol w="1523577">
                  <a:extLst>
                    <a:ext uri="{9D8B030D-6E8A-4147-A177-3AD203B41FA5}">
                      <a16:colId xmlns:a16="http://schemas.microsoft.com/office/drawing/2014/main" val="20003"/>
                    </a:ext>
                  </a:extLst>
                </a:gridCol>
                <a:gridCol w="1523577">
                  <a:extLst>
                    <a:ext uri="{9D8B030D-6E8A-4147-A177-3AD203B41FA5}">
                      <a16:colId xmlns:a16="http://schemas.microsoft.com/office/drawing/2014/main" val="20004"/>
                    </a:ext>
                  </a:extLst>
                </a:gridCol>
              </a:tblGrid>
              <a:tr h="503403">
                <a:tc rowSpan="2">
                  <a:txBody>
                    <a:bodyPr/>
                    <a:lstStyle/>
                    <a:p>
                      <a:pPr algn="ctr" fontAlgn="ctr"/>
                      <a:r>
                        <a:rPr lang="en-GB" sz="1800" b="1" i="0" u="none" strike="noStrike" dirty="0">
                          <a:solidFill>
                            <a:schemeClr val="bg1"/>
                          </a:solidFill>
                          <a:effectLst/>
                          <a:latin typeface="Arial Narrow" panose="020B0606020202030204" pitchFamily="34" charset="0"/>
                          <a:cs typeface="Arial" panose="020B0604020202020204" pitchFamily="34" charset="0"/>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800" b="1" i="0" u="none" strike="noStrike" dirty="0">
                          <a:solidFill>
                            <a:schemeClr val="bg1"/>
                          </a:solidFill>
                          <a:effectLst/>
                          <a:latin typeface="Arial Narrow" panose="020B0606020202030204" pitchFamily="34" charset="0"/>
                          <a:cs typeface="Arial" panose="020B0604020202020204" pitchFamily="34" charset="0"/>
                        </a:rPr>
                        <a:t>April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800" b="1" i="0" u="none" strike="noStrike" dirty="0">
                          <a:solidFill>
                            <a:schemeClr val="bg1"/>
                          </a:solidFill>
                          <a:effectLst/>
                          <a:latin typeface="Arial Narrow" panose="020B0606020202030204" pitchFamily="34" charset="0"/>
                          <a:cs typeface="Arial" panose="020B0604020202020204" pitchFamily="34" charset="0"/>
                        </a:rPr>
                        <a:t>May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800" b="1" i="0" u="none" strike="noStrike" dirty="0">
                          <a:solidFill>
                            <a:schemeClr val="bg1"/>
                          </a:solidFill>
                          <a:effectLst/>
                          <a:latin typeface="Arial Narrow" panose="020B0606020202030204" pitchFamily="34" charset="0"/>
                          <a:cs typeface="Arial" panose="020B0604020202020204" pitchFamily="34" charset="0"/>
                        </a:rPr>
                        <a:t>June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800" b="1" i="0" u="none" strike="noStrike" dirty="0">
                          <a:solidFill>
                            <a:schemeClr val="bg1"/>
                          </a:solidFill>
                          <a:effectLst/>
                          <a:latin typeface="Arial Narrow" panose="020B0606020202030204" pitchFamily="34" charset="0"/>
                          <a:cs typeface="Arial" panose="020B0604020202020204" pitchFamily="34" charset="0"/>
                        </a:rPr>
                        <a:t>Cumulative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extLst>
                  <a:ext uri="{0D108BD9-81ED-4DB2-BD59-A6C34878D82A}">
                    <a16:rowId xmlns:a16="http://schemas.microsoft.com/office/drawing/2014/main" val="10000"/>
                  </a:ext>
                </a:extLst>
              </a:tr>
              <a:tr h="252007">
                <a:tc vMerge="1">
                  <a:txBody>
                    <a:bodyPr/>
                    <a:lstStyle/>
                    <a:p>
                      <a:endParaRPr lang="en-ZA"/>
                    </a:p>
                  </a:txBody>
                  <a:tcPr/>
                </a:tc>
                <a:tc>
                  <a:txBody>
                    <a:bodyPr/>
                    <a:lstStyle/>
                    <a:p>
                      <a:pPr algn="r" fontAlgn="b"/>
                      <a:r>
                        <a:rPr lang="en-GB" sz="16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6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6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6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325630">
                <a:tc>
                  <a:txBody>
                    <a:bodyPr/>
                    <a:lstStyle/>
                    <a:p>
                      <a:pPr algn="l" fontAlgn="b"/>
                      <a:r>
                        <a:rPr lang="en-GB" sz="1600" b="0" i="0" u="none" strike="noStrike" dirty="0">
                          <a:effectLst/>
                          <a:latin typeface="Arial Narrow" panose="020B0606020202030204" pitchFamily="34" charset="0"/>
                          <a:cs typeface="Arial" panose="020B0604020202020204" pitchFamily="34" charset="0"/>
                        </a:rPr>
                        <a:t>Administration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71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239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323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5630">
                <a:tc>
                  <a:txBody>
                    <a:bodyPr/>
                    <a:lstStyle/>
                    <a:p>
                      <a:pPr algn="l" fontAlgn="b"/>
                      <a:r>
                        <a:rPr lang="en-GB" sz="1600" b="0" i="0" u="none" strike="noStrike" dirty="0">
                          <a:effectLst/>
                          <a:latin typeface="Arial Narrow" panose="020B0606020202030204" pitchFamily="34" charset="0"/>
                          <a:cs typeface="Arial" panose="020B0604020202020204" pitchFamily="34" charset="0"/>
                        </a:rPr>
                        <a:t>Force Employment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33 544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76 062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159 748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269 354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630">
                <a:tc>
                  <a:txBody>
                    <a:bodyPr/>
                    <a:lstStyle/>
                    <a:p>
                      <a:pPr algn="l" fontAlgn="b"/>
                      <a:r>
                        <a:rPr lang="en-GB" sz="1600" b="0" i="0" u="none" strike="noStrike" dirty="0">
                          <a:effectLst/>
                          <a:latin typeface="Arial Narrow" panose="020B0606020202030204" pitchFamily="34" charset="0"/>
                          <a:cs typeface="Arial" panose="020B0604020202020204" pitchFamily="34" charset="0"/>
                        </a:rPr>
                        <a:t>Landward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53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9 770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18 593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28 416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5630">
                <a:tc>
                  <a:txBody>
                    <a:bodyPr/>
                    <a:lstStyle/>
                    <a:p>
                      <a:pPr algn="l" fontAlgn="b"/>
                      <a:r>
                        <a:rPr lang="en-GB" sz="1600" b="0" i="0" u="none" strike="noStrike" dirty="0">
                          <a:effectLst/>
                          <a:latin typeface="Arial Narrow" panose="020B0606020202030204" pitchFamily="34" charset="0"/>
                          <a:cs typeface="Arial" panose="020B0604020202020204" pitchFamily="34" charset="0"/>
                        </a:rPr>
                        <a:t>Air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112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4 327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40 290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44 729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5630">
                <a:tc>
                  <a:txBody>
                    <a:bodyPr/>
                    <a:lstStyle/>
                    <a:p>
                      <a:pPr algn="l" fontAlgn="b"/>
                      <a:r>
                        <a:rPr lang="en-GB" sz="1600" b="0" i="0" u="none" strike="noStrike" dirty="0">
                          <a:effectLst/>
                          <a:latin typeface="Arial Narrow" panose="020B0606020202030204" pitchFamily="34" charset="0"/>
                          <a:cs typeface="Arial" panose="020B0604020202020204" pitchFamily="34" charset="0"/>
                        </a:rPr>
                        <a:t>Maritime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158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 3 179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2 951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 6 288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6685">
                <a:tc>
                  <a:txBody>
                    <a:bodyPr/>
                    <a:lstStyle/>
                    <a:p>
                      <a:pPr algn="l" fontAlgn="b"/>
                      <a:r>
                        <a:rPr lang="en-GB" sz="1600" b="0" i="0" u="none" strike="noStrike" dirty="0">
                          <a:effectLst/>
                          <a:latin typeface="Arial Narrow" panose="020B0606020202030204" pitchFamily="34" charset="0"/>
                          <a:cs typeface="Arial" panose="020B0604020202020204" pitchFamily="34" charset="0"/>
                        </a:rPr>
                        <a:t>Military Health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4 669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16 547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7 540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28 756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5630">
                <a:tc>
                  <a:txBody>
                    <a:bodyPr/>
                    <a:lstStyle/>
                    <a:p>
                      <a:pPr algn="l" fontAlgn="b"/>
                      <a:r>
                        <a:rPr lang="en-GB" sz="1600" b="0" i="0" u="none" strike="noStrike" dirty="0">
                          <a:effectLst/>
                          <a:latin typeface="Arial Narrow" panose="020B0606020202030204" pitchFamily="34" charset="0"/>
                          <a:cs typeface="Arial" panose="020B0604020202020204" pitchFamily="34" charset="0"/>
                        </a:rPr>
                        <a:t>Defence Intelligence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5630">
                <a:tc>
                  <a:txBody>
                    <a:bodyPr/>
                    <a:lstStyle/>
                    <a:p>
                      <a:pPr algn="l" fontAlgn="b"/>
                      <a:r>
                        <a:rPr lang="en-GB" sz="1600" b="0" i="0" u="none" strike="noStrike" dirty="0">
                          <a:effectLst/>
                          <a:latin typeface="Arial Narrow" panose="020B0606020202030204" pitchFamily="34" charset="0"/>
                          <a:cs typeface="Arial" panose="020B0604020202020204" pitchFamily="34" charset="0"/>
                        </a:rPr>
                        <a:t>General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48 145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123 871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171 991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Narrow" panose="020B0606020202030204" pitchFamily="34" charset="0"/>
                        </a:rPr>
                        <a:t>344 007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0784">
                <a:tc>
                  <a:txBody>
                    <a:bodyPr/>
                    <a:lstStyle/>
                    <a:p>
                      <a:pPr algn="l" fontAlgn="b"/>
                      <a:r>
                        <a:rPr lang="en-GB" sz="1600" b="1" i="0" u="none" strike="noStrike" dirty="0">
                          <a:effectLst/>
                          <a:latin typeface="Arial Narrow" panose="020B060602020203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600" b="1" i="0" u="none" strike="noStrike" dirty="0">
                          <a:effectLst/>
                          <a:latin typeface="Arial Narrow" panose="020B0606020202030204" pitchFamily="34" charset="0"/>
                        </a:rPr>
                        <a:t>86 694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600" b="1" i="0" u="none" strike="noStrike" dirty="0">
                          <a:effectLst/>
                          <a:latin typeface="Arial Narrow" panose="020B0606020202030204" pitchFamily="34" charset="0"/>
                        </a:rPr>
                        <a:t>233 827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600" b="1" i="0" u="none" strike="noStrike" dirty="0">
                          <a:effectLst/>
                          <a:latin typeface="Arial Narrow" panose="020B0606020202030204" pitchFamily="34" charset="0"/>
                        </a:rPr>
                        <a:t>401 352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600" b="1" i="0" u="none" strike="noStrike" dirty="0">
                          <a:effectLst/>
                          <a:latin typeface="Arial Narrow" panose="020B0606020202030204" pitchFamily="34" charset="0"/>
                        </a:rPr>
                        <a:t>721 873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50154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COVID-19 Response Expenditure </a:t>
            </a:r>
            <a:br>
              <a:rPr lang="en-ZA" altLang="en-US" sz="2800" b="1" dirty="0">
                <a:solidFill>
                  <a:prstClr val="white"/>
                </a:solidFill>
                <a:latin typeface="Arial" panose="020B0604020202020204" pitchFamily="34" charset="0"/>
              </a:rPr>
            </a:br>
            <a:r>
              <a:rPr lang="en-ZA" altLang="en-US" sz="2800" b="1" dirty="0">
                <a:solidFill>
                  <a:prstClr val="white"/>
                </a:solidFill>
                <a:latin typeface="Arial" panose="020B0604020202020204" pitchFamily="34" charset="0"/>
              </a:rPr>
              <a:t>per Economic Classification: 30 June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48</a:t>
            </a:fld>
            <a:endParaRPr lang="en-US" altLang="en-US" sz="2400" dirty="0">
              <a:solidFill>
                <a:srgbClr val="014929"/>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413E5B12-77C1-4B13-BB3E-DE2D66E4D394}"/>
              </a:ext>
            </a:extLst>
          </p:cNvPr>
          <p:cNvGraphicFramePr>
            <a:graphicFrameLocks noGrp="1"/>
          </p:cNvGraphicFramePr>
          <p:nvPr>
            <p:extLst>
              <p:ext uri="{D42A27DB-BD31-4B8C-83A1-F6EECF244321}">
                <p14:modId xmlns:p14="http://schemas.microsoft.com/office/powerpoint/2010/main" val="2431594521"/>
              </p:ext>
            </p:extLst>
          </p:nvPr>
        </p:nvGraphicFramePr>
        <p:xfrm>
          <a:off x="200416" y="1023361"/>
          <a:ext cx="8730640" cy="5082047"/>
        </p:xfrm>
        <a:graphic>
          <a:graphicData uri="http://schemas.openxmlformats.org/drawingml/2006/table">
            <a:tbl>
              <a:tblPr/>
              <a:tblGrid>
                <a:gridCol w="3331924">
                  <a:extLst>
                    <a:ext uri="{9D8B030D-6E8A-4147-A177-3AD203B41FA5}">
                      <a16:colId xmlns:a16="http://schemas.microsoft.com/office/drawing/2014/main" val="20000"/>
                    </a:ext>
                  </a:extLst>
                </a:gridCol>
                <a:gridCol w="1349679">
                  <a:extLst>
                    <a:ext uri="{9D8B030D-6E8A-4147-A177-3AD203B41FA5}">
                      <a16:colId xmlns:a16="http://schemas.microsoft.com/office/drawing/2014/main" val="20001"/>
                    </a:ext>
                  </a:extLst>
                </a:gridCol>
                <a:gridCol w="1349679">
                  <a:extLst>
                    <a:ext uri="{9D8B030D-6E8A-4147-A177-3AD203B41FA5}">
                      <a16:colId xmlns:a16="http://schemas.microsoft.com/office/drawing/2014/main" val="20002"/>
                    </a:ext>
                  </a:extLst>
                </a:gridCol>
                <a:gridCol w="1349679">
                  <a:extLst>
                    <a:ext uri="{9D8B030D-6E8A-4147-A177-3AD203B41FA5}">
                      <a16:colId xmlns:a16="http://schemas.microsoft.com/office/drawing/2014/main" val="20003"/>
                    </a:ext>
                  </a:extLst>
                </a:gridCol>
                <a:gridCol w="1349679">
                  <a:extLst>
                    <a:ext uri="{9D8B030D-6E8A-4147-A177-3AD203B41FA5}">
                      <a16:colId xmlns:a16="http://schemas.microsoft.com/office/drawing/2014/main" val="20004"/>
                    </a:ext>
                  </a:extLst>
                </a:gridCol>
              </a:tblGrid>
              <a:tr h="319162">
                <a:tc rowSpan="2">
                  <a:txBody>
                    <a:bodyPr/>
                    <a:lstStyle/>
                    <a:p>
                      <a:pPr algn="ctr" fontAlgn="ctr"/>
                      <a:r>
                        <a:rPr lang="en-GB" sz="1500" b="1" i="0" u="none" strike="noStrike" dirty="0">
                          <a:solidFill>
                            <a:schemeClr val="bg1"/>
                          </a:solidFill>
                          <a:effectLst/>
                          <a:latin typeface="Arial Narrow" panose="020B0606020202030204" pitchFamily="34" charset="0"/>
                          <a:cs typeface="Arial" panose="020B060402020202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500" b="1" i="0" u="none" strike="noStrike" dirty="0">
                          <a:solidFill>
                            <a:schemeClr val="bg1"/>
                          </a:solidFill>
                          <a:effectLst/>
                          <a:latin typeface="Arial Narrow" panose="020B0606020202030204" pitchFamily="34" charset="0"/>
                          <a:cs typeface="Arial" panose="020B0604020202020204" pitchFamily="34" charset="0"/>
                        </a:rPr>
                        <a:t>April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500" b="1" i="0" u="none" strike="noStrike" dirty="0">
                          <a:solidFill>
                            <a:schemeClr val="bg1"/>
                          </a:solidFill>
                          <a:effectLst/>
                          <a:latin typeface="Arial Narrow" panose="020B0606020202030204" pitchFamily="34" charset="0"/>
                          <a:cs typeface="Arial" panose="020B0604020202020204" pitchFamily="34" charset="0"/>
                        </a:rPr>
                        <a:t>May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500" b="1" i="0" u="none" strike="noStrike" dirty="0">
                          <a:solidFill>
                            <a:schemeClr val="bg1"/>
                          </a:solidFill>
                          <a:effectLst/>
                          <a:latin typeface="Arial Narrow" panose="020B0606020202030204" pitchFamily="34" charset="0"/>
                          <a:cs typeface="Arial" panose="020B0604020202020204" pitchFamily="34" charset="0"/>
                        </a:rPr>
                        <a:t>June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500" b="1" i="0" u="none" strike="noStrike" dirty="0">
                          <a:solidFill>
                            <a:schemeClr val="bg1"/>
                          </a:solidFill>
                          <a:effectLst/>
                          <a:latin typeface="Arial Narrow" panose="020B0606020202030204" pitchFamily="34" charset="0"/>
                          <a:cs typeface="Arial" panose="020B0604020202020204" pitchFamily="34" charset="0"/>
                        </a:rPr>
                        <a:t>Cumulative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extLst>
                  <a:ext uri="{0D108BD9-81ED-4DB2-BD59-A6C34878D82A}">
                    <a16:rowId xmlns:a16="http://schemas.microsoft.com/office/drawing/2014/main" val="10000"/>
                  </a:ext>
                </a:extLst>
              </a:tr>
              <a:tr h="226885">
                <a:tc vMerge="1">
                  <a:txBody>
                    <a:bodyPr/>
                    <a:lstStyle/>
                    <a:p>
                      <a:endParaRPr lang="en-ZA"/>
                    </a:p>
                  </a:txBody>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252000">
                <a:tc>
                  <a:txBody>
                    <a:bodyPr/>
                    <a:lstStyle/>
                    <a:p>
                      <a:pPr algn="l" fontAlgn="b"/>
                      <a:r>
                        <a:rPr lang="en-GB" sz="1400" b="1" i="0" u="none" strike="noStrike" dirty="0">
                          <a:effectLst/>
                          <a:latin typeface="Arial Narrow" panose="020B0606020202030204" pitchFamily="34" charset="0"/>
                          <a:cs typeface="Arial" panose="020B0604020202020204" pitchFamily="34" charset="0"/>
                        </a:rPr>
                        <a:t>Current Payments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86 694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232 528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390 072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709 294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en-GB" sz="1400" b="1" i="0" u="none" strike="noStrike" dirty="0">
                          <a:effectLst/>
                          <a:latin typeface="Arial Narrow" panose="020B0606020202030204" pitchFamily="34" charset="0"/>
                          <a:cs typeface="Arial" panose="020B0604020202020204" pitchFamily="34" charset="0"/>
                        </a:rPr>
                        <a:t>  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33 501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68 703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141 417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243 621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2000">
                <a:tc>
                  <a:txBody>
                    <a:bodyPr/>
                    <a:lstStyle/>
                    <a:p>
                      <a:pPr algn="l" fontAlgn="b"/>
                      <a:r>
                        <a:rPr lang="en-GB" sz="1400" b="1" i="0" u="none" strike="noStrike" dirty="0">
                          <a:effectLst/>
                          <a:latin typeface="Arial Narrow" panose="020B0606020202030204" pitchFamily="34" charset="0"/>
                          <a:cs typeface="Arial" panose="020B0604020202020204" pitchFamily="34" charset="0"/>
                        </a:rPr>
                        <a:t>  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53 193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163 825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248 655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465 673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Minor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4 631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4 220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8 853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Contractors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38 849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38 849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Fleet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5 311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5 358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Inventory:  Clothing material and accessories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3 188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4 396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15 061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22 645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Inventory: Food and food supplies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6 817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17 376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24 197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6554559"/>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Inventory: Fuel, oil and 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4 930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6 659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11 589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0804515"/>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Inventory: Materials and supplies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4 219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4 242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1864148"/>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Inventory: Medical supplies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33 833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108 596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159 257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301 686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7387023"/>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Inventory: Medicine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168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2 346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2 514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7360847"/>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Consumable Supplies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420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869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1 337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8636008"/>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Consumables: Stationery, office supplies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32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68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36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136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4803913"/>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Property Payments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198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1 239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1 437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5363717"/>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Travel and Subsistence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24 071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2 678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26 749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5102616"/>
                  </a:ext>
                </a:extLst>
              </a:tr>
              <a:tr h="216000">
                <a:tc>
                  <a:txBody>
                    <a:bodyPr/>
                    <a:lstStyle/>
                    <a:p>
                      <a:pPr algn="l" fontAlgn="b"/>
                      <a:r>
                        <a:rPr lang="en-GB" sz="1300" b="0" i="0" u="none" strike="noStrike" dirty="0">
                          <a:effectLst/>
                          <a:latin typeface="Arial Narrow" panose="020B0606020202030204" pitchFamily="34" charset="0"/>
                          <a:cs typeface="Arial" panose="020B0604020202020204" pitchFamily="34" charset="0"/>
                        </a:rPr>
                        <a:t>      Operating Payments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16 081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300" b="0" i="0" u="none" strike="noStrike" dirty="0">
                          <a:effectLst/>
                          <a:latin typeface="Arial Narrow" panose="020B0606020202030204" pitchFamily="34" charset="0"/>
                        </a:rPr>
                        <a:t>16 081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1243451"/>
                  </a:ext>
                </a:extLst>
              </a:tr>
              <a:tr h="252000">
                <a:tc>
                  <a:txBody>
                    <a:bodyPr/>
                    <a:lstStyle/>
                    <a:p>
                      <a:pPr algn="l" fontAlgn="b"/>
                      <a:r>
                        <a:rPr lang="en-GB" sz="1400" b="1" i="0" u="none" strike="noStrike" dirty="0">
                          <a:effectLst/>
                          <a:latin typeface="Arial Narrow" panose="020B0606020202030204" pitchFamily="34" charset="0"/>
                          <a:cs typeface="Arial" panose="020B0604020202020204" pitchFamily="34" charset="0"/>
                        </a:rPr>
                        <a:t>  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3 000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3 000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7265359"/>
                  </a:ext>
                </a:extLst>
              </a:tr>
              <a:tr h="252000">
                <a:tc>
                  <a:txBody>
                    <a:bodyPr/>
                    <a:lstStyle/>
                    <a:p>
                      <a:pPr algn="l" fontAlgn="b"/>
                      <a:r>
                        <a:rPr lang="en-GB" sz="1400" b="1" i="0" u="none" strike="noStrike" dirty="0">
                          <a:effectLst/>
                          <a:latin typeface="Arial Narrow" panose="020B0606020202030204" pitchFamily="34" charset="0"/>
                          <a:cs typeface="Arial" panose="020B0604020202020204" pitchFamily="34" charset="0"/>
                        </a:rPr>
                        <a:t>  Payments for Capital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1 299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8 280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effectLst/>
                          <a:latin typeface="Arial Narrow" panose="020B0606020202030204" pitchFamily="34" charset="0"/>
                        </a:rPr>
                        <a:t>9 579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97467"/>
                  </a:ext>
                </a:extLst>
              </a:tr>
              <a:tr h="252000">
                <a:tc>
                  <a:txBody>
                    <a:bodyPr/>
                    <a:lstStyle/>
                    <a:p>
                      <a:pPr algn="l" fontAlgn="b"/>
                      <a:r>
                        <a:rPr lang="en-GB" sz="1400" b="1" i="0" u="none" strike="noStrike" dirty="0">
                          <a:effectLst/>
                          <a:latin typeface="Arial Narrow" panose="020B060602020203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86 694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233 827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401 352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721 873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44935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4"/>
            <a:ext cx="9144539" cy="6857596"/>
          </a:xfrm>
          <a:prstGeom prst="rect">
            <a:avLst/>
          </a:prstGeom>
        </p:spPr>
      </p:pic>
      <p:sp>
        <p:nvSpPr>
          <p:cNvPr id="4" name="Rectangle 2"/>
          <p:cNvSpPr txBox="1">
            <a:spLocks/>
          </p:cNvSpPr>
          <p:nvPr/>
        </p:nvSpPr>
        <p:spPr bwMode="auto">
          <a:xfrm>
            <a:off x="1" y="0"/>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Irregular Expenditure (IE)</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49</a:t>
            </a:fld>
            <a:endParaRPr lang="en-US" altLang="en-US" sz="2400" dirty="0">
              <a:solidFill>
                <a:srgbClr val="014929"/>
              </a:solidFill>
              <a:latin typeface="Arial" panose="020B0604020202020204" pitchFamily="34" charset="0"/>
            </a:endParaRPr>
          </a:p>
        </p:txBody>
      </p:sp>
      <p:sp>
        <p:nvSpPr>
          <p:cNvPr id="2" name="Rectangle 13">
            <a:extLst>
              <a:ext uri="{FF2B5EF4-FFF2-40B4-BE49-F238E27FC236}">
                <a16:creationId xmlns:a16="http://schemas.microsoft.com/office/drawing/2014/main" id="{F88BB129-0CD6-46FE-834B-DE6163F9A50A}"/>
              </a:ext>
            </a:extLst>
          </p:cNvPr>
          <p:cNvSpPr>
            <a:spLocks noChangeArrowheads="1"/>
          </p:cNvSpPr>
          <p:nvPr/>
        </p:nvSpPr>
        <p:spPr bwMode="auto">
          <a:xfrm>
            <a:off x="221999" y="695164"/>
            <a:ext cx="8696532" cy="85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0"/>
              </a:spcBef>
              <a:spcAft>
                <a:spcPct val="0"/>
              </a:spcAft>
            </a:pPr>
            <a:r>
              <a:rPr lang="en-ZA" sz="2200" dirty="0">
                <a:solidFill>
                  <a:prstClr val="black"/>
                </a:solidFill>
                <a:latin typeface="Arial" charset="0"/>
                <a:cs typeface="Arial" charset="0"/>
              </a:rPr>
              <a:t>IE for Q1 as at 30 June 2020 amounted to Rm51,2; comprising of the following categories:</a:t>
            </a:r>
          </a:p>
          <a:p>
            <a:pPr marL="342900" indent="-342900" algn="just"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fontAlgn="base">
              <a:spcBef>
                <a:spcPct val="0"/>
              </a:spcBef>
              <a:spcAft>
                <a:spcPct val="0"/>
              </a:spcAft>
            </a:pPr>
            <a:endParaRPr lang="en-ZA" sz="2200" dirty="0">
              <a:solidFill>
                <a:prstClr val="black"/>
              </a:solidFill>
              <a:latin typeface="Arial" charset="0"/>
              <a:cs typeface="Arial" charset="0"/>
            </a:endParaRPr>
          </a:p>
        </p:txBody>
      </p:sp>
      <p:graphicFrame>
        <p:nvGraphicFramePr>
          <p:cNvPr id="3" name="Table 2">
            <a:extLst>
              <a:ext uri="{FF2B5EF4-FFF2-40B4-BE49-F238E27FC236}">
                <a16:creationId xmlns:a16="http://schemas.microsoft.com/office/drawing/2014/main" id="{49F73525-FCB0-4712-B760-C2953F3B4B15}"/>
              </a:ext>
            </a:extLst>
          </p:cNvPr>
          <p:cNvGraphicFramePr>
            <a:graphicFrameLocks noGrp="1"/>
          </p:cNvGraphicFramePr>
          <p:nvPr>
            <p:extLst>
              <p:ext uri="{D42A27DB-BD31-4B8C-83A1-F6EECF244321}">
                <p14:modId xmlns:p14="http://schemas.microsoft.com/office/powerpoint/2010/main" val="3193437097"/>
              </p:ext>
            </p:extLst>
          </p:nvPr>
        </p:nvGraphicFramePr>
        <p:xfrm>
          <a:off x="222000" y="1572481"/>
          <a:ext cx="8696531" cy="3981412"/>
        </p:xfrm>
        <a:graphic>
          <a:graphicData uri="http://schemas.openxmlformats.org/drawingml/2006/table">
            <a:tbl>
              <a:tblPr firstRow="1" bandRow="1">
                <a:tableStyleId>{5940675A-B579-460E-94D1-54222C63F5DA}</a:tableStyleId>
              </a:tblPr>
              <a:tblGrid>
                <a:gridCol w="7180882">
                  <a:extLst>
                    <a:ext uri="{9D8B030D-6E8A-4147-A177-3AD203B41FA5}">
                      <a16:colId xmlns:a16="http://schemas.microsoft.com/office/drawing/2014/main" val="3051355563"/>
                    </a:ext>
                  </a:extLst>
                </a:gridCol>
                <a:gridCol w="1515649">
                  <a:extLst>
                    <a:ext uri="{9D8B030D-6E8A-4147-A177-3AD203B41FA5}">
                      <a16:colId xmlns:a16="http://schemas.microsoft.com/office/drawing/2014/main" val="2447733626"/>
                    </a:ext>
                  </a:extLst>
                </a:gridCol>
              </a:tblGrid>
              <a:tr h="476212">
                <a:tc>
                  <a:txBody>
                    <a:bodyPr/>
                    <a:lstStyle/>
                    <a:p>
                      <a:pPr algn="ctr"/>
                      <a:r>
                        <a:rPr lang="en-ZA" sz="2000" b="1" dirty="0">
                          <a:solidFill>
                            <a:schemeClr val="bg1"/>
                          </a:solidFill>
                          <a:latin typeface="Arial Narrow" panose="020B0606020202030204" pitchFamily="34" charset="0"/>
                        </a:rPr>
                        <a:t>Description</a:t>
                      </a:r>
                    </a:p>
                  </a:txBody>
                  <a:tcPr anchor="ctr">
                    <a:solidFill>
                      <a:srgbClr val="014929"/>
                    </a:solidFill>
                  </a:tcPr>
                </a:tc>
                <a:tc>
                  <a:txBody>
                    <a:bodyPr/>
                    <a:lstStyle/>
                    <a:p>
                      <a:pPr algn="ctr"/>
                      <a:r>
                        <a:rPr lang="en-ZA" sz="2000" b="1" dirty="0">
                          <a:solidFill>
                            <a:schemeClr val="bg1"/>
                          </a:solidFill>
                          <a:latin typeface="Arial Narrow" panose="020B0606020202030204" pitchFamily="34" charset="0"/>
                        </a:rPr>
                        <a:t>Amount (R)</a:t>
                      </a:r>
                    </a:p>
                  </a:txBody>
                  <a:tcPr anchor="ctr">
                    <a:solidFill>
                      <a:srgbClr val="014929"/>
                    </a:solidFill>
                  </a:tcPr>
                </a:tc>
                <a:extLst>
                  <a:ext uri="{0D108BD9-81ED-4DB2-BD59-A6C34878D82A}">
                    <a16:rowId xmlns:a16="http://schemas.microsoft.com/office/drawing/2014/main" val="3422823319"/>
                  </a:ext>
                </a:extLst>
              </a:tr>
              <a:tr h="415958">
                <a:tc>
                  <a:txBody>
                    <a:bodyPr/>
                    <a:lstStyle/>
                    <a:p>
                      <a:r>
                        <a:rPr lang="en-ZA" sz="2000" b="0" dirty="0">
                          <a:latin typeface="Arial Narrow" panose="020B0606020202030204" pitchFamily="34" charset="0"/>
                        </a:rPr>
                        <a:t>Contract awarded in 2017/18 through unfair bidding process for asset management contract</a:t>
                      </a:r>
                    </a:p>
                  </a:txBody>
                  <a:tcPr anchor="ctr">
                    <a:noFill/>
                  </a:tcPr>
                </a:tc>
                <a:tc>
                  <a:txBody>
                    <a:bodyPr/>
                    <a:lstStyle/>
                    <a:p>
                      <a:pPr algn="r"/>
                      <a:r>
                        <a:rPr lang="en-US" sz="2000" b="0" dirty="0">
                          <a:latin typeface="Arial Narrow" panose="020B0606020202030204" pitchFamily="34" charset="0"/>
                        </a:rPr>
                        <a:t>39 461 209</a:t>
                      </a:r>
                      <a:endParaRPr lang="en-ZA" sz="2000" b="0" dirty="0">
                        <a:latin typeface="Arial Narrow" panose="020B0606020202030204" pitchFamily="34" charset="0"/>
                      </a:endParaRPr>
                    </a:p>
                  </a:txBody>
                  <a:tcPr anchor="ctr">
                    <a:noFill/>
                  </a:tcPr>
                </a:tc>
                <a:extLst>
                  <a:ext uri="{0D108BD9-81ED-4DB2-BD59-A6C34878D82A}">
                    <a16:rowId xmlns:a16="http://schemas.microsoft.com/office/drawing/2014/main" val="10001"/>
                  </a:ext>
                </a:extLst>
              </a:tr>
              <a:tr h="415958">
                <a:tc>
                  <a:txBody>
                    <a:bodyPr/>
                    <a:lstStyle/>
                    <a:p>
                      <a:r>
                        <a:rPr lang="en-ZA" sz="2000" b="0" dirty="0">
                          <a:latin typeface="Arial Narrow" panose="020B0606020202030204" pitchFamily="34" charset="0"/>
                        </a:rPr>
                        <a:t>Extension of a contract with more than 15% without NT approval for Quantity Survey fees for the refurbishment of 1 Mil hospital</a:t>
                      </a:r>
                    </a:p>
                  </a:txBody>
                  <a:tcPr anchor="ctr">
                    <a:noFill/>
                  </a:tcPr>
                </a:tc>
                <a:tc>
                  <a:txBody>
                    <a:bodyPr/>
                    <a:lstStyle/>
                    <a:p>
                      <a:pPr algn="r"/>
                      <a:r>
                        <a:rPr lang="en-US" sz="2000" b="0" dirty="0">
                          <a:latin typeface="Arial Narrow" panose="020B0606020202030204" pitchFamily="34" charset="0"/>
                        </a:rPr>
                        <a:t>6 861 655</a:t>
                      </a:r>
                      <a:endParaRPr lang="en-ZA" sz="2000" b="0" dirty="0">
                        <a:latin typeface="Arial Narrow" panose="020B0606020202030204" pitchFamily="34" charset="0"/>
                      </a:endParaRPr>
                    </a:p>
                  </a:txBody>
                  <a:tcPr anchor="ctr">
                    <a:noFill/>
                  </a:tcPr>
                </a:tc>
                <a:extLst>
                  <a:ext uri="{0D108BD9-81ED-4DB2-BD59-A6C34878D82A}">
                    <a16:rowId xmlns:a16="http://schemas.microsoft.com/office/drawing/2014/main" val="10002"/>
                  </a:ext>
                </a:extLst>
              </a:tr>
              <a:tr h="415958">
                <a:tc>
                  <a:txBody>
                    <a:bodyPr/>
                    <a:lstStyle/>
                    <a:p>
                      <a:r>
                        <a:rPr lang="en-ZA" sz="2000" b="0" dirty="0">
                          <a:latin typeface="Arial Narrow" panose="020B0606020202030204" pitchFamily="34" charset="0"/>
                        </a:rPr>
                        <a:t>Contracts awarded in 2018/19 through Incorrect bid evaluation process for the acquisition of spare parts for the shipyards</a:t>
                      </a:r>
                    </a:p>
                  </a:txBody>
                  <a:tcPr anchor="ctr">
                    <a:noFill/>
                  </a:tcPr>
                </a:tc>
                <a:tc>
                  <a:txBody>
                    <a:bodyPr/>
                    <a:lstStyle/>
                    <a:p>
                      <a:pPr algn="r"/>
                      <a:r>
                        <a:rPr lang="en-US" sz="2000" b="0" dirty="0">
                          <a:latin typeface="Arial Narrow" panose="020B0606020202030204" pitchFamily="34" charset="0"/>
                        </a:rPr>
                        <a:t>3 233 116</a:t>
                      </a:r>
                      <a:endParaRPr lang="en-ZA" sz="2000" b="0" dirty="0">
                        <a:latin typeface="Arial Narrow" panose="020B0606020202030204" pitchFamily="34" charset="0"/>
                      </a:endParaRPr>
                    </a:p>
                  </a:txBody>
                  <a:tcPr anchor="ctr">
                    <a:noFill/>
                  </a:tcPr>
                </a:tc>
                <a:extLst>
                  <a:ext uri="{0D108BD9-81ED-4DB2-BD59-A6C34878D82A}">
                    <a16:rowId xmlns:a16="http://schemas.microsoft.com/office/drawing/2014/main" val="10003"/>
                  </a:ext>
                </a:extLst>
              </a:tr>
              <a:tr h="415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0" dirty="0">
                          <a:effectLst/>
                          <a:latin typeface="Arial Narrow" panose="020B0606020202030204" pitchFamily="34" charset="0"/>
                          <a:ea typeface="Calibri" panose="020F0502020204030204" pitchFamily="34" charset="0"/>
                          <a:cs typeface="Times New Roman" panose="02020603050405020304" pitchFamily="18" charset="0"/>
                        </a:rPr>
                        <a:t>Procurement processes not followed for the construction and building of a diving swimming pool for training for the SA Navy</a:t>
                      </a:r>
                    </a:p>
                  </a:txBody>
                  <a:tcPr anchor="ctr">
                    <a:noFill/>
                  </a:tcPr>
                </a:tc>
                <a:tc>
                  <a:txBody>
                    <a:bodyPr/>
                    <a:lstStyle/>
                    <a:p>
                      <a:pPr algn="r"/>
                      <a:r>
                        <a:rPr lang="en-US" sz="2000" b="0" dirty="0">
                          <a:latin typeface="Arial Narrow" panose="020B0606020202030204" pitchFamily="34" charset="0"/>
                        </a:rPr>
                        <a:t>1 468 564</a:t>
                      </a:r>
                      <a:endParaRPr lang="en-ZA" sz="2000" b="0" dirty="0">
                        <a:latin typeface="Arial Narrow" panose="020B0606020202030204" pitchFamily="34" charset="0"/>
                      </a:endParaRPr>
                    </a:p>
                  </a:txBody>
                  <a:tcPr anchor="ctr">
                    <a:noFill/>
                  </a:tcPr>
                </a:tc>
                <a:extLst>
                  <a:ext uri="{0D108BD9-81ED-4DB2-BD59-A6C34878D82A}">
                    <a16:rowId xmlns:a16="http://schemas.microsoft.com/office/drawing/2014/main" val="10004"/>
                  </a:ext>
                </a:extLst>
              </a:tr>
              <a:tr h="415958">
                <a:tc>
                  <a:txBody>
                    <a:bodyPr/>
                    <a:lstStyle/>
                    <a:p>
                      <a:r>
                        <a:rPr lang="en-ZA" sz="2000" kern="1200" dirty="0">
                          <a:solidFill>
                            <a:schemeClr val="tx1"/>
                          </a:solidFill>
                          <a:effectLst/>
                          <a:latin typeface="Arial Narrow" panose="020B0606020202030204" pitchFamily="34" charset="0"/>
                          <a:ea typeface="+mn-ea"/>
                          <a:cs typeface="+mn-cs"/>
                        </a:rPr>
                        <a:t>Points awarded for functionality were incorrectly calculated for a 3-year garden services for the Castle of Good Hope</a:t>
                      </a:r>
                    </a:p>
                  </a:txBody>
                  <a:tcPr anchor="ctr">
                    <a:noFill/>
                  </a:tcPr>
                </a:tc>
                <a:tc>
                  <a:txBody>
                    <a:bodyPr/>
                    <a:lstStyle/>
                    <a:p>
                      <a:pPr algn="r"/>
                      <a:r>
                        <a:rPr lang="en-ZA" sz="2000" b="0" dirty="0">
                          <a:latin typeface="Arial Narrow" panose="020B0606020202030204" pitchFamily="34" charset="0"/>
                        </a:rPr>
                        <a:t>181 500</a:t>
                      </a:r>
                    </a:p>
                  </a:txBody>
                  <a:tcPr anchor="ctr">
                    <a:noFill/>
                  </a:tcPr>
                </a:tc>
                <a:extLst>
                  <a:ext uri="{0D108BD9-81ED-4DB2-BD59-A6C34878D82A}">
                    <a16:rowId xmlns:a16="http://schemas.microsoft.com/office/drawing/2014/main" val="561861524"/>
                  </a:ext>
                </a:extLst>
              </a:tr>
            </a:tbl>
          </a:graphicData>
        </a:graphic>
      </p:graphicFrame>
    </p:spTree>
    <p:extLst>
      <p:ext uri="{BB962C8B-B14F-4D97-AF65-F5344CB8AC3E}">
        <p14:creationId xmlns:p14="http://schemas.microsoft.com/office/powerpoint/2010/main" val="331121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Section 38(1)(a)(</a:t>
            </a:r>
            <a:r>
              <a:rPr lang="en-ZA" sz="2200" dirty="0" err="1">
                <a:solidFill>
                  <a:prstClr val="black"/>
                </a:solidFill>
                <a:latin typeface="Arial" charset="0"/>
                <a:cs typeface="Arial" charset="0"/>
              </a:rPr>
              <a:t>i</a:t>
            </a:r>
            <a:r>
              <a:rPr lang="en-ZA" sz="2200" dirty="0">
                <a:solidFill>
                  <a:prstClr val="black"/>
                </a:solidFill>
                <a:latin typeface="Arial" charset="0"/>
                <a:cs typeface="Arial" charset="0"/>
              </a:rPr>
              <a:t>) and (ii) of the PFMA, 1999 as amended, the “Accounting Officer for a department must ensure that the department has and maintains effective, efficient and transparent systems of financial and risk management and internal control; and a system of internal audit under the control and direction of an audit committee”.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Treasury Regulations, section 5.3.1 states that, the Accounting Officer of an institution must establish procedures for </a:t>
            </a:r>
            <a:r>
              <a:rPr lang="en-ZA" sz="2200" b="1" dirty="0">
                <a:effectLst>
                  <a:outerShdw blurRad="38100" dist="38100" dir="2700000" algn="tl">
                    <a:srgbClr val="000000">
                      <a:alpha val="43137"/>
                    </a:srgbClr>
                  </a:outerShdw>
                </a:effectLst>
                <a:latin typeface="Arial" charset="0"/>
                <a:cs typeface="Arial" charset="0"/>
              </a:rPr>
              <a:t>quarterly</a:t>
            </a:r>
            <a:r>
              <a:rPr lang="en-ZA" sz="2200" dirty="0">
                <a:effectLst>
                  <a:outerShdw blurRad="38100" dist="38100" dir="2700000" algn="tl">
                    <a:srgbClr val="000000">
                      <a:alpha val="43137"/>
                    </a:srgbClr>
                  </a:outerShdw>
                </a:effectLst>
                <a:latin typeface="Arial" charset="0"/>
                <a:cs typeface="Arial" charset="0"/>
              </a:rPr>
              <a:t> </a:t>
            </a:r>
            <a:r>
              <a:rPr lang="en-ZA" sz="2200" b="1" dirty="0">
                <a:effectLst>
                  <a:outerShdw blurRad="38100" dist="38100" dir="2700000" algn="tl">
                    <a:srgbClr val="000000">
                      <a:alpha val="43137"/>
                    </a:srgbClr>
                  </a:outerShdw>
                </a:effectLst>
                <a:latin typeface="Arial" charset="0"/>
                <a:cs typeface="Arial" charset="0"/>
              </a:rPr>
              <a:t>reporting</a:t>
            </a:r>
            <a:r>
              <a:rPr lang="en-ZA" sz="2200" dirty="0">
                <a:effectLst>
                  <a:outerShdw blurRad="38100" dist="38100" dir="2700000" algn="tl">
                    <a:srgbClr val="000000">
                      <a:alpha val="43137"/>
                    </a:srgbClr>
                  </a:outerShdw>
                </a:effectLst>
                <a:latin typeface="Arial" charset="0"/>
                <a:cs typeface="Arial" charset="0"/>
              </a:rPr>
              <a:t> </a:t>
            </a:r>
            <a:r>
              <a:rPr lang="en-ZA" sz="2200" dirty="0">
                <a:solidFill>
                  <a:prstClr val="black"/>
                </a:solidFill>
                <a:latin typeface="Arial" charset="0"/>
                <a:cs typeface="Arial" charset="0"/>
              </a:rPr>
              <a:t>to the Executive Authority to facilitate </a:t>
            </a:r>
            <a:r>
              <a:rPr lang="en-ZA" sz="2200" b="1" dirty="0">
                <a:effectLst>
                  <a:outerShdw blurRad="38100" dist="38100" dir="2700000" algn="tl">
                    <a:srgbClr val="000000">
                      <a:alpha val="43137"/>
                    </a:srgbClr>
                  </a:outerShdw>
                </a:effectLst>
                <a:latin typeface="Arial" charset="0"/>
                <a:cs typeface="Arial" charset="0"/>
              </a:rPr>
              <a:t>effective performance monitoring, evaluation and corrective action</a:t>
            </a:r>
            <a:r>
              <a:rPr lang="en-ZA" sz="2200" dirty="0">
                <a:solidFill>
                  <a:prstClr val="black"/>
                </a:solidFill>
                <a:latin typeface="Arial" charset="0"/>
                <a:cs typeface="Arial" charset="0"/>
              </a:rPr>
              <a:t>.</a:t>
            </a: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771362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2308324"/>
          </a:xfrm>
          <a:prstGeom prst="rect">
            <a:avLst/>
          </a:prstGeom>
          <a:noFill/>
        </p:spPr>
        <p:txBody>
          <a:bodyPr wrap="square" rtlCol="0">
            <a:spAutoFit/>
          </a:bodyPr>
          <a:lstStyle/>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ZA"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BRRR Feedback</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989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BRRR Status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51</a:t>
            </a:fld>
            <a:endParaRPr lang="en-US" altLang="en-US" sz="2400" dirty="0">
              <a:solidFill>
                <a:srgbClr val="014929"/>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27E98ACF-3CE5-4E12-AB8E-F67900C5C7F7}"/>
              </a:ext>
            </a:extLst>
          </p:cNvPr>
          <p:cNvGraphicFramePr>
            <a:graphicFrameLocks noGrp="1"/>
          </p:cNvGraphicFramePr>
          <p:nvPr>
            <p:extLst>
              <p:ext uri="{D42A27DB-BD31-4B8C-83A1-F6EECF244321}">
                <p14:modId xmlns:p14="http://schemas.microsoft.com/office/powerpoint/2010/main" val="1037215822"/>
              </p:ext>
            </p:extLst>
          </p:nvPr>
        </p:nvGraphicFramePr>
        <p:xfrm>
          <a:off x="179369" y="793586"/>
          <a:ext cx="8764215" cy="3992880"/>
        </p:xfrm>
        <a:graphic>
          <a:graphicData uri="http://schemas.openxmlformats.org/drawingml/2006/table">
            <a:tbl>
              <a:tblPr firstRow="1" firstCol="1" bandRow="1"/>
              <a:tblGrid>
                <a:gridCol w="559667">
                  <a:extLst>
                    <a:ext uri="{9D8B030D-6E8A-4147-A177-3AD203B41FA5}">
                      <a16:colId xmlns:a16="http://schemas.microsoft.com/office/drawing/2014/main" val="4094631173"/>
                    </a:ext>
                  </a:extLst>
                </a:gridCol>
                <a:gridCol w="3453585">
                  <a:extLst>
                    <a:ext uri="{9D8B030D-6E8A-4147-A177-3AD203B41FA5}">
                      <a16:colId xmlns:a16="http://schemas.microsoft.com/office/drawing/2014/main" val="911935210"/>
                    </a:ext>
                  </a:extLst>
                </a:gridCol>
                <a:gridCol w="4750963">
                  <a:extLst>
                    <a:ext uri="{9D8B030D-6E8A-4147-A177-3AD203B41FA5}">
                      <a16:colId xmlns:a16="http://schemas.microsoft.com/office/drawing/2014/main" val="308835596"/>
                    </a:ext>
                  </a:extLst>
                </a:gridCol>
              </a:tblGrid>
              <a:tr h="254138">
                <a:tc>
                  <a:txBody>
                    <a:bodyPr/>
                    <a:lstStyle/>
                    <a:p>
                      <a:pPr algn="ctr">
                        <a:spcAft>
                          <a:spcPts val="0"/>
                        </a:spcAft>
                      </a:pPr>
                      <a:r>
                        <a:rPr lang="en-ZA" sz="22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S/N</a:t>
                      </a:r>
                      <a:endParaRPr lang="en-ZA"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ctr">
                        <a:spcAft>
                          <a:spcPts val="0"/>
                        </a:spcAft>
                      </a:pPr>
                      <a:r>
                        <a:rPr lang="en-ZA" sz="2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BRRR Activity</a:t>
                      </a:r>
                      <a:endParaRPr lang="en-ZA"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ctr">
                        <a:spcAft>
                          <a:spcPts val="0"/>
                        </a:spcAft>
                      </a:pPr>
                      <a:r>
                        <a:rPr lang="en-ZA" sz="2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Status</a:t>
                      </a:r>
                      <a:endParaRPr lang="en-ZA"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3992696748"/>
                  </a:ext>
                </a:extLst>
              </a:tr>
              <a:tr h="1110396">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a:spcAft>
                          <a:spcPts val="0"/>
                        </a:spcAft>
                        <a:buFont typeface="Arial" panose="020B0604020202020204" pitchFamily="34" charset="0"/>
                        <a:buChar char="•"/>
                      </a:pPr>
                      <a:r>
                        <a:rPr lang="en-ZA" sz="2000" dirty="0">
                          <a:effectLst/>
                          <a:latin typeface="Arial" panose="020B0604020202020204" pitchFamily="34" charset="0"/>
                          <a:ea typeface="Times New Roman" panose="02020603050405020304" pitchFamily="18" charset="0"/>
                          <a:cs typeface="Arial" panose="020B0604020202020204" pitchFamily="34" charset="0"/>
                        </a:rPr>
                        <a:t>Status of the Special Defence Account</a:t>
                      </a:r>
                    </a:p>
                    <a:p>
                      <a:pPr marL="285750" indent="-285750" algn="l">
                        <a:spcAft>
                          <a:spcPts val="0"/>
                        </a:spcAft>
                        <a:buFont typeface="Arial" panose="020B0604020202020204" pitchFamily="34" charset="0"/>
                        <a:buChar char="•"/>
                      </a:pPr>
                      <a:r>
                        <a:rPr lang="en-ZA" sz="2000" dirty="0" err="1">
                          <a:effectLst/>
                          <a:latin typeface="Arial" panose="020B0604020202020204" pitchFamily="34" charset="0"/>
                          <a:ea typeface="Times New Roman" panose="02020603050405020304" pitchFamily="18" charset="0"/>
                          <a:cs typeface="Arial" panose="020B0604020202020204" pitchFamily="34" charset="0"/>
                        </a:rPr>
                        <a:t>CoE</a:t>
                      </a:r>
                      <a:r>
                        <a:rPr lang="en-ZA" sz="2000" dirty="0">
                          <a:effectLst/>
                          <a:latin typeface="Arial" panose="020B0604020202020204" pitchFamily="34" charset="0"/>
                          <a:ea typeface="Times New Roman" panose="02020603050405020304" pitchFamily="18" charset="0"/>
                          <a:cs typeface="Arial" panose="020B0604020202020204" pitchFamily="34" charset="0"/>
                        </a:rPr>
                        <a:t> Underfunding</a:t>
                      </a:r>
                    </a:p>
                    <a:p>
                      <a:pPr marL="285750" indent="-285750" algn="l">
                        <a:spcAft>
                          <a:spcPts val="0"/>
                        </a:spcAft>
                        <a:buFont typeface="Arial" panose="020B0604020202020204" pitchFamily="34" charset="0"/>
                        <a:buChar char="•"/>
                      </a:pPr>
                      <a:r>
                        <a:rPr lang="en-ZA" sz="2000" dirty="0">
                          <a:effectLst/>
                          <a:latin typeface="Arial" panose="020B0604020202020204" pitchFamily="34" charset="0"/>
                          <a:ea typeface="Times New Roman" panose="02020603050405020304" pitchFamily="18" charset="0"/>
                          <a:cs typeface="Arial" panose="020B0604020202020204" pitchFamily="34" charset="0"/>
                        </a:rPr>
                        <a:t>Status of Projects BIRO, HOTEL and HOEFYSTER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i="1" dirty="0">
                          <a:effectLst/>
                          <a:latin typeface="Arial" panose="020B0604020202020204" pitchFamily="34" charset="0"/>
                          <a:ea typeface="Times New Roman" panose="02020603050405020304" pitchFamily="18" charset="0"/>
                          <a:cs typeface="Arial" panose="020B0604020202020204" pitchFamily="34" charset="0"/>
                        </a:rPr>
                        <a:t>Status quo</a:t>
                      </a:r>
                      <a:r>
                        <a:rPr lang="en-ZA" sz="2000" dirty="0">
                          <a:effectLst/>
                          <a:latin typeface="Arial" panose="020B0604020202020204" pitchFamily="34" charset="0"/>
                          <a:ea typeface="Times New Roman" panose="02020603050405020304" pitchFamily="18" charset="0"/>
                          <a:cs typeface="Arial" panose="020B0604020202020204" pitchFamily="34" charset="0"/>
                        </a:rPr>
                        <a:t> remains regarding underfunding.</a:t>
                      </a:r>
                    </a:p>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058692"/>
                  </a:ext>
                </a:extLst>
              </a:tr>
              <a:tr h="588691">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Status of Irregular Expenditure and Fruitless and Wasteful Expenditure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Refer to the Presentation regarding FY2020/21 Q1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699091"/>
                  </a:ext>
                </a:extLst>
              </a:tr>
              <a:tr h="392460">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Internal Audit Division’s capacity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49 out of 69 post were filled as on </a:t>
                      </a:r>
                      <a:br>
                        <a:rPr lang="en-ZA" sz="2000" dirty="0">
                          <a:effectLst/>
                          <a:latin typeface="Arial" panose="020B0604020202020204" pitchFamily="34" charset="0"/>
                          <a:ea typeface="Times New Roman" panose="02020603050405020304" pitchFamily="18" charset="0"/>
                          <a:cs typeface="Arial" panose="020B0604020202020204" pitchFamily="34" charset="0"/>
                        </a:rPr>
                      </a:br>
                      <a:r>
                        <a:rPr lang="en-ZA" sz="2000" dirty="0">
                          <a:effectLst/>
                          <a:latin typeface="Arial" panose="020B0604020202020204" pitchFamily="34" charset="0"/>
                          <a:ea typeface="Times New Roman" panose="02020603050405020304" pitchFamily="18" charset="0"/>
                          <a:cs typeface="Arial" panose="020B0604020202020204" pitchFamily="34" charset="0"/>
                        </a:rPr>
                        <a:t>30 Jun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583923"/>
                  </a:ext>
                </a:extLst>
              </a:tr>
              <a:tr h="392460">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a:effectLst/>
                          <a:latin typeface="Arial" panose="020B0604020202020204" pitchFamily="34" charset="0"/>
                          <a:ea typeface="Times New Roman" panose="02020603050405020304" pitchFamily="18" charset="0"/>
                          <a:cs typeface="Arial" panose="020B0604020202020204" pitchFamily="34" charset="0"/>
                        </a:rPr>
                        <a:t>Tangible Assets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i="1" dirty="0">
                          <a:effectLst/>
                          <a:latin typeface="Arial" panose="020B0604020202020204" pitchFamily="34" charset="0"/>
                          <a:ea typeface="Times New Roman" panose="02020603050405020304" pitchFamily="18" charset="0"/>
                          <a:cs typeface="Arial" panose="020B0604020202020204" pitchFamily="34" charset="0"/>
                        </a:rPr>
                        <a:t>Status quo</a:t>
                      </a:r>
                      <a:r>
                        <a:rPr lang="en-ZA" sz="2000" dirty="0">
                          <a:effectLst/>
                          <a:latin typeface="Arial" panose="020B0604020202020204" pitchFamily="34" charset="0"/>
                          <a:ea typeface="Times New Roman" panose="02020603050405020304" pitchFamily="18" charset="0"/>
                          <a:cs typeface="Arial" panose="020B0604020202020204" pitchFamily="34" charset="0"/>
                        </a:rPr>
                        <a:t> remains, AGSA audit in process for FY2019/20.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989737"/>
                  </a:ext>
                </a:extLst>
              </a:tr>
            </a:tbl>
          </a:graphicData>
        </a:graphic>
      </p:graphicFrame>
    </p:spTree>
    <p:extLst>
      <p:ext uri="{BB962C8B-B14F-4D97-AF65-F5344CB8AC3E}">
        <p14:creationId xmlns:p14="http://schemas.microsoft.com/office/powerpoint/2010/main" val="2792047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5"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BRRR Status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52</a:t>
            </a:fld>
            <a:endParaRPr lang="en-US" altLang="en-US" sz="2400" dirty="0">
              <a:solidFill>
                <a:srgbClr val="014929"/>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27E98ACF-3CE5-4E12-AB8E-F67900C5C7F7}"/>
              </a:ext>
            </a:extLst>
          </p:cNvPr>
          <p:cNvGraphicFramePr>
            <a:graphicFrameLocks noGrp="1"/>
          </p:cNvGraphicFramePr>
          <p:nvPr>
            <p:extLst>
              <p:ext uri="{D42A27DB-BD31-4B8C-83A1-F6EECF244321}">
                <p14:modId xmlns:p14="http://schemas.microsoft.com/office/powerpoint/2010/main" val="2806863481"/>
              </p:ext>
            </p:extLst>
          </p:nvPr>
        </p:nvGraphicFramePr>
        <p:xfrm>
          <a:off x="179369" y="793586"/>
          <a:ext cx="8764215" cy="4511040"/>
        </p:xfrm>
        <a:graphic>
          <a:graphicData uri="http://schemas.openxmlformats.org/drawingml/2006/table">
            <a:tbl>
              <a:tblPr firstRow="1" firstCol="1" bandRow="1"/>
              <a:tblGrid>
                <a:gridCol w="559667">
                  <a:extLst>
                    <a:ext uri="{9D8B030D-6E8A-4147-A177-3AD203B41FA5}">
                      <a16:colId xmlns:a16="http://schemas.microsoft.com/office/drawing/2014/main" val="4094631173"/>
                    </a:ext>
                  </a:extLst>
                </a:gridCol>
                <a:gridCol w="3653389">
                  <a:extLst>
                    <a:ext uri="{9D8B030D-6E8A-4147-A177-3AD203B41FA5}">
                      <a16:colId xmlns:a16="http://schemas.microsoft.com/office/drawing/2014/main" val="911935210"/>
                    </a:ext>
                  </a:extLst>
                </a:gridCol>
                <a:gridCol w="4551159">
                  <a:extLst>
                    <a:ext uri="{9D8B030D-6E8A-4147-A177-3AD203B41FA5}">
                      <a16:colId xmlns:a16="http://schemas.microsoft.com/office/drawing/2014/main" val="308835596"/>
                    </a:ext>
                  </a:extLst>
                </a:gridCol>
              </a:tblGrid>
              <a:tr h="196230">
                <a:tc>
                  <a:txBody>
                    <a:bodyPr/>
                    <a:lstStyle/>
                    <a:p>
                      <a:pPr algn="ctr">
                        <a:spcAft>
                          <a:spcPts val="0"/>
                        </a:spcAft>
                      </a:pPr>
                      <a:r>
                        <a:rPr lang="en-ZA" sz="2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S/N</a:t>
                      </a:r>
                      <a:endParaRPr lang="en-ZA"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ctr">
                        <a:spcAft>
                          <a:spcPts val="0"/>
                        </a:spcAft>
                      </a:pPr>
                      <a:r>
                        <a:rPr lang="en-ZA" sz="2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BRRR Activity</a:t>
                      </a:r>
                      <a:endParaRPr lang="en-ZA"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ctr">
                        <a:spcAft>
                          <a:spcPts val="0"/>
                        </a:spcAft>
                      </a:pPr>
                      <a:r>
                        <a:rPr lang="en-ZA" sz="2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Status</a:t>
                      </a:r>
                      <a:endParaRPr lang="en-ZA"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3992696748"/>
                  </a:ext>
                </a:extLst>
              </a:tr>
              <a:tr h="588691">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a:effectLst/>
                          <a:latin typeface="Arial" panose="020B0604020202020204" pitchFamily="34" charset="0"/>
                          <a:ea typeface="Times New Roman" panose="02020603050405020304" pitchFamily="18" charset="0"/>
                          <a:cs typeface="Arial" panose="020B0604020202020204" pitchFamily="34" charset="0"/>
                        </a:rPr>
                        <a:t>Reimbursements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Due to COVID-19, no reimbursement statements received from the UN for Q1.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151690"/>
                  </a:ext>
                </a:extLst>
              </a:tr>
              <a:tr h="588691">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a:spcAft>
                          <a:spcPts val="0"/>
                        </a:spcAft>
                        <a:buFont typeface="Arial" panose="020B0604020202020204" pitchFamily="34" charset="0"/>
                        <a:buChar char="•"/>
                      </a:pPr>
                      <a:r>
                        <a:rPr lang="en-ZA" sz="2000" dirty="0">
                          <a:effectLst/>
                          <a:latin typeface="Arial" panose="020B0604020202020204" pitchFamily="34" charset="0"/>
                          <a:ea typeface="Times New Roman" panose="02020603050405020304" pitchFamily="18" charset="0"/>
                          <a:cs typeface="Arial" panose="020B0604020202020204" pitchFamily="34" charset="0"/>
                        </a:rPr>
                        <a:t>Maritime Combat Expenditure</a:t>
                      </a:r>
                    </a:p>
                    <a:p>
                      <a:pPr marL="285750" indent="-285750" algn="l">
                        <a:spcAft>
                          <a:spcPts val="0"/>
                        </a:spcAft>
                        <a:buFont typeface="Arial" panose="020B0604020202020204" pitchFamily="34" charset="0"/>
                        <a:buChar char="•"/>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a:spcAft>
                          <a:spcPts val="0"/>
                        </a:spcAft>
                        <a:buFont typeface="Arial" panose="020B0604020202020204" pitchFamily="34" charset="0"/>
                        <a:buChar char="•"/>
                      </a:pPr>
                      <a:r>
                        <a:rPr lang="en-ZA" sz="2000" dirty="0">
                          <a:effectLst/>
                          <a:latin typeface="Arial" panose="020B0604020202020204" pitchFamily="34" charset="0"/>
                          <a:ea typeface="Times New Roman" panose="02020603050405020304" pitchFamily="18" charset="0"/>
                          <a:cs typeface="Arial" panose="020B0604020202020204" pitchFamily="34" charset="0"/>
                        </a:rPr>
                        <a:t>Air Defence Combat Expenditure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GDA - R180 855 684</a:t>
                      </a:r>
                    </a:p>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SDA - R195 098 245</a:t>
                      </a:r>
                    </a:p>
                    <a:p>
                      <a:pPr algn="l">
                        <a:spcAft>
                          <a:spcPts val="0"/>
                        </a:spcAft>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GDA - R56 512 651</a:t>
                      </a:r>
                    </a:p>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SDA - R10 837 607</a:t>
                      </a:r>
                    </a:p>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(detailed flying hours and hours at sea  provided earlier)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336905"/>
                  </a:ext>
                </a:extLst>
              </a:tr>
              <a:tr h="588691">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SA Navy frigates and submarines midlife upgrades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i="1" dirty="0">
                          <a:effectLst/>
                          <a:latin typeface="Arial" panose="020B0604020202020204" pitchFamily="34" charset="0"/>
                          <a:ea typeface="Times New Roman" panose="02020603050405020304" pitchFamily="18" charset="0"/>
                          <a:cs typeface="Arial" panose="020B0604020202020204" pitchFamily="34" charset="0"/>
                        </a:rPr>
                        <a:t>Status quo</a:t>
                      </a:r>
                      <a:r>
                        <a:rPr lang="en-ZA" sz="2000" dirty="0">
                          <a:effectLst/>
                          <a:latin typeface="Arial" panose="020B0604020202020204" pitchFamily="34" charset="0"/>
                          <a:ea typeface="Times New Roman" panose="02020603050405020304" pitchFamily="18" charset="0"/>
                          <a:cs typeface="Arial" panose="020B0604020202020204" pitchFamily="34" charset="0"/>
                        </a:rPr>
                        <a:t> remains; no funds are available for midlife upgrades.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374429"/>
                  </a:ext>
                </a:extLst>
              </a:tr>
              <a:tr h="588691">
                <a:tc>
                  <a:txBody>
                    <a:bodyPr/>
                    <a:lstStyle/>
                    <a:p>
                      <a:pPr algn="l">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a:effectLst/>
                          <a:latin typeface="Arial" panose="020B0604020202020204" pitchFamily="34" charset="0"/>
                          <a:ea typeface="Times New Roman" panose="02020603050405020304" pitchFamily="18" charset="0"/>
                          <a:cs typeface="Arial" panose="020B0604020202020204" pitchFamily="34" charset="0"/>
                        </a:rPr>
                        <a:t>Modern Military 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2000" i="1" dirty="0">
                          <a:effectLst/>
                          <a:latin typeface="Arial" panose="020B0604020202020204" pitchFamily="34" charset="0"/>
                          <a:ea typeface="Times New Roman" panose="02020603050405020304" pitchFamily="18" charset="0"/>
                          <a:cs typeface="Arial" panose="020B0604020202020204" pitchFamily="34" charset="0"/>
                        </a:rPr>
                        <a:t>Status quo</a:t>
                      </a:r>
                      <a:r>
                        <a:rPr lang="en-ZA" sz="2000" dirty="0">
                          <a:effectLst/>
                          <a:latin typeface="Arial" panose="020B0604020202020204" pitchFamily="34" charset="0"/>
                          <a:ea typeface="Times New Roman" panose="02020603050405020304" pitchFamily="18" charset="0"/>
                          <a:cs typeface="Arial" panose="020B0604020202020204" pitchFamily="34" charset="0"/>
                        </a:rPr>
                        <a:t> remains; no funds are available to enter into new contracts to modernise current equipment.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795968"/>
                  </a:ext>
                </a:extLst>
              </a:tr>
            </a:tbl>
          </a:graphicData>
        </a:graphic>
      </p:graphicFrame>
    </p:spTree>
    <p:extLst>
      <p:ext uri="{BB962C8B-B14F-4D97-AF65-F5344CB8AC3E}">
        <p14:creationId xmlns:p14="http://schemas.microsoft.com/office/powerpoint/2010/main" val="21289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3"/>
          <a:stretch>
            <a:fillRect/>
          </a:stretch>
        </p:blipFill>
        <p:spPr>
          <a:xfrm>
            <a:off x="0" y="-8092"/>
            <a:ext cx="9144000" cy="6858000"/>
          </a:xfrm>
          <a:prstGeom prst="rect">
            <a:avLst/>
          </a:prstGeom>
        </p:spPr>
      </p:pic>
      <p:sp>
        <p:nvSpPr>
          <p:cNvPr id="3" name="TextBox 2"/>
          <p:cNvSpPr txBox="1"/>
          <p:nvPr/>
        </p:nvSpPr>
        <p:spPr>
          <a:xfrm>
            <a:off x="0" y="-8092"/>
            <a:ext cx="5724694" cy="1015663"/>
          </a:xfrm>
          <a:prstGeom prst="rect">
            <a:avLst/>
          </a:prstGeom>
          <a:noFill/>
        </p:spPr>
        <p:txBody>
          <a:bodyPr wrap="square" rtlCol="0">
            <a:spAutoFit/>
            <a:scene3d>
              <a:camera prst="orthographicFront"/>
              <a:lightRig rig="flat" dir="t"/>
            </a:scene3d>
            <a:sp3d extrusionH="38100">
              <a:bevelT w="38100" h="38100"/>
            </a:sp3d>
          </a:bodyPr>
          <a:lstStyle/>
          <a:p>
            <a:r>
              <a:rPr lang="en-GB" sz="6000" dirty="0">
                <a:solidFill>
                  <a:srgbClr val="3D6040">
                    <a:alpha val="26000"/>
                  </a:srgbClr>
                </a:solidFill>
                <a:effectLst>
                  <a:innerShdw blurRad="63500" dist="50800" dir="8100000">
                    <a:prstClr val="black">
                      <a:alpha val="50000"/>
                    </a:prstClr>
                  </a:innerShdw>
                </a:effectLst>
                <a:latin typeface="Arial Black" panose="020B0A04020102020204" pitchFamily="34" charset="0"/>
              </a:rPr>
              <a:t>Thank you…</a:t>
            </a:r>
          </a:p>
        </p:txBody>
      </p:sp>
      <p:pic>
        <p:nvPicPr>
          <p:cNvPr id="2" name="Picture 1"/>
          <p:cNvPicPr>
            <a:picLocks noChangeAspect="1"/>
          </p:cNvPicPr>
          <p:nvPr/>
        </p:nvPicPr>
        <p:blipFill>
          <a:blip r:embed="rId4"/>
          <a:stretch>
            <a:fillRect/>
          </a:stretch>
        </p:blipFill>
        <p:spPr>
          <a:xfrm>
            <a:off x="4219575" y="5238750"/>
            <a:ext cx="4857750" cy="1504950"/>
          </a:xfrm>
          <a:prstGeom prst="rect">
            <a:avLst/>
          </a:prstGeom>
        </p:spPr>
      </p:pic>
    </p:spTree>
    <p:extLst>
      <p:ext uri="{BB962C8B-B14F-4D97-AF65-F5344CB8AC3E}">
        <p14:creationId xmlns:p14="http://schemas.microsoft.com/office/powerpoint/2010/main" val="424570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Revised NT Framework for Strategic Plans and Annual Performance Plans, states that QPRs “give </a:t>
            </a:r>
            <a:r>
              <a:rPr lang="en-ZA" sz="2200" b="1" dirty="0">
                <a:solidFill>
                  <a:prstClr val="black"/>
                </a:solidFill>
                <a:effectLst>
                  <a:outerShdw blurRad="38100" dist="38100" dir="2700000" algn="tl">
                    <a:srgbClr val="000000">
                      <a:alpha val="43137"/>
                    </a:srgbClr>
                  </a:outerShdw>
                </a:effectLst>
                <a:latin typeface="Arial" charset="0"/>
                <a:cs typeface="Arial" charset="0"/>
              </a:rPr>
              <a:t>information about progress on implementing an institution’s APP on a quarterly basis</a:t>
            </a:r>
            <a:r>
              <a:rPr lang="en-ZA" sz="2200" dirty="0">
                <a:solidFill>
                  <a:prstClr val="black"/>
                </a:solidFill>
                <a:latin typeface="Arial" charset="0"/>
                <a:cs typeface="Arial" charset="0"/>
              </a:rPr>
              <a:t>, with particular reference to performance against outputs”</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a:t>
            </a:r>
            <a:r>
              <a:rPr lang="en-ZA" sz="2200" b="1" dirty="0">
                <a:effectLst>
                  <a:outerShdw blurRad="38100" dist="38100" dir="2700000" algn="tl">
                    <a:srgbClr val="000000">
                      <a:alpha val="43137"/>
                    </a:srgbClr>
                  </a:outerShdw>
                </a:effectLst>
                <a:latin typeface="Arial" charset="0"/>
                <a:cs typeface="Arial" charset="0"/>
              </a:rPr>
              <a:t>DOD Quarterly Performance Report Instruction </a:t>
            </a:r>
            <a:br>
              <a:rPr lang="en-ZA" sz="2200" b="1" dirty="0">
                <a:effectLst>
                  <a:outerShdw blurRad="38100" dist="38100" dir="2700000" algn="tl">
                    <a:srgbClr val="000000">
                      <a:alpha val="43137"/>
                    </a:srgbClr>
                  </a:outerShdw>
                </a:effectLst>
                <a:latin typeface="Arial" charset="0"/>
                <a:cs typeface="Arial" charset="0"/>
              </a:rPr>
            </a:br>
            <a:r>
              <a:rPr lang="en-ZA" sz="2200" b="1" dirty="0">
                <a:effectLst>
                  <a:outerShdw blurRad="38100" dist="38100" dir="2700000" algn="tl">
                    <a:srgbClr val="000000">
                      <a:alpha val="43137"/>
                    </a:srgbClr>
                  </a:outerShdw>
                </a:effectLst>
                <a:latin typeface="Arial" charset="0"/>
                <a:cs typeface="Arial" charset="0"/>
              </a:rPr>
              <a:t>No 0014/2020 </a:t>
            </a:r>
            <a:r>
              <a:rPr lang="en-ZA" sz="2200" dirty="0">
                <a:latin typeface="Arial" charset="0"/>
                <a:cs typeface="Arial" charset="0"/>
              </a:rPr>
              <a:t>g</a:t>
            </a:r>
            <a:r>
              <a:rPr lang="en-ZA" sz="2200" dirty="0">
                <a:solidFill>
                  <a:prstClr val="black"/>
                </a:solidFill>
                <a:latin typeface="Arial" charset="0"/>
                <a:cs typeface="Arial" charset="0"/>
              </a:rPr>
              <a:t>ave effect to the legislative framework applicable on QPRs, and provided </a:t>
            </a:r>
            <a:r>
              <a:rPr lang="en-ZA" sz="2200" b="1" dirty="0">
                <a:solidFill>
                  <a:prstClr val="black"/>
                </a:solidFill>
                <a:effectLst>
                  <a:outerShdw blurRad="38100" dist="38100" dir="2700000" algn="tl">
                    <a:srgbClr val="000000">
                      <a:alpha val="43137"/>
                    </a:srgbClr>
                  </a:outerShdw>
                </a:effectLst>
                <a:latin typeface="Arial" charset="0"/>
                <a:cs typeface="Arial" charset="0"/>
              </a:rPr>
              <a:t>DOD unique guidelines </a:t>
            </a:r>
            <a:r>
              <a:rPr lang="en-ZA" sz="2200" dirty="0">
                <a:solidFill>
                  <a:prstClr val="black"/>
                </a:solidFill>
                <a:latin typeface="Arial" charset="0"/>
                <a:cs typeface="Arial" charset="0"/>
              </a:rPr>
              <a:t>for the compilation of respective QPRs.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74500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Amended 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DPME 2020/21 Guidelines for National Quarterly Reports states that:</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914400" lvl="1" indent="-457200" algn="just" defTabSz="914400" fontAlgn="base">
              <a:spcBef>
                <a:spcPct val="0"/>
              </a:spcBef>
              <a:spcAft>
                <a:spcPct val="0"/>
              </a:spcAft>
              <a:buFont typeface="Courier New" panose="02070309020205020404" pitchFamily="49" charset="0"/>
              <a:buChar char="o"/>
            </a:pPr>
            <a:r>
              <a:rPr lang="en-ZA" sz="2200" dirty="0">
                <a:solidFill>
                  <a:prstClr val="black"/>
                </a:solidFill>
                <a:latin typeface="Arial" charset="0"/>
                <a:cs typeface="Arial" charset="0"/>
              </a:rPr>
              <a:t>“Reporting on both </a:t>
            </a:r>
            <a:r>
              <a:rPr lang="en-ZA" sz="2200" u="sng" dirty="0">
                <a:solidFill>
                  <a:prstClr val="black"/>
                </a:solidFill>
                <a:latin typeface="Arial" charset="0"/>
                <a:cs typeface="Arial" charset="0"/>
              </a:rPr>
              <a:t>financial and non-financial performance</a:t>
            </a:r>
            <a:r>
              <a:rPr lang="en-ZA" sz="2200" b="1" dirty="0">
                <a:solidFill>
                  <a:prstClr val="black"/>
                </a:solidFill>
                <a:effectLst>
                  <a:outerShdw blurRad="38100" dist="38100" dir="2700000" algn="tl">
                    <a:srgbClr val="000000">
                      <a:alpha val="43137"/>
                    </a:srgbClr>
                  </a:outerShdw>
                </a:effectLst>
                <a:latin typeface="Arial" charset="0"/>
                <a:cs typeface="Arial" charset="0"/>
              </a:rPr>
              <a:t> </a:t>
            </a:r>
            <a:r>
              <a:rPr lang="en-ZA" sz="2200" dirty="0">
                <a:solidFill>
                  <a:prstClr val="black"/>
                </a:solidFill>
                <a:latin typeface="Arial" charset="0"/>
                <a:cs typeface="Arial" charset="0"/>
              </a:rPr>
              <a:t>is important in measuring the performance of government institutions.  Non-financial information is essential for assessing </a:t>
            </a:r>
            <a:r>
              <a:rPr lang="en-ZA" sz="2200" b="1" dirty="0">
                <a:solidFill>
                  <a:prstClr val="black"/>
                </a:solidFill>
                <a:effectLst>
                  <a:outerShdw blurRad="38100" dist="38100" dir="2700000" algn="tl">
                    <a:srgbClr val="000000">
                      <a:alpha val="43137"/>
                    </a:srgbClr>
                  </a:outerShdw>
                </a:effectLst>
                <a:latin typeface="Arial" charset="0"/>
                <a:cs typeface="Arial" charset="0"/>
              </a:rPr>
              <a:t>progress towards predetermined service delivery performance targets</a:t>
            </a:r>
            <a:r>
              <a:rPr lang="en-ZA" sz="2200" dirty="0">
                <a:solidFill>
                  <a:prstClr val="black"/>
                </a:solidFill>
                <a:latin typeface="Arial" charset="0"/>
                <a:cs typeface="Arial" charset="0"/>
              </a:rPr>
              <a:t>”.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914400" lvl="1" indent="-457200" algn="just" defTabSz="914400" fontAlgn="base">
              <a:spcBef>
                <a:spcPct val="0"/>
              </a:spcBef>
              <a:spcAft>
                <a:spcPct val="0"/>
              </a:spcAft>
              <a:buFont typeface="Courier New" panose="02070309020205020404" pitchFamily="49" charset="0"/>
              <a:buChar char="o"/>
            </a:pPr>
            <a:r>
              <a:rPr lang="en-ZA" sz="2200" dirty="0">
                <a:solidFill>
                  <a:prstClr val="black"/>
                </a:solidFill>
                <a:latin typeface="Arial" charset="0"/>
                <a:cs typeface="Arial" charset="0"/>
              </a:rPr>
              <a:t>“Performance information allows for a </a:t>
            </a:r>
            <a:r>
              <a:rPr lang="en-ZA" sz="2200" dirty="0">
                <a:solidFill>
                  <a:prstClr val="black"/>
                </a:solidFill>
                <a:effectLst>
                  <a:outerShdw blurRad="38100" dist="38100" dir="2700000" algn="tl">
                    <a:srgbClr val="000000">
                      <a:alpha val="43137"/>
                    </a:srgbClr>
                  </a:outerShdw>
                </a:effectLst>
                <a:latin typeface="Arial" charset="0"/>
                <a:cs typeface="Arial" charset="0"/>
              </a:rPr>
              <a:t>results-based management approach</a:t>
            </a:r>
            <a:r>
              <a:rPr lang="en-ZA" sz="2200" dirty="0">
                <a:solidFill>
                  <a:prstClr val="black"/>
                </a:solidFill>
                <a:latin typeface="Arial" charset="0"/>
                <a:cs typeface="Arial" charset="0"/>
              </a:rPr>
              <a:t>, where results or </a:t>
            </a:r>
            <a:r>
              <a:rPr lang="en-ZA" sz="2200" b="1" dirty="0">
                <a:solidFill>
                  <a:prstClr val="black"/>
                </a:solidFill>
                <a:effectLst>
                  <a:outerShdw blurRad="38100" dist="38100" dir="2700000" algn="tl">
                    <a:srgbClr val="000000">
                      <a:alpha val="43137"/>
                    </a:srgbClr>
                  </a:outerShdw>
                </a:effectLst>
                <a:latin typeface="Arial" charset="0"/>
                <a:cs typeface="Arial" charset="0"/>
              </a:rPr>
              <a:t>performance can be regularly measured in order to recognise success and failure, and to adjust strategy accordingly</a:t>
            </a:r>
            <a:r>
              <a:rPr lang="en-ZA" sz="2200" dirty="0">
                <a:solidFill>
                  <a:prstClr val="black"/>
                </a:solidFill>
                <a:latin typeface="Arial" charset="0"/>
                <a:cs typeface="Arial" charset="0"/>
              </a:rPr>
              <a:t>”.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64274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Amended Reporting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As from FY2020/21, departments must populate </a:t>
            </a:r>
            <a:r>
              <a:rPr lang="en-ZA" sz="2200" b="1" dirty="0">
                <a:solidFill>
                  <a:prstClr val="black"/>
                </a:solidFill>
                <a:effectLst>
                  <a:outerShdw blurRad="38100" dist="38100" dir="2700000" algn="tl">
                    <a:srgbClr val="000000">
                      <a:alpha val="43137"/>
                    </a:srgbClr>
                  </a:outerShdw>
                </a:effectLst>
                <a:latin typeface="Arial" charset="0"/>
                <a:cs typeface="Arial" charset="0"/>
              </a:rPr>
              <a:t>validated outputs</a:t>
            </a:r>
            <a:r>
              <a:rPr lang="en-ZA" sz="2200" dirty="0">
                <a:solidFill>
                  <a:prstClr val="black"/>
                </a:solidFill>
                <a:latin typeface="Arial" charset="0"/>
                <a:cs typeface="Arial" charset="0"/>
              </a:rPr>
              <a:t> at the end of each quarter. Departments are encouraged to develop internal mechanisms to ensure that by end of </a:t>
            </a:r>
            <a:r>
              <a:rPr lang="en-ZA" sz="2200" b="1" dirty="0">
                <a:solidFill>
                  <a:prstClr val="black"/>
                </a:solidFill>
                <a:effectLst>
                  <a:outerShdw blurRad="38100" dist="38100" dir="2700000" algn="tl">
                    <a:srgbClr val="000000">
                      <a:alpha val="43137"/>
                    </a:srgbClr>
                  </a:outerShdw>
                </a:effectLst>
                <a:latin typeface="Arial" charset="0"/>
                <a:cs typeface="Arial" charset="0"/>
              </a:rPr>
              <a:t>30 days after the quarter the performance information reported is validated, reliable and credible</a:t>
            </a:r>
            <a:r>
              <a:rPr lang="en-ZA" sz="2200" dirty="0">
                <a:solidFill>
                  <a:prstClr val="black"/>
                </a:solidFill>
                <a:latin typeface="Arial" charset="0"/>
                <a:cs typeface="Arial" charset="0"/>
              </a:rPr>
              <a:t>.</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u="sng" dirty="0">
                <a:solidFill>
                  <a:prstClr val="black"/>
                </a:solidFill>
                <a:latin typeface="Arial" charset="0"/>
                <a:cs typeface="Arial" charset="0"/>
              </a:rPr>
              <a:t>Note</a:t>
            </a:r>
            <a:r>
              <a:rPr lang="en-ZA" sz="2200" dirty="0">
                <a:solidFill>
                  <a:prstClr val="black"/>
                </a:solidFill>
                <a:latin typeface="Arial" charset="0"/>
                <a:cs typeface="Arial" charset="0"/>
              </a:rPr>
              <a:t>.  Q1 reporting was done </a:t>
            </a:r>
            <a:r>
              <a:rPr lang="en-ZA" sz="2200" dirty="0">
                <a:latin typeface="Arial" charset="0"/>
                <a:cs typeface="Arial" charset="0"/>
              </a:rPr>
              <a:t>against the DOD APP for 2020 tabled on 12 March 2020.  Reporting against the remainder of FY2020/21 quarters will be done against the Adjusted DOD APP for 2020, tabled on 20 July 2020.</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933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Additional COVID-19 Reporting Requirements</a:t>
            </a:r>
            <a:endParaRPr lang="en-US"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88979" y="77390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As from FY2020/21, departments must monitor both financial and non-financial performance in relation to COVID-19 interventions.  QPRs will be utilised to monitor and track implementation of COVID-19 interventions, in addition to continuous service delivery programmes.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9</a:t>
            </a:fld>
            <a:endParaRPr lang="en-US" altLang="en-US" sz="2400" dirty="0">
              <a:solidFill>
                <a:srgbClr val="014929"/>
              </a:solidFill>
              <a:latin typeface="Arial" panose="020B0604020202020204" pitchFamily="34" charset="0"/>
            </a:endParaRPr>
          </a:p>
        </p:txBody>
      </p:sp>
      <p:pic>
        <p:nvPicPr>
          <p:cNvPr id="2" name="Picture 1">
            <a:extLst>
              <a:ext uri="{FF2B5EF4-FFF2-40B4-BE49-F238E27FC236}">
                <a16:creationId xmlns:a16="http://schemas.microsoft.com/office/drawing/2014/main" id="{C06FE484-A43B-4950-9266-0D1384A5C2A0}"/>
              </a:ext>
            </a:extLst>
          </p:cNvPr>
          <p:cNvPicPr>
            <a:picLocks noChangeAspect="1"/>
          </p:cNvPicPr>
          <p:nvPr/>
        </p:nvPicPr>
        <p:blipFill>
          <a:blip r:embed="rId3"/>
          <a:stretch>
            <a:fillRect/>
          </a:stretch>
        </p:blipFill>
        <p:spPr>
          <a:xfrm>
            <a:off x="1365337" y="2599740"/>
            <a:ext cx="6761166" cy="3328751"/>
          </a:xfrm>
          <a:prstGeom prst="rect">
            <a:avLst/>
          </a:prstGeom>
        </p:spPr>
      </p:pic>
    </p:spTree>
    <p:extLst>
      <p:ext uri="{BB962C8B-B14F-4D97-AF65-F5344CB8AC3E}">
        <p14:creationId xmlns:p14="http://schemas.microsoft.com/office/powerpoint/2010/main" val="3045551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atellite Dish">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1_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1_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1_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1_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1_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1_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1_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4998</TotalTime>
  <Words>3646</Words>
  <Application>Microsoft Office PowerPoint</Application>
  <PresentationFormat>On-screen Show (4:3)</PresentationFormat>
  <Paragraphs>981</Paragraphs>
  <Slides>53</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53</vt:i4>
      </vt:variant>
    </vt:vector>
  </HeadingPairs>
  <TitlesOfParts>
    <vt:vector size="65" baseType="lpstr">
      <vt:lpstr>Arial</vt:lpstr>
      <vt:lpstr>Arial Black</vt:lpstr>
      <vt:lpstr>Arial Narrow</vt:lpstr>
      <vt:lpstr>Calibri</vt:lpstr>
      <vt:lpstr>Calibri Light</vt:lpstr>
      <vt:lpstr>Courier New</vt:lpstr>
      <vt:lpstr>Times New Roman</vt:lpstr>
      <vt:lpstr>Verdana</vt:lpstr>
      <vt:lpstr>Wingdings</vt:lpstr>
      <vt:lpstr>Office Theme</vt:lpstr>
      <vt:lpstr>2_Satellite Dish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Bryan Mantyi</cp:lastModifiedBy>
  <cp:revision>293</cp:revision>
  <cp:lastPrinted>2019-07-17T10:15:08Z</cp:lastPrinted>
  <dcterms:created xsi:type="dcterms:W3CDTF">2017-09-19T08:49:45Z</dcterms:created>
  <dcterms:modified xsi:type="dcterms:W3CDTF">2020-08-29T11:30:23Z</dcterms:modified>
</cp:coreProperties>
</file>