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  <p:sldMasterId id="2147488361" r:id="rId2"/>
    <p:sldMasterId id="2147490738" r:id="rId3"/>
  </p:sldMasterIdLst>
  <p:notesMasterIdLst>
    <p:notesMasterId r:id="rId38"/>
  </p:notesMasterIdLst>
  <p:handoutMasterIdLst>
    <p:handoutMasterId r:id="rId39"/>
  </p:handoutMasterIdLst>
  <p:sldIdLst>
    <p:sldId id="413" r:id="rId4"/>
    <p:sldId id="259" r:id="rId5"/>
    <p:sldId id="562" r:id="rId6"/>
    <p:sldId id="394" r:id="rId7"/>
    <p:sldId id="399" r:id="rId8"/>
    <p:sldId id="574" r:id="rId9"/>
    <p:sldId id="560" r:id="rId10"/>
    <p:sldId id="472" r:id="rId11"/>
    <p:sldId id="561" r:id="rId12"/>
    <p:sldId id="573" r:id="rId13"/>
    <p:sldId id="554" r:id="rId14"/>
    <p:sldId id="591" r:id="rId15"/>
    <p:sldId id="572" r:id="rId16"/>
    <p:sldId id="576" r:id="rId17"/>
    <p:sldId id="577" r:id="rId18"/>
    <p:sldId id="582" r:id="rId19"/>
    <p:sldId id="557" r:id="rId20"/>
    <p:sldId id="579" r:id="rId21"/>
    <p:sldId id="580" r:id="rId22"/>
    <p:sldId id="581" r:id="rId23"/>
    <p:sldId id="558" r:id="rId24"/>
    <p:sldId id="584" r:id="rId25"/>
    <p:sldId id="583" r:id="rId26"/>
    <p:sldId id="559" r:id="rId27"/>
    <p:sldId id="586" r:id="rId28"/>
    <p:sldId id="585" r:id="rId29"/>
    <p:sldId id="509" r:id="rId30"/>
    <p:sldId id="587" r:id="rId31"/>
    <p:sldId id="588" r:id="rId32"/>
    <p:sldId id="590" r:id="rId33"/>
    <p:sldId id="571" r:id="rId34"/>
    <p:sldId id="529" r:id="rId35"/>
    <p:sldId id="470" r:id="rId36"/>
    <p:sldId id="471" r:id="rId37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3B"/>
    <a:srgbClr val="FF9900"/>
    <a:srgbClr val="FF6600"/>
    <a:srgbClr val="FFAB16"/>
    <a:srgbClr val="FFBF4B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9710" autoAdjust="0"/>
  </p:normalViewPr>
  <p:slideViewPr>
    <p:cSldViewPr snapToGrid="0" snapToObjects="1">
      <p:cViewPr varScale="1">
        <p:scale>
          <a:sx n="55" d="100"/>
          <a:sy n="55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plotArea>
      <c:layout>
        <c:manualLayout>
          <c:layoutTarget val="inner"/>
          <c:xMode val="edge"/>
          <c:yMode val="edge"/>
          <c:x val="8.6680547827745411E-2"/>
          <c:y val="6.6660218874509861E-2"/>
          <c:w val="0.8620475740880893"/>
          <c:h val="0.7961901958516866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Performance Trend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Sheet1!$A$3:$A$10</c:f>
              <c:strCache>
                <c:ptCount val="8"/>
                <c:pt idx="0">
                  <c:v>Q1 18-19</c:v>
                </c:pt>
                <c:pt idx="1">
                  <c:v>Q2 18-19</c:v>
                </c:pt>
                <c:pt idx="2">
                  <c:v>Q3 18-19</c:v>
                </c:pt>
                <c:pt idx="3">
                  <c:v>Q4 18-19</c:v>
                </c:pt>
                <c:pt idx="4">
                  <c:v>Q1 19-20</c:v>
                </c:pt>
                <c:pt idx="5">
                  <c:v>Q2 19-20</c:v>
                </c:pt>
                <c:pt idx="6">
                  <c:v>Q3 19-20</c:v>
                </c:pt>
                <c:pt idx="7">
                  <c:v>Q4 19-20</c:v>
                </c:pt>
              </c:strCache>
            </c:strRef>
          </c:cat>
          <c:val>
            <c:numRef>
              <c:f>Sheet1!$B$3:$B$10</c:f>
              <c:numCache>
                <c:formatCode>0%</c:formatCode>
                <c:ptCount val="8"/>
                <c:pt idx="0">
                  <c:v>0.8</c:v>
                </c:pt>
                <c:pt idx="1">
                  <c:v>0.8</c:v>
                </c:pt>
                <c:pt idx="2">
                  <c:v>0.82000000000000006</c:v>
                </c:pt>
                <c:pt idx="3">
                  <c:v>0.72000000000000008</c:v>
                </c:pt>
                <c:pt idx="4">
                  <c:v>0.83000000000000007</c:v>
                </c:pt>
                <c:pt idx="5">
                  <c:v>0.87000000000000011</c:v>
                </c:pt>
                <c:pt idx="6">
                  <c:v>0.88000000000000012</c:v>
                </c:pt>
                <c:pt idx="7">
                  <c:v>0.89000000000000012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9A-4E6A-917A-C2BC789F075D}"/>
            </c:ext>
          </c:extLst>
        </c:ser>
        <c:dLbls/>
        <c:axId val="110566400"/>
        <c:axId val="138870144"/>
      </c:barChart>
      <c:catAx>
        <c:axId val="110566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38870144"/>
        <c:crosses val="autoZero"/>
        <c:auto val="1"/>
        <c:lblAlgn val="ctr"/>
        <c:lblOffset val="100"/>
      </c:catAx>
      <c:valAx>
        <c:axId val="13887014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056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272061375842422"/>
          <c:y val="9.9429160140029589E-4"/>
          <c:w val="0.44385902520328085"/>
          <c:h val="6.076154032147851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951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249" y="0"/>
            <a:ext cx="2950951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08DFE2-BDE1-4486-8465-5D3A3151738C}" type="datetimeFigureOut">
              <a:rPr lang="en-ZA"/>
              <a:pPr>
                <a:defRPr/>
              </a:pPr>
              <a:t>2020/09/01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2609"/>
            <a:ext cx="2950951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249" y="9442609"/>
            <a:ext cx="2950951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AAA8E8-5BBB-4569-88CB-52E046BDDB3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2182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951" cy="4967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249" y="0"/>
            <a:ext cx="2950951" cy="496729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EF294BD-E844-43CC-B176-53E6B2A26254}" type="datetimeFigureOut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356" y="4722892"/>
            <a:ext cx="5446077" cy="447214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609"/>
            <a:ext cx="2950951" cy="49672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249" y="9442609"/>
            <a:ext cx="2950951" cy="49672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016A73-DBED-47E0-9133-4A89D3A4B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4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***Note: Budget amount for Indicator 1.1.1 was based on the projected cost and not availability of funds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16A73-DBED-47E0-9133-4A89D3A4B7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75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***</a:t>
            </a:r>
            <a:r>
              <a:rPr lang="en-US" smtClean="0"/>
              <a:t>Note: Budget amount for Indicator 1.1.1 was based on the projected cost and not availability of funds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16A73-DBED-47E0-9133-4A89D3A4B7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52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1B6-98C2-491F-8AFA-DD39E3545E42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03E6D-CAD1-4300-B0E1-9415A990C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02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F597-C74F-4FC7-963C-76C041D716F3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EB88-D429-47C4-8FF3-9E24C500C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01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E7B7-A1FF-46C2-BB94-150570ACB7E5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C258-73F1-4879-865A-BD940C8582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33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2AD4-7C64-4EED-962A-410712C7F2A1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486B-612C-4560-B163-5D93014194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3029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12E5-ED2C-482D-8BAC-0AB53B647501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BF3E-81DB-4B98-BAA4-3A2B91E8EA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881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9B8A-A788-42BE-BF7B-6750A18DE90A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AAE2-F7FE-46DE-9E78-49D14640B8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00894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507C-6B3A-45AE-B5C3-53CBFF4086BA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9C5D-ACF0-4771-A005-ACAE1F5869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3057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2AFA-B9F8-4068-AFE0-05D69710DD78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D9E9-FD92-4AF9-89D6-CAC8A9875E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9587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8E00-F9ED-4411-A336-E873FE1D7727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E3B9-2C9B-4AEF-BF92-9AC41E038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27482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5603C-3CA8-4FA9-B922-222ED61FBB8F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F2612-2C0D-429D-918D-E8D47B23DE8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63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825C-DEFA-49B7-9A44-C2E506E5383B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2CB1-B218-451A-9247-928136F1BA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1650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BA9E-8220-4969-B1E6-066F51DB1263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B0E16-3B21-4DA7-809D-032F5E4D0A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31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F28A-6DAB-42DC-B873-1112CCA4BA8E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EFED-F66F-4B3C-B624-94662242A5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5138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F968-B9C2-43CA-8B59-EDBF66D19643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C6DE-F949-4EB2-B64C-384A04E3DD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30219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D19B-1081-4C10-A290-F283DA3E5E99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8C43-AAF4-4FD9-9E58-E735F3D819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4347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77012-13B4-4AF0-8E81-47A90E622DAF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9A63B-978D-4469-BCEA-C5C82B7B9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015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8CC9E-E503-497C-8BD2-77269E7D8A5D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01DFA-62F0-4702-B6E4-FBA5F7F9C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181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AAD7A-004D-4315-AB4E-5E2E81E7CC4B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1EC60-1202-40CD-A2A0-BE6E03DF79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542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0147B-BC4B-428D-8A2A-697C0C870DEE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A5BCE-E911-46BB-9D17-DE1271D40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583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CEAC53-3218-405C-81FA-81FC27946893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C0BA3-3F0F-4993-A01A-9726093BD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848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08943-89DF-4844-B60E-361CBEC96AAB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80C49-1790-4BD9-A065-4A065CDC9C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048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256B3-6271-4D14-BD60-697E1007A80C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2D290-EF97-40E0-BB95-15EABBF6F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685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09DC-4E47-404B-A443-74E13B217FD0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0537-E538-4FE5-B502-4A6B1779F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3171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0CB27-32F5-4BD7-AF15-4CA56B8FDBEC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B6E0E-4D02-4A5A-85C3-1B8CB39D0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4740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708A70-99DB-432A-BF97-AA58DA88D7C4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0D4AA-2984-4D2A-B32D-EC8C9D362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782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2736F0-0EA3-4AB6-8BDD-DCD9BCD5AC78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02717-27E8-4940-B8AD-3AB38E21A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86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9943A4-8706-4EFA-949C-63308E1611EA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1D05-2430-4799-A35D-E240F05A5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88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D2F4-7ADD-4576-A4E3-B946DC292747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B51D-3DD3-46CA-A7B0-C435659DA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36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49BB-79B0-4B0B-8856-CA6EC36B9D90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AE24-4363-45CF-8714-CDE9C67443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98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E9AB-3EB8-4F18-9DA6-6DA1D672CE58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A480-4700-4E88-AA5E-E79B77AB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6DAA-F22F-435C-ABB3-E16507BBEC56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D794-3974-4077-A28B-9B10E9C0B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99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305B-055F-45E3-9EE4-7EB7925AC213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B677-7AB4-47AB-9602-C84729DF3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6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6C486-7657-480D-A9A9-448D08EAF8DB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4237-94AC-48C6-9E3D-A47CC9B5E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33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98D99DEC-0FE2-482A-8972-5358A582667A}" type="datetime1">
              <a:rPr lang="en-US"/>
              <a:pPr>
                <a:defRPr/>
              </a:pPr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80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84A6EB58-93C4-4CE7-B9F9-65EB31AC4D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93" r:id="rId1"/>
    <p:sldLayoutId id="2147490694" r:id="rId2"/>
    <p:sldLayoutId id="2147490695" r:id="rId3"/>
    <p:sldLayoutId id="2147490696" r:id="rId4"/>
    <p:sldLayoutId id="2147490697" r:id="rId5"/>
    <p:sldLayoutId id="2147490698" r:id="rId6"/>
    <p:sldLayoutId id="2147490699" r:id="rId7"/>
    <p:sldLayoutId id="2147490700" r:id="rId8"/>
    <p:sldLayoutId id="2147490701" r:id="rId9"/>
    <p:sldLayoutId id="2147490702" r:id="rId10"/>
    <p:sldLayoutId id="214749070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0" charset="-128"/>
          <a:cs typeface="ＭＳ Ｐゴシック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0" charset="0"/>
          <a:ea typeface="ＭＳ Ｐゴシック" pitchFamily="80" charset="-128"/>
          <a:cs typeface="ＭＳ Ｐゴシック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80" charset="-128"/>
          <a:cs typeface="ＭＳ Ｐゴシック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B5B388E-721B-4B69-8D93-538622618E2F}" type="datetime1">
              <a:rPr lang="en-US" altLang="en-US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FA4F80E-E28E-4073-BCCA-BBF3C7FBCC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704" r:id="rId1"/>
    <p:sldLayoutId id="2147490705" r:id="rId2"/>
    <p:sldLayoutId id="2147490706" r:id="rId3"/>
    <p:sldLayoutId id="2147490707" r:id="rId4"/>
    <p:sldLayoutId id="2147490708" r:id="rId5"/>
    <p:sldLayoutId id="2147490709" r:id="rId6"/>
    <p:sldLayoutId id="2147490710" r:id="rId7"/>
    <p:sldLayoutId id="2147490711" r:id="rId8"/>
    <p:sldLayoutId id="2147490712" r:id="rId9"/>
    <p:sldLayoutId id="2147490713" r:id="rId10"/>
    <p:sldLayoutId id="214749071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4DA4D4E1-08FC-4C83-B98E-849C44939B75}" type="datetime1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</a:defRPr>
            </a:lvl1pPr>
          </a:lstStyle>
          <a:p>
            <a:fld id="{C71DA67A-E3E7-44AA-9DE6-8E76E150D6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14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39" r:id="rId1"/>
    <p:sldLayoutId id="2147490740" r:id="rId2"/>
    <p:sldLayoutId id="2147490741" r:id="rId3"/>
    <p:sldLayoutId id="2147490742" r:id="rId4"/>
    <p:sldLayoutId id="2147490743" r:id="rId5"/>
    <p:sldLayoutId id="2147490744" r:id="rId6"/>
    <p:sldLayoutId id="2147490745" r:id="rId7"/>
    <p:sldLayoutId id="2147490746" r:id="rId8"/>
    <p:sldLayoutId id="2147490747" r:id="rId9"/>
    <p:sldLayoutId id="2147490748" r:id="rId10"/>
    <p:sldLayoutId id="214749074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New_Powerpoint presentation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6"/>
          <p:cNvSpPr txBox="1">
            <a:spLocks/>
          </p:cNvSpPr>
          <p:nvPr/>
        </p:nvSpPr>
        <p:spPr bwMode="auto">
          <a:xfrm>
            <a:off x="1381760" y="409575"/>
            <a:ext cx="697992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DEPARTMENT OF EMPLOYMENT AND LABOUR</a:t>
            </a:r>
          </a:p>
        </p:txBody>
      </p:sp>
      <p:sp>
        <p:nvSpPr>
          <p:cNvPr id="13316" name="Subtitle 17"/>
          <p:cNvSpPr txBox="1">
            <a:spLocks/>
          </p:cNvSpPr>
          <p:nvPr/>
        </p:nvSpPr>
        <p:spPr bwMode="auto">
          <a:xfrm>
            <a:off x="258763" y="1599487"/>
            <a:ext cx="86169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QUARTER 3 and 4: PERFORMANCE REPORT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EMPLOYMENT AND LABOUR PORTFOLIO COMMITTEE</a:t>
            </a:r>
          </a:p>
        </p:txBody>
      </p:sp>
      <p:pic>
        <p:nvPicPr>
          <p:cNvPr id="1536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5913438"/>
            <a:ext cx="12509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67009"/>
            <a:ext cx="3752603" cy="9909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762" y="2813924"/>
            <a:ext cx="1488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>
                <a:latin typeface="+mj-lt"/>
              </a:rPr>
              <a:t>02 SEPTEMBER 2020</a:t>
            </a:r>
            <a:endParaRPr lang="en-ZA" sz="1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r>
              <a:rPr lang="en-ZA" altLang="en-US" sz="3600" b="1" dirty="0" smtClean="0">
                <a:ea typeface="ＭＳ Ｐゴシック" pitchFamily="34" charset="-128"/>
              </a:rPr>
              <a:t>PERFORMANCE TRENDS FROM 2018/19 </a:t>
            </a:r>
            <a:r>
              <a:rPr lang="en-ZA" altLang="en-US" sz="3600" b="1" dirty="0">
                <a:ea typeface="ＭＳ Ｐゴシック" pitchFamily="34" charset="-128"/>
              </a:rPr>
              <a:t>TO DATE</a:t>
            </a:r>
            <a:endParaRPr lang="en-ZA" altLang="en-US" sz="3600" b="1" dirty="0" smtClean="0">
              <a:ea typeface="ＭＳ Ｐゴシック" pitchFamily="34" charset="-128"/>
            </a:endParaRP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18395" y="1600200"/>
          <a:ext cx="8685893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70688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FF881D-6B7D-4624-AAAF-0CCD45141C65}" type="slidenum">
              <a:rPr lang="en-US" altLang="en-US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2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24663" y="6365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04FDEDC-C1DE-4537-9FCF-752A5E04A130}" type="slidenum">
              <a:rPr lang="en-US" altLang="en-US" sz="1200" b="1" smtClean="0">
                <a:solidFill>
                  <a:schemeClr val="bg1"/>
                </a:solidFill>
              </a:rPr>
              <a:pPr/>
              <a:t>11</a:t>
            </a:fld>
            <a:endParaRPr lang="en-US" alt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907403"/>
            <a:ext cx="8113923" cy="687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en-ZA" altLang="en-US" b="1" u="sng" dirty="0" smtClean="0">
                <a:latin typeface="Calibri" pitchFamily="34" charset="0"/>
                <a:cs typeface="Times New Roman" pitchFamily="18" charset="0"/>
              </a:rPr>
              <a:t>STRATEGIC </a:t>
            </a:r>
            <a:r>
              <a:rPr lang="en-ZA" altLang="en-US" b="1" u="sng" dirty="0">
                <a:latin typeface="Calibri" pitchFamily="34" charset="0"/>
                <a:cs typeface="Times New Roman" pitchFamily="18" charset="0"/>
              </a:rPr>
              <a:t>GOAL 8:</a:t>
            </a:r>
            <a:r>
              <a:rPr lang="en-ZA" altLang="en-US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ZA" altLang="en-US" b="1" dirty="0" smtClean="0">
                <a:latin typeface="Calibri" pitchFamily="34" charset="0"/>
                <a:cs typeface="Times New Roman" pitchFamily="18" charset="0"/>
              </a:rPr>
              <a:t>Strengthening The Institutional Capacity Of The  Department </a:t>
            </a:r>
          </a:p>
          <a:p>
            <a:pPr lvl="0"/>
            <a:endParaRPr lang="en-US" dirty="0">
              <a:latin typeface="Calibri" pitchFamily="34" charset="0"/>
              <a:ea typeface="Times New Roman" pitchFamily="18" charset="0"/>
              <a:cs typeface="Maiandra G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490" y="2980913"/>
            <a:ext cx="8538072" cy="687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ZA" altLang="en-US" b="1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n-ZA" altLang="en-US" b="1" u="sng" dirty="0" smtClean="0">
                <a:latin typeface="Calibri" pitchFamily="34" charset="0"/>
                <a:cs typeface="Times New Roman" pitchFamily="18" charset="0"/>
              </a:rPr>
              <a:t>MTSF OUTCOME 12:</a:t>
            </a:r>
            <a:r>
              <a:rPr lang="en-ZA" altLang="en-US" b="1" dirty="0" smtClean="0">
                <a:latin typeface="Calibri" pitchFamily="34" charset="0"/>
                <a:cs typeface="Times New Roman" pitchFamily="18" charset="0"/>
              </a:rPr>
              <a:t> An Efficient, Effective And Development Oriented Public Service)</a:t>
            </a:r>
          </a:p>
          <a:p>
            <a:pPr lvl="0"/>
            <a:endParaRPr lang="en-US" dirty="0">
              <a:latin typeface="Calibri" pitchFamily="34" charset="0"/>
              <a:ea typeface="Times New Roman" pitchFamily="18" charset="0"/>
              <a:cs typeface="Maiandra GD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PROGRAMME 1- ADMINISTRATION 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xmlns="" val="37627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PROGRAMME 1- ADMINISTRATION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Department had an average vacancy rate of 6,4% in Q3 and 12,75% in Q4</a:t>
            </a:r>
          </a:p>
          <a:p>
            <a:pPr lvl="1"/>
            <a:r>
              <a:rPr lang="en-ZA" dirty="0" smtClean="0"/>
              <a:t>The increase in the vacancy rate from Q3 to Q4 is due to the creation of 500 new </a:t>
            </a:r>
            <a:r>
              <a:rPr lang="en-ZA" smtClean="0"/>
              <a:t>OHS -Inspector </a:t>
            </a:r>
            <a:r>
              <a:rPr lang="en-ZA" dirty="0" smtClean="0"/>
              <a:t>posts that were approved during Q4 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895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PROGRAMME 1- ADMINISTRATION</a:t>
            </a: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Irregular expenditure amounted to R460 559 with fruitless and wasteful expenditure totalling to R251 098. The majority of this is the result of damages incurred to vehicle accidents and no-shows at booked accommodation.</a:t>
            </a:r>
          </a:p>
          <a:p>
            <a:r>
              <a:rPr lang="en-ZA" dirty="0" smtClean="0"/>
              <a:t>R718 343 was recovered in debts owed to the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0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PROGRAMME 1- ADMINISTRATION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In Q4 the Department became aware of fraud potentially amounting to R2,5 million.</a:t>
            </a:r>
          </a:p>
          <a:p>
            <a:r>
              <a:rPr lang="en-ZA" sz="2800" dirty="0" smtClean="0"/>
              <a:t>This is as a result of the payment of fraudulent invoices for EHWP services that were not delivered.</a:t>
            </a:r>
          </a:p>
          <a:p>
            <a:r>
              <a:rPr lang="en-ZA" sz="2800" dirty="0" smtClean="0"/>
              <a:t>A forensic auditor was appointed and a interim report has been received.</a:t>
            </a:r>
          </a:p>
          <a:p>
            <a:r>
              <a:rPr lang="en-ZA" sz="2800" dirty="0" smtClean="0"/>
              <a:t>A criminal case will be opened once the final report is received and where indicated, consequential management will follow. </a:t>
            </a:r>
            <a:r>
              <a:rPr lang="en-ZA" dirty="0" smtClean="0"/>
              <a:t> 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99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PROGRAMME 1- ADMINISTRATION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372 misconduct cases were opened during the quarters under review</a:t>
            </a:r>
          </a:p>
          <a:p>
            <a:pPr lvl="1"/>
            <a:r>
              <a:rPr lang="en-ZA" dirty="0" smtClean="0"/>
              <a:t>161 of these cases were for the non-disclosure of financial interests</a:t>
            </a:r>
          </a:p>
          <a:p>
            <a:pPr lvl="1"/>
            <a:r>
              <a:rPr lang="en-ZA" dirty="0" smtClean="0"/>
              <a:t>60 for damage to state vehicles</a:t>
            </a:r>
          </a:p>
          <a:p>
            <a:pPr lvl="1"/>
            <a:r>
              <a:rPr lang="en-ZA" dirty="0" smtClean="0"/>
              <a:t>40 for dereliction of duties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65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b="1" dirty="0" smtClean="0"/>
              <a:t>BUDGET INFORMATION: ADMINISTRATION</a:t>
            </a:r>
            <a:endParaRPr lang="en-ZA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8154810"/>
              </p:ext>
            </p:extLst>
          </p:nvPr>
        </p:nvGraphicFramePr>
        <p:xfrm>
          <a:off x="457200" y="1417638"/>
          <a:ext cx="82295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89919685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716878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171673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9702103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03588525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1854285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09668378"/>
                    </a:ext>
                  </a:extLst>
                </a:gridCol>
              </a:tblGrid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Economic classification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604881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5286371"/>
                  </a:ext>
                </a:extLst>
              </a:tr>
              <a:tr h="615211">
                <a:tc>
                  <a:txBody>
                    <a:bodyPr/>
                    <a:lstStyle/>
                    <a:p>
                      <a:r>
                        <a:rPr lang="en-ZA" dirty="0" smtClean="0"/>
                        <a:t>Current payments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225 818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193 971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86%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242 539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258 040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106%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763519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Transfers and subsidies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235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704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300%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605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455%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7721951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Payment for capital assets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11 309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6 808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60%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10 921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13 750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126%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66247"/>
                  </a:ext>
                </a:extLst>
              </a:tr>
              <a:tr h="1142535">
                <a:tc>
                  <a:txBody>
                    <a:bodyPr/>
                    <a:lstStyle/>
                    <a:p>
                      <a:r>
                        <a:rPr lang="en-ZA" dirty="0" smtClean="0"/>
                        <a:t>Payment for financial assets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856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875758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r>
                        <a:rPr lang="en-ZA" dirty="0" smtClean="0"/>
                        <a:t>Total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237 362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201 516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85%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253 593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273 251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108%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9019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pPr>
              <a:defRPr/>
            </a:pPr>
            <a:fld id="{A79B0E16-3B21-4DA7-809D-032F5E4D0A06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84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99126" y="1369668"/>
            <a:ext cx="8229600" cy="45719"/>
          </a:xfrm>
        </p:spPr>
        <p:txBody>
          <a:bodyPr/>
          <a:lstStyle/>
          <a:p>
            <a:r>
              <a:rPr lang="en-ZA" altLang="en-US" sz="4000" b="1" dirty="0" smtClean="0">
                <a:ea typeface="ＭＳ Ｐゴシック" pitchFamily="34" charset="-128"/>
              </a:rPr>
              <a:t>PROGRAMME 2 - </a:t>
            </a:r>
            <a:r>
              <a:rPr lang="en-ZA" altLang="en-US" sz="4000" b="1" dirty="0" smtClean="0"/>
              <a:t>INSPECTION </a:t>
            </a:r>
            <a:r>
              <a:rPr lang="en-ZA" altLang="en-US" sz="4000" b="1" dirty="0"/>
              <a:t>AND ENFORCEMENT SERVICES</a:t>
            </a:r>
            <a:br>
              <a:rPr lang="en-ZA" altLang="en-US" sz="4000" b="1" dirty="0"/>
            </a:br>
            <a:r>
              <a:rPr lang="en-ZA" altLang="en-US" sz="4000" b="1" dirty="0" smtClean="0">
                <a:ea typeface="ＭＳ Ｐゴシック" pitchFamily="34" charset="-128"/>
              </a:rPr>
              <a:t/>
            </a:r>
            <a:br>
              <a:rPr lang="en-ZA" altLang="en-US" sz="4000" b="1" dirty="0" smtClean="0">
                <a:ea typeface="ＭＳ Ｐゴシック" pitchFamily="34" charset="-128"/>
              </a:rPr>
            </a:br>
            <a:endParaRPr lang="en-ZA" altLang="en-US" sz="4000" dirty="0" smtClean="0">
              <a:ea typeface="ＭＳ Ｐゴシック" pitchFamily="34" charset="-128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2721166"/>
            <a:ext cx="8229600" cy="242371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en-ZA" altLang="en-US" dirty="0" smtClean="0"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</a:pPr>
            <a:endParaRPr lang="en-ZA" altLang="en-US" dirty="0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24663" y="6365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BF0D283-9772-42AD-B797-8037A6F94FC8}" type="slidenum">
              <a:rPr lang="en-US" altLang="en-US" sz="1200" smtClean="0">
                <a:solidFill>
                  <a:schemeClr val="bg1"/>
                </a:solidFill>
              </a:rPr>
              <a:pPr/>
              <a:t>17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594327"/>
            <a:ext cx="8378328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ZA" b="1" u="sng" dirty="0" smtClean="0"/>
              <a:t>MTSF OUTCOME 4: </a:t>
            </a:r>
            <a:r>
              <a:rPr lang="en-ZA" dirty="0" smtClean="0"/>
              <a:t>Decent </a:t>
            </a:r>
            <a:r>
              <a:rPr lang="en-ZA" dirty="0"/>
              <a:t>employment through inclusive economic growth </a:t>
            </a:r>
          </a:p>
          <a:p>
            <a:endParaRPr lang="en-ZA" dirty="0"/>
          </a:p>
          <a:p>
            <a:r>
              <a:rPr lang="en-ZA" b="1" u="sng" dirty="0" smtClean="0"/>
              <a:t>MTSF OUTCOME 14: </a:t>
            </a:r>
            <a:r>
              <a:rPr lang="en-ZA" dirty="0" smtClean="0"/>
              <a:t>Transforming </a:t>
            </a:r>
            <a:r>
              <a:rPr lang="en-ZA" dirty="0"/>
              <a:t>and uniting the </a:t>
            </a:r>
            <a:r>
              <a:rPr lang="en-ZA" dirty="0" smtClean="0"/>
              <a:t>country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b="1" dirty="0" smtClean="0"/>
              <a:t>STRATEGIC GOALS: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dirty="0" smtClean="0"/>
              <a:t>Promote </a:t>
            </a:r>
            <a:r>
              <a:rPr lang="en-ZA" dirty="0"/>
              <a:t>occupational health services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dirty="0"/>
              <a:t>Protect vulnerable workers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dirty="0"/>
              <a:t>Strengthen occupational safety protection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8954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PROGRAMME 2 – INSPECTION AND ENFORCEMENT SERVICES</a:t>
            </a: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r>
              <a:rPr lang="en-ZA" dirty="0" smtClean="0"/>
              <a:t>By Q4 227 990 inspections were carried out by the Inspectorate</a:t>
            </a:r>
          </a:p>
          <a:p>
            <a:pPr lvl="1"/>
            <a:r>
              <a:rPr lang="en-ZA" dirty="0" smtClean="0"/>
              <a:t>3 785 of these were EEA inspections.</a:t>
            </a:r>
          </a:p>
          <a:p>
            <a:pPr lvl="2"/>
            <a:r>
              <a:rPr lang="en-ZA" dirty="0" smtClean="0"/>
              <a:t>EEA provisions mostly contravened:</a:t>
            </a:r>
          </a:p>
          <a:p>
            <a:pPr lvl="3" algn="just">
              <a:defRPr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Section 24 – appointment letter not signed by the CEO. EE Managers not appointed with the required resources and budged</a:t>
            </a:r>
            <a:r>
              <a:rPr lang="en-ZA" sz="1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.</a:t>
            </a:r>
            <a:endParaRPr lang="en-ZA" sz="1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-80" charset="-128"/>
              <a:cs typeface="Arial" panose="020B0604020202020204" pitchFamily="34" charset="0"/>
            </a:endParaRPr>
          </a:p>
          <a:p>
            <a:pPr lvl="3" algn="just">
              <a:defRPr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Section 16 and 17 – attendance registers not indicating the designated groups represented by the committee members. </a:t>
            </a:r>
          </a:p>
          <a:p>
            <a:pPr lvl="3" algn="just">
              <a:defRPr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Section 19 -  analysis conducted post the development of the EE plan. Barriers not a true reflection of what is happening in the </a:t>
            </a:r>
            <a:r>
              <a:rPr lang="en-ZA" sz="1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company</a:t>
            </a:r>
            <a:endParaRPr lang="en-ZA" sz="1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-80" charset="-128"/>
              <a:cs typeface="Arial" panose="020B0604020202020204" pitchFamily="34" charset="0"/>
            </a:endParaRPr>
          </a:p>
          <a:p>
            <a:pPr lvl="3" algn="just">
              <a:defRPr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Strategies not analysed and commented on in the Analysis</a:t>
            </a:r>
            <a:r>
              <a:rPr lang="en-ZA" sz="1600" dirty="0" smtClean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.</a:t>
            </a:r>
            <a:endParaRPr lang="en-ZA" sz="16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-80" charset="-128"/>
              <a:cs typeface="Arial" panose="020B0604020202020204" pitchFamily="34" charset="0"/>
            </a:endParaRPr>
          </a:p>
          <a:p>
            <a:pPr lvl="3" algn="just">
              <a:defRPr/>
            </a:pPr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Section 20 – EE plans do not show reasonable progress towards transformation in line with goals and numerical targets set by employers.  </a:t>
            </a:r>
          </a:p>
          <a:p>
            <a:pPr lvl="2"/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1DFA-62F0-4702-B6E4-FBA5F7F9C7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14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Programme 2 – Inspection and Enforcement Services</a:t>
            </a: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/>
          <a:lstStyle/>
          <a:p>
            <a:pPr lvl="1"/>
            <a:r>
              <a:rPr lang="en-ZA" dirty="0" smtClean="0"/>
              <a:t>166 388 of the inspections were BCEA/NMW inspections.</a:t>
            </a:r>
          </a:p>
          <a:p>
            <a:pPr lvl="2"/>
            <a:r>
              <a:rPr lang="en-ZA" dirty="0" smtClean="0"/>
              <a:t>The 4 sectors with highest non compliance to BCEA are:</a:t>
            </a:r>
          </a:p>
          <a:p>
            <a:pPr lvl="3"/>
            <a:r>
              <a:rPr lang="en-ZA" dirty="0" smtClean="0"/>
              <a:t> Wholesale and Retail</a:t>
            </a:r>
          </a:p>
          <a:p>
            <a:pPr lvl="3"/>
            <a:r>
              <a:rPr lang="en-ZA" dirty="0" smtClean="0"/>
              <a:t>Community</a:t>
            </a:r>
          </a:p>
          <a:p>
            <a:pPr lvl="3"/>
            <a:r>
              <a:rPr lang="en-ZA" dirty="0" smtClean="0"/>
              <a:t>Manufacturing</a:t>
            </a:r>
          </a:p>
          <a:p>
            <a:pPr lvl="3"/>
            <a:r>
              <a:rPr lang="en-ZA" dirty="0" smtClean="0"/>
              <a:t>Hospitality</a:t>
            </a:r>
          </a:p>
          <a:p>
            <a:pPr lvl="1"/>
            <a:r>
              <a:rPr lang="en-ZA" dirty="0" smtClean="0"/>
              <a:t>1 673 employers were referred for prosecution due to non-compliance to the NMW</a:t>
            </a:r>
          </a:p>
          <a:p>
            <a:pPr lvl="1"/>
            <a:r>
              <a:rPr lang="en-ZA" dirty="0" smtClean="0"/>
              <a:t>R145 161 507 was recovered in underpaid NMW wages and paid over to workers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1DFA-62F0-4702-B6E4-FBA5F7F9C7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319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5537200" y="6332538"/>
            <a:ext cx="30337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Chief Directorate Communication  |  2011.00.00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2373313" y="741363"/>
            <a:ext cx="4679950" cy="5413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TABLE OF CONTENTS</a:t>
            </a:r>
            <a:endParaRPr lang="en-US" sz="2400" b="1" u="sng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6875" y="1544638"/>
            <a:ext cx="8408988" cy="45370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EXTERNAL OVERSIGHT ASSURANCE</a:t>
            </a:r>
            <a:endParaRPr lang="en-US" sz="18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18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LEGEND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sz="1800" b="1" dirty="0" smtClean="0">
              <a:solidFill>
                <a:prstClr val="black"/>
              </a:solidFill>
              <a:ea typeface="+mn-ea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800" b="1" dirty="0">
                <a:ea typeface="ＭＳ Ｐゴシック" pitchFamily="-80" charset="-128"/>
              </a:rPr>
              <a:t>OVERALL ACHIEVEMENTS PER STRATEGIC OBJECTIVE AND PER </a:t>
            </a:r>
            <a:r>
              <a:rPr lang="en-US" sz="1800" b="1" dirty="0" smtClean="0">
                <a:ea typeface="ＭＳ Ｐゴシック" pitchFamily="-80" charset="-128"/>
              </a:rPr>
              <a:t>PROGRAMME  </a:t>
            </a:r>
            <a:r>
              <a:rPr lang="en-US" sz="1800" b="1" dirty="0">
                <a:ea typeface="ＭＳ Ｐゴシック" pitchFamily="-80" charset="-128"/>
              </a:rPr>
              <a:t>DURING </a:t>
            </a:r>
            <a:r>
              <a:rPr lang="en-US" sz="1800" b="1" dirty="0" smtClean="0">
                <a:ea typeface="ＭＳ Ｐゴシック" pitchFamily="-80" charset="-128"/>
              </a:rPr>
              <a:t>QUARTER 3 AND 4  OF 2019-20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b="1" dirty="0" smtClean="0">
              <a:ea typeface="ＭＳ Ｐゴシック" pitchFamily="-80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800" b="1" dirty="0">
                <a:ea typeface="ＭＳ Ｐゴシック" pitchFamily="-80" charset="-128"/>
              </a:rPr>
              <a:t>OVERALL ACHIEVEMENTS PER STRATEGIC OBJECTIVE AND PER </a:t>
            </a:r>
            <a:r>
              <a:rPr lang="en-US" sz="1800" b="1" dirty="0" smtClean="0">
                <a:ea typeface="ＭＳ Ｐゴシック" pitchFamily="-80" charset="-128"/>
              </a:rPr>
              <a:t>PROGRAMME  </a:t>
            </a:r>
            <a:r>
              <a:rPr lang="en-US" sz="1800" b="1" dirty="0">
                <a:ea typeface="ＭＳ Ｐゴシック" pitchFamily="-80" charset="-128"/>
              </a:rPr>
              <a:t>DURING </a:t>
            </a:r>
            <a:r>
              <a:rPr lang="en-US" sz="1800" b="1" dirty="0" smtClean="0">
                <a:ea typeface="ＭＳ Ｐゴシック" pitchFamily="-80" charset="-128"/>
              </a:rPr>
              <a:t>QUARTER 3 AND  4 </a:t>
            </a:r>
            <a:r>
              <a:rPr lang="en-US" sz="1800" b="1" dirty="0">
                <a:ea typeface="ＭＳ Ｐゴシック" pitchFamily="-80" charset="-128"/>
              </a:rPr>
              <a:t>OF </a:t>
            </a:r>
            <a:r>
              <a:rPr lang="en-US" sz="1800" b="1" dirty="0" smtClean="0">
                <a:ea typeface="ＭＳ Ｐゴシック" pitchFamily="-80" charset="-128"/>
              </a:rPr>
              <a:t>2019-20</a:t>
            </a:r>
            <a:endParaRPr lang="en-US" sz="1800" b="1" dirty="0">
              <a:ea typeface="ＭＳ Ｐゴシック" pitchFamily="-80" charset="-128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ZA" altLang="en-US" sz="1800" b="1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ZA" altLang="en-US" sz="1800" b="1" dirty="0" smtClean="0">
                <a:ea typeface="ＭＳ Ｐゴシック" pitchFamily="34" charset="-128"/>
              </a:rPr>
              <a:t>PERFORMANCE TREND PER QUARTER: 2018-19 TO 2019-20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ZA" altLang="en-US" sz="1800" b="1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ZA" altLang="en-US" sz="1800" b="1" dirty="0" smtClean="0">
                <a:ea typeface="ＭＳ Ｐゴシック" pitchFamily="34" charset="-128"/>
              </a:rPr>
              <a:t>PERORMANCE PER PROGRAMME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ZA" altLang="en-US" sz="1800" b="1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ZA" altLang="en-US" sz="1800" b="1" dirty="0" smtClean="0">
                <a:ea typeface="ＭＳ Ｐゴシック" pitchFamily="34" charset="-128"/>
              </a:rPr>
              <a:t>FINANCIAL REPORT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ZA" altLang="en-US" sz="1800" b="1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ZA" altLang="en-US" sz="1800" b="1" dirty="0" smtClean="0">
                <a:ea typeface="ＭＳ Ｐゴシック" pitchFamily="34" charset="-128"/>
              </a:rPr>
              <a:t>SEE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ZA" altLang="en-US" sz="1800" b="1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CONCLUSION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16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>
              <a:solidFill>
                <a:prstClr val="black"/>
              </a:solidFill>
              <a:latin typeface="Maiandra GD" pitchFamily="34" charset="0"/>
              <a:ea typeface="+mn-ea"/>
              <a:cs typeface="+mn-cs"/>
            </a:endParaRP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5973763" y="989013"/>
            <a:ext cx="30337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en-US" altLang="en-US" sz="1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677025" y="634206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BA8AA3E9-385C-4AEB-B349-8A9626E30B0E}" type="slidenum">
              <a:rPr lang="en-US" altLang="en-US" sz="1200" smtClean="0">
                <a:solidFill>
                  <a:schemeClr val="bg1"/>
                </a:solidFill>
              </a:rPr>
              <a:pPr/>
              <a:t>2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BUDGET INFORMATION: IES</a:t>
            </a:r>
            <a:endParaRPr lang="en-Z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0502566"/>
              </p:ext>
            </p:extLst>
          </p:nvPr>
        </p:nvGraphicFramePr>
        <p:xfrm>
          <a:off x="457200" y="1417638"/>
          <a:ext cx="82295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89919685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716878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171673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9702103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03588525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1854285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09668378"/>
                    </a:ext>
                  </a:extLst>
                </a:gridCol>
              </a:tblGrid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Economic classification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604881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5286371"/>
                  </a:ext>
                </a:extLst>
              </a:tr>
              <a:tr h="615211">
                <a:tc>
                  <a:txBody>
                    <a:bodyPr/>
                    <a:lstStyle/>
                    <a:p>
                      <a:r>
                        <a:rPr lang="en-ZA" dirty="0" smtClean="0"/>
                        <a:t>Current payments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166 523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144 166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87%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185 947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144 820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78%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763519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Transfers and subsidies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530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2650%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1809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10629%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7721951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Payment for capital assets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6 500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364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1223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923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75%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66247"/>
                  </a:ext>
                </a:extLst>
              </a:tr>
              <a:tr h="1142535">
                <a:tc>
                  <a:txBody>
                    <a:bodyPr/>
                    <a:lstStyle/>
                    <a:p>
                      <a:r>
                        <a:rPr lang="en-ZA" dirty="0" smtClean="0"/>
                        <a:t>Payment for financial assets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875758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r>
                        <a:rPr lang="en-ZA" dirty="0" smtClean="0"/>
                        <a:t>Total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173 043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145 060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84%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187 187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147 550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79%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9019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pPr>
              <a:defRPr/>
            </a:pPr>
            <a:fld id="{A79B0E16-3B21-4DA7-809D-032F5E4D0A06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110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ZA" altLang="en-US" sz="1100" b="1" dirty="0" smtClean="0">
                <a:solidFill>
                  <a:srgbClr val="FFFFFF"/>
                </a:solidFill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ZA" altLang="en-US" sz="1100" b="1" dirty="0" smtClean="0">
                <a:solidFill>
                  <a:srgbClr val="FFFFFF"/>
                </a:solidFill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000" b="1" dirty="0" smtClean="0">
                <a:ea typeface="ＭＳ Ｐゴシック" pitchFamily="34" charset="-128"/>
              </a:rPr>
              <a:t/>
            </a:r>
            <a:br>
              <a:rPr lang="en-US" altLang="en-US" sz="2000" b="1" dirty="0" smtClean="0">
                <a:ea typeface="ＭＳ Ｐゴシック" pitchFamily="34" charset="-128"/>
              </a:rPr>
            </a:br>
            <a:r>
              <a:rPr lang="en-ZA" altLang="en-US" sz="3600" b="1" dirty="0" smtClean="0">
                <a:ea typeface="ＭＳ Ｐゴシック" pitchFamily="34" charset="-128"/>
              </a:rPr>
              <a:t>PROGRAMME 3: PUBLIC EMPLOYMENT SERVICES</a:t>
            </a:r>
            <a:r>
              <a:rPr lang="en-ZA" altLang="en-US" sz="2000" b="1" dirty="0">
                <a:ea typeface="ＭＳ Ｐゴシック" pitchFamily="34" charset="-128"/>
              </a:rPr>
              <a:t/>
            </a:r>
            <a:br>
              <a:rPr lang="en-ZA" altLang="en-US" sz="2000" b="1" dirty="0">
                <a:ea typeface="ＭＳ Ｐゴシック" pitchFamily="34" charset="-128"/>
              </a:rPr>
            </a:br>
            <a:r>
              <a:rPr lang="en-ZA" altLang="en-US" sz="2000" b="1" dirty="0" smtClean="0">
                <a:ea typeface="ＭＳ Ｐゴシック" pitchFamily="34" charset="-128"/>
              </a:rPr>
              <a:t/>
            </a:r>
            <a:br>
              <a:rPr lang="en-ZA" altLang="en-US" sz="2000" b="1" dirty="0" smtClean="0">
                <a:ea typeface="ＭＳ Ｐゴシック" pitchFamily="34" charset="-128"/>
              </a:rPr>
            </a:br>
            <a:endParaRPr lang="en-US" altLang="en-US" sz="2000" b="1" dirty="0" smtClean="0">
              <a:ea typeface="ＭＳ Ｐゴシック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1032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CEBEC86-B8A7-4DCD-AD25-37F7E2804A33}" type="slidenum">
              <a:rPr lang="en-US" altLang="en-US" sz="1200" smtClean="0">
                <a:solidFill>
                  <a:schemeClr val="bg1"/>
                </a:solidFill>
              </a:rPr>
              <a:pPr/>
              <a:t>21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1" y="3263528"/>
            <a:ext cx="8229600" cy="1366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 smtClean="0">
                <a:ea typeface="Times New Roman"/>
                <a:cs typeface="Times New Roman"/>
              </a:rPr>
              <a:t>(MTSF </a:t>
            </a:r>
            <a:r>
              <a:rPr lang="en-ZA" b="1" u="sng" dirty="0" smtClean="0">
                <a:ea typeface="Times New Roman"/>
                <a:cs typeface="Times New Roman"/>
              </a:rPr>
              <a:t>OUTCOME </a:t>
            </a:r>
            <a:r>
              <a:rPr lang="en-ZA" b="1" u="sng" dirty="0">
                <a:ea typeface="Times New Roman"/>
                <a:cs typeface="Times New Roman"/>
              </a:rPr>
              <a:t>4:</a:t>
            </a:r>
            <a:r>
              <a:rPr lang="en-ZA" b="1" dirty="0">
                <a:ea typeface="Times New Roman"/>
                <a:cs typeface="Times New Roman"/>
              </a:rPr>
              <a:t> </a:t>
            </a:r>
            <a:r>
              <a:rPr lang="en-ZA" b="1" dirty="0" smtClean="0">
                <a:ea typeface="Times New Roman"/>
                <a:cs typeface="Times New Roman"/>
              </a:rPr>
              <a:t>Decent Employment Through Inclusive Economic Growth)  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ZA" b="1" dirty="0">
              <a:ea typeface="Times New Roman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ZA" b="1" u="sng" dirty="0" smtClean="0">
                <a:ea typeface="Times New Roman"/>
                <a:cs typeface="Times New Roman"/>
              </a:rPr>
              <a:t>STRATEGIC GOAL 1: </a:t>
            </a:r>
            <a:r>
              <a:rPr lang="en-ZA" b="1" dirty="0" smtClean="0">
                <a:ea typeface="Times New Roman"/>
                <a:cs typeface="Times New Roman"/>
              </a:rPr>
              <a:t>Contribute </a:t>
            </a:r>
            <a:r>
              <a:rPr lang="en-ZA" b="1" dirty="0">
                <a:ea typeface="Times New Roman"/>
                <a:cs typeface="Times New Roman"/>
              </a:rPr>
              <a:t>to decent employment creation</a:t>
            </a:r>
            <a:endParaRPr lang="en-ZA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9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PROGRAMME 3-PUBLIC EMPLOYMENT SERVICES</a:t>
            </a: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456 162 work seekers were registered by PES during the 2 quarters under review</a:t>
            </a:r>
          </a:p>
          <a:p>
            <a:r>
              <a:rPr lang="en-ZA" sz="2800" dirty="0" smtClean="0"/>
              <a:t>Of the registered work seekers, 466 315 were prepared for the world of work through employment counselling</a:t>
            </a:r>
          </a:p>
          <a:p>
            <a:r>
              <a:rPr lang="en-ZA" sz="2800" dirty="0" smtClean="0"/>
              <a:t>24%  (108 521) were placed in employment/learning opportunities of which 76 575 (71%) were youth</a:t>
            </a:r>
          </a:p>
          <a:p>
            <a:pPr lvl="1"/>
            <a:r>
              <a:rPr lang="en-ZA" sz="2400" dirty="0" smtClean="0"/>
              <a:t>49% in formal jobs</a:t>
            </a:r>
          </a:p>
          <a:p>
            <a:pPr lvl="1"/>
            <a:r>
              <a:rPr lang="en-ZA" sz="2400" dirty="0" smtClean="0"/>
              <a:t>28% in projects  </a:t>
            </a:r>
          </a:p>
          <a:p>
            <a:pPr lvl="1"/>
            <a:r>
              <a:rPr lang="en-ZA" sz="2400" dirty="0" smtClean="0"/>
              <a:t>16% in UIF LAP</a:t>
            </a:r>
          </a:p>
          <a:p>
            <a:pPr lvl="1"/>
            <a:r>
              <a:rPr lang="en-ZA" sz="2400" dirty="0" smtClean="0"/>
              <a:t>7% in learnerships </a:t>
            </a:r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1DFA-62F0-4702-B6E4-FBA5F7F9C74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637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BUDGET INFORMATION: PES</a:t>
            </a:r>
            <a:endParaRPr lang="en-ZA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5604635"/>
              </p:ext>
            </p:extLst>
          </p:nvPr>
        </p:nvGraphicFramePr>
        <p:xfrm>
          <a:off x="457200" y="1417638"/>
          <a:ext cx="82295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89919685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716878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171673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9702103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03588525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1854285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09668378"/>
                    </a:ext>
                  </a:extLst>
                </a:gridCol>
              </a:tblGrid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Economic classification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604881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5286371"/>
                  </a:ext>
                </a:extLst>
              </a:tr>
              <a:tr h="615211">
                <a:tc>
                  <a:txBody>
                    <a:bodyPr/>
                    <a:lstStyle/>
                    <a:p>
                      <a:r>
                        <a:rPr lang="en-ZA" dirty="0" smtClean="0"/>
                        <a:t>Current payments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95 627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85 978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90%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92 617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86 075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93%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763519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Transfers and subsidies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65 291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74 660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114%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45 145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72 551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161%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7721951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Payment for capital assets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565 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268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47%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341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282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83%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66247"/>
                  </a:ext>
                </a:extLst>
              </a:tr>
              <a:tr h="1142535">
                <a:tc>
                  <a:txBody>
                    <a:bodyPr/>
                    <a:lstStyle/>
                    <a:p>
                      <a:r>
                        <a:rPr lang="en-ZA" dirty="0" smtClean="0"/>
                        <a:t>Payment for financial assets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875758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r>
                        <a:rPr lang="en-ZA" dirty="0" smtClean="0"/>
                        <a:t>Total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161 483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160 900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100%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138 103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158 908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115%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9019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pPr>
              <a:defRPr/>
            </a:pPr>
            <a:fld id="{A79B0E16-3B21-4DA7-809D-032F5E4D0A06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49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788988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ZA" altLang="en-US" sz="1100" b="1" dirty="0" smtClean="0">
                <a:solidFill>
                  <a:srgbClr val="FFFFFF"/>
                </a:solidFill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ZA" altLang="en-US" sz="1100" b="1" dirty="0" smtClean="0">
                <a:solidFill>
                  <a:srgbClr val="FFFFFF"/>
                </a:solidFill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000" b="1" dirty="0" smtClean="0">
                <a:ea typeface="ＭＳ Ｐゴシック" pitchFamily="34" charset="-128"/>
              </a:rPr>
              <a:t/>
            </a:r>
            <a:br>
              <a:rPr lang="en-US" altLang="en-US" sz="2000" b="1" dirty="0" smtClean="0">
                <a:ea typeface="ＭＳ Ｐゴシック" pitchFamily="34" charset="-128"/>
              </a:rPr>
            </a:br>
            <a:r>
              <a:rPr lang="en-ZA" altLang="en-US" sz="3200" b="1" dirty="0" smtClean="0">
                <a:ea typeface="ＭＳ Ｐゴシック" pitchFamily="34" charset="-128"/>
              </a:rPr>
              <a:t>PROGRAMME 4: LABOUR POLICY AND INDUSTRIAL RELATIONS</a:t>
            </a:r>
            <a:br>
              <a:rPr lang="en-ZA" altLang="en-US" sz="3200" b="1" dirty="0" smtClean="0">
                <a:ea typeface="ＭＳ Ｐゴシック" pitchFamily="34" charset="-128"/>
              </a:rPr>
            </a:br>
            <a:r>
              <a:rPr lang="en-ZA" altLang="en-US" sz="3200" b="1" dirty="0" smtClean="0">
                <a:ea typeface="ＭＳ Ｐゴシック" pitchFamily="34" charset="-128"/>
              </a:rPr>
              <a:t/>
            </a:r>
            <a:br>
              <a:rPr lang="en-ZA" altLang="en-US" sz="3200" b="1" dirty="0" smtClean="0">
                <a:ea typeface="ＭＳ Ｐゴシック" pitchFamily="34" charset="-128"/>
              </a:rPr>
            </a:br>
            <a:endParaRPr lang="en-US" altLang="en-US" sz="3200" b="1" dirty="0" smtClean="0"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1671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F9A7E43-96CD-43F1-BFE8-4EA2B6F35A81}" type="slidenum">
              <a:rPr lang="en-US" altLang="en-US" sz="1200" smtClean="0">
                <a:solidFill>
                  <a:schemeClr val="bg1"/>
                </a:solidFill>
              </a:rPr>
              <a:pPr/>
              <a:t>24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315762"/>
            <a:ext cx="8229600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ZA" b="1" u="sng" dirty="0" smtClean="0">
                <a:ea typeface="Times New Roman"/>
              </a:rPr>
              <a:t>MTSF OUTCOME 4: </a:t>
            </a:r>
            <a:r>
              <a:rPr lang="en-ZA" b="1" dirty="0" smtClean="0">
                <a:ea typeface="Times New Roman"/>
              </a:rPr>
              <a:t>Decent </a:t>
            </a:r>
            <a:r>
              <a:rPr lang="en-ZA" b="1" dirty="0">
                <a:ea typeface="Times New Roman"/>
              </a:rPr>
              <a:t>Employment through an inclusive economic </a:t>
            </a:r>
            <a:r>
              <a:rPr lang="en-ZA" b="1" dirty="0" smtClean="0">
                <a:ea typeface="Times New Roman"/>
              </a:rPr>
              <a:t>growth</a:t>
            </a:r>
          </a:p>
          <a:p>
            <a:pPr>
              <a:spcAft>
                <a:spcPts val="0"/>
              </a:spcAft>
            </a:pPr>
            <a:endParaRPr lang="en-ZA" sz="800" dirty="0" smtClean="0"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1600" b="1" u="sng" dirty="0">
                <a:ea typeface="Times New Roman"/>
                <a:cs typeface="Arial" panose="020B0604020202020204" pitchFamily="34" charset="0"/>
              </a:rPr>
              <a:t>STRATEGIC GOAL 3: </a:t>
            </a:r>
            <a:r>
              <a:rPr lang="en-ZA" sz="1600" b="1" dirty="0">
                <a:ea typeface="Times New Roman"/>
                <a:cs typeface="Arial" panose="020B0604020202020204" pitchFamily="34" charset="0"/>
              </a:rPr>
              <a:t>Protect vulnerable workers  </a:t>
            </a:r>
            <a:endParaRPr lang="en-ZA" sz="1600" b="1" dirty="0" smtClean="0">
              <a:ea typeface="Times New Roman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sz="1600" b="1" u="sng" dirty="0" smtClean="0">
                <a:cs typeface="Arial" panose="020B0604020202020204" pitchFamily="34" charset="0"/>
              </a:rPr>
              <a:t>STRATEGIC GOAL 6: </a:t>
            </a:r>
            <a:r>
              <a:rPr lang="en-ZA" sz="1600" b="1" dirty="0" smtClean="0">
                <a:cs typeface="Arial" panose="020B0604020202020204" pitchFamily="34" charset="0"/>
              </a:rPr>
              <a:t>Promote </a:t>
            </a:r>
            <a:r>
              <a:rPr lang="en-ZA" sz="1600" b="1" dirty="0">
                <a:cs typeface="Arial" panose="020B0604020202020204" pitchFamily="34" charset="0"/>
              </a:rPr>
              <a:t>sound labour relations </a:t>
            </a:r>
            <a:endParaRPr lang="en-ZA" sz="1600" b="1" dirty="0" smtClean="0"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sz="1600" b="1" u="sng" dirty="0">
                <a:cs typeface="Arial" panose="020B0604020202020204" pitchFamily="34" charset="0"/>
              </a:rPr>
              <a:t>STRATEGIC GOAL 6: </a:t>
            </a:r>
            <a:r>
              <a:rPr lang="en-ZA" sz="1600" b="1" dirty="0" smtClean="0">
                <a:latin typeface="Calibri" pitchFamily="34" charset="0"/>
              </a:rPr>
              <a:t>Monitor </a:t>
            </a:r>
            <a:r>
              <a:rPr lang="en-ZA" sz="1600" b="1" dirty="0">
                <a:latin typeface="Calibri" pitchFamily="34" charset="0"/>
              </a:rPr>
              <a:t>the impact of legislation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ZA" b="1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ZA" dirty="0" smtClean="0">
              <a:ea typeface="Times New Roman"/>
            </a:endParaRPr>
          </a:p>
          <a:p>
            <a:r>
              <a:rPr lang="en-ZA" b="1" u="sng" dirty="0" smtClean="0"/>
              <a:t>MTSF OUTCOME 11: </a:t>
            </a:r>
            <a:r>
              <a:rPr lang="en-ZA" b="1" dirty="0" smtClean="0"/>
              <a:t>Create </a:t>
            </a:r>
            <a:r>
              <a:rPr lang="en-ZA" b="1" dirty="0"/>
              <a:t>a better South Africa, and a better </a:t>
            </a:r>
            <a:r>
              <a:rPr lang="en-ZA" b="1" dirty="0" smtClean="0"/>
              <a:t>world</a:t>
            </a:r>
            <a:endParaRPr lang="en-ZA" sz="12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ZA" sz="1600" b="1" u="sng" dirty="0" smtClean="0"/>
              <a:t>STRATEGIC GOAL 4: </a:t>
            </a:r>
            <a:r>
              <a:rPr lang="en-ZA" sz="1600" b="1" dirty="0" smtClean="0"/>
              <a:t>Strengthening </a:t>
            </a:r>
            <a:r>
              <a:rPr lang="en-ZA" sz="1600" b="1" dirty="0"/>
              <a:t>multilateral and bilateral relations </a:t>
            </a:r>
          </a:p>
          <a:p>
            <a:pPr>
              <a:spcAft>
                <a:spcPts val="0"/>
              </a:spcAft>
            </a:pPr>
            <a:endParaRPr lang="en-ZA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en-ZA" dirty="0">
              <a:ea typeface="Times New Roman"/>
            </a:endParaRPr>
          </a:p>
          <a:p>
            <a:r>
              <a:rPr lang="en-ZA" b="1" u="sng" dirty="0">
                <a:cs typeface="Arial" panose="020B0604020202020204" pitchFamily="34" charset="0"/>
              </a:rPr>
              <a:t>MTSF OUTCOME 14: </a:t>
            </a:r>
            <a:r>
              <a:rPr lang="en-ZA" b="1" dirty="0">
                <a:cs typeface="Arial" panose="020B0604020202020204" pitchFamily="34" charset="0"/>
              </a:rPr>
              <a:t>Transforming society and uniting the country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ZA" sz="1600" b="1" u="sng" dirty="0" smtClean="0">
                <a:cs typeface="Arial" panose="020B0604020202020204" pitchFamily="34" charset="0"/>
              </a:rPr>
              <a:t>STRATEGIC GOAL 10: </a:t>
            </a:r>
            <a:r>
              <a:rPr lang="en-ZA" sz="1600" b="1" dirty="0" smtClean="0">
                <a:cs typeface="Arial" panose="020B0604020202020204" pitchFamily="34" charset="0"/>
              </a:rPr>
              <a:t>Promote </a:t>
            </a:r>
            <a:r>
              <a:rPr lang="en-ZA" sz="1600" b="1" dirty="0">
                <a:cs typeface="Arial" panose="020B0604020202020204" pitchFamily="34" charset="0"/>
              </a:rPr>
              <a:t>Equity in the Labour Market  </a:t>
            </a:r>
          </a:p>
          <a:p>
            <a:pPr>
              <a:spcAft>
                <a:spcPts val="0"/>
              </a:spcAft>
            </a:pPr>
            <a:endParaRPr lang="en-ZA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9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PROGRAMME 4 - LP AND IR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This is the only Programme that did not achieve against all it’s targets.</a:t>
            </a:r>
          </a:p>
          <a:p>
            <a:r>
              <a:rPr lang="en-ZA" dirty="0" smtClean="0"/>
              <a:t>The performance for Q3 was 60% and that for Q4 was 75%</a:t>
            </a:r>
          </a:p>
          <a:p>
            <a:r>
              <a:rPr lang="en-ZA" dirty="0" smtClean="0"/>
              <a:t>Challenges were experienced in the research unit as well as a delay in the research done for the NMW that had to be announced in January 2020. This was caused by </a:t>
            </a:r>
            <a:r>
              <a:rPr lang="en-ZA" smtClean="0"/>
              <a:t>the delayed publication </a:t>
            </a:r>
            <a:r>
              <a:rPr lang="en-ZA" dirty="0" smtClean="0"/>
              <a:t>of the QLFS that forms the basis of the </a:t>
            </a:r>
            <a:r>
              <a:rPr lang="en-ZA" smtClean="0"/>
              <a:t>NMW determination. 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1DFA-62F0-4702-B6E4-FBA5F7F9C7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43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BUDGET INFORMATION: LP AND IR</a:t>
            </a:r>
            <a:endParaRPr lang="en-ZA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8819720"/>
              </p:ext>
            </p:extLst>
          </p:nvPr>
        </p:nvGraphicFramePr>
        <p:xfrm>
          <a:off x="457200" y="1417638"/>
          <a:ext cx="8229599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89919685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716878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171673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9702103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03588525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1854285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09668378"/>
                    </a:ext>
                  </a:extLst>
                </a:gridCol>
              </a:tblGrid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Economic classification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604881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5286371"/>
                  </a:ext>
                </a:extLst>
              </a:tr>
              <a:tr h="615211">
                <a:tc>
                  <a:txBody>
                    <a:bodyPr/>
                    <a:lstStyle/>
                    <a:p>
                      <a:r>
                        <a:rPr lang="en-ZA" dirty="0" smtClean="0"/>
                        <a:t>Current payments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39 712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32 024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81%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40 214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30 878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77%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763519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Transfers and subsidies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300 430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290 591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97%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244 203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245 556</a:t>
                      </a:r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101%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7721951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Payment for capital assets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66247"/>
                  </a:ext>
                </a:extLst>
              </a:tr>
              <a:tr h="1142535">
                <a:tc>
                  <a:txBody>
                    <a:bodyPr/>
                    <a:lstStyle/>
                    <a:p>
                      <a:r>
                        <a:rPr lang="en-ZA" dirty="0" smtClean="0"/>
                        <a:t>Payment for financial assets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875758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r>
                        <a:rPr lang="en-ZA" dirty="0" smtClean="0"/>
                        <a:t>Total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340 142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322 621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95%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284 417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276 436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97%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9019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pPr>
              <a:defRPr/>
            </a:pPr>
            <a:fld id="{A79B0E16-3B21-4DA7-809D-032F5E4D0A06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53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FINANCIAL REPORT</a:t>
            </a:r>
            <a:endParaRPr lang="en-Z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188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ZA" sz="2800" b="1" dirty="0" smtClean="0"/>
              <a:t>DEPARTMENT OF LABOUR </a:t>
            </a:r>
          </a:p>
          <a:p>
            <a:pPr marL="0" indent="0" algn="ctr">
              <a:buNone/>
            </a:pPr>
            <a:r>
              <a:rPr lang="en-ZA" sz="2800" b="1" dirty="0" smtClean="0"/>
              <a:t>VOTE:28 </a:t>
            </a:r>
          </a:p>
          <a:p>
            <a:pPr marL="0" indent="0" algn="ctr">
              <a:buNone/>
            </a:pPr>
            <a:r>
              <a:rPr lang="en-ZA" sz="2800" b="1" dirty="0" smtClean="0"/>
              <a:t>2019/2020</a:t>
            </a:r>
            <a:endParaRPr lang="en-ZA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01DFA-62F0-4702-B6E4-FBA5F7F9C7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-111" charset="0"/>
                <a:ea typeface="ＭＳ Ｐゴシック" pitchFamily="-111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-111" charset="0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00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BUDGET INFORMATION: PER PROGRAMME</a:t>
            </a:r>
            <a:endParaRPr lang="en-ZA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193290"/>
              </p:ext>
            </p:extLst>
          </p:nvPr>
        </p:nvGraphicFramePr>
        <p:xfrm>
          <a:off x="457200" y="1417638"/>
          <a:ext cx="8229599" cy="516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89919685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716878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171673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59702103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03588525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18542851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1109668378"/>
                    </a:ext>
                  </a:extLst>
                </a:gridCol>
              </a:tblGrid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Per Programme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Budget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Exp300enditure Q4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 Expenditure Q4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604881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R’000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5286371"/>
                  </a:ext>
                </a:extLst>
              </a:tr>
              <a:tr h="615211">
                <a:tc>
                  <a:txBody>
                    <a:bodyPr/>
                    <a:lstStyle/>
                    <a:p>
                      <a:r>
                        <a:rPr lang="en-ZA" dirty="0" smtClean="0"/>
                        <a:t>Admin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237 362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201 516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85%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253 593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273 251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108%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4763519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IES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173 043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145 060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84%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187 187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147 550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79%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7721951"/>
                  </a:ext>
                </a:extLst>
              </a:tr>
              <a:tr h="878873">
                <a:tc>
                  <a:txBody>
                    <a:bodyPr/>
                    <a:lstStyle/>
                    <a:p>
                      <a:r>
                        <a:rPr lang="en-ZA" dirty="0" smtClean="0"/>
                        <a:t>PES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161 483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160 906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100%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138 103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158 908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115%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466247"/>
                  </a:ext>
                </a:extLst>
              </a:tr>
              <a:tr h="1142535">
                <a:tc>
                  <a:txBody>
                    <a:bodyPr/>
                    <a:lstStyle/>
                    <a:p>
                      <a:r>
                        <a:rPr lang="en-ZA" dirty="0" smtClean="0"/>
                        <a:t>LP and IR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340 142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322 621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95%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284 417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276 436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97%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875758"/>
                  </a:ext>
                </a:extLst>
              </a:tr>
              <a:tr h="351549">
                <a:tc>
                  <a:txBody>
                    <a:bodyPr/>
                    <a:lstStyle/>
                    <a:p>
                      <a:r>
                        <a:rPr lang="en-ZA" dirty="0" smtClean="0"/>
                        <a:t>Total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912 030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830 103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91%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863 300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856 145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99%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29019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pPr>
              <a:defRPr/>
            </a:pPr>
            <a:fld id="{A79B0E16-3B21-4DA7-809D-032F5E4D0A06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508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ZA" altLang="en-US" sz="1100" b="1" dirty="0" smtClean="0">
                <a:solidFill>
                  <a:srgbClr val="FFFFFF"/>
                </a:solidFill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ZA" altLang="en-US" sz="1100" b="1" dirty="0" smtClean="0">
                <a:solidFill>
                  <a:srgbClr val="FFFFFF"/>
                </a:solidFill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sz="2000" b="1" dirty="0" smtClean="0">
                <a:ea typeface="ＭＳ Ｐゴシック" pitchFamily="34" charset="-128"/>
              </a:rPr>
              <a:t/>
            </a:r>
            <a:br>
              <a:rPr lang="en-US" altLang="en-US" sz="2000" b="1" dirty="0" smtClean="0">
                <a:ea typeface="ＭＳ Ｐゴシック" pitchFamily="34" charset="-128"/>
              </a:rPr>
            </a:br>
            <a:r>
              <a:rPr lang="en-US" altLang="en-US" sz="3600" b="1" dirty="0" smtClean="0">
                <a:ea typeface="ＭＳ Ｐゴシック" pitchFamily="34" charset="-128"/>
              </a:rPr>
              <a:t>SUPPORTED </a:t>
            </a:r>
            <a:r>
              <a:rPr lang="en-ZA" altLang="en-US" sz="3600" b="1" dirty="0" smtClean="0">
                <a:ea typeface="ＭＳ Ｐゴシック" pitchFamily="34" charset="-128"/>
              </a:rPr>
              <a:t>EMPLOYMENT ENTERPRISES</a:t>
            </a:r>
            <a:endParaRPr lang="en-US" altLang="en-US" sz="3600" b="1" dirty="0" smtClean="0">
              <a:ea typeface="ＭＳ Ｐゴシック" pitchFamily="34" charset="-128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781800" y="641032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CEBEC86-B8A7-4DCD-AD25-37F7E2804A33}" type="slidenum">
              <a:rPr lang="en-US" altLang="en-US" sz="1200" smtClean="0">
                <a:solidFill>
                  <a:schemeClr val="bg1"/>
                </a:solidFill>
              </a:rPr>
              <a:pPr/>
              <a:t>29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1" y="3263528"/>
            <a:ext cx="8229600" cy="1366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 smtClean="0">
                <a:ea typeface="Times New Roman"/>
                <a:cs typeface="Times New Roman"/>
              </a:rPr>
              <a:t>(MTSF </a:t>
            </a:r>
            <a:r>
              <a:rPr lang="en-ZA" b="1" u="sng" dirty="0" smtClean="0">
                <a:ea typeface="Times New Roman"/>
                <a:cs typeface="Times New Roman"/>
              </a:rPr>
              <a:t>OUTCOME </a:t>
            </a:r>
            <a:r>
              <a:rPr lang="en-ZA" b="1" u="sng" dirty="0">
                <a:ea typeface="Times New Roman"/>
                <a:cs typeface="Times New Roman"/>
              </a:rPr>
              <a:t>4:</a:t>
            </a:r>
            <a:r>
              <a:rPr lang="en-ZA" b="1" dirty="0">
                <a:ea typeface="Times New Roman"/>
                <a:cs typeface="Times New Roman"/>
              </a:rPr>
              <a:t> </a:t>
            </a:r>
            <a:r>
              <a:rPr lang="en-ZA" b="1" dirty="0" smtClean="0">
                <a:ea typeface="Times New Roman"/>
                <a:cs typeface="Times New Roman"/>
              </a:rPr>
              <a:t>Decent Employment Through Inclusive Economic Growth)  </a:t>
            </a:r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ZA" b="1" dirty="0">
              <a:ea typeface="Times New Roman"/>
              <a:cs typeface="Times New Roman"/>
            </a:endParaRPr>
          </a:p>
          <a:p>
            <a:pPr marL="285750" lvl="0" indent="-28575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ZA" b="1" u="sng" dirty="0" smtClean="0">
                <a:ea typeface="Times New Roman"/>
                <a:cs typeface="Times New Roman"/>
              </a:rPr>
              <a:t>STRATEGIC GOAL 1: </a:t>
            </a:r>
            <a:r>
              <a:rPr lang="en-ZA" b="1" dirty="0" smtClean="0">
                <a:ea typeface="Times New Roman"/>
                <a:cs typeface="Times New Roman"/>
              </a:rPr>
              <a:t>Contribute </a:t>
            </a:r>
            <a:r>
              <a:rPr lang="en-ZA" b="1" dirty="0">
                <a:ea typeface="Times New Roman"/>
                <a:cs typeface="Times New Roman"/>
              </a:rPr>
              <a:t>to decent employment creation</a:t>
            </a:r>
            <a:endParaRPr lang="en-ZA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4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EXTERNAL OVERSIGHT ASSURANCE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Audit Committee signed off on the performance information for both quarters. This sign off was based on the assurances received from Internal Audit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86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itchFamily="34" charset="-128"/>
              </a:rPr>
              <a:t>SUPPORTED </a:t>
            </a:r>
            <a:r>
              <a:rPr lang="en-ZA" altLang="en-US" b="1" dirty="0">
                <a:ea typeface="ＭＳ Ｐゴシック" pitchFamily="34" charset="-128"/>
              </a:rPr>
              <a:t>EMPLOYMENT ENTERPRISES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SEE did not achieve the target of placing more PWD in employment at the factories. </a:t>
            </a:r>
          </a:p>
          <a:p>
            <a:r>
              <a:rPr lang="en-ZA" dirty="0" smtClean="0"/>
              <a:t>This is the result of the Entity not receiving sufficient new contracts that warrant the employment of additional staff</a:t>
            </a:r>
          </a:p>
          <a:p>
            <a:r>
              <a:rPr lang="en-ZA" dirty="0" smtClean="0"/>
              <a:t>The Entity continues to struggle financially as Government departments continue to fail to place orders with the Entity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7540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74637"/>
            <a:ext cx="8549640" cy="1107737"/>
          </a:xfrm>
        </p:spPr>
        <p:txBody>
          <a:bodyPr/>
          <a:lstStyle/>
          <a:p>
            <a:r>
              <a:rPr lang="en-ZA" sz="2400" b="1" dirty="0" smtClean="0">
                <a:cs typeface="Arial" panose="020B0604020202020204" pitchFamily="34" charset="0"/>
              </a:rPr>
              <a:t>Q3 FINANCIAL ANALYSIS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155371"/>
            <a:ext cx="8549640" cy="45661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3891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DB51D-3DD3-46CA-A7B0-C435659DA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80" charset="0"/>
                <a:ea typeface="ＭＳ Ｐゴシック" pitchFamily="8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80" charset="0"/>
              <a:ea typeface="ＭＳ Ｐゴシック" pitchFamily="80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38237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Q3 Financial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Impact Analysis Worksheet for period 01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October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to 31 December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2019 on the implementation of the APP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6027130"/>
            <a:ext cx="818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Note: Budget amount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was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based on the projected cost and not availability of funds</a:t>
            </a:r>
          </a:p>
        </p:txBody>
      </p:sp>
    </p:spTree>
    <p:extLst>
      <p:ext uri="{BB962C8B-B14F-4D97-AF65-F5344CB8AC3E}">
        <p14:creationId xmlns:p14="http://schemas.microsoft.com/office/powerpoint/2010/main" xmlns="" val="34357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74637"/>
            <a:ext cx="8549640" cy="1107737"/>
          </a:xfrm>
        </p:spPr>
        <p:txBody>
          <a:bodyPr/>
          <a:lstStyle/>
          <a:p>
            <a:r>
              <a:rPr lang="en-ZA" sz="2400" b="1" dirty="0" smtClean="0">
                <a:cs typeface="Arial" panose="020B0604020202020204" pitchFamily="34" charset="0"/>
              </a:rPr>
              <a:t>Q4 FINANCIAL ANALYSIS</a:t>
            </a:r>
            <a:endParaRPr lang="en-ZA" sz="2400" b="1" dirty="0"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DB51D-3DD3-46CA-A7B0-C435659DA3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80" charset="0"/>
                <a:ea typeface="ＭＳ Ｐゴシック" pitchFamily="80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80" charset="0"/>
              <a:ea typeface="ＭＳ Ｐゴシック" pitchFamily="80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382375"/>
            <a:ext cx="8549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Q4 Financial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Impact Analysis Worksheet for period 01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January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to 31 March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2020 on the implementation of the APP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674762"/>
            <a:ext cx="8549640" cy="4615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5908099"/>
            <a:ext cx="750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Note: Budget amount was based on the projected cost and not availability of funds</a:t>
            </a:r>
          </a:p>
        </p:txBody>
      </p:sp>
    </p:spTree>
    <p:extLst>
      <p:ext uri="{BB962C8B-B14F-4D97-AF65-F5344CB8AC3E}">
        <p14:creationId xmlns:p14="http://schemas.microsoft.com/office/powerpoint/2010/main" xmlns="" val="25563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en-ZA" sz="2400" b="1" dirty="0" smtClean="0">
                <a:solidFill>
                  <a:srgbClr val="000000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srgbClr val="000000"/>
                </a:solidFill>
                <a:ea typeface="ＭＳ Ｐゴシック" pitchFamily="-80" charset="-128"/>
                <a:cs typeface="+mj-cs"/>
              </a:rPr>
            </a:br>
            <a:r>
              <a:rPr lang="en-ZA" sz="2400" b="1" dirty="0" smtClean="0">
                <a:solidFill>
                  <a:srgbClr val="000000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ZA" sz="2400" b="1" dirty="0" smtClean="0">
                <a:solidFill>
                  <a:srgbClr val="000000"/>
                </a:solidFill>
                <a:ea typeface="ＭＳ Ｐゴシック" pitchFamily="-80" charset="-128"/>
                <a:cs typeface="+mj-cs"/>
              </a:rPr>
            </a:br>
            <a:r>
              <a:rPr lang="en-ZA" sz="4000" b="1" dirty="0" smtClean="0">
                <a:solidFill>
                  <a:srgbClr val="000000"/>
                </a:solidFill>
                <a:ea typeface="ＭＳ Ｐゴシック" pitchFamily="-80" charset="-128"/>
                <a:cs typeface="+mj-cs"/>
              </a:rPr>
              <a:t>CONCLUSION</a:t>
            </a:r>
            <a:endParaRPr lang="en-ZA" sz="4000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04788" y="1146402"/>
            <a:ext cx="8786812" cy="5254625"/>
          </a:xfrm>
        </p:spPr>
        <p:txBody>
          <a:bodyPr/>
          <a:lstStyle/>
          <a:p>
            <a:pPr>
              <a:defRPr/>
            </a:pPr>
            <a:endParaRPr lang="en-ZA" sz="1800" dirty="0" smtClean="0">
              <a:ea typeface="ＭＳ Ｐゴシック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total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number of Key Performance </a:t>
            </a:r>
            <a:r>
              <a:rPr lang="en-US" sz="240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Indicators </a:t>
            </a:r>
            <a:r>
              <a:rPr lang="en-US" sz="240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for DEL for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Financial Year 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was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nineteen (19).  </a:t>
            </a:r>
            <a:endParaRPr lang="en-US" sz="2400" dirty="0" smtClean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 lvl="1"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There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were 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sixteen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16)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planned targets for quarter 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three,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of these, 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fourteen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14)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were Achieved at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88%)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and two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(2)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were Not Achieved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</a:t>
            </a:r>
            <a:r>
              <a:rPr lang="en-US" sz="2400" b="1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12%). </a:t>
            </a:r>
          </a:p>
          <a:p>
            <a:pPr lvl="1"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There were nineteen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(19)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planned targets for quarter four, of these, seventeen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(17)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were Achieved at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(89%)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and two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(2)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were Not Achieved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(11%). 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Both  quarters have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again seen a slight improvement of </a:t>
            </a:r>
            <a:r>
              <a:rPr lang="en-US" sz="2400" b="1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1%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in the overall level of performance as compared to 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previous quarter. 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Department has 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continued to make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improvements 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 in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its performance for </a:t>
            </a:r>
            <a:r>
              <a:rPr lang="en-US" sz="2400" dirty="0" smtClean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Calibri" panose="020F0502020204030204" pitchFamily="34" charset="0"/>
                <a:ea typeface="DengXian"/>
                <a:cs typeface="Arial" panose="020B0604020202020204" pitchFamily="34" charset="0"/>
              </a:rPr>
              <a:t>19/20 FY.</a:t>
            </a:r>
            <a:endParaRPr lang="en-ZA" sz="2400" dirty="0"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  <a:p>
            <a:pPr>
              <a:defRPr/>
            </a:pPr>
            <a:endParaRPr lang="en-ZA" sz="18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ZA" sz="1800" dirty="0">
              <a:ea typeface="ＭＳ Ｐゴシック" pitchFamily="34" charset="-128"/>
            </a:endParaRPr>
          </a:p>
          <a:p>
            <a:pPr>
              <a:defRPr/>
            </a:pPr>
            <a:endParaRPr lang="en-ZA" sz="1800" dirty="0">
              <a:ea typeface="ＭＳ Ｐゴシック" pitchFamily="34" charset="-128"/>
            </a:endParaRPr>
          </a:p>
          <a:p>
            <a:pPr>
              <a:defRPr/>
            </a:pPr>
            <a:endParaRPr lang="en-ZA" sz="12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ZA" sz="1200" dirty="0" smtClean="0">
              <a:ea typeface="ＭＳ Ｐゴシック" pitchFamily="34" charset="-128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ZA" dirty="0" smtClean="0">
              <a:ea typeface="ＭＳ Ｐゴシック" pitchFamily="34" charset="-128"/>
            </a:endParaRPr>
          </a:p>
        </p:txBody>
      </p:sp>
      <p:sp>
        <p:nvSpPr>
          <p:cNvPr id="6451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65BBDDB5-2D8D-43FF-9BFB-3DAEF33D93A3}" type="slidenum">
              <a:rPr lang="en-US" altLang="en-US" sz="1200" smtClean="0">
                <a:solidFill>
                  <a:schemeClr val="bg1"/>
                </a:solidFill>
              </a:rPr>
              <a:pPr/>
              <a:t>33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1"/>
          <p:cNvSpPr txBox="1">
            <a:spLocks/>
          </p:cNvSpPr>
          <p:nvPr/>
        </p:nvSpPr>
        <p:spPr bwMode="auto">
          <a:xfrm>
            <a:off x="6772275" y="4321175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b="1" dirty="0">
                <a:solidFill>
                  <a:srgbClr val="FFAB16"/>
                </a:solidFill>
                <a:latin typeface="Arial" pitchFamily="34" charset="0"/>
                <a:cs typeface="Arial" pitchFamily="34" charset="0"/>
              </a:rPr>
              <a:t>Thank </a:t>
            </a:r>
            <a:r>
              <a:rPr lang="en-US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n-US" altLang="en-US" sz="2000" b="1" dirty="0">
                <a:solidFill>
                  <a:srgbClr val="FFAB16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554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72275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4D20C3F-5868-49E4-8475-32A7B1F69933}" type="slidenum">
              <a:rPr lang="en-US" altLang="en-US" sz="1200" smtClean="0">
                <a:solidFill>
                  <a:schemeClr val="bg1"/>
                </a:solidFill>
              </a:rPr>
              <a:pPr/>
              <a:t>34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3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20875"/>
            <a:ext cx="75438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687763"/>
            <a:ext cx="754380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  <a:p>
            <a:pPr>
              <a:defRPr/>
            </a:pPr>
            <a:endParaRPr lang="en-ZA" dirty="0"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04900" y="2124075"/>
            <a:ext cx="838200" cy="79216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5" name="Oval 4"/>
          <p:cNvSpPr/>
          <p:nvPr/>
        </p:nvSpPr>
        <p:spPr>
          <a:xfrm>
            <a:off x="1104900" y="3892550"/>
            <a:ext cx="838200" cy="79216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057400" y="1935163"/>
            <a:ext cx="62023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u="sng" dirty="0">
                <a:solidFill>
                  <a:srgbClr val="000000"/>
                </a:solidFill>
                <a:cs typeface="Times New Roman" pitchFamily="18" charset="0"/>
              </a:rPr>
              <a:t>Implication</a:t>
            </a:r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:  </a:t>
            </a:r>
            <a:r>
              <a:rPr lang="en-US" altLang="en-US" sz="1800" b="1" dirty="0">
                <a:solidFill>
                  <a:srgbClr val="00B050"/>
                </a:solidFill>
                <a:cs typeface="Times New Roman" pitchFamily="18" charset="0"/>
              </a:rPr>
              <a:t>ACHIEVED </a:t>
            </a:r>
          </a:p>
          <a:p>
            <a:r>
              <a:rPr lang="en-ZA" altLang="en-US" sz="2000" b="1" dirty="0">
                <a:solidFill>
                  <a:srgbClr val="000000"/>
                </a:solidFill>
                <a:cs typeface="Times New Roman" pitchFamily="18" charset="0"/>
              </a:rPr>
              <a:t>Performance Indicator is on track  or reflects complete implementation. Target achieved</a:t>
            </a:r>
          </a:p>
          <a:p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altLang="en-US" sz="1800" b="1" u="sng" dirty="0">
                <a:solidFill>
                  <a:srgbClr val="00B050"/>
                </a:solidFill>
                <a:cs typeface="Times New Roman" pitchFamily="18" charset="0"/>
              </a:rPr>
              <a:t>100% +  Complete</a:t>
            </a:r>
            <a:endParaRPr lang="en-ZA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997075" y="3687763"/>
            <a:ext cx="63849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u="sng" dirty="0">
                <a:solidFill>
                  <a:srgbClr val="000000"/>
                </a:solidFill>
                <a:cs typeface="Times New Roman" pitchFamily="18" charset="0"/>
              </a:rPr>
              <a:t>Implication</a:t>
            </a:r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:     </a:t>
            </a:r>
            <a:r>
              <a:rPr lang="en-US" altLang="en-US" sz="1800" b="1" dirty="0">
                <a:solidFill>
                  <a:srgbClr val="FF0000"/>
                </a:solidFill>
                <a:cs typeface="Times New Roman" pitchFamily="18" charset="0"/>
              </a:rPr>
              <a:t>NOT ACHIEVED </a:t>
            </a:r>
          </a:p>
          <a:p>
            <a:r>
              <a:rPr lang="en-ZA" altLang="en-US" sz="2000" b="1" dirty="0">
                <a:solidFill>
                  <a:srgbClr val="000000"/>
                </a:solidFill>
                <a:cs typeface="Times New Roman" pitchFamily="18" charset="0"/>
              </a:rPr>
              <a:t>Performance Indicator behind schedule. Target not achieved</a:t>
            </a:r>
          </a:p>
          <a:p>
            <a:r>
              <a:rPr lang="en-US" altLang="en-US" sz="1800" b="1" dirty="0">
                <a:solidFill>
                  <a:srgbClr val="000000"/>
                </a:solidFill>
                <a:cs typeface="Times New Roman" pitchFamily="18" charset="0"/>
              </a:rPr>
              <a:t> </a:t>
            </a:r>
            <a:r>
              <a:rPr lang="en-US" altLang="en-US" sz="1800" b="1" u="sng" dirty="0">
                <a:solidFill>
                  <a:srgbClr val="FF0000"/>
                </a:solidFill>
                <a:cs typeface="Times New Roman" pitchFamily="18" charset="0"/>
              </a:rPr>
              <a:t>0% - 99% Complete</a:t>
            </a:r>
            <a:endParaRPr lang="en-ZA" altLang="en-US" sz="1800" dirty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488" name="Title 1"/>
          <p:cNvSpPr txBox="1">
            <a:spLocks/>
          </p:cNvSpPr>
          <p:nvPr/>
        </p:nvSpPr>
        <p:spPr bwMode="auto">
          <a:xfrm>
            <a:off x="457200" y="447675"/>
            <a:ext cx="82296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altLang="en-US" sz="2000" b="1" dirty="0"/>
              <a:t>LEGEND</a:t>
            </a:r>
          </a:p>
        </p:txBody>
      </p:sp>
      <p:sp>
        <p:nvSpPr>
          <p:cNvPr id="20489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27825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05A1E5BE-B0D0-4DBE-87AC-F9180240E92E}" type="slidenum">
              <a:rPr lang="en-US" altLang="en-US" sz="1200" smtClean="0">
                <a:solidFill>
                  <a:schemeClr val="bg1"/>
                </a:solidFill>
              </a:rPr>
              <a:pPr/>
              <a:t>4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 dirty="0" smtClean="0">
                <a:ea typeface="ＭＳ Ｐゴシック" pitchFamily="34" charset="-128"/>
              </a:rPr>
              <a:t>QUARTER 3 and 4 OVERALL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>
              <a:buFont typeface="Arial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OVERALL </a:t>
            </a:r>
            <a: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ACHIEVEMENTS PER STRATEGIC </a:t>
            </a: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OBJECTIVE AND PER PROGRAMME  DURING </a:t>
            </a:r>
            <a:r>
              <a:rPr lang="en-US" sz="2400" b="1" u="sng" dirty="0" smtClean="0">
                <a:solidFill>
                  <a:srgbClr val="FF0000"/>
                </a:solidFill>
                <a:ea typeface="ＭＳ Ｐゴシック" pitchFamily="-80" charset="-128"/>
                <a:cs typeface="+mj-cs"/>
              </a:rPr>
              <a:t>QUARTER 3 and 4</a:t>
            </a: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920EC9B-F213-4794-9686-B4DEABB24D7C}" type="slidenum">
              <a:rPr lang="en-US" altLang="en-US" sz="1200" smtClean="0">
                <a:solidFill>
                  <a:schemeClr val="bg1"/>
                </a:solidFill>
              </a:rPr>
              <a:pPr/>
              <a:t>5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PERFORMANCE TREND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The Department has shown a steady improvement in its performance quarter on quarter. </a:t>
            </a:r>
          </a:p>
          <a:p>
            <a:r>
              <a:rPr lang="en-ZA" sz="2800" dirty="0" smtClean="0"/>
              <a:t>In Q1 the performance was at 82% compared to 89% in quarter 4.</a:t>
            </a:r>
          </a:p>
          <a:p>
            <a:r>
              <a:rPr lang="en-ZA" sz="2800" dirty="0" smtClean="0"/>
              <a:t>3 of the programmes (Administration, IES and  PES) achieved 100% of it’s performance targets. </a:t>
            </a:r>
          </a:p>
          <a:p>
            <a:r>
              <a:rPr lang="en-ZA" dirty="0" smtClean="0"/>
              <a:t>The performance of  </a:t>
            </a:r>
            <a:r>
              <a:rPr lang="en-ZA" sz="2800" dirty="0" smtClean="0"/>
              <a:t>Programme 4 fluctuated between 60% and 75%</a:t>
            </a: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B0E16-3B21-4DA7-809D-032F5E4D0A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65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058862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r>
              <a:rPr lang="en-US" sz="36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QUARTER 3 and 4 PERFORMANCE </a:t>
            </a:r>
            <a:r>
              <a:rPr lang="en-US" sz="36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PER STRATEGIC </a:t>
            </a:r>
            <a:r>
              <a:rPr lang="en-US" sz="36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OBJECTIVE 2019/20</a:t>
            </a:r>
            <a:endParaRPr lang="en-ZA" sz="3600" dirty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831012" y="6424613"/>
            <a:ext cx="2312987" cy="50450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1954FD14-77EA-4DAE-BA84-E6F311BA9C63}" type="slidenum">
              <a:rPr lang="en-US" altLang="en-US" sz="1200" smtClean="0">
                <a:solidFill>
                  <a:schemeClr val="bg1"/>
                </a:solidFill>
              </a:rPr>
              <a:pPr/>
              <a:t>7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4716986"/>
              </p:ext>
            </p:extLst>
          </p:nvPr>
        </p:nvGraphicFramePr>
        <p:xfrm>
          <a:off x="193041" y="1320800"/>
          <a:ext cx="8768079" cy="5401212"/>
        </p:xfrm>
        <a:graphic>
          <a:graphicData uri="http://schemas.openxmlformats.org/drawingml/2006/table">
            <a:tbl>
              <a:tblPr/>
              <a:tblGrid>
                <a:gridCol w="2973787">
                  <a:extLst>
                    <a:ext uri="{9D8B030D-6E8A-4147-A177-3AD203B41FA5}">
                      <a16:colId xmlns:a16="http://schemas.microsoft.com/office/drawing/2014/main" xmlns="" val="58793969"/>
                    </a:ext>
                  </a:extLst>
                </a:gridCol>
                <a:gridCol w="1458862">
                  <a:extLst>
                    <a:ext uri="{9D8B030D-6E8A-4147-A177-3AD203B41FA5}">
                      <a16:colId xmlns:a16="http://schemas.microsoft.com/office/drawing/2014/main" xmlns="" val="4001614195"/>
                    </a:ext>
                  </a:extLst>
                </a:gridCol>
                <a:gridCol w="654484">
                  <a:extLst>
                    <a:ext uri="{9D8B030D-6E8A-4147-A177-3AD203B41FA5}">
                      <a16:colId xmlns:a16="http://schemas.microsoft.com/office/drawing/2014/main" xmlns="" val="4114163842"/>
                    </a:ext>
                  </a:extLst>
                </a:gridCol>
                <a:gridCol w="654484">
                  <a:extLst>
                    <a:ext uri="{9D8B030D-6E8A-4147-A177-3AD203B41FA5}">
                      <a16:colId xmlns:a16="http://schemas.microsoft.com/office/drawing/2014/main" xmlns="" val="2981511310"/>
                    </a:ext>
                  </a:extLst>
                </a:gridCol>
                <a:gridCol w="434798">
                  <a:extLst>
                    <a:ext uri="{9D8B030D-6E8A-4147-A177-3AD203B41FA5}">
                      <a16:colId xmlns:a16="http://schemas.microsoft.com/office/drawing/2014/main" xmlns="" val="1199128848"/>
                    </a:ext>
                  </a:extLst>
                </a:gridCol>
                <a:gridCol w="434798">
                  <a:extLst>
                    <a:ext uri="{9D8B030D-6E8A-4147-A177-3AD203B41FA5}">
                      <a16:colId xmlns:a16="http://schemas.microsoft.com/office/drawing/2014/main" xmlns="" val="174029602"/>
                    </a:ext>
                  </a:extLst>
                </a:gridCol>
                <a:gridCol w="434798">
                  <a:extLst>
                    <a:ext uri="{9D8B030D-6E8A-4147-A177-3AD203B41FA5}">
                      <a16:colId xmlns:a16="http://schemas.microsoft.com/office/drawing/2014/main" xmlns="" val="2100466688"/>
                    </a:ext>
                  </a:extLst>
                </a:gridCol>
                <a:gridCol w="434798">
                  <a:extLst>
                    <a:ext uri="{9D8B030D-6E8A-4147-A177-3AD203B41FA5}">
                      <a16:colId xmlns:a16="http://schemas.microsoft.com/office/drawing/2014/main" xmlns="" val="3188085333"/>
                    </a:ext>
                  </a:extLst>
                </a:gridCol>
                <a:gridCol w="643635">
                  <a:extLst>
                    <a:ext uri="{9D8B030D-6E8A-4147-A177-3AD203B41FA5}">
                      <a16:colId xmlns:a16="http://schemas.microsoft.com/office/drawing/2014/main" xmlns="" val="4058661709"/>
                    </a:ext>
                  </a:extLst>
                </a:gridCol>
                <a:gridCol w="643635">
                  <a:extLst>
                    <a:ext uri="{9D8B030D-6E8A-4147-A177-3AD203B41FA5}">
                      <a16:colId xmlns:a16="http://schemas.microsoft.com/office/drawing/2014/main" xmlns="" val="1921364403"/>
                    </a:ext>
                  </a:extLst>
                </a:gridCol>
              </a:tblGrid>
              <a:tr h="1025942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STRATEGIC OBJECTIVES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Planned Indictors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Indicators with Targets for </a:t>
                      </a:r>
                      <a:r>
                        <a:rPr lang="en-US" sz="1400" b="1" kern="1200" dirty="0" smtClean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Q3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Indicators with Targets for Q3</a:t>
                      </a:r>
                      <a:endParaRPr lang="en-ZA" sz="1400" b="1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Achieved Q3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Achieved Q4</a:t>
                      </a:r>
                      <a:endParaRPr lang="en-ZA" sz="1400" b="1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Achieved Q3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Not Achieved Q4</a:t>
                      </a:r>
                      <a:endParaRPr lang="en-ZA" sz="1400" b="1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Overall </a:t>
                      </a: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Achievement Q3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Overall Achievement Q4</a:t>
                      </a:r>
                      <a:endParaRPr lang="en-ZA" sz="1400" b="1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208781"/>
                  </a:ext>
                </a:extLst>
              </a:tr>
              <a:tr h="433514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Strengthening occupational safety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eaLnBrk="0" fontAlgn="b" hangingPunct="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This Strategic Objective is covered under indicators that are applicable to protecting vulnerable workers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5094353"/>
                  </a:ext>
                </a:extLst>
              </a:tr>
              <a:tr h="436145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Promote equity in the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labour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 market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6358883"/>
                  </a:ext>
                </a:extLst>
              </a:tr>
              <a:tr h="454813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Protecting vulnerable workers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4041134"/>
                  </a:ext>
                </a:extLst>
              </a:tr>
              <a:tr h="518635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Strengthening multilateral and bilateral relations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1334396"/>
                  </a:ext>
                </a:extLst>
              </a:tr>
              <a:tr h="433514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Contribute to employment creation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8217714"/>
                  </a:ext>
                </a:extLst>
              </a:tr>
              <a:tr h="430879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Promoting sound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labour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 relations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67%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6995749"/>
                  </a:ext>
                </a:extLst>
              </a:tr>
              <a:tr h="433514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Monitoring the impact of legislations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945017"/>
                  </a:ext>
                </a:extLst>
              </a:tr>
              <a:tr h="677578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Strengthening the institutional capacity of the Department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" hangingPunct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7747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6565653"/>
                  </a:ext>
                </a:extLst>
              </a:tr>
              <a:tr h="50693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OVERALL PERFORMANCE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 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2178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495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b="1" dirty="0" smtClean="0">
                <a:ea typeface="ＭＳ Ｐゴシック" pitchFamily="34" charset="-128"/>
              </a:rPr>
              <a:t>QUARTER 3 and 4 OVERALL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>
              <a:buFont typeface="Arial" charset="0"/>
              <a:buChar char="•"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 algn="ctr"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OVERALL </a:t>
            </a:r>
            <a: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ACHIEVEMENTS PER </a:t>
            </a:r>
            <a:r>
              <a:rPr lang="en-US" sz="24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PROGRAMME  DURING </a:t>
            </a:r>
            <a:r>
              <a:rPr lang="en-US" sz="2400" b="1" u="sng" dirty="0" smtClean="0">
                <a:solidFill>
                  <a:srgbClr val="FF0000"/>
                </a:solidFill>
                <a:ea typeface="ＭＳ Ｐゴシック" pitchFamily="-80" charset="-128"/>
                <a:cs typeface="+mj-cs"/>
              </a:rPr>
              <a:t>QUARTER 3 and 4 </a:t>
            </a: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 algn="ctr"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/>
            </a:r>
            <a:br>
              <a:rPr lang="en-US" sz="2400" b="1" dirty="0">
                <a:solidFill>
                  <a:prstClr val="black"/>
                </a:solidFill>
                <a:ea typeface="ＭＳ Ｐゴシック" pitchFamily="-80" charset="-128"/>
                <a:cs typeface="+mj-cs"/>
              </a:rPr>
            </a:br>
            <a:endParaRPr lang="en-US" sz="2400" b="1" dirty="0" smtClean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400" b="1" dirty="0">
              <a:solidFill>
                <a:prstClr val="black"/>
              </a:solidFill>
              <a:ea typeface="ＭＳ Ｐゴシック" pitchFamily="-80" charset="-128"/>
              <a:cs typeface="+mj-cs"/>
            </a:endParaRP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705600" y="63992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3920EC9B-F213-4794-9686-B4DEABB24D7C}" type="slidenum">
              <a:rPr lang="en-US" altLang="en-US" sz="1200" smtClean="0">
                <a:solidFill>
                  <a:schemeClr val="bg1"/>
                </a:solidFill>
              </a:rPr>
              <a:pPr/>
              <a:t>8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0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prstClr val="black"/>
                </a:solidFill>
                <a:ea typeface="ＭＳ Ｐゴシック" pitchFamily="-80" charset="-128"/>
                <a:cs typeface="+mj-cs"/>
              </a:rPr>
              <a:t>QUARTER 3 and 4  PERFORMANCE PER PROGRAMME 2019-20</a:t>
            </a:r>
            <a:endParaRPr lang="en-ZA" sz="3600" dirty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38938" y="6492875"/>
            <a:ext cx="240506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4C31F17A-3748-41D8-8DE2-B3C3F3DF3DC2}" type="slidenum">
              <a:rPr lang="en-US" altLang="en-US" sz="1200" smtClean="0">
                <a:solidFill>
                  <a:schemeClr val="bg1"/>
                </a:solidFill>
              </a:rPr>
              <a:pPr/>
              <a:t>9</a:t>
            </a:fld>
            <a:endParaRPr lang="en-US" altLang="en-US" sz="1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8197714"/>
              </p:ext>
            </p:extLst>
          </p:nvPr>
        </p:nvGraphicFramePr>
        <p:xfrm>
          <a:off x="243840" y="1277938"/>
          <a:ext cx="8628701" cy="5430818"/>
        </p:xfrm>
        <a:graphic>
          <a:graphicData uri="http://schemas.openxmlformats.org/drawingml/2006/table">
            <a:tbl>
              <a:tblPr/>
              <a:tblGrid>
                <a:gridCol w="2869473">
                  <a:extLst>
                    <a:ext uri="{9D8B030D-6E8A-4147-A177-3AD203B41FA5}">
                      <a16:colId xmlns:a16="http://schemas.microsoft.com/office/drawing/2014/main" xmlns="" val="1085446327"/>
                    </a:ext>
                  </a:extLst>
                </a:gridCol>
                <a:gridCol w="1297854">
                  <a:extLst>
                    <a:ext uri="{9D8B030D-6E8A-4147-A177-3AD203B41FA5}">
                      <a16:colId xmlns:a16="http://schemas.microsoft.com/office/drawing/2014/main" xmlns="" val="2287847642"/>
                    </a:ext>
                  </a:extLst>
                </a:gridCol>
                <a:gridCol w="552602">
                  <a:extLst>
                    <a:ext uri="{9D8B030D-6E8A-4147-A177-3AD203B41FA5}">
                      <a16:colId xmlns:a16="http://schemas.microsoft.com/office/drawing/2014/main" xmlns="" val="984017635"/>
                    </a:ext>
                  </a:extLst>
                </a:gridCol>
                <a:gridCol w="552602">
                  <a:extLst>
                    <a:ext uri="{9D8B030D-6E8A-4147-A177-3AD203B41FA5}">
                      <a16:colId xmlns:a16="http://schemas.microsoft.com/office/drawing/2014/main" xmlns="" val="845785190"/>
                    </a:ext>
                  </a:extLst>
                </a:gridCol>
                <a:gridCol w="547532">
                  <a:extLst>
                    <a:ext uri="{9D8B030D-6E8A-4147-A177-3AD203B41FA5}">
                      <a16:colId xmlns:a16="http://schemas.microsoft.com/office/drawing/2014/main" xmlns="" val="59271099"/>
                    </a:ext>
                  </a:extLst>
                </a:gridCol>
                <a:gridCol w="547532">
                  <a:extLst>
                    <a:ext uri="{9D8B030D-6E8A-4147-A177-3AD203B41FA5}">
                      <a16:colId xmlns:a16="http://schemas.microsoft.com/office/drawing/2014/main" xmlns="" val="3718818445"/>
                    </a:ext>
                  </a:extLst>
                </a:gridCol>
                <a:gridCol w="557672">
                  <a:extLst>
                    <a:ext uri="{9D8B030D-6E8A-4147-A177-3AD203B41FA5}">
                      <a16:colId xmlns:a16="http://schemas.microsoft.com/office/drawing/2014/main" xmlns="" val="1369106986"/>
                    </a:ext>
                  </a:extLst>
                </a:gridCol>
                <a:gridCol w="557672">
                  <a:extLst>
                    <a:ext uri="{9D8B030D-6E8A-4147-A177-3AD203B41FA5}">
                      <a16:colId xmlns:a16="http://schemas.microsoft.com/office/drawing/2014/main" xmlns="" val="1396180767"/>
                    </a:ext>
                  </a:extLst>
                </a:gridCol>
                <a:gridCol w="572881">
                  <a:extLst>
                    <a:ext uri="{9D8B030D-6E8A-4147-A177-3AD203B41FA5}">
                      <a16:colId xmlns:a16="http://schemas.microsoft.com/office/drawing/2014/main" xmlns="" val="3578915492"/>
                    </a:ext>
                  </a:extLst>
                </a:gridCol>
                <a:gridCol w="572881">
                  <a:extLst>
                    <a:ext uri="{9D8B030D-6E8A-4147-A177-3AD203B41FA5}">
                      <a16:colId xmlns:a16="http://schemas.microsoft.com/office/drawing/2014/main" xmlns="" val="2452713639"/>
                    </a:ext>
                  </a:extLst>
                </a:gridCol>
              </a:tblGrid>
              <a:tr h="117476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BRANCH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Annual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Planned Indicators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Indicators with Targets for </a:t>
                      </a:r>
                      <a:r>
                        <a:rPr lang="en-US" sz="1400" b="1" kern="1200" dirty="0" smtClean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Q3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Indicators with Targets for Q4</a:t>
                      </a:r>
                      <a:endParaRPr lang="en-ZA" sz="1400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Achieved Q3</a:t>
                      </a:r>
                      <a:endParaRPr lang="en-ZA" sz="1400" dirty="0">
                        <a:solidFill>
                          <a:srgbClr val="00823B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00823B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Achieved Q4</a:t>
                      </a:r>
                      <a:endParaRPr lang="en-ZA" sz="1400" dirty="0" smtClean="0">
                        <a:solidFill>
                          <a:srgbClr val="00823B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ZA" sz="1400" dirty="0">
                        <a:solidFill>
                          <a:srgbClr val="00823B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Not </a:t>
                      </a: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Achieved Q3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Not Achieved Q4</a:t>
                      </a:r>
                      <a:endParaRPr lang="en-ZA" sz="1400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Overall % </a:t>
                      </a:r>
                      <a:r>
                        <a:rPr lang="en-US" sz="1400" b="1" kern="1200" dirty="0" smtClean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AchievementQ3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Overall % AchievementQ4</a:t>
                      </a:r>
                      <a:endParaRPr lang="en-ZA" sz="1400" dirty="0" smtClean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762427"/>
                  </a:ext>
                </a:extLst>
              </a:tr>
              <a:tr h="802113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Administration 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fontAlgn="b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497931"/>
                  </a:ext>
                </a:extLst>
              </a:tr>
              <a:tr h="782306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Inspections and Enforcement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Services</a:t>
                      </a:r>
                    </a:p>
                    <a:p>
                      <a:pPr fontAlgn="b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1269208"/>
                  </a:ext>
                </a:extLst>
              </a:tr>
              <a:tr h="831820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Public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Employment Services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1879744"/>
                  </a:ext>
                </a:extLst>
              </a:tr>
              <a:tr h="851627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Labour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 Policy and Industrial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Relations</a:t>
                      </a:r>
                      <a:endParaRPr lang="en-ZA" sz="1400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fontAlgn="b">
                        <a:spcAft>
                          <a:spcPts val="0"/>
                        </a:spcAft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8318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9831494"/>
                  </a:ext>
                </a:extLst>
              </a:tr>
              <a:tr h="873267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1400" b="1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OVERALL  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Arial" panose="020B0604020202020204" pitchFamily="34" charset="0"/>
                        </a:rPr>
                        <a:t>PERFORMANCE 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88%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377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3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8742</TotalTime>
  <Words>2044</Words>
  <Application>Microsoft Office PowerPoint</Application>
  <PresentationFormat>On-screen Show (4:3)</PresentationFormat>
  <Paragraphs>600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1_Office Theme</vt:lpstr>
      <vt:lpstr>4_Office Theme</vt:lpstr>
      <vt:lpstr>Slide 1</vt:lpstr>
      <vt:lpstr>TABLE OF CONTENTS</vt:lpstr>
      <vt:lpstr>EXTERNAL OVERSIGHT ASSURANCE</vt:lpstr>
      <vt:lpstr>Slide 4</vt:lpstr>
      <vt:lpstr>QUARTER 3 and 4 OVERALL PERFORMANCE</vt:lpstr>
      <vt:lpstr>PERFORMANCE TREND</vt:lpstr>
      <vt:lpstr> QUARTER 3 and 4 PERFORMANCE PER STRATEGIC OBJECTIVE 2019/20</vt:lpstr>
      <vt:lpstr>QUARTER 3 and 4 OVERALL PERFORMANCE</vt:lpstr>
      <vt:lpstr>QUARTER 3 and 4  PERFORMANCE PER PROGRAMME 2019-20</vt:lpstr>
      <vt:lpstr>PERFORMANCE TRENDS FROM 2018/19 TO DATE</vt:lpstr>
      <vt:lpstr>PROGRAMME 1- ADMINISTRATION </vt:lpstr>
      <vt:lpstr>PROGRAMME 1- ADMINISTRATION</vt:lpstr>
      <vt:lpstr>PROGRAMME 1- ADMINISTRATION</vt:lpstr>
      <vt:lpstr>PROGRAMME 1- ADMINISTRATION</vt:lpstr>
      <vt:lpstr>PROGRAMME 1- ADMINISTRATION</vt:lpstr>
      <vt:lpstr>BUDGET INFORMATION: ADMINISTRATION</vt:lpstr>
      <vt:lpstr>PROGRAMME 2 - INSPECTION AND ENFORCEMENT SERVICES  </vt:lpstr>
      <vt:lpstr>PROGRAMME 2 – INSPECTION AND ENFORCEMENT SERVICES</vt:lpstr>
      <vt:lpstr>Programme 2 – Inspection and Enforcement Services</vt:lpstr>
      <vt:lpstr>BUDGET INFORMATION: IES</vt:lpstr>
      <vt:lpstr>  PROGRAMME 3: PUBLIC EMPLOYMENT SERVICES  </vt:lpstr>
      <vt:lpstr>PROGRAMME 3-PUBLIC EMPLOYMENT SERVICES</vt:lpstr>
      <vt:lpstr>BUDGET INFORMATION: PES</vt:lpstr>
      <vt:lpstr>  PROGRAMME 4: LABOUR POLICY AND INDUSTRIAL RELATIONS  </vt:lpstr>
      <vt:lpstr>PROGRAMME 4 - LP AND IR</vt:lpstr>
      <vt:lpstr>BUDGET INFORMATION: LP AND IR</vt:lpstr>
      <vt:lpstr>FINANCIAL REPORT</vt:lpstr>
      <vt:lpstr>BUDGET INFORMATION: PER PROGRAMME</vt:lpstr>
      <vt:lpstr>  SUPPORTED EMPLOYMENT ENTERPRISES</vt:lpstr>
      <vt:lpstr>SUPPORTED EMPLOYMENT ENTERPRISES</vt:lpstr>
      <vt:lpstr>Q3 FINANCIAL ANALYSIS </vt:lpstr>
      <vt:lpstr>Q4 FINANCIAL ANALYSIS</vt:lpstr>
      <vt:lpstr>  CONCLUSION</vt:lpstr>
      <vt:lpstr>Slide 34</vt:lpstr>
    </vt:vector>
  </TitlesOfParts>
  <Company>Dept Labour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Monique</cp:lastModifiedBy>
  <cp:revision>1462</cp:revision>
  <cp:lastPrinted>2020-03-10T11:29:02Z</cp:lastPrinted>
  <dcterms:created xsi:type="dcterms:W3CDTF">2013-03-07T12:06:52Z</dcterms:created>
  <dcterms:modified xsi:type="dcterms:W3CDTF">2020-09-01T16:52:04Z</dcterms:modified>
</cp:coreProperties>
</file>