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theme/themeOverride4.xml" ContentType="application/vnd.openxmlformats-officedocument.themeOverr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4"/>
  </p:notesMasterIdLst>
  <p:sldIdLst>
    <p:sldId id="256" r:id="rId2"/>
    <p:sldId id="257" r:id="rId3"/>
    <p:sldId id="258" r:id="rId4"/>
    <p:sldId id="259" r:id="rId5"/>
    <p:sldId id="260" r:id="rId6"/>
    <p:sldId id="286"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7" r:id="rId32"/>
    <p:sldId id="285" r:id="rId33"/>
  </p:sldIdLst>
  <p:sldSz cx="9144000" cy="6858000" type="screen4x3"/>
  <p:notesSz cx="6794500" cy="9931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640">
          <p15:clr>
            <a:srgbClr val="A4A3A4"/>
          </p15:clr>
        </p15:guide>
        <p15:guide id="2" pos="2880">
          <p15:clr>
            <a:srgbClr val="A4A3A4"/>
          </p15:clr>
        </p15:guide>
      </p15:sldGuideLst>
    </p:ext>
    <p:ext uri="{2D200454-40CA-4A62-9FC3-DE9A4176ACB9}">
      <p15:notesGuideLst xmlns:p15="http://schemas.microsoft.com/office/powerpoint/2012/main" xmlns="">
        <p15:guide id="1" orient="horz" pos="3128">
          <p15:clr>
            <a:srgbClr val="000000"/>
          </p15:clr>
        </p15:guide>
        <p15:guide id="2" pos="2140">
          <p15:clr>
            <a:srgbClr val="000000"/>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118AEC4C-2A61-40B2-9733-43A10C444016}">
  <a:tblStyle styleId="{118AEC4C-2A61-40B2-9733-43A10C444016}"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CF4"/>
          </a:solidFill>
        </a:fill>
      </a:tcStyle>
    </a:wholeTbl>
    <a:band1H>
      <a:tcTxStyle/>
      <a:tcStyle>
        <a:tcBdr/>
        <a:fill>
          <a:solidFill>
            <a:srgbClr val="CFD7E7"/>
          </a:solidFill>
        </a:fill>
      </a:tcStyle>
    </a:band1H>
    <a:band2H>
      <a:tcTxStyle/>
      <a:tcStyle>
        <a:tcBdr/>
      </a:tcStyle>
    </a:band2H>
    <a:band1V>
      <a:tcTxStyle/>
      <a:tcStyle>
        <a:tcBdr/>
        <a:fill>
          <a:solidFill>
            <a:srgbClr val="CFD7E7"/>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73" d="100"/>
          <a:sy n="73" d="100"/>
        </p:scale>
        <p:origin x="-1134" y="-108"/>
      </p:cViewPr>
      <p:guideLst>
        <p:guide orient="horz" pos="640"/>
        <p:guide pos="2880"/>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3128"/>
        <p:guide pos="214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44283" cy="49657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48645" y="0"/>
            <a:ext cx="2944283" cy="49657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914400" y="744538"/>
            <a:ext cx="4965700" cy="37242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79450" y="4717415"/>
            <a:ext cx="5435600" cy="446913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9433106"/>
            <a:ext cx="2944283" cy="49657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48645" y="9433106"/>
            <a:ext cx="2944283" cy="49657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ZA" sz="1200" b="0" i="0" u="none" strike="noStrike" cap="none">
                <a:solidFill>
                  <a:schemeClr val="dk1"/>
                </a:solidFill>
                <a:latin typeface="Calibri"/>
                <a:ea typeface="Calibri"/>
                <a:cs typeface="Calibri"/>
                <a:sym typeface="Calibri"/>
              </a:rPr>
              <a:pPr marL="0" marR="0" lvl="0" indent="0" algn="r" rtl="0">
                <a:spcBef>
                  <a:spcPts val="0"/>
                </a:spcBef>
                <a:spcAft>
                  <a:spcPts val="0"/>
                </a:spcAft>
                <a:buNone/>
              </a:p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xmlns="" val="301084455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79450" y="4717415"/>
            <a:ext cx="5435600" cy="446913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914400" y="744538"/>
            <a:ext cx="4965700" cy="37242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29682337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9:notes"/>
          <p:cNvSpPr txBox="1">
            <a:spLocks noGrp="1"/>
          </p:cNvSpPr>
          <p:nvPr>
            <p:ph type="body" idx="1"/>
          </p:nvPr>
        </p:nvSpPr>
        <p:spPr>
          <a:xfrm>
            <a:off x="679450" y="4717415"/>
            <a:ext cx="5435600" cy="446913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5" name="Google Shape;145;p9:notes"/>
          <p:cNvSpPr>
            <a:spLocks noGrp="1" noRot="1" noChangeAspect="1"/>
          </p:cNvSpPr>
          <p:nvPr>
            <p:ph type="sldImg" idx="2"/>
          </p:nvPr>
        </p:nvSpPr>
        <p:spPr>
          <a:xfrm>
            <a:off x="914400" y="744538"/>
            <a:ext cx="4965700" cy="37242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2908706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10:notes"/>
          <p:cNvSpPr txBox="1">
            <a:spLocks noGrp="1"/>
          </p:cNvSpPr>
          <p:nvPr>
            <p:ph type="body" idx="1"/>
          </p:nvPr>
        </p:nvSpPr>
        <p:spPr>
          <a:xfrm>
            <a:off x="679450" y="4717415"/>
            <a:ext cx="5435600" cy="446913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3" name="Google Shape;153;p10:notes"/>
          <p:cNvSpPr>
            <a:spLocks noGrp="1" noRot="1" noChangeAspect="1"/>
          </p:cNvSpPr>
          <p:nvPr>
            <p:ph type="sldImg" idx="2"/>
          </p:nvPr>
        </p:nvSpPr>
        <p:spPr>
          <a:xfrm>
            <a:off x="914400" y="744538"/>
            <a:ext cx="4965700" cy="37242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42148912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11:notes"/>
          <p:cNvSpPr txBox="1">
            <a:spLocks noGrp="1"/>
          </p:cNvSpPr>
          <p:nvPr>
            <p:ph type="body" idx="1"/>
          </p:nvPr>
        </p:nvSpPr>
        <p:spPr>
          <a:xfrm>
            <a:off x="679450" y="4717415"/>
            <a:ext cx="5435600" cy="446913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1" name="Google Shape;161;p11:notes"/>
          <p:cNvSpPr>
            <a:spLocks noGrp="1" noRot="1" noChangeAspect="1"/>
          </p:cNvSpPr>
          <p:nvPr>
            <p:ph type="sldImg" idx="2"/>
          </p:nvPr>
        </p:nvSpPr>
        <p:spPr>
          <a:xfrm>
            <a:off x="914400" y="744538"/>
            <a:ext cx="4965700" cy="37242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249576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p12:notes"/>
          <p:cNvSpPr txBox="1">
            <a:spLocks noGrp="1"/>
          </p:cNvSpPr>
          <p:nvPr>
            <p:ph type="body" idx="1"/>
          </p:nvPr>
        </p:nvSpPr>
        <p:spPr>
          <a:xfrm>
            <a:off x="679450" y="4717415"/>
            <a:ext cx="5435600" cy="446913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9" name="Google Shape;169;p12:notes"/>
          <p:cNvSpPr>
            <a:spLocks noGrp="1" noRot="1" noChangeAspect="1"/>
          </p:cNvSpPr>
          <p:nvPr>
            <p:ph type="sldImg" idx="2"/>
          </p:nvPr>
        </p:nvSpPr>
        <p:spPr>
          <a:xfrm>
            <a:off x="914400" y="744538"/>
            <a:ext cx="4965700" cy="37242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11174256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13:notes"/>
          <p:cNvSpPr txBox="1">
            <a:spLocks noGrp="1"/>
          </p:cNvSpPr>
          <p:nvPr>
            <p:ph type="body" idx="1"/>
          </p:nvPr>
        </p:nvSpPr>
        <p:spPr>
          <a:xfrm>
            <a:off x="679450" y="4717415"/>
            <a:ext cx="5435600" cy="446913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7" name="Google Shape;177;p13:notes"/>
          <p:cNvSpPr>
            <a:spLocks noGrp="1" noRot="1" noChangeAspect="1"/>
          </p:cNvSpPr>
          <p:nvPr>
            <p:ph type="sldImg" idx="2"/>
          </p:nvPr>
        </p:nvSpPr>
        <p:spPr>
          <a:xfrm>
            <a:off x="914400" y="744538"/>
            <a:ext cx="4965700" cy="37242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23419047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p14:notes"/>
          <p:cNvSpPr txBox="1">
            <a:spLocks noGrp="1"/>
          </p:cNvSpPr>
          <p:nvPr>
            <p:ph type="body" idx="1"/>
          </p:nvPr>
        </p:nvSpPr>
        <p:spPr>
          <a:xfrm>
            <a:off x="679450" y="4717415"/>
            <a:ext cx="5435600" cy="446913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5" name="Google Shape;185;p14:notes"/>
          <p:cNvSpPr>
            <a:spLocks noGrp="1" noRot="1" noChangeAspect="1"/>
          </p:cNvSpPr>
          <p:nvPr>
            <p:ph type="sldImg" idx="2"/>
          </p:nvPr>
        </p:nvSpPr>
        <p:spPr>
          <a:xfrm>
            <a:off x="914400" y="744538"/>
            <a:ext cx="4965700" cy="37242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40173617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p15:notes"/>
          <p:cNvSpPr txBox="1">
            <a:spLocks noGrp="1"/>
          </p:cNvSpPr>
          <p:nvPr>
            <p:ph type="body" idx="1"/>
          </p:nvPr>
        </p:nvSpPr>
        <p:spPr>
          <a:xfrm>
            <a:off x="679450" y="4717415"/>
            <a:ext cx="5435600" cy="446913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3" name="Google Shape;193;p15:notes"/>
          <p:cNvSpPr>
            <a:spLocks noGrp="1" noRot="1" noChangeAspect="1"/>
          </p:cNvSpPr>
          <p:nvPr>
            <p:ph type="sldImg" idx="2"/>
          </p:nvPr>
        </p:nvSpPr>
        <p:spPr>
          <a:xfrm>
            <a:off x="914400" y="744538"/>
            <a:ext cx="4965700" cy="37242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42248294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p16:notes"/>
          <p:cNvSpPr txBox="1">
            <a:spLocks noGrp="1"/>
          </p:cNvSpPr>
          <p:nvPr>
            <p:ph type="body" idx="1"/>
          </p:nvPr>
        </p:nvSpPr>
        <p:spPr>
          <a:xfrm>
            <a:off x="679450" y="4717415"/>
            <a:ext cx="5435600" cy="446913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1" name="Google Shape;201;p16:notes"/>
          <p:cNvSpPr>
            <a:spLocks noGrp="1" noRot="1" noChangeAspect="1"/>
          </p:cNvSpPr>
          <p:nvPr>
            <p:ph type="sldImg" idx="2"/>
          </p:nvPr>
        </p:nvSpPr>
        <p:spPr>
          <a:xfrm>
            <a:off x="914400" y="744538"/>
            <a:ext cx="4965700" cy="37242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7028223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p17:notes"/>
          <p:cNvSpPr txBox="1">
            <a:spLocks noGrp="1"/>
          </p:cNvSpPr>
          <p:nvPr>
            <p:ph type="body" idx="1"/>
          </p:nvPr>
        </p:nvSpPr>
        <p:spPr>
          <a:xfrm>
            <a:off x="679450" y="4717415"/>
            <a:ext cx="5435600" cy="446913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9" name="Google Shape;209;p17:notes"/>
          <p:cNvSpPr>
            <a:spLocks noGrp="1" noRot="1" noChangeAspect="1"/>
          </p:cNvSpPr>
          <p:nvPr>
            <p:ph type="sldImg" idx="2"/>
          </p:nvPr>
        </p:nvSpPr>
        <p:spPr>
          <a:xfrm>
            <a:off x="914400" y="744538"/>
            <a:ext cx="4965700" cy="37242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7026904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p18:notes"/>
          <p:cNvSpPr txBox="1">
            <a:spLocks noGrp="1"/>
          </p:cNvSpPr>
          <p:nvPr>
            <p:ph type="body" idx="1"/>
          </p:nvPr>
        </p:nvSpPr>
        <p:spPr>
          <a:xfrm>
            <a:off x="679450" y="4717415"/>
            <a:ext cx="5435600" cy="446913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7" name="Google Shape;217;p18:notes"/>
          <p:cNvSpPr>
            <a:spLocks noGrp="1" noRot="1" noChangeAspect="1"/>
          </p:cNvSpPr>
          <p:nvPr>
            <p:ph type="sldImg" idx="2"/>
          </p:nvPr>
        </p:nvSpPr>
        <p:spPr>
          <a:xfrm>
            <a:off x="914400" y="744538"/>
            <a:ext cx="4965700" cy="37242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23049863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2:notes"/>
          <p:cNvSpPr txBox="1">
            <a:spLocks noGrp="1"/>
          </p:cNvSpPr>
          <p:nvPr>
            <p:ph type="body" idx="1"/>
          </p:nvPr>
        </p:nvSpPr>
        <p:spPr>
          <a:xfrm>
            <a:off x="679450" y="4717415"/>
            <a:ext cx="5435600" cy="446913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3" name="Google Shape;93;p2:notes"/>
          <p:cNvSpPr>
            <a:spLocks noGrp="1" noRot="1" noChangeAspect="1"/>
          </p:cNvSpPr>
          <p:nvPr>
            <p:ph type="sldImg" idx="2"/>
          </p:nvPr>
        </p:nvSpPr>
        <p:spPr>
          <a:xfrm>
            <a:off x="914400" y="744538"/>
            <a:ext cx="4965700" cy="37242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37082308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p19:notes"/>
          <p:cNvSpPr txBox="1">
            <a:spLocks noGrp="1"/>
          </p:cNvSpPr>
          <p:nvPr>
            <p:ph type="body" idx="1"/>
          </p:nvPr>
        </p:nvSpPr>
        <p:spPr>
          <a:xfrm>
            <a:off x="679450" y="4717415"/>
            <a:ext cx="5435600" cy="446913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5" name="Google Shape;225;p19:notes"/>
          <p:cNvSpPr>
            <a:spLocks noGrp="1" noRot="1" noChangeAspect="1"/>
          </p:cNvSpPr>
          <p:nvPr>
            <p:ph type="sldImg" idx="2"/>
          </p:nvPr>
        </p:nvSpPr>
        <p:spPr>
          <a:xfrm>
            <a:off x="914400" y="744538"/>
            <a:ext cx="4965700" cy="37242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41605031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p20:notes"/>
          <p:cNvSpPr txBox="1">
            <a:spLocks noGrp="1"/>
          </p:cNvSpPr>
          <p:nvPr>
            <p:ph type="body" idx="1"/>
          </p:nvPr>
        </p:nvSpPr>
        <p:spPr>
          <a:xfrm>
            <a:off x="679450" y="4717415"/>
            <a:ext cx="5435600" cy="446913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3" name="Google Shape;233;p20:notes"/>
          <p:cNvSpPr>
            <a:spLocks noGrp="1" noRot="1" noChangeAspect="1"/>
          </p:cNvSpPr>
          <p:nvPr>
            <p:ph type="sldImg" idx="2"/>
          </p:nvPr>
        </p:nvSpPr>
        <p:spPr>
          <a:xfrm>
            <a:off x="914400" y="744538"/>
            <a:ext cx="4965700" cy="37242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316930393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p21:notes"/>
          <p:cNvSpPr txBox="1">
            <a:spLocks noGrp="1"/>
          </p:cNvSpPr>
          <p:nvPr>
            <p:ph type="body" idx="1"/>
          </p:nvPr>
        </p:nvSpPr>
        <p:spPr>
          <a:xfrm>
            <a:off x="679450" y="4717415"/>
            <a:ext cx="5435600" cy="446913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1" name="Google Shape;241;p21:notes"/>
          <p:cNvSpPr>
            <a:spLocks noGrp="1" noRot="1" noChangeAspect="1"/>
          </p:cNvSpPr>
          <p:nvPr>
            <p:ph type="sldImg" idx="2"/>
          </p:nvPr>
        </p:nvSpPr>
        <p:spPr>
          <a:xfrm>
            <a:off x="914400" y="744538"/>
            <a:ext cx="4965700" cy="37242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101293682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p22:notes"/>
          <p:cNvSpPr txBox="1">
            <a:spLocks noGrp="1"/>
          </p:cNvSpPr>
          <p:nvPr>
            <p:ph type="body" idx="1"/>
          </p:nvPr>
        </p:nvSpPr>
        <p:spPr>
          <a:xfrm>
            <a:off x="679450" y="4717415"/>
            <a:ext cx="5435600" cy="446913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9" name="Google Shape;249;p22:notes"/>
          <p:cNvSpPr>
            <a:spLocks noGrp="1" noRot="1" noChangeAspect="1"/>
          </p:cNvSpPr>
          <p:nvPr>
            <p:ph type="sldImg" idx="2"/>
          </p:nvPr>
        </p:nvSpPr>
        <p:spPr>
          <a:xfrm>
            <a:off x="914400" y="744538"/>
            <a:ext cx="4965700" cy="37242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12190216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Google Shape;256;p23:notes"/>
          <p:cNvSpPr txBox="1">
            <a:spLocks noGrp="1"/>
          </p:cNvSpPr>
          <p:nvPr>
            <p:ph type="body" idx="1"/>
          </p:nvPr>
        </p:nvSpPr>
        <p:spPr>
          <a:xfrm>
            <a:off x="679450" y="4717415"/>
            <a:ext cx="5435600" cy="446913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7" name="Google Shape;257;p23:notes"/>
          <p:cNvSpPr>
            <a:spLocks noGrp="1" noRot="1" noChangeAspect="1"/>
          </p:cNvSpPr>
          <p:nvPr>
            <p:ph type="sldImg" idx="2"/>
          </p:nvPr>
        </p:nvSpPr>
        <p:spPr>
          <a:xfrm>
            <a:off x="914400" y="744538"/>
            <a:ext cx="4965700" cy="37242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409591854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p24:notes"/>
          <p:cNvSpPr txBox="1">
            <a:spLocks noGrp="1"/>
          </p:cNvSpPr>
          <p:nvPr>
            <p:ph type="body" idx="1"/>
          </p:nvPr>
        </p:nvSpPr>
        <p:spPr>
          <a:xfrm>
            <a:off x="679450" y="4717415"/>
            <a:ext cx="5435600" cy="446913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5" name="Google Shape;265;p24:notes"/>
          <p:cNvSpPr>
            <a:spLocks noGrp="1" noRot="1" noChangeAspect="1"/>
          </p:cNvSpPr>
          <p:nvPr>
            <p:ph type="sldImg" idx="2"/>
          </p:nvPr>
        </p:nvSpPr>
        <p:spPr>
          <a:xfrm>
            <a:off x="914400" y="744538"/>
            <a:ext cx="4965700" cy="37242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393226113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Google Shape;272;p25:notes"/>
          <p:cNvSpPr txBox="1">
            <a:spLocks noGrp="1"/>
          </p:cNvSpPr>
          <p:nvPr>
            <p:ph type="body" idx="1"/>
          </p:nvPr>
        </p:nvSpPr>
        <p:spPr>
          <a:xfrm>
            <a:off x="679450" y="4717415"/>
            <a:ext cx="5435600" cy="446913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3" name="Google Shape;273;p25:notes"/>
          <p:cNvSpPr>
            <a:spLocks noGrp="1" noRot="1" noChangeAspect="1"/>
          </p:cNvSpPr>
          <p:nvPr>
            <p:ph type="sldImg" idx="2"/>
          </p:nvPr>
        </p:nvSpPr>
        <p:spPr>
          <a:xfrm>
            <a:off x="914400" y="744538"/>
            <a:ext cx="4965700" cy="37242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102369643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Google Shape;280;p26:notes"/>
          <p:cNvSpPr txBox="1">
            <a:spLocks noGrp="1"/>
          </p:cNvSpPr>
          <p:nvPr>
            <p:ph type="body" idx="1"/>
          </p:nvPr>
        </p:nvSpPr>
        <p:spPr>
          <a:xfrm>
            <a:off x="679450" y="4717415"/>
            <a:ext cx="5435600" cy="446913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1" name="Google Shape;281;p26:notes"/>
          <p:cNvSpPr>
            <a:spLocks noGrp="1" noRot="1" noChangeAspect="1"/>
          </p:cNvSpPr>
          <p:nvPr>
            <p:ph type="sldImg" idx="2"/>
          </p:nvPr>
        </p:nvSpPr>
        <p:spPr>
          <a:xfrm>
            <a:off x="914400" y="744538"/>
            <a:ext cx="4965700" cy="37242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95353804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Google Shape;288;p27:notes"/>
          <p:cNvSpPr txBox="1">
            <a:spLocks noGrp="1"/>
          </p:cNvSpPr>
          <p:nvPr>
            <p:ph type="body" idx="1"/>
          </p:nvPr>
        </p:nvSpPr>
        <p:spPr>
          <a:xfrm>
            <a:off x="679450" y="4717415"/>
            <a:ext cx="5435600" cy="446913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9" name="Google Shape;289;p27:notes"/>
          <p:cNvSpPr>
            <a:spLocks noGrp="1" noRot="1" noChangeAspect="1"/>
          </p:cNvSpPr>
          <p:nvPr>
            <p:ph type="sldImg" idx="2"/>
          </p:nvPr>
        </p:nvSpPr>
        <p:spPr>
          <a:xfrm>
            <a:off x="914400" y="744538"/>
            <a:ext cx="4965700" cy="37242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299584499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Google Shape;296;p28:notes"/>
          <p:cNvSpPr txBox="1">
            <a:spLocks noGrp="1"/>
          </p:cNvSpPr>
          <p:nvPr>
            <p:ph type="body" idx="1"/>
          </p:nvPr>
        </p:nvSpPr>
        <p:spPr>
          <a:xfrm>
            <a:off x="679450" y="4717415"/>
            <a:ext cx="5435600" cy="446913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7" name="Google Shape;297;p28:notes"/>
          <p:cNvSpPr>
            <a:spLocks noGrp="1" noRot="1" noChangeAspect="1"/>
          </p:cNvSpPr>
          <p:nvPr>
            <p:ph type="sldImg" idx="2"/>
          </p:nvPr>
        </p:nvSpPr>
        <p:spPr>
          <a:xfrm>
            <a:off x="914400" y="744538"/>
            <a:ext cx="4965700" cy="37242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27561502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3:notes"/>
          <p:cNvSpPr txBox="1">
            <a:spLocks noGrp="1"/>
          </p:cNvSpPr>
          <p:nvPr>
            <p:ph type="body" idx="1"/>
          </p:nvPr>
        </p:nvSpPr>
        <p:spPr>
          <a:xfrm>
            <a:off x="679450" y="4717415"/>
            <a:ext cx="5435600" cy="446913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0" name="Google Shape;100;p3:notes"/>
          <p:cNvSpPr>
            <a:spLocks noGrp="1" noRot="1" noChangeAspect="1"/>
          </p:cNvSpPr>
          <p:nvPr>
            <p:ph type="sldImg" idx="2"/>
          </p:nvPr>
        </p:nvSpPr>
        <p:spPr>
          <a:xfrm>
            <a:off x="914400" y="744538"/>
            <a:ext cx="4965700" cy="37242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296504666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3"/>
        <p:cNvGrpSpPr/>
        <p:nvPr/>
      </p:nvGrpSpPr>
      <p:grpSpPr>
        <a:xfrm>
          <a:off x="0" y="0"/>
          <a:ext cx="0" cy="0"/>
          <a:chOff x="0" y="0"/>
          <a:chExt cx="0" cy="0"/>
        </a:xfrm>
      </p:grpSpPr>
      <p:sp>
        <p:nvSpPr>
          <p:cNvPr id="304" name="Google Shape;304;p29:notes"/>
          <p:cNvSpPr txBox="1">
            <a:spLocks noGrp="1"/>
          </p:cNvSpPr>
          <p:nvPr>
            <p:ph type="body" idx="1"/>
          </p:nvPr>
        </p:nvSpPr>
        <p:spPr>
          <a:xfrm>
            <a:off x="679450" y="4717415"/>
            <a:ext cx="5435600" cy="446913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05" name="Google Shape;305;p29:notes"/>
          <p:cNvSpPr>
            <a:spLocks noGrp="1" noRot="1" noChangeAspect="1"/>
          </p:cNvSpPr>
          <p:nvPr>
            <p:ph type="sldImg" idx="2"/>
          </p:nvPr>
        </p:nvSpPr>
        <p:spPr>
          <a:xfrm>
            <a:off x="914400" y="744538"/>
            <a:ext cx="4965700" cy="37242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362965144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1"/>
        <p:cNvGrpSpPr/>
        <p:nvPr/>
      </p:nvGrpSpPr>
      <p:grpSpPr>
        <a:xfrm>
          <a:off x="0" y="0"/>
          <a:ext cx="0" cy="0"/>
          <a:chOff x="0" y="0"/>
          <a:chExt cx="0" cy="0"/>
        </a:xfrm>
      </p:grpSpPr>
      <p:sp>
        <p:nvSpPr>
          <p:cNvPr id="312" name="Google Shape;312;p30:notes"/>
          <p:cNvSpPr txBox="1">
            <a:spLocks noGrp="1"/>
          </p:cNvSpPr>
          <p:nvPr>
            <p:ph type="body" idx="1"/>
          </p:nvPr>
        </p:nvSpPr>
        <p:spPr>
          <a:xfrm>
            <a:off x="679450" y="4717415"/>
            <a:ext cx="5435600" cy="446913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13" name="Google Shape;313;p30:notes"/>
          <p:cNvSpPr>
            <a:spLocks noGrp="1" noRot="1" noChangeAspect="1"/>
          </p:cNvSpPr>
          <p:nvPr>
            <p:ph type="sldImg" idx="2"/>
          </p:nvPr>
        </p:nvSpPr>
        <p:spPr>
          <a:xfrm>
            <a:off x="914400" y="744538"/>
            <a:ext cx="4965700" cy="37242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20923069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4:notes"/>
          <p:cNvSpPr txBox="1">
            <a:spLocks noGrp="1"/>
          </p:cNvSpPr>
          <p:nvPr>
            <p:ph type="body" idx="1"/>
          </p:nvPr>
        </p:nvSpPr>
        <p:spPr>
          <a:xfrm>
            <a:off x="679450" y="4717415"/>
            <a:ext cx="5435600" cy="446913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7" name="Google Shape;107;p4:notes"/>
          <p:cNvSpPr>
            <a:spLocks noGrp="1" noRot="1" noChangeAspect="1"/>
          </p:cNvSpPr>
          <p:nvPr>
            <p:ph type="sldImg" idx="2"/>
          </p:nvPr>
        </p:nvSpPr>
        <p:spPr>
          <a:xfrm>
            <a:off x="914400" y="744538"/>
            <a:ext cx="4965700" cy="37242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6226371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5:notes"/>
          <p:cNvSpPr txBox="1">
            <a:spLocks noGrp="1"/>
          </p:cNvSpPr>
          <p:nvPr>
            <p:ph type="body" idx="1"/>
          </p:nvPr>
        </p:nvSpPr>
        <p:spPr>
          <a:xfrm>
            <a:off x="679450" y="4717415"/>
            <a:ext cx="5435600" cy="446913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4" name="Google Shape;114;p5:notes"/>
          <p:cNvSpPr>
            <a:spLocks noGrp="1" noRot="1" noChangeAspect="1"/>
          </p:cNvSpPr>
          <p:nvPr>
            <p:ph type="sldImg" idx="2"/>
          </p:nvPr>
        </p:nvSpPr>
        <p:spPr>
          <a:xfrm>
            <a:off x="914400" y="744538"/>
            <a:ext cx="4965700" cy="37242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8864824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5:notes"/>
          <p:cNvSpPr txBox="1">
            <a:spLocks noGrp="1"/>
          </p:cNvSpPr>
          <p:nvPr>
            <p:ph type="body" idx="1"/>
          </p:nvPr>
        </p:nvSpPr>
        <p:spPr>
          <a:xfrm>
            <a:off x="679450" y="4717415"/>
            <a:ext cx="5435600" cy="446913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4" name="Google Shape;114;p5:notes"/>
          <p:cNvSpPr>
            <a:spLocks noGrp="1" noRot="1" noChangeAspect="1"/>
          </p:cNvSpPr>
          <p:nvPr>
            <p:ph type="sldImg" idx="2"/>
          </p:nvPr>
        </p:nvSpPr>
        <p:spPr>
          <a:xfrm>
            <a:off x="914400" y="744538"/>
            <a:ext cx="4965700" cy="37242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14908265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6:notes"/>
          <p:cNvSpPr txBox="1">
            <a:spLocks noGrp="1"/>
          </p:cNvSpPr>
          <p:nvPr>
            <p:ph type="body" idx="1"/>
          </p:nvPr>
        </p:nvSpPr>
        <p:spPr>
          <a:xfrm>
            <a:off x="679450" y="4717415"/>
            <a:ext cx="5435600" cy="446913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1" name="Google Shape;121;p6:notes"/>
          <p:cNvSpPr>
            <a:spLocks noGrp="1" noRot="1" noChangeAspect="1"/>
          </p:cNvSpPr>
          <p:nvPr>
            <p:ph type="sldImg" idx="2"/>
          </p:nvPr>
        </p:nvSpPr>
        <p:spPr>
          <a:xfrm>
            <a:off x="914400" y="744538"/>
            <a:ext cx="4965700" cy="37242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39333894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7:notes"/>
          <p:cNvSpPr>
            <a:spLocks noGrp="1" noRot="1" noChangeAspect="1"/>
          </p:cNvSpPr>
          <p:nvPr>
            <p:ph type="sldImg" idx="2"/>
          </p:nvPr>
        </p:nvSpPr>
        <p:spPr>
          <a:xfrm>
            <a:off x="914400" y="744538"/>
            <a:ext cx="4965700" cy="372427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8" name="Google Shape;128;p7:notes"/>
          <p:cNvSpPr txBox="1">
            <a:spLocks noGrp="1"/>
          </p:cNvSpPr>
          <p:nvPr>
            <p:ph type="body" idx="1"/>
          </p:nvPr>
        </p:nvSpPr>
        <p:spPr>
          <a:xfrm>
            <a:off x="679450" y="4717415"/>
            <a:ext cx="5435600" cy="446913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9" name="Google Shape;129;p7:notes"/>
          <p:cNvSpPr txBox="1">
            <a:spLocks noGrp="1"/>
          </p:cNvSpPr>
          <p:nvPr>
            <p:ph type="sldNum" idx="12"/>
          </p:nvPr>
        </p:nvSpPr>
        <p:spPr>
          <a:xfrm>
            <a:off x="3848645" y="9433106"/>
            <a:ext cx="2944283" cy="49657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ZA"/>
              <a:pPr marL="0" lvl="0" indent="0" algn="r" rtl="0">
                <a:spcBef>
                  <a:spcPts val="0"/>
                </a:spcBef>
                <a:spcAft>
                  <a:spcPts val="0"/>
                </a:spcAft>
                <a:buNone/>
              </a:pPr>
              <a:t>8</a:t>
            </a:fld>
            <a:endParaRPr/>
          </a:p>
        </p:txBody>
      </p:sp>
    </p:spTree>
    <p:extLst>
      <p:ext uri="{BB962C8B-B14F-4D97-AF65-F5344CB8AC3E}">
        <p14:creationId xmlns:p14="http://schemas.microsoft.com/office/powerpoint/2010/main" xmlns="" val="4298079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8:notes"/>
          <p:cNvSpPr txBox="1">
            <a:spLocks noGrp="1"/>
          </p:cNvSpPr>
          <p:nvPr>
            <p:ph type="body" idx="1"/>
          </p:nvPr>
        </p:nvSpPr>
        <p:spPr>
          <a:xfrm>
            <a:off x="679450" y="4717415"/>
            <a:ext cx="5435600" cy="446913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7" name="Google Shape;137;p8:notes"/>
          <p:cNvSpPr>
            <a:spLocks noGrp="1" noRot="1" noChangeAspect="1"/>
          </p:cNvSpPr>
          <p:nvPr>
            <p:ph type="sldImg" idx="2"/>
          </p:nvPr>
        </p:nvSpPr>
        <p:spPr>
          <a:xfrm>
            <a:off x="914400" y="744538"/>
            <a:ext cx="4965700" cy="37242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xmlns="" val="29345811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8" name="Google Shape;18;p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ZA"/>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ZA"/>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ZA"/>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4" name="Google Shape;24;p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ZA"/>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4"/>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4"/>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0" name="Google Shape;30;p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ZA"/>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5"/>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6" name="Google Shape;36;p5"/>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7" name="Google Shape;37;p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ZA"/>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6"/>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3" name="Google Shape;43;p6"/>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4" name="Google Shape;44;p6"/>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5" name="Google Shape;45;p6"/>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6" name="Google Shape;46;p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ZA"/>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ZA"/>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ZA"/>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1" name="Google Shape;61;p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2" name="Google Shape;62;p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ZA"/>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0"/>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Google Shape;68;p1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9" name="Google Shape;69;p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ZA"/>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ZA"/>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hemeOverride" Target="../theme/themeOverride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hemeOverride" Target="../theme/themeOverride3.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hemeOverride" Target="../theme/themeOverride4.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pic>
        <p:nvPicPr>
          <p:cNvPr id="88" name="Google Shape;88;p13" descr="Slide1 Template_1.jpg"/>
          <p:cNvPicPr preferRelativeResize="0"/>
          <p:nvPr/>
        </p:nvPicPr>
        <p:blipFill rotWithShape="1">
          <a:blip r:embed="rId3">
            <a:alphaModFix/>
          </a:blip>
          <a:srcRect/>
          <a:stretch/>
        </p:blipFill>
        <p:spPr>
          <a:xfrm>
            <a:off x="56404" y="0"/>
            <a:ext cx="9144000" cy="7100978"/>
          </a:xfrm>
          <a:prstGeom prst="rect">
            <a:avLst/>
          </a:prstGeom>
          <a:noFill/>
          <a:ln>
            <a:noFill/>
          </a:ln>
        </p:spPr>
      </p:pic>
      <p:sp>
        <p:nvSpPr>
          <p:cNvPr id="89" name="Google Shape;89;p13"/>
          <p:cNvSpPr txBox="1"/>
          <p:nvPr/>
        </p:nvSpPr>
        <p:spPr>
          <a:xfrm>
            <a:off x="56404" y="1336754"/>
            <a:ext cx="6350000" cy="3046988"/>
          </a:xfrm>
          <a:prstGeom prst="rect">
            <a:avLst/>
          </a:prstGeom>
          <a:noFill/>
          <a:ln>
            <a:noFill/>
          </a:ln>
        </p:spPr>
        <p:txBody>
          <a:bodyPr spcFirstLastPara="1" wrap="square" lIns="91425" tIns="45700" rIns="91425" bIns="45700" anchor="t" anchorCtr="0">
            <a:noAutofit/>
          </a:bodyPr>
          <a:lstStyle/>
          <a:p>
            <a:pPr marL="0" marR="0" lvl="0" indent="0" algn="just" rtl="0">
              <a:spcBef>
                <a:spcPts val="0"/>
              </a:spcBef>
              <a:spcAft>
                <a:spcPts val="0"/>
              </a:spcAft>
              <a:buNone/>
            </a:pPr>
            <a:r>
              <a:rPr lang="en-ZA" sz="3200" b="1" i="0" u="none" strike="noStrike" cap="none" dirty="0">
                <a:solidFill>
                  <a:schemeClr val="dk1"/>
                </a:solidFill>
                <a:latin typeface="Calibri"/>
                <a:ea typeface="Calibri"/>
                <a:cs typeface="Calibri"/>
                <a:sym typeface="Calibri"/>
              </a:rPr>
              <a:t>Standard Operating Procedures for Preparedness, Detection</a:t>
            </a:r>
            <a:r>
              <a:rPr lang="en-ZA" sz="3200" b="1" dirty="0">
                <a:solidFill>
                  <a:schemeClr val="dk1"/>
                </a:solidFill>
                <a:latin typeface="Calibri"/>
                <a:ea typeface="Calibri"/>
                <a:cs typeface="Calibri"/>
                <a:sym typeface="Calibri"/>
              </a:rPr>
              <a:t> &amp;</a:t>
            </a:r>
            <a:r>
              <a:rPr lang="en-ZA" sz="3200" b="1" i="0" u="none" strike="noStrike" cap="none" dirty="0">
                <a:solidFill>
                  <a:schemeClr val="dk1"/>
                </a:solidFill>
                <a:latin typeface="Calibri"/>
                <a:ea typeface="Calibri"/>
                <a:cs typeface="Calibri"/>
                <a:sym typeface="Calibri"/>
              </a:rPr>
              <a:t> Response to Coronavirus Disease 2019 (COVID-19) in DCS Facilities</a:t>
            </a:r>
            <a:endParaRPr sz="3200" b="1" dirty="0">
              <a:solidFill>
                <a:schemeClr val="dk1"/>
              </a:solidFill>
              <a:latin typeface="Calibri"/>
              <a:ea typeface="Calibri"/>
              <a:cs typeface="Calibri"/>
              <a:sym typeface="Calibri"/>
            </a:endParaRPr>
          </a:p>
        </p:txBody>
      </p:sp>
      <p:sp>
        <p:nvSpPr>
          <p:cNvPr id="90" name="Google Shape;90;p13"/>
          <p:cNvSpPr/>
          <p:nvPr/>
        </p:nvSpPr>
        <p:spPr>
          <a:xfrm>
            <a:off x="56404" y="4728530"/>
            <a:ext cx="3179688" cy="707886"/>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ZA" sz="2400" b="1" dirty="0">
                <a:solidFill>
                  <a:schemeClr val="tx1"/>
                </a:solidFill>
                <a:latin typeface="Calibri"/>
                <a:ea typeface="Calibri"/>
                <a:cs typeface="Calibri"/>
                <a:sym typeface="Calibri"/>
              </a:rPr>
              <a:t>02 SEPTEMBER 2020</a:t>
            </a:r>
            <a:r>
              <a:rPr lang="en-ZA" sz="2000" b="1" dirty="0">
                <a:solidFill>
                  <a:srgbClr val="FF0000"/>
                </a:solidFill>
                <a:latin typeface="Calibri"/>
                <a:ea typeface="Calibri"/>
                <a:cs typeface="Calibri"/>
                <a:sym typeface="Calibri"/>
              </a:rPr>
              <a:t/>
            </a:r>
            <a:br>
              <a:rPr lang="en-ZA" sz="2000" b="1" dirty="0">
                <a:solidFill>
                  <a:srgbClr val="FF0000"/>
                </a:solidFill>
                <a:latin typeface="Calibri"/>
                <a:ea typeface="Calibri"/>
                <a:cs typeface="Calibri"/>
                <a:sym typeface="Calibri"/>
              </a:rPr>
            </a:br>
            <a:endParaRPr sz="2000" b="1" dirty="0">
              <a:solidFill>
                <a:srgbClr val="FF0000"/>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1"/>
          <p:cNvSpPr txBox="1">
            <a:spLocks noGrp="1"/>
          </p:cNvSpPr>
          <p:nvPr>
            <p:ph type="title"/>
          </p:nvPr>
        </p:nvSpPr>
        <p:spPr>
          <a:xfrm>
            <a:off x="800100" y="274638"/>
            <a:ext cx="7886700" cy="1143000"/>
          </a:xfrm>
          <a:prstGeom prst="rect">
            <a:avLst/>
          </a:prstGeom>
          <a:solidFill>
            <a:schemeClr val="accent3"/>
          </a:solidFill>
          <a:ln w="25400" cap="flat" cmpd="sng">
            <a:solidFill>
              <a:srgbClr val="718840"/>
            </a:solidFill>
            <a:prstDash val="solid"/>
            <a:round/>
            <a:headEnd type="none" w="sm" len="sm"/>
            <a:tailEnd type="none" w="sm" len="sm"/>
          </a:ln>
        </p:spPr>
        <p:txBody>
          <a:bodyPr spcFirstLastPara="1" wrap="square" lIns="91425" tIns="45700" rIns="91425" bIns="45700" anchor="ctr" anchorCtr="0">
            <a:noAutofit/>
          </a:bodyPr>
          <a:lstStyle/>
          <a:p>
            <a:pPr lvl="0">
              <a:buClr>
                <a:schemeClr val="lt1"/>
              </a:buClr>
              <a:buSzPts val="3200"/>
            </a:pPr>
            <a:r>
              <a:rPr lang="en-ZA" sz="3200" b="1" dirty="0">
                <a:solidFill>
                  <a:schemeClr val="lt1"/>
                </a:solidFill>
              </a:rPr>
              <a:t>SOPs FOR PREPAREDNESS, DETECTION AND RESPONSE TO COVID-19 (Con’d) </a:t>
            </a:r>
            <a:endParaRPr dirty="0"/>
          </a:p>
        </p:txBody>
      </p:sp>
      <p:sp>
        <p:nvSpPr>
          <p:cNvPr id="148" name="Google Shape;148;p2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2800"/>
              <a:buNone/>
            </a:pPr>
            <a:endParaRPr sz="2800"/>
          </a:p>
          <a:p>
            <a:pPr marL="0" lvl="0" indent="0" algn="l" rtl="0">
              <a:spcBef>
                <a:spcPts val="560"/>
              </a:spcBef>
              <a:spcAft>
                <a:spcPts val="0"/>
              </a:spcAft>
              <a:buClr>
                <a:schemeClr val="dk1"/>
              </a:buClr>
              <a:buSzPts val="2800"/>
              <a:buNone/>
            </a:pPr>
            <a:endParaRPr sz="2800"/>
          </a:p>
          <a:p>
            <a:pPr marL="342900" lvl="0" indent="-139700" algn="l" rtl="0">
              <a:spcBef>
                <a:spcPts val="640"/>
              </a:spcBef>
              <a:spcAft>
                <a:spcPts val="0"/>
              </a:spcAft>
              <a:buClr>
                <a:schemeClr val="dk1"/>
              </a:buClr>
              <a:buSzPts val="3200"/>
              <a:buNone/>
            </a:pPr>
            <a:endParaRPr/>
          </a:p>
        </p:txBody>
      </p:sp>
      <p:pic>
        <p:nvPicPr>
          <p:cNvPr id="149" name="Google Shape;149;p21"/>
          <p:cNvPicPr preferRelativeResize="0"/>
          <p:nvPr/>
        </p:nvPicPr>
        <p:blipFill rotWithShape="1">
          <a:blip r:embed="rId3">
            <a:alphaModFix/>
          </a:blip>
          <a:srcRect/>
          <a:stretch/>
        </p:blipFill>
        <p:spPr>
          <a:xfrm>
            <a:off x="0" y="0"/>
            <a:ext cx="927100" cy="1155700"/>
          </a:xfrm>
          <a:prstGeom prst="rect">
            <a:avLst/>
          </a:prstGeom>
          <a:noFill/>
          <a:ln>
            <a:noFill/>
          </a:ln>
        </p:spPr>
      </p:pic>
      <p:graphicFrame>
        <p:nvGraphicFramePr>
          <p:cNvPr id="150" name="Google Shape;150;p21"/>
          <p:cNvGraphicFramePr/>
          <p:nvPr>
            <p:extLst>
              <p:ext uri="{D42A27DB-BD31-4B8C-83A1-F6EECF244321}">
                <p14:modId xmlns:p14="http://schemas.microsoft.com/office/powerpoint/2010/main" xmlns="" val="3308968476"/>
              </p:ext>
            </p:extLst>
          </p:nvPr>
        </p:nvGraphicFramePr>
        <p:xfrm>
          <a:off x="800100" y="1698624"/>
          <a:ext cx="7820025" cy="4530725"/>
        </p:xfrm>
        <a:graphic>
          <a:graphicData uri="http://schemas.openxmlformats.org/drawingml/2006/table">
            <a:tbl>
              <a:tblPr bandRow="1">
                <a:noFill/>
                <a:tableStyleId>{118AEC4C-2A61-40B2-9733-43A10C444016}</a:tableStyleId>
              </a:tblPr>
              <a:tblGrid>
                <a:gridCol w="905150">
                  <a:extLst>
                    <a:ext uri="{9D8B030D-6E8A-4147-A177-3AD203B41FA5}">
                      <a16:colId xmlns:a16="http://schemas.microsoft.com/office/drawing/2014/main" xmlns="" val="20000"/>
                    </a:ext>
                  </a:extLst>
                </a:gridCol>
                <a:gridCol w="6914875">
                  <a:extLst>
                    <a:ext uri="{9D8B030D-6E8A-4147-A177-3AD203B41FA5}">
                      <a16:colId xmlns:a16="http://schemas.microsoft.com/office/drawing/2014/main" xmlns="" val="20001"/>
                    </a:ext>
                  </a:extLst>
                </a:gridCol>
              </a:tblGrid>
              <a:tr h="608450">
                <a:tc gridSpan="2">
                  <a:txBody>
                    <a:bodyPr/>
                    <a:lstStyle/>
                    <a:p>
                      <a:pPr marL="2171700" marR="0" lvl="0" indent="-2171700" algn="ctr" rtl="0">
                        <a:lnSpc>
                          <a:spcPct val="115000"/>
                        </a:lnSpc>
                        <a:spcBef>
                          <a:spcPts val="0"/>
                        </a:spcBef>
                        <a:spcAft>
                          <a:spcPts val="0"/>
                        </a:spcAft>
                        <a:buClr>
                          <a:srgbClr val="FF0000"/>
                        </a:buClr>
                        <a:buSzPts val="2400"/>
                        <a:buFont typeface="Calibri"/>
                        <a:buNone/>
                      </a:pPr>
                      <a:r>
                        <a:rPr lang="en-ZA" sz="2400" b="1" u="none" strike="noStrike" cap="none" dirty="0">
                          <a:solidFill>
                            <a:schemeClr val="tx1"/>
                          </a:solidFill>
                          <a:latin typeface="Calibri"/>
                          <a:ea typeface="Calibri"/>
                          <a:cs typeface="Calibri"/>
                          <a:sym typeface="Calibri"/>
                        </a:rPr>
                        <a:t>SOP 3A: Targeted awareness and sensitization of staff</a:t>
                      </a:r>
                      <a:endParaRPr dirty="0">
                        <a:solidFill>
                          <a:schemeClr val="tx1"/>
                        </a:solidFill>
                      </a:endParaRPr>
                    </a:p>
                  </a:txBody>
                  <a:tcPr marL="68575" marR="68575" marT="0" marB="0"/>
                </a:tc>
                <a:tc hMerge="1">
                  <a:txBody>
                    <a:bodyPr/>
                    <a:lstStyle/>
                    <a:p>
                      <a:endParaRPr lang="en-US"/>
                    </a:p>
                  </a:txBody>
                  <a:tcPr/>
                </a:tc>
                <a:extLst>
                  <a:ext uri="{0D108BD9-81ED-4DB2-BD59-A6C34878D82A}">
                    <a16:rowId xmlns:a16="http://schemas.microsoft.com/office/drawing/2014/main" xmlns="" val="10000"/>
                  </a:ext>
                </a:extLst>
              </a:tr>
              <a:tr h="3922275">
                <a:tc>
                  <a:txBody>
                    <a:bodyPr/>
                    <a:lstStyle/>
                    <a:p>
                      <a:pPr marL="0" marR="0" lvl="0" indent="0" algn="just" rtl="0">
                        <a:lnSpc>
                          <a:spcPct val="115000"/>
                        </a:lnSpc>
                        <a:spcBef>
                          <a:spcPts val="0"/>
                        </a:spcBef>
                        <a:spcAft>
                          <a:spcPts val="0"/>
                        </a:spcAft>
                        <a:buClr>
                          <a:srgbClr val="FF0000"/>
                        </a:buClr>
                        <a:buSzPts val="2400"/>
                        <a:buFont typeface="Calibri"/>
                        <a:buNone/>
                      </a:pPr>
                      <a:r>
                        <a:rPr lang="en-ZA" sz="2400" b="1" u="none" strike="noStrike" cap="none">
                          <a:solidFill>
                            <a:schemeClr val="tx1"/>
                          </a:solidFill>
                          <a:latin typeface="Calibri"/>
                          <a:ea typeface="Calibri"/>
                          <a:cs typeface="Calibri"/>
                          <a:sym typeface="Calibri"/>
                        </a:rPr>
                        <a:t>Aim</a:t>
                      </a:r>
                      <a:endParaRPr>
                        <a:solidFill>
                          <a:schemeClr val="tx1"/>
                        </a:solidFill>
                      </a:endParaRPr>
                    </a:p>
                    <a:p>
                      <a:pPr marL="0" marR="0" lvl="0" indent="0" algn="just" rtl="0">
                        <a:lnSpc>
                          <a:spcPct val="115000"/>
                        </a:lnSpc>
                        <a:spcBef>
                          <a:spcPts val="1000"/>
                        </a:spcBef>
                        <a:spcAft>
                          <a:spcPts val="0"/>
                        </a:spcAft>
                        <a:buNone/>
                      </a:pPr>
                      <a:endParaRPr sz="2400" u="none" strike="noStrike" cap="none">
                        <a:solidFill>
                          <a:schemeClr val="tx1"/>
                        </a:solidFill>
                        <a:latin typeface="Calibri"/>
                        <a:ea typeface="Calibri"/>
                        <a:cs typeface="Calibri"/>
                        <a:sym typeface="Calibri"/>
                      </a:endParaRPr>
                    </a:p>
                  </a:txBody>
                  <a:tcPr marL="68575" marR="68575" marT="0" marB="0" anchor="ctr"/>
                </a:tc>
                <a:tc>
                  <a:txBody>
                    <a:bodyPr/>
                    <a:lstStyle/>
                    <a:p>
                      <a:pPr marL="342900" marR="0" lvl="0" indent="-342900" algn="just" rtl="0">
                        <a:lnSpc>
                          <a:spcPct val="115000"/>
                        </a:lnSpc>
                        <a:spcBef>
                          <a:spcPts val="0"/>
                        </a:spcBef>
                        <a:spcAft>
                          <a:spcPts val="0"/>
                        </a:spcAft>
                        <a:buClrTx/>
                        <a:buSzPts val="2400"/>
                        <a:buFont typeface="Arial" panose="020B0604020202020204" pitchFamily="34" charset="0"/>
                        <a:buChar char="•"/>
                      </a:pPr>
                      <a:r>
                        <a:rPr lang="en-ZA" sz="2400" b="0" u="none" strike="noStrike" cap="none" dirty="0">
                          <a:solidFill>
                            <a:schemeClr val="tx1"/>
                          </a:solidFill>
                          <a:latin typeface="Calibri"/>
                          <a:ea typeface="Calibri"/>
                          <a:cs typeface="Calibri"/>
                          <a:sym typeface="Calibri"/>
                        </a:rPr>
                        <a:t>Focus includes targeted awareness and sensitization for all staff on COVID-19 preventative measures including promotion of hand and respiratory hygiene utilising video platforms, print and various other media.</a:t>
                      </a:r>
                      <a:endParaRPr dirty="0">
                        <a:solidFill>
                          <a:schemeClr val="tx1"/>
                        </a:solidFill>
                      </a:endParaRPr>
                    </a:p>
                    <a:p>
                      <a:pPr marL="0" marR="0" lvl="0" indent="0" algn="l" rtl="0">
                        <a:spcBef>
                          <a:spcPts val="0"/>
                        </a:spcBef>
                        <a:spcAft>
                          <a:spcPts val="0"/>
                        </a:spcAft>
                        <a:buNone/>
                      </a:pPr>
                      <a:r>
                        <a:rPr lang="en-ZA" sz="2400" b="1" u="none" strike="noStrike" cap="none" dirty="0">
                          <a:solidFill>
                            <a:schemeClr val="tx1"/>
                          </a:solidFill>
                          <a:latin typeface="Calibri"/>
                          <a:ea typeface="Calibri"/>
                          <a:cs typeface="Calibri"/>
                          <a:sym typeface="Calibri"/>
                        </a:rPr>
                        <a:t> </a:t>
                      </a:r>
                      <a:endParaRPr sz="2400" dirty="0">
                        <a:solidFill>
                          <a:schemeClr val="tx1"/>
                        </a:solidFill>
                        <a:latin typeface="Calibri"/>
                        <a:ea typeface="Calibri"/>
                        <a:cs typeface="Calibri"/>
                        <a:sym typeface="Calibri"/>
                      </a:endParaRPr>
                    </a:p>
                    <a:p>
                      <a:pPr marL="0" marR="0" lvl="0" indent="0" algn="just" rtl="0">
                        <a:lnSpc>
                          <a:spcPct val="115000"/>
                        </a:lnSpc>
                        <a:spcBef>
                          <a:spcPts val="0"/>
                        </a:spcBef>
                        <a:spcAft>
                          <a:spcPts val="0"/>
                        </a:spcAft>
                        <a:buClr>
                          <a:schemeClr val="dk1"/>
                        </a:buClr>
                        <a:buSzPts val="2400"/>
                        <a:buFont typeface="Arial"/>
                        <a:buNone/>
                      </a:pPr>
                      <a:endParaRPr sz="2400" dirty="0">
                        <a:solidFill>
                          <a:schemeClr val="tx1"/>
                        </a:solidFill>
                        <a:latin typeface="Calibri"/>
                        <a:ea typeface="Calibri"/>
                        <a:cs typeface="Calibri"/>
                        <a:sym typeface="Calibri"/>
                      </a:endParaRPr>
                    </a:p>
                  </a:txBody>
                  <a:tcPr marL="68575" marR="68575" marT="0" marB="0"/>
                </a:tc>
                <a:extLst>
                  <a:ext uri="{0D108BD9-81ED-4DB2-BD59-A6C34878D82A}">
                    <a16:rowId xmlns:a16="http://schemas.microsoft.com/office/drawing/2014/main" xmlns="" val="10001"/>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22"/>
          <p:cNvSpPr txBox="1">
            <a:spLocks noGrp="1"/>
          </p:cNvSpPr>
          <p:nvPr>
            <p:ph type="title"/>
          </p:nvPr>
        </p:nvSpPr>
        <p:spPr>
          <a:xfrm>
            <a:off x="809624" y="274638"/>
            <a:ext cx="7877175" cy="1143000"/>
          </a:xfrm>
          <a:prstGeom prst="rect">
            <a:avLst/>
          </a:prstGeom>
          <a:solidFill>
            <a:schemeClr val="accent3"/>
          </a:solidFill>
          <a:ln w="25400" cap="flat" cmpd="sng">
            <a:solidFill>
              <a:srgbClr val="718840"/>
            </a:solidFill>
            <a:prstDash val="solid"/>
            <a:round/>
            <a:headEnd type="none" w="sm" len="sm"/>
            <a:tailEnd type="none" w="sm" len="sm"/>
          </a:ln>
        </p:spPr>
        <p:txBody>
          <a:bodyPr spcFirstLastPara="1" wrap="square" lIns="91425" tIns="45700" rIns="91425" bIns="45700" anchor="ctr" anchorCtr="0">
            <a:noAutofit/>
          </a:bodyPr>
          <a:lstStyle/>
          <a:p>
            <a:pPr lvl="0">
              <a:buClr>
                <a:schemeClr val="lt1"/>
              </a:buClr>
              <a:buSzPts val="3200"/>
            </a:pPr>
            <a:r>
              <a:rPr lang="en-ZA" sz="3200" b="1" dirty="0">
                <a:solidFill>
                  <a:schemeClr val="lt1"/>
                </a:solidFill>
              </a:rPr>
              <a:t>SOPs FOR PREPAREDNESS, DETECTION AND RESPONSE TO COVID-19 (Con’d) </a:t>
            </a:r>
            <a:endParaRPr dirty="0"/>
          </a:p>
        </p:txBody>
      </p:sp>
      <p:sp>
        <p:nvSpPr>
          <p:cNvPr id="156" name="Google Shape;156;p22"/>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2800"/>
              <a:buNone/>
            </a:pPr>
            <a:endParaRPr sz="2800"/>
          </a:p>
          <a:p>
            <a:pPr marL="0" lvl="0" indent="0" algn="l" rtl="0">
              <a:spcBef>
                <a:spcPts val="560"/>
              </a:spcBef>
              <a:spcAft>
                <a:spcPts val="0"/>
              </a:spcAft>
              <a:buClr>
                <a:schemeClr val="dk1"/>
              </a:buClr>
              <a:buSzPts val="2800"/>
              <a:buNone/>
            </a:pPr>
            <a:endParaRPr sz="2800"/>
          </a:p>
          <a:p>
            <a:pPr marL="342900" lvl="0" indent="-139700" algn="l" rtl="0">
              <a:spcBef>
                <a:spcPts val="640"/>
              </a:spcBef>
              <a:spcAft>
                <a:spcPts val="0"/>
              </a:spcAft>
              <a:buClr>
                <a:schemeClr val="dk1"/>
              </a:buClr>
              <a:buSzPts val="3200"/>
              <a:buNone/>
            </a:pPr>
            <a:endParaRPr/>
          </a:p>
        </p:txBody>
      </p:sp>
      <p:pic>
        <p:nvPicPr>
          <p:cNvPr id="157" name="Google Shape;157;p22"/>
          <p:cNvPicPr preferRelativeResize="0"/>
          <p:nvPr/>
        </p:nvPicPr>
        <p:blipFill rotWithShape="1">
          <a:blip r:embed="rId3">
            <a:alphaModFix/>
          </a:blip>
          <a:srcRect/>
          <a:stretch/>
        </p:blipFill>
        <p:spPr>
          <a:xfrm>
            <a:off x="0" y="0"/>
            <a:ext cx="927100" cy="1155700"/>
          </a:xfrm>
          <a:prstGeom prst="rect">
            <a:avLst/>
          </a:prstGeom>
          <a:noFill/>
          <a:ln>
            <a:noFill/>
          </a:ln>
        </p:spPr>
      </p:pic>
      <p:graphicFrame>
        <p:nvGraphicFramePr>
          <p:cNvPr id="158" name="Google Shape;158;p22"/>
          <p:cNvGraphicFramePr/>
          <p:nvPr>
            <p:extLst>
              <p:ext uri="{D42A27DB-BD31-4B8C-83A1-F6EECF244321}">
                <p14:modId xmlns:p14="http://schemas.microsoft.com/office/powerpoint/2010/main" xmlns="" val="474670836"/>
              </p:ext>
            </p:extLst>
          </p:nvPr>
        </p:nvGraphicFramePr>
        <p:xfrm>
          <a:off x="809623" y="1641475"/>
          <a:ext cx="7877175" cy="4773150"/>
        </p:xfrm>
        <a:graphic>
          <a:graphicData uri="http://schemas.openxmlformats.org/drawingml/2006/table">
            <a:tbl>
              <a:tblPr bandRow="1">
                <a:noFill/>
                <a:tableStyleId>{118AEC4C-2A61-40B2-9733-43A10C444016}</a:tableStyleId>
              </a:tblPr>
              <a:tblGrid>
                <a:gridCol w="704850">
                  <a:extLst>
                    <a:ext uri="{9D8B030D-6E8A-4147-A177-3AD203B41FA5}">
                      <a16:colId xmlns:a16="http://schemas.microsoft.com/office/drawing/2014/main" xmlns="" val="20000"/>
                    </a:ext>
                  </a:extLst>
                </a:gridCol>
                <a:gridCol w="7172325">
                  <a:extLst>
                    <a:ext uri="{9D8B030D-6E8A-4147-A177-3AD203B41FA5}">
                      <a16:colId xmlns:a16="http://schemas.microsoft.com/office/drawing/2014/main" xmlns="" val="20001"/>
                    </a:ext>
                  </a:extLst>
                </a:gridCol>
              </a:tblGrid>
              <a:tr h="482600">
                <a:tc gridSpan="2">
                  <a:txBody>
                    <a:bodyPr/>
                    <a:lstStyle/>
                    <a:p>
                      <a:pPr marL="0" marR="0" lvl="0" indent="0" algn="ctr" rtl="0">
                        <a:spcBef>
                          <a:spcPts val="0"/>
                        </a:spcBef>
                        <a:spcAft>
                          <a:spcPts val="0"/>
                        </a:spcAft>
                        <a:buNone/>
                      </a:pPr>
                      <a:r>
                        <a:rPr lang="en-ZA" sz="2400" b="1" u="none" dirty="0">
                          <a:solidFill>
                            <a:schemeClr val="tx1"/>
                          </a:solidFill>
                          <a:latin typeface="Calibri"/>
                          <a:ea typeface="Calibri"/>
                          <a:cs typeface="Calibri"/>
                          <a:sym typeface="Calibri"/>
                        </a:rPr>
                        <a:t>SOP 3B: Infection Prevention and Control (IPC) </a:t>
                      </a:r>
                      <a:endParaRPr sz="2400" u="none" dirty="0">
                        <a:solidFill>
                          <a:schemeClr val="tx1"/>
                        </a:solidFill>
                        <a:latin typeface="Calibri"/>
                        <a:ea typeface="Calibri"/>
                        <a:cs typeface="Calibri"/>
                        <a:sym typeface="Calibri"/>
                      </a:endParaRPr>
                    </a:p>
                  </a:txBody>
                  <a:tcPr marL="68575" marR="68575" marT="0" marB="0"/>
                </a:tc>
                <a:tc hMerge="1">
                  <a:txBody>
                    <a:bodyPr/>
                    <a:lstStyle/>
                    <a:p>
                      <a:endParaRPr lang="en-US"/>
                    </a:p>
                  </a:txBody>
                  <a:tcPr/>
                </a:tc>
                <a:extLst>
                  <a:ext uri="{0D108BD9-81ED-4DB2-BD59-A6C34878D82A}">
                    <a16:rowId xmlns:a16="http://schemas.microsoft.com/office/drawing/2014/main" xmlns="" val="10000"/>
                  </a:ext>
                </a:extLst>
              </a:tr>
              <a:tr h="4290550">
                <a:tc>
                  <a:txBody>
                    <a:bodyPr/>
                    <a:lstStyle/>
                    <a:p>
                      <a:pPr marL="0" marR="0" lvl="0" indent="0" algn="just" rtl="0">
                        <a:lnSpc>
                          <a:spcPct val="115000"/>
                        </a:lnSpc>
                        <a:spcBef>
                          <a:spcPts val="0"/>
                        </a:spcBef>
                        <a:spcAft>
                          <a:spcPts val="0"/>
                        </a:spcAft>
                        <a:buClr>
                          <a:srgbClr val="FF0000"/>
                        </a:buClr>
                        <a:buSzPts val="2400"/>
                        <a:buFont typeface="Calibri"/>
                        <a:buNone/>
                      </a:pPr>
                      <a:r>
                        <a:rPr lang="en-ZA" sz="2400" b="1">
                          <a:solidFill>
                            <a:schemeClr val="tx1"/>
                          </a:solidFill>
                          <a:latin typeface="Calibri"/>
                          <a:ea typeface="Calibri"/>
                          <a:cs typeface="Calibri"/>
                          <a:sym typeface="Calibri"/>
                        </a:rPr>
                        <a:t>Aim</a:t>
                      </a:r>
                      <a:endParaRPr>
                        <a:solidFill>
                          <a:schemeClr val="tx1"/>
                        </a:solidFill>
                      </a:endParaRPr>
                    </a:p>
                    <a:p>
                      <a:pPr marL="0" marR="0" lvl="0" indent="0" algn="just" rtl="0">
                        <a:lnSpc>
                          <a:spcPct val="115000"/>
                        </a:lnSpc>
                        <a:spcBef>
                          <a:spcPts val="1000"/>
                        </a:spcBef>
                        <a:spcAft>
                          <a:spcPts val="0"/>
                        </a:spcAft>
                        <a:buNone/>
                      </a:pPr>
                      <a:endParaRPr sz="2400">
                        <a:solidFill>
                          <a:schemeClr val="tx1"/>
                        </a:solidFill>
                        <a:latin typeface="Calibri"/>
                        <a:ea typeface="Calibri"/>
                        <a:cs typeface="Calibri"/>
                        <a:sym typeface="Calibri"/>
                      </a:endParaRPr>
                    </a:p>
                  </a:txBody>
                  <a:tcPr marL="68575" marR="68575" marT="0" marB="0" anchor="ctr"/>
                </a:tc>
                <a:tc>
                  <a:txBody>
                    <a:bodyPr/>
                    <a:lstStyle/>
                    <a:p>
                      <a:pPr marL="342900" marR="0" lvl="0" indent="-342900" algn="just" rtl="0">
                        <a:lnSpc>
                          <a:spcPct val="115000"/>
                        </a:lnSpc>
                        <a:spcBef>
                          <a:spcPts val="0"/>
                        </a:spcBef>
                        <a:spcAft>
                          <a:spcPts val="0"/>
                        </a:spcAft>
                        <a:buClrTx/>
                        <a:buSzPts val="2400"/>
                        <a:buFont typeface="Arial"/>
                        <a:buChar char="•"/>
                      </a:pPr>
                      <a:r>
                        <a:rPr lang="en-ZA" sz="2400" b="0" dirty="0">
                          <a:solidFill>
                            <a:schemeClr val="tx1"/>
                          </a:solidFill>
                          <a:latin typeface="Calibri"/>
                          <a:ea typeface="Calibri"/>
                          <a:cs typeface="Calibri"/>
                          <a:sym typeface="Calibri"/>
                        </a:rPr>
                        <a:t>The aim is to prevent transmission of COVID-19 in all DCS facilities through the implementation of appropriate IPC measures</a:t>
                      </a:r>
                      <a:r>
                        <a:rPr lang="en-ZA" sz="2400" dirty="0">
                          <a:solidFill>
                            <a:schemeClr val="tx1"/>
                          </a:solidFill>
                        </a:rPr>
                        <a:t>. These include:</a:t>
                      </a:r>
                      <a:endParaRPr dirty="0">
                        <a:solidFill>
                          <a:schemeClr val="tx1"/>
                        </a:solidFill>
                      </a:endParaRPr>
                    </a:p>
                    <a:p>
                      <a:pPr marL="800100" marR="0" lvl="1" indent="-342900" algn="just" rtl="0">
                        <a:lnSpc>
                          <a:spcPct val="115000"/>
                        </a:lnSpc>
                        <a:spcBef>
                          <a:spcPts val="0"/>
                        </a:spcBef>
                        <a:spcAft>
                          <a:spcPts val="0"/>
                        </a:spcAft>
                        <a:buClrTx/>
                        <a:buSzPts val="2400"/>
                        <a:buFont typeface="Noto Sans Symbols"/>
                        <a:buChar char="✔"/>
                      </a:pPr>
                      <a:r>
                        <a:rPr lang="en-ZA" sz="2400" u="none" strike="noStrike" cap="none" dirty="0">
                          <a:solidFill>
                            <a:schemeClr val="tx1"/>
                          </a:solidFill>
                          <a:latin typeface="Calibri"/>
                          <a:ea typeface="Calibri"/>
                          <a:cs typeface="Calibri"/>
                          <a:sym typeface="Calibri"/>
                        </a:rPr>
                        <a:t>Triage, early recognition, and source control. </a:t>
                      </a:r>
                      <a:endParaRPr dirty="0">
                        <a:solidFill>
                          <a:schemeClr val="tx1"/>
                        </a:solidFill>
                      </a:endParaRPr>
                    </a:p>
                    <a:p>
                      <a:pPr marL="800100" marR="0" lvl="1" indent="-342900" algn="just" rtl="0">
                        <a:lnSpc>
                          <a:spcPct val="115000"/>
                        </a:lnSpc>
                        <a:spcBef>
                          <a:spcPts val="0"/>
                        </a:spcBef>
                        <a:spcAft>
                          <a:spcPts val="0"/>
                        </a:spcAft>
                        <a:buClrTx/>
                        <a:buSzPts val="2400"/>
                        <a:buFont typeface="Noto Sans Symbols"/>
                        <a:buChar char="✔"/>
                      </a:pPr>
                      <a:r>
                        <a:rPr lang="en-ZA" sz="2400" u="none" strike="noStrike" cap="none" dirty="0">
                          <a:solidFill>
                            <a:schemeClr val="tx1"/>
                          </a:solidFill>
                          <a:latin typeface="Calibri"/>
                          <a:ea typeface="Calibri"/>
                          <a:cs typeface="Calibri"/>
                          <a:sym typeface="Calibri"/>
                        </a:rPr>
                        <a:t>Applying standard precautions and additional precautions (contact and droplet precautions; airborne precautions)</a:t>
                      </a:r>
                      <a:endParaRPr dirty="0">
                        <a:solidFill>
                          <a:schemeClr val="tx1"/>
                        </a:solidFill>
                      </a:endParaRPr>
                    </a:p>
                    <a:p>
                      <a:pPr marL="800100" marR="0" lvl="1" indent="-342900" algn="just" rtl="0">
                        <a:lnSpc>
                          <a:spcPct val="115000"/>
                        </a:lnSpc>
                        <a:spcBef>
                          <a:spcPts val="0"/>
                        </a:spcBef>
                        <a:spcAft>
                          <a:spcPts val="0"/>
                        </a:spcAft>
                        <a:buClrTx/>
                        <a:buSzPts val="2400"/>
                        <a:buFont typeface="Noto Sans Symbols"/>
                        <a:buChar char="✔"/>
                      </a:pPr>
                      <a:r>
                        <a:rPr lang="en-ZA" sz="2400" u="none" strike="noStrike" cap="none" dirty="0">
                          <a:solidFill>
                            <a:schemeClr val="tx1"/>
                          </a:solidFill>
                          <a:latin typeface="Calibri"/>
                          <a:ea typeface="Calibri"/>
                          <a:cs typeface="Calibri"/>
                          <a:sym typeface="Calibri"/>
                        </a:rPr>
                        <a:t>Administrative (e.g. contingency plans), environmental and engineering controls (e.g. ventilation) </a:t>
                      </a:r>
                      <a:endParaRPr sz="2400" u="none" strike="noStrike" cap="none" dirty="0">
                        <a:solidFill>
                          <a:schemeClr val="tx1"/>
                        </a:solidFill>
                        <a:latin typeface="Calibri"/>
                        <a:ea typeface="Calibri"/>
                        <a:cs typeface="Calibri"/>
                        <a:sym typeface="Calibri"/>
                      </a:endParaRPr>
                    </a:p>
                  </a:txBody>
                  <a:tcPr marL="68575" marR="68575" marT="0" marB="0"/>
                </a:tc>
                <a:extLst>
                  <a:ext uri="{0D108BD9-81ED-4DB2-BD59-A6C34878D82A}">
                    <a16:rowId xmlns:a16="http://schemas.microsoft.com/office/drawing/2014/main" xmlns="" val="10001"/>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62"/>
        <p:cNvGrpSpPr/>
        <p:nvPr/>
      </p:nvGrpSpPr>
      <p:grpSpPr>
        <a:xfrm>
          <a:off x="0" y="0"/>
          <a:ext cx="0" cy="0"/>
          <a:chOff x="0" y="0"/>
          <a:chExt cx="0" cy="0"/>
        </a:xfrm>
      </p:grpSpPr>
      <p:sp>
        <p:nvSpPr>
          <p:cNvPr id="163" name="Google Shape;163;p23"/>
          <p:cNvSpPr txBox="1">
            <a:spLocks noGrp="1"/>
          </p:cNvSpPr>
          <p:nvPr>
            <p:ph type="title"/>
          </p:nvPr>
        </p:nvSpPr>
        <p:spPr>
          <a:xfrm>
            <a:off x="927100" y="274638"/>
            <a:ext cx="7759700" cy="1143000"/>
          </a:xfrm>
          <a:prstGeom prst="rect">
            <a:avLst/>
          </a:prstGeom>
          <a:solidFill>
            <a:schemeClr val="accent3"/>
          </a:solidFill>
          <a:ln w="25400" cap="flat" cmpd="sng">
            <a:solidFill>
              <a:srgbClr val="718840"/>
            </a:solidFill>
            <a:prstDash val="solid"/>
            <a:round/>
            <a:headEnd type="none" w="sm" len="sm"/>
            <a:tailEnd type="none" w="sm" len="sm"/>
          </a:ln>
        </p:spPr>
        <p:txBody>
          <a:bodyPr spcFirstLastPara="1" wrap="square" lIns="91425" tIns="45700" rIns="91425" bIns="45700" anchor="ctr" anchorCtr="0">
            <a:noAutofit/>
          </a:bodyPr>
          <a:lstStyle/>
          <a:p>
            <a:pPr lvl="0">
              <a:buClr>
                <a:schemeClr val="lt1"/>
              </a:buClr>
              <a:buSzPts val="3200"/>
            </a:pPr>
            <a:r>
              <a:rPr lang="en-ZA" sz="3200" b="1" dirty="0">
                <a:solidFill>
                  <a:schemeClr val="lt1"/>
                </a:solidFill>
              </a:rPr>
              <a:t>SOPs FOR PREPAREDNESS, DETECTION AND RESPONSE TO COVID-19 (Con’d) </a:t>
            </a:r>
            <a:endParaRPr dirty="0"/>
          </a:p>
        </p:txBody>
      </p:sp>
      <p:sp>
        <p:nvSpPr>
          <p:cNvPr id="164" name="Google Shape;164;p23"/>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2800"/>
              <a:buNone/>
            </a:pPr>
            <a:endParaRPr sz="2800"/>
          </a:p>
          <a:p>
            <a:pPr marL="0" lvl="0" indent="0" algn="l" rtl="0">
              <a:spcBef>
                <a:spcPts val="560"/>
              </a:spcBef>
              <a:spcAft>
                <a:spcPts val="0"/>
              </a:spcAft>
              <a:buClr>
                <a:schemeClr val="dk1"/>
              </a:buClr>
              <a:buSzPts val="2800"/>
              <a:buNone/>
            </a:pPr>
            <a:endParaRPr sz="2800"/>
          </a:p>
          <a:p>
            <a:pPr marL="342900" lvl="0" indent="-139700" algn="l" rtl="0">
              <a:spcBef>
                <a:spcPts val="640"/>
              </a:spcBef>
              <a:spcAft>
                <a:spcPts val="0"/>
              </a:spcAft>
              <a:buClr>
                <a:schemeClr val="dk1"/>
              </a:buClr>
              <a:buSzPts val="3200"/>
              <a:buNone/>
            </a:pPr>
            <a:endParaRPr/>
          </a:p>
        </p:txBody>
      </p:sp>
      <p:pic>
        <p:nvPicPr>
          <p:cNvPr id="165" name="Google Shape;165;p23"/>
          <p:cNvPicPr preferRelativeResize="0"/>
          <p:nvPr/>
        </p:nvPicPr>
        <p:blipFill rotWithShape="1">
          <a:blip r:embed="rId4">
            <a:alphaModFix/>
          </a:blip>
          <a:srcRect/>
          <a:stretch/>
        </p:blipFill>
        <p:spPr>
          <a:xfrm>
            <a:off x="0" y="0"/>
            <a:ext cx="927100" cy="1155700"/>
          </a:xfrm>
          <a:prstGeom prst="rect">
            <a:avLst/>
          </a:prstGeom>
          <a:noFill/>
          <a:ln>
            <a:noFill/>
          </a:ln>
        </p:spPr>
      </p:pic>
      <p:graphicFrame>
        <p:nvGraphicFramePr>
          <p:cNvPr id="166" name="Google Shape;166;p23"/>
          <p:cNvGraphicFramePr/>
          <p:nvPr>
            <p:extLst>
              <p:ext uri="{D42A27DB-BD31-4B8C-83A1-F6EECF244321}">
                <p14:modId xmlns:p14="http://schemas.microsoft.com/office/powerpoint/2010/main" xmlns="" val="1433714541"/>
              </p:ext>
            </p:extLst>
          </p:nvPr>
        </p:nvGraphicFramePr>
        <p:xfrm>
          <a:off x="927100" y="1660525"/>
          <a:ext cx="7759700" cy="4755515"/>
        </p:xfrm>
        <a:graphic>
          <a:graphicData uri="http://schemas.openxmlformats.org/drawingml/2006/table">
            <a:tbl>
              <a:tblPr bandRow="1">
                <a:noFill/>
                <a:tableStyleId>{118AEC4C-2A61-40B2-9733-43A10C444016}</a:tableStyleId>
              </a:tblPr>
              <a:tblGrid>
                <a:gridCol w="758825">
                  <a:extLst>
                    <a:ext uri="{9D8B030D-6E8A-4147-A177-3AD203B41FA5}">
                      <a16:colId xmlns:a16="http://schemas.microsoft.com/office/drawing/2014/main" xmlns="" val="20000"/>
                    </a:ext>
                  </a:extLst>
                </a:gridCol>
                <a:gridCol w="7000875">
                  <a:extLst>
                    <a:ext uri="{9D8B030D-6E8A-4147-A177-3AD203B41FA5}">
                      <a16:colId xmlns:a16="http://schemas.microsoft.com/office/drawing/2014/main" xmlns="" val="20001"/>
                    </a:ext>
                  </a:extLst>
                </a:gridCol>
              </a:tblGrid>
              <a:tr h="549275">
                <a:tc gridSpan="2">
                  <a:txBody>
                    <a:bodyPr/>
                    <a:lstStyle/>
                    <a:p>
                      <a:pPr marL="812800" marR="0" lvl="0" indent="-812800" algn="ctr" rtl="0">
                        <a:lnSpc>
                          <a:spcPct val="115000"/>
                        </a:lnSpc>
                        <a:spcBef>
                          <a:spcPts val="0"/>
                        </a:spcBef>
                        <a:spcAft>
                          <a:spcPts val="0"/>
                        </a:spcAft>
                        <a:buNone/>
                      </a:pPr>
                      <a:r>
                        <a:rPr lang="en-ZA" sz="2400" b="1" dirty="0">
                          <a:solidFill>
                            <a:schemeClr val="tx1"/>
                          </a:solidFill>
                          <a:latin typeface="Calibri"/>
                          <a:ea typeface="Calibri"/>
                          <a:cs typeface="Calibri"/>
                          <a:sym typeface="Calibri"/>
                        </a:rPr>
                        <a:t>SOP 3C: Cleaning and decontamination of the environment</a:t>
                      </a:r>
                      <a:endParaRPr sz="2400" b="1" dirty="0">
                        <a:solidFill>
                          <a:schemeClr val="tx1"/>
                        </a:solidFill>
                        <a:latin typeface="Calibri"/>
                        <a:ea typeface="Calibri"/>
                        <a:cs typeface="Calibri"/>
                        <a:sym typeface="Calibri"/>
                      </a:endParaRPr>
                    </a:p>
                  </a:txBody>
                  <a:tcPr marL="68575" marR="68575" marT="0" marB="0"/>
                </a:tc>
                <a:tc hMerge="1">
                  <a:txBody>
                    <a:bodyPr/>
                    <a:lstStyle/>
                    <a:p>
                      <a:endParaRPr lang="en-US"/>
                    </a:p>
                  </a:txBody>
                  <a:tcPr/>
                </a:tc>
                <a:extLst>
                  <a:ext uri="{0D108BD9-81ED-4DB2-BD59-A6C34878D82A}">
                    <a16:rowId xmlns:a16="http://schemas.microsoft.com/office/drawing/2014/main" xmlns="" val="10000"/>
                  </a:ext>
                </a:extLst>
              </a:tr>
              <a:tr h="3884500">
                <a:tc>
                  <a:txBody>
                    <a:bodyPr/>
                    <a:lstStyle/>
                    <a:p>
                      <a:pPr marL="0" marR="0" lvl="0" indent="0" algn="just" rtl="0">
                        <a:lnSpc>
                          <a:spcPct val="115000"/>
                        </a:lnSpc>
                        <a:spcBef>
                          <a:spcPts val="0"/>
                        </a:spcBef>
                        <a:spcAft>
                          <a:spcPts val="0"/>
                        </a:spcAft>
                        <a:buNone/>
                      </a:pPr>
                      <a:r>
                        <a:rPr lang="en-ZA" sz="2400" b="1" dirty="0">
                          <a:solidFill>
                            <a:schemeClr val="tx1"/>
                          </a:solidFill>
                          <a:latin typeface="Calibri"/>
                          <a:ea typeface="Calibri"/>
                          <a:cs typeface="Calibri"/>
                          <a:sym typeface="Calibri"/>
                        </a:rPr>
                        <a:t>Aim</a:t>
                      </a:r>
                      <a:endParaRPr dirty="0">
                        <a:solidFill>
                          <a:schemeClr val="tx1"/>
                        </a:solidFill>
                      </a:endParaRPr>
                    </a:p>
                  </a:txBody>
                  <a:tcPr marL="68575" marR="68575" marT="0" marB="0" anchor="ctr"/>
                </a:tc>
                <a:tc>
                  <a:txBody>
                    <a:bodyPr/>
                    <a:lstStyle/>
                    <a:p>
                      <a:pPr marL="342900" marR="0" lvl="0" indent="-342900" algn="just" rtl="0">
                        <a:lnSpc>
                          <a:spcPct val="115000"/>
                        </a:lnSpc>
                        <a:spcBef>
                          <a:spcPts val="0"/>
                        </a:spcBef>
                        <a:spcAft>
                          <a:spcPts val="0"/>
                        </a:spcAft>
                        <a:buClrTx/>
                        <a:buSzPts val="2400"/>
                        <a:buFont typeface="Arial"/>
                        <a:buChar char="•"/>
                      </a:pPr>
                      <a:r>
                        <a:rPr lang="en-ZA" sz="2400" dirty="0">
                          <a:solidFill>
                            <a:schemeClr val="tx1"/>
                          </a:solidFill>
                          <a:latin typeface="Calibri"/>
                          <a:ea typeface="Calibri"/>
                          <a:cs typeface="Calibri"/>
                          <a:sym typeface="Calibri"/>
                        </a:rPr>
                        <a:t>This SOP provides guidance on uniform correct cleaning methods for</a:t>
                      </a:r>
                      <a:r>
                        <a:rPr lang="en-ZA" sz="2400" baseline="0" dirty="0">
                          <a:solidFill>
                            <a:schemeClr val="tx1"/>
                          </a:solidFill>
                          <a:latin typeface="Calibri"/>
                          <a:ea typeface="Calibri"/>
                          <a:cs typeface="Calibri"/>
                          <a:sym typeface="Calibri"/>
                        </a:rPr>
                        <a:t> </a:t>
                      </a:r>
                      <a:r>
                        <a:rPr lang="en-ZA" sz="2400" dirty="0">
                          <a:solidFill>
                            <a:schemeClr val="tx1"/>
                          </a:solidFill>
                          <a:latin typeface="Calibri"/>
                          <a:ea typeface="Calibri"/>
                          <a:cs typeface="Calibri"/>
                          <a:sym typeface="Calibri"/>
                        </a:rPr>
                        <a:t>effective environmental cleaning according to a scheduled routine, using appropriate cleaning agents,</a:t>
                      </a:r>
                      <a:r>
                        <a:rPr lang="en-ZA" sz="2400" baseline="0" dirty="0">
                          <a:solidFill>
                            <a:schemeClr val="tx1"/>
                          </a:solidFill>
                          <a:latin typeface="Calibri"/>
                          <a:ea typeface="Calibri"/>
                          <a:cs typeface="Calibri"/>
                          <a:sym typeface="Calibri"/>
                        </a:rPr>
                        <a:t> </a:t>
                      </a:r>
                      <a:r>
                        <a:rPr lang="en-ZA" sz="2400" dirty="0">
                          <a:solidFill>
                            <a:schemeClr val="tx1"/>
                          </a:solidFill>
                          <a:latin typeface="Calibri"/>
                          <a:ea typeface="Calibri"/>
                          <a:cs typeface="Calibri"/>
                          <a:sym typeface="Calibri"/>
                        </a:rPr>
                        <a:t>equipment and personal protective equipment (PPE). Areas covered include but are not limited to:</a:t>
                      </a:r>
                      <a:endParaRPr sz="2400" dirty="0">
                        <a:solidFill>
                          <a:schemeClr val="tx1"/>
                        </a:solidFill>
                        <a:latin typeface="Calibri"/>
                        <a:ea typeface="Calibri"/>
                        <a:cs typeface="Calibri"/>
                        <a:sym typeface="Calibri"/>
                      </a:endParaRPr>
                    </a:p>
                    <a:p>
                      <a:pPr marL="800100" marR="0" lvl="1" indent="-342900" algn="just" rtl="0">
                        <a:lnSpc>
                          <a:spcPct val="115000"/>
                        </a:lnSpc>
                        <a:spcBef>
                          <a:spcPts val="0"/>
                        </a:spcBef>
                        <a:spcAft>
                          <a:spcPts val="0"/>
                        </a:spcAft>
                        <a:buClrTx/>
                        <a:buSzPts val="2400"/>
                        <a:buFont typeface="Noto Sans Symbols"/>
                        <a:buChar char="✔"/>
                      </a:pPr>
                      <a:r>
                        <a:rPr lang="en-ZA" sz="2400" u="none" strike="noStrike" cap="none" dirty="0">
                          <a:solidFill>
                            <a:schemeClr val="tx1"/>
                          </a:solidFill>
                          <a:latin typeface="Calibri"/>
                          <a:ea typeface="Calibri"/>
                          <a:cs typeface="Calibri"/>
                          <a:sym typeface="Calibri"/>
                        </a:rPr>
                        <a:t>Medical equipment</a:t>
                      </a:r>
                      <a:endParaRPr dirty="0">
                        <a:solidFill>
                          <a:schemeClr val="tx1"/>
                        </a:solidFill>
                      </a:endParaRPr>
                    </a:p>
                    <a:p>
                      <a:pPr marL="800100" marR="0" lvl="1" indent="-342900" algn="just" rtl="0">
                        <a:lnSpc>
                          <a:spcPct val="115000"/>
                        </a:lnSpc>
                        <a:spcBef>
                          <a:spcPts val="0"/>
                        </a:spcBef>
                        <a:spcAft>
                          <a:spcPts val="0"/>
                        </a:spcAft>
                        <a:buClrTx/>
                        <a:buSzPts val="2400"/>
                        <a:buFont typeface="Noto Sans Symbols"/>
                        <a:buChar char="✔"/>
                      </a:pPr>
                      <a:r>
                        <a:rPr lang="en-ZA" sz="2400" u="none" strike="noStrike" cap="none" dirty="0">
                          <a:solidFill>
                            <a:schemeClr val="tx1"/>
                          </a:solidFill>
                          <a:latin typeface="Calibri"/>
                          <a:ea typeface="Calibri"/>
                          <a:cs typeface="Calibri"/>
                          <a:sym typeface="Calibri"/>
                        </a:rPr>
                        <a:t>Quarantine and Isolation areas</a:t>
                      </a:r>
                      <a:endParaRPr dirty="0">
                        <a:solidFill>
                          <a:schemeClr val="tx1"/>
                        </a:solidFill>
                      </a:endParaRPr>
                    </a:p>
                    <a:p>
                      <a:pPr marL="800100" marR="0" lvl="1" indent="-342900" algn="just" rtl="0">
                        <a:lnSpc>
                          <a:spcPct val="115000"/>
                        </a:lnSpc>
                        <a:spcBef>
                          <a:spcPts val="0"/>
                        </a:spcBef>
                        <a:spcAft>
                          <a:spcPts val="0"/>
                        </a:spcAft>
                        <a:buClrTx/>
                        <a:buSzPts val="2400"/>
                        <a:buFont typeface="Noto Sans Symbols"/>
                        <a:buChar char="✔"/>
                      </a:pPr>
                      <a:r>
                        <a:rPr lang="en-ZA" sz="2400" u="none" strike="noStrike" cap="none" dirty="0">
                          <a:solidFill>
                            <a:schemeClr val="tx1"/>
                          </a:solidFill>
                          <a:latin typeface="Calibri"/>
                          <a:ea typeface="Calibri"/>
                          <a:cs typeface="Calibri"/>
                          <a:sym typeface="Calibri"/>
                        </a:rPr>
                        <a:t>Laundry</a:t>
                      </a:r>
                      <a:endParaRPr dirty="0">
                        <a:solidFill>
                          <a:schemeClr val="tx1"/>
                        </a:solidFill>
                      </a:endParaRPr>
                    </a:p>
                    <a:p>
                      <a:pPr marL="800100" marR="0" lvl="1" indent="-342900" algn="just" rtl="0">
                        <a:lnSpc>
                          <a:spcPct val="115000"/>
                        </a:lnSpc>
                        <a:spcBef>
                          <a:spcPts val="0"/>
                        </a:spcBef>
                        <a:spcAft>
                          <a:spcPts val="0"/>
                        </a:spcAft>
                        <a:buClrTx/>
                        <a:buSzPts val="2400"/>
                        <a:buFont typeface="Noto Sans Symbols"/>
                        <a:buChar char="✔"/>
                      </a:pPr>
                      <a:r>
                        <a:rPr lang="en-ZA" sz="2400" u="none" strike="noStrike" cap="none" dirty="0">
                          <a:solidFill>
                            <a:schemeClr val="tx1"/>
                          </a:solidFill>
                          <a:latin typeface="Calibri"/>
                          <a:ea typeface="Calibri"/>
                          <a:cs typeface="Calibri"/>
                          <a:sym typeface="Calibri"/>
                        </a:rPr>
                        <a:t>Containers for transportation of food</a:t>
                      </a:r>
                      <a:endParaRPr dirty="0">
                        <a:solidFill>
                          <a:schemeClr val="tx1"/>
                        </a:solidFill>
                      </a:endParaRPr>
                    </a:p>
                  </a:txBody>
                  <a:tcPr marL="68575" marR="68575" marT="0" marB="0"/>
                </a:tc>
                <a:extLst>
                  <a:ext uri="{0D108BD9-81ED-4DB2-BD59-A6C34878D82A}">
                    <a16:rowId xmlns:a16="http://schemas.microsoft.com/office/drawing/2014/main" xmlns="" val="10001"/>
                  </a:ext>
                </a:extLst>
              </a:tr>
            </a:tbl>
          </a:graphicData>
        </a:graphic>
      </p:graphicFrame>
    </p:spTree>
  </p:cSld>
  <p:clrMapOvr>
    <a:overrideClrMapping bg1="lt1" tx1="dk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24"/>
          <p:cNvSpPr txBox="1">
            <a:spLocks noGrp="1"/>
          </p:cNvSpPr>
          <p:nvPr>
            <p:ph type="title"/>
          </p:nvPr>
        </p:nvSpPr>
        <p:spPr>
          <a:xfrm>
            <a:off x="809624" y="274638"/>
            <a:ext cx="7877175" cy="1143000"/>
          </a:xfrm>
          <a:prstGeom prst="rect">
            <a:avLst/>
          </a:prstGeom>
          <a:solidFill>
            <a:schemeClr val="accent3"/>
          </a:solidFill>
          <a:ln w="25400" cap="flat" cmpd="sng">
            <a:solidFill>
              <a:srgbClr val="718840"/>
            </a:solidFill>
            <a:prstDash val="solid"/>
            <a:round/>
            <a:headEnd type="none" w="sm" len="sm"/>
            <a:tailEnd type="none" w="sm" len="sm"/>
          </a:ln>
        </p:spPr>
        <p:txBody>
          <a:bodyPr spcFirstLastPara="1" wrap="square" lIns="91425" tIns="45700" rIns="91425" bIns="45700" anchor="ctr" anchorCtr="0">
            <a:noAutofit/>
          </a:bodyPr>
          <a:lstStyle/>
          <a:p>
            <a:pPr lvl="0">
              <a:buClr>
                <a:schemeClr val="lt1"/>
              </a:buClr>
              <a:buSzPts val="3200"/>
            </a:pPr>
            <a:r>
              <a:rPr lang="en-ZA" sz="3200" b="1" dirty="0">
                <a:solidFill>
                  <a:schemeClr val="lt1"/>
                </a:solidFill>
              </a:rPr>
              <a:t>SOPs FOR PREPAREDNESS, DETECTION AND RESPONSE TO COVID-19 (Con’d) </a:t>
            </a:r>
            <a:endParaRPr dirty="0"/>
          </a:p>
        </p:txBody>
      </p:sp>
      <p:sp>
        <p:nvSpPr>
          <p:cNvPr id="172" name="Google Shape;172;p24"/>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2800"/>
              <a:buNone/>
            </a:pPr>
            <a:endParaRPr sz="2800"/>
          </a:p>
          <a:p>
            <a:pPr marL="0" lvl="0" indent="0" algn="l" rtl="0">
              <a:spcBef>
                <a:spcPts val="560"/>
              </a:spcBef>
              <a:spcAft>
                <a:spcPts val="0"/>
              </a:spcAft>
              <a:buClr>
                <a:schemeClr val="dk1"/>
              </a:buClr>
              <a:buSzPts val="2800"/>
              <a:buNone/>
            </a:pPr>
            <a:endParaRPr sz="2800"/>
          </a:p>
          <a:p>
            <a:pPr marL="342900" lvl="0" indent="-139700" algn="l" rtl="0">
              <a:spcBef>
                <a:spcPts val="640"/>
              </a:spcBef>
              <a:spcAft>
                <a:spcPts val="0"/>
              </a:spcAft>
              <a:buClr>
                <a:schemeClr val="dk1"/>
              </a:buClr>
              <a:buSzPts val="3200"/>
              <a:buNone/>
            </a:pPr>
            <a:endParaRPr/>
          </a:p>
        </p:txBody>
      </p:sp>
      <p:pic>
        <p:nvPicPr>
          <p:cNvPr id="173" name="Google Shape;173;p24"/>
          <p:cNvPicPr preferRelativeResize="0"/>
          <p:nvPr/>
        </p:nvPicPr>
        <p:blipFill rotWithShape="1">
          <a:blip r:embed="rId3">
            <a:alphaModFix/>
          </a:blip>
          <a:srcRect/>
          <a:stretch/>
        </p:blipFill>
        <p:spPr>
          <a:xfrm>
            <a:off x="0" y="0"/>
            <a:ext cx="927100" cy="1155700"/>
          </a:xfrm>
          <a:prstGeom prst="rect">
            <a:avLst/>
          </a:prstGeom>
          <a:noFill/>
          <a:ln>
            <a:noFill/>
          </a:ln>
        </p:spPr>
      </p:pic>
      <p:graphicFrame>
        <p:nvGraphicFramePr>
          <p:cNvPr id="174" name="Google Shape;174;p24"/>
          <p:cNvGraphicFramePr/>
          <p:nvPr>
            <p:extLst>
              <p:ext uri="{D42A27DB-BD31-4B8C-83A1-F6EECF244321}">
                <p14:modId xmlns:p14="http://schemas.microsoft.com/office/powerpoint/2010/main" xmlns="" val="997858464"/>
              </p:ext>
            </p:extLst>
          </p:nvPr>
        </p:nvGraphicFramePr>
        <p:xfrm>
          <a:off x="809624" y="1733549"/>
          <a:ext cx="7762875" cy="4864608"/>
        </p:xfrm>
        <a:graphic>
          <a:graphicData uri="http://schemas.openxmlformats.org/drawingml/2006/table">
            <a:tbl>
              <a:tblPr bandRow="1">
                <a:noFill/>
                <a:tableStyleId>{118AEC4C-2A61-40B2-9733-43A10C444016}</a:tableStyleId>
              </a:tblPr>
              <a:tblGrid>
                <a:gridCol w="819150">
                  <a:extLst>
                    <a:ext uri="{9D8B030D-6E8A-4147-A177-3AD203B41FA5}">
                      <a16:colId xmlns:a16="http://schemas.microsoft.com/office/drawing/2014/main" xmlns="" val="20000"/>
                    </a:ext>
                  </a:extLst>
                </a:gridCol>
                <a:gridCol w="6943725">
                  <a:extLst>
                    <a:ext uri="{9D8B030D-6E8A-4147-A177-3AD203B41FA5}">
                      <a16:colId xmlns:a16="http://schemas.microsoft.com/office/drawing/2014/main" xmlns="" val="20001"/>
                    </a:ext>
                  </a:extLst>
                </a:gridCol>
              </a:tblGrid>
              <a:tr h="755250">
                <a:tc gridSpan="2">
                  <a:txBody>
                    <a:bodyPr/>
                    <a:lstStyle/>
                    <a:p>
                      <a:pPr marL="0" marR="0" lvl="0" indent="0" algn="ctr" rtl="0">
                        <a:lnSpc>
                          <a:spcPct val="115000"/>
                        </a:lnSpc>
                        <a:spcBef>
                          <a:spcPts val="0"/>
                        </a:spcBef>
                        <a:spcAft>
                          <a:spcPts val="0"/>
                        </a:spcAft>
                        <a:buClr>
                          <a:srgbClr val="FF0000"/>
                        </a:buClr>
                        <a:buSzPts val="2400"/>
                        <a:buFont typeface="Calibri"/>
                        <a:buNone/>
                      </a:pPr>
                      <a:r>
                        <a:rPr lang="en-ZA" sz="2400" b="1" u="none" dirty="0">
                          <a:solidFill>
                            <a:schemeClr val="tx1"/>
                          </a:solidFill>
                          <a:latin typeface="Calibri"/>
                          <a:ea typeface="Calibri"/>
                          <a:cs typeface="Calibri"/>
                          <a:sym typeface="Calibri"/>
                        </a:rPr>
                        <a:t>SOP 3D: Deep cleaning after COVID-19 confirmed/suspected case</a:t>
                      </a:r>
                      <a:endParaRPr sz="2400" b="1" u="none" dirty="0">
                        <a:solidFill>
                          <a:schemeClr val="tx1"/>
                        </a:solidFill>
                        <a:latin typeface="Calibri"/>
                        <a:ea typeface="Calibri"/>
                        <a:cs typeface="Calibri"/>
                        <a:sym typeface="Calibri"/>
                      </a:endParaRPr>
                    </a:p>
                  </a:txBody>
                  <a:tcPr marL="68575" marR="68575" marT="0" marB="0"/>
                </a:tc>
                <a:tc hMerge="1">
                  <a:txBody>
                    <a:bodyPr/>
                    <a:lstStyle/>
                    <a:p>
                      <a:endParaRPr lang="en-US"/>
                    </a:p>
                  </a:txBody>
                  <a:tcPr/>
                </a:tc>
                <a:extLst>
                  <a:ext uri="{0D108BD9-81ED-4DB2-BD59-A6C34878D82A}">
                    <a16:rowId xmlns:a16="http://schemas.microsoft.com/office/drawing/2014/main" xmlns="" val="10000"/>
                  </a:ext>
                </a:extLst>
              </a:tr>
              <a:tr h="3990975">
                <a:tc>
                  <a:txBody>
                    <a:bodyPr/>
                    <a:lstStyle/>
                    <a:p>
                      <a:pPr marL="0" marR="0" lvl="0" indent="0" algn="just" rtl="0">
                        <a:lnSpc>
                          <a:spcPct val="115000"/>
                        </a:lnSpc>
                        <a:spcBef>
                          <a:spcPts val="0"/>
                        </a:spcBef>
                        <a:spcAft>
                          <a:spcPts val="0"/>
                        </a:spcAft>
                        <a:buClr>
                          <a:srgbClr val="FF0000"/>
                        </a:buClr>
                        <a:buSzPts val="2400"/>
                        <a:buFont typeface="Calibri"/>
                        <a:buNone/>
                      </a:pPr>
                      <a:r>
                        <a:rPr lang="en-ZA" sz="2400" b="1">
                          <a:solidFill>
                            <a:schemeClr val="tx1"/>
                          </a:solidFill>
                          <a:latin typeface="Calibri"/>
                          <a:ea typeface="Calibri"/>
                          <a:cs typeface="Calibri"/>
                          <a:sym typeface="Calibri"/>
                        </a:rPr>
                        <a:t>Aim</a:t>
                      </a:r>
                      <a:endParaRPr>
                        <a:solidFill>
                          <a:schemeClr val="tx1"/>
                        </a:solidFill>
                      </a:endParaRPr>
                    </a:p>
                    <a:p>
                      <a:pPr marL="0" marR="0" lvl="0" indent="0" algn="just" rtl="0">
                        <a:lnSpc>
                          <a:spcPct val="115000"/>
                        </a:lnSpc>
                        <a:spcBef>
                          <a:spcPts val="1000"/>
                        </a:spcBef>
                        <a:spcAft>
                          <a:spcPts val="0"/>
                        </a:spcAft>
                        <a:buNone/>
                      </a:pPr>
                      <a:endParaRPr sz="2400">
                        <a:solidFill>
                          <a:schemeClr val="tx1"/>
                        </a:solidFill>
                        <a:latin typeface="Calibri"/>
                        <a:ea typeface="Calibri"/>
                        <a:cs typeface="Calibri"/>
                        <a:sym typeface="Calibri"/>
                      </a:endParaRPr>
                    </a:p>
                  </a:txBody>
                  <a:tcPr marL="68575" marR="68575" marT="0" marB="0" anchor="ctr"/>
                </a:tc>
                <a:tc>
                  <a:txBody>
                    <a:bodyPr/>
                    <a:lstStyle/>
                    <a:p>
                      <a:pPr marL="342900" marR="0" lvl="0" indent="-342900" algn="l" rtl="0">
                        <a:spcBef>
                          <a:spcPts val="0"/>
                        </a:spcBef>
                        <a:spcAft>
                          <a:spcPts val="0"/>
                        </a:spcAft>
                        <a:buClrTx/>
                        <a:buSzPts val="2400"/>
                        <a:buFont typeface="Arial"/>
                        <a:buChar char="•"/>
                      </a:pPr>
                      <a:r>
                        <a:rPr lang="en-ZA" sz="2400" dirty="0">
                          <a:solidFill>
                            <a:schemeClr val="tx1"/>
                          </a:solidFill>
                          <a:latin typeface="Calibri"/>
                          <a:ea typeface="Calibri"/>
                          <a:cs typeface="Calibri"/>
                          <a:sym typeface="Calibri"/>
                        </a:rPr>
                        <a:t>The purpose of this SOP is to provide guidance on cleaning and disinfection after suspected or confirmed COVID-19 case(s) to limit the survival of SARS-CoV-2 in the environment. This include amongst others the following actions:</a:t>
                      </a:r>
                      <a:endParaRPr dirty="0">
                        <a:solidFill>
                          <a:schemeClr val="tx1"/>
                        </a:solidFill>
                      </a:endParaRPr>
                    </a:p>
                    <a:p>
                      <a:pPr marL="800100" marR="0" lvl="1" indent="-342900" algn="l" rtl="0">
                        <a:spcBef>
                          <a:spcPts val="0"/>
                        </a:spcBef>
                        <a:spcAft>
                          <a:spcPts val="0"/>
                        </a:spcAft>
                        <a:buClrTx/>
                        <a:buSzPts val="2400"/>
                        <a:buFont typeface="Noto Sans Symbols"/>
                        <a:buChar char="✔"/>
                      </a:pPr>
                      <a:r>
                        <a:rPr lang="en-ZA" sz="2400" u="none" strike="noStrike" cap="none" dirty="0">
                          <a:solidFill>
                            <a:schemeClr val="tx1"/>
                          </a:solidFill>
                          <a:latin typeface="Calibri"/>
                          <a:ea typeface="Calibri"/>
                          <a:cs typeface="Calibri"/>
                          <a:sym typeface="Calibri"/>
                        </a:rPr>
                        <a:t>Closure of areas to be cleaned and disinfected</a:t>
                      </a:r>
                      <a:endParaRPr dirty="0">
                        <a:solidFill>
                          <a:schemeClr val="tx1"/>
                        </a:solidFill>
                      </a:endParaRPr>
                    </a:p>
                    <a:p>
                      <a:pPr marL="800100" marR="0" lvl="1" indent="-342900" algn="l" rtl="0">
                        <a:spcBef>
                          <a:spcPts val="0"/>
                        </a:spcBef>
                        <a:spcAft>
                          <a:spcPts val="0"/>
                        </a:spcAft>
                        <a:buClrTx/>
                        <a:buSzPts val="2400"/>
                        <a:buFont typeface="Noto Sans Symbols"/>
                        <a:buChar char="✔"/>
                      </a:pPr>
                      <a:r>
                        <a:rPr lang="en-ZA" sz="2400" u="none" strike="noStrike" cap="none" dirty="0">
                          <a:solidFill>
                            <a:schemeClr val="tx1"/>
                          </a:solidFill>
                          <a:latin typeface="Calibri"/>
                          <a:ea typeface="Calibri"/>
                          <a:cs typeface="Calibri"/>
                          <a:sym typeface="Calibri"/>
                        </a:rPr>
                        <a:t>Handling of body fluid spillage</a:t>
                      </a:r>
                      <a:endParaRPr dirty="0">
                        <a:solidFill>
                          <a:schemeClr val="tx1"/>
                        </a:solidFill>
                      </a:endParaRPr>
                    </a:p>
                    <a:p>
                      <a:pPr marL="800100" marR="0" lvl="1" indent="-342900" algn="l" rtl="0">
                        <a:spcBef>
                          <a:spcPts val="0"/>
                        </a:spcBef>
                        <a:spcAft>
                          <a:spcPts val="0"/>
                        </a:spcAft>
                        <a:buClrTx/>
                        <a:buSzPts val="2400"/>
                        <a:buFont typeface="Noto Sans Symbols"/>
                        <a:buChar char="✔"/>
                      </a:pPr>
                      <a:r>
                        <a:rPr lang="en-ZA" sz="2400" u="none" strike="noStrike" cap="none" dirty="0">
                          <a:solidFill>
                            <a:schemeClr val="tx1"/>
                          </a:solidFill>
                          <a:latin typeface="Calibri"/>
                          <a:ea typeface="Calibri"/>
                          <a:cs typeface="Calibri"/>
                          <a:sym typeface="Calibri"/>
                        </a:rPr>
                        <a:t>Limiting exposure of persons</a:t>
                      </a:r>
                      <a:endParaRPr sz="2400" u="none" strike="noStrike" cap="none" dirty="0">
                        <a:solidFill>
                          <a:schemeClr val="tx1"/>
                        </a:solidFill>
                        <a:latin typeface="Calibri"/>
                        <a:ea typeface="Calibri"/>
                        <a:cs typeface="Calibri"/>
                        <a:sym typeface="Calibri"/>
                      </a:endParaRPr>
                    </a:p>
                    <a:p>
                      <a:pPr marL="800100" marR="0" lvl="1" indent="-342900" algn="l" rtl="0">
                        <a:spcBef>
                          <a:spcPts val="0"/>
                        </a:spcBef>
                        <a:spcAft>
                          <a:spcPts val="0"/>
                        </a:spcAft>
                        <a:buClrTx/>
                        <a:buSzPts val="2400"/>
                        <a:buFont typeface="Noto Sans Symbols"/>
                        <a:buChar char="✔"/>
                      </a:pPr>
                      <a:r>
                        <a:rPr lang="en-ZA" sz="2400" u="none" strike="noStrike" cap="none" dirty="0">
                          <a:solidFill>
                            <a:schemeClr val="tx1"/>
                          </a:solidFill>
                          <a:latin typeface="Calibri"/>
                          <a:ea typeface="Calibri"/>
                          <a:cs typeface="Calibri"/>
                          <a:sym typeface="Calibri"/>
                        </a:rPr>
                        <a:t>Disinfect by wiping twice with 12,5ml chlorine solution/bleach to 1 litre of water (or once with 25ml)</a:t>
                      </a:r>
                      <a:endParaRPr sz="2400" u="none" strike="noStrike" cap="none" dirty="0">
                        <a:solidFill>
                          <a:schemeClr val="tx1"/>
                        </a:solidFill>
                        <a:latin typeface="Calibri"/>
                        <a:ea typeface="Calibri"/>
                        <a:cs typeface="Calibri"/>
                        <a:sym typeface="Calibri"/>
                      </a:endParaRPr>
                    </a:p>
                  </a:txBody>
                  <a:tcPr marL="68575" marR="68575" marT="0" marB="0"/>
                </a:tc>
                <a:extLst>
                  <a:ext uri="{0D108BD9-81ED-4DB2-BD59-A6C34878D82A}">
                    <a16:rowId xmlns:a16="http://schemas.microsoft.com/office/drawing/2014/main" xmlns="" val="10001"/>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78"/>
        <p:cNvGrpSpPr/>
        <p:nvPr/>
      </p:nvGrpSpPr>
      <p:grpSpPr>
        <a:xfrm>
          <a:off x="0" y="0"/>
          <a:ext cx="0" cy="0"/>
          <a:chOff x="0" y="0"/>
          <a:chExt cx="0" cy="0"/>
        </a:xfrm>
      </p:grpSpPr>
      <p:sp>
        <p:nvSpPr>
          <p:cNvPr id="179" name="Google Shape;179;p25"/>
          <p:cNvSpPr txBox="1">
            <a:spLocks noGrp="1"/>
          </p:cNvSpPr>
          <p:nvPr>
            <p:ph type="title"/>
          </p:nvPr>
        </p:nvSpPr>
        <p:spPr>
          <a:xfrm>
            <a:off x="866774" y="274638"/>
            <a:ext cx="7820025" cy="1143000"/>
          </a:xfrm>
          <a:prstGeom prst="rect">
            <a:avLst/>
          </a:prstGeom>
          <a:solidFill>
            <a:schemeClr val="accent3"/>
          </a:solidFill>
          <a:ln w="25400" cap="flat" cmpd="sng">
            <a:solidFill>
              <a:srgbClr val="718840"/>
            </a:solidFill>
            <a:prstDash val="solid"/>
            <a:round/>
            <a:headEnd type="none" w="sm" len="sm"/>
            <a:tailEnd type="none" w="sm" len="sm"/>
          </a:ln>
        </p:spPr>
        <p:txBody>
          <a:bodyPr spcFirstLastPara="1" wrap="square" lIns="91425" tIns="45700" rIns="91425" bIns="45700" anchor="ctr" anchorCtr="0">
            <a:noAutofit/>
          </a:bodyPr>
          <a:lstStyle/>
          <a:p>
            <a:pPr lvl="0">
              <a:buClr>
                <a:schemeClr val="lt1"/>
              </a:buClr>
              <a:buSzPts val="3200"/>
            </a:pPr>
            <a:r>
              <a:rPr lang="en-ZA" sz="3200" b="1" dirty="0">
                <a:solidFill>
                  <a:schemeClr val="lt1"/>
                </a:solidFill>
              </a:rPr>
              <a:t>SOPs FOR PREPAREDNESS, DETECTION AND RESPONSE TO COVID-19 (Con’d) </a:t>
            </a:r>
            <a:endParaRPr dirty="0"/>
          </a:p>
        </p:txBody>
      </p:sp>
      <p:sp>
        <p:nvSpPr>
          <p:cNvPr id="180" name="Google Shape;180;p25"/>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2800"/>
              <a:buNone/>
            </a:pPr>
            <a:endParaRPr sz="2800"/>
          </a:p>
          <a:p>
            <a:pPr marL="0" lvl="0" indent="0" algn="l" rtl="0">
              <a:spcBef>
                <a:spcPts val="560"/>
              </a:spcBef>
              <a:spcAft>
                <a:spcPts val="0"/>
              </a:spcAft>
              <a:buClr>
                <a:schemeClr val="dk1"/>
              </a:buClr>
              <a:buSzPts val="2800"/>
              <a:buNone/>
            </a:pPr>
            <a:endParaRPr sz="2800"/>
          </a:p>
          <a:p>
            <a:pPr marL="342900" lvl="0" indent="-139700" algn="l" rtl="0">
              <a:spcBef>
                <a:spcPts val="640"/>
              </a:spcBef>
              <a:spcAft>
                <a:spcPts val="0"/>
              </a:spcAft>
              <a:buClr>
                <a:schemeClr val="dk1"/>
              </a:buClr>
              <a:buSzPts val="3200"/>
              <a:buNone/>
            </a:pPr>
            <a:endParaRPr/>
          </a:p>
        </p:txBody>
      </p:sp>
      <p:pic>
        <p:nvPicPr>
          <p:cNvPr id="181" name="Google Shape;181;p25"/>
          <p:cNvPicPr preferRelativeResize="0"/>
          <p:nvPr/>
        </p:nvPicPr>
        <p:blipFill rotWithShape="1">
          <a:blip r:embed="rId4">
            <a:alphaModFix/>
          </a:blip>
          <a:srcRect/>
          <a:stretch/>
        </p:blipFill>
        <p:spPr>
          <a:xfrm>
            <a:off x="0" y="0"/>
            <a:ext cx="927100" cy="1155700"/>
          </a:xfrm>
          <a:prstGeom prst="rect">
            <a:avLst/>
          </a:prstGeom>
          <a:noFill/>
          <a:ln>
            <a:noFill/>
          </a:ln>
        </p:spPr>
      </p:pic>
      <p:graphicFrame>
        <p:nvGraphicFramePr>
          <p:cNvPr id="182" name="Google Shape;182;p25"/>
          <p:cNvGraphicFramePr/>
          <p:nvPr>
            <p:extLst>
              <p:ext uri="{D42A27DB-BD31-4B8C-83A1-F6EECF244321}">
                <p14:modId xmlns:p14="http://schemas.microsoft.com/office/powerpoint/2010/main" xmlns="" val="2655064091"/>
              </p:ext>
            </p:extLst>
          </p:nvPr>
        </p:nvGraphicFramePr>
        <p:xfrm>
          <a:off x="927100" y="1736725"/>
          <a:ext cx="7759700" cy="4502150"/>
        </p:xfrm>
        <a:graphic>
          <a:graphicData uri="http://schemas.openxmlformats.org/drawingml/2006/table">
            <a:tbl>
              <a:tblPr bandRow="1">
                <a:noFill/>
                <a:tableStyleId>{118AEC4C-2A61-40B2-9733-43A10C444016}</a:tableStyleId>
              </a:tblPr>
              <a:tblGrid>
                <a:gridCol w="749300">
                  <a:extLst>
                    <a:ext uri="{9D8B030D-6E8A-4147-A177-3AD203B41FA5}">
                      <a16:colId xmlns:a16="http://schemas.microsoft.com/office/drawing/2014/main" xmlns="" val="20000"/>
                    </a:ext>
                  </a:extLst>
                </a:gridCol>
                <a:gridCol w="7010400">
                  <a:extLst>
                    <a:ext uri="{9D8B030D-6E8A-4147-A177-3AD203B41FA5}">
                      <a16:colId xmlns:a16="http://schemas.microsoft.com/office/drawing/2014/main" xmlns="" val="20001"/>
                    </a:ext>
                  </a:extLst>
                </a:gridCol>
              </a:tblGrid>
              <a:tr h="669975">
                <a:tc gridSpan="2">
                  <a:txBody>
                    <a:bodyPr/>
                    <a:lstStyle/>
                    <a:p>
                      <a:pPr marL="2171700" marR="0" lvl="0" indent="-2171700" algn="ctr" rtl="0">
                        <a:lnSpc>
                          <a:spcPct val="115000"/>
                        </a:lnSpc>
                        <a:spcBef>
                          <a:spcPts val="0"/>
                        </a:spcBef>
                        <a:spcAft>
                          <a:spcPts val="0"/>
                        </a:spcAft>
                        <a:buNone/>
                      </a:pPr>
                      <a:r>
                        <a:rPr lang="en-ZA" sz="2400" b="1" dirty="0">
                          <a:solidFill>
                            <a:schemeClr val="tx1"/>
                          </a:solidFill>
                          <a:latin typeface="Calibri"/>
                          <a:ea typeface="Calibri"/>
                          <a:cs typeface="Calibri"/>
                          <a:sym typeface="Calibri"/>
                        </a:rPr>
                        <a:t>SOP 4: Admission and release process</a:t>
                      </a:r>
                      <a:endParaRPr sz="2400" b="1" dirty="0">
                        <a:solidFill>
                          <a:schemeClr val="tx1"/>
                        </a:solidFill>
                        <a:latin typeface="Calibri"/>
                        <a:ea typeface="Calibri"/>
                        <a:cs typeface="Calibri"/>
                        <a:sym typeface="Calibri"/>
                      </a:endParaRPr>
                    </a:p>
                  </a:txBody>
                  <a:tcPr marL="68575" marR="68575" marT="0" marB="0"/>
                </a:tc>
                <a:tc hMerge="1">
                  <a:txBody>
                    <a:bodyPr/>
                    <a:lstStyle/>
                    <a:p>
                      <a:endParaRPr lang="en-US"/>
                    </a:p>
                  </a:txBody>
                  <a:tcPr/>
                </a:tc>
                <a:extLst>
                  <a:ext uri="{0D108BD9-81ED-4DB2-BD59-A6C34878D82A}">
                    <a16:rowId xmlns:a16="http://schemas.microsoft.com/office/drawing/2014/main" xmlns="" val="10000"/>
                  </a:ext>
                </a:extLst>
              </a:tr>
              <a:tr h="3832175">
                <a:tc>
                  <a:txBody>
                    <a:bodyPr/>
                    <a:lstStyle/>
                    <a:p>
                      <a:pPr marL="0" marR="0" lvl="0" indent="0" algn="just" rtl="0">
                        <a:lnSpc>
                          <a:spcPct val="115000"/>
                        </a:lnSpc>
                        <a:spcBef>
                          <a:spcPts val="0"/>
                        </a:spcBef>
                        <a:spcAft>
                          <a:spcPts val="0"/>
                        </a:spcAft>
                        <a:buNone/>
                      </a:pPr>
                      <a:r>
                        <a:rPr lang="en-ZA" sz="2400" b="1" dirty="0">
                          <a:solidFill>
                            <a:schemeClr val="tx1"/>
                          </a:solidFill>
                          <a:latin typeface="Calibri"/>
                          <a:ea typeface="Calibri"/>
                          <a:cs typeface="Calibri"/>
                          <a:sym typeface="Calibri"/>
                        </a:rPr>
                        <a:t>Aim</a:t>
                      </a:r>
                      <a:endParaRPr dirty="0">
                        <a:solidFill>
                          <a:schemeClr val="tx1"/>
                        </a:solidFill>
                      </a:endParaRPr>
                    </a:p>
                  </a:txBody>
                  <a:tcPr marL="68575" marR="68575" marT="0" marB="0" anchor="ctr"/>
                </a:tc>
                <a:tc>
                  <a:txBody>
                    <a:bodyPr/>
                    <a:lstStyle/>
                    <a:p>
                      <a:pPr marL="342900" marR="0" lvl="0" indent="-342900" algn="l" rtl="0">
                        <a:spcBef>
                          <a:spcPts val="0"/>
                        </a:spcBef>
                        <a:spcAft>
                          <a:spcPts val="0"/>
                        </a:spcAft>
                        <a:buClrTx/>
                        <a:buSzPts val="2400"/>
                        <a:buFont typeface="Arial"/>
                        <a:buChar char="•"/>
                      </a:pPr>
                      <a:r>
                        <a:rPr lang="en-ZA" sz="2400" b="0" dirty="0">
                          <a:solidFill>
                            <a:schemeClr val="tx1"/>
                          </a:solidFill>
                          <a:latin typeface="Calibri"/>
                          <a:ea typeface="Calibri"/>
                          <a:cs typeface="Calibri"/>
                          <a:sym typeface="Calibri"/>
                        </a:rPr>
                        <a:t>To ensure screening of  all inmates admitted into the Correctional Centres for COVID-19 and other health conditions as well as ensuring that parolees or probationers are screened prior to admission to Community Corrections.</a:t>
                      </a:r>
                      <a:endParaRPr sz="2400" b="0" dirty="0">
                        <a:solidFill>
                          <a:schemeClr val="tx1"/>
                        </a:solidFill>
                        <a:latin typeface="Calibri"/>
                        <a:ea typeface="Calibri"/>
                        <a:cs typeface="Calibri"/>
                        <a:sym typeface="Calibri"/>
                      </a:endParaRPr>
                    </a:p>
                    <a:p>
                      <a:pPr marL="0" marR="0" lvl="0" indent="0" algn="l" rtl="0">
                        <a:spcBef>
                          <a:spcPts val="0"/>
                        </a:spcBef>
                        <a:spcAft>
                          <a:spcPts val="0"/>
                        </a:spcAft>
                        <a:buNone/>
                      </a:pPr>
                      <a:endParaRPr sz="2400" b="1" dirty="0">
                        <a:solidFill>
                          <a:schemeClr val="tx1"/>
                        </a:solidFill>
                        <a:latin typeface="Calibri"/>
                        <a:ea typeface="Calibri"/>
                        <a:cs typeface="Calibri"/>
                        <a:sym typeface="Calibri"/>
                      </a:endParaRPr>
                    </a:p>
                    <a:p>
                      <a:pPr marL="0" marR="0" lvl="0" indent="0" algn="just" rtl="0">
                        <a:lnSpc>
                          <a:spcPct val="115000"/>
                        </a:lnSpc>
                        <a:spcBef>
                          <a:spcPts val="0"/>
                        </a:spcBef>
                        <a:spcAft>
                          <a:spcPts val="0"/>
                        </a:spcAft>
                        <a:buClr>
                          <a:schemeClr val="dk1"/>
                        </a:buClr>
                        <a:buSzPts val="2400"/>
                        <a:buFont typeface="Calibri"/>
                        <a:buNone/>
                      </a:pPr>
                      <a:endParaRPr sz="2400" b="0" dirty="0">
                        <a:solidFill>
                          <a:schemeClr val="tx1"/>
                        </a:solidFill>
                        <a:latin typeface="Calibri"/>
                        <a:ea typeface="Calibri"/>
                        <a:cs typeface="Calibri"/>
                        <a:sym typeface="Calibri"/>
                      </a:endParaRPr>
                    </a:p>
                  </a:txBody>
                  <a:tcPr marL="68575" marR="68575" marT="0" marB="0"/>
                </a:tc>
                <a:extLst>
                  <a:ext uri="{0D108BD9-81ED-4DB2-BD59-A6C34878D82A}">
                    <a16:rowId xmlns:a16="http://schemas.microsoft.com/office/drawing/2014/main" xmlns="" val="10001"/>
                  </a:ext>
                </a:extLst>
              </a:tr>
            </a:tbl>
          </a:graphicData>
        </a:graphic>
      </p:graphicFrame>
    </p:spTree>
  </p:cSld>
  <p:clrMapOvr>
    <a:overrideClrMapping bg1="lt1" tx1="dk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Google Shape;187;p26"/>
          <p:cNvSpPr txBox="1">
            <a:spLocks noGrp="1"/>
          </p:cNvSpPr>
          <p:nvPr>
            <p:ph type="title"/>
          </p:nvPr>
        </p:nvSpPr>
        <p:spPr>
          <a:xfrm>
            <a:off x="800100" y="274638"/>
            <a:ext cx="7886700" cy="1143000"/>
          </a:xfrm>
          <a:prstGeom prst="rect">
            <a:avLst/>
          </a:prstGeom>
          <a:solidFill>
            <a:schemeClr val="accent3"/>
          </a:solidFill>
          <a:ln w="25400" cap="flat" cmpd="sng">
            <a:solidFill>
              <a:srgbClr val="718840"/>
            </a:solidFill>
            <a:prstDash val="solid"/>
            <a:round/>
            <a:headEnd type="none" w="sm" len="sm"/>
            <a:tailEnd type="none" w="sm" len="sm"/>
          </a:ln>
        </p:spPr>
        <p:txBody>
          <a:bodyPr spcFirstLastPara="1" wrap="square" lIns="91425" tIns="45700" rIns="91425" bIns="45700" anchor="ctr" anchorCtr="0">
            <a:noAutofit/>
          </a:bodyPr>
          <a:lstStyle/>
          <a:p>
            <a:pPr lvl="0">
              <a:buClr>
                <a:schemeClr val="lt1"/>
              </a:buClr>
              <a:buSzPts val="3200"/>
            </a:pPr>
            <a:r>
              <a:rPr lang="en-ZA" sz="3200" b="1" dirty="0">
                <a:solidFill>
                  <a:schemeClr val="lt1"/>
                </a:solidFill>
              </a:rPr>
              <a:t>SOPs FOR PREPAREDNESS, DETECTION AND RESPONSE TO COVID-19 (Con’d) </a:t>
            </a:r>
            <a:endParaRPr dirty="0"/>
          </a:p>
        </p:txBody>
      </p:sp>
      <p:sp>
        <p:nvSpPr>
          <p:cNvPr id="188" name="Google Shape;188;p26"/>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2800"/>
              <a:buNone/>
            </a:pPr>
            <a:endParaRPr sz="2800"/>
          </a:p>
          <a:p>
            <a:pPr marL="0" lvl="0" indent="0" algn="l" rtl="0">
              <a:spcBef>
                <a:spcPts val="560"/>
              </a:spcBef>
              <a:spcAft>
                <a:spcPts val="0"/>
              </a:spcAft>
              <a:buClr>
                <a:schemeClr val="dk1"/>
              </a:buClr>
              <a:buSzPts val="2800"/>
              <a:buNone/>
            </a:pPr>
            <a:endParaRPr sz="2800"/>
          </a:p>
          <a:p>
            <a:pPr marL="342900" lvl="0" indent="-139700" algn="l" rtl="0">
              <a:spcBef>
                <a:spcPts val="640"/>
              </a:spcBef>
              <a:spcAft>
                <a:spcPts val="0"/>
              </a:spcAft>
              <a:buClr>
                <a:schemeClr val="dk1"/>
              </a:buClr>
              <a:buSzPts val="3200"/>
              <a:buNone/>
            </a:pPr>
            <a:endParaRPr/>
          </a:p>
        </p:txBody>
      </p:sp>
      <p:pic>
        <p:nvPicPr>
          <p:cNvPr id="189" name="Google Shape;189;p26"/>
          <p:cNvPicPr preferRelativeResize="0"/>
          <p:nvPr/>
        </p:nvPicPr>
        <p:blipFill rotWithShape="1">
          <a:blip r:embed="rId3">
            <a:alphaModFix/>
          </a:blip>
          <a:srcRect/>
          <a:stretch/>
        </p:blipFill>
        <p:spPr>
          <a:xfrm>
            <a:off x="0" y="0"/>
            <a:ext cx="927100" cy="1155700"/>
          </a:xfrm>
          <a:prstGeom prst="rect">
            <a:avLst/>
          </a:prstGeom>
          <a:noFill/>
          <a:ln>
            <a:noFill/>
          </a:ln>
        </p:spPr>
      </p:pic>
      <p:graphicFrame>
        <p:nvGraphicFramePr>
          <p:cNvPr id="190" name="Google Shape;190;p26"/>
          <p:cNvGraphicFramePr/>
          <p:nvPr>
            <p:extLst>
              <p:ext uri="{D42A27DB-BD31-4B8C-83A1-F6EECF244321}">
                <p14:modId xmlns:p14="http://schemas.microsoft.com/office/powerpoint/2010/main" xmlns="" val="1027688528"/>
              </p:ext>
            </p:extLst>
          </p:nvPr>
        </p:nvGraphicFramePr>
        <p:xfrm>
          <a:off x="800100" y="1577155"/>
          <a:ext cx="7886700" cy="4549025"/>
        </p:xfrm>
        <a:graphic>
          <a:graphicData uri="http://schemas.openxmlformats.org/drawingml/2006/table">
            <a:tbl>
              <a:tblPr bandRow="1">
                <a:noFill/>
                <a:tableStyleId>{118AEC4C-2A61-40B2-9733-43A10C444016}</a:tableStyleId>
              </a:tblPr>
              <a:tblGrid>
                <a:gridCol w="781050">
                  <a:extLst>
                    <a:ext uri="{9D8B030D-6E8A-4147-A177-3AD203B41FA5}">
                      <a16:colId xmlns:a16="http://schemas.microsoft.com/office/drawing/2014/main" xmlns="" val="20000"/>
                    </a:ext>
                  </a:extLst>
                </a:gridCol>
                <a:gridCol w="7105650">
                  <a:extLst>
                    <a:ext uri="{9D8B030D-6E8A-4147-A177-3AD203B41FA5}">
                      <a16:colId xmlns:a16="http://schemas.microsoft.com/office/drawing/2014/main" xmlns="" val="20001"/>
                    </a:ext>
                  </a:extLst>
                </a:gridCol>
              </a:tblGrid>
              <a:tr h="1741500">
                <a:tc gridSpan="2">
                  <a:txBody>
                    <a:bodyPr/>
                    <a:lstStyle/>
                    <a:p>
                      <a:pPr marL="812800" marR="0" lvl="0" indent="-812800" algn="ctr" rtl="0">
                        <a:lnSpc>
                          <a:spcPct val="115000"/>
                        </a:lnSpc>
                        <a:spcBef>
                          <a:spcPts val="0"/>
                        </a:spcBef>
                        <a:spcAft>
                          <a:spcPts val="0"/>
                        </a:spcAft>
                        <a:buClr>
                          <a:srgbClr val="FF0000"/>
                        </a:buClr>
                        <a:buSzPts val="2400"/>
                        <a:buFont typeface="Calibri"/>
                        <a:buNone/>
                      </a:pPr>
                      <a:r>
                        <a:rPr lang="en-ZA" sz="2400" b="1" dirty="0">
                          <a:solidFill>
                            <a:schemeClr val="tx1"/>
                          </a:solidFill>
                          <a:latin typeface="Calibri"/>
                          <a:ea typeface="Calibri"/>
                          <a:cs typeface="Calibri"/>
                          <a:sym typeface="Calibri"/>
                        </a:rPr>
                        <a:t>SOP 5A : Screening of officials, learners/students, visitors, external training providers, parolees, probationers and residents of official accommodation for COVID-19 symptoms</a:t>
                      </a:r>
                      <a:endParaRPr dirty="0">
                        <a:solidFill>
                          <a:schemeClr val="tx1"/>
                        </a:solidFill>
                      </a:endParaRPr>
                    </a:p>
                  </a:txBody>
                  <a:tcPr marL="68575" marR="68575" marT="0" marB="0"/>
                </a:tc>
                <a:tc hMerge="1">
                  <a:txBody>
                    <a:bodyPr/>
                    <a:lstStyle/>
                    <a:p>
                      <a:endParaRPr lang="en-US"/>
                    </a:p>
                  </a:txBody>
                  <a:tcPr/>
                </a:tc>
                <a:extLst>
                  <a:ext uri="{0D108BD9-81ED-4DB2-BD59-A6C34878D82A}">
                    <a16:rowId xmlns:a16="http://schemas.microsoft.com/office/drawing/2014/main" xmlns="" val="10000"/>
                  </a:ext>
                </a:extLst>
              </a:tr>
              <a:tr h="2807525">
                <a:tc>
                  <a:txBody>
                    <a:bodyPr/>
                    <a:lstStyle/>
                    <a:p>
                      <a:pPr marL="0" marR="0" lvl="0" indent="0" algn="just" rtl="0">
                        <a:lnSpc>
                          <a:spcPct val="115000"/>
                        </a:lnSpc>
                        <a:spcBef>
                          <a:spcPts val="0"/>
                        </a:spcBef>
                        <a:spcAft>
                          <a:spcPts val="0"/>
                        </a:spcAft>
                        <a:buNone/>
                      </a:pPr>
                      <a:r>
                        <a:rPr lang="en-ZA" sz="2400" b="1" dirty="0">
                          <a:solidFill>
                            <a:schemeClr val="tx1"/>
                          </a:solidFill>
                          <a:latin typeface="Calibri"/>
                          <a:ea typeface="Calibri"/>
                          <a:cs typeface="Calibri"/>
                          <a:sym typeface="Calibri"/>
                        </a:rPr>
                        <a:t>Aim</a:t>
                      </a:r>
                      <a:endParaRPr dirty="0">
                        <a:solidFill>
                          <a:schemeClr val="tx1"/>
                        </a:solidFill>
                      </a:endParaRPr>
                    </a:p>
                  </a:txBody>
                  <a:tcPr marL="68575" marR="68575" marT="0" marB="0" anchor="ctr"/>
                </a:tc>
                <a:tc>
                  <a:txBody>
                    <a:bodyPr/>
                    <a:lstStyle/>
                    <a:p>
                      <a:pPr marL="342900" marR="0" lvl="0" indent="-342900" algn="just" rtl="0">
                        <a:lnSpc>
                          <a:spcPct val="115000"/>
                        </a:lnSpc>
                        <a:spcBef>
                          <a:spcPts val="0"/>
                        </a:spcBef>
                        <a:spcAft>
                          <a:spcPts val="0"/>
                        </a:spcAft>
                        <a:buClrTx/>
                        <a:buSzPts val="2400"/>
                        <a:buFont typeface="Arial"/>
                        <a:buChar char="•"/>
                      </a:pPr>
                      <a:r>
                        <a:rPr lang="en-ZA" sz="2400" b="0" dirty="0">
                          <a:solidFill>
                            <a:schemeClr val="tx1"/>
                          </a:solidFill>
                          <a:latin typeface="Calibri"/>
                          <a:ea typeface="Calibri"/>
                          <a:cs typeface="Calibri"/>
                          <a:sym typeface="Calibri"/>
                        </a:rPr>
                        <a:t>This SOP guides the screening process for various categories of people including relevant forms to be utilised. </a:t>
                      </a:r>
                      <a:endParaRPr dirty="0">
                        <a:solidFill>
                          <a:schemeClr val="tx1"/>
                        </a:solidFill>
                      </a:endParaRPr>
                    </a:p>
                    <a:p>
                      <a:pPr marL="342900" marR="0" lvl="0" indent="-342900" algn="just" rtl="0">
                        <a:lnSpc>
                          <a:spcPct val="115000"/>
                        </a:lnSpc>
                        <a:spcBef>
                          <a:spcPts val="0"/>
                        </a:spcBef>
                        <a:spcAft>
                          <a:spcPts val="0"/>
                        </a:spcAft>
                        <a:buClrTx/>
                        <a:buSzPts val="2400"/>
                        <a:buFont typeface="Arial"/>
                        <a:buChar char="•"/>
                      </a:pPr>
                      <a:r>
                        <a:rPr lang="en-ZA" sz="2400" b="0" dirty="0">
                          <a:solidFill>
                            <a:schemeClr val="tx1"/>
                          </a:solidFill>
                          <a:latin typeface="Calibri"/>
                          <a:ea typeface="Calibri"/>
                          <a:cs typeface="Calibri"/>
                          <a:sym typeface="Calibri"/>
                        </a:rPr>
                        <a:t>The SOP also provides guidance on measures to be taken upon identification of any person who presents with COVID-19 related symptoms.  </a:t>
                      </a:r>
                      <a:endParaRPr sz="2400" b="0" dirty="0">
                        <a:solidFill>
                          <a:schemeClr val="tx1"/>
                        </a:solidFill>
                        <a:latin typeface="Calibri"/>
                        <a:ea typeface="Calibri"/>
                        <a:cs typeface="Calibri"/>
                        <a:sym typeface="Calibri"/>
                      </a:endParaRPr>
                    </a:p>
                  </a:txBody>
                  <a:tcPr marL="68575" marR="68575" marT="0" marB="0"/>
                </a:tc>
                <a:extLst>
                  <a:ext uri="{0D108BD9-81ED-4DB2-BD59-A6C34878D82A}">
                    <a16:rowId xmlns:a16="http://schemas.microsoft.com/office/drawing/2014/main" xmlns="" val="10001"/>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27"/>
          <p:cNvSpPr txBox="1">
            <a:spLocks noGrp="1"/>
          </p:cNvSpPr>
          <p:nvPr>
            <p:ph type="title"/>
          </p:nvPr>
        </p:nvSpPr>
        <p:spPr>
          <a:xfrm>
            <a:off x="800100" y="274638"/>
            <a:ext cx="7886700" cy="1143000"/>
          </a:xfrm>
          <a:prstGeom prst="rect">
            <a:avLst/>
          </a:prstGeom>
          <a:solidFill>
            <a:schemeClr val="accent3"/>
          </a:solidFill>
          <a:ln w="25400" cap="flat" cmpd="sng">
            <a:solidFill>
              <a:srgbClr val="718840"/>
            </a:solidFill>
            <a:prstDash val="solid"/>
            <a:round/>
            <a:headEnd type="none" w="sm" len="sm"/>
            <a:tailEnd type="none" w="sm" len="sm"/>
          </a:ln>
        </p:spPr>
        <p:txBody>
          <a:bodyPr spcFirstLastPara="1" wrap="square" lIns="91425" tIns="45700" rIns="91425" bIns="45700" anchor="ctr" anchorCtr="0">
            <a:noAutofit/>
          </a:bodyPr>
          <a:lstStyle/>
          <a:p>
            <a:pPr lvl="0">
              <a:buClr>
                <a:schemeClr val="lt1"/>
              </a:buClr>
              <a:buSzPts val="3200"/>
            </a:pPr>
            <a:r>
              <a:rPr lang="en-ZA" sz="3200" b="1" dirty="0">
                <a:solidFill>
                  <a:schemeClr val="lt1"/>
                </a:solidFill>
              </a:rPr>
              <a:t>SOPs FOR PREPAREDNESS, DETECTION AND RESPONSE TO COVID-19 (Con’d) </a:t>
            </a:r>
            <a:endParaRPr dirty="0"/>
          </a:p>
        </p:txBody>
      </p:sp>
      <p:sp>
        <p:nvSpPr>
          <p:cNvPr id="196" name="Google Shape;196;p27"/>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2800"/>
              <a:buNone/>
            </a:pPr>
            <a:endParaRPr sz="2800"/>
          </a:p>
          <a:p>
            <a:pPr marL="0" lvl="0" indent="0" algn="l" rtl="0">
              <a:spcBef>
                <a:spcPts val="560"/>
              </a:spcBef>
              <a:spcAft>
                <a:spcPts val="0"/>
              </a:spcAft>
              <a:buClr>
                <a:schemeClr val="dk1"/>
              </a:buClr>
              <a:buSzPts val="2800"/>
              <a:buNone/>
            </a:pPr>
            <a:endParaRPr sz="2800"/>
          </a:p>
          <a:p>
            <a:pPr marL="342900" lvl="0" indent="-139700" algn="l" rtl="0">
              <a:spcBef>
                <a:spcPts val="640"/>
              </a:spcBef>
              <a:spcAft>
                <a:spcPts val="0"/>
              </a:spcAft>
              <a:buClr>
                <a:schemeClr val="dk1"/>
              </a:buClr>
              <a:buSzPts val="3200"/>
              <a:buNone/>
            </a:pPr>
            <a:endParaRPr/>
          </a:p>
        </p:txBody>
      </p:sp>
      <p:pic>
        <p:nvPicPr>
          <p:cNvPr id="197" name="Google Shape;197;p27"/>
          <p:cNvPicPr preferRelativeResize="0"/>
          <p:nvPr/>
        </p:nvPicPr>
        <p:blipFill rotWithShape="1">
          <a:blip r:embed="rId3">
            <a:alphaModFix/>
          </a:blip>
          <a:srcRect/>
          <a:stretch/>
        </p:blipFill>
        <p:spPr>
          <a:xfrm>
            <a:off x="0" y="0"/>
            <a:ext cx="927100" cy="1155700"/>
          </a:xfrm>
          <a:prstGeom prst="rect">
            <a:avLst/>
          </a:prstGeom>
          <a:noFill/>
          <a:ln>
            <a:noFill/>
          </a:ln>
        </p:spPr>
      </p:pic>
      <p:graphicFrame>
        <p:nvGraphicFramePr>
          <p:cNvPr id="198" name="Google Shape;198;p27"/>
          <p:cNvGraphicFramePr/>
          <p:nvPr>
            <p:extLst>
              <p:ext uri="{D42A27DB-BD31-4B8C-83A1-F6EECF244321}">
                <p14:modId xmlns:p14="http://schemas.microsoft.com/office/powerpoint/2010/main" xmlns="" val="1011065900"/>
              </p:ext>
            </p:extLst>
          </p:nvPr>
        </p:nvGraphicFramePr>
        <p:xfrm>
          <a:off x="800100" y="1577156"/>
          <a:ext cx="7886700" cy="4709350"/>
        </p:xfrm>
        <a:graphic>
          <a:graphicData uri="http://schemas.openxmlformats.org/drawingml/2006/table">
            <a:tbl>
              <a:tblPr bandRow="1">
                <a:noFill/>
                <a:tableStyleId>{118AEC4C-2A61-40B2-9733-43A10C444016}</a:tableStyleId>
              </a:tblPr>
              <a:tblGrid>
                <a:gridCol w="752475">
                  <a:extLst>
                    <a:ext uri="{9D8B030D-6E8A-4147-A177-3AD203B41FA5}">
                      <a16:colId xmlns:a16="http://schemas.microsoft.com/office/drawing/2014/main" xmlns="" val="20000"/>
                    </a:ext>
                  </a:extLst>
                </a:gridCol>
                <a:gridCol w="7134225">
                  <a:extLst>
                    <a:ext uri="{9D8B030D-6E8A-4147-A177-3AD203B41FA5}">
                      <a16:colId xmlns:a16="http://schemas.microsoft.com/office/drawing/2014/main" xmlns="" val="20001"/>
                    </a:ext>
                  </a:extLst>
                </a:gridCol>
              </a:tblGrid>
              <a:tr h="974000">
                <a:tc gridSpan="2">
                  <a:txBody>
                    <a:bodyPr/>
                    <a:lstStyle/>
                    <a:p>
                      <a:pPr marL="812800" marR="0" lvl="0" indent="-812800" algn="ctr" rtl="0">
                        <a:lnSpc>
                          <a:spcPct val="115000"/>
                        </a:lnSpc>
                        <a:spcBef>
                          <a:spcPts val="0"/>
                        </a:spcBef>
                        <a:spcAft>
                          <a:spcPts val="0"/>
                        </a:spcAft>
                        <a:buNone/>
                      </a:pPr>
                      <a:r>
                        <a:rPr lang="en-ZA" sz="2400" b="1" dirty="0">
                          <a:solidFill>
                            <a:schemeClr val="tx1"/>
                          </a:solidFill>
                          <a:latin typeface="Calibri"/>
                          <a:ea typeface="Calibri"/>
                          <a:cs typeface="Calibri"/>
                          <a:sym typeface="Calibri"/>
                        </a:rPr>
                        <a:t>SOP 5B: Symptoms monitoring and management of essential workers for COVID-19 related infection</a:t>
                      </a:r>
                      <a:endParaRPr sz="2400" b="1" dirty="0">
                        <a:solidFill>
                          <a:schemeClr val="tx1"/>
                        </a:solidFill>
                        <a:latin typeface="Calibri"/>
                        <a:ea typeface="Calibri"/>
                        <a:cs typeface="Calibri"/>
                        <a:sym typeface="Calibri"/>
                      </a:endParaRPr>
                    </a:p>
                  </a:txBody>
                  <a:tcPr marL="68575" marR="68575" marT="0" marB="0"/>
                </a:tc>
                <a:tc hMerge="1">
                  <a:txBody>
                    <a:bodyPr/>
                    <a:lstStyle/>
                    <a:p>
                      <a:endParaRPr lang="en-US"/>
                    </a:p>
                  </a:txBody>
                  <a:tcPr/>
                </a:tc>
                <a:extLst>
                  <a:ext uri="{0D108BD9-81ED-4DB2-BD59-A6C34878D82A}">
                    <a16:rowId xmlns:a16="http://schemas.microsoft.com/office/drawing/2014/main" xmlns="" val="10000"/>
                  </a:ext>
                </a:extLst>
              </a:tr>
              <a:tr h="3735350">
                <a:tc>
                  <a:txBody>
                    <a:bodyPr/>
                    <a:lstStyle/>
                    <a:p>
                      <a:pPr marL="0" marR="0" lvl="0" indent="0" algn="just" rtl="0">
                        <a:lnSpc>
                          <a:spcPct val="115000"/>
                        </a:lnSpc>
                        <a:spcBef>
                          <a:spcPts val="0"/>
                        </a:spcBef>
                        <a:spcAft>
                          <a:spcPts val="0"/>
                        </a:spcAft>
                        <a:buClr>
                          <a:srgbClr val="FF0000"/>
                        </a:buClr>
                        <a:buSzPts val="2400"/>
                        <a:buFont typeface="Calibri"/>
                        <a:buNone/>
                      </a:pPr>
                      <a:r>
                        <a:rPr lang="en-ZA" sz="2400" b="1">
                          <a:solidFill>
                            <a:schemeClr val="tx1"/>
                          </a:solidFill>
                          <a:latin typeface="Calibri"/>
                          <a:ea typeface="Calibri"/>
                          <a:cs typeface="Calibri"/>
                          <a:sym typeface="Calibri"/>
                        </a:rPr>
                        <a:t>Aim</a:t>
                      </a:r>
                      <a:endParaRPr>
                        <a:solidFill>
                          <a:schemeClr val="tx1"/>
                        </a:solidFill>
                      </a:endParaRPr>
                    </a:p>
                    <a:p>
                      <a:pPr marL="0" marR="0" lvl="0" indent="0" algn="just" rtl="0">
                        <a:lnSpc>
                          <a:spcPct val="115000"/>
                        </a:lnSpc>
                        <a:spcBef>
                          <a:spcPts val="1000"/>
                        </a:spcBef>
                        <a:spcAft>
                          <a:spcPts val="0"/>
                        </a:spcAft>
                        <a:buNone/>
                      </a:pPr>
                      <a:endParaRPr sz="2400">
                        <a:solidFill>
                          <a:schemeClr val="tx1"/>
                        </a:solidFill>
                        <a:latin typeface="Calibri"/>
                        <a:ea typeface="Calibri"/>
                        <a:cs typeface="Calibri"/>
                        <a:sym typeface="Calibri"/>
                      </a:endParaRPr>
                    </a:p>
                  </a:txBody>
                  <a:tcPr marL="68575" marR="68575" marT="0" marB="0" anchor="ctr"/>
                </a:tc>
                <a:tc>
                  <a:txBody>
                    <a:bodyPr/>
                    <a:lstStyle/>
                    <a:p>
                      <a:pPr marL="342900" marR="0" lvl="0" indent="-342900" algn="l" rtl="0">
                        <a:spcBef>
                          <a:spcPts val="0"/>
                        </a:spcBef>
                        <a:spcAft>
                          <a:spcPts val="0"/>
                        </a:spcAft>
                        <a:buClrTx/>
                        <a:buSzPts val="2400"/>
                        <a:buFont typeface="Arial"/>
                        <a:buChar char="•"/>
                      </a:pPr>
                      <a:r>
                        <a:rPr lang="en-ZA" sz="2400" b="0" dirty="0">
                          <a:solidFill>
                            <a:schemeClr val="tx1"/>
                          </a:solidFill>
                          <a:latin typeface="Calibri"/>
                          <a:ea typeface="Calibri"/>
                          <a:cs typeface="Calibri"/>
                          <a:sym typeface="Calibri"/>
                        </a:rPr>
                        <a:t>This SOP covers issues relating to:</a:t>
                      </a:r>
                      <a:endParaRPr dirty="0">
                        <a:solidFill>
                          <a:schemeClr val="tx1"/>
                        </a:solidFill>
                      </a:endParaRPr>
                    </a:p>
                    <a:p>
                      <a:pPr marL="800100" marR="0" lvl="1" indent="-342900" algn="l" rtl="0">
                        <a:spcBef>
                          <a:spcPts val="0"/>
                        </a:spcBef>
                        <a:spcAft>
                          <a:spcPts val="0"/>
                        </a:spcAft>
                        <a:buClrTx/>
                        <a:buSzPts val="2400"/>
                        <a:buFont typeface="Noto Sans Symbols"/>
                        <a:buChar char="✔"/>
                      </a:pPr>
                      <a:r>
                        <a:rPr lang="en-ZA" sz="2400" u="none" strike="noStrike" cap="none" dirty="0">
                          <a:solidFill>
                            <a:schemeClr val="tx1"/>
                          </a:solidFill>
                          <a:latin typeface="Calibri"/>
                          <a:ea typeface="Calibri"/>
                          <a:cs typeface="Calibri"/>
                          <a:sym typeface="Calibri"/>
                        </a:rPr>
                        <a:t>Early and timeous identification and diagnosis of workers at risk of COVID-19 infection</a:t>
                      </a:r>
                      <a:endParaRPr sz="2400" u="none" strike="noStrike" cap="none" dirty="0">
                        <a:solidFill>
                          <a:schemeClr val="tx1"/>
                        </a:solidFill>
                        <a:latin typeface="Calibri"/>
                        <a:ea typeface="Calibri"/>
                        <a:cs typeface="Calibri"/>
                        <a:sym typeface="Calibri"/>
                      </a:endParaRPr>
                    </a:p>
                    <a:p>
                      <a:pPr marL="800100" marR="0" lvl="1" indent="-342900" algn="l" rtl="0">
                        <a:spcBef>
                          <a:spcPts val="0"/>
                        </a:spcBef>
                        <a:spcAft>
                          <a:spcPts val="0"/>
                        </a:spcAft>
                        <a:buClrTx/>
                        <a:buSzPts val="2400"/>
                        <a:buFont typeface="Noto Sans Symbols"/>
                        <a:buChar char="✔"/>
                      </a:pPr>
                      <a:r>
                        <a:rPr lang="en-ZA" sz="2400" u="none" strike="noStrike" cap="none" dirty="0">
                          <a:solidFill>
                            <a:schemeClr val="tx1"/>
                          </a:solidFill>
                          <a:latin typeface="Calibri"/>
                          <a:ea typeface="Calibri"/>
                          <a:cs typeface="Calibri"/>
                          <a:sym typeface="Calibri"/>
                        </a:rPr>
                        <a:t>Early referral for appropriate treatment, care and timeous return to work of affected workers</a:t>
                      </a:r>
                      <a:endParaRPr sz="2400" u="none" strike="noStrike" cap="none" dirty="0">
                        <a:solidFill>
                          <a:schemeClr val="tx1"/>
                        </a:solidFill>
                        <a:latin typeface="Calibri"/>
                        <a:ea typeface="Calibri"/>
                        <a:cs typeface="Calibri"/>
                        <a:sym typeface="Calibri"/>
                      </a:endParaRPr>
                    </a:p>
                    <a:p>
                      <a:pPr marL="800100" marR="0" lvl="1" indent="-342900" algn="l" rtl="0">
                        <a:spcBef>
                          <a:spcPts val="0"/>
                        </a:spcBef>
                        <a:spcAft>
                          <a:spcPts val="0"/>
                        </a:spcAft>
                        <a:buClrTx/>
                        <a:buSzPts val="2400"/>
                        <a:buFont typeface="Noto Sans Symbols"/>
                        <a:buChar char="✔"/>
                      </a:pPr>
                      <a:r>
                        <a:rPr lang="en-ZA" sz="2400" u="none" strike="noStrike" cap="none" dirty="0">
                          <a:solidFill>
                            <a:schemeClr val="tx1"/>
                          </a:solidFill>
                          <a:latin typeface="Calibri"/>
                          <a:ea typeface="Calibri"/>
                          <a:cs typeface="Calibri"/>
                          <a:sym typeface="Calibri"/>
                        </a:rPr>
                        <a:t>Protection of other unaffected workers, visitors and clients of these groups of workers</a:t>
                      </a:r>
                      <a:endParaRPr dirty="0">
                        <a:solidFill>
                          <a:schemeClr val="tx1"/>
                        </a:solidFill>
                      </a:endParaRPr>
                    </a:p>
                    <a:p>
                      <a:pPr marL="800100" marR="0" lvl="1" indent="-342900" algn="l" rtl="0">
                        <a:spcBef>
                          <a:spcPts val="0"/>
                        </a:spcBef>
                        <a:spcAft>
                          <a:spcPts val="0"/>
                        </a:spcAft>
                        <a:buClrTx/>
                        <a:buSzPts val="2400"/>
                        <a:buFont typeface="Noto Sans Symbols"/>
                        <a:buChar char="✔"/>
                      </a:pPr>
                      <a:r>
                        <a:rPr lang="en-ZA" sz="2400" u="none" strike="noStrike" cap="none" dirty="0">
                          <a:solidFill>
                            <a:schemeClr val="tx1"/>
                          </a:solidFill>
                          <a:latin typeface="Calibri"/>
                          <a:ea typeface="Calibri"/>
                          <a:cs typeface="Calibri"/>
                          <a:sym typeface="Calibri"/>
                        </a:rPr>
                        <a:t>Employees returning to work</a:t>
                      </a:r>
                      <a:endParaRPr sz="2400" u="none" strike="noStrike" cap="none" dirty="0">
                        <a:solidFill>
                          <a:schemeClr val="tx1"/>
                        </a:solidFill>
                        <a:latin typeface="Calibri"/>
                        <a:ea typeface="Calibri"/>
                        <a:cs typeface="Calibri"/>
                        <a:sym typeface="Calibri"/>
                      </a:endParaRPr>
                    </a:p>
                  </a:txBody>
                  <a:tcPr marL="68575" marR="68575" marT="0" marB="0"/>
                </a:tc>
                <a:extLst>
                  <a:ext uri="{0D108BD9-81ED-4DB2-BD59-A6C34878D82A}">
                    <a16:rowId xmlns:a16="http://schemas.microsoft.com/office/drawing/2014/main" xmlns="" val="10001"/>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p28"/>
          <p:cNvSpPr txBox="1">
            <a:spLocks noGrp="1"/>
          </p:cNvSpPr>
          <p:nvPr>
            <p:ph type="title"/>
          </p:nvPr>
        </p:nvSpPr>
        <p:spPr>
          <a:xfrm>
            <a:off x="809624" y="274638"/>
            <a:ext cx="7877175" cy="1143000"/>
          </a:xfrm>
          <a:prstGeom prst="rect">
            <a:avLst/>
          </a:prstGeom>
          <a:solidFill>
            <a:schemeClr val="accent3"/>
          </a:solidFill>
          <a:ln w="25400" cap="flat" cmpd="sng">
            <a:solidFill>
              <a:srgbClr val="718840"/>
            </a:solidFill>
            <a:prstDash val="solid"/>
            <a:round/>
            <a:headEnd type="none" w="sm" len="sm"/>
            <a:tailEnd type="none" w="sm" len="sm"/>
          </a:ln>
        </p:spPr>
        <p:txBody>
          <a:bodyPr spcFirstLastPara="1" wrap="square" lIns="91425" tIns="45700" rIns="91425" bIns="45700" anchor="ctr" anchorCtr="0">
            <a:noAutofit/>
          </a:bodyPr>
          <a:lstStyle/>
          <a:p>
            <a:pPr lvl="0">
              <a:buClr>
                <a:schemeClr val="lt1"/>
              </a:buClr>
              <a:buSzPts val="3200"/>
            </a:pPr>
            <a:r>
              <a:rPr lang="en-ZA" sz="3200" b="1" dirty="0">
                <a:solidFill>
                  <a:schemeClr val="lt1"/>
                </a:solidFill>
              </a:rPr>
              <a:t>SOPs FOR PREPAREDNESS, DETECTION AND RESPONSE TO COVID-19 (Con’d) </a:t>
            </a:r>
            <a:endParaRPr dirty="0"/>
          </a:p>
        </p:txBody>
      </p:sp>
      <p:sp>
        <p:nvSpPr>
          <p:cNvPr id="204" name="Google Shape;204;p28"/>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2800"/>
              <a:buNone/>
            </a:pPr>
            <a:endParaRPr sz="2800"/>
          </a:p>
          <a:p>
            <a:pPr marL="0" lvl="0" indent="0" algn="l" rtl="0">
              <a:spcBef>
                <a:spcPts val="560"/>
              </a:spcBef>
              <a:spcAft>
                <a:spcPts val="0"/>
              </a:spcAft>
              <a:buClr>
                <a:schemeClr val="dk1"/>
              </a:buClr>
              <a:buSzPts val="2800"/>
              <a:buNone/>
            </a:pPr>
            <a:endParaRPr sz="2800"/>
          </a:p>
          <a:p>
            <a:pPr marL="342900" lvl="0" indent="-139700" algn="l" rtl="0">
              <a:spcBef>
                <a:spcPts val="640"/>
              </a:spcBef>
              <a:spcAft>
                <a:spcPts val="0"/>
              </a:spcAft>
              <a:buClr>
                <a:schemeClr val="dk1"/>
              </a:buClr>
              <a:buSzPts val="3200"/>
              <a:buNone/>
            </a:pPr>
            <a:endParaRPr/>
          </a:p>
        </p:txBody>
      </p:sp>
      <p:pic>
        <p:nvPicPr>
          <p:cNvPr id="205" name="Google Shape;205;p28"/>
          <p:cNvPicPr preferRelativeResize="0"/>
          <p:nvPr/>
        </p:nvPicPr>
        <p:blipFill rotWithShape="1">
          <a:blip r:embed="rId3">
            <a:alphaModFix/>
          </a:blip>
          <a:srcRect/>
          <a:stretch/>
        </p:blipFill>
        <p:spPr>
          <a:xfrm>
            <a:off x="0" y="0"/>
            <a:ext cx="927100" cy="1155700"/>
          </a:xfrm>
          <a:prstGeom prst="rect">
            <a:avLst/>
          </a:prstGeom>
          <a:noFill/>
          <a:ln>
            <a:noFill/>
          </a:ln>
        </p:spPr>
      </p:pic>
      <p:graphicFrame>
        <p:nvGraphicFramePr>
          <p:cNvPr id="206" name="Google Shape;206;p28"/>
          <p:cNvGraphicFramePr/>
          <p:nvPr>
            <p:extLst>
              <p:ext uri="{D42A27DB-BD31-4B8C-83A1-F6EECF244321}">
                <p14:modId xmlns:p14="http://schemas.microsoft.com/office/powerpoint/2010/main" xmlns="" val="1580917387"/>
              </p:ext>
            </p:extLst>
          </p:nvPr>
        </p:nvGraphicFramePr>
        <p:xfrm>
          <a:off x="809623" y="1600200"/>
          <a:ext cx="7877175" cy="4900199"/>
        </p:xfrm>
        <a:graphic>
          <a:graphicData uri="http://schemas.openxmlformats.org/drawingml/2006/table">
            <a:tbl>
              <a:tblPr bandRow="1">
                <a:noFill/>
                <a:tableStyleId>{118AEC4C-2A61-40B2-9733-43A10C444016}</a:tableStyleId>
              </a:tblPr>
              <a:tblGrid>
                <a:gridCol w="771525">
                  <a:extLst>
                    <a:ext uri="{9D8B030D-6E8A-4147-A177-3AD203B41FA5}">
                      <a16:colId xmlns:a16="http://schemas.microsoft.com/office/drawing/2014/main" xmlns="" val="20000"/>
                    </a:ext>
                  </a:extLst>
                </a:gridCol>
                <a:gridCol w="7105650">
                  <a:extLst>
                    <a:ext uri="{9D8B030D-6E8A-4147-A177-3AD203B41FA5}">
                      <a16:colId xmlns:a16="http://schemas.microsoft.com/office/drawing/2014/main" xmlns="" val="20001"/>
                    </a:ext>
                  </a:extLst>
                </a:gridCol>
              </a:tblGrid>
              <a:tr h="417025">
                <a:tc gridSpan="2">
                  <a:txBody>
                    <a:bodyPr/>
                    <a:lstStyle/>
                    <a:p>
                      <a:pPr marL="2171700" marR="0" lvl="0" indent="-2171700" algn="ctr" rtl="0">
                        <a:lnSpc>
                          <a:spcPct val="115000"/>
                        </a:lnSpc>
                        <a:spcBef>
                          <a:spcPts val="0"/>
                        </a:spcBef>
                        <a:spcAft>
                          <a:spcPts val="0"/>
                        </a:spcAft>
                        <a:buNone/>
                      </a:pPr>
                      <a:r>
                        <a:rPr lang="en-ZA" sz="2400" b="1" dirty="0">
                          <a:solidFill>
                            <a:schemeClr val="tx1"/>
                          </a:solidFill>
                          <a:latin typeface="Calibri"/>
                          <a:ea typeface="Calibri"/>
                          <a:cs typeface="Calibri"/>
                          <a:sym typeface="Calibri"/>
                        </a:rPr>
                        <a:t>SOP 6: Resources</a:t>
                      </a:r>
                      <a:endParaRPr sz="2400" b="1" dirty="0">
                        <a:solidFill>
                          <a:schemeClr val="tx1"/>
                        </a:solidFill>
                        <a:latin typeface="Calibri"/>
                        <a:ea typeface="Calibri"/>
                        <a:cs typeface="Calibri"/>
                        <a:sym typeface="Calibri"/>
                      </a:endParaRPr>
                    </a:p>
                  </a:txBody>
                  <a:tcPr marL="68575" marR="68575" marT="0" marB="0"/>
                </a:tc>
                <a:tc hMerge="1">
                  <a:txBody>
                    <a:bodyPr/>
                    <a:lstStyle/>
                    <a:p>
                      <a:endParaRPr lang="en-US"/>
                    </a:p>
                  </a:txBody>
                  <a:tcPr/>
                </a:tc>
                <a:extLst>
                  <a:ext uri="{0D108BD9-81ED-4DB2-BD59-A6C34878D82A}">
                    <a16:rowId xmlns:a16="http://schemas.microsoft.com/office/drawing/2014/main" xmlns="" val="10000"/>
                  </a:ext>
                </a:extLst>
              </a:tr>
              <a:tr h="2115450">
                <a:tc>
                  <a:txBody>
                    <a:bodyPr/>
                    <a:lstStyle/>
                    <a:p>
                      <a:pPr marL="0" marR="0" lvl="0" indent="0" algn="just" rtl="0">
                        <a:lnSpc>
                          <a:spcPct val="115000"/>
                        </a:lnSpc>
                        <a:spcBef>
                          <a:spcPts val="0"/>
                        </a:spcBef>
                        <a:spcAft>
                          <a:spcPts val="0"/>
                        </a:spcAft>
                        <a:buNone/>
                      </a:pPr>
                      <a:r>
                        <a:rPr lang="en-ZA" sz="2400" b="1" dirty="0">
                          <a:solidFill>
                            <a:schemeClr val="tx1"/>
                          </a:solidFill>
                          <a:latin typeface="Calibri"/>
                          <a:ea typeface="Calibri"/>
                          <a:cs typeface="Calibri"/>
                          <a:sym typeface="Calibri"/>
                        </a:rPr>
                        <a:t>Aim</a:t>
                      </a:r>
                      <a:endParaRPr sz="2400" b="1" dirty="0">
                        <a:solidFill>
                          <a:schemeClr val="tx1"/>
                        </a:solidFill>
                        <a:latin typeface="Calibri"/>
                        <a:ea typeface="Calibri"/>
                        <a:cs typeface="Calibri"/>
                        <a:sym typeface="Calibri"/>
                      </a:endParaRPr>
                    </a:p>
                  </a:txBody>
                  <a:tcPr marL="68575" marR="68575" marT="0" marB="0" anchor="ctr"/>
                </a:tc>
                <a:tc>
                  <a:txBody>
                    <a:bodyPr/>
                    <a:lstStyle/>
                    <a:p>
                      <a:pPr marL="342900" marR="0" lvl="0" indent="-342900" algn="just" rtl="0">
                        <a:lnSpc>
                          <a:spcPct val="115000"/>
                        </a:lnSpc>
                        <a:spcBef>
                          <a:spcPts val="0"/>
                        </a:spcBef>
                        <a:spcAft>
                          <a:spcPts val="0"/>
                        </a:spcAft>
                        <a:buClrTx/>
                        <a:buSzPts val="2400"/>
                        <a:buFont typeface="Arial"/>
                        <a:buChar char="•"/>
                      </a:pPr>
                      <a:r>
                        <a:rPr lang="en-ZA" sz="2400" dirty="0">
                          <a:solidFill>
                            <a:schemeClr val="tx1"/>
                          </a:solidFill>
                          <a:latin typeface="Calibri"/>
                          <a:ea typeface="Calibri"/>
                          <a:cs typeface="Calibri"/>
                          <a:sym typeface="Calibri"/>
                        </a:rPr>
                        <a:t>The SOP guides the procurement and monitoring of the availability of Personal Protective Equipment (PPEs), Medical equipment, Hand hygiene items and cleaning and decontamination chemicals and material.</a:t>
                      </a:r>
                      <a:endParaRPr sz="2400" dirty="0">
                        <a:solidFill>
                          <a:schemeClr val="tx1"/>
                        </a:solidFill>
                        <a:latin typeface="Calibri"/>
                        <a:ea typeface="Calibri"/>
                        <a:cs typeface="Calibri"/>
                        <a:sym typeface="Calibri"/>
                      </a:endParaRPr>
                    </a:p>
                  </a:txBody>
                  <a:tcPr marL="68575" marR="68575" marT="0" marB="0"/>
                </a:tc>
                <a:extLst>
                  <a:ext uri="{0D108BD9-81ED-4DB2-BD59-A6C34878D82A}">
                    <a16:rowId xmlns:a16="http://schemas.microsoft.com/office/drawing/2014/main" xmlns="" val="10001"/>
                  </a:ext>
                </a:extLst>
              </a:tr>
              <a:tr h="464200">
                <a:tc gridSpan="2">
                  <a:txBody>
                    <a:bodyPr/>
                    <a:lstStyle/>
                    <a:p>
                      <a:pPr marL="0" marR="0" lvl="0" indent="0" algn="ctr" rtl="0">
                        <a:spcBef>
                          <a:spcPts val="0"/>
                        </a:spcBef>
                        <a:spcAft>
                          <a:spcPts val="0"/>
                        </a:spcAft>
                        <a:buNone/>
                      </a:pPr>
                      <a:r>
                        <a:rPr lang="en-ZA" sz="2400" b="1" u="none" dirty="0">
                          <a:solidFill>
                            <a:schemeClr val="tx1"/>
                          </a:solidFill>
                          <a:latin typeface="Calibri"/>
                          <a:ea typeface="Calibri"/>
                          <a:cs typeface="Calibri"/>
                          <a:sym typeface="Calibri"/>
                        </a:rPr>
                        <a:t>SOP 7: </a:t>
                      </a:r>
                      <a:r>
                        <a:rPr lang="en-ZA" sz="2400" b="1" dirty="0">
                          <a:solidFill>
                            <a:schemeClr val="tx1"/>
                          </a:solidFill>
                          <a:latin typeface="Calibri"/>
                          <a:ea typeface="Calibri"/>
                          <a:cs typeface="Calibri"/>
                          <a:sym typeface="Calibri"/>
                        </a:rPr>
                        <a:t>Movement control (internal and external)</a:t>
                      </a:r>
                      <a:endParaRPr sz="2400" b="1" u="none" dirty="0">
                        <a:solidFill>
                          <a:schemeClr val="tx1"/>
                        </a:solidFill>
                        <a:latin typeface="Calibri"/>
                        <a:ea typeface="Calibri"/>
                        <a:cs typeface="Calibri"/>
                        <a:sym typeface="Calibri"/>
                      </a:endParaRPr>
                    </a:p>
                  </a:txBody>
                  <a:tcPr marL="68575" marR="68575" marT="0" marB="0"/>
                </a:tc>
                <a:tc hMerge="1">
                  <a:txBody>
                    <a:bodyPr/>
                    <a:lstStyle/>
                    <a:p>
                      <a:endParaRPr lang="en-US"/>
                    </a:p>
                  </a:txBody>
                  <a:tcPr/>
                </a:tc>
                <a:extLst>
                  <a:ext uri="{0D108BD9-81ED-4DB2-BD59-A6C34878D82A}">
                    <a16:rowId xmlns:a16="http://schemas.microsoft.com/office/drawing/2014/main" xmlns="" val="10002"/>
                  </a:ext>
                </a:extLst>
              </a:tr>
              <a:tr h="1899925">
                <a:tc>
                  <a:txBody>
                    <a:bodyPr/>
                    <a:lstStyle/>
                    <a:p>
                      <a:pPr marL="0" marR="0" lvl="0" indent="0" algn="just" rtl="0">
                        <a:lnSpc>
                          <a:spcPct val="115000"/>
                        </a:lnSpc>
                        <a:spcBef>
                          <a:spcPts val="0"/>
                        </a:spcBef>
                        <a:spcAft>
                          <a:spcPts val="0"/>
                        </a:spcAft>
                        <a:buNone/>
                      </a:pPr>
                      <a:r>
                        <a:rPr lang="en-ZA" sz="2400" b="1" dirty="0">
                          <a:solidFill>
                            <a:schemeClr val="tx1"/>
                          </a:solidFill>
                          <a:latin typeface="Calibri"/>
                          <a:ea typeface="Calibri"/>
                          <a:cs typeface="Calibri"/>
                          <a:sym typeface="Calibri"/>
                        </a:rPr>
                        <a:t>Aim</a:t>
                      </a:r>
                      <a:endParaRPr sz="2400" b="1" dirty="0">
                        <a:solidFill>
                          <a:schemeClr val="tx1"/>
                        </a:solidFill>
                        <a:latin typeface="Calibri"/>
                        <a:ea typeface="Calibri"/>
                        <a:cs typeface="Calibri"/>
                        <a:sym typeface="Calibri"/>
                      </a:endParaRPr>
                    </a:p>
                  </a:txBody>
                  <a:tcPr marL="68575" marR="68575" marT="0" marB="0" anchor="ctr"/>
                </a:tc>
                <a:tc>
                  <a:txBody>
                    <a:bodyPr/>
                    <a:lstStyle/>
                    <a:p>
                      <a:pPr marL="342900" marR="0" lvl="0" indent="-342900" algn="l" rtl="0">
                        <a:spcBef>
                          <a:spcPts val="0"/>
                        </a:spcBef>
                        <a:spcAft>
                          <a:spcPts val="0"/>
                        </a:spcAft>
                        <a:buClrTx/>
                        <a:buSzPts val="2400"/>
                        <a:buFont typeface="Arial" panose="020B0604020202020204" pitchFamily="34" charset="0"/>
                        <a:buChar char="•"/>
                      </a:pPr>
                      <a:r>
                        <a:rPr lang="en-ZA" sz="2400" u="none" strike="noStrike" dirty="0">
                          <a:solidFill>
                            <a:schemeClr val="tx1"/>
                          </a:solidFill>
                          <a:latin typeface="Calibri"/>
                          <a:ea typeface="Calibri"/>
                          <a:cs typeface="Calibri"/>
                          <a:sym typeface="Calibri"/>
                        </a:rPr>
                        <a:t>The SOP provides guidance on movement between Correctional Centres and external facilities such as courts and public hospitals, according to the risk adjusted strategy levels so as to minimize the risk of COVID-19 transmission.</a:t>
                      </a:r>
                      <a:endParaRPr dirty="0">
                        <a:solidFill>
                          <a:schemeClr val="tx1"/>
                        </a:solidFill>
                      </a:endParaRPr>
                    </a:p>
                  </a:txBody>
                  <a:tcPr marL="68575" marR="68575" marT="0" marB="0"/>
                </a:tc>
                <a:extLst>
                  <a:ext uri="{0D108BD9-81ED-4DB2-BD59-A6C34878D82A}">
                    <a16:rowId xmlns:a16="http://schemas.microsoft.com/office/drawing/2014/main" xmlns="" val="10003"/>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10"/>
        <p:cNvGrpSpPr/>
        <p:nvPr/>
      </p:nvGrpSpPr>
      <p:grpSpPr>
        <a:xfrm>
          <a:off x="0" y="0"/>
          <a:ext cx="0" cy="0"/>
          <a:chOff x="0" y="0"/>
          <a:chExt cx="0" cy="0"/>
        </a:xfrm>
      </p:grpSpPr>
      <p:sp>
        <p:nvSpPr>
          <p:cNvPr id="211" name="Google Shape;211;p29"/>
          <p:cNvSpPr txBox="1">
            <a:spLocks noGrp="1"/>
          </p:cNvSpPr>
          <p:nvPr>
            <p:ph type="title"/>
          </p:nvPr>
        </p:nvSpPr>
        <p:spPr>
          <a:xfrm>
            <a:off x="828674" y="274638"/>
            <a:ext cx="7858125" cy="1143000"/>
          </a:xfrm>
          <a:prstGeom prst="rect">
            <a:avLst/>
          </a:prstGeom>
          <a:solidFill>
            <a:schemeClr val="accent3"/>
          </a:solidFill>
          <a:ln w="25400" cap="flat" cmpd="sng">
            <a:solidFill>
              <a:srgbClr val="718840"/>
            </a:solidFill>
            <a:prstDash val="solid"/>
            <a:round/>
            <a:headEnd type="none" w="sm" len="sm"/>
            <a:tailEnd type="none" w="sm" len="sm"/>
          </a:ln>
        </p:spPr>
        <p:txBody>
          <a:bodyPr spcFirstLastPara="1" wrap="square" lIns="91425" tIns="45700" rIns="91425" bIns="45700" anchor="ctr" anchorCtr="0">
            <a:noAutofit/>
          </a:bodyPr>
          <a:lstStyle/>
          <a:p>
            <a:pPr lvl="0">
              <a:buClr>
                <a:schemeClr val="lt1"/>
              </a:buClr>
              <a:buSzPts val="3200"/>
            </a:pPr>
            <a:r>
              <a:rPr lang="en-ZA" sz="3200" b="1" dirty="0">
                <a:solidFill>
                  <a:schemeClr val="lt1"/>
                </a:solidFill>
              </a:rPr>
              <a:t>SOPs FOR PREPAREDNESS, DETECTION AND RESPONSE TO COVID-19 (Con’d) </a:t>
            </a:r>
            <a:endParaRPr dirty="0"/>
          </a:p>
        </p:txBody>
      </p:sp>
      <p:sp>
        <p:nvSpPr>
          <p:cNvPr id="212" name="Google Shape;212;p29"/>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2800"/>
              <a:buNone/>
            </a:pPr>
            <a:endParaRPr sz="2800"/>
          </a:p>
          <a:p>
            <a:pPr marL="0" lvl="0" indent="0" algn="l" rtl="0">
              <a:spcBef>
                <a:spcPts val="560"/>
              </a:spcBef>
              <a:spcAft>
                <a:spcPts val="0"/>
              </a:spcAft>
              <a:buClr>
                <a:schemeClr val="dk1"/>
              </a:buClr>
              <a:buSzPts val="2800"/>
              <a:buNone/>
            </a:pPr>
            <a:endParaRPr sz="2800"/>
          </a:p>
          <a:p>
            <a:pPr marL="342900" lvl="0" indent="-139700" algn="l" rtl="0">
              <a:spcBef>
                <a:spcPts val="640"/>
              </a:spcBef>
              <a:spcAft>
                <a:spcPts val="0"/>
              </a:spcAft>
              <a:buClr>
                <a:schemeClr val="dk1"/>
              </a:buClr>
              <a:buSzPts val="3200"/>
              <a:buNone/>
            </a:pPr>
            <a:endParaRPr/>
          </a:p>
        </p:txBody>
      </p:sp>
      <p:pic>
        <p:nvPicPr>
          <p:cNvPr id="213" name="Google Shape;213;p29"/>
          <p:cNvPicPr preferRelativeResize="0"/>
          <p:nvPr/>
        </p:nvPicPr>
        <p:blipFill rotWithShape="1">
          <a:blip r:embed="rId4">
            <a:alphaModFix/>
          </a:blip>
          <a:srcRect/>
          <a:stretch/>
        </p:blipFill>
        <p:spPr>
          <a:xfrm>
            <a:off x="0" y="0"/>
            <a:ext cx="927100" cy="1155700"/>
          </a:xfrm>
          <a:prstGeom prst="rect">
            <a:avLst/>
          </a:prstGeom>
          <a:noFill/>
          <a:ln>
            <a:noFill/>
          </a:ln>
        </p:spPr>
      </p:pic>
      <p:graphicFrame>
        <p:nvGraphicFramePr>
          <p:cNvPr id="214" name="Google Shape;214;p29"/>
          <p:cNvGraphicFramePr/>
          <p:nvPr>
            <p:extLst>
              <p:ext uri="{D42A27DB-BD31-4B8C-83A1-F6EECF244321}">
                <p14:modId xmlns:p14="http://schemas.microsoft.com/office/powerpoint/2010/main" xmlns="" val="1420603354"/>
              </p:ext>
            </p:extLst>
          </p:nvPr>
        </p:nvGraphicFramePr>
        <p:xfrm>
          <a:off x="828674" y="1717675"/>
          <a:ext cx="7743825" cy="4363675"/>
        </p:xfrm>
        <a:graphic>
          <a:graphicData uri="http://schemas.openxmlformats.org/drawingml/2006/table">
            <a:tbl>
              <a:tblPr bandRow="1">
                <a:noFill/>
                <a:tableStyleId>{118AEC4C-2A61-40B2-9733-43A10C444016}</a:tableStyleId>
              </a:tblPr>
              <a:tblGrid>
                <a:gridCol w="778250">
                  <a:extLst>
                    <a:ext uri="{9D8B030D-6E8A-4147-A177-3AD203B41FA5}">
                      <a16:colId xmlns:a16="http://schemas.microsoft.com/office/drawing/2014/main" xmlns="" val="20000"/>
                    </a:ext>
                  </a:extLst>
                </a:gridCol>
                <a:gridCol w="6965575">
                  <a:extLst>
                    <a:ext uri="{9D8B030D-6E8A-4147-A177-3AD203B41FA5}">
                      <a16:colId xmlns:a16="http://schemas.microsoft.com/office/drawing/2014/main" xmlns="" val="20001"/>
                    </a:ext>
                  </a:extLst>
                </a:gridCol>
              </a:tblGrid>
              <a:tr h="570500">
                <a:tc gridSpan="2">
                  <a:txBody>
                    <a:bodyPr/>
                    <a:lstStyle/>
                    <a:p>
                      <a:pPr marL="2171700" marR="0" lvl="0" indent="-2171700" algn="ctr" rtl="0">
                        <a:lnSpc>
                          <a:spcPct val="115000"/>
                        </a:lnSpc>
                        <a:spcBef>
                          <a:spcPts val="0"/>
                        </a:spcBef>
                        <a:spcAft>
                          <a:spcPts val="0"/>
                        </a:spcAft>
                        <a:buNone/>
                      </a:pPr>
                      <a:r>
                        <a:rPr lang="en-ZA" sz="2400" b="1" dirty="0">
                          <a:solidFill>
                            <a:schemeClr val="tx1"/>
                          </a:solidFill>
                          <a:latin typeface="Calibri"/>
                          <a:ea typeface="Calibri"/>
                          <a:cs typeface="Calibri"/>
                          <a:sym typeface="Calibri"/>
                        </a:rPr>
                        <a:t>SOP 8: Guarding and escorting functions</a:t>
                      </a:r>
                      <a:endParaRPr sz="2400" b="1" dirty="0">
                        <a:solidFill>
                          <a:schemeClr val="tx1"/>
                        </a:solidFill>
                        <a:latin typeface="Calibri"/>
                        <a:ea typeface="Calibri"/>
                        <a:cs typeface="Calibri"/>
                        <a:sym typeface="Calibri"/>
                      </a:endParaRPr>
                    </a:p>
                  </a:txBody>
                  <a:tcPr marL="68575" marR="68575" marT="0" marB="0"/>
                </a:tc>
                <a:tc hMerge="1">
                  <a:txBody>
                    <a:bodyPr/>
                    <a:lstStyle/>
                    <a:p>
                      <a:endParaRPr lang="en-US"/>
                    </a:p>
                  </a:txBody>
                  <a:tcPr/>
                </a:tc>
                <a:extLst>
                  <a:ext uri="{0D108BD9-81ED-4DB2-BD59-A6C34878D82A}">
                    <a16:rowId xmlns:a16="http://schemas.microsoft.com/office/drawing/2014/main" xmlns="" val="10000"/>
                  </a:ext>
                </a:extLst>
              </a:tr>
              <a:tr h="1550400">
                <a:tc>
                  <a:txBody>
                    <a:bodyPr/>
                    <a:lstStyle/>
                    <a:p>
                      <a:pPr marL="0" marR="0" lvl="0" indent="0" algn="just" rtl="0">
                        <a:lnSpc>
                          <a:spcPct val="115000"/>
                        </a:lnSpc>
                        <a:spcBef>
                          <a:spcPts val="0"/>
                        </a:spcBef>
                        <a:spcAft>
                          <a:spcPts val="0"/>
                        </a:spcAft>
                        <a:buNone/>
                      </a:pPr>
                      <a:r>
                        <a:rPr lang="en-ZA" sz="2400" b="1" dirty="0">
                          <a:solidFill>
                            <a:schemeClr val="tx1"/>
                          </a:solidFill>
                          <a:latin typeface="Calibri"/>
                          <a:ea typeface="Calibri"/>
                          <a:cs typeface="Calibri"/>
                          <a:sym typeface="Calibri"/>
                        </a:rPr>
                        <a:t>Aim</a:t>
                      </a:r>
                      <a:endParaRPr sz="2400" b="1" dirty="0">
                        <a:solidFill>
                          <a:schemeClr val="tx1"/>
                        </a:solidFill>
                        <a:latin typeface="Calibri"/>
                        <a:ea typeface="Calibri"/>
                        <a:cs typeface="Calibri"/>
                        <a:sym typeface="Calibri"/>
                      </a:endParaRPr>
                    </a:p>
                  </a:txBody>
                  <a:tcPr marL="68575" marR="68575" marT="0" marB="0" anchor="ctr"/>
                </a:tc>
                <a:tc>
                  <a:txBody>
                    <a:bodyPr/>
                    <a:lstStyle/>
                    <a:p>
                      <a:pPr marL="285750" marR="0" lvl="0" indent="-285750" algn="l" rtl="0">
                        <a:spcBef>
                          <a:spcPts val="0"/>
                        </a:spcBef>
                        <a:spcAft>
                          <a:spcPts val="0"/>
                        </a:spcAft>
                        <a:buClrTx/>
                        <a:buSzPts val="2400"/>
                        <a:buFont typeface="Arial"/>
                        <a:buChar char="•"/>
                      </a:pPr>
                      <a:r>
                        <a:rPr lang="en-ZA" sz="2400" dirty="0">
                          <a:solidFill>
                            <a:schemeClr val="tx1"/>
                          </a:solidFill>
                        </a:rPr>
                        <a:t>This SOP provides guidance on the specific PPE to be used by officials performing guarding and escort duties. </a:t>
                      </a:r>
                      <a:endParaRPr sz="2400" dirty="0">
                        <a:solidFill>
                          <a:schemeClr val="tx1"/>
                        </a:solidFill>
                      </a:endParaRPr>
                    </a:p>
                  </a:txBody>
                  <a:tcPr marL="68575" marR="68575" marT="0" marB="0"/>
                </a:tc>
                <a:extLst>
                  <a:ext uri="{0D108BD9-81ED-4DB2-BD59-A6C34878D82A}">
                    <a16:rowId xmlns:a16="http://schemas.microsoft.com/office/drawing/2014/main" xmlns="" val="10001"/>
                  </a:ext>
                </a:extLst>
              </a:tr>
              <a:tr h="449125">
                <a:tc gridSpan="2">
                  <a:txBody>
                    <a:bodyPr/>
                    <a:lstStyle/>
                    <a:p>
                      <a:pPr marL="0" marR="0" lvl="0" indent="0" algn="ctr" rtl="0">
                        <a:spcBef>
                          <a:spcPts val="0"/>
                        </a:spcBef>
                        <a:spcAft>
                          <a:spcPts val="0"/>
                        </a:spcAft>
                        <a:buNone/>
                      </a:pPr>
                      <a:r>
                        <a:rPr lang="en-ZA" sz="2400" b="1" u="none" dirty="0">
                          <a:solidFill>
                            <a:schemeClr val="tx1"/>
                          </a:solidFill>
                          <a:latin typeface="Calibri"/>
                          <a:ea typeface="Calibri"/>
                          <a:cs typeface="Calibri"/>
                          <a:sym typeface="Calibri"/>
                        </a:rPr>
                        <a:t>SOP 9: </a:t>
                      </a:r>
                      <a:r>
                        <a:rPr lang="en-ZA" sz="2400" b="1" dirty="0">
                          <a:solidFill>
                            <a:schemeClr val="tx1"/>
                          </a:solidFill>
                          <a:latin typeface="Calibri"/>
                          <a:ea typeface="Calibri"/>
                          <a:cs typeface="Calibri"/>
                          <a:sym typeface="Calibri"/>
                        </a:rPr>
                        <a:t>Visitations/Suppliers</a:t>
                      </a:r>
                      <a:endParaRPr sz="2400" b="1" u="none" dirty="0">
                        <a:solidFill>
                          <a:schemeClr val="tx1"/>
                        </a:solidFill>
                        <a:latin typeface="Calibri"/>
                        <a:ea typeface="Calibri"/>
                        <a:cs typeface="Calibri"/>
                        <a:sym typeface="Calibri"/>
                      </a:endParaRPr>
                    </a:p>
                  </a:txBody>
                  <a:tcPr marL="68575" marR="68575" marT="0" marB="0"/>
                </a:tc>
                <a:tc hMerge="1">
                  <a:txBody>
                    <a:bodyPr/>
                    <a:lstStyle/>
                    <a:p>
                      <a:endParaRPr lang="en-US"/>
                    </a:p>
                  </a:txBody>
                  <a:tcPr/>
                </a:tc>
                <a:extLst>
                  <a:ext uri="{0D108BD9-81ED-4DB2-BD59-A6C34878D82A}">
                    <a16:rowId xmlns:a16="http://schemas.microsoft.com/office/drawing/2014/main" xmlns="" val="10002"/>
                  </a:ext>
                </a:extLst>
              </a:tr>
              <a:tr h="1793650">
                <a:tc>
                  <a:txBody>
                    <a:bodyPr/>
                    <a:lstStyle/>
                    <a:p>
                      <a:pPr marL="0" marR="0" lvl="0" indent="0" algn="just" rtl="0">
                        <a:lnSpc>
                          <a:spcPct val="115000"/>
                        </a:lnSpc>
                        <a:spcBef>
                          <a:spcPts val="0"/>
                        </a:spcBef>
                        <a:spcAft>
                          <a:spcPts val="0"/>
                        </a:spcAft>
                        <a:buNone/>
                      </a:pPr>
                      <a:r>
                        <a:rPr lang="en-ZA" sz="2400" b="1" dirty="0">
                          <a:solidFill>
                            <a:schemeClr val="tx1"/>
                          </a:solidFill>
                          <a:latin typeface="Calibri"/>
                          <a:ea typeface="Calibri"/>
                          <a:cs typeface="Calibri"/>
                          <a:sym typeface="Calibri"/>
                        </a:rPr>
                        <a:t>Aim</a:t>
                      </a:r>
                      <a:endParaRPr sz="2400" b="1" dirty="0">
                        <a:solidFill>
                          <a:schemeClr val="tx1"/>
                        </a:solidFill>
                        <a:latin typeface="Calibri"/>
                        <a:ea typeface="Calibri"/>
                        <a:cs typeface="Calibri"/>
                        <a:sym typeface="Calibri"/>
                      </a:endParaRPr>
                    </a:p>
                  </a:txBody>
                  <a:tcPr marL="68575" marR="68575" marT="0" marB="0" anchor="ctr"/>
                </a:tc>
                <a:tc>
                  <a:txBody>
                    <a:bodyPr/>
                    <a:lstStyle/>
                    <a:p>
                      <a:pPr marL="342900" marR="0" lvl="0" indent="-342900" algn="l" rtl="0">
                        <a:spcBef>
                          <a:spcPts val="0"/>
                        </a:spcBef>
                        <a:spcAft>
                          <a:spcPts val="0"/>
                        </a:spcAft>
                        <a:buClrTx/>
                        <a:buSzPts val="2400"/>
                        <a:buFont typeface="Arial"/>
                        <a:buChar char="•"/>
                      </a:pPr>
                      <a:r>
                        <a:rPr lang="en-ZA" sz="2400" dirty="0">
                          <a:solidFill>
                            <a:schemeClr val="tx1"/>
                          </a:solidFill>
                        </a:rPr>
                        <a:t>The SOP outlines measures to be taken when dealing with visitors/suppliers to minimise the spread of COVID-19. These include screening, use of masks and awareness. </a:t>
                      </a:r>
                      <a:endParaRPr sz="2400" dirty="0">
                        <a:solidFill>
                          <a:schemeClr val="tx1"/>
                        </a:solidFill>
                      </a:endParaRPr>
                    </a:p>
                  </a:txBody>
                  <a:tcPr marL="68575" marR="68575" marT="0" marB="0"/>
                </a:tc>
                <a:extLst>
                  <a:ext uri="{0D108BD9-81ED-4DB2-BD59-A6C34878D82A}">
                    <a16:rowId xmlns:a16="http://schemas.microsoft.com/office/drawing/2014/main" xmlns="" val="10003"/>
                  </a:ext>
                </a:extLst>
              </a:tr>
            </a:tbl>
          </a:graphicData>
        </a:graphic>
      </p:graphicFrame>
    </p:spTree>
  </p:cSld>
  <p:clrMapOvr>
    <a:overrideClrMapping bg1="lt1" tx1="dk1" bg2="dk2" tx2="lt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Google Shape;219;p30"/>
          <p:cNvSpPr txBox="1">
            <a:spLocks noGrp="1"/>
          </p:cNvSpPr>
          <p:nvPr>
            <p:ph type="title"/>
          </p:nvPr>
        </p:nvSpPr>
        <p:spPr>
          <a:xfrm>
            <a:off x="828674" y="274638"/>
            <a:ext cx="7858125" cy="1143000"/>
          </a:xfrm>
          <a:prstGeom prst="rect">
            <a:avLst/>
          </a:prstGeom>
          <a:solidFill>
            <a:schemeClr val="accent3"/>
          </a:solidFill>
          <a:ln w="25400" cap="flat" cmpd="sng">
            <a:solidFill>
              <a:srgbClr val="718840"/>
            </a:solidFill>
            <a:prstDash val="solid"/>
            <a:round/>
            <a:headEnd type="none" w="sm" len="sm"/>
            <a:tailEnd type="none" w="sm" len="sm"/>
          </a:ln>
        </p:spPr>
        <p:txBody>
          <a:bodyPr spcFirstLastPara="1" wrap="square" lIns="91425" tIns="45700" rIns="91425" bIns="45700" anchor="ctr" anchorCtr="0">
            <a:noAutofit/>
          </a:bodyPr>
          <a:lstStyle/>
          <a:p>
            <a:pPr lvl="0">
              <a:buClr>
                <a:schemeClr val="lt1"/>
              </a:buClr>
              <a:buSzPts val="3200"/>
            </a:pPr>
            <a:r>
              <a:rPr lang="en-ZA" sz="3200" b="1" dirty="0">
                <a:solidFill>
                  <a:schemeClr val="lt1"/>
                </a:solidFill>
              </a:rPr>
              <a:t>SOPs FOR PREPAREDNESS, DETECTION AND RESPONSE TO COVID-19 (Con’d) </a:t>
            </a:r>
            <a:endParaRPr dirty="0"/>
          </a:p>
        </p:txBody>
      </p:sp>
      <p:sp>
        <p:nvSpPr>
          <p:cNvPr id="220" name="Google Shape;220;p30"/>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2800"/>
              <a:buNone/>
            </a:pPr>
            <a:endParaRPr sz="2800"/>
          </a:p>
          <a:p>
            <a:pPr marL="0" lvl="0" indent="0" algn="l" rtl="0">
              <a:spcBef>
                <a:spcPts val="560"/>
              </a:spcBef>
              <a:spcAft>
                <a:spcPts val="0"/>
              </a:spcAft>
              <a:buClr>
                <a:schemeClr val="dk1"/>
              </a:buClr>
              <a:buSzPts val="2800"/>
              <a:buNone/>
            </a:pPr>
            <a:endParaRPr sz="2800"/>
          </a:p>
          <a:p>
            <a:pPr marL="342900" lvl="0" indent="-139700" algn="l" rtl="0">
              <a:spcBef>
                <a:spcPts val="640"/>
              </a:spcBef>
              <a:spcAft>
                <a:spcPts val="0"/>
              </a:spcAft>
              <a:buClr>
                <a:schemeClr val="dk1"/>
              </a:buClr>
              <a:buSzPts val="3200"/>
              <a:buNone/>
            </a:pPr>
            <a:endParaRPr/>
          </a:p>
        </p:txBody>
      </p:sp>
      <p:pic>
        <p:nvPicPr>
          <p:cNvPr id="221" name="Google Shape;221;p30"/>
          <p:cNvPicPr preferRelativeResize="0"/>
          <p:nvPr/>
        </p:nvPicPr>
        <p:blipFill rotWithShape="1">
          <a:blip r:embed="rId3">
            <a:alphaModFix/>
          </a:blip>
          <a:srcRect/>
          <a:stretch/>
        </p:blipFill>
        <p:spPr>
          <a:xfrm>
            <a:off x="0" y="0"/>
            <a:ext cx="927100" cy="1155700"/>
          </a:xfrm>
          <a:prstGeom prst="rect">
            <a:avLst/>
          </a:prstGeom>
          <a:noFill/>
          <a:ln>
            <a:noFill/>
          </a:ln>
        </p:spPr>
      </p:pic>
      <p:graphicFrame>
        <p:nvGraphicFramePr>
          <p:cNvPr id="222" name="Google Shape;222;p30"/>
          <p:cNvGraphicFramePr/>
          <p:nvPr>
            <p:extLst>
              <p:ext uri="{D42A27DB-BD31-4B8C-83A1-F6EECF244321}">
                <p14:modId xmlns:p14="http://schemas.microsoft.com/office/powerpoint/2010/main" xmlns="" val="1121493630"/>
              </p:ext>
            </p:extLst>
          </p:nvPr>
        </p:nvGraphicFramePr>
        <p:xfrm>
          <a:off x="828675" y="1660527"/>
          <a:ext cx="7781925" cy="4718168"/>
        </p:xfrm>
        <a:graphic>
          <a:graphicData uri="http://schemas.openxmlformats.org/drawingml/2006/table">
            <a:tbl>
              <a:tblPr bandRow="1">
                <a:noFill/>
                <a:tableStyleId>{118AEC4C-2A61-40B2-9733-43A10C444016}</a:tableStyleId>
              </a:tblPr>
              <a:tblGrid>
                <a:gridCol w="876300">
                  <a:extLst>
                    <a:ext uri="{9D8B030D-6E8A-4147-A177-3AD203B41FA5}">
                      <a16:colId xmlns:a16="http://schemas.microsoft.com/office/drawing/2014/main" xmlns="" val="20000"/>
                    </a:ext>
                  </a:extLst>
                </a:gridCol>
                <a:gridCol w="6905625">
                  <a:extLst>
                    <a:ext uri="{9D8B030D-6E8A-4147-A177-3AD203B41FA5}">
                      <a16:colId xmlns:a16="http://schemas.microsoft.com/office/drawing/2014/main" xmlns="" val="20001"/>
                    </a:ext>
                  </a:extLst>
                </a:gridCol>
              </a:tblGrid>
              <a:tr h="790975">
                <a:tc gridSpan="2">
                  <a:txBody>
                    <a:bodyPr/>
                    <a:lstStyle/>
                    <a:p>
                      <a:pPr marL="0" marR="0" lvl="0" indent="0" algn="ctr" rtl="0">
                        <a:lnSpc>
                          <a:spcPct val="115000"/>
                        </a:lnSpc>
                        <a:spcBef>
                          <a:spcPts val="0"/>
                        </a:spcBef>
                        <a:spcAft>
                          <a:spcPts val="0"/>
                        </a:spcAft>
                        <a:buNone/>
                      </a:pPr>
                      <a:r>
                        <a:rPr lang="en-ZA" sz="2400" b="1" u="none" dirty="0">
                          <a:solidFill>
                            <a:schemeClr val="tx1"/>
                          </a:solidFill>
                          <a:latin typeface="Calibri"/>
                          <a:ea typeface="Calibri"/>
                          <a:cs typeface="Calibri"/>
                          <a:sym typeface="Calibri"/>
                        </a:rPr>
                        <a:t>SOP 10: Segregation of inmates presenting with COVID-19 symptoms</a:t>
                      </a:r>
                      <a:endParaRPr sz="2400" b="1" u="none" dirty="0">
                        <a:solidFill>
                          <a:schemeClr val="tx1"/>
                        </a:solidFill>
                        <a:latin typeface="Calibri"/>
                        <a:ea typeface="Calibri"/>
                        <a:cs typeface="Calibri"/>
                        <a:sym typeface="Calibri"/>
                      </a:endParaRPr>
                    </a:p>
                  </a:txBody>
                  <a:tcPr marL="68575" marR="68575" marT="0" marB="0"/>
                </a:tc>
                <a:tc hMerge="1">
                  <a:txBody>
                    <a:bodyPr/>
                    <a:lstStyle/>
                    <a:p>
                      <a:endParaRPr lang="en-US"/>
                    </a:p>
                  </a:txBody>
                  <a:tcPr/>
                </a:tc>
                <a:extLst>
                  <a:ext uri="{0D108BD9-81ED-4DB2-BD59-A6C34878D82A}">
                    <a16:rowId xmlns:a16="http://schemas.microsoft.com/office/drawing/2014/main" xmlns="" val="10000"/>
                  </a:ext>
                </a:extLst>
              </a:tr>
              <a:tr h="1572700">
                <a:tc>
                  <a:txBody>
                    <a:bodyPr/>
                    <a:lstStyle/>
                    <a:p>
                      <a:pPr marL="0" marR="0" lvl="0" indent="0" algn="just" rtl="0">
                        <a:lnSpc>
                          <a:spcPct val="115000"/>
                        </a:lnSpc>
                        <a:spcBef>
                          <a:spcPts val="0"/>
                        </a:spcBef>
                        <a:spcAft>
                          <a:spcPts val="0"/>
                        </a:spcAft>
                        <a:buNone/>
                      </a:pPr>
                      <a:r>
                        <a:rPr lang="en-ZA" sz="2400" b="1">
                          <a:solidFill>
                            <a:schemeClr val="tx1"/>
                          </a:solidFill>
                          <a:latin typeface="Calibri"/>
                          <a:ea typeface="Calibri"/>
                          <a:cs typeface="Calibri"/>
                          <a:sym typeface="Calibri"/>
                        </a:rPr>
                        <a:t>Aim</a:t>
                      </a:r>
                      <a:endParaRPr sz="2400" b="1">
                        <a:solidFill>
                          <a:schemeClr val="tx1"/>
                        </a:solidFill>
                        <a:latin typeface="Calibri"/>
                        <a:ea typeface="Calibri"/>
                        <a:cs typeface="Calibri"/>
                        <a:sym typeface="Calibri"/>
                      </a:endParaRPr>
                    </a:p>
                  </a:txBody>
                  <a:tcPr marL="68575" marR="68575" marT="0" marB="0" anchor="ctr"/>
                </a:tc>
                <a:tc>
                  <a:txBody>
                    <a:bodyPr/>
                    <a:lstStyle/>
                    <a:p>
                      <a:pPr marL="342900" marR="0" lvl="0" indent="-342900" algn="l" rtl="0">
                        <a:spcBef>
                          <a:spcPts val="0"/>
                        </a:spcBef>
                        <a:spcAft>
                          <a:spcPts val="0"/>
                        </a:spcAft>
                        <a:buClrTx/>
                        <a:buSzPts val="2400"/>
                        <a:buFont typeface="Arial"/>
                        <a:buChar char="•"/>
                      </a:pPr>
                      <a:r>
                        <a:rPr lang="en-ZA" sz="2400" dirty="0">
                          <a:solidFill>
                            <a:schemeClr val="tx1"/>
                          </a:solidFill>
                        </a:rPr>
                        <a:t>The SOP addresses measures to take when inmates visit the Correctional Centre Clinics including screening and triaging to identify possible suspects and their separation from the other inmates. </a:t>
                      </a:r>
                      <a:endParaRPr sz="2400" dirty="0">
                        <a:solidFill>
                          <a:schemeClr val="tx1"/>
                        </a:solidFill>
                      </a:endParaRPr>
                    </a:p>
                  </a:txBody>
                  <a:tcPr marL="68575" marR="68575" marT="0" marB="0"/>
                </a:tc>
                <a:extLst>
                  <a:ext uri="{0D108BD9-81ED-4DB2-BD59-A6C34878D82A}">
                    <a16:rowId xmlns:a16="http://schemas.microsoft.com/office/drawing/2014/main" xmlns="" val="10001"/>
                  </a:ext>
                </a:extLst>
              </a:tr>
              <a:tr h="708625">
                <a:tc gridSpan="2">
                  <a:txBody>
                    <a:bodyPr/>
                    <a:lstStyle/>
                    <a:p>
                      <a:pPr marL="0" marR="0" lvl="0" indent="0" algn="ctr" rtl="0">
                        <a:spcBef>
                          <a:spcPts val="0"/>
                        </a:spcBef>
                        <a:spcAft>
                          <a:spcPts val="0"/>
                        </a:spcAft>
                        <a:buNone/>
                      </a:pPr>
                      <a:r>
                        <a:rPr lang="en-ZA" sz="2400" b="1" u="none" dirty="0">
                          <a:solidFill>
                            <a:schemeClr val="tx1"/>
                          </a:solidFill>
                          <a:latin typeface="Calibri"/>
                          <a:ea typeface="Calibri"/>
                          <a:cs typeface="Calibri"/>
                          <a:sym typeface="Calibri"/>
                        </a:rPr>
                        <a:t>SOP 11: </a:t>
                      </a:r>
                      <a:r>
                        <a:rPr lang="en-ZA" sz="2400" b="1" dirty="0">
                          <a:solidFill>
                            <a:schemeClr val="tx1"/>
                          </a:solidFill>
                          <a:latin typeface="Calibri"/>
                          <a:ea typeface="Calibri"/>
                          <a:cs typeface="Calibri"/>
                          <a:sym typeface="Calibri"/>
                        </a:rPr>
                        <a:t>Provision of psychosocial support to officials and inmates</a:t>
                      </a:r>
                      <a:endParaRPr sz="2400" b="1" u="none" dirty="0">
                        <a:solidFill>
                          <a:schemeClr val="tx1"/>
                        </a:solidFill>
                        <a:latin typeface="Calibri"/>
                        <a:ea typeface="Calibri"/>
                        <a:cs typeface="Calibri"/>
                        <a:sym typeface="Calibri"/>
                      </a:endParaRPr>
                    </a:p>
                  </a:txBody>
                  <a:tcPr marL="68575" marR="68575" marT="0" marB="0"/>
                </a:tc>
                <a:tc hMerge="1">
                  <a:txBody>
                    <a:bodyPr/>
                    <a:lstStyle/>
                    <a:p>
                      <a:endParaRPr lang="en-US"/>
                    </a:p>
                  </a:txBody>
                  <a:tcPr/>
                </a:tc>
                <a:extLst>
                  <a:ext uri="{0D108BD9-81ED-4DB2-BD59-A6C34878D82A}">
                    <a16:rowId xmlns:a16="http://schemas.microsoft.com/office/drawing/2014/main" xmlns="" val="10002"/>
                  </a:ext>
                </a:extLst>
              </a:tr>
              <a:tr h="1572700">
                <a:tc>
                  <a:txBody>
                    <a:bodyPr/>
                    <a:lstStyle/>
                    <a:p>
                      <a:pPr marL="0" marR="0" lvl="0" indent="0" algn="just" rtl="0">
                        <a:lnSpc>
                          <a:spcPct val="115000"/>
                        </a:lnSpc>
                        <a:spcBef>
                          <a:spcPts val="0"/>
                        </a:spcBef>
                        <a:spcAft>
                          <a:spcPts val="0"/>
                        </a:spcAft>
                        <a:buNone/>
                      </a:pPr>
                      <a:r>
                        <a:rPr lang="en-ZA" sz="2400" b="1">
                          <a:solidFill>
                            <a:schemeClr val="tx1"/>
                          </a:solidFill>
                          <a:latin typeface="Calibri"/>
                          <a:ea typeface="Calibri"/>
                          <a:cs typeface="Calibri"/>
                          <a:sym typeface="Calibri"/>
                        </a:rPr>
                        <a:t>Aim</a:t>
                      </a:r>
                      <a:endParaRPr sz="2400" b="1">
                        <a:solidFill>
                          <a:schemeClr val="tx1"/>
                        </a:solidFill>
                        <a:latin typeface="Calibri"/>
                        <a:ea typeface="Calibri"/>
                        <a:cs typeface="Calibri"/>
                        <a:sym typeface="Calibri"/>
                      </a:endParaRPr>
                    </a:p>
                  </a:txBody>
                  <a:tcPr marL="68575" marR="68575" marT="0" marB="0" anchor="ctr"/>
                </a:tc>
                <a:tc>
                  <a:txBody>
                    <a:bodyPr/>
                    <a:lstStyle/>
                    <a:p>
                      <a:pPr marL="342900" marR="0" lvl="0" indent="-342900" algn="l" rtl="0">
                        <a:spcBef>
                          <a:spcPts val="0"/>
                        </a:spcBef>
                        <a:spcAft>
                          <a:spcPts val="0"/>
                        </a:spcAft>
                        <a:buClrTx/>
                        <a:buSzPts val="2400"/>
                        <a:buFont typeface="Arial"/>
                        <a:buChar char="•"/>
                      </a:pPr>
                      <a:r>
                        <a:rPr lang="en-ZA" sz="2400" dirty="0">
                          <a:solidFill>
                            <a:schemeClr val="tx1"/>
                          </a:solidFill>
                          <a:latin typeface="Calibri"/>
                          <a:ea typeface="Calibri"/>
                          <a:cs typeface="Calibri"/>
                          <a:sym typeface="Calibri"/>
                        </a:rPr>
                        <a:t>The SOP addresses the provision of psychosocial support to officials and inmates including de-stigmatization</a:t>
                      </a:r>
                      <a:r>
                        <a:rPr lang="en-ZA" sz="2400" baseline="0" dirty="0">
                          <a:solidFill>
                            <a:schemeClr val="tx1"/>
                          </a:solidFill>
                          <a:latin typeface="Calibri"/>
                          <a:ea typeface="Calibri"/>
                          <a:cs typeface="Calibri"/>
                          <a:sym typeface="Calibri"/>
                        </a:rPr>
                        <a:t> and</a:t>
                      </a:r>
                      <a:r>
                        <a:rPr lang="en-ZA" sz="2400" dirty="0">
                          <a:solidFill>
                            <a:schemeClr val="tx1"/>
                          </a:solidFill>
                          <a:latin typeface="Calibri"/>
                          <a:ea typeface="Calibri"/>
                          <a:cs typeface="Calibri"/>
                          <a:sym typeface="Calibri"/>
                        </a:rPr>
                        <a:t> anti-discrimination.</a:t>
                      </a:r>
                      <a:endParaRPr sz="2400" dirty="0">
                        <a:solidFill>
                          <a:schemeClr val="tx1"/>
                        </a:solidFill>
                        <a:latin typeface="Calibri"/>
                        <a:ea typeface="Calibri"/>
                        <a:cs typeface="Calibri"/>
                        <a:sym typeface="Calibri"/>
                      </a:endParaRPr>
                    </a:p>
                  </a:txBody>
                  <a:tcPr marL="68575" marR="68575" marT="0" marB="0"/>
                </a:tc>
                <a:extLst>
                  <a:ext uri="{0D108BD9-81ED-4DB2-BD59-A6C34878D82A}">
                    <a16:rowId xmlns:a16="http://schemas.microsoft.com/office/drawing/2014/main" xmlns="" val="10003"/>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4"/>
          <p:cNvSpPr txBox="1">
            <a:spLocks noGrp="1"/>
          </p:cNvSpPr>
          <p:nvPr>
            <p:ph type="title"/>
          </p:nvPr>
        </p:nvSpPr>
        <p:spPr>
          <a:xfrm>
            <a:off x="927100" y="424542"/>
            <a:ext cx="7759699" cy="993095"/>
          </a:xfrm>
          <a:prstGeom prst="rect">
            <a:avLst/>
          </a:prstGeom>
          <a:solidFill>
            <a:schemeClr val="accent3"/>
          </a:solidFill>
          <a:ln w="25400" cap="flat" cmpd="sng">
            <a:solidFill>
              <a:srgbClr val="718840"/>
            </a:solidFill>
            <a:prstDash val="solid"/>
            <a:round/>
            <a:headEnd type="none" w="sm" len="sm"/>
            <a:tailEnd type="none" w="sm" len="sm"/>
          </a:ln>
        </p:spPr>
        <p:txBody>
          <a:bodyPr spcFirstLastPara="1" wrap="square" lIns="91425" tIns="45700" rIns="91425" bIns="45700" anchor="ctr" anchorCtr="0">
            <a:noAutofit/>
          </a:bodyPr>
          <a:lstStyle/>
          <a:p>
            <a:pPr lvl="0">
              <a:buClr>
                <a:schemeClr val="lt1"/>
              </a:buClr>
              <a:buSzPts val="3200"/>
            </a:pPr>
            <a:r>
              <a:rPr lang="en-ZA" sz="3200" b="1" dirty="0">
                <a:solidFill>
                  <a:schemeClr val="lt1"/>
                </a:solidFill>
                <a:latin typeface="Calibri"/>
                <a:ea typeface="Calibri"/>
                <a:cs typeface="Calibri"/>
                <a:sym typeface="Calibri"/>
              </a:rPr>
              <a:t>PURPOSE </a:t>
            </a:r>
            <a:r>
              <a:rPr lang="en-ZA" sz="3200" b="1" dirty="0">
                <a:solidFill>
                  <a:schemeClr val="lt1"/>
                </a:solidFill>
              </a:rPr>
              <a:t>OF THE PRESENTATION</a:t>
            </a:r>
            <a:endParaRPr sz="3200" b="1" dirty="0">
              <a:solidFill>
                <a:schemeClr val="lt1"/>
              </a:solidFill>
            </a:endParaRPr>
          </a:p>
        </p:txBody>
      </p:sp>
      <p:sp>
        <p:nvSpPr>
          <p:cNvPr id="96" name="Google Shape;96;p14"/>
          <p:cNvSpPr txBox="1">
            <a:spLocks noGrp="1"/>
          </p:cNvSpPr>
          <p:nvPr>
            <p:ph type="body" idx="1"/>
          </p:nvPr>
        </p:nvSpPr>
        <p:spPr>
          <a:xfrm>
            <a:off x="797901" y="1600200"/>
            <a:ext cx="7915276" cy="4525963"/>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rgbClr val="FF0000"/>
              </a:buClr>
              <a:buSzPts val="2400"/>
              <a:buNone/>
            </a:pPr>
            <a:r>
              <a:rPr lang="en-ZA" sz="2400" dirty="0">
                <a:solidFill>
                  <a:schemeClr val="tx1"/>
                </a:solidFill>
              </a:rPr>
              <a:t>To brief the Portfolio Committee on the Standard Operating Procedures (SOPs) for Preparedness, Detection and Response to Coronavirus Disease 2019 (COVID-19) in the Department of Correctional Services (DCS). </a:t>
            </a:r>
            <a:endParaRPr dirty="0">
              <a:solidFill>
                <a:schemeClr val="tx1"/>
              </a:solidFill>
            </a:endParaRPr>
          </a:p>
        </p:txBody>
      </p:sp>
      <p:pic>
        <p:nvPicPr>
          <p:cNvPr id="97" name="Google Shape;97;p14"/>
          <p:cNvPicPr preferRelativeResize="0"/>
          <p:nvPr/>
        </p:nvPicPr>
        <p:blipFill rotWithShape="1">
          <a:blip r:embed="rId3">
            <a:alphaModFix/>
          </a:blip>
          <a:srcRect/>
          <a:stretch/>
        </p:blipFill>
        <p:spPr>
          <a:xfrm>
            <a:off x="0" y="0"/>
            <a:ext cx="927100" cy="1155700"/>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Google Shape;227;p31"/>
          <p:cNvSpPr txBox="1">
            <a:spLocks noGrp="1"/>
          </p:cNvSpPr>
          <p:nvPr>
            <p:ph type="title"/>
          </p:nvPr>
        </p:nvSpPr>
        <p:spPr>
          <a:xfrm>
            <a:off x="828674" y="274638"/>
            <a:ext cx="7858125" cy="1143000"/>
          </a:xfrm>
          <a:prstGeom prst="rect">
            <a:avLst/>
          </a:prstGeom>
          <a:solidFill>
            <a:schemeClr val="accent3"/>
          </a:solidFill>
          <a:ln w="25400" cap="flat" cmpd="sng">
            <a:solidFill>
              <a:srgbClr val="718840"/>
            </a:solidFill>
            <a:prstDash val="solid"/>
            <a:round/>
            <a:headEnd type="none" w="sm" len="sm"/>
            <a:tailEnd type="none" w="sm" len="sm"/>
          </a:ln>
        </p:spPr>
        <p:txBody>
          <a:bodyPr spcFirstLastPara="1" wrap="square" lIns="91425" tIns="45700" rIns="91425" bIns="45700" anchor="ctr" anchorCtr="0">
            <a:noAutofit/>
          </a:bodyPr>
          <a:lstStyle/>
          <a:p>
            <a:pPr lvl="0">
              <a:buClr>
                <a:schemeClr val="lt1"/>
              </a:buClr>
              <a:buSzPts val="3200"/>
            </a:pPr>
            <a:r>
              <a:rPr lang="en-ZA" sz="3200" b="1" dirty="0">
                <a:solidFill>
                  <a:schemeClr val="lt1"/>
                </a:solidFill>
              </a:rPr>
              <a:t>SOPs FOR PREPAREDNESS, DETECTION AND RESPONSE TO (COVID-19</a:t>
            </a:r>
            <a:r>
              <a:rPr lang="en-ZA" sz="3200" b="1" dirty="0">
                <a:solidFill>
                  <a:schemeClr val="lt1"/>
                </a:solidFill>
                <a:latin typeface="Calibri"/>
                <a:ea typeface="Calibri"/>
                <a:cs typeface="Calibri"/>
                <a:sym typeface="Calibri"/>
              </a:rPr>
              <a:t>) </a:t>
            </a:r>
            <a:endParaRPr dirty="0"/>
          </a:p>
        </p:txBody>
      </p:sp>
      <p:sp>
        <p:nvSpPr>
          <p:cNvPr id="228" name="Google Shape;228;p3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2800"/>
              <a:buNone/>
            </a:pPr>
            <a:endParaRPr sz="2800"/>
          </a:p>
          <a:p>
            <a:pPr marL="0" lvl="0" indent="0" algn="l" rtl="0">
              <a:spcBef>
                <a:spcPts val="560"/>
              </a:spcBef>
              <a:spcAft>
                <a:spcPts val="0"/>
              </a:spcAft>
              <a:buClr>
                <a:schemeClr val="dk1"/>
              </a:buClr>
              <a:buSzPts val="2800"/>
              <a:buNone/>
            </a:pPr>
            <a:endParaRPr sz="2800"/>
          </a:p>
          <a:p>
            <a:pPr marL="342900" lvl="0" indent="-139700" algn="l" rtl="0">
              <a:spcBef>
                <a:spcPts val="640"/>
              </a:spcBef>
              <a:spcAft>
                <a:spcPts val="0"/>
              </a:spcAft>
              <a:buClr>
                <a:schemeClr val="dk1"/>
              </a:buClr>
              <a:buSzPts val="3200"/>
              <a:buNone/>
            </a:pPr>
            <a:endParaRPr/>
          </a:p>
        </p:txBody>
      </p:sp>
      <p:pic>
        <p:nvPicPr>
          <p:cNvPr id="229" name="Google Shape;229;p31"/>
          <p:cNvPicPr preferRelativeResize="0"/>
          <p:nvPr/>
        </p:nvPicPr>
        <p:blipFill rotWithShape="1">
          <a:blip r:embed="rId3">
            <a:alphaModFix/>
          </a:blip>
          <a:srcRect/>
          <a:stretch/>
        </p:blipFill>
        <p:spPr>
          <a:xfrm>
            <a:off x="0" y="0"/>
            <a:ext cx="927100" cy="1155700"/>
          </a:xfrm>
          <a:prstGeom prst="rect">
            <a:avLst/>
          </a:prstGeom>
          <a:noFill/>
          <a:ln>
            <a:noFill/>
          </a:ln>
        </p:spPr>
      </p:pic>
      <p:graphicFrame>
        <p:nvGraphicFramePr>
          <p:cNvPr id="230" name="Google Shape;230;p31"/>
          <p:cNvGraphicFramePr/>
          <p:nvPr>
            <p:extLst>
              <p:ext uri="{D42A27DB-BD31-4B8C-83A1-F6EECF244321}">
                <p14:modId xmlns:p14="http://schemas.microsoft.com/office/powerpoint/2010/main" xmlns="" val="900768023"/>
              </p:ext>
            </p:extLst>
          </p:nvPr>
        </p:nvGraphicFramePr>
        <p:xfrm>
          <a:off x="828675" y="1660526"/>
          <a:ext cx="7781925" cy="4645025"/>
        </p:xfrm>
        <a:graphic>
          <a:graphicData uri="http://schemas.openxmlformats.org/drawingml/2006/table">
            <a:tbl>
              <a:tblPr bandRow="1">
                <a:noFill/>
                <a:tableStyleId>{118AEC4C-2A61-40B2-9733-43A10C444016}</a:tableStyleId>
              </a:tblPr>
              <a:tblGrid>
                <a:gridCol w="742950">
                  <a:extLst>
                    <a:ext uri="{9D8B030D-6E8A-4147-A177-3AD203B41FA5}">
                      <a16:colId xmlns:a16="http://schemas.microsoft.com/office/drawing/2014/main" xmlns="" val="20000"/>
                    </a:ext>
                  </a:extLst>
                </a:gridCol>
                <a:gridCol w="7038975">
                  <a:extLst>
                    <a:ext uri="{9D8B030D-6E8A-4147-A177-3AD203B41FA5}">
                      <a16:colId xmlns:a16="http://schemas.microsoft.com/office/drawing/2014/main" xmlns="" val="20001"/>
                    </a:ext>
                  </a:extLst>
                </a:gridCol>
              </a:tblGrid>
              <a:tr h="514950">
                <a:tc gridSpan="2">
                  <a:txBody>
                    <a:bodyPr/>
                    <a:lstStyle/>
                    <a:p>
                      <a:pPr marL="0" marR="0" lvl="0" indent="0" algn="ctr" rtl="0">
                        <a:lnSpc>
                          <a:spcPct val="115000"/>
                        </a:lnSpc>
                        <a:spcBef>
                          <a:spcPts val="0"/>
                        </a:spcBef>
                        <a:spcAft>
                          <a:spcPts val="0"/>
                        </a:spcAft>
                        <a:buNone/>
                      </a:pPr>
                      <a:r>
                        <a:rPr lang="en-ZA" sz="2400" b="1" u="none" dirty="0">
                          <a:solidFill>
                            <a:schemeClr val="tx1"/>
                          </a:solidFill>
                          <a:latin typeface="Calibri"/>
                          <a:ea typeface="Calibri"/>
                          <a:cs typeface="Calibri"/>
                          <a:sym typeface="Calibri"/>
                        </a:rPr>
                        <a:t>SOP 12A: Quarantine and Isolation</a:t>
                      </a:r>
                      <a:endParaRPr sz="2400" b="1" u="none" dirty="0">
                        <a:solidFill>
                          <a:schemeClr val="tx1"/>
                        </a:solidFill>
                        <a:latin typeface="Calibri"/>
                        <a:ea typeface="Calibri"/>
                        <a:cs typeface="Calibri"/>
                        <a:sym typeface="Calibri"/>
                      </a:endParaRPr>
                    </a:p>
                  </a:txBody>
                  <a:tcPr marL="68575" marR="68575" marT="0" marB="0"/>
                </a:tc>
                <a:tc hMerge="1">
                  <a:txBody>
                    <a:bodyPr/>
                    <a:lstStyle/>
                    <a:p>
                      <a:endParaRPr lang="en-US"/>
                    </a:p>
                  </a:txBody>
                  <a:tcPr/>
                </a:tc>
                <a:extLst>
                  <a:ext uri="{0D108BD9-81ED-4DB2-BD59-A6C34878D82A}">
                    <a16:rowId xmlns:a16="http://schemas.microsoft.com/office/drawing/2014/main" xmlns="" val="10000"/>
                  </a:ext>
                </a:extLst>
              </a:tr>
              <a:tr h="4130075">
                <a:tc>
                  <a:txBody>
                    <a:bodyPr/>
                    <a:lstStyle/>
                    <a:p>
                      <a:pPr marL="0" marR="0" lvl="0" indent="0" algn="just" rtl="0">
                        <a:lnSpc>
                          <a:spcPct val="115000"/>
                        </a:lnSpc>
                        <a:spcBef>
                          <a:spcPts val="0"/>
                        </a:spcBef>
                        <a:spcAft>
                          <a:spcPts val="0"/>
                        </a:spcAft>
                        <a:buNone/>
                      </a:pPr>
                      <a:r>
                        <a:rPr lang="en-ZA" sz="2400" b="1" dirty="0">
                          <a:solidFill>
                            <a:schemeClr val="tx1"/>
                          </a:solidFill>
                          <a:latin typeface="Calibri"/>
                          <a:ea typeface="Calibri"/>
                          <a:cs typeface="Calibri"/>
                          <a:sym typeface="Calibri"/>
                        </a:rPr>
                        <a:t>Aim</a:t>
                      </a:r>
                      <a:endParaRPr sz="2400" b="1" dirty="0">
                        <a:solidFill>
                          <a:schemeClr val="tx1"/>
                        </a:solidFill>
                        <a:latin typeface="Calibri"/>
                        <a:ea typeface="Calibri"/>
                        <a:cs typeface="Calibri"/>
                        <a:sym typeface="Calibri"/>
                      </a:endParaRPr>
                    </a:p>
                  </a:txBody>
                  <a:tcPr marL="68575" marR="68575" marT="0" marB="0" anchor="ctr"/>
                </a:tc>
                <a:tc>
                  <a:txBody>
                    <a:bodyPr/>
                    <a:lstStyle/>
                    <a:p>
                      <a:pPr marL="285750" marR="0" lvl="0" indent="-285750" algn="l" rtl="0">
                        <a:spcBef>
                          <a:spcPts val="0"/>
                        </a:spcBef>
                        <a:spcAft>
                          <a:spcPts val="0"/>
                        </a:spcAft>
                        <a:buClrTx/>
                        <a:buSzPts val="2400"/>
                        <a:buFont typeface="Arial"/>
                        <a:buChar char="•"/>
                      </a:pPr>
                      <a:r>
                        <a:rPr lang="en-ZA" sz="2400" dirty="0">
                          <a:solidFill>
                            <a:schemeClr val="tx1"/>
                          </a:solidFill>
                        </a:rPr>
                        <a:t>The SOP </a:t>
                      </a:r>
                      <a:endParaRPr dirty="0">
                        <a:solidFill>
                          <a:schemeClr val="tx1"/>
                        </a:solidFill>
                      </a:endParaRPr>
                    </a:p>
                    <a:p>
                      <a:pPr marL="800100" marR="0" lvl="1" indent="-342900" algn="l" rtl="0">
                        <a:spcBef>
                          <a:spcPts val="0"/>
                        </a:spcBef>
                        <a:spcAft>
                          <a:spcPts val="0"/>
                        </a:spcAft>
                        <a:buClrTx/>
                        <a:buSzPts val="2400"/>
                        <a:buFont typeface="Noto Sans Symbols"/>
                        <a:buChar char="✔"/>
                      </a:pPr>
                      <a:r>
                        <a:rPr lang="en-ZA" sz="2400" u="none" strike="noStrike" cap="none" dirty="0">
                          <a:solidFill>
                            <a:schemeClr val="tx1"/>
                          </a:solidFill>
                        </a:rPr>
                        <a:t>Provides guidance to officials on the suitable location for quarantine and isolation areas including resourcing of these areas</a:t>
                      </a:r>
                      <a:endParaRPr dirty="0">
                        <a:solidFill>
                          <a:schemeClr val="tx1"/>
                        </a:solidFill>
                      </a:endParaRPr>
                    </a:p>
                    <a:p>
                      <a:pPr marL="800100" marR="0" lvl="1" indent="-342900" algn="l" rtl="0">
                        <a:spcBef>
                          <a:spcPts val="0"/>
                        </a:spcBef>
                        <a:spcAft>
                          <a:spcPts val="0"/>
                        </a:spcAft>
                        <a:buClrTx/>
                        <a:buSzPts val="2400"/>
                        <a:buFont typeface="Noto Sans Symbols"/>
                        <a:buChar char="✔"/>
                      </a:pPr>
                      <a:r>
                        <a:rPr lang="en-ZA" sz="2400" u="none" strike="noStrike" cap="none" dirty="0">
                          <a:solidFill>
                            <a:schemeClr val="tx1"/>
                          </a:solidFill>
                        </a:rPr>
                        <a:t>Outlines measures to take for the protection of vulnerable patients e.g. those with comorbidities as well as the promotion of integrated health service delivery </a:t>
                      </a:r>
                      <a:endParaRPr dirty="0">
                        <a:solidFill>
                          <a:schemeClr val="tx1"/>
                        </a:solidFill>
                      </a:endParaRPr>
                    </a:p>
                    <a:p>
                      <a:pPr marL="800100" marR="0" lvl="1" indent="-342900" algn="l" rtl="0">
                        <a:spcBef>
                          <a:spcPts val="0"/>
                        </a:spcBef>
                        <a:spcAft>
                          <a:spcPts val="0"/>
                        </a:spcAft>
                        <a:buClrTx/>
                        <a:buSzPts val="2400"/>
                        <a:buFont typeface="Noto Sans Symbols"/>
                        <a:buChar char="✔"/>
                      </a:pPr>
                      <a:r>
                        <a:rPr lang="en-ZA" sz="2400" u="none" strike="noStrike" cap="none" dirty="0">
                          <a:solidFill>
                            <a:schemeClr val="tx1"/>
                          </a:solidFill>
                        </a:rPr>
                        <a:t>Outlines COVID-19 case management including serving of meals to patients in quarantine and isolation areas</a:t>
                      </a:r>
                      <a:endParaRPr sz="2400" u="none" strike="noStrike" cap="none" dirty="0">
                        <a:solidFill>
                          <a:schemeClr val="tx1"/>
                        </a:solidFill>
                      </a:endParaRPr>
                    </a:p>
                  </a:txBody>
                  <a:tcPr marL="68575" marR="68575" marT="0" marB="0"/>
                </a:tc>
                <a:extLst>
                  <a:ext uri="{0D108BD9-81ED-4DB2-BD59-A6C34878D82A}">
                    <a16:rowId xmlns:a16="http://schemas.microsoft.com/office/drawing/2014/main" xmlns="" val="10001"/>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Google Shape;235;p32"/>
          <p:cNvSpPr txBox="1">
            <a:spLocks noGrp="1"/>
          </p:cNvSpPr>
          <p:nvPr>
            <p:ph type="title"/>
          </p:nvPr>
        </p:nvSpPr>
        <p:spPr>
          <a:xfrm>
            <a:off x="828674" y="274638"/>
            <a:ext cx="7858125" cy="1143000"/>
          </a:xfrm>
          <a:prstGeom prst="rect">
            <a:avLst/>
          </a:prstGeom>
          <a:solidFill>
            <a:schemeClr val="accent3"/>
          </a:solidFill>
          <a:ln w="25400" cap="flat" cmpd="sng">
            <a:solidFill>
              <a:srgbClr val="718840"/>
            </a:solidFill>
            <a:prstDash val="solid"/>
            <a:round/>
            <a:headEnd type="none" w="sm" len="sm"/>
            <a:tailEnd type="none" w="sm" len="sm"/>
          </a:ln>
        </p:spPr>
        <p:txBody>
          <a:bodyPr spcFirstLastPara="1" wrap="square" lIns="91425" tIns="45700" rIns="91425" bIns="45700" anchor="ctr" anchorCtr="0">
            <a:noAutofit/>
          </a:bodyPr>
          <a:lstStyle/>
          <a:p>
            <a:pPr lvl="0">
              <a:buClr>
                <a:schemeClr val="lt1"/>
              </a:buClr>
              <a:buSzPts val="3200"/>
            </a:pPr>
            <a:r>
              <a:rPr lang="en-ZA" sz="3200" b="1" dirty="0">
                <a:solidFill>
                  <a:schemeClr val="lt1"/>
                </a:solidFill>
              </a:rPr>
              <a:t>SOPs FOR PREPAREDNESS, DETECTION AND RESPONSE TO (COVID-19</a:t>
            </a:r>
            <a:r>
              <a:rPr lang="en-ZA" sz="3200" b="1" dirty="0">
                <a:solidFill>
                  <a:schemeClr val="lt1"/>
                </a:solidFill>
                <a:latin typeface="Calibri"/>
                <a:ea typeface="Calibri"/>
                <a:cs typeface="Calibri"/>
                <a:sym typeface="Calibri"/>
              </a:rPr>
              <a:t>) </a:t>
            </a:r>
            <a:endParaRPr dirty="0"/>
          </a:p>
        </p:txBody>
      </p:sp>
      <p:sp>
        <p:nvSpPr>
          <p:cNvPr id="236" name="Google Shape;236;p32"/>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2800"/>
              <a:buNone/>
            </a:pPr>
            <a:endParaRPr sz="2800"/>
          </a:p>
          <a:p>
            <a:pPr marL="0" lvl="0" indent="0" algn="l" rtl="0">
              <a:spcBef>
                <a:spcPts val="560"/>
              </a:spcBef>
              <a:spcAft>
                <a:spcPts val="0"/>
              </a:spcAft>
              <a:buClr>
                <a:schemeClr val="dk1"/>
              </a:buClr>
              <a:buSzPts val="2800"/>
              <a:buNone/>
            </a:pPr>
            <a:endParaRPr sz="2800"/>
          </a:p>
          <a:p>
            <a:pPr marL="342900" lvl="0" indent="-139700" algn="l" rtl="0">
              <a:spcBef>
                <a:spcPts val="640"/>
              </a:spcBef>
              <a:spcAft>
                <a:spcPts val="0"/>
              </a:spcAft>
              <a:buClr>
                <a:schemeClr val="dk1"/>
              </a:buClr>
              <a:buSzPts val="3200"/>
              <a:buNone/>
            </a:pPr>
            <a:endParaRPr/>
          </a:p>
        </p:txBody>
      </p:sp>
      <p:pic>
        <p:nvPicPr>
          <p:cNvPr id="237" name="Google Shape;237;p32"/>
          <p:cNvPicPr preferRelativeResize="0"/>
          <p:nvPr/>
        </p:nvPicPr>
        <p:blipFill rotWithShape="1">
          <a:blip r:embed="rId3">
            <a:alphaModFix/>
          </a:blip>
          <a:srcRect/>
          <a:stretch/>
        </p:blipFill>
        <p:spPr>
          <a:xfrm>
            <a:off x="0" y="0"/>
            <a:ext cx="927100" cy="1155700"/>
          </a:xfrm>
          <a:prstGeom prst="rect">
            <a:avLst/>
          </a:prstGeom>
          <a:noFill/>
          <a:ln>
            <a:noFill/>
          </a:ln>
        </p:spPr>
      </p:pic>
      <p:graphicFrame>
        <p:nvGraphicFramePr>
          <p:cNvPr id="238" name="Google Shape;238;p32"/>
          <p:cNvGraphicFramePr/>
          <p:nvPr>
            <p:extLst>
              <p:ext uri="{D42A27DB-BD31-4B8C-83A1-F6EECF244321}">
                <p14:modId xmlns:p14="http://schemas.microsoft.com/office/powerpoint/2010/main" xmlns="" val="643573111"/>
              </p:ext>
            </p:extLst>
          </p:nvPr>
        </p:nvGraphicFramePr>
        <p:xfrm>
          <a:off x="828675" y="1660527"/>
          <a:ext cx="7781925" cy="3902025"/>
        </p:xfrm>
        <a:graphic>
          <a:graphicData uri="http://schemas.openxmlformats.org/drawingml/2006/table">
            <a:tbl>
              <a:tblPr bandRow="1">
                <a:noFill/>
                <a:tableStyleId>{118AEC4C-2A61-40B2-9733-43A10C444016}</a:tableStyleId>
              </a:tblPr>
              <a:tblGrid>
                <a:gridCol w="742950">
                  <a:extLst>
                    <a:ext uri="{9D8B030D-6E8A-4147-A177-3AD203B41FA5}">
                      <a16:colId xmlns:a16="http://schemas.microsoft.com/office/drawing/2014/main" xmlns="" val="20000"/>
                    </a:ext>
                  </a:extLst>
                </a:gridCol>
                <a:gridCol w="7038975">
                  <a:extLst>
                    <a:ext uri="{9D8B030D-6E8A-4147-A177-3AD203B41FA5}">
                      <a16:colId xmlns:a16="http://schemas.microsoft.com/office/drawing/2014/main" xmlns="" val="20001"/>
                    </a:ext>
                  </a:extLst>
                </a:gridCol>
              </a:tblGrid>
              <a:tr h="854075">
                <a:tc gridSpan="2">
                  <a:txBody>
                    <a:bodyPr/>
                    <a:lstStyle/>
                    <a:p>
                      <a:pPr marL="0" marR="0" lvl="0" indent="0" algn="ctr" rtl="0">
                        <a:spcBef>
                          <a:spcPts val="0"/>
                        </a:spcBef>
                        <a:spcAft>
                          <a:spcPts val="0"/>
                        </a:spcAft>
                        <a:buNone/>
                      </a:pPr>
                      <a:r>
                        <a:rPr lang="en-ZA" sz="2400" b="1" u="none" dirty="0">
                          <a:solidFill>
                            <a:schemeClr val="tx1"/>
                          </a:solidFill>
                          <a:latin typeface="Calibri"/>
                          <a:ea typeface="Calibri"/>
                          <a:cs typeface="Calibri"/>
                          <a:sym typeface="Calibri"/>
                        </a:rPr>
                        <a:t>SOP 12B: </a:t>
                      </a:r>
                      <a:r>
                        <a:rPr lang="en-ZA" sz="2400" b="1" dirty="0">
                          <a:solidFill>
                            <a:schemeClr val="tx1"/>
                          </a:solidFill>
                          <a:latin typeface="Calibri"/>
                          <a:ea typeface="Calibri"/>
                          <a:cs typeface="Calibri"/>
                          <a:sym typeface="Calibri"/>
                        </a:rPr>
                        <a:t>Discharge of persons in quarantine and isolation sites </a:t>
                      </a:r>
                      <a:endParaRPr sz="2400" b="1" dirty="0">
                        <a:solidFill>
                          <a:schemeClr val="tx1"/>
                        </a:solidFill>
                        <a:latin typeface="Calibri"/>
                        <a:ea typeface="Calibri"/>
                        <a:cs typeface="Calibri"/>
                        <a:sym typeface="Calibri"/>
                      </a:endParaRPr>
                    </a:p>
                  </a:txBody>
                  <a:tcPr marL="68575" marR="68575" marT="0" marB="0"/>
                </a:tc>
                <a:tc hMerge="1">
                  <a:txBody>
                    <a:bodyPr/>
                    <a:lstStyle/>
                    <a:p>
                      <a:endParaRPr lang="en-US"/>
                    </a:p>
                  </a:txBody>
                  <a:tcPr/>
                </a:tc>
                <a:extLst>
                  <a:ext uri="{0D108BD9-81ED-4DB2-BD59-A6C34878D82A}">
                    <a16:rowId xmlns:a16="http://schemas.microsoft.com/office/drawing/2014/main" xmlns="" val="10000"/>
                  </a:ext>
                </a:extLst>
              </a:tr>
              <a:tr h="3047950">
                <a:tc>
                  <a:txBody>
                    <a:bodyPr/>
                    <a:lstStyle/>
                    <a:p>
                      <a:pPr marL="0" marR="0" lvl="0" indent="0" algn="just" rtl="0">
                        <a:lnSpc>
                          <a:spcPct val="115000"/>
                        </a:lnSpc>
                        <a:spcBef>
                          <a:spcPts val="0"/>
                        </a:spcBef>
                        <a:spcAft>
                          <a:spcPts val="0"/>
                        </a:spcAft>
                        <a:buNone/>
                      </a:pPr>
                      <a:r>
                        <a:rPr lang="en-ZA" sz="2400" b="1">
                          <a:solidFill>
                            <a:schemeClr val="tx1"/>
                          </a:solidFill>
                          <a:latin typeface="Calibri"/>
                          <a:ea typeface="Calibri"/>
                          <a:cs typeface="Calibri"/>
                          <a:sym typeface="Calibri"/>
                        </a:rPr>
                        <a:t>Aim</a:t>
                      </a:r>
                      <a:endParaRPr sz="2400" b="1">
                        <a:solidFill>
                          <a:schemeClr val="tx1"/>
                        </a:solidFill>
                        <a:latin typeface="Calibri"/>
                        <a:ea typeface="Calibri"/>
                        <a:cs typeface="Calibri"/>
                        <a:sym typeface="Calibri"/>
                      </a:endParaRPr>
                    </a:p>
                  </a:txBody>
                  <a:tcPr marL="68575" marR="68575" marT="0" marB="0" anchor="ctr"/>
                </a:tc>
                <a:tc>
                  <a:txBody>
                    <a:bodyPr/>
                    <a:lstStyle/>
                    <a:p>
                      <a:pPr marL="285750" marR="0" lvl="0" indent="-285750" algn="l" rtl="0">
                        <a:spcBef>
                          <a:spcPts val="0"/>
                        </a:spcBef>
                        <a:spcAft>
                          <a:spcPts val="0"/>
                        </a:spcAft>
                        <a:buClrTx/>
                        <a:buSzPts val="2400"/>
                        <a:buFont typeface="Arial"/>
                        <a:buChar char="•"/>
                      </a:pPr>
                      <a:r>
                        <a:rPr lang="en-ZA" sz="2400" dirty="0">
                          <a:solidFill>
                            <a:schemeClr val="tx1"/>
                          </a:solidFill>
                        </a:rPr>
                        <a:t>This SOP provides guidance on de-isolation criteria for asymptomatic, mild and severe COVID-19 cases including PCR testing.</a:t>
                      </a:r>
                      <a:endParaRPr sz="2400" dirty="0">
                        <a:solidFill>
                          <a:schemeClr val="tx1"/>
                        </a:solidFill>
                      </a:endParaRPr>
                    </a:p>
                  </a:txBody>
                  <a:tcPr marL="68575" marR="68575" marT="0" marB="0"/>
                </a:tc>
                <a:extLst>
                  <a:ext uri="{0D108BD9-81ED-4DB2-BD59-A6C34878D82A}">
                    <a16:rowId xmlns:a16="http://schemas.microsoft.com/office/drawing/2014/main" xmlns="" val="10001"/>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Google Shape;243;p33"/>
          <p:cNvSpPr txBox="1">
            <a:spLocks noGrp="1"/>
          </p:cNvSpPr>
          <p:nvPr>
            <p:ph type="title"/>
          </p:nvPr>
        </p:nvSpPr>
        <p:spPr>
          <a:xfrm>
            <a:off x="927100" y="274638"/>
            <a:ext cx="7759700" cy="1143000"/>
          </a:xfrm>
          <a:prstGeom prst="rect">
            <a:avLst/>
          </a:prstGeom>
          <a:solidFill>
            <a:schemeClr val="accent3"/>
          </a:solidFill>
          <a:ln w="25400" cap="flat" cmpd="sng">
            <a:solidFill>
              <a:srgbClr val="718840"/>
            </a:solidFill>
            <a:prstDash val="solid"/>
            <a:round/>
            <a:headEnd type="none" w="sm" len="sm"/>
            <a:tailEnd type="none" w="sm" len="sm"/>
          </a:ln>
        </p:spPr>
        <p:txBody>
          <a:bodyPr spcFirstLastPara="1" wrap="square" lIns="91425" tIns="45700" rIns="91425" bIns="45700" anchor="ctr" anchorCtr="0">
            <a:noAutofit/>
          </a:bodyPr>
          <a:lstStyle/>
          <a:p>
            <a:pPr lvl="0">
              <a:buClr>
                <a:schemeClr val="lt1"/>
              </a:buClr>
              <a:buSzPts val="3200"/>
            </a:pPr>
            <a:r>
              <a:rPr lang="en-ZA" sz="3200" b="1" dirty="0">
                <a:solidFill>
                  <a:schemeClr val="lt1"/>
                </a:solidFill>
              </a:rPr>
              <a:t>SOPs FOR PREPAREDNESS, DETECTION AND RESPONSE TO COVID-19 (Con’d) </a:t>
            </a:r>
            <a:endParaRPr dirty="0"/>
          </a:p>
        </p:txBody>
      </p:sp>
      <p:sp>
        <p:nvSpPr>
          <p:cNvPr id="244" name="Google Shape;244;p3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2800"/>
              <a:buNone/>
            </a:pPr>
            <a:endParaRPr sz="2800"/>
          </a:p>
          <a:p>
            <a:pPr marL="0" lvl="0" indent="0" algn="l" rtl="0">
              <a:spcBef>
                <a:spcPts val="560"/>
              </a:spcBef>
              <a:spcAft>
                <a:spcPts val="0"/>
              </a:spcAft>
              <a:buClr>
                <a:schemeClr val="dk1"/>
              </a:buClr>
              <a:buSzPts val="2800"/>
              <a:buNone/>
            </a:pPr>
            <a:endParaRPr sz="2800"/>
          </a:p>
          <a:p>
            <a:pPr marL="342900" lvl="0" indent="-139700" algn="l" rtl="0">
              <a:spcBef>
                <a:spcPts val="640"/>
              </a:spcBef>
              <a:spcAft>
                <a:spcPts val="0"/>
              </a:spcAft>
              <a:buClr>
                <a:schemeClr val="dk1"/>
              </a:buClr>
              <a:buSzPts val="3200"/>
              <a:buNone/>
            </a:pPr>
            <a:endParaRPr/>
          </a:p>
        </p:txBody>
      </p:sp>
      <p:pic>
        <p:nvPicPr>
          <p:cNvPr id="245" name="Google Shape;245;p33"/>
          <p:cNvPicPr preferRelativeResize="0"/>
          <p:nvPr/>
        </p:nvPicPr>
        <p:blipFill rotWithShape="1">
          <a:blip r:embed="rId3">
            <a:alphaModFix/>
          </a:blip>
          <a:srcRect/>
          <a:stretch/>
        </p:blipFill>
        <p:spPr>
          <a:xfrm>
            <a:off x="0" y="0"/>
            <a:ext cx="927100" cy="1155700"/>
          </a:xfrm>
          <a:prstGeom prst="rect">
            <a:avLst/>
          </a:prstGeom>
          <a:noFill/>
          <a:ln>
            <a:noFill/>
          </a:ln>
        </p:spPr>
      </p:pic>
      <p:graphicFrame>
        <p:nvGraphicFramePr>
          <p:cNvPr id="246" name="Google Shape;246;p33"/>
          <p:cNvGraphicFramePr/>
          <p:nvPr>
            <p:extLst>
              <p:ext uri="{D42A27DB-BD31-4B8C-83A1-F6EECF244321}">
                <p14:modId xmlns:p14="http://schemas.microsoft.com/office/powerpoint/2010/main" xmlns="" val="1917472247"/>
              </p:ext>
            </p:extLst>
          </p:nvPr>
        </p:nvGraphicFramePr>
        <p:xfrm>
          <a:off x="927099" y="1600199"/>
          <a:ext cx="7693025" cy="4657725"/>
        </p:xfrm>
        <a:graphic>
          <a:graphicData uri="http://schemas.openxmlformats.org/drawingml/2006/table">
            <a:tbl>
              <a:tblPr bandRow="1">
                <a:noFill/>
                <a:tableStyleId>{118AEC4C-2A61-40B2-9733-43A10C444016}</a:tableStyleId>
              </a:tblPr>
              <a:tblGrid>
                <a:gridCol w="777875">
                  <a:extLst>
                    <a:ext uri="{9D8B030D-6E8A-4147-A177-3AD203B41FA5}">
                      <a16:colId xmlns:a16="http://schemas.microsoft.com/office/drawing/2014/main" xmlns="" val="20000"/>
                    </a:ext>
                  </a:extLst>
                </a:gridCol>
                <a:gridCol w="6915150">
                  <a:extLst>
                    <a:ext uri="{9D8B030D-6E8A-4147-A177-3AD203B41FA5}">
                      <a16:colId xmlns:a16="http://schemas.microsoft.com/office/drawing/2014/main" xmlns="" val="20001"/>
                    </a:ext>
                  </a:extLst>
                </a:gridCol>
              </a:tblGrid>
              <a:tr h="1290700">
                <a:tc gridSpan="2">
                  <a:txBody>
                    <a:bodyPr/>
                    <a:lstStyle/>
                    <a:p>
                      <a:pPr marL="0" marR="0" lvl="0" indent="0" algn="ctr" rtl="0">
                        <a:lnSpc>
                          <a:spcPct val="115000"/>
                        </a:lnSpc>
                        <a:spcBef>
                          <a:spcPts val="0"/>
                        </a:spcBef>
                        <a:spcAft>
                          <a:spcPts val="0"/>
                        </a:spcAft>
                        <a:buNone/>
                      </a:pPr>
                      <a:r>
                        <a:rPr lang="en-ZA" sz="2400" b="1" u="none" dirty="0">
                          <a:solidFill>
                            <a:schemeClr val="tx1"/>
                          </a:solidFill>
                          <a:latin typeface="Calibri"/>
                          <a:ea typeface="Calibri"/>
                          <a:cs typeface="Calibri"/>
                          <a:sym typeface="Calibri"/>
                        </a:rPr>
                        <a:t>SOP 13: Case identification (and definition) including transportation of specimen for testing</a:t>
                      </a:r>
                      <a:endParaRPr sz="2400" b="1" u="none" dirty="0">
                        <a:solidFill>
                          <a:schemeClr val="tx1"/>
                        </a:solidFill>
                        <a:latin typeface="Calibri"/>
                        <a:ea typeface="Calibri"/>
                        <a:cs typeface="Calibri"/>
                        <a:sym typeface="Calibri"/>
                      </a:endParaRPr>
                    </a:p>
                  </a:txBody>
                  <a:tcPr marL="68575" marR="68575" marT="0" marB="0"/>
                </a:tc>
                <a:tc hMerge="1">
                  <a:txBody>
                    <a:bodyPr/>
                    <a:lstStyle/>
                    <a:p>
                      <a:endParaRPr lang="en-US"/>
                    </a:p>
                  </a:txBody>
                  <a:tcPr/>
                </a:tc>
                <a:extLst>
                  <a:ext uri="{0D108BD9-81ED-4DB2-BD59-A6C34878D82A}">
                    <a16:rowId xmlns:a16="http://schemas.microsoft.com/office/drawing/2014/main" xmlns="" val="10000"/>
                  </a:ext>
                </a:extLst>
              </a:tr>
              <a:tr h="3367025">
                <a:tc>
                  <a:txBody>
                    <a:bodyPr/>
                    <a:lstStyle/>
                    <a:p>
                      <a:pPr marL="0" marR="0" lvl="0" indent="0" algn="just" rtl="0">
                        <a:lnSpc>
                          <a:spcPct val="115000"/>
                        </a:lnSpc>
                        <a:spcBef>
                          <a:spcPts val="0"/>
                        </a:spcBef>
                        <a:spcAft>
                          <a:spcPts val="0"/>
                        </a:spcAft>
                        <a:buNone/>
                      </a:pPr>
                      <a:r>
                        <a:rPr lang="en-ZA" sz="2400" b="1">
                          <a:solidFill>
                            <a:schemeClr val="tx1"/>
                          </a:solidFill>
                          <a:latin typeface="Calibri"/>
                          <a:ea typeface="Calibri"/>
                          <a:cs typeface="Calibri"/>
                          <a:sym typeface="Calibri"/>
                        </a:rPr>
                        <a:t>Aim</a:t>
                      </a:r>
                      <a:endParaRPr sz="2400" b="1">
                        <a:solidFill>
                          <a:schemeClr val="tx1"/>
                        </a:solidFill>
                        <a:latin typeface="Calibri"/>
                        <a:ea typeface="Calibri"/>
                        <a:cs typeface="Calibri"/>
                        <a:sym typeface="Calibri"/>
                      </a:endParaRPr>
                    </a:p>
                  </a:txBody>
                  <a:tcPr marL="68575" marR="68575" marT="0" marB="0" anchor="ctr"/>
                </a:tc>
                <a:tc>
                  <a:txBody>
                    <a:bodyPr/>
                    <a:lstStyle/>
                    <a:p>
                      <a:pPr marL="285750" marR="0" lvl="0" indent="-285750" algn="l" rtl="0">
                        <a:spcBef>
                          <a:spcPts val="0"/>
                        </a:spcBef>
                        <a:spcAft>
                          <a:spcPts val="0"/>
                        </a:spcAft>
                        <a:buClrTx/>
                        <a:buSzPts val="2400"/>
                        <a:buFont typeface="Arial"/>
                        <a:buChar char="•"/>
                      </a:pPr>
                      <a:r>
                        <a:rPr lang="en-ZA" sz="2400" dirty="0">
                          <a:solidFill>
                            <a:schemeClr val="tx1"/>
                          </a:solidFill>
                        </a:rPr>
                        <a:t>The purpose of this SOP is to guide health care professionals on correct procedures to follow when collecting and handling laboratory specimens from patients with presumptive COVID-19. </a:t>
                      </a:r>
                      <a:endParaRPr dirty="0">
                        <a:solidFill>
                          <a:schemeClr val="tx1"/>
                        </a:solidFill>
                      </a:endParaRPr>
                    </a:p>
                    <a:p>
                      <a:pPr marL="285750" marR="0" lvl="0" indent="-285750" algn="l" rtl="0">
                        <a:spcBef>
                          <a:spcPts val="0"/>
                        </a:spcBef>
                        <a:spcAft>
                          <a:spcPts val="0"/>
                        </a:spcAft>
                        <a:buClrTx/>
                        <a:buSzPts val="2400"/>
                        <a:buFont typeface="Arial"/>
                        <a:buChar char="•"/>
                      </a:pPr>
                      <a:r>
                        <a:rPr lang="en-ZA" sz="2400" dirty="0">
                          <a:solidFill>
                            <a:schemeClr val="tx1"/>
                          </a:solidFill>
                        </a:rPr>
                        <a:t>The SOP also details measures to take when transporting samples for testing.</a:t>
                      </a:r>
                      <a:endParaRPr sz="2400" dirty="0">
                        <a:solidFill>
                          <a:schemeClr val="tx1"/>
                        </a:solidFill>
                      </a:endParaRPr>
                    </a:p>
                  </a:txBody>
                  <a:tcPr marL="68575" marR="68575" marT="0" marB="0"/>
                </a:tc>
                <a:extLst>
                  <a:ext uri="{0D108BD9-81ED-4DB2-BD59-A6C34878D82A}">
                    <a16:rowId xmlns:a16="http://schemas.microsoft.com/office/drawing/2014/main" xmlns="" val="10001"/>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Google Shape;251;p34"/>
          <p:cNvSpPr txBox="1">
            <a:spLocks noGrp="1"/>
          </p:cNvSpPr>
          <p:nvPr>
            <p:ph type="title"/>
          </p:nvPr>
        </p:nvSpPr>
        <p:spPr>
          <a:xfrm>
            <a:off x="927100" y="274638"/>
            <a:ext cx="7759700" cy="1143000"/>
          </a:xfrm>
          <a:prstGeom prst="rect">
            <a:avLst/>
          </a:prstGeom>
          <a:solidFill>
            <a:schemeClr val="accent3"/>
          </a:solidFill>
          <a:ln w="25400" cap="flat" cmpd="sng">
            <a:solidFill>
              <a:srgbClr val="718840"/>
            </a:solidFill>
            <a:prstDash val="solid"/>
            <a:round/>
            <a:headEnd type="none" w="sm" len="sm"/>
            <a:tailEnd type="none" w="sm" len="sm"/>
          </a:ln>
        </p:spPr>
        <p:txBody>
          <a:bodyPr spcFirstLastPara="1" wrap="square" lIns="91425" tIns="45700" rIns="91425" bIns="45700" anchor="ctr" anchorCtr="0">
            <a:noAutofit/>
          </a:bodyPr>
          <a:lstStyle/>
          <a:p>
            <a:pPr lvl="0">
              <a:buClr>
                <a:schemeClr val="lt1"/>
              </a:buClr>
              <a:buSzPts val="3200"/>
            </a:pPr>
            <a:r>
              <a:rPr lang="en-ZA" sz="3200" b="1" dirty="0">
                <a:solidFill>
                  <a:schemeClr val="lt1"/>
                </a:solidFill>
              </a:rPr>
              <a:t>SOPs FOR PREPAREDNESS, DETECTION AND RESPONSE TO COVID-19 (Con’d) </a:t>
            </a:r>
            <a:endParaRPr dirty="0"/>
          </a:p>
        </p:txBody>
      </p:sp>
      <p:sp>
        <p:nvSpPr>
          <p:cNvPr id="252" name="Google Shape;252;p34"/>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2800"/>
              <a:buNone/>
            </a:pPr>
            <a:endParaRPr sz="2800"/>
          </a:p>
          <a:p>
            <a:pPr marL="0" lvl="0" indent="0" algn="l" rtl="0">
              <a:spcBef>
                <a:spcPts val="560"/>
              </a:spcBef>
              <a:spcAft>
                <a:spcPts val="0"/>
              </a:spcAft>
              <a:buClr>
                <a:schemeClr val="dk1"/>
              </a:buClr>
              <a:buSzPts val="2800"/>
              <a:buNone/>
            </a:pPr>
            <a:endParaRPr sz="2800"/>
          </a:p>
          <a:p>
            <a:pPr marL="342900" lvl="0" indent="-139700" algn="l" rtl="0">
              <a:spcBef>
                <a:spcPts val="640"/>
              </a:spcBef>
              <a:spcAft>
                <a:spcPts val="0"/>
              </a:spcAft>
              <a:buClr>
                <a:schemeClr val="dk1"/>
              </a:buClr>
              <a:buSzPts val="3200"/>
              <a:buNone/>
            </a:pPr>
            <a:endParaRPr/>
          </a:p>
        </p:txBody>
      </p:sp>
      <p:pic>
        <p:nvPicPr>
          <p:cNvPr id="253" name="Google Shape;253;p34"/>
          <p:cNvPicPr preferRelativeResize="0"/>
          <p:nvPr/>
        </p:nvPicPr>
        <p:blipFill rotWithShape="1">
          <a:blip r:embed="rId3">
            <a:alphaModFix/>
          </a:blip>
          <a:srcRect/>
          <a:stretch/>
        </p:blipFill>
        <p:spPr>
          <a:xfrm>
            <a:off x="0" y="0"/>
            <a:ext cx="927100" cy="1155700"/>
          </a:xfrm>
          <a:prstGeom prst="rect">
            <a:avLst/>
          </a:prstGeom>
          <a:noFill/>
          <a:ln>
            <a:noFill/>
          </a:ln>
        </p:spPr>
      </p:pic>
      <p:graphicFrame>
        <p:nvGraphicFramePr>
          <p:cNvPr id="254" name="Google Shape;254;p34"/>
          <p:cNvGraphicFramePr/>
          <p:nvPr>
            <p:extLst>
              <p:ext uri="{D42A27DB-BD31-4B8C-83A1-F6EECF244321}">
                <p14:modId xmlns:p14="http://schemas.microsoft.com/office/powerpoint/2010/main" xmlns="" val="4198067289"/>
              </p:ext>
            </p:extLst>
          </p:nvPr>
        </p:nvGraphicFramePr>
        <p:xfrm>
          <a:off x="927099" y="1600199"/>
          <a:ext cx="7693025" cy="4525975"/>
        </p:xfrm>
        <a:graphic>
          <a:graphicData uri="http://schemas.openxmlformats.org/drawingml/2006/table">
            <a:tbl>
              <a:tblPr bandRow="1">
                <a:noFill/>
                <a:tableStyleId>{118AEC4C-2A61-40B2-9733-43A10C444016}</a:tableStyleId>
              </a:tblPr>
              <a:tblGrid>
                <a:gridCol w="777875">
                  <a:extLst>
                    <a:ext uri="{9D8B030D-6E8A-4147-A177-3AD203B41FA5}">
                      <a16:colId xmlns:a16="http://schemas.microsoft.com/office/drawing/2014/main" xmlns="" val="20000"/>
                    </a:ext>
                  </a:extLst>
                </a:gridCol>
                <a:gridCol w="6915150">
                  <a:extLst>
                    <a:ext uri="{9D8B030D-6E8A-4147-A177-3AD203B41FA5}">
                      <a16:colId xmlns:a16="http://schemas.microsoft.com/office/drawing/2014/main" xmlns="" val="20001"/>
                    </a:ext>
                  </a:extLst>
                </a:gridCol>
              </a:tblGrid>
              <a:tr h="1276875">
                <a:tc gridSpan="2">
                  <a:txBody>
                    <a:bodyPr/>
                    <a:lstStyle/>
                    <a:p>
                      <a:pPr marL="0" marR="0" lvl="0" indent="0" algn="ctr" rtl="0">
                        <a:lnSpc>
                          <a:spcPct val="115000"/>
                        </a:lnSpc>
                        <a:spcBef>
                          <a:spcPts val="0"/>
                        </a:spcBef>
                        <a:spcAft>
                          <a:spcPts val="0"/>
                        </a:spcAft>
                        <a:buNone/>
                      </a:pPr>
                      <a:r>
                        <a:rPr lang="en-ZA" sz="2400" b="1" u="none" dirty="0">
                          <a:solidFill>
                            <a:schemeClr val="tx1"/>
                          </a:solidFill>
                          <a:latin typeface="Calibri"/>
                          <a:ea typeface="Calibri"/>
                          <a:cs typeface="Calibri"/>
                          <a:sym typeface="Calibri"/>
                        </a:rPr>
                        <a:t>SOP 14: Transfer of presumptive and confirmed COVID-19 cases to DCS identified quarantine and isolation areas</a:t>
                      </a:r>
                      <a:endParaRPr sz="2400" b="1" u="none" dirty="0">
                        <a:solidFill>
                          <a:schemeClr val="tx1"/>
                        </a:solidFill>
                        <a:latin typeface="Calibri"/>
                        <a:ea typeface="Calibri"/>
                        <a:cs typeface="Calibri"/>
                        <a:sym typeface="Calibri"/>
                      </a:endParaRPr>
                    </a:p>
                  </a:txBody>
                  <a:tcPr marL="68575" marR="68575" marT="0" marB="0"/>
                </a:tc>
                <a:tc hMerge="1">
                  <a:txBody>
                    <a:bodyPr/>
                    <a:lstStyle/>
                    <a:p>
                      <a:endParaRPr lang="en-US"/>
                    </a:p>
                  </a:txBody>
                  <a:tcPr/>
                </a:tc>
                <a:extLst>
                  <a:ext uri="{0D108BD9-81ED-4DB2-BD59-A6C34878D82A}">
                    <a16:rowId xmlns:a16="http://schemas.microsoft.com/office/drawing/2014/main" xmlns="" val="10000"/>
                  </a:ext>
                </a:extLst>
              </a:tr>
              <a:tr h="3249100">
                <a:tc>
                  <a:txBody>
                    <a:bodyPr/>
                    <a:lstStyle/>
                    <a:p>
                      <a:pPr marL="0" marR="0" lvl="0" indent="0" algn="just" rtl="0">
                        <a:lnSpc>
                          <a:spcPct val="115000"/>
                        </a:lnSpc>
                        <a:spcBef>
                          <a:spcPts val="0"/>
                        </a:spcBef>
                        <a:spcAft>
                          <a:spcPts val="0"/>
                        </a:spcAft>
                        <a:buNone/>
                      </a:pPr>
                      <a:r>
                        <a:rPr lang="en-ZA" sz="2400" b="1">
                          <a:solidFill>
                            <a:schemeClr val="tx1"/>
                          </a:solidFill>
                          <a:latin typeface="Calibri"/>
                          <a:ea typeface="Calibri"/>
                          <a:cs typeface="Calibri"/>
                          <a:sym typeface="Calibri"/>
                        </a:rPr>
                        <a:t>Aim</a:t>
                      </a:r>
                      <a:endParaRPr sz="2400" b="1">
                        <a:solidFill>
                          <a:schemeClr val="tx1"/>
                        </a:solidFill>
                        <a:latin typeface="Calibri"/>
                        <a:ea typeface="Calibri"/>
                        <a:cs typeface="Calibri"/>
                        <a:sym typeface="Calibri"/>
                      </a:endParaRPr>
                    </a:p>
                  </a:txBody>
                  <a:tcPr marL="68575" marR="68575" marT="0" marB="0" anchor="ctr"/>
                </a:tc>
                <a:tc>
                  <a:txBody>
                    <a:bodyPr/>
                    <a:lstStyle/>
                    <a:p>
                      <a:pPr marL="285750" marR="0" lvl="0" indent="-285750" algn="l" rtl="0">
                        <a:spcBef>
                          <a:spcPts val="0"/>
                        </a:spcBef>
                        <a:spcAft>
                          <a:spcPts val="0"/>
                        </a:spcAft>
                        <a:buClrTx/>
                        <a:buSzPts val="2400"/>
                        <a:buFont typeface="Arial"/>
                        <a:buChar char="•"/>
                      </a:pPr>
                      <a:r>
                        <a:rPr lang="en-ZA" sz="2400" dirty="0">
                          <a:solidFill>
                            <a:schemeClr val="tx1"/>
                          </a:solidFill>
                        </a:rPr>
                        <a:t>The SOP outlines measures to be taken when transporting COVID-19 presumptive and confirmed cases to identified quarantine and isolation areas.</a:t>
                      </a:r>
                      <a:endParaRPr dirty="0">
                        <a:solidFill>
                          <a:schemeClr val="tx1"/>
                        </a:solidFill>
                      </a:endParaRPr>
                    </a:p>
                    <a:p>
                      <a:pPr marL="285750" marR="0" lvl="0" indent="-285750" algn="l" rtl="0">
                        <a:spcBef>
                          <a:spcPts val="0"/>
                        </a:spcBef>
                        <a:spcAft>
                          <a:spcPts val="0"/>
                        </a:spcAft>
                        <a:buClrTx/>
                        <a:buSzPts val="2400"/>
                        <a:buFont typeface="Arial"/>
                        <a:buChar char="•"/>
                      </a:pPr>
                      <a:r>
                        <a:rPr lang="en-ZA" sz="2400" dirty="0">
                          <a:solidFill>
                            <a:schemeClr val="tx1"/>
                          </a:solidFill>
                        </a:rPr>
                        <a:t>It further covers the PPE to be used by security and escort officials as well as the cleaning and disinfection of used vehicles. </a:t>
                      </a:r>
                      <a:endParaRPr sz="2400" dirty="0">
                        <a:solidFill>
                          <a:schemeClr val="tx1"/>
                        </a:solidFill>
                      </a:endParaRPr>
                    </a:p>
                  </a:txBody>
                  <a:tcPr marL="68575" marR="68575" marT="0" marB="0"/>
                </a:tc>
                <a:extLst>
                  <a:ext uri="{0D108BD9-81ED-4DB2-BD59-A6C34878D82A}">
                    <a16:rowId xmlns:a16="http://schemas.microsoft.com/office/drawing/2014/main" xmlns="" val="10001"/>
                  </a:ext>
                </a:extLst>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sp>
        <p:nvSpPr>
          <p:cNvPr id="259" name="Google Shape;259;p35"/>
          <p:cNvSpPr txBox="1">
            <a:spLocks noGrp="1"/>
          </p:cNvSpPr>
          <p:nvPr>
            <p:ph type="title"/>
          </p:nvPr>
        </p:nvSpPr>
        <p:spPr>
          <a:xfrm>
            <a:off x="828674" y="274638"/>
            <a:ext cx="7858125" cy="1143000"/>
          </a:xfrm>
          <a:prstGeom prst="rect">
            <a:avLst/>
          </a:prstGeom>
          <a:solidFill>
            <a:schemeClr val="accent3"/>
          </a:solidFill>
          <a:ln w="25400" cap="flat" cmpd="sng">
            <a:solidFill>
              <a:srgbClr val="718840"/>
            </a:solidFill>
            <a:prstDash val="solid"/>
            <a:round/>
            <a:headEnd type="none" w="sm" len="sm"/>
            <a:tailEnd type="none" w="sm" len="sm"/>
          </a:ln>
        </p:spPr>
        <p:txBody>
          <a:bodyPr spcFirstLastPara="1" wrap="square" lIns="91425" tIns="45700" rIns="91425" bIns="45700" anchor="ctr" anchorCtr="0">
            <a:noAutofit/>
          </a:bodyPr>
          <a:lstStyle/>
          <a:p>
            <a:pPr lvl="0">
              <a:buClr>
                <a:schemeClr val="lt1"/>
              </a:buClr>
              <a:buSzPts val="3200"/>
            </a:pPr>
            <a:r>
              <a:rPr lang="en-ZA" sz="3200" b="1" dirty="0">
                <a:solidFill>
                  <a:schemeClr val="lt1"/>
                </a:solidFill>
              </a:rPr>
              <a:t>SOPs FOR PREPAREDNESS, DETECTION AND RESPONSE TO COVID-19 (Con’d) </a:t>
            </a:r>
            <a:endParaRPr dirty="0"/>
          </a:p>
        </p:txBody>
      </p:sp>
      <p:sp>
        <p:nvSpPr>
          <p:cNvPr id="260" name="Google Shape;260;p35"/>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2800"/>
              <a:buNone/>
            </a:pPr>
            <a:endParaRPr sz="2800"/>
          </a:p>
          <a:p>
            <a:pPr marL="0" lvl="0" indent="0" algn="l" rtl="0">
              <a:spcBef>
                <a:spcPts val="560"/>
              </a:spcBef>
              <a:spcAft>
                <a:spcPts val="0"/>
              </a:spcAft>
              <a:buClr>
                <a:schemeClr val="dk1"/>
              </a:buClr>
              <a:buSzPts val="2800"/>
              <a:buNone/>
            </a:pPr>
            <a:endParaRPr sz="2800"/>
          </a:p>
          <a:p>
            <a:pPr marL="342900" lvl="0" indent="-139700" algn="l" rtl="0">
              <a:spcBef>
                <a:spcPts val="640"/>
              </a:spcBef>
              <a:spcAft>
                <a:spcPts val="0"/>
              </a:spcAft>
              <a:buClr>
                <a:schemeClr val="dk1"/>
              </a:buClr>
              <a:buSzPts val="3200"/>
              <a:buNone/>
            </a:pPr>
            <a:endParaRPr/>
          </a:p>
        </p:txBody>
      </p:sp>
      <p:pic>
        <p:nvPicPr>
          <p:cNvPr id="261" name="Google Shape;261;p35"/>
          <p:cNvPicPr preferRelativeResize="0"/>
          <p:nvPr/>
        </p:nvPicPr>
        <p:blipFill rotWithShape="1">
          <a:blip r:embed="rId3">
            <a:alphaModFix/>
          </a:blip>
          <a:srcRect/>
          <a:stretch/>
        </p:blipFill>
        <p:spPr>
          <a:xfrm>
            <a:off x="0" y="0"/>
            <a:ext cx="927100" cy="1155700"/>
          </a:xfrm>
          <a:prstGeom prst="rect">
            <a:avLst/>
          </a:prstGeom>
          <a:noFill/>
          <a:ln>
            <a:noFill/>
          </a:ln>
        </p:spPr>
      </p:pic>
      <p:graphicFrame>
        <p:nvGraphicFramePr>
          <p:cNvPr id="262" name="Google Shape;262;p35"/>
          <p:cNvGraphicFramePr/>
          <p:nvPr>
            <p:extLst>
              <p:ext uri="{D42A27DB-BD31-4B8C-83A1-F6EECF244321}">
                <p14:modId xmlns:p14="http://schemas.microsoft.com/office/powerpoint/2010/main" xmlns="" val="1034254227"/>
              </p:ext>
            </p:extLst>
          </p:nvPr>
        </p:nvGraphicFramePr>
        <p:xfrm>
          <a:off x="828673" y="1727200"/>
          <a:ext cx="7858125" cy="4398975"/>
        </p:xfrm>
        <a:graphic>
          <a:graphicData uri="http://schemas.openxmlformats.org/drawingml/2006/table">
            <a:tbl>
              <a:tblPr bandRow="1">
                <a:noFill/>
                <a:tableStyleId>{118AEC4C-2A61-40B2-9733-43A10C444016}</a:tableStyleId>
              </a:tblPr>
              <a:tblGrid>
                <a:gridCol w="742950">
                  <a:extLst>
                    <a:ext uri="{9D8B030D-6E8A-4147-A177-3AD203B41FA5}">
                      <a16:colId xmlns:a16="http://schemas.microsoft.com/office/drawing/2014/main" xmlns="" val="20000"/>
                    </a:ext>
                  </a:extLst>
                </a:gridCol>
                <a:gridCol w="7115175">
                  <a:extLst>
                    <a:ext uri="{9D8B030D-6E8A-4147-A177-3AD203B41FA5}">
                      <a16:colId xmlns:a16="http://schemas.microsoft.com/office/drawing/2014/main" xmlns="" val="20001"/>
                    </a:ext>
                  </a:extLst>
                </a:gridCol>
              </a:tblGrid>
              <a:tr h="718200">
                <a:tc gridSpan="2">
                  <a:txBody>
                    <a:bodyPr/>
                    <a:lstStyle/>
                    <a:p>
                      <a:pPr marL="2171700" marR="0" lvl="0" indent="-2171700" algn="ctr" rtl="0">
                        <a:lnSpc>
                          <a:spcPct val="115000"/>
                        </a:lnSpc>
                        <a:spcBef>
                          <a:spcPts val="0"/>
                        </a:spcBef>
                        <a:spcAft>
                          <a:spcPts val="0"/>
                        </a:spcAft>
                        <a:buNone/>
                      </a:pPr>
                      <a:r>
                        <a:rPr lang="en-ZA" sz="2400" b="1" dirty="0">
                          <a:solidFill>
                            <a:schemeClr val="tx1"/>
                          </a:solidFill>
                          <a:latin typeface="Calibri"/>
                          <a:ea typeface="Calibri"/>
                          <a:cs typeface="Calibri"/>
                          <a:sym typeface="Calibri"/>
                        </a:rPr>
                        <a:t>SOP 15: Management of confirmed COVID-19 case</a:t>
                      </a:r>
                      <a:endParaRPr sz="2400" b="1" dirty="0">
                        <a:solidFill>
                          <a:schemeClr val="tx1"/>
                        </a:solidFill>
                        <a:latin typeface="Calibri"/>
                        <a:ea typeface="Calibri"/>
                        <a:cs typeface="Calibri"/>
                        <a:sym typeface="Calibri"/>
                      </a:endParaRPr>
                    </a:p>
                  </a:txBody>
                  <a:tcPr marL="68575" marR="68575" marT="0" marB="0"/>
                </a:tc>
                <a:tc hMerge="1">
                  <a:txBody>
                    <a:bodyPr/>
                    <a:lstStyle/>
                    <a:p>
                      <a:endParaRPr lang="en-US"/>
                    </a:p>
                  </a:txBody>
                  <a:tcPr/>
                </a:tc>
                <a:extLst>
                  <a:ext uri="{0D108BD9-81ED-4DB2-BD59-A6C34878D82A}">
                    <a16:rowId xmlns:a16="http://schemas.microsoft.com/office/drawing/2014/main" xmlns="" val="10000"/>
                  </a:ext>
                </a:extLst>
              </a:tr>
              <a:tr h="3680775">
                <a:tc>
                  <a:txBody>
                    <a:bodyPr/>
                    <a:lstStyle/>
                    <a:p>
                      <a:pPr marL="0" marR="0" lvl="0" indent="0" algn="just" rtl="0">
                        <a:lnSpc>
                          <a:spcPct val="115000"/>
                        </a:lnSpc>
                        <a:spcBef>
                          <a:spcPts val="0"/>
                        </a:spcBef>
                        <a:spcAft>
                          <a:spcPts val="0"/>
                        </a:spcAft>
                        <a:buNone/>
                      </a:pPr>
                      <a:r>
                        <a:rPr lang="en-ZA" sz="2400" b="1">
                          <a:solidFill>
                            <a:schemeClr val="tx1"/>
                          </a:solidFill>
                          <a:latin typeface="Calibri"/>
                          <a:ea typeface="Calibri"/>
                          <a:cs typeface="Calibri"/>
                          <a:sym typeface="Calibri"/>
                        </a:rPr>
                        <a:t>Aim</a:t>
                      </a:r>
                      <a:endParaRPr sz="2400" b="1">
                        <a:solidFill>
                          <a:schemeClr val="tx1"/>
                        </a:solidFill>
                        <a:latin typeface="Calibri"/>
                        <a:ea typeface="Calibri"/>
                        <a:cs typeface="Calibri"/>
                        <a:sym typeface="Calibri"/>
                      </a:endParaRPr>
                    </a:p>
                  </a:txBody>
                  <a:tcPr marL="68575" marR="68575" marT="0" marB="0" anchor="ctr"/>
                </a:tc>
                <a:tc>
                  <a:txBody>
                    <a:bodyPr/>
                    <a:lstStyle/>
                    <a:p>
                      <a:pPr marL="342900" marR="0" lvl="0" indent="-342900" algn="l" rtl="0">
                        <a:spcBef>
                          <a:spcPts val="0"/>
                        </a:spcBef>
                        <a:spcAft>
                          <a:spcPts val="0"/>
                        </a:spcAft>
                        <a:buClrTx/>
                        <a:buSzPts val="2400"/>
                        <a:buFont typeface="Arial" panose="020B0604020202020204" pitchFamily="34" charset="0"/>
                        <a:buChar char="•"/>
                      </a:pPr>
                      <a:r>
                        <a:rPr lang="en-ZA" sz="2400" dirty="0">
                          <a:solidFill>
                            <a:schemeClr val="tx1"/>
                          </a:solidFill>
                        </a:rPr>
                        <a:t>According to this SOP, confirmed COVID-19 patients must be isolated.</a:t>
                      </a:r>
                      <a:endParaRPr dirty="0">
                        <a:solidFill>
                          <a:schemeClr val="tx1"/>
                        </a:solidFill>
                      </a:endParaRPr>
                    </a:p>
                    <a:p>
                      <a:pPr marL="342900" marR="0" lvl="0" indent="-342900" algn="l" rtl="0">
                        <a:spcBef>
                          <a:spcPts val="0"/>
                        </a:spcBef>
                        <a:spcAft>
                          <a:spcPts val="0"/>
                        </a:spcAft>
                        <a:buClrTx/>
                        <a:buSzPts val="2400"/>
                        <a:buFont typeface="Arial" panose="020B0604020202020204" pitchFamily="34" charset="0"/>
                        <a:buChar char="•"/>
                      </a:pPr>
                      <a:endParaRPr sz="2400" dirty="0">
                        <a:solidFill>
                          <a:schemeClr val="tx1"/>
                        </a:solidFill>
                      </a:endParaRPr>
                    </a:p>
                    <a:p>
                      <a:pPr marL="342900" marR="0" lvl="0" indent="-342900" algn="l" rtl="0">
                        <a:spcBef>
                          <a:spcPts val="0"/>
                        </a:spcBef>
                        <a:spcAft>
                          <a:spcPts val="0"/>
                        </a:spcAft>
                        <a:buClrTx/>
                        <a:buSzPts val="2400"/>
                        <a:buFont typeface="Arial" panose="020B0604020202020204" pitchFamily="34" charset="0"/>
                        <a:buChar char="•"/>
                      </a:pPr>
                      <a:r>
                        <a:rPr lang="en-ZA" sz="2400" dirty="0">
                          <a:solidFill>
                            <a:schemeClr val="tx1"/>
                          </a:solidFill>
                        </a:rPr>
                        <a:t>The SOP further guides health care professionals on medication to use for symptomatic management of COVID-19 patients including Oxygen therapy.</a:t>
                      </a:r>
                      <a:endParaRPr dirty="0">
                        <a:solidFill>
                          <a:schemeClr val="tx1"/>
                        </a:solidFill>
                      </a:endParaRPr>
                    </a:p>
                    <a:p>
                      <a:pPr marL="495300" marR="0" lvl="0" indent="-342900" algn="l" rtl="0">
                        <a:spcBef>
                          <a:spcPts val="0"/>
                        </a:spcBef>
                        <a:spcAft>
                          <a:spcPts val="0"/>
                        </a:spcAft>
                        <a:buClrTx/>
                        <a:buSzPts val="2400"/>
                        <a:buFont typeface="Arial" panose="020B0604020202020204" pitchFamily="34" charset="0"/>
                        <a:buChar char="•"/>
                      </a:pPr>
                      <a:endParaRPr sz="2400" dirty="0">
                        <a:solidFill>
                          <a:schemeClr val="tx1"/>
                        </a:solidFill>
                      </a:endParaRPr>
                    </a:p>
                    <a:p>
                      <a:pPr marL="342900" marR="0" lvl="0" indent="-342900" algn="l" rtl="0">
                        <a:spcBef>
                          <a:spcPts val="0"/>
                        </a:spcBef>
                        <a:spcAft>
                          <a:spcPts val="0"/>
                        </a:spcAft>
                        <a:buClrTx/>
                        <a:buSzPts val="2400"/>
                        <a:buFont typeface="Arial" panose="020B0604020202020204" pitchFamily="34" charset="0"/>
                        <a:buChar char="•"/>
                      </a:pPr>
                      <a:r>
                        <a:rPr lang="en-ZA" sz="2400" dirty="0">
                          <a:solidFill>
                            <a:schemeClr val="tx1"/>
                          </a:solidFill>
                        </a:rPr>
                        <a:t>The provision of nutritional support i.e. therapeutic diets is also addressed in this SOP. </a:t>
                      </a:r>
                      <a:endParaRPr sz="2400" dirty="0">
                        <a:solidFill>
                          <a:schemeClr val="tx1"/>
                        </a:solidFill>
                      </a:endParaRPr>
                    </a:p>
                  </a:txBody>
                  <a:tcPr marL="68575" marR="68575" marT="0" marB="0"/>
                </a:tc>
                <a:extLst>
                  <a:ext uri="{0D108BD9-81ED-4DB2-BD59-A6C34878D82A}">
                    <a16:rowId xmlns:a16="http://schemas.microsoft.com/office/drawing/2014/main" xmlns="" val="10001"/>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7" name="Google Shape;267;p36"/>
          <p:cNvSpPr txBox="1">
            <a:spLocks noGrp="1"/>
          </p:cNvSpPr>
          <p:nvPr>
            <p:ph type="title"/>
          </p:nvPr>
        </p:nvSpPr>
        <p:spPr>
          <a:xfrm>
            <a:off x="828674" y="274638"/>
            <a:ext cx="7858125" cy="1143000"/>
          </a:xfrm>
          <a:prstGeom prst="rect">
            <a:avLst/>
          </a:prstGeom>
          <a:solidFill>
            <a:schemeClr val="accent3"/>
          </a:solidFill>
          <a:ln w="25400" cap="flat" cmpd="sng">
            <a:solidFill>
              <a:srgbClr val="718840"/>
            </a:solidFill>
            <a:prstDash val="solid"/>
            <a:round/>
            <a:headEnd type="none" w="sm" len="sm"/>
            <a:tailEnd type="none" w="sm" len="sm"/>
          </a:ln>
        </p:spPr>
        <p:txBody>
          <a:bodyPr spcFirstLastPara="1" wrap="square" lIns="91425" tIns="45700" rIns="91425" bIns="45700" anchor="ctr" anchorCtr="0">
            <a:noAutofit/>
          </a:bodyPr>
          <a:lstStyle/>
          <a:p>
            <a:pPr lvl="0">
              <a:buClr>
                <a:schemeClr val="lt1"/>
              </a:buClr>
              <a:buSzPts val="3200"/>
            </a:pPr>
            <a:r>
              <a:rPr lang="en-ZA" sz="3200" b="1" dirty="0">
                <a:solidFill>
                  <a:schemeClr val="lt1"/>
                </a:solidFill>
              </a:rPr>
              <a:t>SOPs FOR PREPAREDNESS, DETECTION AND RESPONSE TO COVID-19 (Con’d) </a:t>
            </a:r>
            <a:endParaRPr dirty="0"/>
          </a:p>
        </p:txBody>
      </p:sp>
      <p:sp>
        <p:nvSpPr>
          <p:cNvPr id="268" name="Google Shape;268;p36"/>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2800"/>
              <a:buNone/>
            </a:pPr>
            <a:endParaRPr sz="2800"/>
          </a:p>
          <a:p>
            <a:pPr marL="0" lvl="0" indent="0" algn="l" rtl="0">
              <a:spcBef>
                <a:spcPts val="560"/>
              </a:spcBef>
              <a:spcAft>
                <a:spcPts val="0"/>
              </a:spcAft>
              <a:buClr>
                <a:schemeClr val="dk1"/>
              </a:buClr>
              <a:buSzPts val="2800"/>
              <a:buNone/>
            </a:pPr>
            <a:endParaRPr sz="2800"/>
          </a:p>
          <a:p>
            <a:pPr marL="342900" lvl="0" indent="-139700" algn="l" rtl="0">
              <a:spcBef>
                <a:spcPts val="640"/>
              </a:spcBef>
              <a:spcAft>
                <a:spcPts val="0"/>
              </a:spcAft>
              <a:buClr>
                <a:schemeClr val="dk1"/>
              </a:buClr>
              <a:buSzPts val="3200"/>
              <a:buNone/>
            </a:pPr>
            <a:endParaRPr/>
          </a:p>
        </p:txBody>
      </p:sp>
      <p:pic>
        <p:nvPicPr>
          <p:cNvPr id="269" name="Google Shape;269;p36"/>
          <p:cNvPicPr preferRelativeResize="0"/>
          <p:nvPr/>
        </p:nvPicPr>
        <p:blipFill rotWithShape="1">
          <a:blip r:embed="rId3">
            <a:alphaModFix/>
          </a:blip>
          <a:srcRect/>
          <a:stretch/>
        </p:blipFill>
        <p:spPr>
          <a:xfrm>
            <a:off x="0" y="0"/>
            <a:ext cx="927100" cy="1155700"/>
          </a:xfrm>
          <a:prstGeom prst="rect">
            <a:avLst/>
          </a:prstGeom>
          <a:noFill/>
          <a:ln>
            <a:noFill/>
          </a:ln>
        </p:spPr>
      </p:pic>
      <p:graphicFrame>
        <p:nvGraphicFramePr>
          <p:cNvPr id="270" name="Google Shape;270;p36"/>
          <p:cNvGraphicFramePr/>
          <p:nvPr>
            <p:extLst>
              <p:ext uri="{D42A27DB-BD31-4B8C-83A1-F6EECF244321}">
                <p14:modId xmlns:p14="http://schemas.microsoft.com/office/powerpoint/2010/main" xmlns="" val="2840114200"/>
              </p:ext>
            </p:extLst>
          </p:nvPr>
        </p:nvGraphicFramePr>
        <p:xfrm>
          <a:off x="828673" y="1650999"/>
          <a:ext cx="7858125" cy="4475150"/>
        </p:xfrm>
        <a:graphic>
          <a:graphicData uri="http://schemas.openxmlformats.org/drawingml/2006/table">
            <a:tbl>
              <a:tblPr bandRow="1">
                <a:noFill/>
                <a:tableStyleId>{118AEC4C-2A61-40B2-9733-43A10C444016}</a:tableStyleId>
              </a:tblPr>
              <a:tblGrid>
                <a:gridCol w="742950">
                  <a:extLst>
                    <a:ext uri="{9D8B030D-6E8A-4147-A177-3AD203B41FA5}">
                      <a16:colId xmlns:a16="http://schemas.microsoft.com/office/drawing/2014/main" xmlns="" val="20000"/>
                    </a:ext>
                  </a:extLst>
                </a:gridCol>
                <a:gridCol w="7115175">
                  <a:extLst>
                    <a:ext uri="{9D8B030D-6E8A-4147-A177-3AD203B41FA5}">
                      <a16:colId xmlns:a16="http://schemas.microsoft.com/office/drawing/2014/main" xmlns="" val="20001"/>
                    </a:ext>
                  </a:extLst>
                </a:gridCol>
              </a:tblGrid>
              <a:tr h="1342700">
                <a:tc gridSpan="2">
                  <a:txBody>
                    <a:bodyPr/>
                    <a:lstStyle/>
                    <a:p>
                      <a:pPr marL="0" marR="0" lvl="0" indent="0" algn="ctr" rtl="0">
                        <a:spcBef>
                          <a:spcPts val="0"/>
                        </a:spcBef>
                        <a:spcAft>
                          <a:spcPts val="0"/>
                        </a:spcAft>
                        <a:buNone/>
                      </a:pPr>
                      <a:r>
                        <a:rPr lang="en-ZA" sz="2400" b="1" dirty="0">
                          <a:solidFill>
                            <a:schemeClr val="tx1"/>
                          </a:solidFill>
                          <a:latin typeface="Calibri"/>
                          <a:ea typeface="Calibri"/>
                          <a:cs typeface="Calibri"/>
                          <a:sym typeface="Calibri"/>
                        </a:rPr>
                        <a:t>SOP 16: Handling of babies (under 2 years) of COVID-19 suspect or confirmed mothers </a:t>
                      </a:r>
                      <a:endParaRPr sz="2400" b="1" u="none" dirty="0">
                        <a:solidFill>
                          <a:schemeClr val="tx1"/>
                        </a:solidFill>
                        <a:latin typeface="Calibri"/>
                        <a:ea typeface="Calibri"/>
                        <a:cs typeface="Calibri"/>
                        <a:sym typeface="Calibri"/>
                      </a:endParaRPr>
                    </a:p>
                  </a:txBody>
                  <a:tcPr marL="68575" marR="68575" marT="0" marB="0"/>
                </a:tc>
                <a:tc hMerge="1">
                  <a:txBody>
                    <a:bodyPr/>
                    <a:lstStyle/>
                    <a:p>
                      <a:endParaRPr lang="en-US"/>
                    </a:p>
                  </a:txBody>
                  <a:tcPr/>
                </a:tc>
                <a:extLst>
                  <a:ext uri="{0D108BD9-81ED-4DB2-BD59-A6C34878D82A}">
                    <a16:rowId xmlns:a16="http://schemas.microsoft.com/office/drawing/2014/main" xmlns="" val="10000"/>
                  </a:ext>
                </a:extLst>
              </a:tr>
              <a:tr h="3132450">
                <a:tc>
                  <a:txBody>
                    <a:bodyPr/>
                    <a:lstStyle/>
                    <a:p>
                      <a:pPr marL="0" marR="0" lvl="0" indent="0" algn="just" rtl="0">
                        <a:lnSpc>
                          <a:spcPct val="115000"/>
                        </a:lnSpc>
                        <a:spcBef>
                          <a:spcPts val="0"/>
                        </a:spcBef>
                        <a:spcAft>
                          <a:spcPts val="0"/>
                        </a:spcAft>
                        <a:buNone/>
                      </a:pPr>
                      <a:r>
                        <a:rPr lang="en-ZA" sz="2400" b="1">
                          <a:solidFill>
                            <a:schemeClr val="tx1"/>
                          </a:solidFill>
                          <a:latin typeface="Calibri"/>
                          <a:ea typeface="Calibri"/>
                          <a:cs typeface="Calibri"/>
                          <a:sym typeface="Calibri"/>
                        </a:rPr>
                        <a:t>Aim</a:t>
                      </a:r>
                      <a:endParaRPr sz="2400" b="1">
                        <a:solidFill>
                          <a:schemeClr val="tx1"/>
                        </a:solidFill>
                        <a:latin typeface="Calibri"/>
                        <a:ea typeface="Calibri"/>
                        <a:cs typeface="Calibri"/>
                        <a:sym typeface="Calibri"/>
                      </a:endParaRPr>
                    </a:p>
                  </a:txBody>
                  <a:tcPr marL="68575" marR="68575" marT="0" marB="0" anchor="ctr"/>
                </a:tc>
                <a:tc>
                  <a:txBody>
                    <a:bodyPr/>
                    <a:lstStyle/>
                    <a:p>
                      <a:pPr marL="285750" marR="0" lvl="0" indent="-285750" algn="l" rtl="0">
                        <a:spcBef>
                          <a:spcPts val="0"/>
                        </a:spcBef>
                        <a:spcAft>
                          <a:spcPts val="0"/>
                        </a:spcAft>
                        <a:buClrTx/>
                        <a:buSzPts val="2400"/>
                        <a:buFont typeface="Arial"/>
                        <a:buChar char="•"/>
                      </a:pPr>
                      <a:r>
                        <a:rPr lang="en-ZA" sz="2400" dirty="0">
                          <a:solidFill>
                            <a:schemeClr val="tx1"/>
                          </a:solidFill>
                        </a:rPr>
                        <a:t>This SOP outlines measures to implement when handling babies incarcerated with their mothers who are either presumptive or confirmed COVID-19 cases.</a:t>
                      </a:r>
                      <a:endParaRPr dirty="0">
                        <a:solidFill>
                          <a:schemeClr val="tx1"/>
                        </a:solidFill>
                      </a:endParaRPr>
                    </a:p>
                    <a:p>
                      <a:pPr marL="285750" marR="0" lvl="0" indent="-285750" algn="l" rtl="0">
                        <a:spcBef>
                          <a:spcPts val="0"/>
                        </a:spcBef>
                        <a:spcAft>
                          <a:spcPts val="0"/>
                        </a:spcAft>
                        <a:buClrTx/>
                        <a:buSzPts val="2400"/>
                        <a:buFont typeface="Arial"/>
                        <a:buChar char="•"/>
                      </a:pPr>
                      <a:r>
                        <a:rPr lang="en-ZA" sz="2400" dirty="0">
                          <a:solidFill>
                            <a:schemeClr val="tx1"/>
                          </a:solidFill>
                        </a:rPr>
                        <a:t>The SOP also provides guidance on precautions during feeding. </a:t>
                      </a:r>
                      <a:endParaRPr dirty="0">
                        <a:solidFill>
                          <a:schemeClr val="tx1"/>
                        </a:solidFill>
                      </a:endParaRPr>
                    </a:p>
                    <a:p>
                      <a:pPr marL="285750" marR="0" lvl="0" indent="-171450" algn="l" rtl="0">
                        <a:spcBef>
                          <a:spcPts val="0"/>
                        </a:spcBef>
                        <a:spcAft>
                          <a:spcPts val="0"/>
                        </a:spcAft>
                        <a:buClrTx/>
                        <a:buSzPts val="1800"/>
                        <a:buFont typeface="Arial"/>
                        <a:buNone/>
                      </a:pPr>
                      <a:endParaRPr sz="1800" dirty="0">
                        <a:solidFill>
                          <a:schemeClr val="tx1"/>
                        </a:solidFill>
                      </a:endParaRPr>
                    </a:p>
                  </a:txBody>
                  <a:tcPr marL="68575" marR="68575" marT="0" marB="0"/>
                </a:tc>
                <a:extLst>
                  <a:ext uri="{0D108BD9-81ED-4DB2-BD59-A6C34878D82A}">
                    <a16:rowId xmlns:a16="http://schemas.microsoft.com/office/drawing/2014/main" xmlns="" val="10001"/>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sp>
        <p:nvSpPr>
          <p:cNvPr id="275" name="Google Shape;275;p37"/>
          <p:cNvSpPr txBox="1">
            <a:spLocks noGrp="1"/>
          </p:cNvSpPr>
          <p:nvPr>
            <p:ph type="title"/>
          </p:nvPr>
        </p:nvSpPr>
        <p:spPr>
          <a:xfrm>
            <a:off x="828674" y="274638"/>
            <a:ext cx="7858125" cy="1143000"/>
          </a:xfrm>
          <a:prstGeom prst="rect">
            <a:avLst/>
          </a:prstGeom>
          <a:solidFill>
            <a:schemeClr val="accent3"/>
          </a:solidFill>
          <a:ln w="25400" cap="flat" cmpd="sng">
            <a:solidFill>
              <a:srgbClr val="718840"/>
            </a:solidFill>
            <a:prstDash val="solid"/>
            <a:round/>
            <a:headEnd type="none" w="sm" len="sm"/>
            <a:tailEnd type="none" w="sm" len="sm"/>
          </a:ln>
        </p:spPr>
        <p:txBody>
          <a:bodyPr spcFirstLastPara="1" wrap="square" lIns="91425" tIns="45700" rIns="91425" bIns="45700" anchor="ctr" anchorCtr="0">
            <a:noAutofit/>
          </a:bodyPr>
          <a:lstStyle/>
          <a:p>
            <a:pPr lvl="0">
              <a:buClr>
                <a:schemeClr val="lt1"/>
              </a:buClr>
              <a:buSzPts val="3200"/>
            </a:pPr>
            <a:r>
              <a:rPr lang="en-ZA" sz="3200" b="1" dirty="0">
                <a:solidFill>
                  <a:schemeClr val="lt1"/>
                </a:solidFill>
              </a:rPr>
              <a:t>SOPs FOR PREPAREDNESS, DETECTION AND RESPONSE TO COVID-19 (Con’d) </a:t>
            </a:r>
            <a:endParaRPr dirty="0"/>
          </a:p>
        </p:txBody>
      </p:sp>
      <p:sp>
        <p:nvSpPr>
          <p:cNvPr id="276" name="Google Shape;276;p37"/>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2800"/>
              <a:buNone/>
            </a:pPr>
            <a:endParaRPr sz="2800"/>
          </a:p>
          <a:p>
            <a:pPr marL="0" lvl="0" indent="0" algn="l" rtl="0">
              <a:spcBef>
                <a:spcPts val="560"/>
              </a:spcBef>
              <a:spcAft>
                <a:spcPts val="0"/>
              </a:spcAft>
              <a:buClr>
                <a:schemeClr val="dk1"/>
              </a:buClr>
              <a:buSzPts val="2800"/>
              <a:buNone/>
            </a:pPr>
            <a:endParaRPr sz="2800"/>
          </a:p>
          <a:p>
            <a:pPr marL="342900" lvl="0" indent="-139700" algn="l" rtl="0">
              <a:spcBef>
                <a:spcPts val="640"/>
              </a:spcBef>
              <a:spcAft>
                <a:spcPts val="0"/>
              </a:spcAft>
              <a:buClr>
                <a:schemeClr val="dk1"/>
              </a:buClr>
              <a:buSzPts val="3200"/>
              <a:buNone/>
            </a:pPr>
            <a:endParaRPr/>
          </a:p>
        </p:txBody>
      </p:sp>
      <p:pic>
        <p:nvPicPr>
          <p:cNvPr id="277" name="Google Shape;277;p37"/>
          <p:cNvPicPr preferRelativeResize="0"/>
          <p:nvPr/>
        </p:nvPicPr>
        <p:blipFill rotWithShape="1">
          <a:blip r:embed="rId3">
            <a:alphaModFix/>
          </a:blip>
          <a:srcRect/>
          <a:stretch/>
        </p:blipFill>
        <p:spPr>
          <a:xfrm>
            <a:off x="0" y="0"/>
            <a:ext cx="927100" cy="1155700"/>
          </a:xfrm>
          <a:prstGeom prst="rect">
            <a:avLst/>
          </a:prstGeom>
          <a:noFill/>
          <a:ln>
            <a:noFill/>
          </a:ln>
        </p:spPr>
      </p:pic>
      <p:graphicFrame>
        <p:nvGraphicFramePr>
          <p:cNvPr id="278" name="Google Shape;278;p37"/>
          <p:cNvGraphicFramePr/>
          <p:nvPr>
            <p:extLst>
              <p:ext uri="{D42A27DB-BD31-4B8C-83A1-F6EECF244321}">
                <p14:modId xmlns:p14="http://schemas.microsoft.com/office/powerpoint/2010/main" xmlns="" val="2361633423"/>
              </p:ext>
            </p:extLst>
          </p:nvPr>
        </p:nvGraphicFramePr>
        <p:xfrm>
          <a:off x="828674" y="1717675"/>
          <a:ext cx="7858125" cy="4659009"/>
        </p:xfrm>
        <a:graphic>
          <a:graphicData uri="http://schemas.openxmlformats.org/drawingml/2006/table">
            <a:tbl>
              <a:tblPr bandRow="1">
                <a:noFill/>
                <a:tableStyleId>{118AEC4C-2A61-40B2-9733-43A10C444016}</a:tableStyleId>
              </a:tblPr>
              <a:tblGrid>
                <a:gridCol w="790575">
                  <a:extLst>
                    <a:ext uri="{9D8B030D-6E8A-4147-A177-3AD203B41FA5}">
                      <a16:colId xmlns:a16="http://schemas.microsoft.com/office/drawing/2014/main" xmlns="" val="20000"/>
                    </a:ext>
                  </a:extLst>
                </a:gridCol>
                <a:gridCol w="7067550">
                  <a:extLst>
                    <a:ext uri="{9D8B030D-6E8A-4147-A177-3AD203B41FA5}">
                      <a16:colId xmlns:a16="http://schemas.microsoft.com/office/drawing/2014/main" xmlns="" val="20001"/>
                    </a:ext>
                  </a:extLst>
                </a:gridCol>
              </a:tblGrid>
              <a:tr h="406375">
                <a:tc gridSpan="2">
                  <a:txBody>
                    <a:bodyPr/>
                    <a:lstStyle/>
                    <a:p>
                      <a:pPr marL="2171700" marR="0" lvl="0" indent="-2171700" algn="ctr" rtl="0">
                        <a:lnSpc>
                          <a:spcPct val="115000"/>
                        </a:lnSpc>
                        <a:spcBef>
                          <a:spcPts val="0"/>
                        </a:spcBef>
                        <a:spcAft>
                          <a:spcPts val="0"/>
                        </a:spcAft>
                        <a:buNone/>
                      </a:pPr>
                      <a:r>
                        <a:rPr lang="en-ZA" sz="2400" b="1" dirty="0">
                          <a:solidFill>
                            <a:schemeClr val="tx1"/>
                          </a:solidFill>
                          <a:latin typeface="Calibri"/>
                          <a:ea typeface="Calibri"/>
                          <a:cs typeface="Calibri"/>
                          <a:sym typeface="Calibri"/>
                        </a:rPr>
                        <a:t>SOP 17: Referral and medical evacuation </a:t>
                      </a:r>
                      <a:endParaRPr sz="2400" b="1" dirty="0">
                        <a:solidFill>
                          <a:schemeClr val="tx1"/>
                        </a:solidFill>
                        <a:latin typeface="Calibri"/>
                        <a:ea typeface="Calibri"/>
                        <a:cs typeface="Calibri"/>
                        <a:sym typeface="Calibri"/>
                      </a:endParaRPr>
                    </a:p>
                  </a:txBody>
                  <a:tcPr marL="68575" marR="68575" marT="0" marB="0"/>
                </a:tc>
                <a:tc hMerge="1">
                  <a:txBody>
                    <a:bodyPr/>
                    <a:lstStyle/>
                    <a:p>
                      <a:endParaRPr lang="en-US"/>
                    </a:p>
                  </a:txBody>
                  <a:tcPr/>
                </a:tc>
                <a:extLst>
                  <a:ext uri="{0D108BD9-81ED-4DB2-BD59-A6C34878D82A}">
                    <a16:rowId xmlns:a16="http://schemas.microsoft.com/office/drawing/2014/main" xmlns="" val="10000"/>
                  </a:ext>
                </a:extLst>
              </a:tr>
              <a:tr h="1585975">
                <a:tc>
                  <a:txBody>
                    <a:bodyPr/>
                    <a:lstStyle/>
                    <a:p>
                      <a:pPr marL="0" marR="0" lvl="0" indent="0" algn="just" rtl="0">
                        <a:lnSpc>
                          <a:spcPct val="115000"/>
                        </a:lnSpc>
                        <a:spcBef>
                          <a:spcPts val="0"/>
                        </a:spcBef>
                        <a:spcAft>
                          <a:spcPts val="0"/>
                        </a:spcAft>
                        <a:buNone/>
                      </a:pPr>
                      <a:r>
                        <a:rPr lang="en-ZA" sz="2400" b="1" dirty="0">
                          <a:solidFill>
                            <a:schemeClr val="tx1"/>
                          </a:solidFill>
                          <a:latin typeface="Calibri"/>
                          <a:ea typeface="Calibri"/>
                          <a:cs typeface="Calibri"/>
                          <a:sym typeface="Calibri"/>
                        </a:rPr>
                        <a:t>Aim</a:t>
                      </a:r>
                      <a:endParaRPr sz="2400" b="1" dirty="0">
                        <a:solidFill>
                          <a:schemeClr val="tx1"/>
                        </a:solidFill>
                        <a:latin typeface="Calibri"/>
                        <a:ea typeface="Calibri"/>
                        <a:cs typeface="Calibri"/>
                        <a:sym typeface="Calibri"/>
                      </a:endParaRPr>
                    </a:p>
                  </a:txBody>
                  <a:tcPr marL="68575" marR="68575" marT="0" marB="0" anchor="ctr"/>
                </a:tc>
                <a:tc>
                  <a:txBody>
                    <a:bodyPr/>
                    <a:lstStyle/>
                    <a:p>
                      <a:pPr marL="285750" marR="0" lvl="0" indent="-285750" algn="l" rtl="0">
                        <a:spcBef>
                          <a:spcPts val="0"/>
                        </a:spcBef>
                        <a:spcAft>
                          <a:spcPts val="0"/>
                        </a:spcAft>
                        <a:buClrTx/>
                        <a:buSzPts val="2400"/>
                        <a:buFont typeface="Arial"/>
                        <a:buChar char="•"/>
                      </a:pPr>
                      <a:r>
                        <a:rPr lang="en-ZA" sz="2400" dirty="0">
                          <a:solidFill>
                            <a:schemeClr val="tx1"/>
                          </a:solidFill>
                        </a:rPr>
                        <a:t>The SOP outlines precautionary measures to take into account when moving confirmed COVID-19 inmates including use of appropriate PPE and cleaning and disinfection of facilities.  </a:t>
                      </a:r>
                      <a:endParaRPr sz="2400" dirty="0">
                        <a:solidFill>
                          <a:schemeClr val="tx1"/>
                        </a:solidFill>
                      </a:endParaRPr>
                    </a:p>
                  </a:txBody>
                  <a:tcPr marL="68575" marR="68575" marT="0" marB="0"/>
                </a:tc>
                <a:extLst>
                  <a:ext uri="{0D108BD9-81ED-4DB2-BD59-A6C34878D82A}">
                    <a16:rowId xmlns:a16="http://schemas.microsoft.com/office/drawing/2014/main" xmlns="" val="10001"/>
                  </a:ext>
                </a:extLst>
              </a:tr>
              <a:tr h="457850">
                <a:tc gridSpan="2">
                  <a:txBody>
                    <a:bodyPr/>
                    <a:lstStyle/>
                    <a:p>
                      <a:pPr marL="0" marR="0" lvl="0" indent="0" algn="ctr" rtl="0">
                        <a:spcBef>
                          <a:spcPts val="0"/>
                        </a:spcBef>
                        <a:spcAft>
                          <a:spcPts val="0"/>
                        </a:spcAft>
                        <a:buNone/>
                      </a:pPr>
                      <a:r>
                        <a:rPr lang="en-ZA" sz="2400" b="1" dirty="0">
                          <a:solidFill>
                            <a:schemeClr val="tx1"/>
                          </a:solidFill>
                          <a:latin typeface="Calibri"/>
                          <a:ea typeface="Calibri"/>
                          <a:cs typeface="Calibri"/>
                          <a:sym typeface="Calibri"/>
                        </a:rPr>
                        <a:t>SOP 18: Contingency Plan for National COVID-19 Outbreak</a:t>
                      </a:r>
                      <a:endParaRPr sz="2400" b="1" u="none" dirty="0">
                        <a:solidFill>
                          <a:schemeClr val="tx1"/>
                        </a:solidFill>
                        <a:latin typeface="Calibri"/>
                        <a:ea typeface="Calibri"/>
                        <a:cs typeface="Calibri"/>
                        <a:sym typeface="Calibri"/>
                      </a:endParaRPr>
                    </a:p>
                  </a:txBody>
                  <a:tcPr marL="68575" marR="68575" marT="0" marB="0"/>
                </a:tc>
                <a:tc hMerge="1">
                  <a:txBody>
                    <a:bodyPr/>
                    <a:lstStyle/>
                    <a:p>
                      <a:endParaRPr lang="en-US"/>
                    </a:p>
                  </a:txBody>
                  <a:tcPr/>
                </a:tc>
                <a:extLst>
                  <a:ext uri="{0D108BD9-81ED-4DB2-BD59-A6C34878D82A}">
                    <a16:rowId xmlns:a16="http://schemas.microsoft.com/office/drawing/2014/main" xmlns="" val="10002"/>
                  </a:ext>
                </a:extLst>
              </a:tr>
              <a:tr h="1828475">
                <a:tc>
                  <a:txBody>
                    <a:bodyPr/>
                    <a:lstStyle/>
                    <a:p>
                      <a:pPr marL="0" marR="0" lvl="0" indent="0" algn="just" rtl="0">
                        <a:lnSpc>
                          <a:spcPct val="115000"/>
                        </a:lnSpc>
                        <a:spcBef>
                          <a:spcPts val="0"/>
                        </a:spcBef>
                        <a:spcAft>
                          <a:spcPts val="0"/>
                        </a:spcAft>
                        <a:buNone/>
                      </a:pPr>
                      <a:r>
                        <a:rPr lang="en-ZA" sz="2400" b="1" dirty="0">
                          <a:solidFill>
                            <a:schemeClr val="tx1"/>
                          </a:solidFill>
                          <a:latin typeface="Calibri"/>
                          <a:ea typeface="Calibri"/>
                          <a:cs typeface="Calibri"/>
                          <a:sym typeface="Calibri"/>
                        </a:rPr>
                        <a:t>Aim</a:t>
                      </a:r>
                      <a:endParaRPr sz="2400" b="1" dirty="0">
                        <a:solidFill>
                          <a:schemeClr val="tx1"/>
                        </a:solidFill>
                        <a:latin typeface="Calibri"/>
                        <a:ea typeface="Calibri"/>
                        <a:cs typeface="Calibri"/>
                        <a:sym typeface="Calibri"/>
                      </a:endParaRPr>
                    </a:p>
                  </a:txBody>
                  <a:tcPr marL="68575" marR="68575" marT="0" marB="0" anchor="ctr"/>
                </a:tc>
                <a:tc>
                  <a:txBody>
                    <a:bodyPr/>
                    <a:lstStyle/>
                    <a:p>
                      <a:pPr marL="285750" marR="0" lvl="0" indent="-285750" algn="l" rtl="0">
                        <a:spcBef>
                          <a:spcPts val="0"/>
                        </a:spcBef>
                        <a:spcAft>
                          <a:spcPts val="0"/>
                        </a:spcAft>
                        <a:buClrTx/>
                        <a:buSzPts val="2400"/>
                        <a:buFont typeface="Arial"/>
                        <a:buChar char="•"/>
                      </a:pPr>
                      <a:r>
                        <a:rPr lang="en-ZA" sz="2400" dirty="0">
                          <a:solidFill>
                            <a:schemeClr val="tx1"/>
                          </a:solidFill>
                          <a:latin typeface="Calibri"/>
                          <a:ea typeface="Calibri"/>
                          <a:cs typeface="Calibri"/>
                          <a:sym typeface="Calibri"/>
                        </a:rPr>
                        <a:t>The SOP provides directives for</a:t>
                      </a:r>
                      <a:endParaRPr dirty="0">
                        <a:solidFill>
                          <a:schemeClr val="tx1"/>
                        </a:solidFill>
                      </a:endParaRPr>
                    </a:p>
                    <a:p>
                      <a:pPr marL="800100" marR="0" lvl="1" indent="-342900" algn="l" rtl="0">
                        <a:spcBef>
                          <a:spcPts val="0"/>
                        </a:spcBef>
                        <a:spcAft>
                          <a:spcPts val="0"/>
                        </a:spcAft>
                        <a:buClrTx/>
                        <a:buSzPts val="2400"/>
                        <a:buFont typeface="Noto Sans Symbols"/>
                        <a:buChar char="✔"/>
                      </a:pPr>
                      <a:r>
                        <a:rPr lang="en-ZA" sz="2400" u="none" strike="noStrike" cap="none" dirty="0">
                          <a:solidFill>
                            <a:schemeClr val="tx1"/>
                          </a:solidFill>
                          <a:latin typeface="Calibri"/>
                          <a:ea typeface="Calibri"/>
                          <a:cs typeface="Calibri"/>
                          <a:sym typeface="Calibri"/>
                        </a:rPr>
                        <a:t>Development of contingency plans to adequately manage all COVID-19 cases</a:t>
                      </a:r>
                      <a:endParaRPr dirty="0">
                        <a:solidFill>
                          <a:schemeClr val="tx1"/>
                        </a:solidFill>
                      </a:endParaRPr>
                    </a:p>
                    <a:p>
                      <a:pPr marL="800100" marR="0" lvl="1" indent="-342900" algn="l" rtl="0">
                        <a:spcBef>
                          <a:spcPts val="0"/>
                        </a:spcBef>
                        <a:spcAft>
                          <a:spcPts val="0"/>
                        </a:spcAft>
                        <a:buClrTx/>
                        <a:buSzPts val="2400"/>
                        <a:buFont typeface="Noto Sans Symbols"/>
                        <a:buChar char="✔"/>
                      </a:pPr>
                      <a:r>
                        <a:rPr lang="en-ZA" sz="2400" u="none" strike="noStrike" cap="none" dirty="0">
                          <a:solidFill>
                            <a:schemeClr val="tx1"/>
                          </a:solidFill>
                          <a:latin typeface="Calibri"/>
                          <a:ea typeface="Calibri"/>
                          <a:cs typeface="Calibri"/>
                          <a:sym typeface="Calibri"/>
                        </a:rPr>
                        <a:t>Supply of medical consumables, perishables and non-perishables rations</a:t>
                      </a:r>
                      <a:endParaRPr dirty="0">
                        <a:solidFill>
                          <a:schemeClr val="tx1"/>
                        </a:solidFill>
                      </a:endParaRPr>
                    </a:p>
                    <a:p>
                      <a:pPr marL="800100" marR="0" lvl="1" indent="-342900" algn="l" rtl="0">
                        <a:spcBef>
                          <a:spcPts val="0"/>
                        </a:spcBef>
                        <a:spcAft>
                          <a:spcPts val="0"/>
                        </a:spcAft>
                        <a:buClrTx/>
                        <a:buSzPts val="2400"/>
                        <a:buFont typeface="Noto Sans Symbols"/>
                        <a:buChar char="✔"/>
                      </a:pPr>
                      <a:r>
                        <a:rPr lang="en-ZA" sz="2400" u="none" strike="noStrike" cap="none" dirty="0">
                          <a:solidFill>
                            <a:schemeClr val="tx1"/>
                          </a:solidFill>
                          <a:latin typeface="Calibri"/>
                          <a:ea typeface="Calibri"/>
                          <a:cs typeface="Calibri"/>
                          <a:sym typeface="Calibri"/>
                        </a:rPr>
                        <a:t>Recruitment of additional staff </a:t>
                      </a:r>
                      <a:endParaRPr sz="2400" u="none" strike="noStrike" cap="none" dirty="0">
                        <a:solidFill>
                          <a:schemeClr val="tx1"/>
                        </a:solidFill>
                        <a:latin typeface="Calibri"/>
                        <a:ea typeface="Calibri"/>
                        <a:cs typeface="Calibri"/>
                        <a:sym typeface="Calibri"/>
                      </a:endParaRPr>
                    </a:p>
                  </a:txBody>
                  <a:tcPr marL="68575" marR="68575" marT="0" marB="0"/>
                </a:tc>
                <a:extLst>
                  <a:ext uri="{0D108BD9-81ED-4DB2-BD59-A6C34878D82A}">
                    <a16:rowId xmlns:a16="http://schemas.microsoft.com/office/drawing/2014/main" xmlns="" val="10003"/>
                  </a:ext>
                </a:extLst>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Google Shape;283;p38"/>
          <p:cNvSpPr txBox="1">
            <a:spLocks noGrp="1"/>
          </p:cNvSpPr>
          <p:nvPr>
            <p:ph type="title"/>
          </p:nvPr>
        </p:nvSpPr>
        <p:spPr>
          <a:xfrm>
            <a:off x="857250" y="274638"/>
            <a:ext cx="7829550" cy="1143000"/>
          </a:xfrm>
          <a:prstGeom prst="rect">
            <a:avLst/>
          </a:prstGeom>
          <a:solidFill>
            <a:schemeClr val="accent3"/>
          </a:solidFill>
          <a:ln w="25400" cap="flat" cmpd="sng">
            <a:solidFill>
              <a:srgbClr val="718840"/>
            </a:solidFill>
            <a:prstDash val="solid"/>
            <a:round/>
            <a:headEnd type="none" w="sm" len="sm"/>
            <a:tailEnd type="none" w="sm" len="sm"/>
          </a:ln>
        </p:spPr>
        <p:txBody>
          <a:bodyPr spcFirstLastPara="1" wrap="square" lIns="91425" tIns="45700" rIns="91425" bIns="45700" anchor="ctr" anchorCtr="0">
            <a:noAutofit/>
          </a:bodyPr>
          <a:lstStyle/>
          <a:p>
            <a:pPr lvl="0">
              <a:buClr>
                <a:schemeClr val="lt1"/>
              </a:buClr>
              <a:buSzPts val="3200"/>
            </a:pPr>
            <a:r>
              <a:rPr lang="en-ZA" sz="3200" b="1" dirty="0">
                <a:solidFill>
                  <a:schemeClr val="lt1"/>
                </a:solidFill>
              </a:rPr>
              <a:t>SOPs FOR PREPAREDNESS, DETECTION AND RESPONSE TO COVID-19 (Con’d) </a:t>
            </a:r>
            <a:endParaRPr dirty="0"/>
          </a:p>
        </p:txBody>
      </p:sp>
      <p:sp>
        <p:nvSpPr>
          <p:cNvPr id="284" name="Google Shape;284;p38"/>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2800"/>
              <a:buNone/>
            </a:pPr>
            <a:endParaRPr sz="2800"/>
          </a:p>
          <a:p>
            <a:pPr marL="0" lvl="0" indent="0" algn="l" rtl="0">
              <a:spcBef>
                <a:spcPts val="560"/>
              </a:spcBef>
              <a:spcAft>
                <a:spcPts val="0"/>
              </a:spcAft>
              <a:buClr>
                <a:schemeClr val="dk1"/>
              </a:buClr>
              <a:buSzPts val="2800"/>
              <a:buNone/>
            </a:pPr>
            <a:endParaRPr sz="2800"/>
          </a:p>
          <a:p>
            <a:pPr marL="342900" lvl="0" indent="-139700" algn="l" rtl="0">
              <a:spcBef>
                <a:spcPts val="640"/>
              </a:spcBef>
              <a:spcAft>
                <a:spcPts val="0"/>
              </a:spcAft>
              <a:buClr>
                <a:schemeClr val="dk1"/>
              </a:buClr>
              <a:buSzPts val="3200"/>
              <a:buNone/>
            </a:pPr>
            <a:endParaRPr/>
          </a:p>
        </p:txBody>
      </p:sp>
      <p:pic>
        <p:nvPicPr>
          <p:cNvPr id="285" name="Google Shape;285;p38"/>
          <p:cNvPicPr preferRelativeResize="0"/>
          <p:nvPr/>
        </p:nvPicPr>
        <p:blipFill rotWithShape="1">
          <a:blip r:embed="rId3">
            <a:alphaModFix/>
          </a:blip>
          <a:srcRect/>
          <a:stretch/>
        </p:blipFill>
        <p:spPr>
          <a:xfrm>
            <a:off x="0" y="0"/>
            <a:ext cx="927100" cy="1155700"/>
          </a:xfrm>
          <a:prstGeom prst="rect">
            <a:avLst/>
          </a:prstGeom>
          <a:noFill/>
          <a:ln>
            <a:noFill/>
          </a:ln>
        </p:spPr>
      </p:pic>
      <p:graphicFrame>
        <p:nvGraphicFramePr>
          <p:cNvPr id="286" name="Google Shape;286;p38"/>
          <p:cNvGraphicFramePr/>
          <p:nvPr>
            <p:extLst>
              <p:ext uri="{D42A27DB-BD31-4B8C-83A1-F6EECF244321}">
                <p14:modId xmlns:p14="http://schemas.microsoft.com/office/powerpoint/2010/main" xmlns="" val="2057695520"/>
              </p:ext>
            </p:extLst>
          </p:nvPr>
        </p:nvGraphicFramePr>
        <p:xfrm>
          <a:off x="857250" y="1650999"/>
          <a:ext cx="7829550" cy="4674950"/>
        </p:xfrm>
        <a:graphic>
          <a:graphicData uri="http://schemas.openxmlformats.org/drawingml/2006/table">
            <a:tbl>
              <a:tblPr bandRow="1">
                <a:noFill/>
                <a:tableStyleId>{118AEC4C-2A61-40B2-9733-43A10C444016}</a:tableStyleId>
              </a:tblPr>
              <a:tblGrid>
                <a:gridCol w="723900">
                  <a:extLst>
                    <a:ext uri="{9D8B030D-6E8A-4147-A177-3AD203B41FA5}">
                      <a16:colId xmlns:a16="http://schemas.microsoft.com/office/drawing/2014/main" xmlns="" val="20000"/>
                    </a:ext>
                  </a:extLst>
                </a:gridCol>
                <a:gridCol w="7105650">
                  <a:extLst>
                    <a:ext uri="{9D8B030D-6E8A-4147-A177-3AD203B41FA5}">
                      <a16:colId xmlns:a16="http://schemas.microsoft.com/office/drawing/2014/main" xmlns="" val="20001"/>
                    </a:ext>
                  </a:extLst>
                </a:gridCol>
              </a:tblGrid>
              <a:tr h="558800">
                <a:tc gridSpan="2">
                  <a:txBody>
                    <a:bodyPr/>
                    <a:lstStyle/>
                    <a:p>
                      <a:pPr marL="2171700" marR="0" lvl="0" indent="-2171700" algn="ctr" rtl="0">
                        <a:lnSpc>
                          <a:spcPct val="115000"/>
                        </a:lnSpc>
                        <a:spcBef>
                          <a:spcPts val="0"/>
                        </a:spcBef>
                        <a:spcAft>
                          <a:spcPts val="0"/>
                        </a:spcAft>
                        <a:buNone/>
                      </a:pPr>
                      <a:r>
                        <a:rPr lang="en-ZA" sz="2400" b="1" dirty="0">
                          <a:solidFill>
                            <a:schemeClr val="tx1"/>
                          </a:solidFill>
                          <a:latin typeface="Calibri"/>
                          <a:ea typeface="Calibri"/>
                          <a:cs typeface="Calibri"/>
                          <a:sym typeface="Calibri"/>
                        </a:rPr>
                        <a:t>SOP 19: Contact tracing</a:t>
                      </a:r>
                      <a:endParaRPr sz="2400" b="1" dirty="0">
                        <a:solidFill>
                          <a:schemeClr val="tx1"/>
                        </a:solidFill>
                        <a:latin typeface="Calibri"/>
                        <a:ea typeface="Calibri"/>
                        <a:cs typeface="Calibri"/>
                        <a:sym typeface="Calibri"/>
                      </a:endParaRPr>
                    </a:p>
                  </a:txBody>
                  <a:tcPr marL="68575" marR="68575" marT="0" marB="0"/>
                </a:tc>
                <a:tc hMerge="1">
                  <a:txBody>
                    <a:bodyPr/>
                    <a:lstStyle/>
                    <a:p>
                      <a:endParaRPr lang="en-US"/>
                    </a:p>
                  </a:txBody>
                  <a:tcPr/>
                </a:tc>
                <a:extLst>
                  <a:ext uri="{0D108BD9-81ED-4DB2-BD59-A6C34878D82A}">
                    <a16:rowId xmlns:a16="http://schemas.microsoft.com/office/drawing/2014/main" xmlns="" val="10000"/>
                  </a:ext>
                </a:extLst>
              </a:tr>
              <a:tr h="4116150">
                <a:tc>
                  <a:txBody>
                    <a:bodyPr/>
                    <a:lstStyle/>
                    <a:p>
                      <a:pPr marL="0" marR="0" lvl="0" indent="0" algn="just" rtl="0">
                        <a:lnSpc>
                          <a:spcPct val="115000"/>
                        </a:lnSpc>
                        <a:spcBef>
                          <a:spcPts val="0"/>
                        </a:spcBef>
                        <a:spcAft>
                          <a:spcPts val="0"/>
                        </a:spcAft>
                        <a:buNone/>
                      </a:pPr>
                      <a:r>
                        <a:rPr lang="en-ZA" sz="2400" b="1" dirty="0">
                          <a:solidFill>
                            <a:schemeClr val="tx1"/>
                          </a:solidFill>
                          <a:latin typeface="Calibri"/>
                          <a:ea typeface="Calibri"/>
                          <a:cs typeface="Calibri"/>
                          <a:sym typeface="Calibri"/>
                        </a:rPr>
                        <a:t>Aim</a:t>
                      </a:r>
                      <a:endParaRPr sz="2400" b="1" dirty="0">
                        <a:solidFill>
                          <a:schemeClr val="tx1"/>
                        </a:solidFill>
                        <a:latin typeface="Calibri"/>
                        <a:ea typeface="Calibri"/>
                        <a:cs typeface="Calibri"/>
                        <a:sym typeface="Calibri"/>
                      </a:endParaRPr>
                    </a:p>
                  </a:txBody>
                  <a:tcPr marL="68575" marR="68575" marT="0" marB="0" anchor="ctr"/>
                </a:tc>
                <a:tc>
                  <a:txBody>
                    <a:bodyPr/>
                    <a:lstStyle/>
                    <a:p>
                      <a:pPr marL="342900" marR="0" lvl="0" indent="-342900" algn="l" rtl="0">
                        <a:spcBef>
                          <a:spcPts val="0"/>
                        </a:spcBef>
                        <a:spcAft>
                          <a:spcPts val="0"/>
                        </a:spcAft>
                        <a:buClrTx/>
                        <a:buSzPts val="2400"/>
                        <a:buFont typeface="Arial"/>
                        <a:buChar char="•"/>
                      </a:pPr>
                      <a:r>
                        <a:rPr lang="en-ZA" sz="2400" dirty="0">
                          <a:solidFill>
                            <a:schemeClr val="tx1"/>
                          </a:solidFill>
                        </a:rPr>
                        <a:t>The SOP directs that contact line lists must be completed at the point of taking specimen for every persons under investigation (PUIs) and every confirmed case.</a:t>
                      </a:r>
                      <a:endParaRPr dirty="0">
                        <a:solidFill>
                          <a:schemeClr val="tx1"/>
                        </a:solidFill>
                      </a:endParaRPr>
                    </a:p>
                    <a:p>
                      <a:pPr marL="0" marR="0" lvl="0" indent="0" algn="l" rtl="0">
                        <a:spcBef>
                          <a:spcPts val="0"/>
                        </a:spcBef>
                        <a:spcAft>
                          <a:spcPts val="0"/>
                        </a:spcAft>
                        <a:buNone/>
                      </a:pPr>
                      <a:endParaRPr sz="2400" dirty="0">
                        <a:solidFill>
                          <a:schemeClr val="tx1"/>
                        </a:solidFill>
                      </a:endParaRPr>
                    </a:p>
                    <a:p>
                      <a:pPr marL="342900" marR="0" lvl="0" indent="-342900" algn="l" rtl="0">
                        <a:spcBef>
                          <a:spcPts val="0"/>
                        </a:spcBef>
                        <a:spcAft>
                          <a:spcPts val="0"/>
                        </a:spcAft>
                        <a:buClrTx/>
                        <a:buSzPts val="2400"/>
                        <a:buFont typeface="Arial"/>
                        <a:buChar char="•"/>
                      </a:pPr>
                      <a:r>
                        <a:rPr lang="en-ZA" sz="2400" dirty="0">
                          <a:solidFill>
                            <a:schemeClr val="tx1"/>
                          </a:solidFill>
                        </a:rPr>
                        <a:t>According to the SOP, all close contacts must be traced and quarantined, monitored for COVID-19 symptoms and completion of the contact monitoring form for 14 days after the last exposure to the confirmed case/ according to the latest guidelines. </a:t>
                      </a:r>
                      <a:endParaRPr dirty="0">
                        <a:solidFill>
                          <a:schemeClr val="tx1"/>
                        </a:solidFill>
                      </a:endParaRPr>
                    </a:p>
                  </a:txBody>
                  <a:tcPr marL="68575" marR="68575" marT="0" marB="0"/>
                </a:tc>
                <a:extLst>
                  <a:ext uri="{0D108BD9-81ED-4DB2-BD59-A6C34878D82A}">
                    <a16:rowId xmlns:a16="http://schemas.microsoft.com/office/drawing/2014/main" xmlns="" val="10001"/>
                  </a:ext>
                </a:extLst>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90"/>
        <p:cNvGrpSpPr/>
        <p:nvPr/>
      </p:nvGrpSpPr>
      <p:grpSpPr>
        <a:xfrm>
          <a:off x="0" y="0"/>
          <a:ext cx="0" cy="0"/>
          <a:chOff x="0" y="0"/>
          <a:chExt cx="0" cy="0"/>
        </a:xfrm>
      </p:grpSpPr>
      <p:sp>
        <p:nvSpPr>
          <p:cNvPr id="291" name="Google Shape;291;p39"/>
          <p:cNvSpPr txBox="1">
            <a:spLocks noGrp="1"/>
          </p:cNvSpPr>
          <p:nvPr>
            <p:ph type="title"/>
          </p:nvPr>
        </p:nvSpPr>
        <p:spPr>
          <a:xfrm>
            <a:off x="857250" y="274638"/>
            <a:ext cx="7829550" cy="1143000"/>
          </a:xfrm>
          <a:prstGeom prst="rect">
            <a:avLst/>
          </a:prstGeom>
          <a:solidFill>
            <a:schemeClr val="accent3"/>
          </a:solidFill>
          <a:ln w="25400" cap="flat" cmpd="sng">
            <a:solidFill>
              <a:srgbClr val="718840"/>
            </a:solidFill>
            <a:prstDash val="solid"/>
            <a:round/>
            <a:headEnd type="none" w="sm" len="sm"/>
            <a:tailEnd type="none" w="sm" len="sm"/>
          </a:ln>
        </p:spPr>
        <p:txBody>
          <a:bodyPr spcFirstLastPara="1" wrap="square" lIns="91425" tIns="45700" rIns="91425" bIns="45700" anchor="ctr" anchorCtr="0">
            <a:noAutofit/>
          </a:bodyPr>
          <a:lstStyle/>
          <a:p>
            <a:pPr lvl="0">
              <a:buClr>
                <a:schemeClr val="lt1"/>
              </a:buClr>
              <a:buSzPts val="3200"/>
            </a:pPr>
            <a:r>
              <a:rPr lang="en-ZA" sz="3200" b="1" dirty="0">
                <a:solidFill>
                  <a:schemeClr val="lt1"/>
                </a:solidFill>
              </a:rPr>
              <a:t>SOPs FOR PREPAREDNESS, DETECTION AND RESPONSE TO COVID-19 (Con’d) </a:t>
            </a:r>
            <a:endParaRPr dirty="0"/>
          </a:p>
        </p:txBody>
      </p:sp>
      <p:sp>
        <p:nvSpPr>
          <p:cNvPr id="292" name="Google Shape;292;p39"/>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2800"/>
              <a:buNone/>
            </a:pPr>
            <a:endParaRPr sz="2800"/>
          </a:p>
          <a:p>
            <a:pPr marL="0" lvl="0" indent="0" algn="l" rtl="0">
              <a:spcBef>
                <a:spcPts val="560"/>
              </a:spcBef>
              <a:spcAft>
                <a:spcPts val="0"/>
              </a:spcAft>
              <a:buClr>
                <a:schemeClr val="dk1"/>
              </a:buClr>
              <a:buSzPts val="2800"/>
              <a:buNone/>
            </a:pPr>
            <a:endParaRPr sz="2800"/>
          </a:p>
          <a:p>
            <a:pPr marL="342900" lvl="0" indent="-139700" algn="l" rtl="0">
              <a:spcBef>
                <a:spcPts val="640"/>
              </a:spcBef>
              <a:spcAft>
                <a:spcPts val="0"/>
              </a:spcAft>
              <a:buClr>
                <a:schemeClr val="dk1"/>
              </a:buClr>
              <a:buSzPts val="3200"/>
              <a:buNone/>
            </a:pPr>
            <a:endParaRPr/>
          </a:p>
        </p:txBody>
      </p:sp>
      <p:pic>
        <p:nvPicPr>
          <p:cNvPr id="293" name="Google Shape;293;p39"/>
          <p:cNvPicPr preferRelativeResize="0"/>
          <p:nvPr/>
        </p:nvPicPr>
        <p:blipFill rotWithShape="1">
          <a:blip r:embed="rId3">
            <a:alphaModFix/>
          </a:blip>
          <a:srcRect/>
          <a:stretch/>
        </p:blipFill>
        <p:spPr>
          <a:xfrm>
            <a:off x="0" y="0"/>
            <a:ext cx="927100" cy="1155700"/>
          </a:xfrm>
          <a:prstGeom prst="rect">
            <a:avLst/>
          </a:prstGeom>
          <a:noFill/>
          <a:ln>
            <a:noFill/>
          </a:ln>
        </p:spPr>
      </p:pic>
      <p:graphicFrame>
        <p:nvGraphicFramePr>
          <p:cNvPr id="294" name="Google Shape;294;p39"/>
          <p:cNvGraphicFramePr/>
          <p:nvPr>
            <p:extLst>
              <p:ext uri="{D42A27DB-BD31-4B8C-83A1-F6EECF244321}">
                <p14:modId xmlns:p14="http://schemas.microsoft.com/office/powerpoint/2010/main" xmlns="" val="2040605851"/>
              </p:ext>
            </p:extLst>
          </p:nvPr>
        </p:nvGraphicFramePr>
        <p:xfrm>
          <a:off x="857250" y="1650999"/>
          <a:ext cx="7829550" cy="4220300"/>
        </p:xfrm>
        <a:graphic>
          <a:graphicData uri="http://schemas.openxmlformats.org/drawingml/2006/table">
            <a:tbl>
              <a:tblPr bandRow="1">
                <a:noFill/>
                <a:tableStyleId>{118AEC4C-2A61-40B2-9733-43A10C444016}</a:tableStyleId>
              </a:tblPr>
              <a:tblGrid>
                <a:gridCol w="723900">
                  <a:extLst>
                    <a:ext uri="{9D8B030D-6E8A-4147-A177-3AD203B41FA5}">
                      <a16:colId xmlns:a16="http://schemas.microsoft.com/office/drawing/2014/main" xmlns="" val="20000"/>
                    </a:ext>
                  </a:extLst>
                </a:gridCol>
                <a:gridCol w="7105650">
                  <a:extLst>
                    <a:ext uri="{9D8B030D-6E8A-4147-A177-3AD203B41FA5}">
                      <a16:colId xmlns:a16="http://schemas.microsoft.com/office/drawing/2014/main" xmlns="" val="20001"/>
                    </a:ext>
                  </a:extLst>
                </a:gridCol>
              </a:tblGrid>
              <a:tr h="520700">
                <a:tc gridSpan="2">
                  <a:txBody>
                    <a:bodyPr/>
                    <a:lstStyle/>
                    <a:p>
                      <a:pPr marL="0" marR="0" lvl="0" indent="0" algn="ctr" rtl="0">
                        <a:spcBef>
                          <a:spcPts val="0"/>
                        </a:spcBef>
                        <a:spcAft>
                          <a:spcPts val="0"/>
                        </a:spcAft>
                        <a:buNone/>
                      </a:pPr>
                      <a:r>
                        <a:rPr lang="en-ZA" sz="2400" b="1" dirty="0">
                          <a:solidFill>
                            <a:schemeClr val="tx1"/>
                          </a:solidFill>
                          <a:latin typeface="Calibri"/>
                          <a:ea typeface="Calibri"/>
                          <a:cs typeface="Calibri"/>
                          <a:sym typeface="Calibri"/>
                        </a:rPr>
                        <a:t>SOP 20: Handling of health care waste</a:t>
                      </a:r>
                      <a:endParaRPr sz="2400" b="1" u="none" dirty="0">
                        <a:solidFill>
                          <a:schemeClr val="tx1"/>
                        </a:solidFill>
                        <a:latin typeface="Calibri"/>
                        <a:ea typeface="Calibri"/>
                        <a:cs typeface="Calibri"/>
                        <a:sym typeface="Calibri"/>
                      </a:endParaRPr>
                    </a:p>
                  </a:txBody>
                  <a:tcPr marL="68575" marR="68575" marT="0" marB="0"/>
                </a:tc>
                <a:tc hMerge="1">
                  <a:txBody>
                    <a:bodyPr/>
                    <a:lstStyle/>
                    <a:p>
                      <a:endParaRPr lang="en-US"/>
                    </a:p>
                  </a:txBody>
                  <a:tcPr/>
                </a:tc>
                <a:extLst>
                  <a:ext uri="{0D108BD9-81ED-4DB2-BD59-A6C34878D82A}">
                    <a16:rowId xmlns:a16="http://schemas.microsoft.com/office/drawing/2014/main" xmlns="" val="10000"/>
                  </a:ext>
                </a:extLst>
              </a:tr>
              <a:tr h="3699600">
                <a:tc>
                  <a:txBody>
                    <a:bodyPr/>
                    <a:lstStyle/>
                    <a:p>
                      <a:pPr marL="0" marR="0" lvl="0" indent="0" algn="just" rtl="0">
                        <a:lnSpc>
                          <a:spcPct val="115000"/>
                        </a:lnSpc>
                        <a:spcBef>
                          <a:spcPts val="0"/>
                        </a:spcBef>
                        <a:spcAft>
                          <a:spcPts val="0"/>
                        </a:spcAft>
                        <a:buNone/>
                      </a:pPr>
                      <a:r>
                        <a:rPr lang="en-ZA" sz="2400" b="1" dirty="0">
                          <a:solidFill>
                            <a:schemeClr val="tx1"/>
                          </a:solidFill>
                          <a:latin typeface="Calibri"/>
                          <a:ea typeface="Calibri"/>
                          <a:cs typeface="Calibri"/>
                          <a:sym typeface="Calibri"/>
                        </a:rPr>
                        <a:t>Aim</a:t>
                      </a:r>
                      <a:endParaRPr sz="2400" b="1" dirty="0">
                        <a:solidFill>
                          <a:schemeClr val="tx1"/>
                        </a:solidFill>
                        <a:latin typeface="Calibri"/>
                        <a:ea typeface="Calibri"/>
                        <a:cs typeface="Calibri"/>
                        <a:sym typeface="Calibri"/>
                      </a:endParaRPr>
                    </a:p>
                  </a:txBody>
                  <a:tcPr marL="68575" marR="68575" marT="0" marB="0" anchor="ctr"/>
                </a:tc>
                <a:tc>
                  <a:txBody>
                    <a:bodyPr/>
                    <a:lstStyle/>
                    <a:p>
                      <a:pPr marL="342900" marR="0" lvl="0" indent="-342900" algn="l" rtl="0">
                        <a:spcBef>
                          <a:spcPts val="0"/>
                        </a:spcBef>
                        <a:spcAft>
                          <a:spcPts val="0"/>
                        </a:spcAft>
                        <a:buClrTx/>
                        <a:buSzPts val="2400"/>
                        <a:buFont typeface="Arial"/>
                        <a:buChar char="•"/>
                      </a:pPr>
                      <a:r>
                        <a:rPr lang="en-ZA" sz="2400" dirty="0">
                          <a:solidFill>
                            <a:schemeClr val="tx1"/>
                          </a:solidFill>
                        </a:rPr>
                        <a:t>The SOP outlines measures to ensure safe handling and disposal of health care risk waste (HCRW). These include but are not limited to:</a:t>
                      </a:r>
                      <a:endParaRPr sz="2400" dirty="0">
                        <a:solidFill>
                          <a:schemeClr val="tx1"/>
                        </a:solidFill>
                      </a:endParaRPr>
                    </a:p>
                    <a:p>
                      <a:pPr marL="800100" marR="0" lvl="1" indent="-342900" algn="l" rtl="0">
                        <a:spcBef>
                          <a:spcPts val="0"/>
                        </a:spcBef>
                        <a:spcAft>
                          <a:spcPts val="0"/>
                        </a:spcAft>
                        <a:buClrTx/>
                        <a:buSzPts val="2400"/>
                        <a:buFont typeface="Noto Sans Symbols"/>
                        <a:buChar char="✔"/>
                      </a:pPr>
                      <a:r>
                        <a:rPr lang="en-ZA" sz="2400" u="none" strike="noStrike" cap="none" dirty="0">
                          <a:solidFill>
                            <a:schemeClr val="tx1"/>
                          </a:solidFill>
                        </a:rPr>
                        <a:t>Directive on the availability of Health Care Waste contracts </a:t>
                      </a:r>
                      <a:r>
                        <a:rPr lang="en-ZA" sz="2400" u="none" strike="noStrike" cap="none" dirty="0">
                          <a:solidFill>
                            <a:schemeClr val="tx1"/>
                          </a:solidFill>
                          <a:latin typeface="Calibri"/>
                          <a:ea typeface="Calibri"/>
                          <a:cs typeface="Calibri"/>
                          <a:sym typeface="Calibri"/>
                        </a:rPr>
                        <a:t>for safe disposal of COVID-19 waste</a:t>
                      </a:r>
                      <a:endParaRPr dirty="0">
                        <a:solidFill>
                          <a:schemeClr val="tx1"/>
                        </a:solidFill>
                      </a:endParaRPr>
                    </a:p>
                    <a:p>
                      <a:pPr marL="800100" marR="0" lvl="1" indent="-342900" algn="l" rtl="0">
                        <a:spcBef>
                          <a:spcPts val="0"/>
                        </a:spcBef>
                        <a:spcAft>
                          <a:spcPts val="0"/>
                        </a:spcAft>
                        <a:buClrTx/>
                        <a:buSzPts val="2400"/>
                        <a:buFont typeface="Noto Sans Symbols"/>
                        <a:buChar char="✔"/>
                      </a:pPr>
                      <a:r>
                        <a:rPr lang="en-ZA" sz="2400" u="none" strike="noStrike" cap="none" dirty="0">
                          <a:solidFill>
                            <a:schemeClr val="tx1"/>
                          </a:solidFill>
                          <a:latin typeface="Calibri"/>
                          <a:ea typeface="Calibri"/>
                          <a:cs typeface="Calibri"/>
                          <a:sym typeface="Calibri"/>
                        </a:rPr>
                        <a:t>Treatment of waste generated from patients in isolation or quarantine in line with SANS 10248-1: 2008</a:t>
                      </a:r>
                      <a:endParaRPr dirty="0">
                        <a:solidFill>
                          <a:schemeClr val="tx1"/>
                        </a:solidFill>
                      </a:endParaRPr>
                    </a:p>
                    <a:p>
                      <a:pPr marL="800100" marR="0" lvl="1" indent="-342900" algn="l" rtl="0">
                        <a:spcBef>
                          <a:spcPts val="0"/>
                        </a:spcBef>
                        <a:spcAft>
                          <a:spcPts val="0"/>
                        </a:spcAft>
                        <a:buClrTx/>
                        <a:buSzPts val="2400"/>
                        <a:buFont typeface="Noto Sans Symbols"/>
                        <a:buChar char="✔"/>
                      </a:pPr>
                      <a:r>
                        <a:rPr lang="en-ZA" sz="2400" u="none" strike="noStrike" cap="none" dirty="0">
                          <a:solidFill>
                            <a:schemeClr val="tx1"/>
                          </a:solidFill>
                          <a:latin typeface="Calibri"/>
                          <a:ea typeface="Calibri"/>
                          <a:cs typeface="Calibri"/>
                          <a:sym typeface="Calibri"/>
                        </a:rPr>
                        <a:t>Guidance on the labelling of waste generated in quarantine and isolation areas</a:t>
                      </a:r>
                      <a:endParaRPr sz="2400" u="none" strike="noStrike" cap="none" dirty="0">
                        <a:solidFill>
                          <a:schemeClr val="tx1"/>
                        </a:solidFill>
                        <a:latin typeface="Calibri"/>
                        <a:ea typeface="Calibri"/>
                        <a:cs typeface="Calibri"/>
                        <a:sym typeface="Calibri"/>
                      </a:endParaRPr>
                    </a:p>
                  </a:txBody>
                  <a:tcPr marL="68575" marR="68575" marT="0" marB="0"/>
                </a:tc>
                <a:extLst>
                  <a:ext uri="{0D108BD9-81ED-4DB2-BD59-A6C34878D82A}">
                    <a16:rowId xmlns:a16="http://schemas.microsoft.com/office/drawing/2014/main" xmlns="" val="10001"/>
                  </a:ext>
                </a:extLst>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98"/>
        <p:cNvGrpSpPr/>
        <p:nvPr/>
      </p:nvGrpSpPr>
      <p:grpSpPr>
        <a:xfrm>
          <a:off x="0" y="0"/>
          <a:ext cx="0" cy="0"/>
          <a:chOff x="0" y="0"/>
          <a:chExt cx="0" cy="0"/>
        </a:xfrm>
      </p:grpSpPr>
      <p:sp>
        <p:nvSpPr>
          <p:cNvPr id="299" name="Google Shape;299;p40"/>
          <p:cNvSpPr txBox="1">
            <a:spLocks noGrp="1"/>
          </p:cNvSpPr>
          <p:nvPr>
            <p:ph type="title"/>
          </p:nvPr>
        </p:nvSpPr>
        <p:spPr>
          <a:xfrm>
            <a:off x="927100" y="274638"/>
            <a:ext cx="7759700" cy="1143000"/>
          </a:xfrm>
          <a:prstGeom prst="rect">
            <a:avLst/>
          </a:prstGeom>
          <a:solidFill>
            <a:schemeClr val="accent3"/>
          </a:solidFill>
          <a:ln w="25400" cap="flat" cmpd="sng">
            <a:solidFill>
              <a:srgbClr val="718840"/>
            </a:solidFill>
            <a:prstDash val="solid"/>
            <a:round/>
            <a:headEnd type="none" w="sm" len="sm"/>
            <a:tailEnd type="none" w="sm" len="sm"/>
          </a:ln>
        </p:spPr>
        <p:txBody>
          <a:bodyPr spcFirstLastPara="1" wrap="square" lIns="91425" tIns="45700" rIns="91425" bIns="45700" anchor="ctr" anchorCtr="0">
            <a:noAutofit/>
          </a:bodyPr>
          <a:lstStyle/>
          <a:p>
            <a:pPr lvl="0">
              <a:buClr>
                <a:schemeClr val="lt1"/>
              </a:buClr>
              <a:buSzPts val="3200"/>
            </a:pPr>
            <a:r>
              <a:rPr lang="en-ZA" sz="3200" b="1" dirty="0">
                <a:solidFill>
                  <a:schemeClr val="lt1"/>
                </a:solidFill>
              </a:rPr>
              <a:t>SOPs FOR PREPAREDNESS, DETECTION AND RESPONSE TO COVID-19 (Con’d) </a:t>
            </a:r>
            <a:endParaRPr dirty="0"/>
          </a:p>
        </p:txBody>
      </p:sp>
      <p:sp>
        <p:nvSpPr>
          <p:cNvPr id="300" name="Google Shape;300;p40"/>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2800"/>
              <a:buNone/>
            </a:pPr>
            <a:endParaRPr sz="2800"/>
          </a:p>
          <a:p>
            <a:pPr marL="0" lvl="0" indent="0" algn="l" rtl="0">
              <a:spcBef>
                <a:spcPts val="560"/>
              </a:spcBef>
              <a:spcAft>
                <a:spcPts val="0"/>
              </a:spcAft>
              <a:buClr>
                <a:schemeClr val="dk1"/>
              </a:buClr>
              <a:buSzPts val="2800"/>
              <a:buNone/>
            </a:pPr>
            <a:endParaRPr sz="2800"/>
          </a:p>
          <a:p>
            <a:pPr marL="342900" lvl="0" indent="-139700" algn="l" rtl="0">
              <a:spcBef>
                <a:spcPts val="640"/>
              </a:spcBef>
              <a:spcAft>
                <a:spcPts val="0"/>
              </a:spcAft>
              <a:buClr>
                <a:schemeClr val="dk1"/>
              </a:buClr>
              <a:buSzPts val="3200"/>
              <a:buNone/>
            </a:pPr>
            <a:endParaRPr/>
          </a:p>
        </p:txBody>
      </p:sp>
      <p:pic>
        <p:nvPicPr>
          <p:cNvPr id="301" name="Google Shape;301;p40"/>
          <p:cNvPicPr preferRelativeResize="0"/>
          <p:nvPr/>
        </p:nvPicPr>
        <p:blipFill rotWithShape="1">
          <a:blip r:embed="rId3">
            <a:alphaModFix/>
          </a:blip>
          <a:srcRect/>
          <a:stretch/>
        </p:blipFill>
        <p:spPr>
          <a:xfrm>
            <a:off x="0" y="0"/>
            <a:ext cx="927100" cy="1155700"/>
          </a:xfrm>
          <a:prstGeom prst="rect">
            <a:avLst/>
          </a:prstGeom>
          <a:noFill/>
          <a:ln>
            <a:noFill/>
          </a:ln>
        </p:spPr>
      </p:pic>
      <p:graphicFrame>
        <p:nvGraphicFramePr>
          <p:cNvPr id="302" name="Google Shape;302;p40"/>
          <p:cNvGraphicFramePr/>
          <p:nvPr>
            <p:extLst>
              <p:ext uri="{D42A27DB-BD31-4B8C-83A1-F6EECF244321}">
                <p14:modId xmlns:p14="http://schemas.microsoft.com/office/powerpoint/2010/main" xmlns="" val="94084947"/>
              </p:ext>
            </p:extLst>
          </p:nvPr>
        </p:nvGraphicFramePr>
        <p:xfrm>
          <a:off x="927099" y="1708150"/>
          <a:ext cx="7693025" cy="4812665"/>
        </p:xfrm>
        <a:graphic>
          <a:graphicData uri="http://schemas.openxmlformats.org/drawingml/2006/table">
            <a:tbl>
              <a:tblPr bandRow="1">
                <a:noFill/>
                <a:tableStyleId>{118AEC4C-2A61-40B2-9733-43A10C444016}</a:tableStyleId>
              </a:tblPr>
              <a:tblGrid>
                <a:gridCol w="701675">
                  <a:extLst>
                    <a:ext uri="{9D8B030D-6E8A-4147-A177-3AD203B41FA5}">
                      <a16:colId xmlns:a16="http://schemas.microsoft.com/office/drawing/2014/main" xmlns="" val="20000"/>
                    </a:ext>
                  </a:extLst>
                </a:gridCol>
                <a:gridCol w="6991350">
                  <a:extLst>
                    <a:ext uri="{9D8B030D-6E8A-4147-A177-3AD203B41FA5}">
                      <a16:colId xmlns:a16="http://schemas.microsoft.com/office/drawing/2014/main" xmlns="" val="20001"/>
                    </a:ext>
                  </a:extLst>
                </a:gridCol>
              </a:tblGrid>
              <a:tr h="606425">
                <a:tc gridSpan="2">
                  <a:txBody>
                    <a:bodyPr/>
                    <a:lstStyle/>
                    <a:p>
                      <a:pPr marL="2171700" marR="0" lvl="0" indent="-2171700" algn="ctr" rtl="0">
                        <a:lnSpc>
                          <a:spcPct val="115000"/>
                        </a:lnSpc>
                        <a:spcBef>
                          <a:spcPts val="0"/>
                        </a:spcBef>
                        <a:spcAft>
                          <a:spcPts val="0"/>
                        </a:spcAft>
                        <a:buNone/>
                      </a:pPr>
                      <a:r>
                        <a:rPr lang="en-ZA" sz="2400" b="1" dirty="0">
                          <a:solidFill>
                            <a:schemeClr val="tx1"/>
                          </a:solidFill>
                          <a:latin typeface="Calibri"/>
                          <a:ea typeface="Calibri"/>
                          <a:cs typeface="Calibri"/>
                          <a:sym typeface="Calibri"/>
                        </a:rPr>
                        <a:t>SOP 21: Disposal of human remains </a:t>
                      </a:r>
                      <a:endParaRPr sz="2400" b="1" dirty="0">
                        <a:solidFill>
                          <a:schemeClr val="tx1"/>
                        </a:solidFill>
                        <a:latin typeface="Calibri"/>
                        <a:ea typeface="Calibri"/>
                        <a:cs typeface="Calibri"/>
                        <a:sym typeface="Calibri"/>
                      </a:endParaRPr>
                    </a:p>
                  </a:txBody>
                  <a:tcPr marL="68575" marR="68575" marT="0" marB="0"/>
                </a:tc>
                <a:tc hMerge="1">
                  <a:txBody>
                    <a:bodyPr/>
                    <a:lstStyle/>
                    <a:p>
                      <a:endParaRPr lang="en-US"/>
                    </a:p>
                  </a:txBody>
                  <a:tcPr/>
                </a:tc>
                <a:extLst>
                  <a:ext uri="{0D108BD9-81ED-4DB2-BD59-A6C34878D82A}">
                    <a16:rowId xmlns:a16="http://schemas.microsoft.com/office/drawing/2014/main" xmlns="" val="10000"/>
                  </a:ext>
                </a:extLst>
              </a:tr>
              <a:tr h="3518000">
                <a:tc>
                  <a:txBody>
                    <a:bodyPr/>
                    <a:lstStyle/>
                    <a:p>
                      <a:pPr marL="0" marR="0" lvl="0" indent="0" algn="just" rtl="0">
                        <a:lnSpc>
                          <a:spcPct val="115000"/>
                        </a:lnSpc>
                        <a:spcBef>
                          <a:spcPts val="0"/>
                        </a:spcBef>
                        <a:spcAft>
                          <a:spcPts val="0"/>
                        </a:spcAft>
                        <a:buNone/>
                      </a:pPr>
                      <a:r>
                        <a:rPr lang="en-ZA" sz="2400" b="1" dirty="0">
                          <a:solidFill>
                            <a:schemeClr val="tx1"/>
                          </a:solidFill>
                          <a:latin typeface="Calibri"/>
                          <a:ea typeface="Calibri"/>
                          <a:cs typeface="Calibri"/>
                          <a:sym typeface="Calibri"/>
                        </a:rPr>
                        <a:t>Aim</a:t>
                      </a:r>
                      <a:endParaRPr sz="2400" b="1" dirty="0">
                        <a:solidFill>
                          <a:schemeClr val="tx1"/>
                        </a:solidFill>
                        <a:latin typeface="Calibri"/>
                        <a:ea typeface="Calibri"/>
                        <a:cs typeface="Calibri"/>
                        <a:sym typeface="Calibri"/>
                      </a:endParaRPr>
                    </a:p>
                  </a:txBody>
                  <a:tcPr marL="68575" marR="68575" marT="0" marB="0" anchor="ctr"/>
                </a:tc>
                <a:tc>
                  <a:txBody>
                    <a:bodyPr/>
                    <a:lstStyle/>
                    <a:p>
                      <a:pPr marL="342900" marR="0" lvl="0" indent="-342900" algn="just" rtl="0">
                        <a:lnSpc>
                          <a:spcPct val="115000"/>
                        </a:lnSpc>
                        <a:spcBef>
                          <a:spcPts val="0"/>
                        </a:spcBef>
                        <a:spcAft>
                          <a:spcPts val="0"/>
                        </a:spcAft>
                        <a:buClrTx/>
                        <a:buSzPts val="2400"/>
                        <a:buFont typeface="Arial"/>
                        <a:buChar char="•"/>
                      </a:pPr>
                      <a:r>
                        <a:rPr lang="en-ZA" sz="2400" b="0" dirty="0">
                          <a:solidFill>
                            <a:schemeClr val="tx1"/>
                          </a:solidFill>
                          <a:latin typeface="Calibri"/>
                          <a:ea typeface="Calibri"/>
                          <a:cs typeface="Calibri"/>
                          <a:sym typeface="Calibri"/>
                        </a:rPr>
                        <a:t>The SOP provides guidance on the handling of the body including use of appropriate PPE by staff, wrapping and transportation of the body.</a:t>
                      </a:r>
                      <a:endParaRPr dirty="0">
                        <a:solidFill>
                          <a:schemeClr val="tx1"/>
                        </a:solidFill>
                      </a:endParaRPr>
                    </a:p>
                    <a:p>
                      <a:pPr marL="342900" marR="0" lvl="0" indent="-342900" algn="just" rtl="0">
                        <a:lnSpc>
                          <a:spcPct val="115000"/>
                        </a:lnSpc>
                        <a:spcBef>
                          <a:spcPts val="0"/>
                        </a:spcBef>
                        <a:spcAft>
                          <a:spcPts val="0"/>
                        </a:spcAft>
                        <a:buClrTx/>
                        <a:buSzPts val="2400"/>
                        <a:buFont typeface="Arial"/>
                        <a:buChar char="•"/>
                      </a:pPr>
                      <a:r>
                        <a:rPr lang="en-ZA" sz="2400" b="0" dirty="0">
                          <a:solidFill>
                            <a:schemeClr val="tx1"/>
                          </a:solidFill>
                          <a:latin typeface="Calibri"/>
                          <a:ea typeface="Calibri"/>
                          <a:cs typeface="Calibri"/>
                          <a:sym typeface="Calibri"/>
                        </a:rPr>
                        <a:t>The SOP also guides health care professionals on the completion of the medical certificate of cause of death for ALL cases where COVID-19 caused, or is assumed to have caused, or contributed to death.</a:t>
                      </a:r>
                      <a:endParaRPr dirty="0">
                        <a:solidFill>
                          <a:schemeClr val="tx1"/>
                        </a:solidFill>
                      </a:endParaRPr>
                    </a:p>
                    <a:p>
                      <a:pPr marL="342900" marR="0" lvl="0" indent="-342900" algn="just" rtl="0">
                        <a:lnSpc>
                          <a:spcPct val="115000"/>
                        </a:lnSpc>
                        <a:spcBef>
                          <a:spcPts val="0"/>
                        </a:spcBef>
                        <a:spcAft>
                          <a:spcPts val="0"/>
                        </a:spcAft>
                        <a:buClrTx/>
                        <a:buSzPts val="2400"/>
                        <a:buFont typeface="Arial"/>
                        <a:buChar char="•"/>
                      </a:pPr>
                      <a:r>
                        <a:rPr lang="en-ZA" sz="2400" b="0" dirty="0">
                          <a:solidFill>
                            <a:schemeClr val="tx1"/>
                          </a:solidFill>
                          <a:latin typeface="Calibri"/>
                          <a:ea typeface="Calibri"/>
                          <a:cs typeface="Calibri"/>
                          <a:sym typeface="Calibri"/>
                        </a:rPr>
                        <a:t>Health care professionals are further sensitised to conduct a COVID-19 test in all deaths due to natural causes. </a:t>
                      </a:r>
                      <a:endParaRPr sz="2400" b="0" dirty="0">
                        <a:solidFill>
                          <a:schemeClr val="tx1"/>
                        </a:solidFill>
                        <a:latin typeface="Calibri"/>
                        <a:ea typeface="Calibri"/>
                        <a:cs typeface="Calibri"/>
                        <a:sym typeface="Calibri"/>
                      </a:endParaRPr>
                    </a:p>
                  </a:txBody>
                  <a:tcPr marL="68575" marR="68575" marT="0" marB="0"/>
                </a:tc>
                <a:extLst>
                  <a:ext uri="{0D108BD9-81ED-4DB2-BD59-A6C34878D82A}">
                    <a16:rowId xmlns:a16="http://schemas.microsoft.com/office/drawing/2014/main" xmlns="" val="10001"/>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15"/>
          <p:cNvSpPr txBox="1">
            <a:spLocks noGrp="1"/>
          </p:cNvSpPr>
          <p:nvPr>
            <p:ph type="title"/>
          </p:nvPr>
        </p:nvSpPr>
        <p:spPr>
          <a:xfrm>
            <a:off x="927100" y="348342"/>
            <a:ext cx="7759700" cy="914401"/>
          </a:xfrm>
          <a:prstGeom prst="rect">
            <a:avLst/>
          </a:prstGeom>
          <a:solidFill>
            <a:schemeClr val="accent3"/>
          </a:solidFill>
          <a:ln w="25400" cap="flat" cmpd="sng">
            <a:solidFill>
              <a:srgbClr val="718840"/>
            </a:solidFill>
            <a:prstDash val="solid"/>
            <a:round/>
            <a:headEnd type="none" w="sm" len="sm"/>
            <a:tailEnd type="none" w="sm" len="sm"/>
          </a:ln>
        </p:spPr>
        <p:txBody>
          <a:bodyPr spcFirstLastPara="1" wrap="square" lIns="91425" tIns="45700" rIns="91425" bIns="45700" anchor="ctr" anchorCtr="0">
            <a:noAutofit/>
          </a:bodyPr>
          <a:lstStyle/>
          <a:p>
            <a:pPr marL="0" lvl="0" indent="0" algn="ctr" rtl="0">
              <a:spcBef>
                <a:spcPts val="0"/>
              </a:spcBef>
              <a:spcAft>
                <a:spcPts val="0"/>
              </a:spcAft>
              <a:buClr>
                <a:schemeClr val="lt1"/>
              </a:buClr>
              <a:buSzPts val="3200"/>
              <a:buFont typeface="Calibri"/>
              <a:buNone/>
            </a:pPr>
            <a:r>
              <a:rPr lang="en-ZA" sz="3200" b="1" dirty="0">
                <a:solidFill>
                  <a:schemeClr val="lt1"/>
                </a:solidFill>
                <a:latin typeface="Calibri"/>
                <a:ea typeface="Calibri"/>
                <a:cs typeface="Calibri"/>
                <a:sym typeface="Calibri"/>
              </a:rPr>
              <a:t/>
            </a:r>
            <a:br>
              <a:rPr lang="en-ZA" sz="3200" b="1" dirty="0">
                <a:solidFill>
                  <a:schemeClr val="lt1"/>
                </a:solidFill>
                <a:latin typeface="Calibri"/>
                <a:ea typeface="Calibri"/>
                <a:cs typeface="Calibri"/>
                <a:sym typeface="Calibri"/>
              </a:rPr>
            </a:br>
            <a:r>
              <a:rPr lang="en-ZA" sz="3200" b="1" dirty="0">
                <a:solidFill>
                  <a:schemeClr val="lt1"/>
                </a:solidFill>
                <a:latin typeface="Calibri"/>
                <a:ea typeface="Calibri"/>
                <a:cs typeface="Calibri"/>
                <a:sym typeface="Calibri"/>
              </a:rPr>
              <a:t>BACKGROUND</a:t>
            </a:r>
            <a:r>
              <a:rPr lang="en-ZA" sz="3200" dirty="0">
                <a:solidFill>
                  <a:schemeClr val="lt1"/>
                </a:solidFill>
                <a:latin typeface="Calibri"/>
                <a:ea typeface="Calibri"/>
                <a:cs typeface="Calibri"/>
                <a:sym typeface="Calibri"/>
              </a:rPr>
              <a:t/>
            </a:r>
            <a:br>
              <a:rPr lang="en-ZA" sz="3200" dirty="0">
                <a:solidFill>
                  <a:schemeClr val="lt1"/>
                </a:solidFill>
                <a:latin typeface="Calibri"/>
                <a:ea typeface="Calibri"/>
                <a:cs typeface="Calibri"/>
                <a:sym typeface="Calibri"/>
              </a:rPr>
            </a:br>
            <a:endParaRPr sz="3200" dirty="0"/>
          </a:p>
        </p:txBody>
      </p:sp>
      <p:sp>
        <p:nvSpPr>
          <p:cNvPr id="103" name="Google Shape;103;p15"/>
          <p:cNvSpPr txBox="1">
            <a:spLocks noGrp="1"/>
          </p:cNvSpPr>
          <p:nvPr>
            <p:ph type="body" idx="1"/>
          </p:nvPr>
        </p:nvSpPr>
        <p:spPr>
          <a:xfrm>
            <a:off x="762000" y="1600200"/>
            <a:ext cx="7924800" cy="4943475"/>
          </a:xfrm>
          <a:prstGeom prst="rect">
            <a:avLst/>
          </a:prstGeom>
          <a:noFill/>
          <a:ln>
            <a:noFill/>
          </a:ln>
        </p:spPr>
        <p:txBody>
          <a:bodyPr spcFirstLastPara="1" wrap="square" lIns="91425" tIns="45700" rIns="91425" bIns="45700" anchor="t" anchorCtr="0">
            <a:noAutofit/>
          </a:bodyPr>
          <a:lstStyle/>
          <a:p>
            <a:pPr marL="342900" lvl="0" indent="-342900" algn="just" rtl="0">
              <a:spcBef>
                <a:spcPts val="0"/>
              </a:spcBef>
              <a:spcAft>
                <a:spcPts val="0"/>
              </a:spcAft>
              <a:buClrTx/>
              <a:buSzPts val="2400"/>
              <a:buFont typeface="Arial" panose="020B0604020202020204" pitchFamily="34" charset="0"/>
              <a:buChar char="•"/>
            </a:pPr>
            <a:r>
              <a:rPr lang="en-ZA" sz="2400" dirty="0">
                <a:solidFill>
                  <a:schemeClr val="tx1"/>
                </a:solidFill>
              </a:rPr>
              <a:t>The honourable President, Mr Cyril Ramaphosa declared the National State of Disaster in terms of Section 27(1) of the Disaster Management Act, 2002 (Act No. 57 of 2002) on 15 March 2020. </a:t>
            </a:r>
          </a:p>
          <a:p>
            <a:pPr marL="342900" lvl="0" indent="-342900" algn="just" rtl="0">
              <a:spcBef>
                <a:spcPts val="0"/>
              </a:spcBef>
              <a:spcAft>
                <a:spcPts val="0"/>
              </a:spcAft>
              <a:buClrTx/>
              <a:buSzPts val="2400"/>
              <a:buFont typeface="Arial" panose="020B0604020202020204" pitchFamily="34" charset="0"/>
              <a:buChar char="•"/>
            </a:pPr>
            <a:endParaRPr lang="en-ZA" sz="2400" dirty="0">
              <a:solidFill>
                <a:schemeClr val="tx1"/>
              </a:solidFill>
            </a:endParaRPr>
          </a:p>
          <a:p>
            <a:pPr marL="342900" lvl="0" indent="-342900" algn="just" rtl="0">
              <a:spcBef>
                <a:spcPts val="0"/>
              </a:spcBef>
              <a:spcAft>
                <a:spcPts val="0"/>
              </a:spcAft>
              <a:buClrTx/>
              <a:buSzPts val="2400"/>
              <a:buFont typeface="Arial" panose="020B0604020202020204" pitchFamily="34" charset="0"/>
              <a:buChar char="•"/>
            </a:pPr>
            <a:r>
              <a:rPr lang="en-ZA" sz="2400" dirty="0">
                <a:solidFill>
                  <a:schemeClr val="tx1"/>
                </a:solidFill>
              </a:rPr>
              <a:t>This was in response to the rapid spread of the global COVID-19 pandemic as declared by the World Health Organization (WHO).</a:t>
            </a:r>
          </a:p>
          <a:p>
            <a:pPr marL="0" lvl="0" indent="0" algn="just" rtl="0">
              <a:spcBef>
                <a:spcPts val="0"/>
              </a:spcBef>
              <a:spcAft>
                <a:spcPts val="0"/>
              </a:spcAft>
              <a:buClrTx/>
              <a:buSzPts val="2400"/>
              <a:buNone/>
            </a:pPr>
            <a:endParaRPr sz="2400" dirty="0">
              <a:solidFill>
                <a:schemeClr val="tx1"/>
              </a:solidFill>
            </a:endParaRPr>
          </a:p>
          <a:p>
            <a:pPr marL="342900" lvl="0" indent="-342900" algn="just" rtl="0">
              <a:spcBef>
                <a:spcPts val="480"/>
              </a:spcBef>
              <a:spcAft>
                <a:spcPts val="0"/>
              </a:spcAft>
              <a:buClrTx/>
              <a:buSzPts val="2400"/>
              <a:buFont typeface="Arial" panose="020B0604020202020204" pitchFamily="34" charset="0"/>
              <a:buChar char="•"/>
            </a:pPr>
            <a:r>
              <a:rPr lang="en-ZA" sz="2400" dirty="0">
                <a:solidFill>
                  <a:schemeClr val="tx1"/>
                </a:solidFill>
              </a:rPr>
              <a:t>The National State of Disaster enabled Government to have an integrated and coordinated Disaster Management mechanism to prevent and contain the COVID-19 outbreak.</a:t>
            </a:r>
            <a:endParaRPr sz="2400" dirty="0">
              <a:solidFill>
                <a:schemeClr val="tx1"/>
              </a:solidFill>
            </a:endParaRPr>
          </a:p>
          <a:p>
            <a:pPr marL="0" lvl="0" indent="0" algn="just" rtl="0">
              <a:spcBef>
                <a:spcPts val="560"/>
              </a:spcBef>
              <a:spcAft>
                <a:spcPts val="0"/>
              </a:spcAft>
              <a:buClr>
                <a:schemeClr val="dk1"/>
              </a:buClr>
              <a:buSzPts val="2800"/>
              <a:buNone/>
            </a:pPr>
            <a:endParaRPr sz="2800" dirty="0">
              <a:solidFill>
                <a:schemeClr val="tx1"/>
              </a:solidFill>
            </a:endParaRPr>
          </a:p>
          <a:p>
            <a:pPr marL="0" lvl="0" indent="0" algn="just" rtl="0">
              <a:spcBef>
                <a:spcPts val="560"/>
              </a:spcBef>
              <a:spcAft>
                <a:spcPts val="0"/>
              </a:spcAft>
              <a:buClr>
                <a:schemeClr val="dk1"/>
              </a:buClr>
              <a:buSzPts val="2800"/>
              <a:buNone/>
            </a:pPr>
            <a:endParaRPr sz="2800" dirty="0"/>
          </a:p>
        </p:txBody>
      </p:sp>
      <p:pic>
        <p:nvPicPr>
          <p:cNvPr id="104" name="Google Shape;104;p15"/>
          <p:cNvPicPr preferRelativeResize="0"/>
          <p:nvPr/>
        </p:nvPicPr>
        <p:blipFill rotWithShape="1">
          <a:blip r:embed="rId3">
            <a:alphaModFix/>
          </a:blip>
          <a:srcRect/>
          <a:stretch/>
        </p:blipFill>
        <p:spPr>
          <a:xfrm>
            <a:off x="0" y="0"/>
            <a:ext cx="927100" cy="1155700"/>
          </a:xfrm>
          <a:prstGeom prst="rect">
            <a:avLst/>
          </a:prstGeom>
          <a:noFill/>
          <a:ln>
            <a:noFill/>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06"/>
        <p:cNvGrpSpPr/>
        <p:nvPr/>
      </p:nvGrpSpPr>
      <p:grpSpPr>
        <a:xfrm>
          <a:off x="0" y="0"/>
          <a:ext cx="0" cy="0"/>
          <a:chOff x="0" y="0"/>
          <a:chExt cx="0" cy="0"/>
        </a:xfrm>
      </p:grpSpPr>
      <p:sp>
        <p:nvSpPr>
          <p:cNvPr id="307" name="Google Shape;307;p41"/>
          <p:cNvSpPr txBox="1">
            <a:spLocks noGrp="1"/>
          </p:cNvSpPr>
          <p:nvPr>
            <p:ph type="title"/>
          </p:nvPr>
        </p:nvSpPr>
        <p:spPr>
          <a:xfrm>
            <a:off x="927100" y="274638"/>
            <a:ext cx="7759700" cy="1143000"/>
          </a:xfrm>
          <a:prstGeom prst="rect">
            <a:avLst/>
          </a:prstGeom>
          <a:solidFill>
            <a:schemeClr val="accent3"/>
          </a:solidFill>
          <a:ln w="25400" cap="flat" cmpd="sng">
            <a:solidFill>
              <a:srgbClr val="718840"/>
            </a:solidFill>
            <a:prstDash val="solid"/>
            <a:round/>
            <a:headEnd type="none" w="sm" len="sm"/>
            <a:tailEnd type="none" w="sm" len="sm"/>
          </a:ln>
        </p:spPr>
        <p:txBody>
          <a:bodyPr spcFirstLastPara="1" wrap="square" lIns="91425" tIns="45700" rIns="91425" bIns="45700" anchor="ctr" anchorCtr="0">
            <a:noAutofit/>
          </a:bodyPr>
          <a:lstStyle/>
          <a:p>
            <a:pPr lvl="0">
              <a:buClr>
                <a:schemeClr val="lt1"/>
              </a:buClr>
              <a:buSzPts val="3200"/>
            </a:pPr>
            <a:r>
              <a:rPr lang="en-ZA" sz="3200" b="1" dirty="0">
                <a:solidFill>
                  <a:schemeClr val="lt1"/>
                </a:solidFill>
              </a:rPr>
              <a:t>SOPs FOR PREPAREDNESS, DETECTION AND RESPONSE TO COVID-19 (Con’d) </a:t>
            </a:r>
            <a:endParaRPr dirty="0"/>
          </a:p>
        </p:txBody>
      </p:sp>
      <p:sp>
        <p:nvSpPr>
          <p:cNvPr id="308" name="Google Shape;308;p4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2800"/>
              <a:buNone/>
            </a:pPr>
            <a:endParaRPr sz="2800"/>
          </a:p>
          <a:p>
            <a:pPr marL="0" lvl="0" indent="0" algn="l" rtl="0">
              <a:spcBef>
                <a:spcPts val="560"/>
              </a:spcBef>
              <a:spcAft>
                <a:spcPts val="0"/>
              </a:spcAft>
              <a:buClr>
                <a:schemeClr val="dk1"/>
              </a:buClr>
              <a:buSzPts val="2800"/>
              <a:buNone/>
            </a:pPr>
            <a:endParaRPr sz="2800"/>
          </a:p>
          <a:p>
            <a:pPr marL="342900" lvl="0" indent="-139700" algn="l" rtl="0">
              <a:spcBef>
                <a:spcPts val="640"/>
              </a:spcBef>
              <a:spcAft>
                <a:spcPts val="0"/>
              </a:spcAft>
              <a:buClr>
                <a:schemeClr val="dk1"/>
              </a:buClr>
              <a:buSzPts val="3200"/>
              <a:buNone/>
            </a:pPr>
            <a:endParaRPr/>
          </a:p>
        </p:txBody>
      </p:sp>
      <p:pic>
        <p:nvPicPr>
          <p:cNvPr id="309" name="Google Shape;309;p41"/>
          <p:cNvPicPr preferRelativeResize="0"/>
          <p:nvPr/>
        </p:nvPicPr>
        <p:blipFill rotWithShape="1">
          <a:blip r:embed="rId3">
            <a:alphaModFix/>
          </a:blip>
          <a:srcRect/>
          <a:stretch/>
        </p:blipFill>
        <p:spPr>
          <a:xfrm>
            <a:off x="0" y="0"/>
            <a:ext cx="927100" cy="1155700"/>
          </a:xfrm>
          <a:prstGeom prst="rect">
            <a:avLst/>
          </a:prstGeom>
          <a:noFill/>
          <a:ln>
            <a:noFill/>
          </a:ln>
        </p:spPr>
      </p:pic>
      <p:graphicFrame>
        <p:nvGraphicFramePr>
          <p:cNvPr id="310" name="Google Shape;310;p41"/>
          <p:cNvGraphicFramePr/>
          <p:nvPr>
            <p:extLst>
              <p:ext uri="{D42A27DB-BD31-4B8C-83A1-F6EECF244321}">
                <p14:modId xmlns:p14="http://schemas.microsoft.com/office/powerpoint/2010/main" xmlns="" val="2256307265"/>
              </p:ext>
            </p:extLst>
          </p:nvPr>
        </p:nvGraphicFramePr>
        <p:xfrm>
          <a:off x="927099" y="1708150"/>
          <a:ext cx="7693025" cy="4349750"/>
        </p:xfrm>
        <a:graphic>
          <a:graphicData uri="http://schemas.openxmlformats.org/drawingml/2006/table">
            <a:tbl>
              <a:tblPr bandRow="1">
                <a:noFill/>
                <a:tableStyleId>{118AEC4C-2A61-40B2-9733-43A10C444016}</a:tableStyleId>
              </a:tblPr>
              <a:tblGrid>
                <a:gridCol w="787400">
                  <a:extLst>
                    <a:ext uri="{9D8B030D-6E8A-4147-A177-3AD203B41FA5}">
                      <a16:colId xmlns:a16="http://schemas.microsoft.com/office/drawing/2014/main" xmlns="" val="20000"/>
                    </a:ext>
                  </a:extLst>
                </a:gridCol>
                <a:gridCol w="6905625">
                  <a:extLst>
                    <a:ext uri="{9D8B030D-6E8A-4147-A177-3AD203B41FA5}">
                      <a16:colId xmlns:a16="http://schemas.microsoft.com/office/drawing/2014/main" xmlns="" val="20001"/>
                    </a:ext>
                  </a:extLst>
                </a:gridCol>
              </a:tblGrid>
              <a:tr h="649200">
                <a:tc gridSpan="2">
                  <a:txBody>
                    <a:bodyPr/>
                    <a:lstStyle/>
                    <a:p>
                      <a:pPr marL="0" marR="0" lvl="0" indent="0" algn="ctr" rtl="0">
                        <a:spcBef>
                          <a:spcPts val="0"/>
                        </a:spcBef>
                        <a:spcAft>
                          <a:spcPts val="0"/>
                        </a:spcAft>
                        <a:buNone/>
                      </a:pPr>
                      <a:r>
                        <a:rPr lang="en-ZA" sz="2400" b="1" u="none" dirty="0">
                          <a:solidFill>
                            <a:schemeClr val="tx1"/>
                          </a:solidFill>
                          <a:latin typeface="Calibri"/>
                          <a:ea typeface="Calibri"/>
                          <a:cs typeface="Calibri"/>
                          <a:sym typeface="Calibri"/>
                        </a:rPr>
                        <a:t>SOP 22: Recording and reporting</a:t>
                      </a:r>
                      <a:endParaRPr sz="2400" b="1" u="none" dirty="0">
                        <a:solidFill>
                          <a:schemeClr val="tx1"/>
                        </a:solidFill>
                        <a:latin typeface="Calibri"/>
                        <a:ea typeface="Calibri"/>
                        <a:cs typeface="Calibri"/>
                        <a:sym typeface="Calibri"/>
                      </a:endParaRPr>
                    </a:p>
                  </a:txBody>
                  <a:tcPr marL="68575" marR="68575" marT="0" marB="0"/>
                </a:tc>
                <a:tc hMerge="1">
                  <a:txBody>
                    <a:bodyPr/>
                    <a:lstStyle/>
                    <a:p>
                      <a:endParaRPr lang="en-US"/>
                    </a:p>
                  </a:txBody>
                  <a:tcPr/>
                </a:tc>
                <a:extLst>
                  <a:ext uri="{0D108BD9-81ED-4DB2-BD59-A6C34878D82A}">
                    <a16:rowId xmlns:a16="http://schemas.microsoft.com/office/drawing/2014/main" xmlns="" val="10000"/>
                  </a:ext>
                </a:extLst>
              </a:tr>
              <a:tr h="3700550">
                <a:tc>
                  <a:txBody>
                    <a:bodyPr/>
                    <a:lstStyle/>
                    <a:p>
                      <a:pPr marL="0" marR="0" lvl="0" indent="0" algn="just" rtl="0">
                        <a:lnSpc>
                          <a:spcPct val="115000"/>
                        </a:lnSpc>
                        <a:spcBef>
                          <a:spcPts val="0"/>
                        </a:spcBef>
                        <a:spcAft>
                          <a:spcPts val="0"/>
                        </a:spcAft>
                        <a:buNone/>
                      </a:pPr>
                      <a:r>
                        <a:rPr lang="en-ZA" sz="2400" b="1" dirty="0">
                          <a:solidFill>
                            <a:schemeClr val="tx1"/>
                          </a:solidFill>
                          <a:latin typeface="Calibri"/>
                          <a:ea typeface="Calibri"/>
                          <a:cs typeface="Calibri"/>
                          <a:sym typeface="Calibri"/>
                        </a:rPr>
                        <a:t>Aim</a:t>
                      </a:r>
                      <a:endParaRPr sz="2400" b="1" dirty="0">
                        <a:solidFill>
                          <a:schemeClr val="tx1"/>
                        </a:solidFill>
                        <a:latin typeface="Calibri"/>
                        <a:ea typeface="Calibri"/>
                        <a:cs typeface="Calibri"/>
                        <a:sym typeface="Calibri"/>
                      </a:endParaRPr>
                    </a:p>
                  </a:txBody>
                  <a:tcPr marL="68575" marR="68575" marT="0" marB="0" anchor="ctr"/>
                </a:tc>
                <a:tc>
                  <a:txBody>
                    <a:bodyPr/>
                    <a:lstStyle/>
                    <a:p>
                      <a:pPr marL="342900" marR="0" lvl="0" indent="-342900" algn="just" rtl="0">
                        <a:lnSpc>
                          <a:spcPct val="115000"/>
                        </a:lnSpc>
                        <a:spcBef>
                          <a:spcPts val="0"/>
                        </a:spcBef>
                        <a:spcAft>
                          <a:spcPts val="0"/>
                        </a:spcAft>
                        <a:buClrTx/>
                        <a:buSzPts val="2400"/>
                        <a:buFont typeface="Arial"/>
                        <a:buChar char="•"/>
                      </a:pPr>
                      <a:r>
                        <a:rPr lang="en-ZA" sz="2400" dirty="0">
                          <a:solidFill>
                            <a:schemeClr val="tx1"/>
                          </a:solidFill>
                          <a:latin typeface="Calibri"/>
                          <a:ea typeface="Calibri"/>
                          <a:cs typeface="Calibri"/>
                          <a:sym typeface="Calibri"/>
                        </a:rPr>
                        <a:t>This SOP emphasises the importance of recording and reporting cases of COVID-19 in order to track the size and severity of the epidemic, the care received by patients and to identify areas for improvement in current and future outbreaks.</a:t>
                      </a:r>
                      <a:endParaRPr dirty="0">
                        <a:solidFill>
                          <a:schemeClr val="tx1"/>
                        </a:solidFill>
                      </a:endParaRPr>
                    </a:p>
                    <a:p>
                      <a:pPr marL="342900" marR="0" lvl="0" indent="-342900" algn="just" rtl="0">
                        <a:lnSpc>
                          <a:spcPct val="115000"/>
                        </a:lnSpc>
                        <a:spcBef>
                          <a:spcPts val="0"/>
                        </a:spcBef>
                        <a:spcAft>
                          <a:spcPts val="0"/>
                        </a:spcAft>
                        <a:buClrTx/>
                        <a:buSzPts val="2400"/>
                        <a:buFont typeface="Arial"/>
                        <a:buChar char="•"/>
                      </a:pPr>
                      <a:r>
                        <a:rPr lang="en-ZA" sz="2400" dirty="0">
                          <a:solidFill>
                            <a:schemeClr val="tx1"/>
                          </a:solidFill>
                          <a:latin typeface="Calibri"/>
                          <a:ea typeface="Calibri"/>
                          <a:cs typeface="Calibri"/>
                          <a:sym typeface="Calibri"/>
                        </a:rPr>
                        <a:t>Cases are reported daily to the National Operations Centre and Judicial Inspectorate of Correctional Services as per current reporting processes.</a:t>
                      </a:r>
                      <a:endParaRPr sz="2400" dirty="0">
                        <a:solidFill>
                          <a:schemeClr val="tx1"/>
                        </a:solidFill>
                        <a:latin typeface="Calibri"/>
                        <a:ea typeface="Calibri"/>
                        <a:cs typeface="Calibri"/>
                        <a:sym typeface="Calibri"/>
                      </a:endParaRPr>
                    </a:p>
                  </a:txBody>
                  <a:tcPr marL="68575" marR="68575" marT="0" marB="0"/>
                </a:tc>
                <a:extLst>
                  <a:ext uri="{0D108BD9-81ED-4DB2-BD59-A6C34878D82A}">
                    <a16:rowId xmlns:a16="http://schemas.microsoft.com/office/drawing/2014/main" xmlns="" val="10001"/>
                  </a:ext>
                </a:extLst>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pPr marL="114300" lvl="0" indent="0" algn="just">
              <a:buNone/>
            </a:pPr>
            <a:r>
              <a:rPr lang="en-ZA" dirty="0">
                <a:solidFill>
                  <a:schemeClr val="tx1"/>
                </a:solidFill>
              </a:rPr>
              <a:t>The shared information on the DCS specific SOPs shall be viewed as a concerted effort of the department to contribute towards  mitigating the impact of COVID-19 to  the South African population. </a:t>
            </a:r>
          </a:p>
          <a:p>
            <a:pPr marL="114300" indent="0" algn="just">
              <a:buNone/>
            </a:pPr>
            <a:endParaRPr lang="en-ZA" dirty="0">
              <a:solidFill>
                <a:schemeClr val="tx1"/>
              </a:solidFill>
            </a:endParaRPr>
          </a:p>
        </p:txBody>
      </p:sp>
      <p:sp>
        <p:nvSpPr>
          <p:cNvPr id="4" name="Google Shape;95;p14"/>
          <p:cNvSpPr txBox="1">
            <a:spLocks noGrp="1"/>
          </p:cNvSpPr>
          <p:nvPr>
            <p:ph type="title"/>
          </p:nvPr>
        </p:nvSpPr>
        <p:spPr>
          <a:xfrm>
            <a:off x="315685" y="144010"/>
            <a:ext cx="8229600" cy="1143000"/>
          </a:xfrm>
          <a:prstGeom prst="rect">
            <a:avLst/>
          </a:prstGeom>
          <a:solidFill>
            <a:schemeClr val="accent3"/>
          </a:solidFill>
          <a:ln w="25400" cap="flat" cmpd="sng">
            <a:solidFill>
              <a:srgbClr val="718840"/>
            </a:solidFill>
            <a:prstDash val="solid"/>
            <a:round/>
            <a:headEnd type="none" w="sm" len="sm"/>
            <a:tailEnd type="none" w="sm" len="sm"/>
          </a:ln>
        </p:spPr>
        <p:txBody>
          <a:bodyPr spcFirstLastPara="1" wrap="square" lIns="91425" tIns="45700" rIns="91425" bIns="45700" anchor="ctr" anchorCtr="0">
            <a:noAutofit/>
          </a:bodyPr>
          <a:lstStyle/>
          <a:p>
            <a:pPr marL="0" lvl="0" indent="0" algn="ctr" rtl="0">
              <a:spcBef>
                <a:spcPts val="0"/>
              </a:spcBef>
              <a:spcAft>
                <a:spcPts val="0"/>
              </a:spcAft>
              <a:buClr>
                <a:schemeClr val="lt1"/>
              </a:buClr>
              <a:buSzPts val="3200"/>
              <a:buFont typeface="Calibri"/>
              <a:buNone/>
            </a:pPr>
            <a:r>
              <a:rPr lang="en-ZA" sz="3200" b="1" dirty="0">
                <a:solidFill>
                  <a:schemeClr val="lt1"/>
                </a:solidFill>
              </a:rPr>
              <a:t>CONCLUSION</a:t>
            </a:r>
            <a:endParaRPr sz="3200" b="1" dirty="0">
              <a:solidFill>
                <a:schemeClr val="lt1"/>
              </a:solidFill>
            </a:endParaRPr>
          </a:p>
        </p:txBody>
      </p:sp>
    </p:spTree>
    <p:extLst>
      <p:ext uri="{BB962C8B-B14F-4D97-AF65-F5344CB8AC3E}">
        <p14:creationId xmlns:p14="http://schemas.microsoft.com/office/powerpoint/2010/main" xmlns="" val="28421451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14"/>
        <p:cNvGrpSpPr/>
        <p:nvPr/>
      </p:nvGrpSpPr>
      <p:grpSpPr>
        <a:xfrm>
          <a:off x="0" y="0"/>
          <a:ext cx="0" cy="0"/>
          <a:chOff x="0" y="0"/>
          <a:chExt cx="0" cy="0"/>
        </a:xfrm>
      </p:grpSpPr>
      <p:pic>
        <p:nvPicPr>
          <p:cNvPr id="315" name="Google Shape;315;p42" descr="Slide1 Template_1.2_back.jpg"/>
          <p:cNvPicPr preferRelativeResize="0"/>
          <p:nvPr/>
        </p:nvPicPr>
        <p:blipFill rotWithShape="1">
          <a:blip r:embed="rId3">
            <a:alphaModFix/>
          </a:blip>
          <a:srcRect/>
          <a:stretch/>
        </p:blipFill>
        <p:spPr>
          <a:xfrm>
            <a:off x="0" y="0"/>
            <a:ext cx="9144000" cy="6858000"/>
          </a:xfrm>
          <a:prstGeom prst="rect">
            <a:avLst/>
          </a:prstGeom>
          <a:noFill/>
          <a:ln>
            <a:noFill/>
          </a:ln>
        </p:spPr>
      </p:pic>
      <p:sp>
        <p:nvSpPr>
          <p:cNvPr id="316" name="Google Shape;316;p42"/>
          <p:cNvSpPr txBox="1"/>
          <p:nvPr/>
        </p:nvSpPr>
        <p:spPr>
          <a:xfrm>
            <a:off x="927100" y="271596"/>
            <a:ext cx="4522887" cy="70789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ZA" sz="4000">
                <a:solidFill>
                  <a:schemeClr val="lt1"/>
                </a:solidFill>
                <a:latin typeface="Calibri"/>
                <a:ea typeface="Calibri"/>
                <a:cs typeface="Calibri"/>
                <a:sym typeface="Calibri"/>
              </a:rPr>
              <a:t>Thank You</a:t>
            </a:r>
            <a:endParaRPr sz="4000">
              <a:solidFill>
                <a:schemeClr val="lt1"/>
              </a:solidFill>
              <a:latin typeface="Calibri"/>
              <a:ea typeface="Calibri"/>
              <a:cs typeface="Calibri"/>
              <a:sym typeface="Calibri"/>
            </a:endParaRPr>
          </a:p>
        </p:txBody>
      </p:sp>
      <p:sp>
        <p:nvSpPr>
          <p:cNvPr id="317" name="Google Shape;317;p42"/>
          <p:cNvSpPr txBox="1"/>
          <p:nvPr/>
        </p:nvSpPr>
        <p:spPr>
          <a:xfrm>
            <a:off x="1079500" y="423996"/>
            <a:ext cx="4522887" cy="707894"/>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ZA" sz="4000" b="1">
                <a:solidFill>
                  <a:srgbClr val="005300"/>
                </a:solidFill>
                <a:latin typeface="Calibri"/>
                <a:ea typeface="Calibri"/>
                <a:cs typeface="Calibri"/>
                <a:sym typeface="Calibri"/>
              </a:rPr>
              <a:t>Thank You</a:t>
            </a:r>
            <a:endParaRPr sz="4000" b="1">
              <a:solidFill>
                <a:srgbClr val="005300"/>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16"/>
          <p:cNvSpPr txBox="1">
            <a:spLocks noGrp="1"/>
          </p:cNvSpPr>
          <p:nvPr>
            <p:ph type="title"/>
          </p:nvPr>
        </p:nvSpPr>
        <p:spPr>
          <a:xfrm>
            <a:off x="927100" y="0"/>
            <a:ext cx="7896225" cy="694591"/>
          </a:xfrm>
          <a:prstGeom prst="rect">
            <a:avLst/>
          </a:prstGeom>
          <a:solidFill>
            <a:schemeClr val="accent3"/>
          </a:solidFill>
          <a:ln w="25400" cap="flat" cmpd="sng">
            <a:solidFill>
              <a:srgbClr val="718840"/>
            </a:solidFill>
            <a:prstDash val="solid"/>
            <a:round/>
            <a:headEnd type="none" w="sm" len="sm"/>
            <a:tailEnd type="none" w="sm" len="sm"/>
          </a:ln>
        </p:spPr>
        <p:txBody>
          <a:bodyPr spcFirstLastPara="1" wrap="square" lIns="91425" tIns="45700" rIns="91425" bIns="45700" anchor="ctr" anchorCtr="0">
            <a:noAutofit/>
          </a:bodyPr>
          <a:lstStyle/>
          <a:p>
            <a:pPr lvl="0">
              <a:buClr>
                <a:schemeClr val="lt1"/>
              </a:buClr>
              <a:buSzPts val="3200"/>
            </a:pPr>
            <a:r>
              <a:rPr lang="en-ZA" sz="3200" b="1" dirty="0">
                <a:solidFill>
                  <a:schemeClr val="lt1"/>
                </a:solidFill>
                <a:latin typeface="Calibri"/>
                <a:ea typeface="Calibri"/>
                <a:cs typeface="Calibri"/>
                <a:sym typeface="Calibri"/>
              </a:rPr>
              <a:t>BACKGROUND </a:t>
            </a:r>
            <a:r>
              <a:rPr lang="en-ZA" sz="3200" b="1" dirty="0">
                <a:solidFill>
                  <a:schemeClr val="lt1"/>
                </a:solidFill>
              </a:rPr>
              <a:t>(Con’d) </a:t>
            </a:r>
            <a:endParaRPr sz="3200" dirty="0"/>
          </a:p>
        </p:txBody>
      </p:sp>
      <p:sp>
        <p:nvSpPr>
          <p:cNvPr id="110" name="Google Shape;110;p16"/>
          <p:cNvSpPr txBox="1">
            <a:spLocks noGrp="1"/>
          </p:cNvSpPr>
          <p:nvPr>
            <p:ph type="body" idx="1"/>
          </p:nvPr>
        </p:nvSpPr>
        <p:spPr>
          <a:xfrm>
            <a:off x="790574" y="740229"/>
            <a:ext cx="7896226" cy="6030685"/>
          </a:xfrm>
          <a:prstGeom prst="rect">
            <a:avLst/>
          </a:prstGeom>
          <a:noFill/>
          <a:ln>
            <a:noFill/>
          </a:ln>
        </p:spPr>
        <p:txBody>
          <a:bodyPr spcFirstLastPara="1" wrap="square" lIns="91425" tIns="45700" rIns="91425" bIns="45700" anchor="t" anchorCtr="0">
            <a:noAutofit/>
          </a:bodyPr>
          <a:lstStyle/>
          <a:p>
            <a:pPr marL="342900" algn="just">
              <a:spcBef>
                <a:spcPts val="0"/>
              </a:spcBef>
              <a:buClrTx/>
              <a:buSzPts val="2400"/>
              <a:buFont typeface="Arial" panose="020B0604020202020204" pitchFamily="34" charset="0"/>
              <a:buChar char="•"/>
            </a:pPr>
            <a:r>
              <a:rPr lang="en-ZA" sz="2300" dirty="0">
                <a:solidFill>
                  <a:schemeClr val="tx1"/>
                </a:solidFill>
              </a:rPr>
              <a:t>DCS specific Standard Operating Procedures (SOPs) have been developed and are utilised together with other SOPs and Guidelines from amongst others the Department of Health (DoH), National Institute for Communicable Diseases (NICD), Centre for Disease Control (CDC), and WHO.</a:t>
            </a:r>
          </a:p>
          <a:p>
            <a:pPr marL="0" lvl="0" indent="0" algn="just" rtl="0">
              <a:spcBef>
                <a:spcPts val="0"/>
              </a:spcBef>
              <a:spcAft>
                <a:spcPts val="0"/>
              </a:spcAft>
              <a:buClrTx/>
              <a:buSzPts val="2400"/>
              <a:buNone/>
            </a:pPr>
            <a:endParaRPr lang="en-ZA" sz="2300" dirty="0">
              <a:solidFill>
                <a:schemeClr val="tx1"/>
              </a:solidFill>
            </a:endParaRPr>
          </a:p>
          <a:p>
            <a:pPr marL="342900" lvl="0">
              <a:spcBef>
                <a:spcPts val="0"/>
              </a:spcBef>
              <a:buClrTx/>
              <a:buSzPts val="2400"/>
              <a:buFont typeface="Arial" panose="020B0604020202020204" pitchFamily="34" charset="0"/>
              <a:buChar char="•"/>
            </a:pPr>
            <a:r>
              <a:rPr lang="en-ZA" sz="2300" dirty="0">
                <a:solidFill>
                  <a:schemeClr val="tx1"/>
                </a:solidFill>
              </a:rPr>
              <a:t>The rationale for the development of the SOPs was to provide guidance to officials regarding focus areas and activities to be implemented for the prevention, detection and response to suspected and confirmed COVID-19 case(s) in DCS.</a:t>
            </a:r>
          </a:p>
          <a:p>
            <a:pPr marL="342900" lvl="0">
              <a:spcBef>
                <a:spcPts val="0"/>
              </a:spcBef>
              <a:buClrTx/>
              <a:buSzPts val="2400"/>
              <a:buFont typeface="Arial" panose="020B0604020202020204" pitchFamily="34" charset="0"/>
              <a:buChar char="•"/>
            </a:pPr>
            <a:endParaRPr lang="en-ZA" sz="2300" dirty="0">
              <a:solidFill>
                <a:schemeClr val="tx1"/>
              </a:solidFill>
            </a:endParaRPr>
          </a:p>
          <a:p>
            <a:pPr marL="342900" lvl="0">
              <a:spcBef>
                <a:spcPts val="0"/>
              </a:spcBef>
              <a:buClrTx/>
              <a:buSzPts val="2400"/>
              <a:buFont typeface="Arial" panose="020B0604020202020204" pitchFamily="34" charset="0"/>
              <a:buChar char="•"/>
            </a:pPr>
            <a:r>
              <a:rPr lang="en-ZA" sz="2300" dirty="0">
                <a:solidFill>
                  <a:schemeClr val="tx1"/>
                </a:solidFill>
              </a:rPr>
              <a:t>The respective DCS SOPs were approved as follows: </a:t>
            </a:r>
          </a:p>
          <a:p>
            <a:pPr lvl="1" algn="just"/>
            <a:r>
              <a:rPr lang="en-ZA" sz="2300" dirty="0">
                <a:solidFill>
                  <a:schemeClr val="tx1"/>
                </a:solidFill>
              </a:rPr>
              <a:t>Version: 1 – 14 March 2020;</a:t>
            </a:r>
          </a:p>
          <a:p>
            <a:pPr lvl="1" algn="just"/>
            <a:r>
              <a:rPr lang="en-ZA" sz="2300" dirty="0">
                <a:solidFill>
                  <a:schemeClr val="tx1"/>
                </a:solidFill>
              </a:rPr>
              <a:t>Version: 2 – 29 April 2020.</a:t>
            </a:r>
          </a:p>
          <a:p>
            <a:pPr lvl="1"/>
            <a:r>
              <a:rPr lang="en-ZA" sz="2300" dirty="0">
                <a:solidFill>
                  <a:schemeClr val="tx1"/>
                </a:solidFill>
              </a:rPr>
              <a:t>Currently under review is Version : 3 (taking into consideration level 2 lockdown conditions).</a:t>
            </a:r>
          </a:p>
          <a:p>
            <a:pPr marL="0" lvl="0" indent="0">
              <a:spcBef>
                <a:spcPts val="0"/>
              </a:spcBef>
              <a:buClr>
                <a:srgbClr val="FF0000"/>
              </a:buClr>
              <a:buSzPts val="2400"/>
              <a:buNone/>
            </a:pPr>
            <a:endParaRPr lang="en-ZA" sz="2400" dirty="0"/>
          </a:p>
          <a:p>
            <a:pPr marL="0" lvl="0" indent="0" algn="just" rtl="0">
              <a:spcBef>
                <a:spcPts val="0"/>
              </a:spcBef>
              <a:spcAft>
                <a:spcPts val="0"/>
              </a:spcAft>
              <a:buClr>
                <a:srgbClr val="FF0000"/>
              </a:buClr>
              <a:buSzPts val="2400"/>
              <a:buNone/>
            </a:pPr>
            <a:endParaRPr dirty="0">
              <a:solidFill>
                <a:srgbClr val="0070C0"/>
              </a:solidFill>
            </a:endParaRPr>
          </a:p>
        </p:txBody>
      </p:sp>
      <p:pic>
        <p:nvPicPr>
          <p:cNvPr id="111" name="Google Shape;111;p16"/>
          <p:cNvPicPr preferRelativeResize="0"/>
          <p:nvPr/>
        </p:nvPicPr>
        <p:blipFill rotWithShape="1">
          <a:blip r:embed="rId3">
            <a:alphaModFix/>
          </a:blip>
          <a:srcRect/>
          <a:stretch/>
        </p:blipFill>
        <p:spPr>
          <a:xfrm>
            <a:off x="0" y="0"/>
            <a:ext cx="927100" cy="11557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5"/>
        <p:cNvGrpSpPr/>
        <p:nvPr/>
      </p:nvGrpSpPr>
      <p:grpSpPr>
        <a:xfrm>
          <a:off x="0" y="0"/>
          <a:ext cx="0" cy="0"/>
          <a:chOff x="0" y="0"/>
          <a:chExt cx="0" cy="0"/>
        </a:xfrm>
      </p:grpSpPr>
      <p:sp>
        <p:nvSpPr>
          <p:cNvPr id="116" name="Google Shape;116;p17"/>
          <p:cNvSpPr txBox="1">
            <a:spLocks noGrp="1"/>
          </p:cNvSpPr>
          <p:nvPr>
            <p:ph type="title"/>
          </p:nvPr>
        </p:nvSpPr>
        <p:spPr>
          <a:xfrm>
            <a:off x="856762" y="274638"/>
            <a:ext cx="7830038" cy="1143000"/>
          </a:xfrm>
          <a:prstGeom prst="rect">
            <a:avLst/>
          </a:prstGeom>
          <a:solidFill>
            <a:schemeClr val="accent3"/>
          </a:solidFill>
          <a:ln w="25400" cap="flat" cmpd="sng">
            <a:solidFill>
              <a:srgbClr val="718840"/>
            </a:solidFill>
            <a:prstDash val="solid"/>
            <a:round/>
            <a:headEnd type="none" w="sm" len="sm"/>
            <a:tailEnd type="none" w="sm" len="sm"/>
          </a:ln>
        </p:spPr>
        <p:txBody>
          <a:bodyPr spcFirstLastPara="1" wrap="square" lIns="91425" tIns="45700" rIns="91425" bIns="45700" anchor="ctr" anchorCtr="0">
            <a:noAutofit/>
          </a:bodyPr>
          <a:lstStyle/>
          <a:p>
            <a:pPr lvl="1"/>
            <a:r>
              <a:rPr lang="en-ZA" sz="3200" b="1" dirty="0">
                <a:solidFill>
                  <a:schemeClr val="lt1"/>
                </a:solidFill>
                <a:latin typeface="Calibri"/>
                <a:ea typeface="Calibri"/>
                <a:cs typeface="Calibri"/>
                <a:sym typeface="Calibri"/>
              </a:rPr>
              <a:t/>
            </a:r>
            <a:br>
              <a:rPr lang="en-ZA" sz="3200" b="1" dirty="0">
                <a:solidFill>
                  <a:schemeClr val="lt1"/>
                </a:solidFill>
                <a:latin typeface="Calibri"/>
                <a:ea typeface="Calibri"/>
                <a:cs typeface="Calibri"/>
                <a:sym typeface="Calibri"/>
              </a:rPr>
            </a:br>
            <a:r>
              <a:rPr lang="en-ZA" sz="3200" b="1" dirty="0">
                <a:solidFill>
                  <a:schemeClr val="lt1"/>
                </a:solidFill>
                <a:latin typeface="Calibri"/>
                <a:ea typeface="Calibri"/>
                <a:cs typeface="Calibri"/>
                <a:sym typeface="Calibri"/>
              </a:rPr>
              <a:t>MAJOR CHANGES BETWEEN VERSIONS: 2 AND 3 OF THE SOPs</a:t>
            </a:r>
            <a:r>
              <a:rPr lang="en-GB" sz="3200" b="1" dirty="0">
                <a:solidFill>
                  <a:schemeClr val="lt1"/>
                </a:solidFill>
                <a:latin typeface="Calibri"/>
                <a:ea typeface="Calibri"/>
                <a:cs typeface="Calibri"/>
                <a:sym typeface="Calibri"/>
              </a:rPr>
              <a:t/>
            </a:r>
            <a:br>
              <a:rPr lang="en-GB" sz="3200" b="1" dirty="0">
                <a:solidFill>
                  <a:schemeClr val="lt1"/>
                </a:solidFill>
                <a:latin typeface="Calibri"/>
                <a:ea typeface="Calibri"/>
                <a:cs typeface="Calibri"/>
                <a:sym typeface="Calibri"/>
              </a:rPr>
            </a:br>
            <a:endParaRPr lang="en-US" sz="3200" b="1" dirty="0">
              <a:solidFill>
                <a:schemeClr val="lt1"/>
              </a:solidFill>
              <a:latin typeface="Calibri"/>
              <a:ea typeface="Calibri"/>
              <a:cs typeface="Calibri"/>
              <a:sym typeface="Calibri"/>
            </a:endParaRPr>
          </a:p>
        </p:txBody>
      </p:sp>
      <p:sp>
        <p:nvSpPr>
          <p:cNvPr id="117" name="Google Shape;117;p17"/>
          <p:cNvSpPr txBox="1">
            <a:spLocks noGrp="1"/>
          </p:cNvSpPr>
          <p:nvPr>
            <p:ph type="body" idx="1"/>
          </p:nvPr>
        </p:nvSpPr>
        <p:spPr>
          <a:xfrm>
            <a:off x="805542" y="1545772"/>
            <a:ext cx="7881257" cy="5050972"/>
          </a:xfrm>
          <a:prstGeom prst="rect">
            <a:avLst/>
          </a:prstGeom>
          <a:noFill/>
          <a:ln>
            <a:noFill/>
          </a:ln>
        </p:spPr>
        <p:txBody>
          <a:bodyPr spcFirstLastPara="1" wrap="square" lIns="91425" tIns="45700" rIns="91425" bIns="45700" anchor="t" anchorCtr="0">
            <a:noAutofit/>
          </a:bodyPr>
          <a:lstStyle/>
          <a:p>
            <a:pPr marL="0" lvl="1" indent="0">
              <a:buNone/>
            </a:pPr>
            <a:r>
              <a:rPr lang="en-ZA" sz="2400" b="1" dirty="0">
                <a:solidFill>
                  <a:schemeClr val="tx1"/>
                </a:solidFill>
              </a:rPr>
              <a:t>Include but are not limited to:</a:t>
            </a:r>
          </a:p>
          <a:p>
            <a:pPr marL="176213" lvl="1" indent="-176213" algn="just" defTabSz="342900">
              <a:buFont typeface="Arial" panose="020B0604020202020204" pitchFamily="34" charset="0"/>
              <a:buChar char="•"/>
            </a:pPr>
            <a:r>
              <a:rPr lang="en-ZA" sz="2400" dirty="0">
                <a:solidFill>
                  <a:schemeClr val="tx1"/>
                </a:solidFill>
              </a:rPr>
              <a:t>SOP 3D: Deep cleaning after COVID-19 suspected/confirmed cases. </a:t>
            </a:r>
          </a:p>
          <a:p>
            <a:pPr marL="0" lvl="1" indent="0" algn="just" defTabSz="342900">
              <a:buNone/>
            </a:pPr>
            <a:endParaRPr lang="en-ZA" sz="2400" dirty="0">
              <a:solidFill>
                <a:schemeClr val="tx1"/>
              </a:solidFill>
            </a:endParaRPr>
          </a:p>
          <a:p>
            <a:pPr marL="176213" lvl="1" indent="-176213" algn="just" defTabSz="342900">
              <a:buFont typeface="Arial" panose="020B0604020202020204" pitchFamily="34" charset="0"/>
              <a:buChar char="•"/>
            </a:pPr>
            <a:r>
              <a:rPr lang="en-ZA" sz="2400" dirty="0">
                <a:solidFill>
                  <a:schemeClr val="tx1"/>
                </a:solidFill>
              </a:rPr>
              <a:t>SOP 5B: Monitoring of symptoms and management of essential workers for COVID-19 related infection.</a:t>
            </a:r>
          </a:p>
          <a:p>
            <a:pPr marL="0" lvl="1" indent="0" algn="just" defTabSz="342900">
              <a:buNone/>
            </a:pPr>
            <a:endParaRPr lang="en-ZA" sz="2400" dirty="0">
              <a:solidFill>
                <a:schemeClr val="tx1"/>
              </a:solidFill>
            </a:endParaRPr>
          </a:p>
          <a:p>
            <a:pPr marL="176213" lvl="1" indent="-176213" algn="just" defTabSz="342900">
              <a:buFont typeface="Arial" panose="020B0604020202020204" pitchFamily="34" charset="0"/>
              <a:buChar char="•"/>
            </a:pPr>
            <a:r>
              <a:rPr lang="en-ZA" sz="2400" dirty="0">
                <a:solidFill>
                  <a:schemeClr val="tx1"/>
                </a:solidFill>
              </a:rPr>
              <a:t>SOP 12A: Quarantine and Isolation (measure for those with     comorbidities i.e. respiratory disease, diabetes, etc.).</a:t>
            </a:r>
          </a:p>
          <a:p>
            <a:pPr marL="0" lvl="1" indent="0" algn="just" defTabSz="342900">
              <a:buNone/>
            </a:pPr>
            <a:endParaRPr lang="en-ZA" sz="2400" dirty="0">
              <a:solidFill>
                <a:schemeClr val="tx1"/>
              </a:solidFill>
            </a:endParaRPr>
          </a:p>
          <a:p>
            <a:pPr marL="176213" lvl="1" indent="-176213" algn="just" defTabSz="342900">
              <a:buFont typeface="Arial" panose="020B0604020202020204" pitchFamily="34" charset="0"/>
              <a:buChar char="•"/>
            </a:pPr>
            <a:r>
              <a:rPr lang="en-ZA" sz="2400" dirty="0">
                <a:solidFill>
                  <a:schemeClr val="tx1"/>
                </a:solidFill>
              </a:rPr>
              <a:t>SOP 12B: Discharge of persons in quarantine and isolation sites (de-isolation criteria).</a:t>
            </a:r>
            <a:endParaRPr lang="en-ZA" sz="2400" dirty="0">
              <a:solidFill>
                <a:srgbClr val="00B050"/>
              </a:solidFill>
            </a:endParaRPr>
          </a:p>
          <a:p>
            <a:pPr marL="0" lvl="1" indent="0" defTabSz="571500">
              <a:buNone/>
              <a:tabLst>
                <a:tab pos="1344613" algn="l"/>
              </a:tabLst>
            </a:pPr>
            <a:endParaRPr lang="en-ZA" sz="2400" dirty="0">
              <a:solidFill>
                <a:schemeClr val="tx1"/>
              </a:solidFill>
            </a:endParaRPr>
          </a:p>
          <a:p>
            <a:pPr marL="914400" lvl="3" indent="0" defTabSz="571500">
              <a:buNone/>
              <a:tabLst>
                <a:tab pos="1344613" algn="l"/>
              </a:tabLst>
            </a:pPr>
            <a:endParaRPr lang="en-ZA" sz="1200" kern="1200" dirty="0">
              <a:solidFill>
                <a:schemeClr val="tx1"/>
              </a:solidFill>
            </a:endParaRPr>
          </a:p>
          <a:p>
            <a:pPr marL="360363" lvl="1" indent="-360363" defTabSz="571500">
              <a:buFont typeface="Arial" panose="020B0604020202020204" pitchFamily="34" charset="0"/>
              <a:buChar char="•"/>
              <a:tabLst>
                <a:tab pos="1344613" algn="l"/>
              </a:tabLst>
            </a:pPr>
            <a:endParaRPr lang="en-ZA" sz="2000" kern="1200" dirty="0"/>
          </a:p>
          <a:p>
            <a:pPr marL="360363" lvl="1" indent="-360363" defTabSz="571500">
              <a:buFont typeface="Arial" panose="020B0604020202020204" pitchFamily="34" charset="0"/>
              <a:buChar char="•"/>
            </a:pPr>
            <a:endParaRPr lang="en-ZA" sz="2000" dirty="0">
              <a:solidFill>
                <a:srgbClr val="0070C0"/>
              </a:solidFill>
            </a:endParaRPr>
          </a:p>
          <a:p>
            <a:pPr marL="342900" lvl="1" algn="just">
              <a:buFont typeface="Arial" panose="020B0604020202020204" pitchFamily="34" charset="0"/>
              <a:buChar char="•"/>
            </a:pPr>
            <a:endParaRPr lang="en-ZA" sz="2000" dirty="0">
              <a:solidFill>
                <a:srgbClr val="0070C0"/>
              </a:solidFill>
            </a:endParaRPr>
          </a:p>
          <a:p>
            <a:pPr marL="0" lvl="1" indent="0" algn="just">
              <a:buNone/>
            </a:pPr>
            <a:endParaRPr lang="en-ZA" sz="2000" dirty="0">
              <a:solidFill>
                <a:srgbClr val="0070C0"/>
              </a:solidFill>
            </a:endParaRPr>
          </a:p>
          <a:p>
            <a:pPr lvl="1" algn="just"/>
            <a:endParaRPr lang="en-ZA" sz="2000" dirty="0">
              <a:solidFill>
                <a:srgbClr val="0070C0"/>
              </a:solidFill>
            </a:endParaRPr>
          </a:p>
        </p:txBody>
      </p:sp>
      <p:pic>
        <p:nvPicPr>
          <p:cNvPr id="118" name="Google Shape;118;p17"/>
          <p:cNvPicPr preferRelativeResize="0"/>
          <p:nvPr/>
        </p:nvPicPr>
        <p:blipFill rotWithShape="1">
          <a:blip r:embed="rId4">
            <a:alphaModFix/>
          </a:blip>
          <a:srcRect/>
          <a:stretch/>
        </p:blipFill>
        <p:spPr>
          <a:xfrm>
            <a:off x="0" y="0"/>
            <a:ext cx="927100" cy="1155700"/>
          </a:xfrm>
          <a:prstGeom prst="rect">
            <a:avLst/>
          </a:prstGeom>
          <a:noFill/>
          <a:ln>
            <a:noFill/>
          </a:ln>
        </p:spPr>
      </p:pic>
    </p:spTree>
  </p:cSld>
  <p:clrMapOvr>
    <a:overrideClrMapping bg1="lt1" tx1="dk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7"/>
          <p:cNvSpPr txBox="1">
            <a:spLocks noGrp="1"/>
          </p:cNvSpPr>
          <p:nvPr>
            <p:ph type="title"/>
          </p:nvPr>
        </p:nvSpPr>
        <p:spPr>
          <a:xfrm>
            <a:off x="927100" y="274638"/>
            <a:ext cx="7912100" cy="1143000"/>
          </a:xfrm>
          <a:prstGeom prst="rect">
            <a:avLst/>
          </a:prstGeom>
          <a:solidFill>
            <a:schemeClr val="accent3"/>
          </a:solidFill>
          <a:ln w="25400" cap="flat" cmpd="sng">
            <a:solidFill>
              <a:srgbClr val="718840"/>
            </a:solidFill>
            <a:prstDash val="solid"/>
            <a:round/>
            <a:headEnd type="none" w="sm" len="sm"/>
            <a:tailEnd type="none" w="sm" len="sm"/>
          </a:ln>
        </p:spPr>
        <p:txBody>
          <a:bodyPr spcFirstLastPara="1" wrap="square" lIns="91425" tIns="45700" rIns="91425" bIns="45700" anchor="ctr" anchorCtr="0">
            <a:noAutofit/>
          </a:bodyPr>
          <a:lstStyle/>
          <a:p>
            <a:pPr lvl="1"/>
            <a:r>
              <a:rPr lang="en-ZA" sz="3200" b="1" dirty="0">
                <a:solidFill>
                  <a:schemeClr val="lt1"/>
                </a:solidFill>
                <a:latin typeface="Calibri"/>
                <a:ea typeface="Calibri"/>
                <a:cs typeface="Calibri"/>
                <a:sym typeface="Calibri"/>
              </a:rPr>
              <a:t/>
            </a:r>
            <a:br>
              <a:rPr lang="en-ZA" sz="3200" b="1" dirty="0">
                <a:solidFill>
                  <a:schemeClr val="lt1"/>
                </a:solidFill>
                <a:latin typeface="Calibri"/>
                <a:ea typeface="Calibri"/>
                <a:cs typeface="Calibri"/>
                <a:sym typeface="Calibri"/>
              </a:rPr>
            </a:br>
            <a:r>
              <a:rPr lang="en-ZA" sz="3200" b="1" dirty="0">
                <a:solidFill>
                  <a:schemeClr val="lt1"/>
                </a:solidFill>
                <a:latin typeface="Calibri"/>
                <a:ea typeface="Calibri"/>
                <a:cs typeface="Calibri"/>
                <a:sym typeface="Calibri"/>
              </a:rPr>
              <a:t>MAJOR CHANGES BETWEEN VERSIONS: 2 AND 3 OF THE SOPs </a:t>
            </a:r>
            <a:r>
              <a:rPr lang="en-ZA" sz="3200" b="1" dirty="0">
                <a:solidFill>
                  <a:schemeClr val="lt1"/>
                </a:solidFill>
              </a:rPr>
              <a:t>(Con’d)</a:t>
            </a:r>
            <a:r>
              <a:rPr lang="en-ZA" sz="3200" b="1" dirty="0">
                <a:solidFill>
                  <a:schemeClr val="lt1"/>
                </a:solidFill>
                <a:latin typeface="Calibri"/>
                <a:ea typeface="Calibri"/>
                <a:cs typeface="Calibri"/>
                <a:sym typeface="Calibri"/>
              </a:rPr>
              <a:t> </a:t>
            </a:r>
            <a:r>
              <a:rPr lang="en-GB" sz="3200" b="1" dirty="0">
                <a:solidFill>
                  <a:schemeClr val="lt1"/>
                </a:solidFill>
                <a:latin typeface="Calibri"/>
                <a:ea typeface="Calibri"/>
                <a:cs typeface="Calibri"/>
                <a:sym typeface="Calibri"/>
              </a:rPr>
              <a:t/>
            </a:r>
            <a:br>
              <a:rPr lang="en-GB" sz="3200" b="1" dirty="0">
                <a:solidFill>
                  <a:schemeClr val="lt1"/>
                </a:solidFill>
                <a:latin typeface="Calibri"/>
                <a:ea typeface="Calibri"/>
                <a:cs typeface="Calibri"/>
                <a:sym typeface="Calibri"/>
              </a:rPr>
            </a:br>
            <a:endParaRPr lang="en-US" sz="3200" b="1" dirty="0">
              <a:solidFill>
                <a:schemeClr val="lt1"/>
              </a:solidFill>
              <a:latin typeface="Calibri"/>
              <a:ea typeface="Calibri"/>
              <a:cs typeface="Calibri"/>
              <a:sym typeface="Calibri"/>
            </a:endParaRPr>
          </a:p>
        </p:txBody>
      </p:sp>
      <p:sp>
        <p:nvSpPr>
          <p:cNvPr id="117" name="Google Shape;117;p17"/>
          <p:cNvSpPr txBox="1">
            <a:spLocks noGrp="1"/>
          </p:cNvSpPr>
          <p:nvPr>
            <p:ph type="body" idx="1"/>
          </p:nvPr>
        </p:nvSpPr>
        <p:spPr>
          <a:xfrm>
            <a:off x="838200" y="1600199"/>
            <a:ext cx="7848600" cy="5083629"/>
          </a:xfrm>
          <a:prstGeom prst="rect">
            <a:avLst/>
          </a:prstGeom>
          <a:noFill/>
          <a:ln>
            <a:noFill/>
          </a:ln>
        </p:spPr>
        <p:txBody>
          <a:bodyPr spcFirstLastPara="1" wrap="square" lIns="91425" tIns="45700" rIns="91425" bIns="45700" anchor="t" anchorCtr="0">
            <a:noAutofit/>
          </a:bodyPr>
          <a:lstStyle/>
          <a:p>
            <a:pPr marL="342900" lvl="1" algn="just">
              <a:buFont typeface="Arial" panose="020B0604020202020204" pitchFamily="34" charset="0"/>
              <a:buChar char="•"/>
            </a:pPr>
            <a:r>
              <a:rPr lang="en-ZA" sz="2400" dirty="0">
                <a:solidFill>
                  <a:schemeClr val="tx1"/>
                </a:solidFill>
              </a:rPr>
              <a:t>SOP 20: Disposal of general waste generated from patients in isolation or quarantine i.e  food, disposable plates, cups</a:t>
            </a:r>
            <a:r>
              <a:rPr lang="en-ZA" dirty="0">
                <a:solidFill>
                  <a:schemeClr val="tx1"/>
                </a:solidFill>
              </a:rPr>
              <a:t>, </a:t>
            </a:r>
            <a:r>
              <a:rPr lang="en-ZA" sz="2400" dirty="0">
                <a:solidFill>
                  <a:schemeClr val="tx1"/>
                </a:solidFill>
              </a:rPr>
              <a:t>cutlery etc. must be treated as COVID-19  quarantine/isolation waste and be disposed of in 50L or 240L infectious waste boxes. </a:t>
            </a:r>
          </a:p>
          <a:p>
            <a:pPr marL="0" lvl="1" indent="0" algn="just">
              <a:buNone/>
            </a:pPr>
            <a:endParaRPr lang="en-ZA" sz="2400" dirty="0">
              <a:solidFill>
                <a:schemeClr val="tx1"/>
              </a:solidFill>
            </a:endParaRPr>
          </a:p>
          <a:p>
            <a:pPr marL="342900" lvl="1" algn="just">
              <a:buFont typeface="Arial" panose="020B0604020202020204" pitchFamily="34" charset="0"/>
              <a:buChar char="•"/>
            </a:pPr>
            <a:r>
              <a:rPr lang="en-ZA" sz="2400" dirty="0">
                <a:solidFill>
                  <a:schemeClr val="tx1"/>
                </a:solidFill>
              </a:rPr>
              <a:t>SOP 21: </a:t>
            </a:r>
            <a:r>
              <a:rPr lang="en-ZA" sz="2400" kern="1200" dirty="0">
                <a:solidFill>
                  <a:schemeClr val="tx1"/>
                </a:solidFill>
              </a:rPr>
              <a:t>Disposal of human remains (completion of relevant form for all cases where COVID-19 caused, or is assumed to have caused, or contributed to death). All deaths due to natural causes must be tested for 	COVID-19.</a:t>
            </a:r>
          </a:p>
          <a:p>
            <a:pPr marL="800100" lvl="2" algn="just">
              <a:buFont typeface="Arial" panose="020B0604020202020204" pitchFamily="34" charset="0"/>
              <a:buChar char="•"/>
            </a:pPr>
            <a:r>
              <a:rPr lang="en-ZA" kern="1200" dirty="0">
                <a:solidFill>
                  <a:schemeClr val="tx1"/>
                </a:solidFill>
              </a:rPr>
              <a:t>All deaths due to natural causes must be tested for COVID-19</a:t>
            </a:r>
          </a:p>
          <a:p>
            <a:pPr marL="114300" indent="0">
              <a:buNone/>
            </a:pPr>
            <a:endParaRPr lang="en-ZA" sz="2400" kern="1200" dirty="0">
              <a:solidFill>
                <a:schemeClr val="tx1"/>
              </a:solidFill>
            </a:endParaRPr>
          </a:p>
          <a:p>
            <a:pPr marL="914400" lvl="3" indent="0" defTabSz="571500">
              <a:buNone/>
              <a:tabLst>
                <a:tab pos="1344613" algn="l"/>
              </a:tabLst>
            </a:pPr>
            <a:endParaRPr lang="en-ZA" sz="1200" kern="1200" dirty="0">
              <a:solidFill>
                <a:schemeClr val="tx1"/>
              </a:solidFill>
            </a:endParaRPr>
          </a:p>
          <a:p>
            <a:pPr marL="360363" lvl="1" indent="-360363" defTabSz="571500">
              <a:buFont typeface="Arial" panose="020B0604020202020204" pitchFamily="34" charset="0"/>
              <a:buChar char="•"/>
              <a:tabLst>
                <a:tab pos="1344613" algn="l"/>
              </a:tabLst>
            </a:pPr>
            <a:endParaRPr lang="en-ZA" sz="2000" kern="1200" dirty="0"/>
          </a:p>
          <a:p>
            <a:pPr marL="360363" lvl="1" indent="-360363" defTabSz="571500">
              <a:buFont typeface="Arial" panose="020B0604020202020204" pitchFamily="34" charset="0"/>
              <a:buChar char="•"/>
            </a:pPr>
            <a:endParaRPr lang="en-ZA" sz="2000" dirty="0">
              <a:solidFill>
                <a:srgbClr val="0070C0"/>
              </a:solidFill>
            </a:endParaRPr>
          </a:p>
          <a:p>
            <a:pPr marL="342900" lvl="1" algn="just">
              <a:buFont typeface="Arial" panose="020B0604020202020204" pitchFamily="34" charset="0"/>
              <a:buChar char="•"/>
            </a:pPr>
            <a:endParaRPr lang="en-ZA" sz="2000" dirty="0">
              <a:solidFill>
                <a:srgbClr val="0070C0"/>
              </a:solidFill>
            </a:endParaRPr>
          </a:p>
          <a:p>
            <a:pPr marL="0" lvl="1" indent="0" algn="just">
              <a:buNone/>
            </a:pPr>
            <a:endParaRPr lang="en-ZA" sz="2000" dirty="0">
              <a:solidFill>
                <a:srgbClr val="0070C0"/>
              </a:solidFill>
            </a:endParaRPr>
          </a:p>
          <a:p>
            <a:pPr lvl="1" algn="just"/>
            <a:endParaRPr lang="en-ZA" sz="2000" dirty="0">
              <a:solidFill>
                <a:srgbClr val="0070C0"/>
              </a:solidFill>
            </a:endParaRPr>
          </a:p>
        </p:txBody>
      </p:sp>
      <p:pic>
        <p:nvPicPr>
          <p:cNvPr id="118" name="Google Shape;118;p17"/>
          <p:cNvPicPr preferRelativeResize="0"/>
          <p:nvPr/>
        </p:nvPicPr>
        <p:blipFill rotWithShape="1">
          <a:blip r:embed="rId3">
            <a:alphaModFix/>
          </a:blip>
          <a:srcRect/>
          <a:stretch/>
        </p:blipFill>
        <p:spPr>
          <a:xfrm>
            <a:off x="0" y="0"/>
            <a:ext cx="927100" cy="1155700"/>
          </a:xfrm>
          <a:prstGeom prst="rect">
            <a:avLst/>
          </a:prstGeom>
          <a:noFill/>
          <a:ln>
            <a:noFill/>
          </a:ln>
        </p:spPr>
      </p:pic>
    </p:spTree>
    <p:extLst>
      <p:ext uri="{BB962C8B-B14F-4D97-AF65-F5344CB8AC3E}">
        <p14:creationId xmlns:p14="http://schemas.microsoft.com/office/powerpoint/2010/main" xmlns="" val="4715267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18"/>
          <p:cNvSpPr txBox="1">
            <a:spLocks noGrp="1"/>
          </p:cNvSpPr>
          <p:nvPr>
            <p:ph type="title"/>
          </p:nvPr>
        </p:nvSpPr>
        <p:spPr>
          <a:xfrm>
            <a:off x="762000" y="274638"/>
            <a:ext cx="7924800" cy="1143000"/>
          </a:xfrm>
          <a:prstGeom prst="rect">
            <a:avLst/>
          </a:prstGeom>
          <a:solidFill>
            <a:schemeClr val="accent3"/>
          </a:solidFill>
          <a:ln w="25400" cap="flat" cmpd="sng">
            <a:solidFill>
              <a:srgbClr val="718840"/>
            </a:solidFill>
            <a:prstDash val="solid"/>
            <a:round/>
            <a:headEnd type="none" w="sm" len="sm"/>
            <a:tailEnd type="none" w="sm" len="sm"/>
          </a:ln>
        </p:spPr>
        <p:txBody>
          <a:bodyPr spcFirstLastPara="1" wrap="square" lIns="91425" tIns="45700" rIns="91425" bIns="45700" anchor="ctr" anchorCtr="0">
            <a:noAutofit/>
          </a:bodyPr>
          <a:lstStyle/>
          <a:p>
            <a:pPr lvl="0">
              <a:buClr>
                <a:schemeClr val="lt1"/>
              </a:buClr>
              <a:buSzPts val="3200"/>
            </a:pPr>
            <a:r>
              <a:rPr lang="en-ZA" sz="3200" b="1" dirty="0">
                <a:solidFill>
                  <a:schemeClr val="lt1"/>
                </a:solidFill>
                <a:latin typeface="Calibri"/>
                <a:ea typeface="Calibri"/>
                <a:cs typeface="Calibri"/>
                <a:sym typeface="Calibri"/>
              </a:rPr>
              <a:t>SOPs </a:t>
            </a:r>
            <a:r>
              <a:rPr lang="en-ZA" sz="3200" b="1" dirty="0">
                <a:solidFill>
                  <a:schemeClr val="lt1"/>
                </a:solidFill>
              </a:rPr>
              <a:t>FOR PREPAREDNESS, DETECTION AND RESPONSE TO </a:t>
            </a:r>
            <a:r>
              <a:rPr lang="en-ZA" sz="3200" b="1" dirty="0">
                <a:solidFill>
                  <a:schemeClr val="lt1"/>
                </a:solidFill>
                <a:latin typeface="Calibri"/>
                <a:ea typeface="Calibri"/>
                <a:cs typeface="Calibri"/>
                <a:sym typeface="Calibri"/>
              </a:rPr>
              <a:t>(COVID-19) </a:t>
            </a:r>
            <a:endParaRPr sz="3200" dirty="0">
              <a:latin typeface="Calibri"/>
              <a:ea typeface="Calibri"/>
              <a:cs typeface="Calibri"/>
              <a:sym typeface="Calibri"/>
            </a:endParaRPr>
          </a:p>
        </p:txBody>
      </p:sp>
      <p:graphicFrame>
        <p:nvGraphicFramePr>
          <p:cNvPr id="124" name="Google Shape;124;p18"/>
          <p:cNvGraphicFramePr/>
          <p:nvPr>
            <p:extLst>
              <p:ext uri="{D42A27DB-BD31-4B8C-83A1-F6EECF244321}">
                <p14:modId xmlns:p14="http://schemas.microsoft.com/office/powerpoint/2010/main" xmlns="" val="110739787"/>
              </p:ext>
            </p:extLst>
          </p:nvPr>
        </p:nvGraphicFramePr>
        <p:xfrm>
          <a:off x="762000" y="1600200"/>
          <a:ext cx="7924800" cy="4768850"/>
        </p:xfrm>
        <a:graphic>
          <a:graphicData uri="http://schemas.openxmlformats.org/drawingml/2006/table">
            <a:tbl>
              <a:tblPr bandRow="1">
                <a:noFill/>
                <a:tableStyleId>{118AEC4C-2A61-40B2-9733-43A10C444016}</a:tableStyleId>
              </a:tblPr>
              <a:tblGrid>
                <a:gridCol w="855200">
                  <a:extLst>
                    <a:ext uri="{9D8B030D-6E8A-4147-A177-3AD203B41FA5}">
                      <a16:colId xmlns:a16="http://schemas.microsoft.com/office/drawing/2014/main" xmlns="" val="20000"/>
                    </a:ext>
                  </a:extLst>
                </a:gridCol>
                <a:gridCol w="7069600">
                  <a:extLst>
                    <a:ext uri="{9D8B030D-6E8A-4147-A177-3AD203B41FA5}">
                      <a16:colId xmlns:a16="http://schemas.microsoft.com/office/drawing/2014/main" xmlns="" val="20001"/>
                    </a:ext>
                  </a:extLst>
                </a:gridCol>
              </a:tblGrid>
              <a:tr h="910275">
                <a:tc gridSpan="2">
                  <a:txBody>
                    <a:bodyPr/>
                    <a:lstStyle/>
                    <a:p>
                      <a:pPr marL="2171700" marR="0" lvl="0" indent="-2171700" algn="ctr" rtl="0">
                        <a:lnSpc>
                          <a:spcPct val="115000"/>
                        </a:lnSpc>
                        <a:spcBef>
                          <a:spcPts val="0"/>
                        </a:spcBef>
                        <a:spcAft>
                          <a:spcPts val="0"/>
                        </a:spcAft>
                        <a:buNone/>
                      </a:pPr>
                      <a:r>
                        <a:rPr lang="en-ZA" sz="2400" b="1" u="none" strike="noStrike" cap="none" dirty="0">
                          <a:solidFill>
                            <a:schemeClr val="tx1"/>
                          </a:solidFill>
                          <a:latin typeface="Calibri"/>
                          <a:ea typeface="Calibri"/>
                          <a:cs typeface="Calibri"/>
                          <a:sym typeface="Calibri"/>
                        </a:rPr>
                        <a:t>SOP 1: Maintenance </a:t>
                      </a:r>
                      <a:r>
                        <a:rPr lang="en-ZA" sz="2400" b="1" u="none" strike="noStrike" cap="none" dirty="0">
                          <a:solidFill>
                            <a:schemeClr val="tx1"/>
                          </a:solidFill>
                        </a:rPr>
                        <a:t>of partnerships</a:t>
                      </a:r>
                      <a:endParaRPr sz="2400" b="1" u="none" strike="noStrike" cap="none" dirty="0">
                        <a:solidFill>
                          <a:schemeClr val="tx1"/>
                        </a:solidFill>
                        <a:latin typeface="Calibri"/>
                        <a:ea typeface="Calibri"/>
                        <a:cs typeface="Calibri"/>
                        <a:sym typeface="Calibri"/>
                      </a:endParaRPr>
                    </a:p>
                  </a:txBody>
                  <a:tcPr marL="71050" marR="71050" marT="0" marB="0"/>
                </a:tc>
                <a:tc hMerge="1">
                  <a:txBody>
                    <a:bodyPr/>
                    <a:lstStyle/>
                    <a:p>
                      <a:endParaRPr lang="en-US"/>
                    </a:p>
                  </a:txBody>
                  <a:tcPr/>
                </a:tc>
                <a:extLst>
                  <a:ext uri="{0D108BD9-81ED-4DB2-BD59-A6C34878D82A}">
                    <a16:rowId xmlns:a16="http://schemas.microsoft.com/office/drawing/2014/main" xmlns="" val="10000"/>
                  </a:ext>
                </a:extLst>
              </a:tr>
              <a:tr h="3858575">
                <a:tc>
                  <a:txBody>
                    <a:bodyPr/>
                    <a:lstStyle/>
                    <a:p>
                      <a:pPr marL="0" marR="0" lvl="0" indent="0" algn="just" rtl="0">
                        <a:lnSpc>
                          <a:spcPct val="115000"/>
                        </a:lnSpc>
                        <a:spcBef>
                          <a:spcPts val="0"/>
                        </a:spcBef>
                        <a:spcAft>
                          <a:spcPts val="0"/>
                        </a:spcAft>
                        <a:buNone/>
                      </a:pPr>
                      <a:r>
                        <a:rPr lang="en-ZA" sz="2400" b="1" u="none" strike="noStrike" cap="none" dirty="0">
                          <a:solidFill>
                            <a:schemeClr val="tx1"/>
                          </a:solidFill>
                          <a:latin typeface="Calibri"/>
                          <a:ea typeface="Calibri"/>
                          <a:cs typeface="Calibri"/>
                          <a:sym typeface="Calibri"/>
                        </a:rPr>
                        <a:t>Aim</a:t>
                      </a:r>
                      <a:endParaRPr dirty="0">
                        <a:solidFill>
                          <a:schemeClr val="tx1"/>
                        </a:solidFill>
                      </a:endParaRPr>
                    </a:p>
                  </a:txBody>
                  <a:tcPr marL="71050" marR="71050" marT="0" marB="0" anchor="ctr"/>
                </a:tc>
                <a:tc>
                  <a:txBody>
                    <a:bodyPr/>
                    <a:lstStyle/>
                    <a:p>
                      <a:pPr marL="342900" marR="0" lvl="0" indent="-342900" algn="just" rtl="0">
                        <a:lnSpc>
                          <a:spcPct val="115000"/>
                        </a:lnSpc>
                        <a:spcBef>
                          <a:spcPts val="0"/>
                        </a:spcBef>
                        <a:spcAft>
                          <a:spcPts val="0"/>
                        </a:spcAft>
                        <a:buClrTx/>
                        <a:buSzPts val="2400"/>
                        <a:buFont typeface="Arial" panose="020B0604020202020204" pitchFamily="34" charset="0"/>
                        <a:buChar char="•"/>
                      </a:pPr>
                      <a:r>
                        <a:rPr lang="en-ZA" sz="2400" u="none" strike="noStrike" cap="none" dirty="0">
                          <a:solidFill>
                            <a:schemeClr val="tx1"/>
                          </a:solidFill>
                          <a:latin typeface="Calibri"/>
                          <a:ea typeface="Calibri"/>
                          <a:cs typeface="Calibri"/>
                          <a:sym typeface="Calibri"/>
                        </a:rPr>
                        <a:t>The purpose of this SOP is to maintain collaborative efforts with multiple stakeholders to strengthen the Department’s response to COVID-19 thus enhancing the efficiency and quality of service provision. </a:t>
                      </a:r>
                      <a:endParaRPr lang="en-ZA" sz="1400" u="none" strike="noStrike" cap="none" dirty="0">
                        <a:solidFill>
                          <a:schemeClr val="tx1"/>
                        </a:solidFill>
                        <a:latin typeface="Calibri"/>
                        <a:ea typeface="Calibri"/>
                        <a:cs typeface="Calibri"/>
                        <a:sym typeface="Arial"/>
                      </a:endParaRPr>
                    </a:p>
                    <a:p>
                      <a:pPr marL="342900" marR="0" lvl="0" indent="-342900" algn="just" rtl="0">
                        <a:lnSpc>
                          <a:spcPct val="115000"/>
                        </a:lnSpc>
                        <a:spcBef>
                          <a:spcPts val="0"/>
                        </a:spcBef>
                        <a:spcAft>
                          <a:spcPts val="0"/>
                        </a:spcAft>
                        <a:buClrTx/>
                        <a:buSzPts val="2400"/>
                        <a:buFont typeface="Arial" panose="020B0604020202020204" pitchFamily="34" charset="0"/>
                        <a:buChar char="•"/>
                      </a:pPr>
                      <a:endParaRPr lang="en-ZA" sz="1400" u="none" strike="noStrike" cap="none" dirty="0">
                        <a:solidFill>
                          <a:schemeClr val="tx1"/>
                        </a:solidFill>
                        <a:latin typeface="Calibri"/>
                        <a:ea typeface="Calibri"/>
                        <a:cs typeface="Calibri"/>
                        <a:sym typeface="Arial"/>
                      </a:endParaRPr>
                    </a:p>
                    <a:p>
                      <a:pPr marL="342900" marR="0" lvl="0" indent="-342900" algn="just" rtl="0">
                        <a:lnSpc>
                          <a:spcPct val="115000"/>
                        </a:lnSpc>
                        <a:spcBef>
                          <a:spcPts val="0"/>
                        </a:spcBef>
                        <a:spcAft>
                          <a:spcPts val="0"/>
                        </a:spcAft>
                        <a:buClrTx/>
                        <a:buSzPts val="2400"/>
                        <a:buFont typeface="Arial" panose="020B0604020202020204" pitchFamily="34" charset="0"/>
                        <a:buChar char="•"/>
                      </a:pPr>
                      <a:r>
                        <a:rPr lang="en-ZA" sz="2400" u="none" strike="noStrike" cap="none" dirty="0">
                          <a:solidFill>
                            <a:schemeClr val="tx1"/>
                          </a:solidFill>
                          <a:latin typeface="Calibri"/>
                          <a:ea typeface="Calibri"/>
                          <a:cs typeface="Calibri"/>
                          <a:sym typeface="Calibri"/>
                        </a:rPr>
                        <a:t>The partnerships will assist in the transfer of knowledge, expertise, skills and resources.  </a:t>
                      </a:r>
                      <a:endParaRPr sz="2400" u="none" strike="noStrike" cap="none" dirty="0">
                        <a:solidFill>
                          <a:schemeClr val="tx1"/>
                        </a:solidFill>
                        <a:latin typeface="Calibri"/>
                        <a:ea typeface="Calibri"/>
                        <a:cs typeface="Calibri"/>
                        <a:sym typeface="Calibri"/>
                      </a:endParaRPr>
                    </a:p>
                  </a:txBody>
                  <a:tcPr marL="71050" marR="71050" marT="0" marB="0"/>
                </a:tc>
                <a:extLst>
                  <a:ext uri="{0D108BD9-81ED-4DB2-BD59-A6C34878D82A}">
                    <a16:rowId xmlns:a16="http://schemas.microsoft.com/office/drawing/2014/main" xmlns="" val="10001"/>
                  </a:ext>
                </a:extLst>
              </a:tr>
            </a:tbl>
          </a:graphicData>
        </a:graphic>
      </p:graphicFrame>
      <p:pic>
        <p:nvPicPr>
          <p:cNvPr id="125" name="Google Shape;125;p18"/>
          <p:cNvPicPr preferRelativeResize="0"/>
          <p:nvPr/>
        </p:nvPicPr>
        <p:blipFill rotWithShape="1">
          <a:blip r:embed="rId3">
            <a:alphaModFix/>
          </a:blip>
          <a:srcRect/>
          <a:stretch/>
        </p:blipFill>
        <p:spPr>
          <a:xfrm>
            <a:off x="-6350" y="0"/>
            <a:ext cx="927100" cy="11557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19"/>
          <p:cNvSpPr txBox="1">
            <a:spLocks noGrp="1"/>
          </p:cNvSpPr>
          <p:nvPr>
            <p:ph type="title"/>
          </p:nvPr>
        </p:nvSpPr>
        <p:spPr>
          <a:xfrm>
            <a:off x="809624" y="274638"/>
            <a:ext cx="7877175" cy="1143000"/>
          </a:xfrm>
          <a:prstGeom prst="rect">
            <a:avLst/>
          </a:prstGeom>
          <a:solidFill>
            <a:schemeClr val="accent3"/>
          </a:solidFill>
          <a:ln w="25400" cap="flat" cmpd="sng">
            <a:solidFill>
              <a:srgbClr val="718840"/>
            </a:solidFill>
            <a:prstDash val="solid"/>
            <a:round/>
            <a:headEnd type="none" w="sm" len="sm"/>
            <a:tailEnd type="none" w="sm" len="sm"/>
          </a:ln>
        </p:spPr>
        <p:txBody>
          <a:bodyPr spcFirstLastPara="1" wrap="square" lIns="91425" tIns="45700" rIns="91425" bIns="45700" anchor="ctr" anchorCtr="0">
            <a:noAutofit/>
          </a:bodyPr>
          <a:lstStyle/>
          <a:p>
            <a:pPr lvl="0">
              <a:buClr>
                <a:schemeClr val="lt1"/>
              </a:buClr>
              <a:buSzPts val="3200"/>
            </a:pPr>
            <a:r>
              <a:rPr lang="en-ZA" sz="3200" b="1" dirty="0">
                <a:solidFill>
                  <a:schemeClr val="lt1"/>
                </a:solidFill>
                <a:sym typeface="Calibri"/>
              </a:rPr>
              <a:t>SOPs </a:t>
            </a:r>
            <a:r>
              <a:rPr lang="en-ZA" sz="3200" b="1" dirty="0">
                <a:solidFill>
                  <a:schemeClr val="lt1"/>
                </a:solidFill>
              </a:rPr>
              <a:t>FOR PREPAREDNESS, DETECTION AND RESPONSE TO COVID-19 (Con’d) </a:t>
            </a:r>
            <a:endParaRPr sz="3200" dirty="0"/>
          </a:p>
        </p:txBody>
      </p:sp>
      <p:sp>
        <p:nvSpPr>
          <p:cNvPr id="132" name="Google Shape;132;p19"/>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2800"/>
              <a:buNone/>
            </a:pPr>
            <a:endParaRPr sz="2800"/>
          </a:p>
          <a:p>
            <a:pPr marL="0" lvl="0" indent="0" algn="l" rtl="0">
              <a:spcBef>
                <a:spcPts val="560"/>
              </a:spcBef>
              <a:spcAft>
                <a:spcPts val="0"/>
              </a:spcAft>
              <a:buClr>
                <a:schemeClr val="dk1"/>
              </a:buClr>
              <a:buSzPts val="2800"/>
              <a:buNone/>
            </a:pPr>
            <a:endParaRPr sz="2800"/>
          </a:p>
          <a:p>
            <a:pPr marL="342900" lvl="0" indent="-139700" algn="l" rtl="0">
              <a:spcBef>
                <a:spcPts val="640"/>
              </a:spcBef>
              <a:spcAft>
                <a:spcPts val="0"/>
              </a:spcAft>
              <a:buClr>
                <a:schemeClr val="dk1"/>
              </a:buClr>
              <a:buSzPts val="3200"/>
              <a:buNone/>
            </a:pPr>
            <a:endParaRPr/>
          </a:p>
        </p:txBody>
      </p:sp>
      <p:pic>
        <p:nvPicPr>
          <p:cNvPr id="133" name="Google Shape;133;p19"/>
          <p:cNvPicPr preferRelativeResize="0"/>
          <p:nvPr/>
        </p:nvPicPr>
        <p:blipFill rotWithShape="1">
          <a:blip r:embed="rId3">
            <a:alphaModFix/>
          </a:blip>
          <a:srcRect/>
          <a:stretch/>
        </p:blipFill>
        <p:spPr>
          <a:xfrm>
            <a:off x="0" y="0"/>
            <a:ext cx="927100" cy="1155700"/>
          </a:xfrm>
          <a:prstGeom prst="rect">
            <a:avLst/>
          </a:prstGeom>
          <a:noFill/>
          <a:ln>
            <a:noFill/>
          </a:ln>
        </p:spPr>
      </p:pic>
      <p:graphicFrame>
        <p:nvGraphicFramePr>
          <p:cNvPr id="134" name="Google Shape;134;p19"/>
          <p:cNvGraphicFramePr/>
          <p:nvPr>
            <p:extLst>
              <p:ext uri="{D42A27DB-BD31-4B8C-83A1-F6EECF244321}">
                <p14:modId xmlns:p14="http://schemas.microsoft.com/office/powerpoint/2010/main" xmlns="" val="2900129252"/>
              </p:ext>
            </p:extLst>
          </p:nvPr>
        </p:nvGraphicFramePr>
        <p:xfrm>
          <a:off x="809624" y="1698623"/>
          <a:ext cx="7877175" cy="4540250"/>
        </p:xfrm>
        <a:graphic>
          <a:graphicData uri="http://schemas.openxmlformats.org/drawingml/2006/table">
            <a:tbl>
              <a:tblPr bandRow="1">
                <a:noFill/>
                <a:tableStyleId>{118AEC4C-2A61-40B2-9733-43A10C444016}</a:tableStyleId>
              </a:tblPr>
              <a:tblGrid>
                <a:gridCol w="831175">
                  <a:extLst>
                    <a:ext uri="{9D8B030D-6E8A-4147-A177-3AD203B41FA5}">
                      <a16:colId xmlns:a16="http://schemas.microsoft.com/office/drawing/2014/main" xmlns="" val="20000"/>
                    </a:ext>
                  </a:extLst>
                </a:gridCol>
                <a:gridCol w="7046000">
                  <a:extLst>
                    <a:ext uri="{9D8B030D-6E8A-4147-A177-3AD203B41FA5}">
                      <a16:colId xmlns:a16="http://schemas.microsoft.com/office/drawing/2014/main" xmlns="" val="20001"/>
                    </a:ext>
                  </a:extLst>
                </a:gridCol>
              </a:tblGrid>
              <a:tr h="924725">
                <a:tc gridSpan="2">
                  <a:txBody>
                    <a:bodyPr/>
                    <a:lstStyle/>
                    <a:p>
                      <a:pPr marL="0" marR="0" lvl="0" indent="0" algn="ctr" rtl="0">
                        <a:lnSpc>
                          <a:spcPct val="115000"/>
                        </a:lnSpc>
                        <a:spcBef>
                          <a:spcPts val="0"/>
                        </a:spcBef>
                        <a:spcAft>
                          <a:spcPts val="0"/>
                        </a:spcAft>
                        <a:buClr>
                          <a:srgbClr val="FF0000"/>
                        </a:buClr>
                        <a:buSzPts val="2400"/>
                        <a:buFont typeface="Calibri"/>
                        <a:buNone/>
                      </a:pPr>
                      <a:r>
                        <a:rPr lang="en-ZA" sz="2400" b="1" u="none" strike="noStrike" cap="none" dirty="0">
                          <a:solidFill>
                            <a:schemeClr val="tx1"/>
                          </a:solidFill>
                          <a:latin typeface="Calibri"/>
                          <a:ea typeface="Calibri"/>
                          <a:cs typeface="Calibri"/>
                          <a:sym typeface="Calibri"/>
                        </a:rPr>
                        <a:t>SOP 2: Training of Health Care Professionals, other staff members and inmates</a:t>
                      </a:r>
                      <a:endParaRPr sz="2400" b="1" u="none" strike="noStrike" cap="none" dirty="0">
                        <a:solidFill>
                          <a:schemeClr val="tx1"/>
                        </a:solidFill>
                        <a:latin typeface="Calibri"/>
                        <a:ea typeface="Calibri"/>
                        <a:cs typeface="Calibri"/>
                        <a:sym typeface="Calibri"/>
                      </a:endParaRPr>
                    </a:p>
                  </a:txBody>
                  <a:tcPr marL="68575" marR="68575" marT="0" marB="0"/>
                </a:tc>
                <a:tc hMerge="1">
                  <a:txBody>
                    <a:bodyPr/>
                    <a:lstStyle/>
                    <a:p>
                      <a:endParaRPr lang="en-US"/>
                    </a:p>
                  </a:txBody>
                  <a:tcPr/>
                </a:tc>
                <a:extLst>
                  <a:ext uri="{0D108BD9-81ED-4DB2-BD59-A6C34878D82A}">
                    <a16:rowId xmlns:a16="http://schemas.microsoft.com/office/drawing/2014/main" xmlns="" val="10000"/>
                  </a:ext>
                </a:extLst>
              </a:tr>
              <a:tr h="3615525">
                <a:tc>
                  <a:txBody>
                    <a:bodyPr/>
                    <a:lstStyle/>
                    <a:p>
                      <a:pPr marL="0" marR="0" lvl="0" indent="0" algn="just" rtl="0">
                        <a:lnSpc>
                          <a:spcPct val="115000"/>
                        </a:lnSpc>
                        <a:spcBef>
                          <a:spcPts val="0"/>
                        </a:spcBef>
                        <a:spcAft>
                          <a:spcPts val="0"/>
                        </a:spcAft>
                        <a:buNone/>
                      </a:pPr>
                      <a:r>
                        <a:rPr lang="en-ZA" sz="2400" b="1" u="none" strike="noStrike" cap="none" dirty="0">
                          <a:solidFill>
                            <a:schemeClr val="tx1"/>
                          </a:solidFill>
                          <a:latin typeface="Calibri"/>
                          <a:ea typeface="Calibri"/>
                          <a:cs typeface="Calibri"/>
                          <a:sym typeface="Calibri"/>
                        </a:rPr>
                        <a:t>Aim</a:t>
                      </a:r>
                      <a:endParaRPr dirty="0">
                        <a:solidFill>
                          <a:schemeClr val="tx1"/>
                        </a:solidFill>
                      </a:endParaRPr>
                    </a:p>
                  </a:txBody>
                  <a:tcPr marL="68575" marR="68575" marT="0" marB="0" anchor="ctr"/>
                </a:tc>
                <a:tc>
                  <a:txBody>
                    <a:bodyPr/>
                    <a:lstStyle/>
                    <a:p>
                      <a:pPr marL="342900" marR="0" lvl="0" indent="-342900" algn="just" rtl="0">
                        <a:lnSpc>
                          <a:spcPct val="115000"/>
                        </a:lnSpc>
                        <a:spcBef>
                          <a:spcPts val="0"/>
                        </a:spcBef>
                        <a:spcAft>
                          <a:spcPts val="0"/>
                        </a:spcAft>
                        <a:buClrTx/>
                        <a:buSzPts val="2400"/>
                        <a:buFont typeface="Arial" panose="020B0604020202020204" pitchFamily="34" charset="0"/>
                        <a:buChar char="•"/>
                      </a:pPr>
                      <a:r>
                        <a:rPr lang="en-ZA" sz="2400" u="none" strike="noStrike" cap="none" dirty="0">
                          <a:solidFill>
                            <a:schemeClr val="tx1"/>
                          </a:solidFill>
                          <a:latin typeface="Calibri"/>
                          <a:ea typeface="Calibri"/>
                          <a:cs typeface="Calibri"/>
                          <a:sym typeface="Calibri"/>
                        </a:rPr>
                        <a:t>The SOP aims to ensure that all staff and inmates are acquainted with the latest COVID-19 developments. Training is  targeted and tailor-made for each group i.e. custodial staff, health care professionals and inmates. </a:t>
                      </a:r>
                      <a:endParaRPr dirty="0">
                        <a:solidFill>
                          <a:schemeClr val="tx1"/>
                        </a:solidFill>
                      </a:endParaRPr>
                    </a:p>
                    <a:p>
                      <a:pPr marL="0" marR="0" lvl="0" indent="0" algn="just" rtl="0">
                        <a:lnSpc>
                          <a:spcPct val="115000"/>
                        </a:lnSpc>
                        <a:spcBef>
                          <a:spcPts val="0"/>
                        </a:spcBef>
                        <a:spcAft>
                          <a:spcPts val="0"/>
                        </a:spcAft>
                        <a:buNone/>
                      </a:pPr>
                      <a:endParaRPr sz="2400" u="none" strike="noStrike" cap="none" dirty="0">
                        <a:solidFill>
                          <a:schemeClr val="tx1"/>
                        </a:solidFill>
                        <a:latin typeface="Calibri"/>
                        <a:ea typeface="Calibri"/>
                        <a:cs typeface="Calibri"/>
                        <a:sym typeface="Calibri"/>
                      </a:endParaRPr>
                    </a:p>
                  </a:txBody>
                  <a:tcPr marL="68575" marR="68575" marT="0" marB="0"/>
                </a:tc>
                <a:extLst>
                  <a:ext uri="{0D108BD9-81ED-4DB2-BD59-A6C34878D82A}">
                    <a16:rowId xmlns:a16="http://schemas.microsoft.com/office/drawing/2014/main" xmlns="" val="10001"/>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20"/>
          <p:cNvSpPr txBox="1">
            <a:spLocks noGrp="1"/>
          </p:cNvSpPr>
          <p:nvPr>
            <p:ph type="title"/>
          </p:nvPr>
        </p:nvSpPr>
        <p:spPr>
          <a:xfrm>
            <a:off x="800100" y="274638"/>
            <a:ext cx="7886700" cy="1143000"/>
          </a:xfrm>
          <a:prstGeom prst="rect">
            <a:avLst/>
          </a:prstGeom>
          <a:solidFill>
            <a:schemeClr val="accent3"/>
          </a:solidFill>
          <a:ln w="25400" cap="flat" cmpd="sng">
            <a:solidFill>
              <a:srgbClr val="718840"/>
            </a:solidFill>
            <a:prstDash val="solid"/>
            <a:round/>
            <a:headEnd type="none" w="sm" len="sm"/>
            <a:tailEnd type="none" w="sm" len="sm"/>
          </a:ln>
        </p:spPr>
        <p:txBody>
          <a:bodyPr spcFirstLastPara="1" wrap="square" lIns="91425" tIns="45700" rIns="91425" bIns="45700" anchor="ctr" anchorCtr="0">
            <a:noAutofit/>
          </a:bodyPr>
          <a:lstStyle/>
          <a:p>
            <a:pPr lvl="0">
              <a:buClr>
                <a:schemeClr val="lt1"/>
              </a:buClr>
              <a:buSzPts val="3200"/>
            </a:pPr>
            <a:r>
              <a:rPr lang="en-ZA" sz="3200" b="1" dirty="0">
                <a:solidFill>
                  <a:schemeClr val="lt1"/>
                </a:solidFill>
                <a:sym typeface="Calibri"/>
              </a:rPr>
              <a:t>SOPs </a:t>
            </a:r>
            <a:r>
              <a:rPr lang="en-ZA" sz="3200" b="1" dirty="0">
                <a:solidFill>
                  <a:schemeClr val="lt1"/>
                </a:solidFill>
              </a:rPr>
              <a:t>FOR PREPAREDNESS, DETECTION AND RESPONSE TO </a:t>
            </a:r>
            <a:r>
              <a:rPr lang="en-ZA" sz="3200" b="1" dirty="0">
                <a:solidFill>
                  <a:schemeClr val="lt1"/>
                </a:solidFill>
                <a:sym typeface="Calibri"/>
              </a:rPr>
              <a:t>COVID-19 </a:t>
            </a:r>
            <a:r>
              <a:rPr lang="en-ZA" sz="3200" b="1" dirty="0">
                <a:solidFill>
                  <a:schemeClr val="lt1"/>
                </a:solidFill>
              </a:rPr>
              <a:t>(Con’d) </a:t>
            </a:r>
            <a:endParaRPr sz="3200" dirty="0"/>
          </a:p>
        </p:txBody>
      </p:sp>
      <p:sp>
        <p:nvSpPr>
          <p:cNvPr id="140" name="Google Shape;140;p20"/>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2800"/>
              <a:buNone/>
            </a:pPr>
            <a:endParaRPr sz="2800"/>
          </a:p>
          <a:p>
            <a:pPr marL="0" lvl="0" indent="0" algn="l" rtl="0">
              <a:spcBef>
                <a:spcPts val="560"/>
              </a:spcBef>
              <a:spcAft>
                <a:spcPts val="0"/>
              </a:spcAft>
              <a:buClr>
                <a:schemeClr val="dk1"/>
              </a:buClr>
              <a:buSzPts val="2800"/>
              <a:buNone/>
            </a:pPr>
            <a:endParaRPr sz="2800"/>
          </a:p>
          <a:p>
            <a:pPr marL="342900" lvl="0" indent="-139700" algn="l" rtl="0">
              <a:spcBef>
                <a:spcPts val="640"/>
              </a:spcBef>
              <a:spcAft>
                <a:spcPts val="0"/>
              </a:spcAft>
              <a:buClr>
                <a:schemeClr val="dk1"/>
              </a:buClr>
              <a:buSzPts val="3200"/>
              <a:buNone/>
            </a:pPr>
            <a:endParaRPr/>
          </a:p>
        </p:txBody>
      </p:sp>
      <p:pic>
        <p:nvPicPr>
          <p:cNvPr id="141" name="Google Shape;141;p20"/>
          <p:cNvPicPr preferRelativeResize="0"/>
          <p:nvPr/>
        </p:nvPicPr>
        <p:blipFill rotWithShape="1">
          <a:blip r:embed="rId3">
            <a:alphaModFix/>
          </a:blip>
          <a:srcRect/>
          <a:stretch/>
        </p:blipFill>
        <p:spPr>
          <a:xfrm>
            <a:off x="0" y="0"/>
            <a:ext cx="927100" cy="1155700"/>
          </a:xfrm>
          <a:prstGeom prst="rect">
            <a:avLst/>
          </a:prstGeom>
          <a:noFill/>
          <a:ln>
            <a:noFill/>
          </a:ln>
        </p:spPr>
      </p:pic>
      <p:graphicFrame>
        <p:nvGraphicFramePr>
          <p:cNvPr id="142" name="Google Shape;142;p20"/>
          <p:cNvGraphicFramePr/>
          <p:nvPr>
            <p:extLst>
              <p:ext uri="{D42A27DB-BD31-4B8C-83A1-F6EECF244321}">
                <p14:modId xmlns:p14="http://schemas.microsoft.com/office/powerpoint/2010/main" xmlns="" val="1013257700"/>
              </p:ext>
            </p:extLst>
          </p:nvPr>
        </p:nvGraphicFramePr>
        <p:xfrm>
          <a:off x="800100" y="1676400"/>
          <a:ext cx="7886700" cy="4619625"/>
        </p:xfrm>
        <a:graphic>
          <a:graphicData uri="http://schemas.openxmlformats.org/drawingml/2006/table">
            <a:tbl>
              <a:tblPr bandRow="1">
                <a:noFill/>
                <a:tableStyleId>{118AEC4C-2A61-40B2-9733-43A10C444016}</a:tableStyleId>
              </a:tblPr>
              <a:tblGrid>
                <a:gridCol w="819150">
                  <a:extLst>
                    <a:ext uri="{9D8B030D-6E8A-4147-A177-3AD203B41FA5}">
                      <a16:colId xmlns:a16="http://schemas.microsoft.com/office/drawing/2014/main" xmlns="" val="20000"/>
                    </a:ext>
                  </a:extLst>
                </a:gridCol>
                <a:gridCol w="7067550">
                  <a:extLst>
                    <a:ext uri="{9D8B030D-6E8A-4147-A177-3AD203B41FA5}">
                      <a16:colId xmlns:a16="http://schemas.microsoft.com/office/drawing/2014/main" xmlns="" val="20001"/>
                    </a:ext>
                  </a:extLst>
                </a:gridCol>
              </a:tblGrid>
              <a:tr h="708525">
                <a:tc gridSpan="2">
                  <a:txBody>
                    <a:bodyPr/>
                    <a:lstStyle/>
                    <a:p>
                      <a:pPr marL="2171700" marR="0" lvl="0" indent="-2171700" algn="ctr" rtl="0">
                        <a:lnSpc>
                          <a:spcPct val="115000"/>
                        </a:lnSpc>
                        <a:spcBef>
                          <a:spcPts val="0"/>
                        </a:spcBef>
                        <a:spcAft>
                          <a:spcPts val="0"/>
                        </a:spcAft>
                        <a:buNone/>
                      </a:pPr>
                      <a:r>
                        <a:rPr lang="en-ZA" sz="2400" b="1" u="none" strike="noStrike" cap="none" dirty="0">
                          <a:solidFill>
                            <a:schemeClr val="tx1"/>
                          </a:solidFill>
                          <a:latin typeface="Calibri"/>
                          <a:ea typeface="Calibri"/>
                          <a:cs typeface="Calibri"/>
                          <a:sym typeface="Calibri"/>
                        </a:rPr>
                        <a:t>SOP 3: Preventative Strategies</a:t>
                      </a:r>
                      <a:endParaRPr sz="2400" b="1" u="none" strike="noStrike" cap="none" dirty="0">
                        <a:solidFill>
                          <a:schemeClr val="tx1"/>
                        </a:solidFill>
                        <a:latin typeface="Calibri"/>
                        <a:ea typeface="Calibri"/>
                        <a:cs typeface="Calibri"/>
                        <a:sym typeface="Calibri"/>
                      </a:endParaRPr>
                    </a:p>
                  </a:txBody>
                  <a:tcPr marL="68575" marR="68575" marT="0" marB="0"/>
                </a:tc>
                <a:tc hMerge="1">
                  <a:txBody>
                    <a:bodyPr/>
                    <a:lstStyle/>
                    <a:p>
                      <a:endParaRPr lang="en-US"/>
                    </a:p>
                  </a:txBody>
                  <a:tcPr/>
                </a:tc>
                <a:extLst>
                  <a:ext uri="{0D108BD9-81ED-4DB2-BD59-A6C34878D82A}">
                    <a16:rowId xmlns:a16="http://schemas.microsoft.com/office/drawing/2014/main" xmlns="" val="10000"/>
                  </a:ext>
                </a:extLst>
              </a:tr>
              <a:tr h="3911100">
                <a:tc>
                  <a:txBody>
                    <a:bodyPr/>
                    <a:lstStyle/>
                    <a:p>
                      <a:pPr marL="0" marR="0" lvl="0" indent="0" algn="just" rtl="0">
                        <a:lnSpc>
                          <a:spcPct val="115000"/>
                        </a:lnSpc>
                        <a:spcBef>
                          <a:spcPts val="0"/>
                        </a:spcBef>
                        <a:spcAft>
                          <a:spcPts val="0"/>
                        </a:spcAft>
                        <a:buNone/>
                      </a:pPr>
                      <a:r>
                        <a:rPr lang="en-ZA" sz="2400" b="1" u="none" strike="noStrike" cap="none" dirty="0">
                          <a:solidFill>
                            <a:schemeClr val="tx1"/>
                          </a:solidFill>
                          <a:latin typeface="Calibri"/>
                          <a:ea typeface="Calibri"/>
                          <a:cs typeface="Calibri"/>
                          <a:sym typeface="Calibri"/>
                        </a:rPr>
                        <a:t>Aim</a:t>
                      </a:r>
                      <a:endParaRPr dirty="0">
                        <a:solidFill>
                          <a:schemeClr val="tx1"/>
                        </a:solidFill>
                      </a:endParaRPr>
                    </a:p>
                  </a:txBody>
                  <a:tcPr marL="68575" marR="68575" marT="0" marB="0" anchor="ctr"/>
                </a:tc>
                <a:tc>
                  <a:txBody>
                    <a:bodyPr/>
                    <a:lstStyle/>
                    <a:p>
                      <a:pPr marL="0" marR="0" lvl="0" indent="0" algn="just" rtl="0">
                        <a:lnSpc>
                          <a:spcPct val="115000"/>
                        </a:lnSpc>
                        <a:spcBef>
                          <a:spcPts val="0"/>
                        </a:spcBef>
                        <a:spcAft>
                          <a:spcPts val="0"/>
                        </a:spcAft>
                        <a:buClr>
                          <a:srgbClr val="FF0000"/>
                        </a:buClr>
                        <a:buSzPts val="2400"/>
                        <a:buFont typeface="Arial"/>
                        <a:buNone/>
                      </a:pPr>
                      <a:r>
                        <a:rPr lang="en-ZA" sz="2400" b="1" u="none" strike="noStrike" cap="none" dirty="0">
                          <a:solidFill>
                            <a:schemeClr val="tx1"/>
                          </a:solidFill>
                          <a:latin typeface="Calibri"/>
                          <a:ea typeface="Calibri"/>
                          <a:cs typeface="Calibri"/>
                          <a:sym typeface="Calibri"/>
                        </a:rPr>
                        <a:t>Includes 4 sub-sections:</a:t>
                      </a:r>
                      <a:endParaRPr dirty="0">
                        <a:solidFill>
                          <a:schemeClr val="tx1"/>
                        </a:solidFill>
                      </a:endParaRPr>
                    </a:p>
                    <a:p>
                      <a:pPr marL="0" marR="0" lvl="0" indent="0" algn="just" rtl="0">
                        <a:lnSpc>
                          <a:spcPct val="115000"/>
                        </a:lnSpc>
                        <a:spcBef>
                          <a:spcPts val="0"/>
                        </a:spcBef>
                        <a:spcAft>
                          <a:spcPts val="0"/>
                        </a:spcAft>
                        <a:buClr>
                          <a:schemeClr val="dk1"/>
                        </a:buClr>
                        <a:buSzPts val="2400"/>
                        <a:buFont typeface="Arial"/>
                        <a:buNone/>
                      </a:pPr>
                      <a:endParaRPr sz="2400" b="0" u="none" strike="noStrike" cap="none" dirty="0">
                        <a:solidFill>
                          <a:schemeClr val="tx1"/>
                        </a:solidFill>
                        <a:latin typeface="Calibri"/>
                        <a:ea typeface="Calibri"/>
                        <a:cs typeface="Calibri"/>
                        <a:sym typeface="Calibri"/>
                      </a:endParaRPr>
                    </a:p>
                    <a:p>
                      <a:pPr marL="0" marR="0" lvl="0" indent="0" algn="just" rtl="0">
                        <a:lnSpc>
                          <a:spcPct val="115000"/>
                        </a:lnSpc>
                        <a:spcBef>
                          <a:spcPts val="0"/>
                        </a:spcBef>
                        <a:spcAft>
                          <a:spcPts val="0"/>
                        </a:spcAft>
                        <a:buClr>
                          <a:srgbClr val="FF0000"/>
                        </a:buClr>
                        <a:buSzPts val="2400"/>
                        <a:buFont typeface="Arial"/>
                        <a:buNone/>
                      </a:pPr>
                      <a:r>
                        <a:rPr lang="en-ZA" sz="2400" b="1" u="none" strike="noStrike" cap="none" dirty="0">
                          <a:solidFill>
                            <a:schemeClr val="tx1"/>
                          </a:solidFill>
                          <a:latin typeface="Calibri"/>
                          <a:ea typeface="Calibri"/>
                          <a:cs typeface="Calibri"/>
                          <a:sym typeface="Calibri"/>
                        </a:rPr>
                        <a:t>3A</a:t>
                      </a:r>
                      <a:r>
                        <a:rPr lang="en-ZA" sz="2400" b="0" u="none" strike="noStrike" cap="none" dirty="0">
                          <a:solidFill>
                            <a:schemeClr val="tx1"/>
                          </a:solidFill>
                          <a:latin typeface="Calibri"/>
                          <a:ea typeface="Calibri"/>
                          <a:cs typeface="Calibri"/>
                          <a:sym typeface="Calibri"/>
                        </a:rPr>
                        <a:t>: Targeted awareness and sensitization of staff. </a:t>
                      </a:r>
                      <a:endParaRPr dirty="0">
                        <a:solidFill>
                          <a:schemeClr val="tx1"/>
                        </a:solidFill>
                      </a:endParaRPr>
                    </a:p>
                    <a:p>
                      <a:pPr marL="0" marR="0" lvl="0" indent="0" algn="just" rtl="0">
                        <a:lnSpc>
                          <a:spcPct val="115000"/>
                        </a:lnSpc>
                        <a:spcBef>
                          <a:spcPts val="0"/>
                        </a:spcBef>
                        <a:spcAft>
                          <a:spcPts val="0"/>
                        </a:spcAft>
                        <a:buClr>
                          <a:srgbClr val="FF0000"/>
                        </a:buClr>
                        <a:buSzPts val="2400"/>
                        <a:buFont typeface="Arial"/>
                        <a:buNone/>
                      </a:pPr>
                      <a:r>
                        <a:rPr lang="en-ZA" sz="2400" b="1" u="none" strike="noStrike" cap="none" dirty="0">
                          <a:solidFill>
                            <a:schemeClr val="tx1"/>
                          </a:solidFill>
                          <a:latin typeface="Calibri"/>
                          <a:ea typeface="Calibri"/>
                          <a:cs typeface="Calibri"/>
                          <a:sym typeface="Calibri"/>
                        </a:rPr>
                        <a:t>3B</a:t>
                      </a:r>
                      <a:r>
                        <a:rPr lang="en-ZA" sz="2400" b="0" u="none" strike="noStrike" cap="none" dirty="0">
                          <a:solidFill>
                            <a:schemeClr val="tx1"/>
                          </a:solidFill>
                          <a:latin typeface="Calibri"/>
                          <a:ea typeface="Calibri"/>
                          <a:cs typeface="Calibri"/>
                          <a:sym typeface="Calibri"/>
                        </a:rPr>
                        <a:t>: Infection Prevention and Control (IPC) measures.</a:t>
                      </a:r>
                      <a:endParaRPr dirty="0">
                        <a:solidFill>
                          <a:schemeClr val="tx1"/>
                        </a:solidFill>
                      </a:endParaRPr>
                    </a:p>
                    <a:p>
                      <a:pPr marL="0" marR="0" lvl="0" indent="0" algn="just" rtl="0">
                        <a:lnSpc>
                          <a:spcPct val="115000"/>
                        </a:lnSpc>
                        <a:spcBef>
                          <a:spcPts val="0"/>
                        </a:spcBef>
                        <a:spcAft>
                          <a:spcPts val="0"/>
                        </a:spcAft>
                        <a:buClr>
                          <a:srgbClr val="FF0000"/>
                        </a:buClr>
                        <a:buSzPts val="2400"/>
                        <a:buFont typeface="Arial"/>
                        <a:buNone/>
                      </a:pPr>
                      <a:r>
                        <a:rPr lang="en-ZA" sz="2400" b="1" u="none" strike="noStrike" cap="none" dirty="0">
                          <a:solidFill>
                            <a:schemeClr val="tx1"/>
                          </a:solidFill>
                          <a:latin typeface="Calibri"/>
                          <a:ea typeface="Calibri"/>
                          <a:cs typeface="Calibri"/>
                          <a:sym typeface="Calibri"/>
                        </a:rPr>
                        <a:t>3C</a:t>
                      </a:r>
                      <a:r>
                        <a:rPr lang="en-ZA" sz="2400" b="0" u="none" strike="noStrike" cap="none" dirty="0">
                          <a:solidFill>
                            <a:schemeClr val="tx1"/>
                          </a:solidFill>
                          <a:latin typeface="Calibri"/>
                          <a:ea typeface="Calibri"/>
                          <a:cs typeface="Calibri"/>
                          <a:sym typeface="Calibri"/>
                        </a:rPr>
                        <a:t>: Cleaning and decontamination of the environment.</a:t>
                      </a:r>
                      <a:endParaRPr dirty="0">
                        <a:solidFill>
                          <a:schemeClr val="tx1"/>
                        </a:solidFill>
                      </a:endParaRPr>
                    </a:p>
                    <a:p>
                      <a:pPr marL="0" marR="0" lvl="0" indent="0" algn="just" rtl="0">
                        <a:lnSpc>
                          <a:spcPct val="115000"/>
                        </a:lnSpc>
                        <a:spcBef>
                          <a:spcPts val="0"/>
                        </a:spcBef>
                        <a:spcAft>
                          <a:spcPts val="0"/>
                        </a:spcAft>
                        <a:buClr>
                          <a:srgbClr val="FF0000"/>
                        </a:buClr>
                        <a:buSzPts val="2400"/>
                        <a:buFont typeface="Arial"/>
                        <a:buNone/>
                      </a:pPr>
                      <a:r>
                        <a:rPr lang="en-ZA" sz="2400" b="1" u="none" strike="noStrike" cap="none" dirty="0">
                          <a:solidFill>
                            <a:schemeClr val="tx1"/>
                          </a:solidFill>
                          <a:latin typeface="Calibri"/>
                          <a:ea typeface="Calibri"/>
                          <a:cs typeface="Calibri"/>
                          <a:sym typeface="Calibri"/>
                        </a:rPr>
                        <a:t>3D</a:t>
                      </a:r>
                      <a:r>
                        <a:rPr lang="en-ZA" sz="2400" b="0" u="none" strike="noStrike" cap="none" dirty="0">
                          <a:solidFill>
                            <a:schemeClr val="tx1"/>
                          </a:solidFill>
                          <a:latin typeface="Calibri"/>
                          <a:ea typeface="Calibri"/>
                          <a:cs typeface="Calibri"/>
                          <a:sym typeface="Calibri"/>
                        </a:rPr>
                        <a:t>: Deep cleaning</a:t>
                      </a:r>
                      <a:r>
                        <a:rPr lang="en-ZA" sz="2400" b="0" u="none" strike="noStrike" cap="none" dirty="0">
                          <a:solidFill>
                            <a:srgbClr val="FF0000"/>
                          </a:solidFill>
                          <a:latin typeface="Calibri"/>
                          <a:ea typeface="Calibri"/>
                          <a:cs typeface="Calibri"/>
                          <a:sym typeface="Calibri"/>
                        </a:rPr>
                        <a:t>.   </a:t>
                      </a:r>
                      <a:endParaRPr sz="2400" b="0" u="none" strike="noStrike" cap="none" dirty="0">
                        <a:solidFill>
                          <a:srgbClr val="FF0000"/>
                        </a:solidFill>
                        <a:latin typeface="Calibri"/>
                        <a:ea typeface="Calibri"/>
                        <a:cs typeface="Calibri"/>
                        <a:sym typeface="Calibri"/>
                      </a:endParaRPr>
                    </a:p>
                  </a:txBody>
                  <a:tcPr marL="68575" marR="68575" marT="0" marB="0"/>
                </a:tc>
                <a:extLst>
                  <a:ext uri="{0D108BD9-81ED-4DB2-BD59-A6C34878D82A}">
                    <a16:rowId xmlns:a16="http://schemas.microsoft.com/office/drawing/2014/main" xmlns="" val="10001"/>
                  </a:ext>
                </a:extLst>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266</TotalTime>
  <Words>2268</Words>
  <Application>Microsoft Office PowerPoint</Application>
  <PresentationFormat>On-screen Show (4:3)</PresentationFormat>
  <Paragraphs>224</Paragraphs>
  <Slides>32</Slides>
  <Notes>31</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Slide 1</vt:lpstr>
      <vt:lpstr>PURPOSE OF THE PRESENTATION</vt:lpstr>
      <vt:lpstr> BACKGROUND </vt:lpstr>
      <vt:lpstr>BACKGROUND (Con’d) </vt:lpstr>
      <vt:lpstr> MAJOR CHANGES BETWEEN VERSIONS: 2 AND 3 OF THE SOPs </vt:lpstr>
      <vt:lpstr> MAJOR CHANGES BETWEEN VERSIONS: 2 AND 3 OF THE SOPs (Con’d)  </vt:lpstr>
      <vt:lpstr>SOPs FOR PREPAREDNESS, DETECTION AND RESPONSE TO (COVID-19) </vt:lpstr>
      <vt:lpstr>SOPs FOR PREPAREDNESS, DETECTION AND RESPONSE TO COVID-19 (Con’d) </vt:lpstr>
      <vt:lpstr>SOPs FOR PREPAREDNESS, DETECTION AND RESPONSE TO COVID-19 (Con’d) </vt:lpstr>
      <vt:lpstr>SOPs FOR PREPAREDNESS, DETECTION AND RESPONSE TO COVID-19 (Con’d) </vt:lpstr>
      <vt:lpstr>SOPs FOR PREPAREDNESS, DETECTION AND RESPONSE TO COVID-19 (Con’d) </vt:lpstr>
      <vt:lpstr>SOPs FOR PREPAREDNESS, DETECTION AND RESPONSE TO COVID-19 (Con’d) </vt:lpstr>
      <vt:lpstr>SOPs FOR PREPAREDNESS, DETECTION AND RESPONSE TO COVID-19 (Con’d) </vt:lpstr>
      <vt:lpstr>SOPs FOR PREPAREDNESS, DETECTION AND RESPONSE TO COVID-19 (Con’d) </vt:lpstr>
      <vt:lpstr>SOPs FOR PREPAREDNESS, DETECTION AND RESPONSE TO COVID-19 (Con’d) </vt:lpstr>
      <vt:lpstr>SOPs FOR PREPAREDNESS, DETECTION AND RESPONSE TO COVID-19 (Con’d) </vt:lpstr>
      <vt:lpstr>SOPs FOR PREPAREDNESS, DETECTION AND RESPONSE TO COVID-19 (Con’d) </vt:lpstr>
      <vt:lpstr>SOPs FOR PREPAREDNESS, DETECTION AND RESPONSE TO COVID-19 (Con’d) </vt:lpstr>
      <vt:lpstr>SOPs FOR PREPAREDNESS, DETECTION AND RESPONSE TO COVID-19 (Con’d) </vt:lpstr>
      <vt:lpstr>SOPs FOR PREPAREDNESS, DETECTION AND RESPONSE TO (COVID-19) </vt:lpstr>
      <vt:lpstr>SOPs FOR PREPAREDNESS, DETECTION AND RESPONSE TO (COVID-19) </vt:lpstr>
      <vt:lpstr>SOPs FOR PREPAREDNESS, DETECTION AND RESPONSE TO COVID-19 (Con’d) </vt:lpstr>
      <vt:lpstr>SOPs FOR PREPAREDNESS, DETECTION AND RESPONSE TO COVID-19 (Con’d) </vt:lpstr>
      <vt:lpstr>SOPs FOR PREPAREDNESS, DETECTION AND RESPONSE TO COVID-19 (Con’d) </vt:lpstr>
      <vt:lpstr>SOPs FOR PREPAREDNESS, DETECTION AND RESPONSE TO COVID-19 (Con’d) </vt:lpstr>
      <vt:lpstr>SOPs FOR PREPAREDNESS, DETECTION AND RESPONSE TO COVID-19 (Con’d) </vt:lpstr>
      <vt:lpstr>SOPs FOR PREPAREDNESS, DETECTION AND RESPONSE TO COVID-19 (Con’d) </vt:lpstr>
      <vt:lpstr>SOPs FOR PREPAREDNESS, DETECTION AND RESPONSE TO COVID-19 (Con’d) </vt:lpstr>
      <vt:lpstr>SOPs FOR PREPAREDNESS, DETECTION AND RESPONSE TO COVID-19 (Con’d) </vt:lpstr>
      <vt:lpstr>SOPs FOR PREPAREDNESS, DETECTION AND RESPONSE TO COVID-19 (Con’d) </vt:lpstr>
      <vt:lpstr>CONCLUSION</vt:lpstr>
      <vt:lpstr>Slide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Booi, Roeleen</dc:creator>
  <cp:lastModifiedBy>USER</cp:lastModifiedBy>
  <cp:revision>75</cp:revision>
  <dcterms:modified xsi:type="dcterms:W3CDTF">2020-09-03T11:50:27Z</dcterms:modified>
</cp:coreProperties>
</file>