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Lst>
  <p:notesMasterIdLst>
    <p:notesMasterId r:id="rId18"/>
  </p:notesMasterIdLst>
  <p:sldIdLst>
    <p:sldId id="1885" r:id="rId2"/>
    <p:sldId id="1924" r:id="rId3"/>
    <p:sldId id="1927" r:id="rId4"/>
    <p:sldId id="1916" r:id="rId5"/>
    <p:sldId id="1958" r:id="rId6"/>
    <p:sldId id="1951" r:id="rId7"/>
    <p:sldId id="1952" r:id="rId8"/>
    <p:sldId id="1954" r:id="rId9"/>
    <p:sldId id="1955" r:id="rId10"/>
    <p:sldId id="1956" r:id="rId11"/>
    <p:sldId id="1925" r:id="rId12"/>
    <p:sldId id="1928" r:id="rId13"/>
    <p:sldId id="1942" r:id="rId14"/>
    <p:sldId id="1957" r:id="rId15"/>
    <p:sldId id="1932"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monde" initials="N"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96" autoAdjust="0"/>
    <p:restoredTop sz="93979" autoAdjust="0"/>
  </p:normalViewPr>
  <p:slideViewPr>
    <p:cSldViewPr>
      <p:cViewPr varScale="1">
        <p:scale>
          <a:sx n="55" d="100"/>
          <a:sy n="55" d="100"/>
        </p:scale>
        <p:origin x="-90" y="-34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8B3A5-3DF8-4762-975C-5522C8879A0F}" type="datetimeFigureOut">
              <a:rPr lang="en-ZA" smtClean="0"/>
              <a:pPr/>
              <a:t>2020/09/01</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D73F1-88B1-4782-A358-93EDEBB7D14D}" type="slidenum">
              <a:rPr lang="en-ZA" smtClean="0"/>
              <a:pPr/>
              <a:t>‹#›</a:t>
            </a:fld>
            <a:endParaRPr lang="en-ZA" dirty="0"/>
          </a:p>
        </p:txBody>
      </p:sp>
    </p:spTree>
    <p:extLst>
      <p:ext uri="{BB962C8B-B14F-4D97-AF65-F5344CB8AC3E}">
        <p14:creationId xmlns:p14="http://schemas.microsoft.com/office/powerpoint/2010/main" xmlns="" val="255287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8"/>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1981200"/>
            <a:ext cx="6400800" cy="1752600"/>
          </a:xfrm>
        </p:spPr>
        <p:txBody>
          <a:bodyPr/>
          <a:lstStyle>
            <a:lvl1pPr marL="0" indent="0" algn="ctr">
              <a:buNone/>
              <a:defRPr>
                <a:solidFill>
                  <a:schemeClr val="tx1">
                    <a:tint val="75000"/>
                  </a:schemeClr>
                </a:solidFill>
              </a:defRPr>
            </a:lvl1pPr>
            <a:lvl2pPr marL="456702" indent="0" algn="ctr">
              <a:buNone/>
              <a:defRPr>
                <a:solidFill>
                  <a:schemeClr val="tx1">
                    <a:tint val="75000"/>
                  </a:schemeClr>
                </a:solidFill>
              </a:defRPr>
            </a:lvl2pPr>
            <a:lvl3pPr marL="913403" indent="0" algn="ctr">
              <a:buNone/>
              <a:defRPr>
                <a:solidFill>
                  <a:schemeClr val="tx1">
                    <a:tint val="75000"/>
                  </a:schemeClr>
                </a:solidFill>
              </a:defRPr>
            </a:lvl3pPr>
            <a:lvl4pPr marL="1370104" indent="0" algn="ctr">
              <a:buNone/>
              <a:defRPr>
                <a:solidFill>
                  <a:schemeClr val="tx1">
                    <a:tint val="75000"/>
                  </a:schemeClr>
                </a:solidFill>
              </a:defRPr>
            </a:lvl4pPr>
            <a:lvl5pPr marL="1826806" indent="0" algn="ctr">
              <a:buNone/>
              <a:defRPr>
                <a:solidFill>
                  <a:schemeClr val="tx1">
                    <a:tint val="75000"/>
                  </a:schemeClr>
                </a:solidFill>
              </a:defRPr>
            </a:lvl5pPr>
            <a:lvl6pPr marL="2283510" indent="0" algn="ctr">
              <a:buNone/>
              <a:defRPr>
                <a:solidFill>
                  <a:schemeClr val="tx1">
                    <a:tint val="75000"/>
                  </a:schemeClr>
                </a:solidFill>
              </a:defRPr>
            </a:lvl6pPr>
            <a:lvl7pPr marL="2740208" indent="0" algn="ctr">
              <a:buNone/>
              <a:defRPr>
                <a:solidFill>
                  <a:schemeClr val="tx1">
                    <a:tint val="75000"/>
                  </a:schemeClr>
                </a:solidFill>
              </a:defRPr>
            </a:lvl7pPr>
            <a:lvl8pPr marL="3196913" indent="0" algn="ctr">
              <a:buNone/>
              <a:defRPr>
                <a:solidFill>
                  <a:schemeClr val="tx1">
                    <a:tint val="75000"/>
                  </a:schemeClr>
                </a:solidFill>
              </a:defRPr>
            </a:lvl8pPr>
            <a:lvl9pPr marL="365361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xmlns="" val="413372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14333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9"/>
            <a:ext cx="2057400" cy="52879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9"/>
            <a:ext cx="6019800" cy="52879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3969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9996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22"/>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09600" y="228607"/>
            <a:ext cx="7772400" cy="1500187"/>
          </a:xfrm>
        </p:spPr>
        <p:txBody>
          <a:bodyPr anchor="b"/>
          <a:lstStyle>
            <a:lvl1pPr marL="0" indent="0">
              <a:buNone/>
              <a:defRPr sz="2000">
                <a:solidFill>
                  <a:schemeClr val="tx1">
                    <a:tint val="75000"/>
                  </a:schemeClr>
                </a:solidFill>
              </a:defRPr>
            </a:lvl1pPr>
            <a:lvl2pPr marL="456702" indent="0">
              <a:buNone/>
              <a:defRPr sz="1800">
                <a:solidFill>
                  <a:schemeClr val="tx1">
                    <a:tint val="75000"/>
                  </a:schemeClr>
                </a:solidFill>
              </a:defRPr>
            </a:lvl2pPr>
            <a:lvl3pPr marL="913403" indent="0">
              <a:buNone/>
              <a:defRPr sz="1600">
                <a:solidFill>
                  <a:schemeClr val="tx1">
                    <a:tint val="75000"/>
                  </a:schemeClr>
                </a:solidFill>
              </a:defRPr>
            </a:lvl3pPr>
            <a:lvl4pPr marL="1370104" indent="0">
              <a:buNone/>
              <a:defRPr sz="1400">
                <a:solidFill>
                  <a:schemeClr val="tx1">
                    <a:tint val="75000"/>
                  </a:schemeClr>
                </a:solidFill>
              </a:defRPr>
            </a:lvl4pPr>
            <a:lvl5pPr marL="1826806" indent="0">
              <a:buNone/>
              <a:defRPr sz="1400">
                <a:solidFill>
                  <a:schemeClr val="tx1">
                    <a:tint val="75000"/>
                  </a:schemeClr>
                </a:solidFill>
              </a:defRPr>
            </a:lvl5pPr>
            <a:lvl6pPr marL="2283510" indent="0">
              <a:buNone/>
              <a:defRPr sz="1400">
                <a:solidFill>
                  <a:schemeClr val="tx1">
                    <a:tint val="75000"/>
                  </a:schemeClr>
                </a:solidFill>
              </a:defRPr>
            </a:lvl6pPr>
            <a:lvl7pPr marL="2740208" indent="0">
              <a:buNone/>
              <a:defRPr sz="1400">
                <a:solidFill>
                  <a:schemeClr val="tx1">
                    <a:tint val="75000"/>
                  </a:schemeClr>
                </a:solidFill>
              </a:defRPr>
            </a:lvl7pPr>
            <a:lvl8pPr marL="3196913" indent="0">
              <a:buNone/>
              <a:defRPr sz="1400">
                <a:solidFill>
                  <a:schemeClr val="tx1">
                    <a:tint val="75000"/>
                  </a:schemeClr>
                </a:solidFill>
              </a:defRPr>
            </a:lvl8pPr>
            <a:lvl9pPr marL="3653613"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xmlns="" val="102897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91061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702" indent="0">
              <a:buNone/>
              <a:defRPr sz="2000" b="1"/>
            </a:lvl2pPr>
            <a:lvl3pPr marL="913403" indent="0">
              <a:buNone/>
              <a:defRPr sz="1800" b="1"/>
            </a:lvl3pPr>
            <a:lvl4pPr marL="1370104" indent="0">
              <a:buNone/>
              <a:defRPr sz="1600" b="1"/>
            </a:lvl4pPr>
            <a:lvl5pPr marL="1826806" indent="0">
              <a:buNone/>
              <a:defRPr sz="1600" b="1"/>
            </a:lvl5pPr>
            <a:lvl6pPr marL="2283510" indent="0">
              <a:buNone/>
              <a:defRPr sz="1600" b="1"/>
            </a:lvl6pPr>
            <a:lvl7pPr marL="2740208" indent="0">
              <a:buNone/>
              <a:defRPr sz="1600" b="1"/>
            </a:lvl7pPr>
            <a:lvl8pPr marL="3196913" indent="0">
              <a:buNone/>
              <a:defRPr sz="1600" b="1"/>
            </a:lvl8pPr>
            <a:lvl9pPr marL="365361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94"/>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6702" indent="0">
              <a:buNone/>
              <a:defRPr sz="2000" b="1"/>
            </a:lvl2pPr>
            <a:lvl3pPr marL="913403" indent="0">
              <a:buNone/>
              <a:defRPr sz="1800" b="1"/>
            </a:lvl3pPr>
            <a:lvl4pPr marL="1370104" indent="0">
              <a:buNone/>
              <a:defRPr sz="1600" b="1"/>
            </a:lvl4pPr>
            <a:lvl5pPr marL="1826806" indent="0">
              <a:buNone/>
              <a:defRPr sz="1600" b="1"/>
            </a:lvl5pPr>
            <a:lvl6pPr marL="2283510" indent="0">
              <a:buNone/>
              <a:defRPr sz="1600" b="1"/>
            </a:lvl6pPr>
            <a:lvl7pPr marL="2740208" indent="0">
              <a:buNone/>
              <a:defRPr sz="1600" b="1"/>
            </a:lvl7pPr>
            <a:lvl8pPr marL="3196913" indent="0">
              <a:buNone/>
              <a:defRPr sz="1600" b="1"/>
            </a:lvl8pPr>
            <a:lvl9pPr marL="365361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94"/>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79334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69098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9947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73051"/>
            <a:ext cx="5111750" cy="528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127500"/>
          </a:xfrm>
        </p:spPr>
        <p:txBody>
          <a:bodyPr/>
          <a:lstStyle>
            <a:lvl1pPr marL="0" indent="0">
              <a:buNone/>
              <a:defRPr sz="1400"/>
            </a:lvl1pPr>
            <a:lvl2pPr marL="456702" indent="0">
              <a:buNone/>
              <a:defRPr sz="1200"/>
            </a:lvl2pPr>
            <a:lvl3pPr marL="913403" indent="0">
              <a:buNone/>
              <a:defRPr sz="1000"/>
            </a:lvl3pPr>
            <a:lvl4pPr marL="1370104" indent="0">
              <a:buNone/>
              <a:defRPr sz="900"/>
            </a:lvl4pPr>
            <a:lvl5pPr marL="1826806" indent="0">
              <a:buNone/>
              <a:defRPr sz="900"/>
            </a:lvl5pPr>
            <a:lvl6pPr marL="2283510" indent="0">
              <a:buNone/>
              <a:defRPr sz="900"/>
            </a:lvl6pPr>
            <a:lvl7pPr marL="2740208" indent="0">
              <a:buNone/>
              <a:defRPr sz="900"/>
            </a:lvl7pPr>
            <a:lvl8pPr marL="3196913" indent="0">
              <a:buNone/>
              <a:defRPr sz="900"/>
            </a:lvl8pPr>
            <a:lvl9pPr marL="3653613" indent="0">
              <a:buNone/>
              <a:defRPr sz="900"/>
            </a:lvl9pPr>
          </a:lstStyle>
          <a:p>
            <a:pPr lvl="0"/>
            <a:r>
              <a:rPr lang="en-US"/>
              <a:t>Click to edit Master text styles</a:t>
            </a:r>
          </a:p>
        </p:txBody>
      </p:sp>
    </p:spTree>
    <p:extLst>
      <p:ext uri="{BB962C8B-B14F-4D97-AF65-F5344CB8AC3E}">
        <p14:creationId xmlns:p14="http://schemas.microsoft.com/office/powerpoint/2010/main" xmlns="" val="1037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702" indent="0">
              <a:buNone/>
              <a:defRPr sz="2800"/>
            </a:lvl2pPr>
            <a:lvl3pPr marL="913403" indent="0">
              <a:buNone/>
              <a:defRPr sz="2400"/>
            </a:lvl3pPr>
            <a:lvl4pPr marL="1370104" indent="0">
              <a:buNone/>
              <a:defRPr sz="2000"/>
            </a:lvl4pPr>
            <a:lvl5pPr marL="1826806" indent="0">
              <a:buNone/>
              <a:defRPr sz="2000"/>
            </a:lvl5pPr>
            <a:lvl6pPr marL="2283510" indent="0">
              <a:buNone/>
              <a:defRPr sz="2000"/>
            </a:lvl6pPr>
            <a:lvl7pPr marL="2740208" indent="0">
              <a:buNone/>
              <a:defRPr sz="2000"/>
            </a:lvl7pPr>
            <a:lvl8pPr marL="3196913" indent="0">
              <a:buNone/>
              <a:defRPr sz="2000"/>
            </a:lvl8pPr>
            <a:lvl9pPr marL="3653613" indent="0">
              <a:buNone/>
              <a:defRPr sz="2000"/>
            </a:lvl9pPr>
          </a:lstStyle>
          <a:p>
            <a:endParaRPr lang="en-US" dirty="0"/>
          </a:p>
        </p:txBody>
      </p:sp>
    </p:spTree>
    <p:extLst>
      <p:ext uri="{BB962C8B-B14F-4D97-AF65-F5344CB8AC3E}">
        <p14:creationId xmlns:p14="http://schemas.microsoft.com/office/powerpoint/2010/main" xmlns="" val="82360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341" tIns="45673" rIns="91341" bIns="45673" rtlCol="0" anchor="ctr">
            <a:normAutofit/>
          </a:bodyPr>
          <a:lstStyle/>
          <a:p>
            <a:r>
              <a:rPr lang="en-US"/>
              <a:t>Click to edit Master title style</a:t>
            </a:r>
          </a:p>
        </p:txBody>
      </p:sp>
      <p:sp>
        <p:nvSpPr>
          <p:cNvPr id="3" name="Text Placeholder 2"/>
          <p:cNvSpPr>
            <a:spLocks noGrp="1"/>
          </p:cNvSpPr>
          <p:nvPr>
            <p:ph type="body" idx="1"/>
          </p:nvPr>
        </p:nvSpPr>
        <p:spPr>
          <a:xfrm>
            <a:off x="457200" y="1600220"/>
            <a:ext cx="8229600" cy="3944111"/>
          </a:xfrm>
          <a:prstGeom prst="rect">
            <a:avLst/>
          </a:prstGeom>
        </p:spPr>
        <p:txBody>
          <a:bodyPr vert="horz" lIns="91341" tIns="45673" rIns="91341" bIns="4567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5544312"/>
            <a:ext cx="9144000" cy="1313688"/>
          </a:xfrm>
          <a:prstGeom prst="rect">
            <a:avLst/>
          </a:prstGeom>
        </p:spPr>
      </p:pic>
    </p:spTree>
    <p:extLst>
      <p:ext uri="{BB962C8B-B14F-4D97-AF65-F5344CB8AC3E}">
        <p14:creationId xmlns:p14="http://schemas.microsoft.com/office/powerpoint/2010/main" xmlns="" val="1102552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3403" rtl="0" eaLnBrk="1" latinLnBrk="0" hangingPunct="1">
        <a:spcBef>
          <a:spcPct val="0"/>
        </a:spcBef>
        <a:buNone/>
        <a:defRPr sz="4400" kern="1200">
          <a:solidFill>
            <a:schemeClr val="tx1"/>
          </a:solidFill>
          <a:latin typeface="+mj-lt"/>
          <a:ea typeface="+mj-ea"/>
          <a:cs typeface="+mj-cs"/>
        </a:defRPr>
      </a:lvl1pPr>
    </p:titleStyle>
    <p:body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403" rtl="0" eaLnBrk="1" latinLnBrk="0" hangingPunct="1">
        <a:defRPr sz="1800" kern="1200">
          <a:solidFill>
            <a:schemeClr val="tx1"/>
          </a:solidFill>
          <a:latin typeface="+mn-lt"/>
          <a:ea typeface="+mn-ea"/>
          <a:cs typeface="+mn-cs"/>
        </a:defRPr>
      </a:lvl1pPr>
      <a:lvl2pPr marL="456702" algn="l" defTabSz="913403" rtl="0" eaLnBrk="1" latinLnBrk="0" hangingPunct="1">
        <a:defRPr sz="1800" kern="1200">
          <a:solidFill>
            <a:schemeClr val="tx1"/>
          </a:solidFill>
          <a:latin typeface="+mn-lt"/>
          <a:ea typeface="+mn-ea"/>
          <a:cs typeface="+mn-cs"/>
        </a:defRPr>
      </a:lvl2pPr>
      <a:lvl3pPr marL="913403" algn="l" defTabSz="913403" rtl="0" eaLnBrk="1" latinLnBrk="0" hangingPunct="1">
        <a:defRPr sz="1800" kern="1200">
          <a:solidFill>
            <a:schemeClr val="tx1"/>
          </a:solidFill>
          <a:latin typeface="+mn-lt"/>
          <a:ea typeface="+mn-ea"/>
          <a:cs typeface="+mn-cs"/>
        </a:defRPr>
      </a:lvl3pPr>
      <a:lvl4pPr marL="1370104" algn="l" defTabSz="913403" rtl="0" eaLnBrk="1" latinLnBrk="0" hangingPunct="1">
        <a:defRPr sz="1800" kern="1200">
          <a:solidFill>
            <a:schemeClr val="tx1"/>
          </a:solidFill>
          <a:latin typeface="+mn-lt"/>
          <a:ea typeface="+mn-ea"/>
          <a:cs typeface="+mn-cs"/>
        </a:defRPr>
      </a:lvl4pPr>
      <a:lvl5pPr marL="1826806" algn="l" defTabSz="913403" rtl="0" eaLnBrk="1" latinLnBrk="0" hangingPunct="1">
        <a:defRPr sz="1800" kern="1200">
          <a:solidFill>
            <a:schemeClr val="tx1"/>
          </a:solidFill>
          <a:latin typeface="+mn-lt"/>
          <a:ea typeface="+mn-ea"/>
          <a:cs typeface="+mn-cs"/>
        </a:defRPr>
      </a:lvl5pPr>
      <a:lvl6pPr marL="2283510" algn="l" defTabSz="913403" rtl="0" eaLnBrk="1" latinLnBrk="0" hangingPunct="1">
        <a:defRPr sz="1800" kern="1200">
          <a:solidFill>
            <a:schemeClr val="tx1"/>
          </a:solidFill>
          <a:latin typeface="+mn-lt"/>
          <a:ea typeface="+mn-ea"/>
          <a:cs typeface="+mn-cs"/>
        </a:defRPr>
      </a:lvl6pPr>
      <a:lvl7pPr marL="2740208" algn="l" defTabSz="913403" rtl="0" eaLnBrk="1" latinLnBrk="0" hangingPunct="1">
        <a:defRPr sz="1800" kern="1200">
          <a:solidFill>
            <a:schemeClr val="tx1"/>
          </a:solidFill>
          <a:latin typeface="+mn-lt"/>
          <a:ea typeface="+mn-ea"/>
          <a:cs typeface="+mn-cs"/>
        </a:defRPr>
      </a:lvl7pPr>
      <a:lvl8pPr marL="3196913" algn="l" defTabSz="913403" rtl="0" eaLnBrk="1" latinLnBrk="0" hangingPunct="1">
        <a:defRPr sz="1800" kern="1200">
          <a:solidFill>
            <a:schemeClr val="tx1"/>
          </a:solidFill>
          <a:latin typeface="+mn-lt"/>
          <a:ea typeface="+mn-ea"/>
          <a:cs typeface="+mn-cs"/>
        </a:defRPr>
      </a:lvl8pPr>
      <a:lvl9pPr marL="3653613" algn="l" defTabSz="91340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95536" y="2492896"/>
            <a:ext cx="8424936" cy="2923869"/>
          </a:xfrm>
        </p:spPr>
        <p:txBody>
          <a:bodyPr>
            <a:normAutofit fontScale="90000"/>
          </a:bodyPr>
          <a:lstStyle/>
          <a:p>
            <a:pPr marL="355600" lvl="0" indent="-355600" algn="l" defTabSz="1052513" fontAlgn="base">
              <a:spcAft>
                <a:spcPct val="0"/>
              </a:spcAft>
            </a:pP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r>
              <a:rPr lang="en-US" altLang="en-US" sz="2700" b="1" dirty="0">
                <a:solidFill>
                  <a:srgbClr val="008000"/>
                </a:solidFill>
                <a:latin typeface="Arial" charset="0"/>
                <a:ea typeface="+mn-ea"/>
                <a:cs typeface="Arial" charset="0"/>
              </a:rPr>
              <a:t/>
            </a:r>
            <a:br>
              <a:rPr lang="en-US" altLang="en-US" sz="2700" b="1" dirty="0">
                <a:solidFill>
                  <a:srgbClr val="008000"/>
                </a:solidFill>
                <a:latin typeface="Arial" charset="0"/>
                <a:ea typeface="+mn-ea"/>
                <a:cs typeface="Arial" charset="0"/>
              </a:rPr>
            </a:br>
            <a:r>
              <a:rPr lang="en-US" altLang="en-US" sz="2700" b="1" dirty="0">
                <a:solidFill>
                  <a:srgbClr val="008000"/>
                </a:solidFill>
                <a:latin typeface="Arial" charset="0"/>
                <a:ea typeface="+mn-ea"/>
                <a:cs typeface="Arial" charset="0"/>
              </a:rPr>
              <a:t>1. 	Provincial Disaster Management: </a:t>
            </a:r>
            <a:r>
              <a:rPr lang="en-US" altLang="en-US" sz="2700" b="1" dirty="0" err="1">
                <a:solidFill>
                  <a:srgbClr val="008000"/>
                </a:solidFill>
                <a:latin typeface="Arial" charset="0"/>
                <a:ea typeface="+mn-ea"/>
                <a:cs typeface="Arial" charset="0"/>
              </a:rPr>
              <a:t>Programmes</a:t>
            </a:r>
            <a:r>
              <a:rPr lang="en-US" altLang="en-US" sz="2700" b="1" dirty="0">
                <a:solidFill>
                  <a:srgbClr val="008000"/>
                </a:solidFill>
                <a:latin typeface="Arial" charset="0"/>
                <a:ea typeface="+mn-ea"/>
                <a:cs typeface="Arial" charset="0"/>
              </a:rPr>
              <a:t>, 	Budgets and Expenditure; </a:t>
            </a:r>
            <a:br>
              <a:rPr lang="en-US" altLang="en-US" sz="2700" b="1" dirty="0">
                <a:solidFill>
                  <a:srgbClr val="008000"/>
                </a:solidFill>
                <a:latin typeface="Arial" charset="0"/>
                <a:ea typeface="+mn-ea"/>
                <a:cs typeface="Arial" charset="0"/>
              </a:rPr>
            </a:br>
            <a:r>
              <a:rPr lang="en-US" altLang="en-US" sz="2700" b="1" dirty="0">
                <a:solidFill>
                  <a:srgbClr val="008000"/>
                </a:solidFill>
                <a:latin typeface="Arial" charset="0"/>
                <a:ea typeface="+mn-ea"/>
                <a:cs typeface="Arial" charset="0"/>
              </a:rPr>
              <a:t>	and</a:t>
            </a:r>
            <a:br>
              <a:rPr lang="en-US" altLang="en-US" sz="2700" b="1" dirty="0">
                <a:solidFill>
                  <a:srgbClr val="008000"/>
                </a:solidFill>
                <a:latin typeface="Arial" charset="0"/>
                <a:ea typeface="+mn-ea"/>
                <a:cs typeface="Arial" charset="0"/>
              </a:rPr>
            </a:br>
            <a:r>
              <a:rPr lang="en-US" altLang="en-US" sz="2700" b="1" dirty="0">
                <a:solidFill>
                  <a:srgbClr val="008000"/>
                </a:solidFill>
                <a:latin typeface="Arial" charset="0"/>
                <a:ea typeface="+mn-ea"/>
                <a:cs typeface="Arial" charset="0"/>
              </a:rPr>
              <a:t>2. 	Provincial Drought Relief:  Programmes, Budgets 	and Expenditure.</a:t>
            </a: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r>
              <a:rPr lang="en-US" altLang="en-US" sz="2400" b="1" dirty="0">
                <a:solidFill>
                  <a:srgbClr val="008000"/>
                </a:solidFill>
                <a:latin typeface="Arial" charset="0"/>
                <a:ea typeface="+mn-ea"/>
                <a:cs typeface="Arial" charset="0"/>
              </a:rPr>
              <a:t/>
            </a:r>
            <a:br>
              <a:rPr lang="en-US" altLang="en-US" sz="2400" b="1" dirty="0">
                <a:solidFill>
                  <a:srgbClr val="008000"/>
                </a:solidFill>
                <a:latin typeface="Arial" charset="0"/>
                <a:ea typeface="+mn-ea"/>
                <a:cs typeface="Arial" charset="0"/>
              </a:rPr>
            </a:br>
            <a:endParaRPr lang="en-US" altLang="en-US" sz="1800" b="1" dirty="0">
              <a:solidFill>
                <a:srgbClr val="008000"/>
              </a:solidFill>
              <a:latin typeface="Arial" charset="0"/>
              <a:ea typeface="+mn-ea"/>
              <a:cs typeface="Arial" charset="0"/>
            </a:endParaRPr>
          </a:p>
        </p:txBody>
      </p:sp>
      <p:sp>
        <p:nvSpPr>
          <p:cNvPr id="2" name="Subtitle 1"/>
          <p:cNvSpPr>
            <a:spLocks noGrp="1"/>
          </p:cNvSpPr>
          <p:nvPr>
            <p:ph type="subTitle" idx="1"/>
          </p:nvPr>
        </p:nvSpPr>
        <p:spPr>
          <a:xfrm>
            <a:off x="1314385" y="548680"/>
            <a:ext cx="6400800" cy="1752600"/>
          </a:xfrm>
        </p:spPr>
        <p:txBody>
          <a:bodyPr/>
          <a:lstStyle/>
          <a:p>
            <a:pPr lvl="0"/>
            <a:r>
              <a:rPr lang="en-US" altLang="en-US" b="1" dirty="0">
                <a:solidFill>
                  <a:srgbClr val="008000"/>
                </a:solidFill>
                <a:latin typeface="Arial" charset="0"/>
                <a:cs typeface="Arial" charset="0"/>
              </a:rPr>
              <a:t>Presentation to the Select Committee on Appropriations</a:t>
            </a:r>
            <a:endParaRPr lang="en-US" altLang="en-US" sz="2400" b="1" dirty="0">
              <a:solidFill>
                <a:srgbClr val="008000"/>
              </a:solidFill>
              <a:latin typeface="Arial" charset="0"/>
              <a:cs typeface="Arial" charset="0"/>
            </a:endParaRPr>
          </a:p>
          <a:p>
            <a:r>
              <a:rPr lang="en-ZA" b="1" dirty="0">
                <a:solidFill>
                  <a:srgbClr val="339933"/>
                </a:solidFill>
              </a:rPr>
              <a:t>2 September 2020</a:t>
            </a:r>
          </a:p>
        </p:txBody>
      </p:sp>
      <p:sp>
        <p:nvSpPr>
          <p:cNvPr id="5" name="Title 1"/>
          <p:cNvSpPr txBox="1">
            <a:spLocks/>
          </p:cNvSpPr>
          <p:nvPr/>
        </p:nvSpPr>
        <p:spPr>
          <a:xfrm>
            <a:off x="610511" y="188640"/>
            <a:ext cx="7772400" cy="2160240"/>
          </a:xfrm>
          <a:prstGeom prst="rect">
            <a:avLst/>
          </a:prstGeom>
        </p:spPr>
        <p:txBody>
          <a:bodyPr anchor="ctr">
            <a:normAutofit/>
          </a:bodyPr>
          <a:lstStyle/>
          <a:p>
            <a:pPr algn="ctr" eaLnBrk="1" fontAlgn="auto" hangingPunct="1">
              <a:spcAft>
                <a:spcPts val="0"/>
              </a:spcAft>
              <a:defRPr/>
            </a:pPr>
            <a:endParaRPr lang="en-US" sz="2000" dirty="0">
              <a:latin typeface="Arial" pitchFamily="34" charset="0"/>
              <a:ea typeface="+mj-ea"/>
            </a:endParaRPr>
          </a:p>
          <a:p>
            <a:pPr algn="ctr" eaLnBrk="1" fontAlgn="auto" hangingPunct="1">
              <a:spcAft>
                <a:spcPts val="0"/>
              </a:spcAft>
              <a:defRPr/>
            </a:pPr>
            <a:endParaRPr lang="en-US" sz="2000" dirty="0">
              <a:latin typeface="Arial" pitchFamily="34" charset="0"/>
              <a:ea typeface="+mj-ea"/>
            </a:endParaRPr>
          </a:p>
          <a:p>
            <a:pPr algn="ctr" eaLnBrk="1" fontAlgn="auto" hangingPunct="1">
              <a:spcAft>
                <a:spcPts val="0"/>
              </a:spcAft>
              <a:defRPr/>
            </a:pPr>
            <a:endParaRPr lang="en-US" sz="2000" dirty="0">
              <a:solidFill>
                <a:srgbClr val="339933"/>
              </a:solidFill>
              <a:latin typeface="Arial" pitchFamily="34" charset="0"/>
              <a:ea typeface="+mj-ea"/>
            </a:endParaRPr>
          </a:p>
          <a:p>
            <a:pPr algn="ctr" eaLnBrk="1" fontAlgn="auto" hangingPunct="1">
              <a:spcAft>
                <a:spcPts val="0"/>
              </a:spcAft>
              <a:defRPr/>
            </a:pPr>
            <a:endParaRPr lang="en-US" sz="2000" b="1" dirty="0">
              <a:solidFill>
                <a:srgbClr val="339933"/>
              </a:solidFill>
              <a:latin typeface="Arial" pitchFamily="34" charset="0"/>
              <a:ea typeface="+mj-ea"/>
            </a:endParaRPr>
          </a:p>
        </p:txBody>
      </p:sp>
      <p:pic>
        <p:nvPicPr>
          <p:cNvPr id="12292" name="Picture 1"/>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2882" y="6065837"/>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3" name="Picture 2"/>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1440171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609600" y="260648"/>
            <a:ext cx="8066856" cy="792088"/>
          </a:xfrm>
        </p:spPr>
        <p:txBody>
          <a:bodyPr>
            <a:noAutofit/>
          </a:bodyPr>
          <a:lstStyle/>
          <a:p>
            <a:r>
              <a:rPr lang="en-ZA" altLang="en-US" b="1" dirty="0">
                <a:solidFill>
                  <a:schemeClr val="tx1"/>
                </a:solidFill>
                <a:latin typeface="Arial" charset="0"/>
                <a:cs typeface="Arial" charset="0"/>
              </a:rPr>
              <a:t>PROVINCIAL FUNDING ALLOCATIONS</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395536" y="980728"/>
            <a:ext cx="8352928"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marR="0" lvl="0" indent="-342900" algn="just"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Times New Roman"/>
              </a:rPr>
              <a:t>DALRRD engaged the provinces to obtain inputs on funding for provincial</a:t>
            </a:r>
            <a:r>
              <a:rPr kumimoji="0" lang="en-US" sz="2400" b="0" i="0" u="none" strike="noStrike" kern="1200" cap="none" spc="0" normalizeH="0" noProof="0" dirty="0">
                <a:ln>
                  <a:noFill/>
                </a:ln>
                <a:solidFill>
                  <a:prstClr val="black"/>
                </a:solidFill>
                <a:effectLst/>
                <a:uLnTx/>
                <a:uFillTx/>
                <a:latin typeface="Arial"/>
                <a:ea typeface="Times New Roman"/>
              </a:rPr>
              <a:t> disaster management programmes.</a:t>
            </a:r>
          </a:p>
          <a:p>
            <a:pPr marL="342900" marR="0" lvl="0" indent="-342900" algn="just"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lang="en-US" sz="2400" baseline="0" dirty="0">
                <a:solidFill>
                  <a:prstClr val="black"/>
                </a:solidFill>
                <a:latin typeface="Arial"/>
                <a:ea typeface="Times New Roman"/>
              </a:rPr>
              <a:t>Some</a:t>
            </a:r>
            <a:r>
              <a:rPr lang="en-US" sz="2400" dirty="0">
                <a:solidFill>
                  <a:prstClr val="black"/>
                </a:solidFill>
                <a:latin typeface="Arial"/>
                <a:ea typeface="Times New Roman"/>
              </a:rPr>
              <a:t> provinces provided the information, while some indicated that they do not have funding allocated for DRR</a:t>
            </a:r>
          </a:p>
          <a:p>
            <a:pPr marL="342900" marR="0" lvl="0" indent="-342900" algn="just"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Times New Roman"/>
              </a:rPr>
              <a:t>The</a:t>
            </a:r>
            <a:r>
              <a:rPr kumimoji="0" lang="en-US" sz="2400" b="0" i="0" u="none" strike="noStrike" kern="1200" cap="none" spc="0" normalizeH="0" noProof="0" dirty="0">
                <a:ln>
                  <a:noFill/>
                </a:ln>
                <a:solidFill>
                  <a:prstClr val="black"/>
                </a:solidFill>
                <a:effectLst/>
                <a:uLnTx/>
                <a:uFillTx/>
                <a:latin typeface="Arial"/>
                <a:ea typeface="Times New Roman"/>
              </a:rPr>
              <a:t> following slides provide information on provincial allocations from provinces that submitted</a:t>
            </a:r>
            <a:r>
              <a:rPr lang="en-US" sz="2400" dirty="0">
                <a:solidFill>
                  <a:prstClr val="black"/>
                </a:solidFill>
                <a:latin typeface="Arial"/>
                <a:ea typeface="Times New Roman"/>
              </a:rPr>
              <a:t> inputs.</a:t>
            </a:r>
            <a:endParaRPr kumimoji="0" lang="en-US" sz="2400" b="0" i="0" u="none" strike="noStrike" kern="1200" cap="none" spc="0" normalizeH="0" baseline="0" noProof="0" dirty="0">
              <a:ln>
                <a:noFill/>
              </a:ln>
              <a:solidFill>
                <a:prstClr val="black"/>
              </a:solidFill>
              <a:effectLst/>
              <a:uLnTx/>
              <a:uFillTx/>
              <a:latin typeface="Arial"/>
              <a:ea typeface="Times New Roman"/>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10</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63195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07504" y="188640"/>
            <a:ext cx="8928992" cy="885793"/>
          </a:xfrm>
        </p:spPr>
        <p:txBody>
          <a:bodyPr>
            <a:noAutofit/>
          </a:bodyPr>
          <a:lstStyle/>
          <a:p>
            <a:r>
              <a:rPr lang="en-ZA" b="1" dirty="0">
                <a:solidFill>
                  <a:schemeClr val="tx1"/>
                </a:solidFill>
                <a:latin typeface="Arial" panose="020B0604020202020204" pitchFamily="34" charset="0"/>
                <a:cs typeface="Arial" panose="020B0604020202020204" pitchFamily="34" charset="0"/>
              </a:rPr>
              <a:t>PROVINCIAL FUNDING ALLOCATIONS Cont..</a:t>
            </a: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609600" y="1412776"/>
            <a:ext cx="7772400"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defRPr/>
            </a:pPr>
            <a:endParaRPr lang="en-US" altLang="en-US" sz="1800" dirty="0">
              <a:solidFill>
                <a:prstClr val="black"/>
              </a:solidFill>
              <a:cs typeface="Arial" pitchFamily="34" charset="0"/>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xmlns="" val="4085130331"/>
              </p:ext>
            </p:extLst>
          </p:nvPr>
        </p:nvGraphicFramePr>
        <p:xfrm>
          <a:off x="107504" y="836712"/>
          <a:ext cx="8712968" cy="4684518"/>
        </p:xfrm>
        <a:graphic>
          <a:graphicData uri="http://schemas.openxmlformats.org/drawingml/2006/table">
            <a:tbl>
              <a:tblPr firstRow="1" bandRow="1">
                <a:tableStyleId>{5C22544A-7EE6-4342-B048-85BDC9FD1C3A}</a:tableStyleId>
              </a:tblPr>
              <a:tblGrid>
                <a:gridCol w="1081597">
                  <a:extLst>
                    <a:ext uri="{9D8B030D-6E8A-4147-A177-3AD203B41FA5}">
                      <a16:colId xmlns:a16="http://schemas.microsoft.com/office/drawing/2014/main" xmlns="" val="20000"/>
                    </a:ext>
                  </a:extLst>
                </a:gridCol>
                <a:gridCol w="1081597">
                  <a:extLst>
                    <a:ext uri="{9D8B030D-6E8A-4147-A177-3AD203B41FA5}">
                      <a16:colId xmlns:a16="http://schemas.microsoft.com/office/drawing/2014/main" xmlns="" val="2492603670"/>
                    </a:ext>
                  </a:extLst>
                </a:gridCol>
                <a:gridCol w="1367045">
                  <a:extLst>
                    <a:ext uri="{9D8B030D-6E8A-4147-A177-3AD203B41FA5}">
                      <a16:colId xmlns:a16="http://schemas.microsoft.com/office/drawing/2014/main" xmlns="" val="2576007532"/>
                    </a:ext>
                  </a:extLst>
                </a:gridCol>
                <a:gridCol w="1798353">
                  <a:extLst>
                    <a:ext uri="{9D8B030D-6E8A-4147-A177-3AD203B41FA5}">
                      <a16:colId xmlns:a16="http://schemas.microsoft.com/office/drawing/2014/main" xmlns="" val="2022893101"/>
                    </a:ext>
                  </a:extLst>
                </a:gridCol>
                <a:gridCol w="1476534">
                  <a:extLst>
                    <a:ext uri="{9D8B030D-6E8A-4147-A177-3AD203B41FA5}">
                      <a16:colId xmlns:a16="http://schemas.microsoft.com/office/drawing/2014/main" xmlns="" val="3906577198"/>
                    </a:ext>
                  </a:extLst>
                </a:gridCol>
                <a:gridCol w="1907842">
                  <a:extLst>
                    <a:ext uri="{9D8B030D-6E8A-4147-A177-3AD203B41FA5}">
                      <a16:colId xmlns:a16="http://schemas.microsoft.com/office/drawing/2014/main" xmlns="" val="615215525"/>
                    </a:ext>
                  </a:extLst>
                </a:gridCol>
              </a:tblGrid>
              <a:tr h="675662">
                <a:tc>
                  <a:txBody>
                    <a:bodyPr/>
                    <a:lstStyle/>
                    <a:p>
                      <a:r>
                        <a:rPr lang="en-US" sz="1400" dirty="0">
                          <a:latin typeface="Arial" panose="020B0604020202020204" pitchFamily="34" charset="0"/>
                          <a:cs typeface="Arial" panose="020B0604020202020204" pitchFamily="34" charset="0"/>
                        </a:rPr>
                        <a:t>Province</a:t>
                      </a:r>
                    </a:p>
                  </a:txBody>
                  <a:tcPr/>
                </a:tc>
                <a:tc>
                  <a:txBody>
                    <a:bodyPr/>
                    <a:lstStyle/>
                    <a:p>
                      <a:r>
                        <a:rPr lang="en-US" sz="1400" dirty="0">
                          <a:latin typeface="Arial" panose="020B0604020202020204" pitchFamily="34" charset="0"/>
                          <a:cs typeface="Arial" panose="020B0604020202020204" pitchFamily="34" charset="0"/>
                        </a:rPr>
                        <a:t>Project </a:t>
                      </a:r>
                    </a:p>
                  </a:txBody>
                  <a:tcPr/>
                </a:tc>
                <a:tc>
                  <a:txBody>
                    <a:bodyPr/>
                    <a:lstStyle/>
                    <a:p>
                      <a:r>
                        <a:rPr lang="en-US" sz="1400" dirty="0">
                          <a:latin typeface="Arial" panose="020B0604020202020204" pitchFamily="34" charset="0"/>
                          <a:cs typeface="Arial" panose="020B0604020202020204" pitchFamily="34" charset="0"/>
                        </a:rPr>
                        <a:t>Budget</a:t>
                      </a:r>
                      <a:r>
                        <a:rPr lang="en-US" sz="1400" baseline="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Source of funding </a:t>
                      </a:r>
                    </a:p>
                  </a:txBody>
                  <a:tcPr/>
                </a:tc>
                <a:tc>
                  <a:txBody>
                    <a:bodyPr/>
                    <a:lstStyle/>
                    <a:p>
                      <a:r>
                        <a:rPr lang="en-US" sz="1400" dirty="0">
                          <a:latin typeface="Arial" panose="020B0604020202020204" pitchFamily="34" charset="0"/>
                          <a:cs typeface="Arial" panose="020B0604020202020204" pitchFamily="34" charset="0"/>
                        </a:rPr>
                        <a:t>Expenditure </a:t>
                      </a:r>
                    </a:p>
                  </a:txBody>
                  <a:tcPr/>
                </a:tc>
                <a:tc>
                  <a:txBody>
                    <a:bodyPr/>
                    <a:lstStyle/>
                    <a:p>
                      <a:r>
                        <a:rPr lang="en-US" sz="1400" dirty="0">
                          <a:latin typeface="Arial" panose="020B0604020202020204" pitchFamily="34" charset="0"/>
                          <a:cs typeface="Arial" panose="020B0604020202020204" pitchFamily="34" charset="0"/>
                        </a:rPr>
                        <a:t>Balance </a:t>
                      </a:r>
                    </a:p>
                  </a:txBody>
                  <a:tcPr/>
                </a:tc>
                <a:extLst>
                  <a:ext uri="{0D108BD9-81ED-4DB2-BD59-A6C34878D82A}">
                    <a16:rowId xmlns:a16="http://schemas.microsoft.com/office/drawing/2014/main" xmlns="" val="2997626997"/>
                  </a:ext>
                </a:extLst>
              </a:tr>
              <a:tr h="546068">
                <a:tc rowSpan="2">
                  <a:txBody>
                    <a:bodyPr/>
                    <a:lstStyle/>
                    <a:p>
                      <a:r>
                        <a:rPr lang="en-ZA" sz="1400" dirty="0">
                          <a:latin typeface="Arial" panose="020B0604020202020204" pitchFamily="34" charset="0"/>
                          <a:cs typeface="Arial" panose="020B0604020202020204" pitchFamily="34" charset="0"/>
                        </a:rPr>
                        <a:t>NW</a:t>
                      </a:r>
                    </a:p>
                  </a:txBody>
                  <a:tcPr marT="45735" marB="45735"/>
                </a:tc>
                <a:tc>
                  <a:txBody>
                    <a:bodyPr/>
                    <a:lstStyle/>
                    <a:p>
                      <a:r>
                        <a:rPr lang="en-ZA" sz="1400" dirty="0">
                          <a:latin typeface="Arial" panose="020B0604020202020204" pitchFamily="34" charset="0"/>
                          <a:cs typeface="Arial" panose="020B0604020202020204" pitchFamily="34" charset="0"/>
                        </a:rPr>
                        <a:t>Awareness</a:t>
                      </a:r>
                    </a:p>
                  </a:txBody>
                  <a:tcPr marT="45735" marB="45735"/>
                </a:tc>
                <a:tc>
                  <a:txBody>
                    <a:bodyPr/>
                    <a:lstStyle/>
                    <a:p>
                      <a:r>
                        <a:rPr lang="en-ZA" sz="1400" dirty="0">
                          <a:latin typeface="Arial" panose="020B0604020202020204" pitchFamily="34" charset="0"/>
                          <a:cs typeface="Arial" panose="020B0604020202020204" pitchFamily="34" charset="0"/>
                        </a:rPr>
                        <a:t>R8M</a:t>
                      </a:r>
                    </a:p>
                  </a:txBody>
                  <a:tcPr marT="45735" marB="45735"/>
                </a:tc>
                <a:tc>
                  <a:txBody>
                    <a:bodyPr/>
                    <a:lstStyle/>
                    <a:p>
                      <a:r>
                        <a:rPr lang="en-ZA" sz="1400" dirty="0">
                          <a:latin typeface="Arial" panose="020B0604020202020204" pitchFamily="34" charset="0"/>
                          <a:cs typeface="Arial" panose="020B0604020202020204" pitchFamily="34" charset="0"/>
                        </a:rPr>
                        <a:t>Operational</a:t>
                      </a:r>
                    </a:p>
                  </a:txBody>
                  <a:tcPr marT="45735" marB="45735"/>
                </a:tc>
                <a:tc>
                  <a:txBody>
                    <a:bodyPr/>
                    <a:lstStyle/>
                    <a:p>
                      <a:r>
                        <a:rPr lang="en-ZA" sz="1400" dirty="0">
                          <a:latin typeface="Arial" panose="020B0604020202020204" pitchFamily="34" charset="0"/>
                          <a:cs typeface="Arial" panose="020B0604020202020204" pitchFamily="34" charset="0"/>
                        </a:rPr>
                        <a:t>R4M</a:t>
                      </a:r>
                    </a:p>
                  </a:txBody>
                  <a:tcPr marT="45735" marB="45735"/>
                </a:tc>
                <a:tc>
                  <a:txBody>
                    <a:bodyPr/>
                    <a:lstStyle/>
                    <a:p>
                      <a:r>
                        <a:rPr lang="en-ZA" sz="1400" dirty="0">
                          <a:latin typeface="Arial" panose="020B0604020202020204" pitchFamily="34" charset="0"/>
                          <a:cs typeface="Arial" panose="020B0604020202020204" pitchFamily="34" charset="0"/>
                        </a:rPr>
                        <a:t>R4M</a:t>
                      </a:r>
                    </a:p>
                  </a:txBody>
                  <a:tcPr marT="45735" marB="45735"/>
                </a:tc>
                <a:extLst>
                  <a:ext uri="{0D108BD9-81ED-4DB2-BD59-A6C34878D82A}">
                    <a16:rowId xmlns:a16="http://schemas.microsoft.com/office/drawing/2014/main" xmlns="" val="3744277859"/>
                  </a:ext>
                </a:extLst>
              </a:tr>
              <a:tr h="546996">
                <a:tc vMerge="1">
                  <a:txBody>
                    <a:bodyPr/>
                    <a:lstStyle/>
                    <a:p>
                      <a:endParaRPr lang="en-ZA" sz="1400" dirty="0"/>
                    </a:p>
                  </a:txBody>
                  <a:tcPr marT="45735" marB="45735"/>
                </a:tc>
                <a:tc>
                  <a:txBody>
                    <a:bodyPr/>
                    <a:lstStyle/>
                    <a:p>
                      <a:r>
                        <a:rPr lang="en-ZA" sz="1400" dirty="0">
                          <a:latin typeface="Arial" panose="020B0604020202020204" pitchFamily="34" charset="0"/>
                          <a:cs typeface="Arial" panose="020B0604020202020204" pitchFamily="34" charset="0"/>
                        </a:rPr>
                        <a:t>Disaster Relief</a:t>
                      </a:r>
                    </a:p>
                  </a:txBody>
                  <a:tcPr marT="45735" marB="45735"/>
                </a:tc>
                <a:tc>
                  <a:txBody>
                    <a:bodyPr/>
                    <a:lstStyle/>
                    <a:p>
                      <a:r>
                        <a:rPr lang="en-ZA" sz="1400" dirty="0">
                          <a:latin typeface="Arial" panose="020B0604020202020204" pitchFamily="34" charset="0"/>
                          <a:cs typeface="Arial" panose="020B0604020202020204" pitchFamily="34" charset="0"/>
                        </a:rPr>
                        <a:t>R4M</a:t>
                      </a:r>
                    </a:p>
                  </a:txBody>
                  <a:tcPr marT="45735" marB="45735"/>
                </a:tc>
                <a:tc>
                  <a:txBody>
                    <a:bodyPr/>
                    <a:lstStyle/>
                    <a:p>
                      <a:r>
                        <a:rPr lang="en-ZA" sz="1400" dirty="0">
                          <a:latin typeface="Arial" panose="020B0604020202020204" pitchFamily="34" charset="0"/>
                          <a:cs typeface="Arial" panose="020B0604020202020204" pitchFamily="34" charset="0"/>
                        </a:rPr>
                        <a:t>Equitable Share</a:t>
                      </a:r>
                    </a:p>
                  </a:txBody>
                  <a:tcPr marT="45735" marB="45735"/>
                </a:tc>
                <a:tc>
                  <a:txBody>
                    <a:bodyPr/>
                    <a:lstStyle/>
                    <a:p>
                      <a:r>
                        <a:rPr lang="en-ZA" sz="1400" dirty="0">
                          <a:latin typeface="Arial" panose="020B0604020202020204" pitchFamily="34" charset="0"/>
                          <a:cs typeface="Arial" panose="020B0604020202020204" pitchFamily="34" charset="0"/>
                        </a:rPr>
                        <a:t>R0M</a:t>
                      </a:r>
                    </a:p>
                  </a:txBody>
                  <a:tcPr marT="45735" marB="45735"/>
                </a:tc>
                <a:tc>
                  <a:txBody>
                    <a:bodyPr/>
                    <a:lstStyle/>
                    <a:p>
                      <a:r>
                        <a:rPr lang="en-ZA" sz="1400" dirty="0">
                          <a:latin typeface="Arial" panose="020B0604020202020204" pitchFamily="34" charset="0"/>
                          <a:cs typeface="Arial" panose="020B0604020202020204" pitchFamily="34" charset="0"/>
                        </a:rPr>
                        <a:t>R4M</a:t>
                      </a:r>
                    </a:p>
                  </a:txBody>
                  <a:tcPr marT="45735" marB="45735"/>
                </a:tc>
                <a:extLst>
                  <a:ext uri="{0D108BD9-81ED-4DB2-BD59-A6C34878D82A}">
                    <a16:rowId xmlns:a16="http://schemas.microsoft.com/office/drawing/2014/main" xmlns="" val="1248332825"/>
                  </a:ext>
                </a:extLst>
              </a:tr>
              <a:tr h="675662">
                <a:tc rowSpan="5">
                  <a:txBody>
                    <a:bodyPr/>
                    <a:lstStyle/>
                    <a:p>
                      <a:r>
                        <a:rPr lang="en-US" sz="1400" dirty="0">
                          <a:latin typeface="Arial" panose="020B0604020202020204" pitchFamily="34" charset="0"/>
                          <a:cs typeface="Arial" panose="020B0604020202020204" pitchFamily="34" charset="0"/>
                        </a:rPr>
                        <a:t>WC</a:t>
                      </a:r>
                    </a:p>
                  </a:txBody>
                  <a:tcPr/>
                </a:tc>
                <a:tc>
                  <a:txBody>
                    <a:bodyPr/>
                    <a:lstStyle/>
                    <a:p>
                      <a:pPr algn="l"/>
                      <a:r>
                        <a:rPr lang="en-US" sz="1400" dirty="0">
                          <a:latin typeface="Arial" panose="020B0604020202020204" pitchFamily="34" charset="0"/>
                          <a:cs typeface="Arial" panose="020B0604020202020204" pitchFamily="34" charset="0"/>
                        </a:rPr>
                        <a:t>River Protection works</a:t>
                      </a:r>
                    </a:p>
                  </a:txBody>
                  <a:tcPr anchor="ctr"/>
                </a:tc>
                <a:tc>
                  <a:txBody>
                    <a:bodyPr/>
                    <a:lstStyle/>
                    <a:p>
                      <a:pPr algn="l"/>
                      <a:r>
                        <a:rPr lang="en-US" sz="1400" dirty="0">
                          <a:latin typeface="Arial" panose="020B0604020202020204" pitchFamily="34" charset="0"/>
                          <a:cs typeface="Arial" panose="020B0604020202020204" pitchFamily="34" charset="0"/>
                        </a:rPr>
                        <a:t>R5</a:t>
                      </a:r>
                      <a:r>
                        <a:rPr lang="en-US" sz="1400" baseline="0" dirty="0">
                          <a:latin typeface="Arial" panose="020B0604020202020204" pitchFamily="34" charset="0"/>
                          <a:cs typeface="Arial" panose="020B0604020202020204" pitchFamily="34" charset="0"/>
                        </a:rPr>
                        <a:t> 000 000</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Earmarked</a:t>
                      </a:r>
                      <a:r>
                        <a:rPr lang="en-US" sz="1400" baseline="0" dirty="0">
                          <a:latin typeface="Arial" panose="020B0604020202020204" pitchFamily="34" charset="0"/>
                          <a:cs typeface="Arial" panose="020B0604020202020204" pitchFamily="34" charset="0"/>
                        </a:rPr>
                        <a:t> voted funds</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0</a:t>
                      </a:r>
                    </a:p>
                  </a:txBody>
                  <a:tcPr anchor="ctr"/>
                </a:tc>
                <a:tc>
                  <a:txBody>
                    <a:bodyPr/>
                    <a:lstStyle/>
                    <a:p>
                      <a:pPr algn="l"/>
                      <a:r>
                        <a:rPr lang="en-US" sz="1400" dirty="0">
                          <a:latin typeface="Arial" panose="020B0604020202020204" pitchFamily="34" charset="0"/>
                          <a:cs typeface="Arial" panose="020B0604020202020204" pitchFamily="34" charset="0"/>
                        </a:rPr>
                        <a:t>R2 500 000*</a:t>
                      </a:r>
                    </a:p>
                  </a:txBody>
                  <a:tcPr anchor="ctr"/>
                </a:tc>
                <a:extLst>
                  <a:ext uri="{0D108BD9-81ED-4DB2-BD59-A6C34878D82A}">
                    <a16:rowId xmlns:a16="http://schemas.microsoft.com/office/drawing/2014/main" xmlns="" val="2146963445"/>
                  </a:ext>
                </a:extLst>
              </a:tr>
              <a:tr h="546068">
                <a:tc vMerge="1">
                  <a:txBody>
                    <a:bodyPr/>
                    <a:lstStyle/>
                    <a:p>
                      <a:endParaRPr lang="en-US" dirty="0"/>
                    </a:p>
                  </a:txBody>
                  <a:tcPr/>
                </a:tc>
                <a:tc>
                  <a:txBody>
                    <a:bodyPr/>
                    <a:lstStyle/>
                    <a:p>
                      <a:pPr algn="l"/>
                      <a:r>
                        <a:rPr lang="en-US" sz="1400" dirty="0">
                          <a:latin typeface="Arial" panose="020B0604020202020204" pitchFamily="34" charset="0"/>
                          <a:cs typeface="Arial" panose="020B0604020202020204" pitchFamily="34" charset="0"/>
                        </a:rPr>
                        <a:t>Alien Clearing</a:t>
                      </a:r>
                    </a:p>
                  </a:txBody>
                  <a:tcPr anchor="ctr"/>
                </a:tc>
                <a:tc>
                  <a:txBody>
                    <a:bodyPr/>
                    <a:lstStyle/>
                    <a:p>
                      <a:pPr algn="l"/>
                      <a:r>
                        <a:rPr lang="en-US" sz="1400" dirty="0">
                          <a:latin typeface="Arial" panose="020B0604020202020204" pitchFamily="34" charset="0"/>
                          <a:cs typeface="Arial" panose="020B0604020202020204" pitchFamily="34" charset="0"/>
                        </a:rPr>
                        <a:t>R21 000 000</a:t>
                      </a:r>
                    </a:p>
                  </a:txBody>
                  <a:tcPr anchor="ctr"/>
                </a:tc>
                <a:tc>
                  <a:txBody>
                    <a:bodyPr/>
                    <a:lstStyle/>
                    <a:p>
                      <a:pPr algn="l"/>
                      <a:r>
                        <a:rPr lang="en-US" sz="1400" dirty="0">
                          <a:latin typeface="Arial" panose="020B0604020202020204" pitchFamily="34" charset="0"/>
                          <a:cs typeface="Arial" panose="020B0604020202020204" pitchFamily="34" charset="0"/>
                        </a:rPr>
                        <a:t>Earmarked</a:t>
                      </a:r>
                      <a:r>
                        <a:rPr lang="en-US" sz="1400" baseline="0" dirty="0">
                          <a:latin typeface="Arial" panose="020B0604020202020204" pitchFamily="34" charset="0"/>
                          <a:cs typeface="Arial" panose="020B0604020202020204" pitchFamily="34" charset="0"/>
                        </a:rPr>
                        <a:t> voted funds</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R0</a:t>
                      </a:r>
                    </a:p>
                  </a:txBody>
                  <a:tcPr anchor="ctr"/>
                </a:tc>
                <a:tc>
                  <a:txBody>
                    <a:bodyPr/>
                    <a:lstStyle/>
                    <a:p>
                      <a:pPr algn="l"/>
                      <a:r>
                        <a:rPr lang="en-US" sz="1400" dirty="0">
                          <a:latin typeface="Arial" panose="020B0604020202020204" pitchFamily="34" charset="0"/>
                          <a:cs typeface="Arial" panose="020B0604020202020204" pitchFamily="34" charset="0"/>
                        </a:rPr>
                        <a:t>R17</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000 000*</a:t>
                      </a:r>
                    </a:p>
                  </a:txBody>
                  <a:tcPr anchor="ctr"/>
                </a:tc>
                <a:extLst>
                  <a:ext uri="{0D108BD9-81ED-4DB2-BD59-A6C34878D82A}">
                    <a16:rowId xmlns:a16="http://schemas.microsoft.com/office/drawing/2014/main" xmlns="" val="2419321375"/>
                  </a:ext>
                </a:extLst>
              </a:tr>
              <a:tr h="546068">
                <a:tc vMerge="1">
                  <a:txBody>
                    <a:bodyPr/>
                    <a:lstStyle/>
                    <a:p>
                      <a:endParaRPr lang="en-US" dirty="0"/>
                    </a:p>
                  </a:txBody>
                  <a:tcPr/>
                </a:tc>
                <a:tc>
                  <a:txBody>
                    <a:bodyPr/>
                    <a:lstStyle/>
                    <a:p>
                      <a:pPr algn="l"/>
                      <a:r>
                        <a:rPr lang="en-US" sz="1400" dirty="0">
                          <a:latin typeface="Arial" panose="020B0604020202020204" pitchFamily="34" charset="0"/>
                          <a:cs typeface="Arial" panose="020B0604020202020204" pitchFamily="34" charset="0"/>
                        </a:rPr>
                        <a:t>Fencing projects</a:t>
                      </a:r>
                    </a:p>
                  </a:txBody>
                  <a:tcPr anchor="ctr"/>
                </a:tc>
                <a:tc>
                  <a:txBody>
                    <a:bodyPr/>
                    <a:lstStyle/>
                    <a:p>
                      <a:pPr algn="l"/>
                      <a:r>
                        <a:rPr lang="en-US" sz="1400" dirty="0">
                          <a:latin typeface="Arial" panose="020B0604020202020204" pitchFamily="34" charset="0"/>
                          <a:cs typeface="Arial" panose="020B0604020202020204" pitchFamily="34" charset="0"/>
                        </a:rPr>
                        <a:t>R1 000 000</a:t>
                      </a:r>
                    </a:p>
                  </a:txBody>
                  <a:tcPr anchor="ctr"/>
                </a:tc>
                <a:tc>
                  <a:txBody>
                    <a:bodyPr/>
                    <a:lstStyle/>
                    <a:p>
                      <a:pPr algn="l"/>
                      <a:r>
                        <a:rPr lang="en-US" sz="1400" dirty="0">
                          <a:latin typeface="Arial" panose="020B0604020202020204" pitchFamily="34" charset="0"/>
                          <a:cs typeface="Arial" panose="020B0604020202020204" pitchFamily="34" charset="0"/>
                        </a:rPr>
                        <a:t>Earmarked</a:t>
                      </a:r>
                      <a:r>
                        <a:rPr lang="en-US" sz="1400" baseline="0" dirty="0">
                          <a:latin typeface="Arial" panose="020B0604020202020204" pitchFamily="34" charset="0"/>
                          <a:cs typeface="Arial" panose="020B0604020202020204" pitchFamily="34" charset="0"/>
                        </a:rPr>
                        <a:t> voted funds</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R0</a:t>
                      </a:r>
                    </a:p>
                  </a:txBody>
                  <a:tcPr anchor="ctr"/>
                </a:tc>
                <a:tc>
                  <a:txBody>
                    <a:bodyPr/>
                    <a:lstStyle/>
                    <a:p>
                      <a:pPr algn="l"/>
                      <a:r>
                        <a:rPr lang="en-US" sz="1400" dirty="0">
                          <a:latin typeface="Arial" panose="020B0604020202020204" pitchFamily="34" charset="0"/>
                          <a:cs typeface="Arial" panose="020B0604020202020204" pitchFamily="34" charset="0"/>
                        </a:rPr>
                        <a:t>R 1 000 000</a:t>
                      </a:r>
                    </a:p>
                  </a:txBody>
                  <a:tcPr anchor="ctr"/>
                </a:tc>
                <a:extLst>
                  <a:ext uri="{0D108BD9-81ED-4DB2-BD59-A6C34878D82A}">
                    <a16:rowId xmlns:a16="http://schemas.microsoft.com/office/drawing/2014/main" xmlns="" val="4209750949"/>
                  </a:ext>
                </a:extLst>
              </a:tr>
              <a:tr h="546068">
                <a:tc vMerge="1">
                  <a:txBody>
                    <a:bodyPr/>
                    <a:lstStyle/>
                    <a:p>
                      <a:endParaRPr lang="en-US" dirty="0"/>
                    </a:p>
                  </a:txBody>
                  <a:tcPr/>
                </a:tc>
                <a:tc>
                  <a:txBody>
                    <a:bodyPr/>
                    <a:lstStyle/>
                    <a:p>
                      <a:pPr algn="l"/>
                      <a:r>
                        <a:rPr lang="en-US" sz="1400" dirty="0">
                          <a:latin typeface="Arial" panose="020B0604020202020204" pitchFamily="34" charset="0"/>
                          <a:cs typeface="Arial" panose="020B0604020202020204" pitchFamily="34" charset="0"/>
                        </a:rPr>
                        <a:t>LORWUA</a:t>
                      </a:r>
                    </a:p>
                  </a:txBody>
                  <a:tcPr anchor="ctr"/>
                </a:tc>
                <a:tc>
                  <a:txBody>
                    <a:bodyPr/>
                    <a:lstStyle/>
                    <a:p>
                      <a:pPr algn="l"/>
                      <a:r>
                        <a:rPr lang="en-US" sz="1400" dirty="0">
                          <a:latin typeface="Arial" panose="020B0604020202020204" pitchFamily="34" charset="0"/>
                          <a:cs typeface="Arial" panose="020B0604020202020204" pitchFamily="34" charset="0"/>
                        </a:rPr>
                        <a:t>R 2 300 000</a:t>
                      </a:r>
                    </a:p>
                  </a:txBody>
                  <a:tcPr anchor="ctr"/>
                </a:tc>
                <a:tc>
                  <a:txBody>
                    <a:bodyPr/>
                    <a:lstStyle/>
                    <a:p>
                      <a:pPr algn="l"/>
                      <a:r>
                        <a:rPr lang="en-ZA" sz="1400" dirty="0">
                          <a:latin typeface="Arial" panose="020B0604020202020204" pitchFamily="34" charset="0"/>
                          <a:cs typeface="Arial" panose="020B0604020202020204" pitchFamily="34" charset="0"/>
                        </a:rPr>
                        <a:t>Voted</a:t>
                      </a:r>
                      <a:r>
                        <a:rPr lang="en-ZA" sz="1400" baseline="0" dirty="0">
                          <a:latin typeface="Arial" panose="020B0604020202020204" pitchFamily="34" charset="0"/>
                          <a:cs typeface="Arial" panose="020B0604020202020204" pitchFamily="34" charset="0"/>
                        </a:rPr>
                        <a:t> funds</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R 2</a:t>
                      </a:r>
                      <a:r>
                        <a:rPr lang="en-US" sz="1400" baseline="0" dirty="0">
                          <a:latin typeface="Arial" panose="020B0604020202020204" pitchFamily="34" charset="0"/>
                          <a:cs typeface="Arial" panose="020B0604020202020204" pitchFamily="34" charset="0"/>
                        </a:rPr>
                        <a:t> 300 000</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R 0</a:t>
                      </a:r>
                    </a:p>
                  </a:txBody>
                  <a:tcPr anchor="ctr"/>
                </a:tc>
                <a:extLst>
                  <a:ext uri="{0D108BD9-81ED-4DB2-BD59-A6C34878D82A}">
                    <a16:rowId xmlns:a16="http://schemas.microsoft.com/office/drawing/2014/main" xmlns="" val="3476305467"/>
                  </a:ext>
                </a:extLst>
              </a:tr>
              <a:tr h="546068">
                <a:tc vMerge="1">
                  <a:txBody>
                    <a:bodyPr/>
                    <a:lstStyle/>
                    <a:p>
                      <a:endParaRPr lang="en-US" dirty="0"/>
                    </a:p>
                  </a:txBody>
                  <a:tcPr/>
                </a:tc>
                <a:tc>
                  <a:txBody>
                    <a:bodyPr/>
                    <a:lstStyle/>
                    <a:p>
                      <a:pPr algn="l"/>
                      <a:r>
                        <a:rPr lang="en-US" sz="1400" dirty="0">
                          <a:latin typeface="Arial" panose="020B0604020202020204" pitchFamily="34" charset="0"/>
                          <a:cs typeface="Arial" panose="020B0604020202020204" pitchFamily="34" charset="0"/>
                        </a:rPr>
                        <a:t>Fruitlook</a:t>
                      </a:r>
                    </a:p>
                  </a:txBody>
                  <a:tcPr anchor="ctr"/>
                </a:tc>
                <a:tc>
                  <a:txBody>
                    <a:bodyPr/>
                    <a:lstStyle/>
                    <a:p>
                      <a:pPr algn="l"/>
                      <a:r>
                        <a:rPr lang="en-US" sz="1400" dirty="0">
                          <a:latin typeface="Arial" panose="020B0604020202020204" pitchFamily="34" charset="0"/>
                          <a:cs typeface="Arial" panose="020B0604020202020204" pitchFamily="34" charset="0"/>
                        </a:rPr>
                        <a:t>R 10 401 000</a:t>
                      </a:r>
                    </a:p>
                  </a:txBody>
                  <a:tcPr anchor="ctr"/>
                </a:tc>
                <a:tc>
                  <a:txBody>
                    <a:bodyPr/>
                    <a:lstStyle/>
                    <a:p>
                      <a:pPr algn="l"/>
                      <a:r>
                        <a:rPr lang="en-US" sz="1400" dirty="0">
                          <a:latin typeface="Arial" panose="020B0604020202020204" pitchFamily="34" charset="0"/>
                          <a:cs typeface="Arial" panose="020B0604020202020204" pitchFamily="34" charset="0"/>
                        </a:rPr>
                        <a:t>Earmarked</a:t>
                      </a:r>
                      <a:r>
                        <a:rPr lang="en-US" sz="1400" baseline="0" dirty="0">
                          <a:latin typeface="Arial" panose="020B0604020202020204" pitchFamily="34" charset="0"/>
                          <a:cs typeface="Arial" panose="020B0604020202020204" pitchFamily="34" charset="0"/>
                        </a:rPr>
                        <a:t> voted funds</a:t>
                      </a:r>
                      <a:endParaRPr lang="en-US" sz="1400" dirty="0">
                        <a:latin typeface="Arial" panose="020B0604020202020204" pitchFamily="34" charset="0"/>
                        <a:cs typeface="Arial" panose="020B0604020202020204" pitchFamily="34" charset="0"/>
                      </a:endParaRPr>
                    </a:p>
                  </a:txBody>
                  <a:tcPr anchor="ctr"/>
                </a:tc>
                <a:tc>
                  <a:txBody>
                    <a:bodyPr/>
                    <a:lstStyle/>
                    <a:p>
                      <a:pPr algn="l"/>
                      <a:r>
                        <a:rPr lang="en-US" sz="1400" dirty="0">
                          <a:latin typeface="Arial" panose="020B0604020202020204" pitchFamily="34" charset="0"/>
                          <a:cs typeface="Arial" panose="020B0604020202020204" pitchFamily="34" charset="0"/>
                        </a:rPr>
                        <a:t>R 1 001 000</a:t>
                      </a:r>
                    </a:p>
                  </a:txBody>
                  <a:tcPr anchor="ctr"/>
                </a:tc>
                <a:tc>
                  <a:txBody>
                    <a:bodyPr/>
                    <a:lstStyle/>
                    <a:p>
                      <a:pPr algn="l"/>
                      <a:r>
                        <a:rPr lang="en-US" sz="1400" dirty="0">
                          <a:latin typeface="Arial" panose="020B0604020202020204" pitchFamily="34" charset="0"/>
                          <a:cs typeface="Arial" panose="020B0604020202020204" pitchFamily="34" charset="0"/>
                        </a:rPr>
                        <a:t>R 9 400 000</a:t>
                      </a:r>
                    </a:p>
                  </a:txBody>
                  <a:tcPr anchor="ctr"/>
                </a:tc>
                <a:extLst>
                  <a:ext uri="{0D108BD9-81ED-4DB2-BD59-A6C34878D82A}">
                    <a16:rowId xmlns:a16="http://schemas.microsoft.com/office/drawing/2014/main" xmlns="" val="10008"/>
                  </a:ext>
                </a:extLst>
              </a:tr>
            </a:tbl>
          </a:graphicData>
        </a:graphic>
      </p:graphicFrame>
      <p:sp>
        <p:nvSpPr>
          <p:cNvPr id="8"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11</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22126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0" y="188640"/>
            <a:ext cx="9144000" cy="678400"/>
          </a:xfrm>
        </p:spPr>
        <p:txBody>
          <a:bodyPr>
            <a:noAutofit/>
          </a:bodyPr>
          <a:lstStyle/>
          <a:p>
            <a:pPr lvl="0"/>
            <a:r>
              <a:rPr lang="en-ZA" altLang="en-US" b="1" dirty="0">
                <a:solidFill>
                  <a:schemeClr val="tx1"/>
                </a:solidFill>
                <a:latin typeface="Arial" charset="0"/>
                <a:cs typeface="Arial" charset="0"/>
              </a:rPr>
              <a:t>PROVINCIAL FUNDING ALLOCATIONS Cont..</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609600" y="1412776"/>
            <a:ext cx="7772400"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defRPr/>
            </a:pPr>
            <a:endParaRPr lang="en-US" altLang="en-US" sz="1800" dirty="0">
              <a:solidFill>
                <a:prstClr val="black"/>
              </a:solidFill>
              <a:cs typeface="Arial" pitchFamily="34" charset="0"/>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xmlns="" val="1221219032"/>
              </p:ext>
            </p:extLst>
          </p:nvPr>
        </p:nvGraphicFramePr>
        <p:xfrm>
          <a:off x="215516" y="1039820"/>
          <a:ext cx="8712967" cy="3780808"/>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20000"/>
                    </a:ext>
                  </a:extLst>
                </a:gridCol>
                <a:gridCol w="1715286">
                  <a:extLst>
                    <a:ext uri="{9D8B030D-6E8A-4147-A177-3AD203B41FA5}">
                      <a16:colId xmlns:a16="http://schemas.microsoft.com/office/drawing/2014/main" xmlns="" val="2492603670"/>
                    </a:ext>
                  </a:extLst>
                </a:gridCol>
                <a:gridCol w="1184446">
                  <a:extLst>
                    <a:ext uri="{9D8B030D-6E8A-4147-A177-3AD203B41FA5}">
                      <a16:colId xmlns:a16="http://schemas.microsoft.com/office/drawing/2014/main" xmlns="" val="2576007532"/>
                    </a:ext>
                  </a:extLst>
                </a:gridCol>
                <a:gridCol w="1183497">
                  <a:extLst>
                    <a:ext uri="{9D8B030D-6E8A-4147-A177-3AD203B41FA5}">
                      <a16:colId xmlns:a16="http://schemas.microsoft.com/office/drawing/2014/main" xmlns="" val="4067388172"/>
                    </a:ext>
                  </a:extLst>
                </a:gridCol>
                <a:gridCol w="1846817">
                  <a:extLst>
                    <a:ext uri="{9D8B030D-6E8A-4147-A177-3AD203B41FA5}">
                      <a16:colId xmlns:a16="http://schemas.microsoft.com/office/drawing/2014/main" xmlns="" val="3906577198"/>
                    </a:ext>
                  </a:extLst>
                </a:gridCol>
                <a:gridCol w="1846817">
                  <a:extLst>
                    <a:ext uri="{9D8B030D-6E8A-4147-A177-3AD203B41FA5}">
                      <a16:colId xmlns:a16="http://schemas.microsoft.com/office/drawing/2014/main" xmlns="" val="615215525"/>
                    </a:ext>
                  </a:extLst>
                </a:gridCol>
              </a:tblGrid>
              <a:tr h="610888">
                <a:tc>
                  <a:txBody>
                    <a:bodyPr/>
                    <a:lstStyle/>
                    <a:p>
                      <a:r>
                        <a:rPr lang="en-US" sz="1400" dirty="0">
                          <a:latin typeface="Arial" panose="020B0604020202020204" pitchFamily="34" charset="0"/>
                          <a:cs typeface="Arial" panose="020B0604020202020204" pitchFamily="34" charset="0"/>
                        </a:rPr>
                        <a:t>Province</a:t>
                      </a:r>
                    </a:p>
                  </a:txBody>
                  <a:tcPr/>
                </a:tc>
                <a:tc>
                  <a:txBody>
                    <a:bodyPr/>
                    <a:lstStyle/>
                    <a:p>
                      <a:r>
                        <a:rPr lang="en-US" sz="1400" dirty="0">
                          <a:latin typeface="Arial" panose="020B0604020202020204" pitchFamily="34" charset="0"/>
                          <a:cs typeface="Arial" panose="020B0604020202020204" pitchFamily="34" charset="0"/>
                        </a:rPr>
                        <a:t>Project </a:t>
                      </a:r>
                    </a:p>
                  </a:txBody>
                  <a:tcPr/>
                </a:tc>
                <a:tc>
                  <a:txBody>
                    <a:bodyPr/>
                    <a:lstStyle/>
                    <a:p>
                      <a:r>
                        <a:rPr lang="en-US" sz="1400" dirty="0">
                          <a:latin typeface="Arial" panose="020B0604020202020204" pitchFamily="34" charset="0"/>
                          <a:cs typeface="Arial" panose="020B0604020202020204" pitchFamily="34" charset="0"/>
                        </a:rPr>
                        <a:t>Budget</a:t>
                      </a:r>
                      <a:r>
                        <a:rPr lang="en-US" sz="1400" baseline="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Source of funding </a:t>
                      </a:r>
                    </a:p>
                  </a:txBody>
                  <a:tcPr/>
                </a:tc>
                <a:tc>
                  <a:txBody>
                    <a:bodyPr/>
                    <a:lstStyle/>
                    <a:p>
                      <a:r>
                        <a:rPr lang="en-US" sz="1400" dirty="0">
                          <a:latin typeface="Arial" panose="020B0604020202020204" pitchFamily="34" charset="0"/>
                          <a:cs typeface="Arial" panose="020B0604020202020204" pitchFamily="34" charset="0"/>
                        </a:rPr>
                        <a:t>Expenditure </a:t>
                      </a:r>
                    </a:p>
                  </a:txBody>
                  <a:tcPr/>
                </a:tc>
                <a:tc>
                  <a:txBody>
                    <a:bodyPr/>
                    <a:lstStyle/>
                    <a:p>
                      <a:r>
                        <a:rPr lang="en-US" sz="1400" dirty="0">
                          <a:latin typeface="Arial" panose="020B0604020202020204" pitchFamily="34" charset="0"/>
                          <a:cs typeface="Arial" panose="020B0604020202020204" pitchFamily="34" charset="0"/>
                        </a:rPr>
                        <a:t>Balance </a:t>
                      </a:r>
                    </a:p>
                  </a:txBody>
                  <a:tcPr/>
                </a:tc>
                <a:extLst>
                  <a:ext uri="{0D108BD9-81ED-4DB2-BD59-A6C34878D82A}">
                    <a16:rowId xmlns:a16="http://schemas.microsoft.com/office/drawing/2014/main" xmlns="" val="2997626997"/>
                  </a:ext>
                </a:extLst>
              </a:tr>
              <a:tr h="517311">
                <a:tc rowSpan="2">
                  <a:txBody>
                    <a:bodyPr/>
                    <a:lstStyle/>
                    <a:p>
                      <a:r>
                        <a:rPr lang="en-US" sz="1400" dirty="0">
                          <a:latin typeface="Arial" panose="020B0604020202020204" pitchFamily="34" charset="0"/>
                          <a:cs typeface="Arial" panose="020B0604020202020204" pitchFamily="34" charset="0"/>
                        </a:rPr>
                        <a:t>WC</a:t>
                      </a:r>
                    </a:p>
                  </a:txBody>
                  <a:tcPr/>
                </a:tc>
                <a:tc>
                  <a:txBody>
                    <a:bodyPr/>
                    <a:lstStyle/>
                    <a:p>
                      <a:r>
                        <a:rPr lang="en-US" sz="1400" dirty="0">
                          <a:latin typeface="Arial" panose="020B0604020202020204" pitchFamily="34" charset="0"/>
                          <a:cs typeface="Arial" panose="020B0604020202020204" pitchFamily="34" charset="0"/>
                        </a:rPr>
                        <a:t>Central Karoo</a:t>
                      </a:r>
                    </a:p>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Issued vouchers to 619 farmers at 50% of the qualifying value due to limited funds</a:t>
                      </a:r>
                    </a:p>
                  </a:txBody>
                  <a:tcPr anchor="ctr"/>
                </a:tc>
                <a:tc>
                  <a:txBody>
                    <a:bodyPr/>
                    <a:lstStyle/>
                    <a:p>
                      <a:r>
                        <a:rPr lang="en-US" sz="1400" dirty="0">
                          <a:latin typeface="Arial" panose="020B0604020202020204" pitchFamily="34" charset="0"/>
                          <a:cs typeface="Arial" panose="020B0604020202020204" pitchFamily="34" charset="0"/>
                        </a:rPr>
                        <a:t>R  4 266 619</a:t>
                      </a:r>
                    </a:p>
                  </a:txBody>
                  <a:tcPr anchor="ctr"/>
                </a:tc>
                <a:tc>
                  <a:txBody>
                    <a:bodyPr/>
                    <a:lstStyle/>
                    <a:p>
                      <a:r>
                        <a:rPr lang="en-ZA" sz="1400" dirty="0">
                          <a:latin typeface="Arial" panose="020B0604020202020204" pitchFamily="34" charset="0"/>
                          <a:cs typeface="Arial" panose="020B0604020202020204" pitchFamily="34" charset="0"/>
                        </a:rPr>
                        <a:t>Voted</a:t>
                      </a:r>
                      <a:r>
                        <a:rPr lang="en-ZA" sz="1400" baseline="0" dirty="0">
                          <a:latin typeface="Arial" panose="020B0604020202020204" pitchFamily="34" charset="0"/>
                          <a:cs typeface="Arial" panose="020B0604020202020204" pitchFamily="34" charset="0"/>
                        </a:rPr>
                        <a:t> funds</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R  4 266 619</a:t>
                      </a:r>
                    </a:p>
                  </a:txBody>
                  <a:tcPr anchor="ctr"/>
                </a:tc>
                <a:tc>
                  <a:txBody>
                    <a:bodyPr/>
                    <a:lstStyle/>
                    <a:p>
                      <a:r>
                        <a:rPr lang="en-US" sz="1400" dirty="0">
                          <a:latin typeface="Arial" panose="020B0604020202020204" pitchFamily="34" charset="0"/>
                          <a:cs typeface="Arial" panose="020B0604020202020204" pitchFamily="34" charset="0"/>
                        </a:rPr>
                        <a:t>R0</a:t>
                      </a:r>
                    </a:p>
                  </a:txBody>
                  <a:tcPr anchor="ctr"/>
                </a:tc>
                <a:extLst>
                  <a:ext uri="{0D108BD9-81ED-4DB2-BD59-A6C34878D82A}">
                    <a16:rowId xmlns:a16="http://schemas.microsoft.com/office/drawing/2014/main" xmlns="" val="2419321375"/>
                  </a:ext>
                </a:extLst>
              </a:tr>
              <a:tr h="517311">
                <a:tc vMerge="1">
                  <a:txBody>
                    <a:bodyPr/>
                    <a:lstStyle/>
                    <a:p>
                      <a:endParaRPr lang="en-US" dirty="0"/>
                    </a:p>
                  </a:txBody>
                  <a:tcPr/>
                </a:tc>
                <a:tc>
                  <a:txBody>
                    <a:bodyPr/>
                    <a:lstStyle/>
                    <a:p>
                      <a:r>
                        <a:rPr lang="en-US" sz="1400" dirty="0">
                          <a:latin typeface="Arial" panose="020B0604020202020204" pitchFamily="34" charset="0"/>
                          <a:cs typeface="Arial" panose="020B0604020202020204" pitchFamily="34" charset="0"/>
                        </a:rPr>
                        <a:t>Cape Winelands</a:t>
                      </a:r>
                    </a:p>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Issued vouchers to 28 farmers at 50% of the qualifying value due to limited funds</a:t>
                      </a:r>
                    </a:p>
                    <a:p>
                      <a:r>
                        <a:rPr lang="en-US" sz="1400" dirty="0">
                          <a:latin typeface="Arial" panose="020B0604020202020204" pitchFamily="34" charset="0"/>
                          <a:cs typeface="Arial" panose="020B0604020202020204" pitchFamily="34" charset="0"/>
                        </a:rPr>
                        <a:t> </a:t>
                      </a:r>
                    </a:p>
                  </a:txBody>
                  <a:tcPr anchor="ctr"/>
                </a:tc>
                <a:tc>
                  <a:txBody>
                    <a:bodyPr/>
                    <a:lstStyle/>
                    <a:p>
                      <a:r>
                        <a:rPr lang="en-US" sz="1400" dirty="0">
                          <a:latin typeface="Arial" panose="020B0604020202020204" pitchFamily="34" charset="0"/>
                          <a:cs typeface="Arial" panose="020B0604020202020204" pitchFamily="34" charset="0"/>
                        </a:rPr>
                        <a:t>R</a:t>
                      </a:r>
                      <a:r>
                        <a:rPr lang="en-US" sz="1400" baseline="0" dirty="0">
                          <a:latin typeface="Arial" panose="020B0604020202020204" pitchFamily="34" charset="0"/>
                          <a:cs typeface="Arial" panose="020B0604020202020204" pitchFamily="34" charset="0"/>
                        </a:rPr>
                        <a:t>209 041</a:t>
                      </a:r>
                      <a:endParaRPr lang="en-US" sz="1400" dirty="0">
                        <a:latin typeface="Arial" panose="020B0604020202020204" pitchFamily="34" charset="0"/>
                        <a:cs typeface="Arial" panose="020B0604020202020204" pitchFamily="34" charset="0"/>
                      </a:endParaRP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Voted</a:t>
                      </a:r>
                      <a:r>
                        <a:rPr lang="en-ZA" sz="1400" baseline="0" dirty="0">
                          <a:latin typeface="Arial" panose="020B0604020202020204" pitchFamily="34" charset="0"/>
                          <a:cs typeface="Arial" panose="020B0604020202020204" pitchFamily="34" charset="0"/>
                        </a:rPr>
                        <a:t> funds</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R</a:t>
                      </a:r>
                      <a:r>
                        <a:rPr lang="en-US" sz="1400" baseline="0" dirty="0">
                          <a:latin typeface="Arial" panose="020B0604020202020204" pitchFamily="34" charset="0"/>
                          <a:cs typeface="Arial" panose="020B0604020202020204" pitchFamily="34" charset="0"/>
                        </a:rPr>
                        <a:t>209 041</a:t>
                      </a:r>
                      <a:endParaRPr lang="en-US" sz="1400" dirty="0">
                        <a:latin typeface="Arial" panose="020B0604020202020204" pitchFamily="34" charset="0"/>
                        <a:cs typeface="Arial" panose="020B0604020202020204" pitchFamily="34" charset="0"/>
                      </a:endParaRP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R0</a:t>
                      </a:r>
                    </a:p>
                  </a:txBody>
                  <a:tcPr anchor="ctr"/>
                </a:tc>
                <a:extLst>
                  <a:ext uri="{0D108BD9-81ED-4DB2-BD59-A6C34878D82A}">
                    <a16:rowId xmlns:a16="http://schemas.microsoft.com/office/drawing/2014/main" xmlns="" val="4209750949"/>
                  </a:ext>
                </a:extLst>
              </a:tr>
            </a:tbl>
          </a:graphicData>
        </a:graphic>
      </p:graphicFrame>
      <p:sp>
        <p:nvSpPr>
          <p:cNvPr id="8"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12</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5636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342178619"/>
              </p:ext>
            </p:extLst>
          </p:nvPr>
        </p:nvGraphicFramePr>
        <p:xfrm>
          <a:off x="179512" y="887880"/>
          <a:ext cx="8846642" cy="4656451"/>
        </p:xfrm>
        <a:graphic>
          <a:graphicData uri="http://schemas.openxmlformats.org/drawingml/2006/table">
            <a:tbl>
              <a:tblPr firstRow="1" bandRow="1">
                <a:tableStyleId>{5C22544A-7EE6-4342-B048-85BDC9FD1C3A}</a:tableStyleId>
              </a:tblPr>
              <a:tblGrid>
                <a:gridCol w="1051460">
                  <a:extLst>
                    <a:ext uri="{9D8B030D-6E8A-4147-A177-3AD203B41FA5}">
                      <a16:colId xmlns:a16="http://schemas.microsoft.com/office/drawing/2014/main" xmlns="" val="20000"/>
                    </a:ext>
                  </a:extLst>
                </a:gridCol>
                <a:gridCol w="2145226">
                  <a:extLst>
                    <a:ext uri="{9D8B030D-6E8A-4147-A177-3AD203B41FA5}">
                      <a16:colId xmlns:a16="http://schemas.microsoft.com/office/drawing/2014/main" xmlns="" val="2492603670"/>
                    </a:ext>
                  </a:extLst>
                </a:gridCol>
                <a:gridCol w="1412489">
                  <a:extLst>
                    <a:ext uri="{9D8B030D-6E8A-4147-A177-3AD203B41FA5}">
                      <a16:colId xmlns:a16="http://schemas.microsoft.com/office/drawing/2014/main" xmlns="" val="2576007532"/>
                    </a:ext>
                  </a:extLst>
                </a:gridCol>
                <a:gridCol w="1338147">
                  <a:extLst>
                    <a:ext uri="{9D8B030D-6E8A-4147-A177-3AD203B41FA5}">
                      <a16:colId xmlns:a16="http://schemas.microsoft.com/office/drawing/2014/main" xmlns="" val="1247711873"/>
                    </a:ext>
                  </a:extLst>
                </a:gridCol>
                <a:gridCol w="1561172">
                  <a:extLst>
                    <a:ext uri="{9D8B030D-6E8A-4147-A177-3AD203B41FA5}">
                      <a16:colId xmlns:a16="http://schemas.microsoft.com/office/drawing/2014/main" xmlns="" val="3906577198"/>
                    </a:ext>
                  </a:extLst>
                </a:gridCol>
                <a:gridCol w="1338148">
                  <a:extLst>
                    <a:ext uri="{9D8B030D-6E8A-4147-A177-3AD203B41FA5}">
                      <a16:colId xmlns:a16="http://schemas.microsoft.com/office/drawing/2014/main" xmlns="" val="615215525"/>
                    </a:ext>
                  </a:extLst>
                </a:gridCol>
              </a:tblGrid>
              <a:tr h="941096">
                <a:tc>
                  <a:txBody>
                    <a:bodyPr/>
                    <a:lstStyle/>
                    <a:p>
                      <a:r>
                        <a:rPr lang="en-US" sz="1400" dirty="0">
                          <a:latin typeface="Arial" panose="020B0604020202020204" pitchFamily="34" charset="0"/>
                          <a:cs typeface="Arial" panose="020B0604020202020204" pitchFamily="34" charset="0"/>
                        </a:rPr>
                        <a:t>Province</a:t>
                      </a:r>
                    </a:p>
                  </a:txBody>
                  <a:tcPr/>
                </a:tc>
                <a:tc>
                  <a:txBody>
                    <a:bodyPr/>
                    <a:lstStyle/>
                    <a:p>
                      <a:r>
                        <a:rPr lang="en-US" sz="1400" dirty="0">
                          <a:latin typeface="Arial" panose="020B0604020202020204" pitchFamily="34" charset="0"/>
                          <a:cs typeface="Arial" panose="020B0604020202020204" pitchFamily="34" charset="0"/>
                        </a:rPr>
                        <a:t>Project </a:t>
                      </a:r>
                    </a:p>
                  </a:txBody>
                  <a:tcPr/>
                </a:tc>
                <a:tc>
                  <a:txBody>
                    <a:bodyPr/>
                    <a:lstStyle/>
                    <a:p>
                      <a:r>
                        <a:rPr lang="en-US" sz="1400" dirty="0">
                          <a:latin typeface="Arial" panose="020B0604020202020204" pitchFamily="34" charset="0"/>
                          <a:cs typeface="Arial" panose="020B0604020202020204" pitchFamily="34" charset="0"/>
                        </a:rPr>
                        <a:t>Budget</a:t>
                      </a:r>
                      <a:r>
                        <a:rPr lang="en-US" sz="1400" baseline="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Source of funding </a:t>
                      </a:r>
                    </a:p>
                  </a:txBody>
                  <a:tcPr/>
                </a:tc>
                <a:tc>
                  <a:txBody>
                    <a:bodyPr/>
                    <a:lstStyle/>
                    <a:p>
                      <a:r>
                        <a:rPr lang="en-US" sz="1400" dirty="0">
                          <a:latin typeface="Arial" panose="020B0604020202020204" pitchFamily="34" charset="0"/>
                          <a:cs typeface="Arial" panose="020B0604020202020204" pitchFamily="34" charset="0"/>
                        </a:rPr>
                        <a:t>Expenditure </a:t>
                      </a:r>
                    </a:p>
                  </a:txBody>
                  <a:tcPr/>
                </a:tc>
                <a:tc>
                  <a:txBody>
                    <a:bodyPr/>
                    <a:lstStyle/>
                    <a:p>
                      <a:r>
                        <a:rPr lang="en-US" sz="1400" dirty="0">
                          <a:latin typeface="Arial" panose="020B0604020202020204" pitchFamily="34" charset="0"/>
                          <a:cs typeface="Arial" panose="020B0604020202020204" pitchFamily="34" charset="0"/>
                        </a:rPr>
                        <a:t>Balance </a:t>
                      </a:r>
                    </a:p>
                  </a:txBody>
                  <a:tcPr/>
                </a:tc>
                <a:extLst>
                  <a:ext uri="{0D108BD9-81ED-4DB2-BD59-A6C34878D82A}">
                    <a16:rowId xmlns:a16="http://schemas.microsoft.com/office/drawing/2014/main" xmlns="" val="2997626997"/>
                  </a:ext>
                </a:extLst>
              </a:tr>
              <a:tr h="1471359">
                <a:tc rowSpan="2">
                  <a:txBody>
                    <a:bodyPr/>
                    <a:lstStyle/>
                    <a:p>
                      <a:r>
                        <a:rPr lang="en-US" sz="1400" dirty="0">
                          <a:latin typeface="Arial" panose="020B0604020202020204" pitchFamily="34" charset="0"/>
                          <a:cs typeface="Arial" panose="020B0604020202020204" pitchFamily="34" charset="0"/>
                        </a:rPr>
                        <a:t>WC </a:t>
                      </a:r>
                    </a:p>
                  </a:txBody>
                  <a:tcPr/>
                </a:tc>
                <a:tc>
                  <a:txBody>
                    <a:bodyPr/>
                    <a:lstStyle/>
                    <a:p>
                      <a:r>
                        <a:rPr lang="en-US" sz="1400" dirty="0">
                          <a:latin typeface="Arial" panose="020B0604020202020204" pitchFamily="34" charset="0"/>
                          <a:cs typeface="Arial" panose="020B0604020202020204" pitchFamily="34" charset="0"/>
                        </a:rPr>
                        <a:t>Garden Route &amp; Overberg</a:t>
                      </a:r>
                    </a:p>
                    <a:p>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Issued vouchers to 425 farmers at 50% of the qualifying value due to limited funds</a:t>
                      </a:r>
                    </a:p>
                  </a:txBody>
                  <a:tcPr anchor="ctr"/>
                </a:tc>
                <a:tc>
                  <a:txBody>
                    <a:bodyPr/>
                    <a:lstStyle/>
                    <a:p>
                      <a:r>
                        <a:rPr lang="en-US" sz="1400" dirty="0">
                          <a:latin typeface="Arial" panose="020B0604020202020204" pitchFamily="34" charset="0"/>
                          <a:cs typeface="Arial" panose="020B0604020202020204" pitchFamily="34" charset="0"/>
                        </a:rPr>
                        <a:t>R2 016 553</a:t>
                      </a: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Voted</a:t>
                      </a:r>
                      <a:r>
                        <a:rPr lang="en-ZA" sz="1400" baseline="0" dirty="0">
                          <a:latin typeface="Arial" panose="020B0604020202020204" pitchFamily="34" charset="0"/>
                          <a:cs typeface="Arial" panose="020B0604020202020204" pitchFamily="34" charset="0"/>
                        </a:rPr>
                        <a:t> funds</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R2 016 553</a:t>
                      </a: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R0</a:t>
                      </a:r>
                    </a:p>
                  </a:txBody>
                  <a:tcPr anchor="ctr"/>
                </a:tc>
                <a:extLst>
                  <a:ext uri="{0D108BD9-81ED-4DB2-BD59-A6C34878D82A}">
                    <a16:rowId xmlns:a16="http://schemas.microsoft.com/office/drawing/2014/main" xmlns="" val="1248332825"/>
                  </a:ext>
                </a:extLst>
              </a:tr>
              <a:tr h="2243996">
                <a:tc vMerge="1">
                  <a:txBody>
                    <a:bodyPr/>
                    <a:lstStyle/>
                    <a:p>
                      <a:endParaRPr lang="en-US" dirty="0"/>
                    </a:p>
                  </a:txBody>
                  <a:tcPr/>
                </a:tc>
                <a:tc>
                  <a:txBody>
                    <a:bodyPr/>
                    <a:lstStyle/>
                    <a:p>
                      <a:r>
                        <a:rPr lang="en-US" sz="1400" dirty="0">
                          <a:latin typeface="Arial" panose="020B0604020202020204" pitchFamily="34" charset="0"/>
                          <a:cs typeface="Arial" panose="020B0604020202020204" pitchFamily="34" charset="0"/>
                        </a:rPr>
                        <a:t>West Coast </a:t>
                      </a:r>
                    </a:p>
                    <a:p>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Issued vouchers to 665 farmers at 50% of the qualifying value due to limited funds</a:t>
                      </a:r>
                    </a:p>
                  </a:txBody>
                  <a:tcPr anchor="ctr"/>
                </a:tc>
                <a:tc>
                  <a:txBody>
                    <a:bodyPr/>
                    <a:lstStyle/>
                    <a:p>
                      <a:r>
                        <a:rPr lang="en-US" sz="1400" dirty="0">
                          <a:latin typeface="Arial" panose="020B0604020202020204" pitchFamily="34" charset="0"/>
                          <a:cs typeface="Arial" panose="020B0604020202020204" pitchFamily="34" charset="0"/>
                        </a:rPr>
                        <a:t>R3 431 015</a:t>
                      </a: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Voted</a:t>
                      </a:r>
                      <a:r>
                        <a:rPr lang="en-ZA" sz="1400" baseline="0" dirty="0">
                          <a:latin typeface="Arial" panose="020B0604020202020204" pitchFamily="34" charset="0"/>
                          <a:cs typeface="Arial" panose="020B0604020202020204" pitchFamily="34" charset="0"/>
                        </a:rPr>
                        <a:t> funds</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R3 431 015</a:t>
                      </a:r>
                    </a:p>
                  </a:txBody>
                  <a:tcPr anchor="ct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R0</a:t>
                      </a:r>
                    </a:p>
                  </a:txBody>
                  <a:tcPr anchor="ctr"/>
                </a:tc>
                <a:extLst>
                  <a:ext uri="{0D108BD9-81ED-4DB2-BD59-A6C34878D82A}">
                    <a16:rowId xmlns:a16="http://schemas.microsoft.com/office/drawing/2014/main" xmlns="" val="2359393786"/>
                  </a:ext>
                </a:extLst>
              </a:tr>
            </a:tbl>
          </a:graphicData>
        </a:graphic>
      </p:graphicFrame>
      <p:sp>
        <p:nvSpPr>
          <p:cNvPr id="5" name="Subtitle 2"/>
          <p:cNvSpPr txBox="1">
            <a:spLocks/>
          </p:cNvSpPr>
          <p:nvPr/>
        </p:nvSpPr>
        <p:spPr>
          <a:xfrm>
            <a:off x="0" y="209480"/>
            <a:ext cx="9036496" cy="678400"/>
          </a:xfrm>
          <a:prstGeom prst="rect">
            <a:avLst/>
          </a:prstGeom>
        </p:spPr>
        <p:txBody>
          <a:bodyPr vert="horz" lIns="91341" tIns="45673" rIns="91341" bIns="45673" rtlCol="0">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ZA" altLang="en-US" b="1" dirty="0">
                <a:latin typeface="Arial" charset="0"/>
                <a:cs typeface="Arial" charset="0"/>
              </a:rPr>
              <a:t>PROVINCIAL FUNDING ALLOCATIONS Cont..</a:t>
            </a:r>
            <a:endParaRPr lang="en-ZA" b="1" dirty="0">
              <a:latin typeface="Arial" panose="020B0604020202020204" pitchFamily="34" charset="0"/>
              <a:cs typeface="Arial" panose="020B0604020202020204" pitchFamily="34" charset="0"/>
            </a:endParaRPr>
          </a:p>
        </p:txBody>
      </p:sp>
      <p:sp>
        <p:nvSpPr>
          <p:cNvPr id="6"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13</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2967052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07027806"/>
              </p:ext>
            </p:extLst>
          </p:nvPr>
        </p:nvGraphicFramePr>
        <p:xfrm>
          <a:off x="107504" y="1052736"/>
          <a:ext cx="8918650" cy="4464495"/>
        </p:xfrm>
        <a:graphic>
          <a:graphicData uri="http://schemas.openxmlformats.org/drawingml/2006/table">
            <a:tbl>
              <a:tblPr firstRow="1" bandRow="1">
                <a:tableStyleId>{5C22544A-7EE6-4342-B048-85BDC9FD1C3A}</a:tableStyleId>
              </a:tblPr>
              <a:tblGrid>
                <a:gridCol w="974307">
                  <a:extLst>
                    <a:ext uri="{9D8B030D-6E8A-4147-A177-3AD203B41FA5}">
                      <a16:colId xmlns:a16="http://schemas.microsoft.com/office/drawing/2014/main" xmlns="" val="20000"/>
                    </a:ext>
                  </a:extLst>
                </a:gridCol>
                <a:gridCol w="2248399">
                  <a:extLst>
                    <a:ext uri="{9D8B030D-6E8A-4147-A177-3AD203B41FA5}">
                      <a16:colId xmlns:a16="http://schemas.microsoft.com/office/drawing/2014/main" xmlns="" val="2492603670"/>
                    </a:ext>
                  </a:extLst>
                </a:gridCol>
                <a:gridCol w="1423986">
                  <a:extLst>
                    <a:ext uri="{9D8B030D-6E8A-4147-A177-3AD203B41FA5}">
                      <a16:colId xmlns:a16="http://schemas.microsoft.com/office/drawing/2014/main" xmlns="" val="2576007532"/>
                    </a:ext>
                  </a:extLst>
                </a:gridCol>
                <a:gridCol w="1349039">
                  <a:extLst>
                    <a:ext uri="{9D8B030D-6E8A-4147-A177-3AD203B41FA5}">
                      <a16:colId xmlns:a16="http://schemas.microsoft.com/office/drawing/2014/main" xmlns="" val="1247711873"/>
                    </a:ext>
                  </a:extLst>
                </a:gridCol>
                <a:gridCol w="1573879">
                  <a:extLst>
                    <a:ext uri="{9D8B030D-6E8A-4147-A177-3AD203B41FA5}">
                      <a16:colId xmlns:a16="http://schemas.microsoft.com/office/drawing/2014/main" xmlns="" val="3906577198"/>
                    </a:ext>
                  </a:extLst>
                </a:gridCol>
                <a:gridCol w="1349040">
                  <a:extLst>
                    <a:ext uri="{9D8B030D-6E8A-4147-A177-3AD203B41FA5}">
                      <a16:colId xmlns:a16="http://schemas.microsoft.com/office/drawing/2014/main" xmlns="" val="615215525"/>
                    </a:ext>
                  </a:extLst>
                </a:gridCol>
              </a:tblGrid>
              <a:tr h="1003904">
                <a:tc>
                  <a:txBody>
                    <a:bodyPr/>
                    <a:lstStyle/>
                    <a:p>
                      <a:r>
                        <a:rPr lang="en-US" sz="1600" dirty="0"/>
                        <a:t>Province</a:t>
                      </a:r>
                    </a:p>
                  </a:txBody>
                  <a:tcPr/>
                </a:tc>
                <a:tc>
                  <a:txBody>
                    <a:bodyPr/>
                    <a:lstStyle/>
                    <a:p>
                      <a:r>
                        <a:rPr lang="en-US" sz="1600" dirty="0"/>
                        <a:t>Project </a:t>
                      </a:r>
                    </a:p>
                  </a:txBody>
                  <a:tcPr/>
                </a:tc>
                <a:tc>
                  <a:txBody>
                    <a:bodyPr/>
                    <a:lstStyle/>
                    <a:p>
                      <a:r>
                        <a:rPr lang="en-US" sz="1600" dirty="0"/>
                        <a:t>Budget</a:t>
                      </a:r>
                      <a:r>
                        <a:rPr lang="en-US" sz="1600" baseline="0" dirty="0"/>
                        <a:t> </a:t>
                      </a:r>
                      <a:endParaRPr lang="en-US" sz="1600" dirty="0"/>
                    </a:p>
                  </a:txBody>
                  <a:tcPr/>
                </a:tc>
                <a:tc>
                  <a:txBody>
                    <a:bodyPr/>
                    <a:lstStyle/>
                    <a:p>
                      <a:r>
                        <a:rPr lang="en-US" sz="1600" dirty="0"/>
                        <a:t>Source of funding </a:t>
                      </a:r>
                    </a:p>
                  </a:txBody>
                  <a:tcPr/>
                </a:tc>
                <a:tc>
                  <a:txBody>
                    <a:bodyPr/>
                    <a:lstStyle/>
                    <a:p>
                      <a:r>
                        <a:rPr lang="en-US" sz="1600" dirty="0"/>
                        <a:t>Expenditure </a:t>
                      </a:r>
                    </a:p>
                  </a:txBody>
                  <a:tcPr/>
                </a:tc>
                <a:tc>
                  <a:txBody>
                    <a:bodyPr/>
                    <a:lstStyle/>
                    <a:p>
                      <a:r>
                        <a:rPr lang="en-US" sz="1600" dirty="0"/>
                        <a:t>Balance </a:t>
                      </a:r>
                    </a:p>
                  </a:txBody>
                  <a:tcPr/>
                </a:tc>
                <a:extLst>
                  <a:ext uri="{0D108BD9-81ED-4DB2-BD59-A6C34878D82A}">
                    <a16:rowId xmlns:a16="http://schemas.microsoft.com/office/drawing/2014/main" xmlns="" val="2997626997"/>
                  </a:ext>
                </a:extLst>
              </a:tr>
              <a:tr h="950889">
                <a:tc rowSpan="2">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LP</a:t>
                      </a:r>
                    </a:p>
                  </a:txBody>
                  <a:tcPr/>
                </a:tc>
                <a:tc>
                  <a:txBody>
                    <a:bodyPr/>
                    <a:lstStyle/>
                    <a:p>
                      <a:pPr marL="0" marR="0" indent="0" algn="l" defTabSz="913403" rtl="0" eaLnBrk="1" fontAlgn="auto" latinLnBrk="0" hangingPunct="1">
                        <a:lnSpc>
                          <a:spcPct val="100000"/>
                        </a:lnSpc>
                        <a:spcBef>
                          <a:spcPts val="0"/>
                        </a:spcBef>
                        <a:spcAft>
                          <a:spcPts val="0"/>
                        </a:spcAft>
                        <a:buClrTx/>
                        <a:buSzTx/>
                        <a:buFontTx/>
                        <a:buNone/>
                        <a:tabLst/>
                        <a:defRPr/>
                      </a:pPr>
                      <a:r>
                        <a:rPr lang="en-ZA" sz="1400" dirty="0">
                          <a:solidFill>
                            <a:schemeClr val="tx1"/>
                          </a:solidFill>
                          <a:latin typeface="Arial" panose="020B0604020202020204" pitchFamily="34" charset="0"/>
                          <a:cs typeface="Arial" panose="020B0604020202020204" pitchFamily="34" charset="0"/>
                        </a:rPr>
                        <a:t>Supply and delivery of livestock feed</a:t>
                      </a:r>
                    </a:p>
                  </a:txBody>
                  <a:tcPr marL="9525" marR="9525" marT="9525" marB="0"/>
                </a:tc>
                <a:tc>
                  <a:txBody>
                    <a:bodyPr/>
                    <a:lstStyle/>
                    <a:p>
                      <a:pPr marL="0" marR="0" indent="0" algn="l" defTabSz="913403" rtl="0" eaLnBrk="1" fontAlgn="auto" latinLnBrk="0" hangingPunct="1">
                        <a:lnSpc>
                          <a:spcPct val="100000"/>
                        </a:lnSpc>
                        <a:spcBef>
                          <a:spcPts val="0"/>
                        </a:spcBef>
                        <a:spcAft>
                          <a:spcPts val="0"/>
                        </a:spcAft>
                        <a:buClrTx/>
                        <a:buSzTx/>
                        <a:buFontTx/>
                        <a:buNone/>
                        <a:tabLst/>
                        <a:defRPr/>
                      </a:pPr>
                      <a:r>
                        <a:rPr lang="en-ZA" sz="1400" dirty="0">
                          <a:solidFill>
                            <a:schemeClr val="tx1"/>
                          </a:solidFill>
                          <a:latin typeface="Arial" panose="020B0604020202020204" pitchFamily="34" charset="0"/>
                          <a:cs typeface="Arial" panose="020B0604020202020204" pitchFamily="34" charset="0"/>
                        </a:rPr>
                        <a:t>R1</a:t>
                      </a:r>
                      <a:r>
                        <a:rPr lang="en-ZA" sz="1400" baseline="0" dirty="0">
                          <a:solidFill>
                            <a:schemeClr val="tx1"/>
                          </a:solidFill>
                          <a:latin typeface="Arial" panose="020B0604020202020204" pitchFamily="34" charset="0"/>
                          <a:cs typeface="Arial" panose="020B0604020202020204" pitchFamily="34" charset="0"/>
                        </a:rPr>
                        <a:t> 300 000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Equitable Share </a:t>
                      </a:r>
                    </a:p>
                  </a:txBody>
                  <a:tcPr/>
                </a:tc>
                <a:tc>
                  <a:txBody>
                    <a:bodyPr/>
                    <a:lstStyle/>
                    <a:p>
                      <a:r>
                        <a:rPr lang="en-US" sz="1400" dirty="0">
                          <a:solidFill>
                            <a:schemeClr val="tx1"/>
                          </a:solidFill>
                          <a:latin typeface="Arial" panose="020B0604020202020204" pitchFamily="34" charset="0"/>
                          <a:cs typeface="Arial" panose="020B0604020202020204" pitchFamily="34" charset="0"/>
                        </a:rPr>
                        <a:t>R685 000</a:t>
                      </a:r>
                    </a:p>
                  </a:txBody>
                  <a:tcPr/>
                </a:tc>
                <a:tc>
                  <a:txBody>
                    <a:bodyPr/>
                    <a:lstStyle/>
                    <a:p>
                      <a:r>
                        <a:rPr lang="en-US" sz="1400" dirty="0">
                          <a:solidFill>
                            <a:schemeClr val="tx1"/>
                          </a:solidFill>
                          <a:latin typeface="Arial" panose="020B0604020202020204" pitchFamily="34" charset="0"/>
                          <a:cs typeface="Arial" panose="020B0604020202020204" pitchFamily="34" charset="0"/>
                        </a:rPr>
                        <a:t>R615 000</a:t>
                      </a:r>
                    </a:p>
                  </a:txBody>
                  <a:tcPr/>
                </a:tc>
                <a:extLst>
                  <a:ext uri="{0D108BD9-81ED-4DB2-BD59-A6C34878D82A}">
                    <a16:rowId xmlns:a16="http://schemas.microsoft.com/office/drawing/2014/main" xmlns="" val="1248332825"/>
                  </a:ext>
                </a:extLst>
              </a:tr>
              <a:tr h="538049">
                <a:tc vMerge="1">
                  <a:txBody>
                    <a:bodyPr/>
                    <a:lstStyle/>
                    <a:p>
                      <a:endParaRPr lang="en-US" dirty="0"/>
                    </a:p>
                  </a:txBody>
                  <a:tcPr/>
                </a:tc>
                <a:tc>
                  <a:txBody>
                    <a:bodyPr/>
                    <a:lstStyle/>
                    <a:p>
                      <a:r>
                        <a:rPr lang="en-ZA" sz="1400" dirty="0">
                          <a:solidFill>
                            <a:schemeClr val="tx1"/>
                          </a:solidFill>
                          <a:latin typeface="Arial" panose="020B0604020202020204" pitchFamily="34" charset="0"/>
                          <a:cs typeface="Arial" panose="020B0604020202020204" pitchFamily="34" charset="0"/>
                        </a:rPr>
                        <a:t>Early warning information and awareness campaigns </a:t>
                      </a:r>
                    </a:p>
                  </a:txBody>
                  <a:tcPr marL="9525" marR="9525" marT="9525" marB="0"/>
                </a:tc>
                <a:tc>
                  <a:txBody>
                    <a:bodyPr/>
                    <a:lstStyle/>
                    <a:p>
                      <a:r>
                        <a:rPr lang="en-ZA" sz="1400" dirty="0">
                          <a:solidFill>
                            <a:schemeClr val="tx1"/>
                          </a:solidFill>
                          <a:latin typeface="Arial" panose="020B0604020202020204" pitchFamily="34" charset="0"/>
                          <a:cs typeface="Arial" panose="020B0604020202020204" pitchFamily="34" charset="0"/>
                        </a:rPr>
                        <a:t>R500 000</a:t>
                      </a:r>
                    </a:p>
                  </a:txBody>
                  <a:tcPr/>
                </a:tc>
                <a:tc>
                  <a:txBody>
                    <a:bodyPr/>
                    <a:lstStyle/>
                    <a:p>
                      <a:pPr marL="0" marR="0" lvl="0" indent="0" algn="l" defTabSz="913403"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Equitable Share </a:t>
                      </a:r>
                    </a:p>
                  </a:txBody>
                  <a:tcPr/>
                </a:tc>
                <a:tc>
                  <a:txBody>
                    <a:bodyPr/>
                    <a:lstStyle/>
                    <a:p>
                      <a:r>
                        <a:rPr lang="en-US" sz="1400" dirty="0">
                          <a:solidFill>
                            <a:schemeClr val="tx1"/>
                          </a:solidFill>
                          <a:latin typeface="Arial" panose="020B0604020202020204" pitchFamily="34" charset="0"/>
                          <a:cs typeface="Arial" panose="020B0604020202020204" pitchFamily="34" charset="0"/>
                        </a:rPr>
                        <a:t>R144 000</a:t>
                      </a:r>
                    </a:p>
                  </a:txBody>
                  <a:tcPr/>
                </a:tc>
                <a:tc>
                  <a:txBody>
                    <a:bodyPr/>
                    <a:lstStyle/>
                    <a:p>
                      <a:r>
                        <a:rPr lang="en-US" sz="1400" dirty="0">
                          <a:solidFill>
                            <a:schemeClr val="tx1"/>
                          </a:solidFill>
                          <a:latin typeface="Arial" panose="020B0604020202020204" pitchFamily="34" charset="0"/>
                          <a:cs typeface="Arial" panose="020B0604020202020204" pitchFamily="34" charset="0"/>
                        </a:rPr>
                        <a:t>R356 000</a:t>
                      </a:r>
                    </a:p>
                  </a:txBody>
                  <a:tcPr/>
                </a:tc>
                <a:extLst>
                  <a:ext uri="{0D108BD9-81ED-4DB2-BD59-A6C34878D82A}">
                    <a16:rowId xmlns:a16="http://schemas.microsoft.com/office/drawing/2014/main" xmlns="" val="2359393786"/>
                  </a:ext>
                </a:extLst>
              </a:tr>
              <a:tr h="1971653">
                <a:tc>
                  <a:txBody>
                    <a:bodyPr/>
                    <a:lstStyle/>
                    <a:p>
                      <a:r>
                        <a:rPr lang="en-US" sz="1400" dirty="0">
                          <a:latin typeface="Arial" panose="020B0604020202020204" pitchFamily="34" charset="0"/>
                          <a:cs typeface="Arial" panose="020B0604020202020204" pitchFamily="34" charset="0"/>
                        </a:rPr>
                        <a:t>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Enhancement of 50 State Drilled Boreholes for Stock water Reticulation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 6 Million</a:t>
                      </a:r>
                    </a:p>
                  </a:txBody>
                  <a:tcPr/>
                </a:tc>
                <a:tc>
                  <a:txBody>
                    <a:bodyPr/>
                    <a:lstStyle/>
                    <a:p>
                      <a:r>
                        <a:rPr lang="en-US" sz="1400" b="0" dirty="0">
                          <a:solidFill>
                            <a:schemeClr val="tx1"/>
                          </a:solidFill>
                          <a:latin typeface="Arial" panose="020B0604020202020204" pitchFamily="34" charset="0"/>
                          <a:cs typeface="Arial" panose="020B0604020202020204" pitchFamily="34" charset="0"/>
                        </a:rPr>
                        <a:t>Equitable</a:t>
                      </a:r>
                      <a:r>
                        <a:rPr lang="en-US" sz="1400" b="0" baseline="0" dirty="0">
                          <a:solidFill>
                            <a:schemeClr val="tx1"/>
                          </a:solidFill>
                          <a:latin typeface="Arial" panose="020B0604020202020204" pitchFamily="34" charset="0"/>
                          <a:cs typeface="Arial" panose="020B0604020202020204" pitchFamily="34" charset="0"/>
                        </a:rPr>
                        <a:t> share(Voted Funds)</a:t>
                      </a:r>
                      <a:endParaRPr lang="en-US" sz="1400" b="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R1 468 320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R4 531 680</a:t>
                      </a:r>
                    </a:p>
                  </a:txBody>
                  <a:tcPr/>
                </a:tc>
                <a:extLst>
                  <a:ext uri="{0D108BD9-81ED-4DB2-BD59-A6C34878D82A}">
                    <a16:rowId xmlns:a16="http://schemas.microsoft.com/office/drawing/2014/main" xmlns="" val="3810434413"/>
                  </a:ext>
                </a:extLst>
              </a:tr>
            </a:tbl>
          </a:graphicData>
        </a:graphic>
      </p:graphicFrame>
      <p:sp>
        <p:nvSpPr>
          <p:cNvPr id="5" name="Subtitle 2"/>
          <p:cNvSpPr txBox="1">
            <a:spLocks/>
          </p:cNvSpPr>
          <p:nvPr/>
        </p:nvSpPr>
        <p:spPr>
          <a:xfrm>
            <a:off x="107504" y="192839"/>
            <a:ext cx="8928992" cy="648072"/>
          </a:xfrm>
          <a:prstGeom prst="rect">
            <a:avLst/>
          </a:prstGeom>
        </p:spPr>
        <p:txBody>
          <a:bodyPr vert="horz" lIns="91341" tIns="45673" rIns="91341" bIns="45673" rtlCol="0">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ZA" altLang="en-US" b="1" dirty="0">
                <a:latin typeface="Arial" charset="0"/>
                <a:cs typeface="Arial" charset="0"/>
              </a:rPr>
              <a:t>PROVINCIAL FUNDING ALLOCATIONS Cont..</a:t>
            </a:r>
            <a:endParaRPr lang="en-ZA" b="1" dirty="0">
              <a:latin typeface="Arial" panose="020B0604020202020204" pitchFamily="34" charset="0"/>
              <a:cs typeface="Arial" panose="020B0604020202020204" pitchFamily="34" charset="0"/>
            </a:endParaRPr>
          </a:p>
        </p:txBody>
      </p:sp>
      <p:sp>
        <p:nvSpPr>
          <p:cNvPr id="6"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14</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489948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371600" y="548680"/>
            <a:ext cx="6400800" cy="792088"/>
          </a:xfrm>
        </p:spPr>
        <p:txBody>
          <a:bodyPr>
            <a:normAutofit/>
          </a:bodyPr>
          <a:lstStyle/>
          <a:p>
            <a:r>
              <a:rPr lang="en-ZA" b="1" dirty="0">
                <a:solidFill>
                  <a:schemeClr val="tx1"/>
                </a:solidFill>
                <a:latin typeface="Arial" panose="020B0604020202020204" pitchFamily="34" charset="0"/>
                <a:cs typeface="Arial" panose="020B0604020202020204" pitchFamily="34" charset="0"/>
              </a:rPr>
              <a:t>CONCLUSION  </a:t>
            </a: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609600" y="1412776"/>
            <a:ext cx="7772400"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spcBef>
                <a:spcPts val="0"/>
              </a:spcBef>
              <a:defRPr/>
            </a:pPr>
            <a:r>
              <a:rPr lang="en-ZA" altLang="en-US" sz="2400" dirty="0">
                <a:solidFill>
                  <a:prstClr val="black"/>
                </a:solidFill>
                <a:cs typeface="Arial" panose="020B0604020202020204" pitchFamily="34" charset="0"/>
              </a:rPr>
              <a:t>Natural disasters continue to threaten the livelihood of the farming communities and the sector at large.</a:t>
            </a:r>
          </a:p>
          <a:p>
            <a:pPr marL="342900" indent="-342900" algn="just">
              <a:spcBef>
                <a:spcPts val="0"/>
              </a:spcBef>
              <a:defRPr/>
            </a:pPr>
            <a:r>
              <a:rPr lang="en-ZA" altLang="en-US" sz="2400" dirty="0">
                <a:solidFill>
                  <a:prstClr val="black"/>
                </a:solidFill>
                <a:cs typeface="Arial" panose="020B0604020202020204" pitchFamily="34" charset="0"/>
              </a:rPr>
              <a:t>It is still a challenge to have budget allocated for disasters at provincial and local level.</a:t>
            </a:r>
          </a:p>
          <a:p>
            <a:pPr marL="342900" indent="-342900" algn="just">
              <a:spcBef>
                <a:spcPts val="0"/>
              </a:spcBef>
              <a:defRPr/>
            </a:pPr>
            <a:r>
              <a:rPr lang="en-ZA" altLang="en-US" sz="2400" dirty="0">
                <a:solidFill>
                  <a:prstClr val="black"/>
                </a:solidFill>
                <a:cs typeface="Arial" panose="020B0604020202020204" pitchFamily="34" charset="0"/>
              </a:rPr>
              <a:t>The Disaster Management Framework proposes that provincial departments must set aside a certain percentage of funding towards risk reduction. </a:t>
            </a:r>
          </a:p>
          <a:p>
            <a:pPr marL="342900" indent="-342900" algn="just">
              <a:spcBef>
                <a:spcPts val="0"/>
              </a:spcBef>
              <a:defRPr/>
            </a:pPr>
            <a:r>
              <a:rPr lang="en-ZA" altLang="en-US" sz="2400" dirty="0">
                <a:solidFill>
                  <a:prstClr val="black"/>
                </a:solidFill>
                <a:cs typeface="Arial" panose="020B0604020202020204" pitchFamily="34" charset="0"/>
              </a:rPr>
              <a:t>However, the country still has a long way to go in ensuring that this is achieved. </a:t>
            </a:r>
          </a:p>
          <a:p>
            <a:pPr marL="342900" indent="-342900">
              <a:spcBef>
                <a:spcPts val="0"/>
              </a:spcBef>
              <a:defRPr/>
            </a:pPr>
            <a:endParaRPr lang="en-ZA" altLang="en-US" sz="1800" dirty="0">
              <a:solidFill>
                <a:prstClr val="black"/>
              </a:solidFill>
              <a:latin typeface="Calibri"/>
              <a:cs typeface="Arial" pitchFamily="34" charset="0"/>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15</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3101563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32856"/>
            <a:ext cx="8229600" cy="1143000"/>
          </a:xfrm>
        </p:spPr>
        <p:txBody>
          <a:bodyPr>
            <a:normAutofit/>
          </a:bodyPr>
          <a:lstStyle/>
          <a:p>
            <a:pPr marL="0" indent="0"/>
            <a:r>
              <a:rPr lang="en-ZA" sz="6600" b="1" dirty="0">
                <a:solidFill>
                  <a:srgbClr val="000000"/>
                </a:solidFill>
                <a:latin typeface="Century Gothic" pitchFamily="34" charset="0"/>
              </a:rPr>
              <a:t>Thank you</a:t>
            </a:r>
          </a:p>
        </p:txBody>
      </p:sp>
      <p:pic>
        <p:nvPicPr>
          <p:cNvPr id="4"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107504" y="6085188"/>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16</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122531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spcBef>
                <a:spcPct val="20000"/>
              </a:spcBef>
            </a:pPr>
            <a:r>
              <a:rPr lang="en-US" sz="3200" b="1" dirty="0">
                <a:latin typeface="Arial" charset="0"/>
                <a:ea typeface="+mn-ea"/>
                <a:cs typeface="Arial" charset="0"/>
              </a:rPr>
              <a:t>PRESENTATION OUTLINE </a:t>
            </a:r>
          </a:p>
        </p:txBody>
      </p:sp>
      <p:sp>
        <p:nvSpPr>
          <p:cNvPr id="3" name="Content Placeholder 2"/>
          <p:cNvSpPr>
            <a:spLocks noGrp="1"/>
          </p:cNvSpPr>
          <p:nvPr>
            <p:ph idx="1"/>
          </p:nvPr>
        </p:nvSpPr>
        <p:spPr>
          <a:xfrm>
            <a:off x="457200" y="1628800"/>
            <a:ext cx="8229600" cy="3915531"/>
          </a:xfrm>
        </p:spPr>
        <p:txBody>
          <a:bodyPr>
            <a:normAutofit/>
          </a:bodyPr>
          <a:lstStyle/>
          <a:p>
            <a:r>
              <a:rPr lang="en-US" dirty="0">
                <a:latin typeface="Arial" panose="020B0604020202020204" pitchFamily="34" charset="0"/>
                <a:cs typeface="Arial" panose="020B0604020202020204" pitchFamily="34" charset="0"/>
              </a:rPr>
              <a:t>Purpose </a:t>
            </a:r>
          </a:p>
          <a:p>
            <a:r>
              <a:rPr lang="en-US" dirty="0">
                <a:latin typeface="Arial" panose="020B0604020202020204" pitchFamily="34" charset="0"/>
                <a:cs typeface="Arial" panose="020B0604020202020204" pitchFamily="34" charset="0"/>
              </a:rPr>
              <a:t>Introduction  </a:t>
            </a:r>
          </a:p>
          <a:p>
            <a:r>
              <a:rPr lang="en-US" dirty="0">
                <a:solidFill>
                  <a:prstClr val="black"/>
                </a:solidFill>
                <a:latin typeface="Arial" panose="020B0604020202020204" pitchFamily="34" charset="0"/>
                <a:cs typeface="Arial" panose="020B0604020202020204" pitchFamily="34" charset="0"/>
              </a:rPr>
              <a:t>Drought relief funding</a:t>
            </a:r>
          </a:p>
          <a:p>
            <a:r>
              <a:rPr lang="en-US" dirty="0">
                <a:solidFill>
                  <a:prstClr val="black"/>
                </a:solidFill>
                <a:latin typeface="Arial" panose="020B0604020202020204" pitchFamily="34" charset="0"/>
                <a:cs typeface="Arial" panose="020B0604020202020204" pitchFamily="34" charset="0"/>
              </a:rPr>
              <a:t>Provincial funding allocations</a:t>
            </a:r>
            <a:endParaRPr lang="en-US" dirty="0">
              <a:latin typeface="Arial" panose="020B0604020202020204" pitchFamily="34" charset="0"/>
              <a:cs typeface="Arial" panose="020B0604020202020204" pitchFamily="34" charset="0"/>
            </a:endParaRPr>
          </a:p>
          <a:p>
            <a:pPr lvl="0"/>
            <a:r>
              <a:rPr lang="en-US" dirty="0">
                <a:solidFill>
                  <a:prstClr val="black"/>
                </a:solidFill>
                <a:latin typeface="Arial" panose="020B0604020202020204" pitchFamily="34" charset="0"/>
                <a:cs typeface="Arial" panose="020B0604020202020204" pitchFamily="34" charset="0"/>
              </a:rPr>
              <a:t>Conclusion </a:t>
            </a:r>
          </a:p>
          <a:p>
            <a:pPr marL="0" indent="0">
              <a:buNone/>
            </a:pPr>
            <a:endParaRPr lang="en-US" dirty="0"/>
          </a:p>
        </p:txBody>
      </p:sp>
      <p:pic>
        <p:nvPicPr>
          <p:cNvPr id="4" name="Picture 2">
            <a:extLst>
              <a:ext uri="{FF2B5EF4-FFF2-40B4-BE49-F238E27FC236}">
                <a16:creationId xmlns:a16="http://schemas.microsoft.com/office/drawing/2014/main" xmlns="" id="{870B860C-6E39-4BB9-B64C-88B590A63CA2}"/>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0312" y="6101676"/>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r>
              <a:rPr lang="en-US" altLang="en-US" sz="1200" dirty="0">
                <a:solidFill>
                  <a:srgbClr val="898989"/>
                </a:solidFill>
                <a:latin typeface="Calibri" pitchFamily="34" charset="0"/>
              </a:rPr>
              <a:t>2</a:t>
            </a:r>
          </a:p>
        </p:txBody>
      </p:sp>
    </p:spTree>
    <p:extLst>
      <p:ext uri="{BB962C8B-B14F-4D97-AF65-F5344CB8AC3E}">
        <p14:creationId xmlns:p14="http://schemas.microsoft.com/office/powerpoint/2010/main" xmlns="" val="76863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spcBef>
                <a:spcPct val="20000"/>
              </a:spcBef>
            </a:pPr>
            <a:r>
              <a:rPr lang="en-US" sz="3200" b="1" dirty="0">
                <a:latin typeface="Arial" charset="0"/>
                <a:ea typeface="+mn-ea"/>
                <a:cs typeface="Arial" charset="0"/>
              </a:rPr>
              <a:t>PURPOSE</a:t>
            </a:r>
            <a:r>
              <a:rPr lang="en-US" sz="3200" b="1" dirty="0">
                <a:solidFill>
                  <a:schemeClr val="tx1">
                    <a:tint val="75000"/>
                  </a:schemeClr>
                </a:solidFill>
                <a:latin typeface="Arial" charset="0"/>
                <a:ea typeface="+mn-ea"/>
                <a:cs typeface="Arial" charset="0"/>
              </a:rPr>
              <a:t> </a:t>
            </a:r>
          </a:p>
        </p:txBody>
      </p:sp>
      <p:sp>
        <p:nvSpPr>
          <p:cNvPr id="3" name="Content Placeholder 2"/>
          <p:cNvSpPr>
            <a:spLocks noGrp="1"/>
          </p:cNvSpPr>
          <p:nvPr>
            <p:ph idx="1"/>
          </p:nvPr>
        </p:nvSpPr>
        <p:spPr>
          <a:xfrm>
            <a:off x="457200" y="1124744"/>
            <a:ext cx="8435280" cy="4419587"/>
          </a:xfrm>
        </p:spPr>
        <p:txBody>
          <a:bodyPr>
            <a:normAutofit/>
          </a:bodyPr>
          <a:lstStyle/>
          <a:p>
            <a:pPr marL="0" indent="0">
              <a:buNone/>
            </a:pPr>
            <a:r>
              <a:rPr lang="en-US" sz="3000" dirty="0">
                <a:latin typeface="Arial" panose="020B0604020202020204" pitchFamily="34" charset="0"/>
                <a:cs typeface="Arial" panose="020B0604020202020204" pitchFamily="34" charset="0"/>
              </a:rPr>
              <a:t>To brief the Select Committee on Appropriations:</a:t>
            </a:r>
          </a:p>
          <a:p>
            <a:pPr marL="0" indent="0">
              <a:buNone/>
            </a:pPr>
            <a:endParaRPr lang="en-US" sz="3000" dirty="0">
              <a:latin typeface="Arial" panose="020B0604020202020204" pitchFamily="34" charset="0"/>
              <a:cs typeface="Arial" panose="020B0604020202020204" pitchFamily="34" charset="0"/>
            </a:endParaRPr>
          </a:p>
          <a:p>
            <a:pPr lvl="0"/>
            <a:r>
              <a:rPr lang="en-US" sz="3000" dirty="0">
                <a:solidFill>
                  <a:prstClr val="black"/>
                </a:solidFill>
                <a:latin typeface="Arial" panose="020B0604020202020204" pitchFamily="34" charset="0"/>
                <a:cs typeface="Arial" panose="020B0604020202020204" pitchFamily="34" charset="0"/>
              </a:rPr>
              <a:t>Provincial Disaster Management Programmes, Budgets and Expenditure; and</a:t>
            </a:r>
          </a:p>
          <a:p>
            <a:pPr lvl="0"/>
            <a:r>
              <a:rPr lang="en-US" sz="3000" dirty="0">
                <a:solidFill>
                  <a:prstClr val="black"/>
                </a:solidFill>
                <a:latin typeface="Arial" panose="020B0604020202020204" pitchFamily="34" charset="0"/>
                <a:cs typeface="Arial" panose="020B0604020202020204" pitchFamily="34" charset="0"/>
              </a:rPr>
              <a:t>Provincial Drought Relief Programmes, Budgets and Expenditure.</a:t>
            </a:r>
          </a:p>
          <a:p>
            <a:pPr marL="0" indent="0">
              <a:buNone/>
            </a:pPr>
            <a:endParaRPr lang="en-US" dirty="0"/>
          </a:p>
        </p:txBody>
      </p:sp>
      <p:pic>
        <p:nvPicPr>
          <p:cNvPr id="4" name="Picture 2">
            <a:extLst>
              <a:ext uri="{FF2B5EF4-FFF2-40B4-BE49-F238E27FC236}">
                <a16:creationId xmlns:a16="http://schemas.microsoft.com/office/drawing/2014/main" xmlns="" id="{870B860C-6E39-4BB9-B64C-88B590A63CA2}"/>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0312" y="6101676"/>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3</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273319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295400" y="250769"/>
            <a:ext cx="6400800" cy="792088"/>
          </a:xfrm>
        </p:spPr>
        <p:txBody>
          <a:bodyPr>
            <a:normAutofit/>
          </a:bodyPr>
          <a:lstStyle/>
          <a:p>
            <a:r>
              <a:rPr lang="en-ZA" altLang="en-US" b="1" dirty="0">
                <a:solidFill>
                  <a:schemeClr val="tx1"/>
                </a:solidFill>
                <a:latin typeface="Arial" charset="0"/>
                <a:cs typeface="Arial" charset="0"/>
              </a:rPr>
              <a:t>INTRODUCTION</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395536" y="908720"/>
            <a:ext cx="8496944" cy="453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spcBef>
                <a:spcPts val="0"/>
              </a:spcBef>
              <a:defRPr/>
            </a:pPr>
            <a:r>
              <a:rPr lang="en-US" sz="2400" dirty="0">
                <a:latin typeface="Arial"/>
                <a:ea typeface="Times New Roman"/>
              </a:rPr>
              <a:t>The Department of Agriculture, Land Reform and Rural Development (DALRRD) facilitates disaster risk management through the Directorate Climate Change and Disaster Risk Reduction, </a:t>
            </a:r>
          </a:p>
          <a:p>
            <a:pPr algn="just">
              <a:spcBef>
                <a:spcPts val="0"/>
              </a:spcBef>
              <a:buNone/>
              <a:defRPr/>
            </a:pPr>
            <a:endParaRPr lang="en-US" sz="2400" dirty="0">
              <a:latin typeface="Arial"/>
              <a:ea typeface="Times New Roman"/>
            </a:endParaRPr>
          </a:p>
          <a:p>
            <a:pPr marL="342900" indent="-342900" algn="just">
              <a:spcBef>
                <a:spcPts val="0"/>
              </a:spcBef>
              <a:defRPr/>
            </a:pPr>
            <a:r>
              <a:rPr lang="en-US" sz="2400" dirty="0">
                <a:latin typeface="Arial"/>
                <a:ea typeface="Times New Roman"/>
              </a:rPr>
              <a:t>DALRRD supports provinces with various disaster risk reduction programmes; however, it is the responsibility of the provinces to have capacity to fulfil the role of disaster risk reduction and to allocate funding for disaster risk reduction and relief as highlighted in the Disaster Management Framework of 2005. </a:t>
            </a: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4</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51511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latin typeface="Arial" panose="020B0604020202020204" pitchFamily="34" charset="0"/>
                <a:cs typeface="Arial" panose="020B0604020202020204" pitchFamily="34" charset="0"/>
              </a:rPr>
              <a:t>INTRODUCTION   </a:t>
            </a:r>
            <a:r>
              <a:rPr lang="en-ZA" sz="3200" b="1" dirty="0" err="1">
                <a:latin typeface="Arial" panose="020B0604020202020204" pitchFamily="34" charset="0"/>
                <a:cs typeface="Arial" panose="020B0604020202020204" pitchFamily="34" charset="0"/>
              </a:rPr>
              <a:t>Cont</a:t>
            </a:r>
            <a:r>
              <a:rPr lang="en-ZA" sz="3200" b="1"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lnSpcReduction="10000"/>
          </a:bodyPr>
          <a:lstStyle/>
          <a:p>
            <a:pPr algn="just"/>
            <a:r>
              <a:rPr lang="en-ZA" dirty="0">
                <a:latin typeface="Arial" panose="020B0604020202020204" pitchFamily="34" charset="0"/>
                <a:cs typeface="Arial" panose="020B0604020202020204" pitchFamily="34" charset="0"/>
              </a:rPr>
              <a:t>Provinces prioritise their budgets to address the unforeseeable disasters.</a:t>
            </a:r>
          </a:p>
          <a:p>
            <a:pPr algn="just"/>
            <a:r>
              <a:rPr lang="en-ZA" dirty="0">
                <a:latin typeface="Arial" panose="020B0604020202020204" pitchFamily="34" charset="0"/>
                <a:cs typeface="Arial" panose="020B0604020202020204" pitchFamily="34" charset="0"/>
              </a:rPr>
              <a:t>DALRRD coordinates disaster relief funding on behalf of provinces through the National Disaster Management Centre when provinces are unable to cope on their own to address the impact of the disaster.</a:t>
            </a:r>
          </a:p>
          <a:p>
            <a:endParaRPr lang="en-ZA" dirty="0"/>
          </a:p>
        </p:txBody>
      </p:sp>
      <p:pic>
        <p:nvPicPr>
          <p:cNvPr id="4"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5</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275823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295400" y="188640"/>
            <a:ext cx="6400800" cy="792088"/>
          </a:xfrm>
        </p:spPr>
        <p:txBody>
          <a:bodyPr>
            <a:normAutofit/>
          </a:bodyPr>
          <a:lstStyle/>
          <a:p>
            <a:r>
              <a:rPr lang="en-ZA" altLang="en-US" b="1" dirty="0">
                <a:solidFill>
                  <a:schemeClr val="tx1"/>
                </a:solidFill>
                <a:latin typeface="Arial" charset="0"/>
                <a:cs typeface="Arial" charset="0"/>
              </a:rPr>
              <a:t>INTRODUCTION </a:t>
            </a:r>
            <a:r>
              <a:rPr lang="en-ZA" altLang="en-US" b="1" dirty="0" err="1">
                <a:solidFill>
                  <a:schemeClr val="tx1"/>
                </a:solidFill>
                <a:latin typeface="Arial" charset="0"/>
                <a:cs typeface="Arial" charset="0"/>
              </a:rPr>
              <a:t>Cont</a:t>
            </a:r>
            <a:r>
              <a:rPr lang="en-ZA" altLang="en-US" b="1" dirty="0">
                <a:solidFill>
                  <a:schemeClr val="tx1"/>
                </a:solidFill>
                <a:latin typeface="Arial" charset="0"/>
                <a:cs typeface="Arial" charset="0"/>
              </a:rPr>
              <a:t>…</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323528" y="908720"/>
            <a:ext cx="8496944" cy="47203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spcBef>
                <a:spcPts val="0"/>
              </a:spcBef>
              <a:defRPr/>
            </a:pPr>
            <a:r>
              <a:rPr lang="en-US" sz="2400" dirty="0">
                <a:latin typeface="Arial"/>
                <a:ea typeface="Times New Roman"/>
              </a:rPr>
              <a:t>The presentation provides an overview of disaster management funding at national level.</a:t>
            </a:r>
          </a:p>
          <a:p>
            <a:pPr marL="342900" indent="-342900" algn="just">
              <a:spcBef>
                <a:spcPts val="0"/>
              </a:spcBef>
              <a:defRPr/>
            </a:pPr>
            <a:r>
              <a:rPr lang="en-US" sz="2400" dirty="0">
                <a:latin typeface="Arial"/>
                <a:ea typeface="Times New Roman"/>
              </a:rPr>
              <a:t>The national department provides financial support to provinces on request and based on availability of funding.</a:t>
            </a:r>
          </a:p>
          <a:p>
            <a:pPr marL="342900" indent="-342900" algn="just">
              <a:spcBef>
                <a:spcPts val="0"/>
              </a:spcBef>
              <a:defRPr/>
            </a:pPr>
            <a:r>
              <a:rPr lang="en-US" sz="2400" dirty="0">
                <a:latin typeface="Arial"/>
                <a:ea typeface="Times New Roman"/>
              </a:rPr>
              <a:t>There are three sources of funding at national level which are very limited:</a:t>
            </a:r>
          </a:p>
          <a:p>
            <a:pPr marL="914400" lvl="1" indent="-457200" algn="just">
              <a:spcBef>
                <a:spcPts val="0"/>
              </a:spcBef>
              <a:buAutoNum type="alphaLcParenBoth"/>
              <a:defRPr/>
            </a:pPr>
            <a:r>
              <a:rPr lang="en-US" sz="2000" dirty="0">
                <a:latin typeface="Arial"/>
                <a:ea typeface="Times New Roman"/>
              </a:rPr>
              <a:t>Land Care </a:t>
            </a:r>
            <a:r>
              <a:rPr lang="en-US" sz="2000" dirty="0" err="1">
                <a:latin typeface="Arial"/>
                <a:ea typeface="Times New Roman"/>
              </a:rPr>
              <a:t>Programme</a:t>
            </a:r>
            <a:endParaRPr lang="en-US" sz="2000" dirty="0">
              <a:latin typeface="Arial"/>
              <a:ea typeface="Times New Roman"/>
            </a:endParaRPr>
          </a:p>
          <a:p>
            <a:pPr marL="914400" lvl="1" indent="-457200" algn="just">
              <a:spcBef>
                <a:spcPts val="0"/>
              </a:spcBef>
              <a:buAutoNum type="alphaLcParenBoth"/>
              <a:defRPr/>
            </a:pPr>
            <a:r>
              <a:rPr lang="en-US" sz="2000" dirty="0">
                <a:latin typeface="Arial"/>
                <a:ea typeface="Times New Roman"/>
              </a:rPr>
              <a:t>Prevention and Mitigation of Disaster Risks [(PMDR) within DALRRD)</a:t>
            </a:r>
          </a:p>
          <a:p>
            <a:pPr lvl="1" algn="just">
              <a:spcBef>
                <a:spcPts val="0"/>
              </a:spcBef>
              <a:buNone/>
              <a:defRPr/>
            </a:pPr>
            <a:r>
              <a:rPr lang="en-US" sz="2000" dirty="0">
                <a:latin typeface="Arial"/>
                <a:ea typeface="Times New Roman"/>
              </a:rPr>
              <a:t>(c)  Disaster relief funding (NDMC)</a:t>
            </a:r>
          </a:p>
          <a:p>
            <a:pPr marL="285750" indent="-285750" algn="just">
              <a:spcBef>
                <a:spcPts val="0"/>
              </a:spcBef>
              <a:defRPr/>
            </a:pPr>
            <a:r>
              <a:rPr lang="en-US" sz="2400" dirty="0">
                <a:latin typeface="Arial"/>
                <a:ea typeface="Times New Roman"/>
              </a:rPr>
              <a:t>Provinces are thus expected to fund disaster management through equitable share or reprioritization of budget where disaster occurrence could not be avoided. </a:t>
            </a: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6</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290759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403648" y="116632"/>
            <a:ext cx="6400800" cy="792088"/>
          </a:xfrm>
        </p:spPr>
        <p:txBody>
          <a:bodyPr>
            <a:normAutofit/>
          </a:bodyPr>
          <a:lstStyle/>
          <a:p>
            <a:r>
              <a:rPr lang="en-ZA" altLang="en-US" b="1" dirty="0">
                <a:solidFill>
                  <a:schemeClr val="tx1"/>
                </a:solidFill>
                <a:latin typeface="Arial" charset="0"/>
                <a:cs typeface="Arial" charset="0"/>
              </a:rPr>
              <a:t>INTRODUCTION </a:t>
            </a:r>
            <a:r>
              <a:rPr lang="en-ZA" altLang="en-US" b="1" dirty="0" err="1">
                <a:solidFill>
                  <a:schemeClr val="tx1"/>
                </a:solidFill>
                <a:latin typeface="Arial" charset="0"/>
                <a:cs typeface="Arial" charset="0"/>
              </a:rPr>
              <a:t>Cont</a:t>
            </a:r>
            <a:r>
              <a:rPr lang="en-ZA" altLang="en-US" b="1" dirty="0">
                <a:solidFill>
                  <a:schemeClr val="tx1"/>
                </a:solidFill>
                <a:latin typeface="Arial" charset="0"/>
                <a:cs typeface="Arial" charset="0"/>
              </a:rPr>
              <a:t>…</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251520" y="620688"/>
            <a:ext cx="8640960" cy="4968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spcBef>
                <a:spcPts val="0"/>
              </a:spcBef>
              <a:defRPr/>
            </a:pPr>
            <a:r>
              <a:rPr lang="en-US" sz="2400" dirty="0">
                <a:latin typeface="Arial"/>
                <a:ea typeface="Times New Roman"/>
              </a:rPr>
              <a:t>The sector is continuously threatened by climatic conditions, especially drought, with climate change exacerbating the situation. </a:t>
            </a:r>
          </a:p>
          <a:p>
            <a:pPr marL="342900" indent="-342900" algn="just">
              <a:spcBef>
                <a:spcPts val="0"/>
              </a:spcBef>
              <a:defRPr/>
            </a:pPr>
            <a:r>
              <a:rPr lang="en-US" sz="2400" dirty="0">
                <a:latin typeface="Arial"/>
                <a:ea typeface="Times New Roman"/>
              </a:rPr>
              <a:t>During recent years, the sector suffered one of the worst recorded droughts and resources were stretched to the limit, both nationally and provincially.</a:t>
            </a:r>
          </a:p>
          <a:p>
            <a:pPr marL="342900" indent="-342900" algn="just">
              <a:spcBef>
                <a:spcPts val="0"/>
              </a:spcBef>
              <a:defRPr/>
            </a:pPr>
            <a:r>
              <a:rPr lang="en-US" sz="2400" dirty="0">
                <a:latin typeface="Arial"/>
                <a:ea typeface="Times New Roman"/>
              </a:rPr>
              <a:t>In March 2020, Government declared a national state of drought disaster, and an amount of R139m was made available through the NDMC to the affected provinces.</a:t>
            </a:r>
          </a:p>
          <a:p>
            <a:pPr marL="342900" indent="-342900" algn="just">
              <a:spcBef>
                <a:spcPts val="0"/>
              </a:spcBef>
              <a:defRPr/>
            </a:pPr>
            <a:r>
              <a:rPr lang="en-US" sz="2400" dirty="0">
                <a:latin typeface="Arial"/>
                <a:ea typeface="Times New Roman"/>
              </a:rPr>
              <a:t>In addition, some provinces have put measures in place for risk reduction as outlined in the slides below.</a:t>
            </a:r>
          </a:p>
          <a:p>
            <a:pPr marL="342900" indent="-342900" algn="just">
              <a:spcBef>
                <a:spcPts val="0"/>
              </a:spcBef>
              <a:defRPr/>
            </a:pPr>
            <a:r>
              <a:rPr lang="en-US" sz="2400" dirty="0">
                <a:latin typeface="Arial"/>
                <a:ea typeface="Times New Roman"/>
              </a:rPr>
              <a:t>DALRRD continuously encourages provinces to set aside budget for disaster risk reduction as required by the Disaster Management Framework.</a:t>
            </a: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7</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412132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1299953" y="188640"/>
            <a:ext cx="6400800" cy="792088"/>
          </a:xfrm>
        </p:spPr>
        <p:txBody>
          <a:bodyPr>
            <a:normAutofit/>
          </a:bodyPr>
          <a:lstStyle/>
          <a:p>
            <a:r>
              <a:rPr lang="en-ZA" altLang="en-US" b="1" dirty="0">
                <a:solidFill>
                  <a:schemeClr val="tx1"/>
                </a:solidFill>
                <a:latin typeface="Arial" charset="0"/>
                <a:cs typeface="Arial" charset="0"/>
              </a:rPr>
              <a:t>DROUGHT RELIEF FUNDING </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609600" y="1268760"/>
            <a:ext cx="7772400"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lnSpc>
                <a:spcPct val="150000"/>
              </a:lnSpc>
              <a:defRPr/>
            </a:pPr>
            <a:endParaRPr lang="en-US" sz="1600" dirty="0">
              <a:latin typeface="Arial"/>
              <a:ea typeface="Times New Roman"/>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xmlns="" val="870080530"/>
              </p:ext>
            </p:extLst>
          </p:nvPr>
        </p:nvGraphicFramePr>
        <p:xfrm>
          <a:off x="395538" y="764704"/>
          <a:ext cx="8385223" cy="4788234"/>
        </p:xfrm>
        <a:graphic>
          <a:graphicData uri="http://schemas.openxmlformats.org/drawingml/2006/table">
            <a:tbl>
              <a:tblPr firstRow="1" bandRow="1"/>
              <a:tblGrid>
                <a:gridCol w="1506177">
                  <a:extLst>
                    <a:ext uri="{9D8B030D-6E8A-4147-A177-3AD203B41FA5}">
                      <a16:colId xmlns:a16="http://schemas.microsoft.com/office/drawing/2014/main" xmlns="" val="1325031891"/>
                    </a:ext>
                  </a:extLst>
                </a:gridCol>
                <a:gridCol w="2686434">
                  <a:extLst>
                    <a:ext uri="{9D8B030D-6E8A-4147-A177-3AD203B41FA5}">
                      <a16:colId xmlns:a16="http://schemas.microsoft.com/office/drawing/2014/main" xmlns="" val="438020328"/>
                    </a:ext>
                  </a:extLst>
                </a:gridCol>
                <a:gridCol w="1328545">
                  <a:extLst>
                    <a:ext uri="{9D8B030D-6E8A-4147-A177-3AD203B41FA5}">
                      <a16:colId xmlns:a16="http://schemas.microsoft.com/office/drawing/2014/main" xmlns="" val="2873821831"/>
                    </a:ext>
                  </a:extLst>
                </a:gridCol>
                <a:gridCol w="1328545">
                  <a:extLst>
                    <a:ext uri="{9D8B030D-6E8A-4147-A177-3AD203B41FA5}">
                      <a16:colId xmlns:a16="http://schemas.microsoft.com/office/drawing/2014/main" xmlns="" val="1269404022"/>
                    </a:ext>
                  </a:extLst>
                </a:gridCol>
                <a:gridCol w="1535522">
                  <a:extLst>
                    <a:ext uri="{9D8B030D-6E8A-4147-A177-3AD203B41FA5}">
                      <a16:colId xmlns:a16="http://schemas.microsoft.com/office/drawing/2014/main" xmlns="" val="3749065080"/>
                    </a:ext>
                  </a:extLst>
                </a:gridCol>
              </a:tblGrid>
              <a:tr h="438642">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Province</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Purpose of funding</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Allocations</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p>
                      <a:pPr algn="l">
                        <a:spcAft>
                          <a:spcPts val="0"/>
                        </a:spcAft>
                      </a:pPr>
                      <a:r>
                        <a:rPr lang="en-ZA" sz="1600" b="1" dirty="0">
                          <a:effectLst/>
                          <a:latin typeface="+mn-lt"/>
                          <a:ea typeface="MS Mincho"/>
                          <a:cs typeface="Arial" panose="020B0604020202020204" pitchFamily="34" charset="0"/>
                        </a:rPr>
                        <a:t>Expenditure </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spcAft>
                          <a:spcPts val="0"/>
                        </a:spcAft>
                      </a:pPr>
                      <a:r>
                        <a:rPr lang="en-ZA" sz="1600" b="1" dirty="0">
                          <a:effectLst/>
                          <a:latin typeface="+mn-lt"/>
                          <a:ea typeface="MS Mincho"/>
                          <a:cs typeface="Arial" panose="020B0604020202020204" pitchFamily="34" charset="0"/>
                        </a:rPr>
                        <a:t>Balance </a:t>
                      </a: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2694081251"/>
                  </a:ext>
                </a:extLst>
              </a:tr>
              <a:tr h="506731">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Eastern Cape</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Times New Roman" panose="02020603050405020304" pitchFamily="18" charset="0"/>
                          <a:cs typeface="Arial" panose="020B0604020202020204" pitchFamily="34" charset="0"/>
                        </a:rPr>
                        <a:t>Borehole development and fodder production </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Times New Roman" panose="02020603050405020304" pitchFamily="18" charset="0"/>
                          <a:cs typeface="Arial" panose="020B0604020202020204" pitchFamily="34" charset="0"/>
                        </a:rPr>
                        <a:t>R35 000 000</a:t>
                      </a: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algn="just">
                        <a:spcAft>
                          <a:spcPts val="0"/>
                        </a:spcAft>
                      </a:pPr>
                      <a:r>
                        <a:rPr lang="en-GB" sz="1600" dirty="0">
                          <a:solidFill>
                            <a:srgbClr val="000000"/>
                          </a:solidFill>
                          <a:effectLst/>
                          <a:latin typeface="+mn-lt"/>
                          <a:ea typeface="Times New Roman" panose="02020603050405020304" pitchFamily="18" charset="0"/>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Times New Roman" panose="02020603050405020304" pitchFamily="18" charset="0"/>
                          <a:cs typeface="Arial" panose="020B0604020202020204" pitchFamily="34" charset="0"/>
                        </a:rPr>
                        <a:t>R35 000 000</a:t>
                      </a: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349326610"/>
                  </a:ext>
                </a:extLst>
              </a:tr>
              <a:tr h="570435">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KwaZulu-Natal</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0" indent="0" algn="just"/>
                      <a:r>
                        <a:rPr lang="en-ZA" sz="1600" dirty="0">
                          <a:solidFill>
                            <a:srgbClr val="000000"/>
                          </a:solidFill>
                          <a:effectLst/>
                          <a:latin typeface="+mn-lt"/>
                          <a:ea typeface="Calibri" panose="020F0502020204030204" pitchFamily="34" charset="0"/>
                          <a:cs typeface="Arial" panose="020B0604020202020204" pitchFamily="34" charset="0"/>
                        </a:rPr>
                        <a:t>Dam rehabilitation, re-scooping silted dams </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457200" indent="-457200" algn="just">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R4 000 000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marL="457200" indent="-457200" algn="just">
                        <a:lnSpc>
                          <a:spcPct val="115000"/>
                        </a:lnSpc>
                      </a:pPr>
                      <a:r>
                        <a:rPr lang="en-ZA" sz="1600" dirty="0">
                          <a:effectLst/>
                          <a:latin typeface="+mn-lt"/>
                          <a:ea typeface="Times New Roman" panose="02020603050405020304" pitchFamily="18" charset="0"/>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457200" indent="-457200" algn="just">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R4 000 000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003589108"/>
                  </a:ext>
                </a:extLst>
              </a:tr>
              <a:tr h="2026925">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Limpopo</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Siting, drilling, testing, equipping, water tanks and drinking troughs, wind mills,</a:t>
                      </a:r>
                      <a:r>
                        <a:rPr lang="en-GB" sz="1600" dirty="0">
                          <a:effectLst/>
                          <a:latin typeface="+mn-lt"/>
                          <a:ea typeface="Times New Roman" panose="02020603050405020304" pitchFamily="18" charset="0"/>
                          <a:cs typeface="Arial" panose="020B0604020202020204" pitchFamily="34" charset="0"/>
                        </a:rPr>
                        <a:t> </a:t>
                      </a:r>
                      <a:r>
                        <a:rPr lang="en-GB" sz="1600" dirty="0">
                          <a:solidFill>
                            <a:srgbClr val="000000"/>
                          </a:solidFill>
                          <a:effectLst/>
                          <a:latin typeface="+mn-lt"/>
                          <a:ea typeface="Calibri" panose="020F0502020204030204" pitchFamily="34" charset="0"/>
                          <a:cs typeface="Arial" panose="020B0604020202020204" pitchFamily="34" charset="0"/>
                        </a:rPr>
                        <a:t>installation of reservoir, ground reservoirs with troughs, installation of pump cage and generator, stands and energy source</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R18 640 000</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just">
                        <a:spcAft>
                          <a:spcPts val="0"/>
                        </a:spcAft>
                      </a:pPr>
                      <a:r>
                        <a:rPr lang="en-ZA" sz="1600" dirty="0">
                          <a:effectLst/>
                          <a:latin typeface="+mn-lt"/>
                          <a:ea typeface="MS Mincho"/>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R18 640 000</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25137101"/>
                  </a:ext>
                </a:extLst>
              </a:tr>
              <a:tr h="569859">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North West</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Provision and transportation of fodder</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R8 000 000</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just">
                        <a:spcAft>
                          <a:spcPts val="0"/>
                        </a:spcAft>
                      </a:pPr>
                      <a:r>
                        <a:rPr lang="en-ZA" sz="1600" dirty="0">
                          <a:effectLst/>
                          <a:latin typeface="+mn-lt"/>
                          <a:ea typeface="MS Mincho"/>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R8 000 000</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667242247"/>
                  </a:ext>
                </a:extLst>
              </a:tr>
              <a:tr h="675642">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Western Cape</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0" indent="0" algn="l">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Vouchers for provision of</a:t>
                      </a:r>
                      <a:r>
                        <a:rPr lang="en-ZA" sz="1600" baseline="0" dirty="0">
                          <a:solidFill>
                            <a:srgbClr val="000000"/>
                          </a:solidFill>
                          <a:effectLst/>
                          <a:latin typeface="+mn-lt"/>
                          <a:ea typeface="Calibri" panose="020F0502020204030204" pitchFamily="34" charset="0"/>
                          <a:cs typeface="Arial" panose="020B0604020202020204" pitchFamily="34" charset="0"/>
                        </a:rPr>
                        <a:t> </a:t>
                      </a:r>
                      <a:r>
                        <a:rPr lang="en-ZA" sz="1600" dirty="0">
                          <a:solidFill>
                            <a:srgbClr val="000000"/>
                          </a:solidFill>
                          <a:effectLst/>
                          <a:latin typeface="+mn-lt"/>
                          <a:ea typeface="Calibri" panose="020F0502020204030204" pitchFamily="34" charset="0"/>
                          <a:cs typeface="Arial" panose="020B0604020202020204" pitchFamily="34" charset="0"/>
                        </a:rPr>
                        <a:t>fodder</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457200" indent="-457200" algn="just">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R25 000 000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marL="457200" indent="-457200" algn="just">
                        <a:lnSpc>
                          <a:spcPct val="115000"/>
                        </a:lnSpc>
                      </a:pPr>
                      <a:r>
                        <a:rPr lang="en-ZA" sz="1600" dirty="0">
                          <a:effectLst/>
                          <a:latin typeface="+mn-lt"/>
                          <a:ea typeface="Times New Roman" panose="02020603050405020304" pitchFamily="18" charset="0"/>
                          <a:cs typeface="Arial" panose="020B0604020202020204" pitchFamily="34" charset="0"/>
                        </a:rPr>
                        <a:t>R12 483 042</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457200" indent="-457200" algn="just">
                        <a:lnSpc>
                          <a:spcPct val="115000"/>
                        </a:lnSpc>
                      </a:pPr>
                      <a:r>
                        <a:rPr lang="en-ZA" sz="1600" dirty="0">
                          <a:effectLst/>
                          <a:latin typeface="+mn-lt"/>
                          <a:ea typeface="Times New Roman" panose="02020603050405020304" pitchFamily="18" charset="0"/>
                          <a:cs typeface="Arial" panose="020B0604020202020204" pitchFamily="34" charset="0"/>
                        </a:rPr>
                        <a:t>R12 561 958</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381681929"/>
                  </a:ext>
                </a:extLst>
              </a:tr>
            </a:tbl>
          </a:graphicData>
        </a:graphic>
      </p:graphicFrame>
      <p:sp>
        <p:nvSpPr>
          <p:cNvPr id="9"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8</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352676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solidFill>
                  <a:srgbClr val="339933"/>
                </a:solidFill>
              </a:rPr>
              <a:t> </a:t>
            </a:r>
          </a:p>
        </p:txBody>
      </p:sp>
      <p:sp>
        <p:nvSpPr>
          <p:cNvPr id="3" name="Subtitle 2"/>
          <p:cNvSpPr>
            <a:spLocks noGrp="1"/>
          </p:cNvSpPr>
          <p:nvPr>
            <p:ph type="subTitle" idx="1"/>
          </p:nvPr>
        </p:nvSpPr>
        <p:spPr>
          <a:xfrm>
            <a:off x="899592" y="260648"/>
            <a:ext cx="7482408" cy="792088"/>
          </a:xfrm>
        </p:spPr>
        <p:txBody>
          <a:bodyPr>
            <a:noAutofit/>
          </a:bodyPr>
          <a:lstStyle/>
          <a:p>
            <a:r>
              <a:rPr lang="en-ZA" altLang="en-US" b="1" dirty="0">
                <a:solidFill>
                  <a:schemeClr val="tx1"/>
                </a:solidFill>
                <a:latin typeface="Arial" charset="0"/>
                <a:cs typeface="Arial" charset="0"/>
              </a:rPr>
              <a:t>DROUGHT RELIEF FUNDING </a:t>
            </a:r>
            <a:r>
              <a:rPr lang="en-ZA" altLang="en-US" b="1" dirty="0" err="1">
                <a:solidFill>
                  <a:schemeClr val="tx1"/>
                </a:solidFill>
                <a:latin typeface="Arial" charset="0"/>
                <a:cs typeface="Arial" charset="0"/>
              </a:rPr>
              <a:t>Cont</a:t>
            </a:r>
            <a:r>
              <a:rPr lang="en-ZA" altLang="en-US" b="1" dirty="0">
                <a:solidFill>
                  <a:schemeClr val="tx1"/>
                </a:solidFill>
                <a:latin typeface="Arial" charset="0"/>
                <a:cs typeface="Arial" charset="0"/>
              </a:rPr>
              <a:t>… </a:t>
            </a:r>
            <a:endParaRPr lang="en-ZA" b="1" dirty="0">
              <a:solidFill>
                <a:schemeClr val="tx1"/>
              </a:solidFill>
              <a:latin typeface="Arial" panose="020B0604020202020204" pitchFamily="34" charset="0"/>
              <a:cs typeface="Arial" panose="020B0604020202020204" pitchFamily="34" charset="0"/>
            </a:endParaRPr>
          </a:p>
        </p:txBody>
      </p:sp>
      <p:sp>
        <p:nvSpPr>
          <p:cNvPr id="21507" name="Title 1">
            <a:extLst>
              <a:ext uri="{FF2B5EF4-FFF2-40B4-BE49-F238E27FC236}">
                <a16:creationId xmlns:a16="http://schemas.microsoft.com/office/drawing/2014/main" xmlns="" id="{0ED95404-43A9-4C57-B3BF-4F48A8C80E8E}"/>
              </a:ext>
            </a:extLst>
          </p:cNvPr>
          <p:cNvSpPr txBox="1">
            <a:spLocks/>
          </p:cNvSpPr>
          <p:nvPr/>
        </p:nvSpPr>
        <p:spPr bwMode="auto">
          <a:xfrm>
            <a:off x="609600" y="1268760"/>
            <a:ext cx="7772400" cy="41745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342900" indent="-342900" algn="just">
              <a:lnSpc>
                <a:spcPct val="150000"/>
              </a:lnSpc>
              <a:defRPr/>
            </a:pPr>
            <a:endParaRPr lang="en-US" sz="1600" dirty="0">
              <a:latin typeface="Arial"/>
              <a:ea typeface="Times New Roman"/>
            </a:endParaRPr>
          </a:p>
        </p:txBody>
      </p:sp>
      <p:pic>
        <p:nvPicPr>
          <p:cNvPr id="21508" name="Picture 1">
            <a:extLst>
              <a:ext uri="{FF2B5EF4-FFF2-40B4-BE49-F238E27FC236}">
                <a16:creationId xmlns:a16="http://schemas.microsoft.com/office/drawing/2014/main" xmlns="" id="{61E49EE6-6BE2-46D3-9566-2C9649071C79}"/>
              </a:ext>
            </a:extLst>
          </p:cNvPr>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3133"/>
            <a:ext cx="254635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2">
            <a:extLst>
              <a:ext uri="{FF2B5EF4-FFF2-40B4-BE49-F238E27FC236}">
                <a16:creationId xmlns:a16="http://schemas.microsoft.com/office/drawing/2014/main" xmlns="" id="{870B860C-6E39-4BB9-B64C-88B590A63CA2}"/>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xmlns="" val="1422777100"/>
              </p:ext>
            </p:extLst>
          </p:nvPr>
        </p:nvGraphicFramePr>
        <p:xfrm>
          <a:off x="293037" y="980729"/>
          <a:ext cx="8405525" cy="4611632"/>
        </p:xfrm>
        <a:graphic>
          <a:graphicData uri="http://schemas.openxmlformats.org/drawingml/2006/table">
            <a:tbl>
              <a:tblPr firstRow="1" bandRow="1"/>
              <a:tblGrid>
                <a:gridCol w="1509824">
                  <a:extLst>
                    <a:ext uri="{9D8B030D-6E8A-4147-A177-3AD203B41FA5}">
                      <a16:colId xmlns:a16="http://schemas.microsoft.com/office/drawing/2014/main" xmlns="" val="1325031891"/>
                    </a:ext>
                  </a:extLst>
                </a:gridCol>
                <a:gridCol w="2687479">
                  <a:extLst>
                    <a:ext uri="{9D8B030D-6E8A-4147-A177-3AD203B41FA5}">
                      <a16:colId xmlns:a16="http://schemas.microsoft.com/office/drawing/2014/main" xmlns="" val="438020328"/>
                    </a:ext>
                  </a:extLst>
                </a:gridCol>
                <a:gridCol w="1402740">
                  <a:extLst>
                    <a:ext uri="{9D8B030D-6E8A-4147-A177-3AD203B41FA5}">
                      <a16:colId xmlns:a16="http://schemas.microsoft.com/office/drawing/2014/main" xmlns="" val="2873821831"/>
                    </a:ext>
                  </a:extLst>
                </a:gridCol>
                <a:gridCol w="1402742">
                  <a:extLst>
                    <a:ext uri="{9D8B030D-6E8A-4147-A177-3AD203B41FA5}">
                      <a16:colId xmlns:a16="http://schemas.microsoft.com/office/drawing/2014/main" xmlns="" val="3643349553"/>
                    </a:ext>
                  </a:extLst>
                </a:gridCol>
                <a:gridCol w="1402740">
                  <a:extLst>
                    <a:ext uri="{9D8B030D-6E8A-4147-A177-3AD203B41FA5}">
                      <a16:colId xmlns:a16="http://schemas.microsoft.com/office/drawing/2014/main" xmlns="" val="980592187"/>
                    </a:ext>
                  </a:extLst>
                </a:gridCol>
              </a:tblGrid>
              <a:tr h="435268">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Province</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Purpose of funding</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3403" rtl="0" eaLnBrk="1" latinLnBrk="0" hangingPunct="1">
                        <a:defRPr sz="1800" b="1" kern="1200">
                          <a:solidFill>
                            <a:schemeClr val="lt1"/>
                          </a:solidFill>
                          <a:latin typeface="Calibri" panose="020F0502020204030204"/>
                        </a:defRPr>
                      </a:lvl1pPr>
                      <a:lvl2pPr marL="456702" algn="l" defTabSz="913403" rtl="0" eaLnBrk="1" latinLnBrk="0" hangingPunct="1">
                        <a:defRPr sz="1800" b="1" kern="1200">
                          <a:solidFill>
                            <a:schemeClr val="lt1"/>
                          </a:solidFill>
                          <a:latin typeface="Calibri" panose="020F0502020204030204"/>
                        </a:defRPr>
                      </a:lvl2pPr>
                      <a:lvl3pPr marL="913403" algn="l" defTabSz="913403" rtl="0" eaLnBrk="1" latinLnBrk="0" hangingPunct="1">
                        <a:defRPr sz="1800" b="1" kern="1200">
                          <a:solidFill>
                            <a:schemeClr val="lt1"/>
                          </a:solidFill>
                          <a:latin typeface="Calibri" panose="020F0502020204030204"/>
                        </a:defRPr>
                      </a:lvl3pPr>
                      <a:lvl4pPr marL="1370104" algn="l" defTabSz="913403" rtl="0" eaLnBrk="1" latinLnBrk="0" hangingPunct="1">
                        <a:defRPr sz="1800" b="1" kern="1200">
                          <a:solidFill>
                            <a:schemeClr val="lt1"/>
                          </a:solidFill>
                          <a:latin typeface="Calibri" panose="020F0502020204030204"/>
                        </a:defRPr>
                      </a:lvl4pPr>
                      <a:lvl5pPr marL="1826806" algn="l" defTabSz="913403" rtl="0" eaLnBrk="1" latinLnBrk="0" hangingPunct="1">
                        <a:defRPr sz="1800" b="1" kern="1200">
                          <a:solidFill>
                            <a:schemeClr val="lt1"/>
                          </a:solidFill>
                          <a:latin typeface="Calibri" panose="020F0502020204030204"/>
                        </a:defRPr>
                      </a:lvl5pPr>
                      <a:lvl6pPr marL="2283510" algn="l" defTabSz="913403" rtl="0" eaLnBrk="1" latinLnBrk="0" hangingPunct="1">
                        <a:defRPr sz="1800" b="1" kern="1200">
                          <a:solidFill>
                            <a:schemeClr val="lt1"/>
                          </a:solidFill>
                          <a:latin typeface="Calibri" panose="020F0502020204030204"/>
                        </a:defRPr>
                      </a:lvl6pPr>
                      <a:lvl7pPr marL="2740208" algn="l" defTabSz="913403" rtl="0" eaLnBrk="1" latinLnBrk="0" hangingPunct="1">
                        <a:defRPr sz="1800" b="1" kern="1200">
                          <a:solidFill>
                            <a:schemeClr val="lt1"/>
                          </a:solidFill>
                          <a:latin typeface="Calibri" panose="020F0502020204030204"/>
                        </a:defRPr>
                      </a:lvl7pPr>
                      <a:lvl8pPr marL="3196913" algn="l" defTabSz="913403" rtl="0" eaLnBrk="1" latinLnBrk="0" hangingPunct="1">
                        <a:defRPr sz="1800" b="1" kern="1200">
                          <a:solidFill>
                            <a:schemeClr val="lt1"/>
                          </a:solidFill>
                          <a:latin typeface="Calibri" panose="020F0502020204030204"/>
                        </a:defRPr>
                      </a:lvl8pPr>
                      <a:lvl9pPr marL="3653613" algn="l" defTabSz="913403" rtl="0" eaLnBrk="1" latinLnBrk="0" hangingPunct="1">
                        <a:defRPr sz="1800" b="1" kern="1200">
                          <a:solidFill>
                            <a:schemeClr val="lt1"/>
                          </a:solidFill>
                          <a:latin typeface="Calibri" panose="020F0502020204030204"/>
                        </a:defRPr>
                      </a:lvl9pPr>
                    </a:lstStyle>
                    <a:p>
                      <a:pPr algn="l">
                        <a:spcAft>
                          <a:spcPts val="0"/>
                        </a:spcAft>
                      </a:pPr>
                      <a:r>
                        <a:rPr lang="en-GB" sz="1600" b="1" dirty="0">
                          <a:solidFill>
                            <a:srgbClr val="000000"/>
                          </a:solidFill>
                          <a:effectLst/>
                          <a:latin typeface="+mn-lt"/>
                          <a:ea typeface="Times New Roman" panose="02020603050405020304" pitchFamily="18" charset="0"/>
                          <a:cs typeface="Arial" panose="020B0604020202020204" pitchFamily="34" charset="0"/>
                        </a:rPr>
                        <a:t>Allocations</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p>
                      <a:pPr algn="l">
                        <a:spcAft>
                          <a:spcPts val="0"/>
                        </a:spcAft>
                      </a:pPr>
                      <a:r>
                        <a:rPr lang="en-ZA" sz="1600" b="1" dirty="0">
                          <a:effectLst/>
                          <a:latin typeface="+mn-lt"/>
                          <a:ea typeface="MS Mincho"/>
                          <a:cs typeface="Arial" panose="020B0604020202020204" pitchFamily="34" charset="0"/>
                        </a:rPr>
                        <a:t>Expenditure </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spcAft>
                          <a:spcPts val="0"/>
                        </a:spcAft>
                      </a:pPr>
                      <a:r>
                        <a:rPr lang="en-ZA" sz="1600" b="1" dirty="0">
                          <a:effectLst/>
                          <a:latin typeface="+mn-lt"/>
                          <a:ea typeface="MS Mincho"/>
                          <a:cs typeface="Arial" panose="020B0604020202020204" pitchFamily="34" charset="0"/>
                        </a:rPr>
                        <a:t>Balance </a:t>
                      </a: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2694081251"/>
                  </a:ext>
                </a:extLst>
              </a:tr>
              <a:tr h="2514167">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Mpumalanga</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r>
                        <a:rPr lang="en-ZA" sz="1600" dirty="0">
                          <a:solidFill>
                            <a:srgbClr val="000000"/>
                          </a:solidFill>
                          <a:effectLst/>
                          <a:latin typeface="+mn-lt"/>
                          <a:ea typeface="Calibri" panose="020F0502020204030204" pitchFamily="34" charset="0"/>
                          <a:cs typeface="Arial" panose="020B0604020202020204" pitchFamily="34" charset="0"/>
                        </a:rPr>
                        <a:t>Production inputs, ripping, ploughing, planting, rolling, spraying herbicides, fire breaks, fencing, cutting, racking, bailing, discing, swathing/ windrower, transport and piling of bales, drilling and equipping of boreholes, provision of animal feed. </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R12 160 000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algn="just">
                        <a:lnSpc>
                          <a:spcPct val="115000"/>
                        </a:lnSpc>
                      </a:pPr>
                      <a:r>
                        <a:rPr lang="en-ZA" sz="1600" dirty="0">
                          <a:effectLst/>
                          <a:latin typeface="+mn-lt"/>
                          <a:ea typeface="Times New Roman" panose="02020603050405020304" pitchFamily="18" charset="0"/>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lnSpc>
                          <a:spcPct val="115000"/>
                        </a:lnSpc>
                      </a:pPr>
                      <a:r>
                        <a:rPr lang="en-ZA" sz="1600" dirty="0">
                          <a:solidFill>
                            <a:srgbClr val="000000"/>
                          </a:solidFill>
                          <a:effectLst/>
                          <a:latin typeface="+mn-lt"/>
                          <a:ea typeface="Calibri" panose="020F0502020204030204" pitchFamily="34" charset="0"/>
                          <a:cs typeface="Arial" panose="020B0604020202020204" pitchFamily="34" charset="0"/>
                        </a:rPr>
                        <a:t>R12 160 000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638197510"/>
                  </a:ext>
                </a:extLst>
              </a:tr>
              <a:tr h="1257084">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b="1" dirty="0">
                          <a:solidFill>
                            <a:srgbClr val="000000"/>
                          </a:solidFill>
                          <a:effectLst/>
                          <a:latin typeface="+mn-lt"/>
                          <a:ea typeface="Calibri" panose="020F0502020204030204" pitchFamily="34" charset="0"/>
                          <a:cs typeface="Arial" panose="020B0604020202020204" pitchFamily="34" charset="0"/>
                        </a:rPr>
                        <a:t>Northern Cape</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Fodder provisions; extension of fodder bank irrigation, clearing of prosopis, </a:t>
                      </a:r>
                      <a:r>
                        <a:rPr lang="en-GB" sz="1600" dirty="0">
                          <a:effectLst/>
                          <a:latin typeface="+mn-lt"/>
                          <a:ea typeface="MS Mincho"/>
                          <a:cs typeface="Arial" panose="020B0604020202020204" pitchFamily="34" charset="0"/>
                        </a:rPr>
                        <a:t> </a:t>
                      </a:r>
                      <a:r>
                        <a:rPr lang="en-GB" sz="1600" dirty="0">
                          <a:solidFill>
                            <a:srgbClr val="000000"/>
                          </a:solidFill>
                          <a:effectLst/>
                          <a:latin typeface="+mn-lt"/>
                          <a:ea typeface="MS Mincho"/>
                          <a:cs typeface="Arial" panose="020B0604020202020204" pitchFamily="34" charset="0"/>
                        </a:rPr>
                        <a:t>t</a:t>
                      </a:r>
                      <a:r>
                        <a:rPr lang="en-GB" sz="1600" dirty="0">
                          <a:solidFill>
                            <a:srgbClr val="000000"/>
                          </a:solidFill>
                          <a:effectLst/>
                          <a:latin typeface="+mn-lt"/>
                          <a:ea typeface="Calibri" panose="020F0502020204030204" pitchFamily="34" charset="0"/>
                          <a:cs typeface="Arial" panose="020B0604020202020204" pitchFamily="34" charset="0"/>
                        </a:rPr>
                        <a:t>ransportation of fodder to all districts</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R35 689 000</a:t>
                      </a:r>
                      <a:endParaRPr lang="en-ZA" sz="1600" dirty="0">
                        <a:effectLst/>
                        <a:latin typeface="+mn-lt"/>
                        <a:ea typeface="MS Mincho"/>
                        <a:cs typeface="Arial" panose="020B0604020202020204" pitchFamily="34" charset="0"/>
                      </a:endParaRPr>
                    </a:p>
                  </a:txBody>
                  <a:tcPr marL="64381" marR="64381"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algn="just">
                        <a:spcAft>
                          <a:spcPts val="0"/>
                        </a:spcAft>
                      </a:pPr>
                      <a:r>
                        <a:rPr lang="en-ZA" sz="1600" dirty="0">
                          <a:effectLst/>
                          <a:latin typeface="+mn-lt"/>
                          <a:ea typeface="MS Mincho"/>
                          <a:cs typeface="Arial" panose="020B0604020202020204" pitchFamily="34" charset="0"/>
                        </a:rPr>
                        <a:t>-</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algn="just">
                        <a:spcAft>
                          <a:spcPts val="0"/>
                        </a:spcAft>
                      </a:pPr>
                      <a:r>
                        <a:rPr lang="en-GB" sz="1600" dirty="0">
                          <a:solidFill>
                            <a:srgbClr val="000000"/>
                          </a:solidFill>
                          <a:effectLst/>
                          <a:latin typeface="+mn-lt"/>
                          <a:ea typeface="Calibri" panose="020F0502020204030204" pitchFamily="34" charset="0"/>
                          <a:cs typeface="Arial" panose="020B0604020202020204" pitchFamily="34" charset="0"/>
                        </a:rPr>
                        <a:t>R35 689 000</a:t>
                      </a:r>
                      <a:endParaRPr lang="en-ZA" sz="1600" dirty="0">
                        <a:effectLst/>
                        <a:latin typeface="+mn-lt"/>
                        <a:ea typeface="MS Mincho"/>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58506305"/>
                  </a:ext>
                </a:extLst>
              </a:tr>
              <a:tr h="405113">
                <a:tc>
                  <a:txBody>
                    <a:bodyPr/>
                    <a:lstStyle/>
                    <a:p>
                      <a:endParaRPr lang="en-ZA" dirty="0"/>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457200" indent="-457200"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TOTAL AMOUNT</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3403" rtl="0" eaLnBrk="1" latinLnBrk="0" hangingPunct="1">
                        <a:defRPr sz="1800" kern="1200">
                          <a:solidFill>
                            <a:schemeClr val="dk1"/>
                          </a:solidFill>
                          <a:latin typeface="Calibri" panose="020F0502020204030204"/>
                        </a:defRPr>
                      </a:lvl1pPr>
                      <a:lvl2pPr marL="456702" algn="l" defTabSz="913403" rtl="0" eaLnBrk="1" latinLnBrk="0" hangingPunct="1">
                        <a:defRPr sz="1800" kern="1200">
                          <a:solidFill>
                            <a:schemeClr val="dk1"/>
                          </a:solidFill>
                          <a:latin typeface="Calibri" panose="020F0502020204030204"/>
                        </a:defRPr>
                      </a:lvl2pPr>
                      <a:lvl3pPr marL="913403" algn="l" defTabSz="913403" rtl="0" eaLnBrk="1" latinLnBrk="0" hangingPunct="1">
                        <a:defRPr sz="1800" kern="1200">
                          <a:solidFill>
                            <a:schemeClr val="dk1"/>
                          </a:solidFill>
                          <a:latin typeface="Calibri" panose="020F0502020204030204"/>
                        </a:defRPr>
                      </a:lvl3pPr>
                      <a:lvl4pPr marL="1370104" algn="l" defTabSz="913403" rtl="0" eaLnBrk="1" latinLnBrk="0" hangingPunct="1">
                        <a:defRPr sz="1800" kern="1200">
                          <a:solidFill>
                            <a:schemeClr val="dk1"/>
                          </a:solidFill>
                          <a:latin typeface="Calibri" panose="020F0502020204030204"/>
                        </a:defRPr>
                      </a:lvl4pPr>
                      <a:lvl5pPr marL="1826806" algn="l" defTabSz="913403" rtl="0" eaLnBrk="1" latinLnBrk="0" hangingPunct="1">
                        <a:defRPr sz="1800" kern="1200">
                          <a:solidFill>
                            <a:schemeClr val="dk1"/>
                          </a:solidFill>
                          <a:latin typeface="Calibri" panose="020F0502020204030204"/>
                        </a:defRPr>
                      </a:lvl5pPr>
                      <a:lvl6pPr marL="2283510" algn="l" defTabSz="913403" rtl="0" eaLnBrk="1" latinLnBrk="0" hangingPunct="1">
                        <a:defRPr sz="1800" kern="1200">
                          <a:solidFill>
                            <a:schemeClr val="dk1"/>
                          </a:solidFill>
                          <a:latin typeface="Calibri" panose="020F0502020204030204"/>
                        </a:defRPr>
                      </a:lvl6pPr>
                      <a:lvl7pPr marL="2740208" algn="l" defTabSz="913403" rtl="0" eaLnBrk="1" latinLnBrk="0" hangingPunct="1">
                        <a:defRPr sz="1800" kern="1200">
                          <a:solidFill>
                            <a:schemeClr val="dk1"/>
                          </a:solidFill>
                          <a:latin typeface="Calibri" panose="020F0502020204030204"/>
                        </a:defRPr>
                      </a:lvl7pPr>
                      <a:lvl8pPr marL="3196913" algn="l" defTabSz="913403" rtl="0" eaLnBrk="1" latinLnBrk="0" hangingPunct="1">
                        <a:defRPr sz="1800" kern="1200">
                          <a:solidFill>
                            <a:schemeClr val="dk1"/>
                          </a:solidFill>
                          <a:latin typeface="Calibri" panose="020F0502020204030204"/>
                        </a:defRPr>
                      </a:lvl8pPr>
                      <a:lvl9pPr marL="3653613" algn="l" defTabSz="913403" rtl="0" eaLnBrk="1" latinLnBrk="0" hangingPunct="1">
                        <a:defRPr sz="1800" kern="1200">
                          <a:solidFill>
                            <a:schemeClr val="dk1"/>
                          </a:solidFill>
                          <a:latin typeface="Calibri" panose="020F0502020204030204"/>
                        </a:defRPr>
                      </a:lvl9pPr>
                    </a:lstStyle>
                    <a:p>
                      <a:pPr marL="457200" indent="-457200" algn="just">
                        <a:lnSpc>
                          <a:spcPct val="115000"/>
                        </a:lnSpc>
                      </a:pPr>
                      <a:r>
                        <a:rPr lang="en-ZA" sz="1600" b="1" dirty="0">
                          <a:solidFill>
                            <a:srgbClr val="000000"/>
                          </a:solidFill>
                          <a:effectLst/>
                          <a:latin typeface="+mn-lt"/>
                          <a:ea typeface="Calibri" panose="020F0502020204030204" pitchFamily="34" charset="0"/>
                          <a:cs typeface="Arial" panose="020B0604020202020204" pitchFamily="34" charset="0"/>
                        </a:rPr>
                        <a:t>R138 489 000</a:t>
                      </a:r>
                      <a:endParaRPr lang="en-ZA" sz="1600" dirty="0">
                        <a:effectLst/>
                        <a:latin typeface="+mn-lt"/>
                        <a:ea typeface="Times New Roman" panose="02020603050405020304" pitchFamily="18" charset="0"/>
                        <a:cs typeface="Arial" panose="020B0604020202020204" pitchFamily="34" charset="0"/>
                      </a:endParaRP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p>
                      <a:pPr marL="457200" marR="0" lvl="0" indent="-457200" algn="just" defTabSz="913403" rtl="0" eaLnBrk="1" fontAlgn="auto" latinLnBrk="0" hangingPunct="1">
                        <a:lnSpc>
                          <a:spcPct val="115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Arial" panose="020B0604020202020204" pitchFamily="34" charset="0"/>
                        </a:rPr>
                        <a:t>R12 483 042</a:t>
                      </a:r>
                    </a:p>
                  </a:txBody>
                  <a:tcPr marL="64381" marR="64381"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457200" indent="-457200" algn="just">
                        <a:lnSpc>
                          <a:spcPct val="115000"/>
                        </a:lnSpc>
                      </a:pPr>
                      <a:r>
                        <a:rPr lang="en-ZA" sz="1600" b="1" dirty="0">
                          <a:effectLst/>
                          <a:latin typeface="+mn-lt"/>
                          <a:ea typeface="Times New Roman" panose="02020603050405020304" pitchFamily="18" charset="0"/>
                          <a:cs typeface="Arial" panose="020B0604020202020204" pitchFamily="34" charset="0"/>
                        </a:rPr>
                        <a:t>R125 927 042</a:t>
                      </a:r>
                    </a:p>
                  </a:txBody>
                  <a:tcPr marL="64381" marR="64381"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683944538"/>
                  </a:ext>
                </a:extLst>
              </a:tr>
            </a:tbl>
          </a:graphicData>
        </a:graphic>
      </p:graphicFrame>
      <p:sp>
        <p:nvSpPr>
          <p:cNvPr id="9" name="Slide Number Placeholder 1"/>
          <p:cNvSpPr txBox="1">
            <a:spLocks noChangeArrowheads="1"/>
          </p:cNvSpPr>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Arial"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Arial"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Arial"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Arial"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Arial" charset="0"/>
                <a:ea typeface="+mn-ea"/>
                <a:cs typeface="+mn-cs"/>
              </a:defRPr>
            </a:lvl9pPr>
          </a:lstStyle>
          <a:p>
            <a:pPr>
              <a:spcBef>
                <a:spcPct val="0"/>
              </a:spcBef>
              <a:buFontTx/>
              <a:buNone/>
            </a:pPr>
            <a:fld id="{AE5DBE3A-C2A9-4C90-92A2-F9DB96E2DE85}" type="slidenum">
              <a:rPr lang="en-US" altLang="en-US" sz="1200" smtClean="0">
                <a:solidFill>
                  <a:srgbClr val="898989"/>
                </a:solidFill>
                <a:latin typeface="Calibri" pitchFamily="34" charset="0"/>
              </a:rPr>
              <a:pPr>
                <a:spcBef>
                  <a:spcPct val="0"/>
                </a:spcBef>
                <a:buFontTx/>
                <a:buNone/>
              </a:pPr>
              <a:t>9</a:t>
            </a:fld>
            <a:endParaRPr lang="en-US" altLang="en-US" sz="1200" dirty="0">
              <a:solidFill>
                <a:srgbClr val="898989"/>
              </a:solidFill>
              <a:latin typeface="Calibri" pitchFamily="34" charset="0"/>
            </a:endParaRPr>
          </a:p>
        </p:txBody>
      </p:sp>
    </p:spTree>
    <p:extLst>
      <p:ext uri="{BB962C8B-B14F-4D97-AF65-F5344CB8AC3E}">
        <p14:creationId xmlns:p14="http://schemas.microsoft.com/office/powerpoint/2010/main" xmlns="" val="1238462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4957</TotalTime>
  <Words>1053</Words>
  <Application>Microsoft Office PowerPoint</Application>
  <PresentationFormat>On-screen Show (4:3)</PresentationFormat>
  <Paragraphs>232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   1.  Provincial Disaster Management: Programmes,  Budgets and Expenditure;   and 2.  Provincial Drought Relief:  Programmes, Budgets  and Expenditure.    </vt:lpstr>
      <vt:lpstr>PRESENTATION OUTLINE </vt:lpstr>
      <vt:lpstr>PURPOSE </vt:lpstr>
      <vt:lpstr> </vt:lpstr>
      <vt:lpstr>INTRODUCTION   Cont…</vt:lpstr>
      <vt:lpstr> </vt:lpstr>
      <vt:lpstr> </vt:lpstr>
      <vt:lpstr> </vt:lpstr>
      <vt:lpstr> </vt:lpstr>
      <vt:lpstr> </vt:lpstr>
      <vt:lpstr> </vt:lpstr>
      <vt:lpstr> </vt:lpstr>
      <vt:lpstr>Slide 13</vt:lpstr>
      <vt:lpstr>Slide 14</vt:lpstr>
      <vt:lpstr> </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Monique</cp:lastModifiedBy>
  <cp:revision>336</cp:revision>
  <dcterms:created xsi:type="dcterms:W3CDTF">2017-08-25T12:51:03Z</dcterms:created>
  <dcterms:modified xsi:type="dcterms:W3CDTF">2020-09-01T17:37:44Z</dcterms:modified>
</cp:coreProperties>
</file>