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5"/>
  </p:notesMasterIdLst>
  <p:handoutMasterIdLst>
    <p:handoutMasterId r:id="rId26"/>
  </p:handoutMasterIdLst>
  <p:sldIdLst>
    <p:sldId id="280" r:id="rId3"/>
    <p:sldId id="279" r:id="rId4"/>
    <p:sldId id="1982" r:id="rId5"/>
    <p:sldId id="2036" r:id="rId6"/>
    <p:sldId id="2068" r:id="rId7"/>
    <p:sldId id="2043" r:id="rId8"/>
    <p:sldId id="2062" r:id="rId9"/>
    <p:sldId id="2046" r:id="rId10"/>
    <p:sldId id="2065" r:id="rId11"/>
    <p:sldId id="2058" r:id="rId12"/>
    <p:sldId id="2057" r:id="rId13"/>
    <p:sldId id="2059" r:id="rId14"/>
    <p:sldId id="2066" r:id="rId15"/>
    <p:sldId id="2047" r:id="rId16"/>
    <p:sldId id="2048" r:id="rId17"/>
    <p:sldId id="2049" r:id="rId18"/>
    <p:sldId id="2060" r:id="rId19"/>
    <p:sldId id="2061" r:id="rId20"/>
    <p:sldId id="2052" r:id="rId21"/>
    <p:sldId id="2050" r:id="rId22"/>
    <p:sldId id="2064" r:id="rId23"/>
    <p:sldId id="2035"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é  Bruwer" initials="AB" lastIdx="1" clrIdx="0">
    <p:extLst>
      <p:ext uri="{19B8F6BF-5375-455C-9EA6-DF929625EA0E}">
        <p15:presenceInfo xmlns:p15="http://schemas.microsoft.com/office/powerpoint/2012/main" userId="S-1-5-21-3615718337-1792146590-1307542628-1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660"/>
  </p:normalViewPr>
  <p:slideViewPr>
    <p:cSldViewPr snapToGrid="0">
      <p:cViewPr varScale="1">
        <p:scale>
          <a:sx n="73" d="100"/>
          <a:sy n="73" d="100"/>
        </p:scale>
        <p:origin x="564" y="78"/>
      </p:cViewPr>
      <p:guideLst/>
    </p:cSldViewPr>
  </p:slideViewPr>
  <p:notesTextViewPr>
    <p:cViewPr>
      <p:scale>
        <a:sx n="3" d="2"/>
        <a:sy n="3" d="2"/>
      </p:scale>
      <p:origin x="0" y="0"/>
    </p:cViewPr>
  </p:notesTextViewPr>
  <p:sorterViewPr>
    <p:cViewPr>
      <p:scale>
        <a:sx n="100" d="100"/>
        <a:sy n="100" d="100"/>
      </p:scale>
      <p:origin x="0" y="-7776"/>
    </p:cViewPr>
  </p:sorterViewPr>
  <p:notesViewPr>
    <p:cSldViewPr snapToGrid="0">
      <p:cViewPr varScale="1">
        <p:scale>
          <a:sx n="57" d="100"/>
          <a:sy n="57" d="100"/>
        </p:scale>
        <p:origin x="276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4E8211E-9770-41DF-83D0-810E1A0906F6}" type="datetimeFigureOut">
              <a:rPr lang="en-ZA" smtClean="0"/>
              <a:t>2020/08/18</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053F830-621F-4F4D-8AF9-BF78DF8A6D91}" type="slidenum">
              <a:rPr lang="en-ZA" smtClean="0"/>
              <a:t>‹#›</a:t>
            </a:fld>
            <a:endParaRPr lang="en-ZA"/>
          </a:p>
        </p:txBody>
      </p:sp>
    </p:spTree>
    <p:extLst>
      <p:ext uri="{BB962C8B-B14F-4D97-AF65-F5344CB8AC3E}">
        <p14:creationId xmlns:p14="http://schemas.microsoft.com/office/powerpoint/2010/main" val="1127352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E104E0-309D-4AB1-9F3E-18D8F3E37B29}" type="datetimeFigureOut">
              <a:rPr lang="en-ZA" smtClean="0"/>
              <a:t>2020/08/18</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B4E2DD-FB8F-4157-940A-E3B8B514D0DC}" type="slidenum">
              <a:rPr lang="en-ZA" smtClean="0"/>
              <a:t>‹#›</a:t>
            </a:fld>
            <a:endParaRPr lang="en-ZA"/>
          </a:p>
        </p:txBody>
      </p:sp>
    </p:spTree>
    <p:extLst>
      <p:ext uri="{BB962C8B-B14F-4D97-AF65-F5344CB8AC3E}">
        <p14:creationId xmlns:p14="http://schemas.microsoft.com/office/powerpoint/2010/main" val="200095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57040" indent="-291169">
              <a:defRPr>
                <a:solidFill>
                  <a:schemeClr val="tx1"/>
                </a:solidFill>
                <a:latin typeface="Arial" panose="020B0604020202020204" pitchFamily="34" charset="0"/>
                <a:ea typeface="ＭＳ Ｐゴシック" pitchFamily="34" charset="-128"/>
              </a:defRPr>
            </a:lvl2pPr>
            <a:lvl3pPr marL="1164677" indent="-232936">
              <a:defRPr>
                <a:solidFill>
                  <a:schemeClr val="tx1"/>
                </a:solidFill>
                <a:latin typeface="Arial" panose="020B0604020202020204" pitchFamily="34" charset="0"/>
                <a:ea typeface="ＭＳ Ｐゴシック" pitchFamily="34" charset="-128"/>
              </a:defRPr>
            </a:lvl3pPr>
            <a:lvl4pPr marL="1630548" indent="-232936">
              <a:defRPr>
                <a:solidFill>
                  <a:schemeClr val="tx1"/>
                </a:solidFill>
                <a:latin typeface="Arial" panose="020B0604020202020204" pitchFamily="34" charset="0"/>
                <a:ea typeface="ＭＳ Ｐゴシック" pitchFamily="34" charset="-128"/>
              </a:defRPr>
            </a:lvl4pPr>
            <a:lvl5pPr marL="2096418" indent="-232936">
              <a:defRPr>
                <a:solidFill>
                  <a:schemeClr val="tx1"/>
                </a:solidFill>
                <a:latin typeface="Arial" panose="020B0604020202020204" pitchFamily="34" charset="0"/>
                <a:ea typeface="ＭＳ Ｐゴシック" pitchFamily="34" charset="-128"/>
              </a:defRPr>
            </a:lvl5pPr>
            <a:lvl6pPr marL="2562289" indent="-232936" defTabSz="46587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3028159" indent="-232936" defTabSz="46587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94031" indent="-232936" defTabSz="46587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959901" indent="-232936" defTabSz="46587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CB23A657-0FE4-40FD-8861-3AF8735E6FF9}" type="slidenum">
              <a:rPr lang="en-ZA" altLang="en-US" smtClean="0"/>
              <a:pPr/>
              <a:t>1</a:t>
            </a:fld>
            <a:endParaRPr lang="en-ZA" altLang="en-US" dirty="0"/>
          </a:p>
        </p:txBody>
      </p:sp>
    </p:spTree>
    <p:extLst>
      <p:ext uri="{BB962C8B-B14F-4D97-AF65-F5344CB8AC3E}">
        <p14:creationId xmlns:p14="http://schemas.microsoft.com/office/powerpoint/2010/main" val="143742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budget task team was established for the preparation of the 2020/21 budget. The budget task team was confronted with numerous challenges during the budget process. The following matters will probably impact on the final annual budget:</a:t>
            </a:r>
          </a:p>
          <a:p>
            <a:r>
              <a:rPr lang="en-ZA" dirty="0"/>
              <a:t>The continued negative effect of the economic downturn, more so now that our national economic health is in a 	volatile state.</a:t>
            </a:r>
          </a:p>
          <a:p>
            <a:r>
              <a:rPr lang="en-ZA" dirty="0"/>
              <a:t>The increasing service delivery shortcomings and the inability of the municipality to properly fund service delivery requirements.</a:t>
            </a:r>
          </a:p>
          <a:p>
            <a:r>
              <a:rPr lang="en-ZA" dirty="0"/>
              <a:t>The inability of the municipality to establish a capital replacement reserve to provide financial leverage for non-cash items in the budget.</a:t>
            </a:r>
          </a:p>
          <a:p>
            <a:r>
              <a:rPr lang="en-ZA" dirty="0"/>
              <a:t>Insufficient funding for the rehabilitation and/or replacement of components that have reached the end of their design life.</a:t>
            </a:r>
          </a:p>
          <a:p>
            <a:r>
              <a:rPr lang="en-ZA" dirty="0"/>
              <a:t>inadequate maintenance budgets, which could be attributed to the municipality’s limited income base.</a:t>
            </a:r>
          </a:p>
          <a:p>
            <a:r>
              <a:rPr lang="en-ZA" dirty="0"/>
              <a:t>Inadequate interdepartmental cooperation with the preparation and implementation of the budget.</a:t>
            </a:r>
          </a:p>
          <a:p>
            <a:r>
              <a:rPr lang="en-ZA" dirty="0"/>
              <a:t> Failure to implement strategic plans developed for the improvement of the financial health of the municipality.</a:t>
            </a:r>
          </a:p>
          <a:p>
            <a:r>
              <a:rPr lang="en-ZA" dirty="0" err="1"/>
              <a:t>Kannaland's</a:t>
            </a:r>
            <a:r>
              <a:rPr lang="en-ZA" dirty="0"/>
              <a:t> outstanding creditor book due to previous financial challenges which the current budget must provide for.</a:t>
            </a:r>
          </a:p>
          <a:p>
            <a:r>
              <a:rPr lang="en-ZA" dirty="0" err="1"/>
              <a:t>Nersa’s</a:t>
            </a:r>
            <a:r>
              <a:rPr lang="en-ZA" dirty="0"/>
              <a:t> directive that bulk purchases will once again increase above the inflation rate for municipalities.</a:t>
            </a:r>
          </a:p>
          <a:p>
            <a:r>
              <a:rPr lang="en-ZA" dirty="0"/>
              <a:t>The national disaster due the COVID 19 Pandemic.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2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07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64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3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90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88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63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18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21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Since 2016, </a:t>
            </a:r>
            <a:r>
              <a:rPr lang="en-ZA" dirty="0" err="1"/>
              <a:t>Kannaland</a:t>
            </a:r>
            <a:r>
              <a:rPr lang="en-ZA" dirty="0"/>
              <a:t> Municipality has improved drastically through the following:</a:t>
            </a:r>
          </a:p>
          <a:p>
            <a:r>
              <a:rPr lang="en-ZA" dirty="0"/>
              <a:t>The Council leadership, which resulted in the removing of certain officials who were later investigated for many acts of corruption. </a:t>
            </a:r>
          </a:p>
          <a:p>
            <a:r>
              <a:rPr lang="en-ZA" dirty="0"/>
              <a:t>There was a general improvement of governance and financial management, as well as the implementation of projects and addressing issues, e.g. the payment of debt to ESKOM.</a:t>
            </a:r>
          </a:p>
          <a:p>
            <a:endParaRPr lang="en-GB" dirty="0"/>
          </a:p>
        </p:txBody>
      </p:sp>
      <p:sp>
        <p:nvSpPr>
          <p:cNvPr id="4" name="Slide Number Placeholder 3"/>
          <p:cNvSpPr>
            <a:spLocks noGrp="1"/>
          </p:cNvSpPr>
          <p:nvPr>
            <p:ph type="sldNum" sz="quarter" idx="10"/>
          </p:nvPr>
        </p:nvSpPr>
        <p:spPr/>
        <p:txBody>
          <a:bodyPr/>
          <a:lstStyle/>
          <a:p>
            <a:fld id="{88B4E2DD-FB8F-4157-940A-E3B8B514D0DC}" type="slidenum">
              <a:rPr lang="en-ZA" smtClean="0"/>
              <a:t>4</a:t>
            </a:fld>
            <a:endParaRPr lang="en-ZA"/>
          </a:p>
        </p:txBody>
      </p:sp>
    </p:spTree>
    <p:extLst>
      <p:ext uri="{BB962C8B-B14F-4D97-AF65-F5344CB8AC3E}">
        <p14:creationId xmlns:p14="http://schemas.microsoft.com/office/powerpoint/2010/main" val="247052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1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45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21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58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28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19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34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CBA45D6-8DAC-440D-BA96-F35058A2A5A0}" type="datetime1">
              <a:rPr lang="en-ZA" smtClean="0"/>
              <a:t>2020/08/18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292032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B647824-3C18-437A-8A82-00366615DC8D}" type="datetime1">
              <a:rPr lang="en-ZA" smtClean="0"/>
              <a:t>2020/08/18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261688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82312B7-A6DF-4950-9E46-E8277CC45CAF}" type="datetime1">
              <a:rPr lang="en-ZA" smtClean="0"/>
              <a:t>2020/08/18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241281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514350" indent="-514350">
              <a:buFont typeface="+mj-lt"/>
              <a:buAutoNum type="arabicPeriod"/>
              <a:defRPr sz="2000">
                <a:latin typeface="Arial" panose="020B0604020202020204" pitchFamily="34" charset="0"/>
                <a:cs typeface="Arial" panose="020B0604020202020204" pitchFamily="34" charset="0"/>
              </a:defRPr>
            </a:lvl1pPr>
            <a:lvl2pPr marL="914400" indent="-457200">
              <a:buFont typeface="+mj-lt"/>
              <a:buAutoNum type="arabicPeriod"/>
              <a:defRPr sz="2000">
                <a:latin typeface="Arial" panose="020B0604020202020204" pitchFamily="34" charset="0"/>
                <a:cs typeface="Arial" panose="020B0604020202020204" pitchFamily="34" charset="0"/>
              </a:defRPr>
            </a:lvl2pPr>
            <a:lvl3pPr marL="1371600" indent="-457200">
              <a:buFont typeface="+mj-lt"/>
              <a:buAutoNum type="arabicPeriod"/>
              <a:defRPr sz="2000">
                <a:latin typeface="Arial" panose="020B0604020202020204" pitchFamily="34" charset="0"/>
                <a:cs typeface="Arial" panose="020B0604020202020204" pitchFamily="34" charset="0"/>
              </a:defRPr>
            </a:lvl3pPr>
            <a:lvl4pPr marL="1714500" indent="-342900">
              <a:buFont typeface="+mj-lt"/>
              <a:buAutoNum type="arabicPeriod"/>
              <a:defRPr sz="2000">
                <a:latin typeface="Arial" panose="020B0604020202020204" pitchFamily="34" charset="0"/>
                <a:cs typeface="Arial" panose="020B0604020202020204" pitchFamily="34" charset="0"/>
              </a:defRPr>
            </a:lvl4pPr>
            <a:lvl5pPr marL="2171700" indent="-342900">
              <a:buFont typeface="+mj-lt"/>
              <a:buAutoNum type="arabicPeriod"/>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AEFF4E0-09CF-465B-A129-0A4208E40038}" type="slidenum">
              <a:rPr lang="en-ZA" smtClean="0"/>
              <a:t>‹#›</a:t>
            </a:fld>
            <a:endParaRPr lang="en-ZA"/>
          </a:p>
        </p:txBody>
      </p:sp>
      <p:sp>
        <p:nvSpPr>
          <p:cNvPr id="9" name="Text Placeholder 8"/>
          <p:cNvSpPr>
            <a:spLocks noGrp="1"/>
          </p:cNvSpPr>
          <p:nvPr>
            <p:ph type="body" sz="quarter" idx="13" hasCustomPrompt="1"/>
          </p:nvPr>
        </p:nvSpPr>
        <p:spPr>
          <a:xfrm>
            <a:off x="838200" y="330200"/>
            <a:ext cx="10642600" cy="787400"/>
          </a:xfrm>
        </p:spPr>
        <p:txBody>
          <a:bodyPr anchor="ctr">
            <a:noAutofit/>
          </a:bodyPr>
          <a:lstStyle>
            <a:lvl1pPr marL="0" indent="0" algn="ctr">
              <a:buNone/>
              <a:defRPr sz="2400" b="1">
                <a:solidFill>
                  <a:srgbClr val="F9671C"/>
                </a:solidFill>
                <a:latin typeface="Arial" panose="020B0604020202020204" pitchFamily="34" charset="0"/>
                <a:cs typeface="Arial" panose="020B0604020202020204" pitchFamily="34" charset="0"/>
              </a:defRPr>
            </a:lvl1pPr>
            <a:lvl2pPr marL="457200" indent="0">
              <a:buNone/>
              <a:defRPr sz="2400" b="1">
                <a:solidFill>
                  <a:srgbClr val="EF4718"/>
                </a:solidFill>
                <a:latin typeface="Arial" panose="020B0604020202020204" pitchFamily="34" charset="0"/>
                <a:cs typeface="Arial" panose="020B0604020202020204" pitchFamily="34" charset="0"/>
              </a:defRPr>
            </a:lvl2pPr>
            <a:lvl3pPr marL="914400" indent="0">
              <a:buNone/>
              <a:defRPr sz="2400" b="1">
                <a:solidFill>
                  <a:srgbClr val="EF4718"/>
                </a:solidFill>
                <a:latin typeface="Arial" panose="020B0604020202020204" pitchFamily="34" charset="0"/>
                <a:cs typeface="Arial" panose="020B0604020202020204" pitchFamily="34" charset="0"/>
              </a:defRPr>
            </a:lvl3pPr>
            <a:lvl4pPr marL="1371600" indent="0">
              <a:buNone/>
              <a:defRPr sz="2400" b="1">
                <a:solidFill>
                  <a:srgbClr val="EF4718"/>
                </a:solidFill>
                <a:latin typeface="Arial" panose="020B0604020202020204" pitchFamily="34" charset="0"/>
                <a:cs typeface="Arial" panose="020B0604020202020204" pitchFamily="34" charset="0"/>
              </a:defRPr>
            </a:lvl4pPr>
            <a:lvl5pPr marL="1828800" indent="0">
              <a:buNone/>
              <a:defRPr sz="2400" b="1">
                <a:solidFill>
                  <a:srgbClr val="EF4718"/>
                </a:solidFill>
                <a:latin typeface="Arial" panose="020B0604020202020204" pitchFamily="34" charset="0"/>
                <a:cs typeface="Arial" panose="020B0604020202020204" pitchFamily="34" charset="0"/>
              </a:defRPr>
            </a:lvl5pPr>
          </a:lstStyle>
          <a:p>
            <a:pPr lvl="0"/>
            <a:r>
              <a:rPr lang="en-US" dirty="0"/>
              <a:t>Click to enter Heading</a:t>
            </a:r>
          </a:p>
        </p:txBody>
      </p:sp>
    </p:spTree>
    <p:extLst>
      <p:ext uri="{BB962C8B-B14F-4D97-AF65-F5344CB8AC3E}">
        <p14:creationId xmlns:p14="http://schemas.microsoft.com/office/powerpoint/2010/main" val="60211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3" y="836712"/>
            <a:ext cx="5802875" cy="2088232"/>
          </a:xfrm>
        </p:spPr>
        <p:txBody>
          <a:bodyPr anchor="ctr"/>
          <a:lstStyle>
            <a:lvl1pPr algn="ctr">
              <a:defRPr sz="1800" b="1">
                <a:solidFill>
                  <a:srgbClr val="F9671C"/>
                </a:solidFill>
                <a:latin typeface="Arial" panose="020B0604020202020204" pitchFamily="34" charset="0"/>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7099" y="3068960"/>
            <a:ext cx="5825067" cy="1368152"/>
          </a:xfrm>
        </p:spPr>
        <p:txBody>
          <a:bodyPr anchor="ctr"/>
          <a:lstStyle>
            <a:lvl1pPr marL="0" indent="0" algn="ctr">
              <a:buNone/>
              <a:defRPr sz="1500" b="1">
                <a:solidFill>
                  <a:srgbClr val="F9671C"/>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Enter Meeting and Presenter</a:t>
            </a:r>
          </a:p>
        </p:txBody>
      </p:sp>
      <p:sp>
        <p:nvSpPr>
          <p:cNvPr id="4" name="Date Placeholder 3"/>
          <p:cNvSpPr>
            <a:spLocks noGrp="1"/>
          </p:cNvSpPr>
          <p:nvPr>
            <p:ph type="dt" sz="half" idx="10"/>
          </p:nvPr>
        </p:nvSpPr>
        <p:spPr>
          <a:xfrm>
            <a:off x="459119" y="6205539"/>
            <a:ext cx="2743200" cy="365125"/>
          </a:xfrm>
        </p:spPr>
        <p:txBody>
          <a:bodyPr/>
          <a:lstStyle>
            <a:lvl1pPr>
              <a:defRPr/>
            </a:lvl1pPr>
          </a:lstStyle>
          <a:p>
            <a:pPr>
              <a:defRPr/>
            </a:pPr>
            <a:fld id="{90EB045D-CC78-4883-9145-466272C7FEAE}" type="datetime1">
              <a:rPr lang="en-ZA" altLang="en-US" smtClean="0"/>
              <a:t>2020/08/18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9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99285" y="4747395"/>
            <a:ext cx="3462867"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7099" y="4581128"/>
            <a:ext cx="3462867"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9196" y="4717119"/>
            <a:ext cx="4550635" cy="448816"/>
          </a:xfrm>
        </p:spPr>
        <p:txBody>
          <a:bodyPr anchor="ctr"/>
          <a:lstStyle>
            <a:lvl1pPr marL="0" indent="0" algn="ctr">
              <a:buNone/>
              <a:defRPr sz="1050" b="1">
                <a:solidFill>
                  <a:srgbClr val="005D28"/>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val="344924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DC5E0EB-BB23-5C46-9DA3-6FF09DF2E950}"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2831984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DC5E0EB-BB23-5C46-9DA3-6FF09DF2E950}"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170330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C5E0EB-BB23-5C46-9DA3-6FF09DF2E950}"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377868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DC5E0EB-BB23-5C46-9DA3-6FF09DF2E950}"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176983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DC5E0EB-BB23-5C46-9DA3-6FF09DF2E950}"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3725181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DC5E0EB-BB23-5C46-9DA3-6FF09DF2E950}"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2668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E79ADE0-49DC-4A28-BF49-0BF9DC57B2D4}" type="datetime1">
              <a:rPr lang="en-ZA" smtClean="0"/>
              <a:t>2020/08/18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8567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5E0EB-BB23-5C46-9DA3-6FF09DF2E950}"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3300065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DC5E0EB-BB23-5C46-9DA3-6FF09DF2E950}"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508428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DC5E0EB-BB23-5C46-9DA3-6FF09DF2E950}"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535663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DC5E0EB-BB23-5C46-9DA3-6FF09DF2E950}"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241527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DC5E0EB-BB23-5C46-9DA3-6FF09DF2E950}"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4CE3-562B-3A4B-B2A9-B2BAEFA647C0}" type="slidenum">
              <a:rPr lang="en-US" smtClean="0"/>
              <a:t>‹#›</a:t>
            </a:fld>
            <a:endParaRPr lang="en-US"/>
          </a:p>
        </p:txBody>
      </p:sp>
    </p:spTree>
    <p:extLst>
      <p:ext uri="{BB962C8B-B14F-4D97-AF65-F5344CB8AC3E}">
        <p14:creationId xmlns:p14="http://schemas.microsoft.com/office/powerpoint/2010/main" val="213930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EDD9-D03B-4E0E-ABD5-FB6A87CEB21E}" type="datetime1">
              <a:rPr lang="en-ZA" smtClean="0"/>
              <a:t>2020/08/18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193434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A820FD2-40B9-437A-84D6-B51013DB7CEC}" type="datetime1">
              <a:rPr lang="en-ZA" smtClean="0"/>
              <a:t>2020/08/18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423273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6612950-9FDF-4929-88F8-4F0C1FE64A5C}" type="datetime1">
              <a:rPr lang="en-ZA" smtClean="0"/>
              <a:t>2020/08/18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130917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6AAC371-C6CB-4F5F-AB07-E69E2EBDA0D7}" type="datetime1">
              <a:rPr lang="en-ZA" smtClean="0"/>
              <a:t>2020/08/18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75879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AEA66-94E9-42CB-97CA-97721DFDB0E2}" type="datetime1">
              <a:rPr lang="en-ZA" smtClean="0"/>
              <a:t>2020/08/18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411399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1B9D4-21CE-4D3D-A416-DC560DBC0E0A}" type="datetime1">
              <a:rPr lang="en-ZA" smtClean="0"/>
              <a:t>2020/08/18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255887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08985-4D03-44E8-A084-91A322F83404}" type="datetime1">
              <a:rPr lang="en-ZA" smtClean="0"/>
              <a:t>2020/08/18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6B1AF27-859B-4FF8-B771-80D758C40D2B}" type="slidenum">
              <a:rPr lang="en-ZA" smtClean="0"/>
              <a:t>‹#›</a:t>
            </a:fld>
            <a:endParaRPr lang="en-ZA"/>
          </a:p>
        </p:txBody>
      </p:sp>
    </p:spTree>
    <p:extLst>
      <p:ext uri="{BB962C8B-B14F-4D97-AF65-F5344CB8AC3E}">
        <p14:creationId xmlns:p14="http://schemas.microsoft.com/office/powerpoint/2010/main" val="220358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BF36D-4BBF-4820-A055-62E602DF9473}" type="datetime1">
              <a:rPr lang="en-ZA" smtClean="0"/>
              <a:t>2020/08/18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1AF27-859B-4FF8-B771-80D758C40D2B}" type="slidenum">
              <a:rPr lang="en-ZA" smtClean="0"/>
              <a:t>‹#›</a:t>
            </a:fld>
            <a:endParaRPr lang="en-ZA"/>
          </a:p>
        </p:txBody>
      </p:sp>
    </p:spTree>
    <p:extLst>
      <p:ext uri="{BB962C8B-B14F-4D97-AF65-F5344CB8AC3E}">
        <p14:creationId xmlns:p14="http://schemas.microsoft.com/office/powerpoint/2010/main" val="578633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5E0EB-BB23-5C46-9DA3-6FF09DF2E950}" type="datetimeFigureOut">
              <a:rPr lang="en-US" smtClean="0"/>
              <a:t>8/18/2020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64CE3-562B-3A4B-B2A9-B2BAEFA647C0}" type="slidenum">
              <a:rPr lang="en-US" smtClean="0"/>
              <a:t>‹#›</a:t>
            </a:fld>
            <a:endParaRPr lang="en-US"/>
          </a:p>
        </p:txBody>
      </p:sp>
    </p:spTree>
    <p:extLst>
      <p:ext uri="{BB962C8B-B14F-4D97-AF65-F5344CB8AC3E}">
        <p14:creationId xmlns:p14="http://schemas.microsoft.com/office/powerpoint/2010/main" val="23767156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93125" y="970448"/>
            <a:ext cx="5802875" cy="2098512"/>
          </a:xfrm>
        </p:spPr>
        <p:txBody>
          <a:bodyPr/>
          <a:lstStyle/>
          <a:p>
            <a:r>
              <a:rPr lang="en-ZA" sz="2000" dirty="0"/>
              <a:t>STATE OF KANNALAND LOCAL MUNICIPALITY</a:t>
            </a:r>
            <a:r>
              <a:rPr lang="en-US" dirty="0"/>
              <a:t/>
            </a:r>
            <a:br>
              <a:rPr lang="en-US" dirty="0"/>
            </a:br>
            <a:r>
              <a:rPr lang="en-US" dirty="0"/>
              <a:t/>
            </a:r>
            <a:br>
              <a:rPr lang="en-US" dirty="0"/>
            </a:br>
            <a:r>
              <a:rPr lang="en-US" dirty="0"/>
              <a:t/>
            </a:r>
            <a:br>
              <a:rPr lang="en-US" dirty="0"/>
            </a:br>
            <a:r>
              <a:rPr lang="en-US" dirty="0"/>
              <a:t/>
            </a:r>
            <a:br>
              <a:rPr lang="en-US" dirty="0"/>
            </a:br>
            <a:r>
              <a:rPr lang="en-US" dirty="0"/>
              <a:t>PRESENTATION TO THE COGTA PORTFOLIO COMMITTEE</a:t>
            </a:r>
            <a:endParaRPr lang="en-ZA" dirty="0"/>
          </a:p>
        </p:txBody>
      </p:sp>
      <p:sp>
        <p:nvSpPr>
          <p:cNvPr id="2" name="Slide Number Placeholder 1"/>
          <p:cNvSpPr>
            <a:spLocks noGrp="1"/>
          </p:cNvSpPr>
          <p:nvPr>
            <p:ph type="sldNum" sz="quarter" idx="12"/>
          </p:nvPr>
        </p:nvSpPr>
        <p:spPr/>
        <p:txBody>
          <a:bodyPr/>
          <a:lstStyle/>
          <a:p>
            <a:pPr>
              <a:defRPr/>
            </a:pPr>
            <a:fld id="{0771AC7C-942F-450F-AE9F-48ABDBD49A1A}" type="slidenum">
              <a:rPr lang="en-US" altLang="en-US" smtClean="0"/>
              <a:pPr>
                <a:defRPr/>
              </a:pPr>
              <a:t>1</a:t>
            </a:fld>
            <a:endParaRPr lang="en-US" altLang="en-US" dirty="0"/>
          </a:p>
        </p:txBody>
      </p:sp>
      <p:sp>
        <p:nvSpPr>
          <p:cNvPr id="3" name="Content Placeholder 2"/>
          <p:cNvSpPr>
            <a:spLocks noGrp="1"/>
          </p:cNvSpPr>
          <p:nvPr>
            <p:ph sz="quarter" idx="13"/>
          </p:nvPr>
        </p:nvSpPr>
        <p:spPr>
          <a:xfrm>
            <a:off x="749425" y="3446332"/>
            <a:ext cx="5970689" cy="1290235"/>
          </a:xfrm>
        </p:spPr>
        <p:txBody>
          <a:bodyPr>
            <a:normAutofit fontScale="92500" lnSpcReduction="20000"/>
          </a:bodyPr>
          <a:lstStyle/>
          <a:p>
            <a:r>
              <a:rPr lang="en-US" sz="2000" dirty="0"/>
              <a:t>Time: </a:t>
            </a:r>
            <a:r>
              <a:rPr lang="en-US" sz="2000" dirty="0" smtClean="0"/>
              <a:t>09H00</a:t>
            </a:r>
            <a:endParaRPr lang="en-US" sz="2000" dirty="0"/>
          </a:p>
          <a:p>
            <a:r>
              <a:rPr lang="en-US" sz="2000" dirty="0"/>
              <a:t>Date: </a:t>
            </a:r>
            <a:r>
              <a:rPr lang="en-US" sz="2000" dirty="0" smtClean="0"/>
              <a:t>01 September </a:t>
            </a:r>
            <a:r>
              <a:rPr lang="en-US" sz="2000" dirty="0"/>
              <a:t>2020</a:t>
            </a:r>
          </a:p>
          <a:p>
            <a:r>
              <a:rPr lang="en-US" sz="2000" dirty="0"/>
              <a:t>Presenter: Ms </a:t>
            </a:r>
            <a:r>
              <a:rPr lang="en-US" sz="2000" dirty="0" smtClean="0"/>
              <a:t>A Bruwer </a:t>
            </a:r>
            <a:endParaRPr lang="en-US" sz="2000" dirty="0"/>
          </a:p>
          <a:p>
            <a:r>
              <a:rPr lang="en-US" sz="2000" dirty="0"/>
              <a:t>Virtual Meeting</a:t>
            </a:r>
          </a:p>
          <a:p>
            <a:endParaRPr lang="en-US" dirty="0"/>
          </a:p>
        </p:txBody>
      </p:sp>
    </p:spTree>
    <p:extLst>
      <p:ext uri="{BB962C8B-B14F-4D97-AF65-F5344CB8AC3E}">
        <p14:creationId xmlns:p14="http://schemas.microsoft.com/office/powerpoint/2010/main" val="3973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10036928" cy="5796658"/>
          </a:xfrm>
        </p:spPr>
        <p:txBody>
          <a:bodyPr>
            <a:normAutofit lnSpcReduction="10000"/>
          </a:bodyPr>
          <a:lstStyle/>
          <a:p>
            <a:pPr algn="just" defTabSz="457200">
              <a:lnSpc>
                <a:spcPct val="100000"/>
              </a:lnSpc>
              <a:spcBef>
                <a:spcPts val="0"/>
              </a:spcBef>
              <a:defRPr/>
            </a:pPr>
            <a:r>
              <a:rPr lang="en-ZA" sz="2400" dirty="0" err="1"/>
              <a:t>Kannaland</a:t>
            </a:r>
            <a:r>
              <a:rPr lang="en-ZA" sz="2400" dirty="0"/>
              <a:t> has adopted an unfunded budget in 2019/20 and the adjusted budget for the 2018/19 financial year was also unfunded.</a:t>
            </a:r>
          </a:p>
          <a:p>
            <a:pPr algn="just" defTabSz="457200">
              <a:lnSpc>
                <a:spcPct val="100000"/>
              </a:lnSpc>
              <a:spcBef>
                <a:spcPts val="0"/>
              </a:spcBef>
              <a:defRPr/>
            </a:pPr>
            <a:endParaRPr lang="en-ZA" sz="2400" dirty="0"/>
          </a:p>
          <a:p>
            <a:pPr algn="just" defTabSz="457200">
              <a:lnSpc>
                <a:spcPct val="100000"/>
              </a:lnSpc>
              <a:spcBef>
                <a:spcPts val="0"/>
              </a:spcBef>
              <a:defRPr/>
            </a:pPr>
            <a:r>
              <a:rPr lang="en-ZA" sz="2400" dirty="0"/>
              <a:t>For the 2020/21 period, the municipality is planning to spend </a:t>
            </a:r>
            <a:r>
              <a:rPr lang="en-ZA" sz="2400" b="1" dirty="0"/>
              <a:t>R68 986 110 on capital projects. </a:t>
            </a:r>
          </a:p>
          <a:p>
            <a:pPr algn="just" defTabSz="457200">
              <a:lnSpc>
                <a:spcPct val="100000"/>
              </a:lnSpc>
              <a:spcBef>
                <a:spcPts val="0"/>
              </a:spcBef>
              <a:defRPr/>
            </a:pPr>
            <a:endParaRPr lang="en-ZA" sz="2400" dirty="0"/>
          </a:p>
          <a:p>
            <a:pPr algn="just" defTabSz="457200">
              <a:lnSpc>
                <a:spcPct val="100000"/>
              </a:lnSpc>
              <a:spcBef>
                <a:spcPts val="0"/>
              </a:spcBef>
              <a:defRPr/>
            </a:pPr>
            <a:r>
              <a:rPr lang="en-ZA" sz="2400" dirty="0" err="1"/>
              <a:t>Kannaland</a:t>
            </a:r>
            <a:r>
              <a:rPr lang="en-ZA" sz="2400" dirty="0"/>
              <a:t> budgeted for an </a:t>
            </a:r>
            <a:r>
              <a:rPr lang="en-ZA" sz="2400" b="1" dirty="0"/>
              <a:t>operational deficit of R6 122 644</a:t>
            </a:r>
            <a:r>
              <a:rPr lang="en-ZA" sz="2400" dirty="0"/>
              <a:t>, further budget cuts still need to be implemented and funding sources be implemented. </a:t>
            </a:r>
          </a:p>
          <a:p>
            <a:pPr algn="just" defTabSz="457200">
              <a:lnSpc>
                <a:spcPct val="100000"/>
              </a:lnSpc>
              <a:spcBef>
                <a:spcPts val="0"/>
              </a:spcBef>
              <a:defRPr/>
            </a:pPr>
            <a:endParaRPr lang="en-ZA" sz="2400" dirty="0"/>
          </a:p>
          <a:p>
            <a:pPr algn="just" defTabSz="457200">
              <a:lnSpc>
                <a:spcPct val="100000"/>
              </a:lnSpc>
              <a:spcBef>
                <a:spcPts val="0"/>
              </a:spcBef>
              <a:defRPr/>
            </a:pPr>
            <a:r>
              <a:rPr lang="en-ZA" sz="2400" dirty="0"/>
              <a:t>The total expected </a:t>
            </a:r>
            <a:r>
              <a:rPr lang="en-ZA" sz="2400" b="1" dirty="0"/>
              <a:t>Operational Revenue is R161 332 850 </a:t>
            </a:r>
            <a:r>
              <a:rPr lang="en-ZA" sz="2400" dirty="0"/>
              <a:t>and </a:t>
            </a:r>
            <a:r>
              <a:rPr lang="en-ZA" sz="2400" b="1" dirty="0"/>
              <a:t>Operational Expenditure is R167 455 494. </a:t>
            </a:r>
          </a:p>
          <a:p>
            <a:pPr algn="just" defTabSz="457200">
              <a:lnSpc>
                <a:spcPct val="100000"/>
              </a:lnSpc>
              <a:spcBef>
                <a:spcPts val="0"/>
              </a:spcBef>
              <a:defRPr/>
            </a:pPr>
            <a:endParaRPr lang="en-ZA" sz="2400" b="1" dirty="0"/>
          </a:p>
          <a:p>
            <a:pPr algn="just" defTabSz="457200">
              <a:lnSpc>
                <a:spcPct val="100000"/>
              </a:lnSpc>
              <a:spcBef>
                <a:spcPts val="0"/>
              </a:spcBef>
              <a:defRPr/>
            </a:pPr>
            <a:r>
              <a:rPr lang="en-ZA" sz="2400" dirty="0"/>
              <a:t>Contributed assets funded by </a:t>
            </a:r>
            <a:r>
              <a:rPr lang="en-ZA" sz="2400" b="1" dirty="0"/>
              <a:t>conditional national grants in the budget to the amount of R63 321 350 and R5 664 760 </a:t>
            </a:r>
            <a:r>
              <a:rPr lang="en-ZA" sz="2400" dirty="0"/>
              <a:t>funded by </a:t>
            </a:r>
            <a:r>
              <a:rPr lang="en-ZA" sz="2400" b="1" dirty="0"/>
              <a:t>own funds.</a:t>
            </a:r>
          </a:p>
          <a:p>
            <a:pPr marL="0" indent="0" algn="just" defTabSz="457200">
              <a:lnSpc>
                <a:spcPct val="120000"/>
              </a:lnSpc>
              <a:spcBef>
                <a:spcPts val="0"/>
              </a:spcBef>
              <a:buNone/>
              <a:defRPr/>
            </a:pPr>
            <a:endParaRPr lang="en-ZA" sz="2400" b="1" dirty="0"/>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FINANCIAL MANAGEMENT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82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755374"/>
            <a:ext cx="9767455" cy="5884122"/>
          </a:xfrm>
        </p:spPr>
        <p:txBody>
          <a:bodyPr>
            <a:normAutofit fontScale="92500" lnSpcReduction="10000"/>
          </a:bodyPr>
          <a:lstStyle/>
          <a:p>
            <a:pPr marL="0" indent="0" algn="just" defTabSz="457200">
              <a:lnSpc>
                <a:spcPct val="120000"/>
              </a:lnSpc>
              <a:spcBef>
                <a:spcPts val="0"/>
              </a:spcBef>
              <a:buNone/>
              <a:defRPr/>
            </a:pPr>
            <a:r>
              <a:rPr lang="en-ZA" sz="2400" b="1" dirty="0"/>
              <a:t>Key interventions (municipality) </a:t>
            </a:r>
            <a:endParaRPr lang="en-GB" sz="2400" b="1" dirty="0"/>
          </a:p>
          <a:p>
            <a:pPr algn="just" defTabSz="457200">
              <a:lnSpc>
                <a:spcPct val="120000"/>
              </a:lnSpc>
              <a:spcBef>
                <a:spcPts val="0"/>
              </a:spcBef>
              <a:defRPr/>
            </a:pPr>
            <a:r>
              <a:rPr lang="en-ZA" sz="2200" dirty="0"/>
              <a:t>The municipality adopted a hands-on cash management  approach through a planned cash flow management committee. The municipality's updated cash management policy has been in effect since 1 July 2019.</a:t>
            </a:r>
          </a:p>
          <a:p>
            <a:pPr algn="just" defTabSz="457200">
              <a:lnSpc>
                <a:spcPct val="120000"/>
              </a:lnSpc>
              <a:spcBef>
                <a:spcPts val="0"/>
              </a:spcBef>
              <a:defRPr/>
            </a:pPr>
            <a:endParaRPr lang="en-ZA" sz="2200" dirty="0"/>
          </a:p>
          <a:p>
            <a:pPr algn="just" defTabSz="457200">
              <a:lnSpc>
                <a:spcPct val="120000"/>
              </a:lnSpc>
              <a:spcBef>
                <a:spcPts val="0"/>
              </a:spcBef>
              <a:defRPr/>
            </a:pPr>
            <a:r>
              <a:rPr lang="en-ZA" sz="2200" dirty="0"/>
              <a:t>No external loans will be sourced to fund capital projects. The capital 	acquisitions for 2020/2021 will be limited to the availability of cash funds and secured grant funding.</a:t>
            </a:r>
          </a:p>
          <a:p>
            <a:pPr algn="just" defTabSz="457200">
              <a:lnSpc>
                <a:spcPct val="120000"/>
              </a:lnSpc>
              <a:spcBef>
                <a:spcPts val="0"/>
              </a:spcBef>
              <a:defRPr/>
            </a:pPr>
            <a:endParaRPr lang="en-ZA" sz="2200" dirty="0"/>
          </a:p>
          <a:p>
            <a:pPr algn="just" defTabSz="457200">
              <a:lnSpc>
                <a:spcPct val="120000"/>
              </a:lnSpc>
              <a:spcBef>
                <a:spcPts val="0"/>
              </a:spcBef>
              <a:defRPr/>
            </a:pPr>
            <a:r>
              <a:rPr lang="en-ZA" sz="2200" dirty="0"/>
              <a:t>The municipality has implemented a process to ensure that all available national and provincial government grants are accessed in order to service part of our capital programme.</a:t>
            </a:r>
          </a:p>
          <a:p>
            <a:pPr algn="just" defTabSz="457200">
              <a:lnSpc>
                <a:spcPct val="120000"/>
              </a:lnSpc>
              <a:spcBef>
                <a:spcPts val="0"/>
              </a:spcBef>
              <a:defRPr/>
            </a:pPr>
            <a:endParaRPr lang="en-ZA" sz="2200" dirty="0"/>
          </a:p>
          <a:p>
            <a:pPr algn="just" defTabSz="457200">
              <a:lnSpc>
                <a:spcPct val="120000"/>
              </a:lnSpc>
              <a:spcBef>
                <a:spcPts val="0"/>
              </a:spcBef>
              <a:defRPr/>
            </a:pPr>
            <a:r>
              <a:rPr lang="en-ZA" sz="2200" dirty="0"/>
              <a:t>The municipality is currently undertaking an internal land audit with the aim to identify properties which could be alienated. The process, however, is at 	the stage that any financial inflows will only be accounted for in the next adjustments budget. These funds will be utilized to build the CRR.</a:t>
            </a:r>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FINANCIAL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0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6320" y="1296987"/>
            <a:ext cx="10317480" cy="2476260"/>
          </a:xfrm>
        </p:spPr>
        <p:txBody>
          <a:bodyPr>
            <a:normAutofit/>
          </a:bodyPr>
          <a:lstStyle/>
          <a:p>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036320" y="1117600"/>
            <a:ext cx="10317480" cy="5059362"/>
          </a:xfrm>
        </p:spPr>
        <p:txBody>
          <a:bodyPr>
            <a:normAutofit/>
          </a:bodyPr>
          <a:lstStyle/>
          <a:p>
            <a:pPr algn="just" defTabSz="457200">
              <a:lnSpc>
                <a:spcPct val="120000"/>
              </a:lnSpc>
              <a:spcBef>
                <a:spcPts val="0"/>
              </a:spcBef>
              <a:buFont typeface="Wingdings" panose="05000000000000000000" pitchFamily="2" charset="2"/>
              <a:buChar char="q"/>
              <a:defRPr/>
            </a:pPr>
            <a:r>
              <a:rPr lang="en-ZA" sz="1600" dirty="0">
                <a:latin typeface="Arial" panose="020B0604020202020204" pitchFamily="34" charset="0"/>
                <a:cs typeface="Arial" panose="020B0604020202020204" pitchFamily="34" charset="0"/>
              </a:rPr>
              <a:t>AG highlighted that in </a:t>
            </a:r>
            <a:r>
              <a:rPr lang="en-ZA" sz="1600" dirty="0" err="1">
                <a:latin typeface="Arial" panose="020B0604020202020204" pitchFamily="34" charset="0"/>
                <a:cs typeface="Arial" panose="020B0604020202020204" pitchFamily="34" charset="0"/>
              </a:rPr>
              <a:t>Kannaland</a:t>
            </a:r>
            <a:r>
              <a:rPr lang="en-ZA" sz="1600" dirty="0">
                <a:latin typeface="Arial" panose="020B0604020202020204" pitchFamily="34" charset="0"/>
                <a:cs typeface="Arial" panose="020B0604020202020204" pitchFamily="34" charset="0"/>
              </a:rPr>
              <a:t> LM there is a lack of oversight due to instability in the political and administrative positions. Key positions such as those of the Chief Financial Officer and the supply chain management manager have not been filled permanently, with different employees acting in these positions.</a:t>
            </a:r>
          </a:p>
          <a:p>
            <a:pPr algn="just" defTabSz="457200">
              <a:lnSpc>
                <a:spcPct val="120000"/>
              </a:lnSpc>
              <a:spcBef>
                <a:spcPts val="0"/>
              </a:spcBef>
              <a:buFont typeface="Wingdings" panose="05000000000000000000" pitchFamily="2" charset="2"/>
              <a:buChar char="q"/>
              <a:defRPr/>
            </a:pPr>
            <a:endParaRPr lang="en-ZA" sz="1600" dirty="0">
              <a:latin typeface="Arial" panose="020B0604020202020204" pitchFamily="34" charset="0"/>
              <a:cs typeface="Arial" panose="020B0604020202020204" pitchFamily="34" charset="0"/>
            </a:endParaRPr>
          </a:p>
          <a:p>
            <a:pPr algn="just" defTabSz="457200">
              <a:lnSpc>
                <a:spcPct val="120000"/>
              </a:lnSpc>
              <a:spcBef>
                <a:spcPts val="0"/>
              </a:spcBef>
              <a:buFont typeface="Wingdings" panose="05000000000000000000" pitchFamily="2" charset="2"/>
              <a:buChar char="q"/>
              <a:defRPr/>
            </a:pPr>
            <a:r>
              <a:rPr lang="en-ZA" sz="1600" dirty="0">
                <a:latin typeface="Arial" panose="020B0604020202020204" pitchFamily="34" charset="0"/>
                <a:cs typeface="Arial" panose="020B0604020202020204" pitchFamily="34" charset="0"/>
              </a:rPr>
              <a:t>The municipality indicated in the 2018/19 annual report that the absence of a chief financial officer position, coupled with an unstable financial accounting system and ineffective human resource management practices, have contributed to the poor implementation of internal controls over accurate and complete financial information. As a result, basic daily and monthly controls were not embedded in the Municipality’s processes to ensure proper record keeping, timely, accurate and complete processing of transactions, reconciliation of transactions and regular monitoring of compliance with relevant legislation.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 Placeholder 3"/>
          <p:cNvSpPr>
            <a:spLocks noGrp="1"/>
          </p:cNvSpPr>
          <p:nvPr>
            <p:ph type="body" sz="quarter" idx="4294967295"/>
          </p:nvPr>
        </p:nvSpPr>
        <p:spPr>
          <a:xfrm>
            <a:off x="1036320" y="633984"/>
            <a:ext cx="10317480" cy="483616"/>
          </a:xfrm>
          <a:ln>
            <a:solidFill>
              <a:schemeClr val="accent2"/>
            </a:solidFill>
          </a:ln>
        </p:spPr>
        <p:txBody>
          <a:bodyPr>
            <a:normAutofit/>
          </a:bodyPr>
          <a:lstStyle/>
          <a:p>
            <a:pPr marL="0" indent="0" algn="ctr">
              <a:buNone/>
            </a:pPr>
            <a:r>
              <a:rPr lang="en-ZA" sz="2400" b="1" dirty="0">
                <a:solidFill>
                  <a:schemeClr val="accent2"/>
                </a:solidFill>
                <a:latin typeface="Arial" panose="020B0604020202020204" pitchFamily="34" charset="0"/>
                <a:cs typeface="Arial" panose="020B0604020202020204" pitchFamily="34" charset="0"/>
              </a:rPr>
              <a:t>AUDITOR GENERAL PERSPECTIVE</a:t>
            </a: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p:cNvGraphicFramePr>
            <a:graphicFrameLocks noGrp="1"/>
          </p:cNvGraphicFramePr>
          <p:nvPr/>
        </p:nvGraphicFramePr>
        <p:xfrm>
          <a:off x="1036320" y="4315968"/>
          <a:ext cx="10317481" cy="1860994"/>
        </p:xfrm>
        <a:graphic>
          <a:graphicData uri="http://schemas.openxmlformats.org/drawingml/2006/table">
            <a:tbl>
              <a:tblPr firstRow="1" firstCol="1" bandRow="1"/>
              <a:tblGrid>
                <a:gridCol w="2088219">
                  <a:extLst>
                    <a:ext uri="{9D8B030D-6E8A-4147-A177-3AD203B41FA5}">
                      <a16:colId xmlns:a16="http://schemas.microsoft.com/office/drawing/2014/main" val="85815780"/>
                    </a:ext>
                  </a:extLst>
                </a:gridCol>
                <a:gridCol w="2054198">
                  <a:extLst>
                    <a:ext uri="{9D8B030D-6E8A-4147-A177-3AD203B41FA5}">
                      <a16:colId xmlns:a16="http://schemas.microsoft.com/office/drawing/2014/main" val="921122613"/>
                    </a:ext>
                  </a:extLst>
                </a:gridCol>
                <a:gridCol w="2054198">
                  <a:extLst>
                    <a:ext uri="{9D8B030D-6E8A-4147-A177-3AD203B41FA5}">
                      <a16:colId xmlns:a16="http://schemas.microsoft.com/office/drawing/2014/main" val="460816869"/>
                    </a:ext>
                  </a:extLst>
                </a:gridCol>
                <a:gridCol w="2060433">
                  <a:extLst>
                    <a:ext uri="{9D8B030D-6E8A-4147-A177-3AD203B41FA5}">
                      <a16:colId xmlns:a16="http://schemas.microsoft.com/office/drawing/2014/main" val="1530975517"/>
                    </a:ext>
                  </a:extLst>
                </a:gridCol>
                <a:gridCol w="2060433">
                  <a:extLst>
                    <a:ext uri="{9D8B030D-6E8A-4147-A177-3AD203B41FA5}">
                      <a16:colId xmlns:a16="http://schemas.microsoft.com/office/drawing/2014/main" val="3684611427"/>
                    </a:ext>
                  </a:extLst>
                </a:gridCol>
              </a:tblGrid>
              <a:tr h="924402">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2018-19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3971"/>
                    </a:solidFill>
                  </a:tcPr>
                </a:tc>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2017-18</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6B97"/>
                    </a:solidFill>
                  </a:tcPr>
                </a:tc>
                <a:tc>
                  <a:txBody>
                    <a:bodyPr/>
                    <a:lstStyle/>
                    <a:p>
                      <a:pPr algn="ctr">
                        <a:lnSpc>
                          <a:spcPct val="115000"/>
                        </a:lnSpc>
                        <a:spcAft>
                          <a:spcPts val="0"/>
                        </a:spcAft>
                      </a:pPr>
                      <a:r>
                        <a:rPr lang="en-GB"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2016-17</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2015-16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a:lnSpc>
                          <a:spcPct val="115000"/>
                        </a:lnSpc>
                        <a:spcAft>
                          <a:spcPts val="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2014-15</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785293700"/>
                  </a:ext>
                </a:extLst>
              </a:tr>
              <a:tr h="936592">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 not finalised at legislated date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2D2"/>
                    </a:solidFill>
                  </a:tcPr>
                </a:tc>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Unqualified with findings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00"/>
                    </a:solidFill>
                  </a:tcPr>
                </a:tc>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Qualified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2786"/>
                    </a:solidFill>
                  </a:tcPr>
                </a:tc>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Disclaimer</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001B"/>
                    </a:solidFill>
                  </a:tcPr>
                </a:tc>
                <a:tc>
                  <a:txBody>
                    <a:bodyPr/>
                    <a:lstStyle/>
                    <a:p>
                      <a:pPr algn="ctr">
                        <a:lnSpc>
                          <a:spcPct val="115000"/>
                        </a:lnSpc>
                        <a:spcAft>
                          <a:spcPts val="0"/>
                        </a:spcAft>
                      </a:pPr>
                      <a:r>
                        <a:rPr lang="en-GB"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Unqualified with findings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00"/>
                    </a:solidFill>
                  </a:tcPr>
                </a:tc>
                <a:extLst>
                  <a:ext uri="{0D108BD9-81ED-4DB2-BD59-A6C34878D82A}">
                    <a16:rowId xmlns:a16="http://schemas.microsoft.com/office/drawing/2014/main" val="2195352983"/>
                  </a:ext>
                </a:extLst>
              </a:tr>
            </a:tbl>
          </a:graphicData>
        </a:graphic>
      </p:graphicFrame>
    </p:spTree>
    <p:extLst>
      <p:ext uri="{BB962C8B-B14F-4D97-AF65-F5344CB8AC3E}">
        <p14:creationId xmlns:p14="http://schemas.microsoft.com/office/powerpoint/2010/main" val="197888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FINANCIAL RECOVERY PLAN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536448" y="938784"/>
            <a:ext cx="11070336" cy="5193792"/>
          </a:xfrm>
        </p:spPr>
        <p:txBody>
          <a:bodyPr>
            <a:noAutofit/>
          </a:bodyPr>
          <a:lstStyle/>
          <a:p>
            <a:pPr marL="0" indent="0" algn="just">
              <a:buNone/>
            </a:pPr>
            <a:r>
              <a:rPr lang="en-ZA" sz="1800" dirty="0"/>
              <a:t>The </a:t>
            </a:r>
            <a:r>
              <a:rPr lang="en-ZA" sz="1800" dirty="0" err="1"/>
              <a:t>Kannaland</a:t>
            </a:r>
            <a:r>
              <a:rPr lang="en-ZA" sz="1800" dirty="0"/>
              <a:t> Municipality is facing significant fiscal and service delivery difficulties, which undermine the effective and efficient performance of its functions and mandate. More importantly these difficulties are becoming increasingly severe and unless focussed action is undertaken to address the underlying causes, </a:t>
            </a:r>
            <a:r>
              <a:rPr lang="en-ZA" sz="1800" dirty="0" err="1"/>
              <a:t>Kannaland</a:t>
            </a:r>
            <a:r>
              <a:rPr lang="en-ZA" sz="1800" dirty="0"/>
              <a:t> Municipality will find it increasingly difficult to perform its mandate. </a:t>
            </a:r>
          </a:p>
          <a:p>
            <a:pPr marL="0" indent="0" algn="just">
              <a:buNone/>
            </a:pPr>
            <a:r>
              <a:rPr lang="en-ZA" sz="1800" dirty="0"/>
              <a:t>Key components identified as priority are: </a:t>
            </a:r>
          </a:p>
          <a:p>
            <a:pPr algn="just">
              <a:buFont typeface="+mj-lt"/>
              <a:buAutoNum type="alphaLcParenR"/>
            </a:pPr>
            <a:r>
              <a:rPr lang="en-ZA" sz="1800" dirty="0"/>
              <a:t>Review the current budgeting strategy and process as well as expenditure and management systems to ensure efficient and effective service delivery in line with </a:t>
            </a:r>
            <a:r>
              <a:rPr lang="en-ZA" sz="1800" dirty="0" err="1"/>
              <a:t>Kannaland</a:t>
            </a:r>
            <a:r>
              <a:rPr lang="en-ZA" sz="1800" dirty="0"/>
              <a:t> Municipality priorities. </a:t>
            </a:r>
          </a:p>
          <a:p>
            <a:pPr algn="just">
              <a:buFont typeface="+mj-lt"/>
              <a:buAutoNum type="alphaLcParenR"/>
            </a:pPr>
            <a:r>
              <a:rPr lang="en-ZA" sz="1800" dirty="0"/>
              <a:t>Review revenue management systems to maximise revenue generation possibilities and improve revenue performance. </a:t>
            </a:r>
          </a:p>
          <a:p>
            <a:pPr algn="just">
              <a:buFont typeface="+mj-lt"/>
              <a:buAutoNum type="alphaLcParenR"/>
            </a:pPr>
            <a:r>
              <a:rPr lang="en-ZA" sz="1800" dirty="0"/>
              <a:t>Review cash and debt management strategies and practices. </a:t>
            </a:r>
          </a:p>
          <a:p>
            <a:pPr algn="just">
              <a:buFont typeface="+mj-lt"/>
              <a:buAutoNum type="alphaLcParenR"/>
            </a:pPr>
            <a:r>
              <a:rPr lang="en-ZA" sz="1800" dirty="0"/>
              <a:t>Review internal controls and delegations regarding financial management. </a:t>
            </a:r>
          </a:p>
          <a:p>
            <a:pPr algn="just">
              <a:buFont typeface="+mj-lt"/>
              <a:buAutoNum type="alphaLcParenR"/>
            </a:pPr>
            <a:r>
              <a:rPr lang="en-ZA" sz="1800" dirty="0"/>
              <a:t>Implementing asset management through an integrated infrastructure and asset management plan. </a:t>
            </a:r>
          </a:p>
          <a:p>
            <a:pPr algn="just">
              <a:buFont typeface="+mj-lt"/>
              <a:buAutoNum type="alphaLcParenR"/>
            </a:pPr>
            <a:r>
              <a:rPr lang="en-ZA" sz="1800" dirty="0"/>
              <a:t>Review governance practices in the Supply Chain Management practices and implement proper controls and risk management practices. Conduct organisational redesign, compile all job descriptions, and have job evaluations done and appropriate capacitation of BTO with skilled personnel. Review IT infrastructure and implement Accounting, Budget, and Reporting Reforms (</a:t>
            </a:r>
            <a:r>
              <a:rPr lang="en-ZA" sz="1800" dirty="0" err="1"/>
              <a:t>mSCOA</a:t>
            </a:r>
            <a:r>
              <a:rPr lang="en-ZA" sz="1800" dirty="0"/>
              <a:t> etc.). Review all short term and long-term liabilities as well as contingent liabilities and schedule the repayment of debt. </a:t>
            </a:r>
          </a:p>
          <a:p>
            <a:pPr marL="0" indent="0" algn="just">
              <a:buNone/>
            </a:pPr>
            <a:endParaRPr lang="en-GB" sz="1800" dirty="0"/>
          </a:p>
        </p:txBody>
      </p:sp>
    </p:spTree>
    <p:extLst>
      <p:ext uri="{BB962C8B-B14F-4D97-AF65-F5344CB8AC3E}">
        <p14:creationId xmlns:p14="http://schemas.microsoft.com/office/powerpoint/2010/main" val="76795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a:bodyPr>
          <a:lstStyle/>
          <a:p>
            <a:pPr marL="0" indent="0" algn="just" defTabSz="457200">
              <a:lnSpc>
                <a:spcPct val="120000"/>
              </a:lnSpc>
              <a:spcBef>
                <a:spcPts val="0"/>
              </a:spcBef>
              <a:buNone/>
              <a:defRPr/>
            </a:pPr>
            <a:endParaRPr lang="en-GB" sz="2400" b="1" dirty="0"/>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SERVICE DELIVERY STATUS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822036" y="755374"/>
            <a:ext cx="10531764" cy="7654403"/>
          </a:xfrm>
          <a:prstGeom prst="rect">
            <a:avLst/>
          </a:prstGeom>
        </p:spPr>
        <p:txBody>
          <a:bodyPr wrap="square">
            <a:spAutoFit/>
          </a:bodyPr>
          <a:lstStyle/>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ZA"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Service delivery is still at </a:t>
            </a:r>
            <a:r>
              <a:rPr kumimoji="0" lang="en-ZA" sz="1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basic level </a:t>
            </a:r>
            <a:r>
              <a:rPr kumimoji="0" lang="en-ZA"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mainly due to lack of funding, however risk is lower due to:</a:t>
            </a:r>
          </a:p>
          <a:p>
            <a:pPr marL="742950" marR="0" lvl="1" indent="-28575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Appointment of engineer and reinstating focus on most urgent issues, e.g. water &amp; sanitation</a:t>
            </a:r>
          </a:p>
          <a:p>
            <a:pPr marL="742950" marR="0" lvl="1" indent="-28575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Revenue enhancement programme’s implementation commenced, with some improvements, e.g. related to replacement of water meters and cleaning up of customer data – ongoing.</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Plant and equipment still needs major repairs and maintenance (R&amp;M) – however, some was improved by various projects, especially those related to drought. Current focus on water and sanitation result in allocating </a:t>
            </a:r>
            <a:r>
              <a:rPr kumimoji="0" lang="en-GB" sz="18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MIG</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and </a:t>
            </a:r>
            <a:r>
              <a:rPr kumimoji="0" lang="en-GB" sz="18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WSIG</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for R&amp;M and upgrading of water and sanitation treatment works and networks, instead of sport facilities and roads. </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Some waste management plant and other vehicles were procured as essential tools, however still lack maintenance and some cannot be used, e.g. a bulldozer standing most of the time.</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Service delivery is limited and barely maintained sustainably – it cannot support the huge growth potential in the area.</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There’s not adequate capital and operational funding. Large amounts of funding is required for capital projects just to increase the service level to the required nominal level, e.g. large upgrading is required especially on water and sanitation in all areas.</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509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43" y="633797"/>
            <a:ext cx="10881360" cy="6005699"/>
          </a:xfrm>
        </p:spPr>
        <p:txBody>
          <a:bodyPr>
            <a:normAutofit/>
          </a:bodyPr>
          <a:lstStyle/>
          <a:p>
            <a:pPr marL="0" indent="0" algn="just" defTabSz="457200">
              <a:lnSpc>
                <a:spcPct val="120000"/>
              </a:lnSpc>
              <a:spcBef>
                <a:spcPts val="0"/>
              </a:spcBef>
              <a:buNone/>
              <a:defRPr/>
            </a:pPr>
            <a:endParaRPr lang="en-GB" sz="2400" b="1" dirty="0"/>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1174732" y="91440"/>
            <a:ext cx="9845964" cy="542357"/>
          </a:xfrm>
          <a:ln>
            <a:solidFill>
              <a:schemeClr val="accent2"/>
            </a:solidFill>
          </a:ln>
        </p:spPr>
        <p:txBody>
          <a:bodyPr/>
          <a:lstStyle/>
          <a:p>
            <a:r>
              <a:rPr lang="en-ZA" dirty="0">
                <a:solidFill>
                  <a:schemeClr val="accent2"/>
                </a:solidFill>
              </a:rPr>
              <a:t>KEY CHALLENGES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653143" y="633797"/>
            <a:ext cx="10881360" cy="6598730"/>
          </a:xfrm>
          <a:prstGeom prst="rect">
            <a:avLst/>
          </a:prstGeom>
        </p:spPr>
        <p:txBody>
          <a:bodyPr wrap="square">
            <a:spAutoFit/>
          </a:bodyPr>
          <a:lstStyle/>
          <a:p>
            <a:pPr marL="342900" lvl="0" indent="-342900" algn="just">
              <a:lnSpc>
                <a:spcPct val="130000"/>
              </a:lnSpc>
              <a:buFont typeface="+mj-lt"/>
              <a:buAutoNum type="arabicPeriod"/>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Municipality’s low revenue and </a:t>
            </a:r>
            <a:r>
              <a:rPr lang="en-ZA" dirty="0">
                <a:latin typeface="Arial" panose="020B0604020202020204" pitchFamily="34" charset="0"/>
                <a:ea typeface="Times New Roman" panose="02020603050405020304" pitchFamily="18" charset="0"/>
                <a:cs typeface="Arial" panose="020B0604020202020204" pitchFamily="34" charset="0"/>
              </a:rPr>
              <a:t>the increased inability to collect revenue </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keeps revitalisation and development at a very slow pace.</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Lack of funding for key infrastructure developments, and demand on own municipal funding contributions is a major blockage of projects e.g. </a:t>
            </a:r>
            <a:r>
              <a:rPr kumimoji="0" lang="en-GB" sz="18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RBIG</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funds were approved and all requirements were done, but there is a lack of own funds for:</a:t>
            </a:r>
          </a:p>
          <a:p>
            <a:pPr marL="742950" lvl="1" indent="-285750" algn="just">
              <a:lnSpc>
                <a:spcPct val="130000"/>
              </a:lnSpc>
              <a:buFont typeface="Courier New" panose="02070309020205020404" pitchFamily="49" charset="0"/>
              <a:buChar char="o"/>
              <a:defRPr/>
            </a:pP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New </a:t>
            </a:r>
            <a:r>
              <a:rPr kumimoji="0" lang="en-GB"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Swartberg</a:t>
            </a: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Dam for </a:t>
            </a:r>
            <a:r>
              <a:rPr kumimoji="0" lang="en-GB"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Ladismith</a:t>
            </a: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(including options to Repairs / Replace existing)</a:t>
            </a:r>
          </a:p>
          <a:p>
            <a:pPr marL="742950" lvl="1" indent="-285750" algn="just">
              <a:lnSpc>
                <a:spcPct val="130000"/>
              </a:lnSpc>
              <a:buFont typeface="Courier New" panose="02070309020205020404" pitchFamily="49" charset="0"/>
              <a:buChar char="o"/>
              <a:defRPr/>
            </a:pP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Upgrading of the </a:t>
            </a:r>
            <a:r>
              <a:rPr kumimoji="0" lang="en-GB"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Ladismith</a:t>
            </a: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waste water treatment works (</a:t>
            </a:r>
            <a:r>
              <a:rPr kumimoji="0" lang="en-GB"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WWTW</a:t>
            </a:r>
            <a:r>
              <a:rPr kumimoji="0" lang="en-GB"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External</a:t>
            </a:r>
            <a:r>
              <a:rPr kumimoji="0" lang="en-GB" sz="1800" b="0" i="0" u="none" strike="noStrike" kern="1200" cap="none" spc="0" normalizeH="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factors</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such as the drought caused a huge and remaining impact on the local economy, agriculture and other local economic activities, and lowers the income to all and the municipality.</a:t>
            </a:r>
          </a:p>
          <a:p>
            <a:pPr marL="342900" marR="0" lvl="0" indent="-342900" algn="just" defTabSz="914400" rtl="0" eaLnBrk="1" fontAlgn="auto" latinLnBrk="0" hangingPunct="1">
              <a:lnSpc>
                <a:spcPct val="130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Although key top management positions were filled, some middle management positions are still vacant, which cause blockages in the work flow and implementation.</a:t>
            </a:r>
          </a:p>
          <a:p>
            <a:pPr marL="342900" marR="0" lvl="0" indent="-342900" algn="just" defTabSz="914400" rtl="0" eaLnBrk="1" fontAlgn="auto" latinLnBrk="0" hangingPunct="1">
              <a:lnSpc>
                <a:spcPct val="130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is political interferences on many levels, which causes tension, sustainability risks and risk in tenure of senior officials, especially if delegations are not managed strongly. </a:t>
            </a:r>
          </a:p>
          <a:p>
            <a:pPr marL="342900" marR="0" lvl="0" indent="-342900" algn="just" defTabSz="914400" rtl="0" eaLnBrk="1" fontAlgn="auto" latinLnBrk="0" hangingPunct="1">
              <a:lnSpc>
                <a:spcPct val="130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As a small municipality, the regulation 32 supply chain deviations was used extensively but phased out – this and other very strict financial accounting controls cause a major delay and challenge to some infrastructure development and other service deliveries.</a:t>
            </a:r>
          </a:p>
          <a:p>
            <a:pPr marL="0" marR="0" lvl="0" indent="0" algn="just" defTabSz="914400" rtl="0" eaLnBrk="1" fontAlgn="auto" latinLnBrk="0" hangingPunct="1">
              <a:lnSpc>
                <a:spcPct val="130000"/>
              </a:lnSpc>
              <a:spcBef>
                <a:spcPts val="0"/>
              </a:spcBef>
              <a:spcAft>
                <a:spcPts val="1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80830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a:bodyPr>
          <a:lstStyle/>
          <a:p>
            <a:pPr marL="0" indent="0" algn="just" defTabSz="457200">
              <a:lnSpc>
                <a:spcPct val="120000"/>
              </a:lnSpc>
              <a:spcBef>
                <a:spcPts val="0"/>
              </a:spcBef>
              <a:buNone/>
              <a:defRPr/>
            </a:pPr>
            <a:endParaRPr lang="en-GB" sz="2400" b="1" dirty="0"/>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COGTA SUPPORT TO KANNALAND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822036" y="755375"/>
            <a:ext cx="10845708" cy="7654403"/>
          </a:xfrm>
          <a:prstGeom prst="rect">
            <a:avLst/>
          </a:prstGeom>
        </p:spPr>
        <p:txBody>
          <a:bodyPr wrap="square">
            <a:spAutoFit/>
          </a:bodyPr>
          <a:lstStyle/>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MISA was supporting the Municipality for many years – however, the support prior to August 2016 was constrained by the lack of a technical director and other personnel, lack of office space,  equipment, funding and support to allow for proper technical service delivery and infrastructure development. The MISA support was compromised to a certain extent and could improve dramatically after 2016, e.g. through local assistance during the drought, and cooperating with the interventions of the WC </a:t>
            </a:r>
            <a:r>
              <a:rPr kumimoji="0" lang="en-GB" sz="18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DLG</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Since 2016, the following was done and funded by MISA:</a:t>
            </a:r>
          </a:p>
          <a:p>
            <a:pPr marL="742950" marR="0" lvl="1" indent="-28575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 revenue enhancement programme, roads master plan, funding applications for many capital projects, as well as oversight, </a:t>
            </a:r>
            <a:r>
              <a:rPr kumimoji="0" lang="en-GB" sz="18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M&amp;E</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and support on many operational service delivery aspects, e.g. related to management of bulk water supply implementation of MIG projects.</a:t>
            </a:r>
          </a:p>
          <a:p>
            <a:pPr marL="742950" marR="0" lvl="1" indent="-28575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MISA supported the municipality by providing technical and management capacity.</a:t>
            </a:r>
          </a:p>
          <a:p>
            <a:pPr marR="0" lvl="0" algn="just" defTabSz="914400" rtl="0" eaLnBrk="1" fontAlgn="auto" latinLnBrk="0" hangingPunct="1">
              <a:lnSpc>
                <a:spcPct val="130000"/>
              </a:lnSpc>
              <a:spcBef>
                <a:spcPts val="0"/>
              </a:spcBef>
              <a:spcAft>
                <a:spcPts val="0"/>
              </a:spcAft>
              <a:buClrTx/>
              <a:buSzTx/>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3.  Focus on water and sanitation services improved:</a:t>
            </a:r>
          </a:p>
          <a:p>
            <a:pPr marL="742950" marR="0" lvl="1" indent="-28575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Planning and budgeting for infrastructure development starting with the highest priorities</a:t>
            </a:r>
          </a:p>
          <a:p>
            <a:pPr marL="742950" marR="0" lvl="1" indent="-28575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Operations of treatment plants and sustainable electricity supply, including  maintenance planning and oversight of capital improvement programmes, e.g. INEP </a:t>
            </a:r>
          </a:p>
          <a:p>
            <a:pPr marL="742950" marR="0" lvl="1" indent="-28575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Support the current lowering of unaccounted-for water</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987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a:bodyPr>
          <a:lstStyle/>
          <a:p>
            <a:pPr marL="0" indent="0" algn="just" defTabSz="457200">
              <a:lnSpc>
                <a:spcPct val="120000"/>
              </a:lnSpc>
              <a:spcBef>
                <a:spcPts val="0"/>
              </a:spcBef>
              <a:buNone/>
              <a:defRPr/>
            </a:pPr>
            <a:endParaRPr lang="en-GB" sz="2400" b="1" dirty="0"/>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MUNICIPAL INFRASTRUCTURE GRANT (MIG) SUPPORT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Table 9"/>
          <p:cNvGraphicFramePr>
            <a:graphicFrameLocks noGrp="1"/>
          </p:cNvGraphicFramePr>
          <p:nvPr/>
        </p:nvGraphicFramePr>
        <p:xfrm>
          <a:off x="822035" y="1048513"/>
          <a:ext cx="9809389" cy="1724237"/>
        </p:xfrm>
        <a:graphic>
          <a:graphicData uri="http://schemas.openxmlformats.org/drawingml/2006/table">
            <a:tbl>
              <a:tblPr firstRow="1" firstCol="1" bandRow="1"/>
              <a:tblGrid>
                <a:gridCol w="1274989">
                  <a:extLst>
                    <a:ext uri="{9D8B030D-6E8A-4147-A177-3AD203B41FA5}">
                      <a16:colId xmlns:a16="http://schemas.microsoft.com/office/drawing/2014/main" val="582063589"/>
                    </a:ext>
                  </a:extLst>
                </a:gridCol>
                <a:gridCol w="1996005">
                  <a:extLst>
                    <a:ext uri="{9D8B030D-6E8A-4147-A177-3AD203B41FA5}">
                      <a16:colId xmlns:a16="http://schemas.microsoft.com/office/drawing/2014/main" val="3904389962"/>
                    </a:ext>
                  </a:extLst>
                </a:gridCol>
                <a:gridCol w="1364342">
                  <a:extLst>
                    <a:ext uri="{9D8B030D-6E8A-4147-A177-3AD203B41FA5}">
                      <a16:colId xmlns:a16="http://schemas.microsoft.com/office/drawing/2014/main" val="926225"/>
                    </a:ext>
                  </a:extLst>
                </a:gridCol>
                <a:gridCol w="1393372">
                  <a:extLst>
                    <a:ext uri="{9D8B030D-6E8A-4147-A177-3AD203B41FA5}">
                      <a16:colId xmlns:a16="http://schemas.microsoft.com/office/drawing/2014/main" val="4144312642"/>
                    </a:ext>
                  </a:extLst>
                </a:gridCol>
                <a:gridCol w="1293513">
                  <a:extLst>
                    <a:ext uri="{9D8B030D-6E8A-4147-A177-3AD203B41FA5}">
                      <a16:colId xmlns:a16="http://schemas.microsoft.com/office/drawing/2014/main" val="3861178741"/>
                    </a:ext>
                  </a:extLst>
                </a:gridCol>
                <a:gridCol w="2487168">
                  <a:extLst>
                    <a:ext uri="{9D8B030D-6E8A-4147-A177-3AD203B41FA5}">
                      <a16:colId xmlns:a16="http://schemas.microsoft.com/office/drawing/2014/main" val="2159146641"/>
                    </a:ext>
                  </a:extLst>
                </a:gridCol>
              </a:tblGrid>
              <a:tr h="470736">
                <a:tc gridSpan="2">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2019/20 Allocation</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2019/20 Expenditure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07000"/>
                        </a:lnSpc>
                        <a:spcAft>
                          <a:spcPts val="0"/>
                        </a:spcAft>
                      </a:pPr>
                      <a:r>
                        <a:rPr lang="en-US" sz="1600" b="1">
                          <a:effectLst/>
                          <a:latin typeface="Arial" panose="020B0604020202020204" pitchFamily="34" charset="0"/>
                          <a:ea typeface="Calibri" panose="020F0502020204030204" pitchFamily="34" charset="0"/>
                          <a:cs typeface="Arial" panose="020B0604020202020204" pitchFamily="34" charset="0"/>
                        </a:rPr>
                        <a:t>2020/21 Allocation</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2185639"/>
                  </a:ext>
                </a:extLst>
              </a:tr>
              <a:tr h="516815">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Capital Allocation</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Project Management Unit (PMU)</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Capital Expenditure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PMU Expenditure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Capital Allocation</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Project Management Unit (PMU)</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918192"/>
                  </a:ext>
                </a:extLst>
              </a:tr>
              <a:tr h="470736">
                <a:tc>
                  <a:txBody>
                    <a:bodyPr/>
                    <a:lstStyle/>
                    <a:p>
                      <a:pPr>
                        <a:lnSpc>
                          <a:spcPct val="107000"/>
                        </a:lnSpc>
                        <a:spcAft>
                          <a:spcPts val="0"/>
                        </a:spcAft>
                      </a:pPr>
                      <a:r>
                        <a:rPr lang="en-US" sz="1600" b="1">
                          <a:effectLst/>
                          <a:latin typeface="Arial" panose="020B0604020202020204" pitchFamily="34" charset="0"/>
                          <a:ea typeface="Calibri" panose="020F0502020204030204" pitchFamily="34" charset="0"/>
                          <a:cs typeface="Arial" panose="020B0604020202020204" pitchFamily="34" charset="0"/>
                        </a:rPr>
                        <a:t>9,757,000</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514,000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3,645,000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431,000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9,721,000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512,000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657452"/>
                  </a:ext>
                </a:extLst>
              </a:tr>
            </a:tbl>
          </a:graphicData>
        </a:graphic>
      </p:graphicFrame>
      <p:sp>
        <p:nvSpPr>
          <p:cNvPr id="12" name="Rectangle 11"/>
          <p:cNvSpPr/>
          <p:nvPr/>
        </p:nvSpPr>
        <p:spPr>
          <a:xfrm>
            <a:off x="785458" y="3108503"/>
            <a:ext cx="9845966" cy="3724096"/>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municipality utilizes the 5% provision for PMU personnel, which is also supported technically by MISA, which has deployed a Chief Engineer, Professional Engineer, young graduate (Civil Engineer), and an Electrical Engineer.</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Provincial Department of Local Government (DLG) support consists of a Chief Engineer and a Project Manager to oversee all the roles and responsibilities of the Province as outlined on the MIG Framework.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DCOG support consists of a Director, Deputy Director and Assistant Director to oversee financial compliance in terms of the Division of Revenue Act and compliance in terms of the MIG framework and policy.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61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a:bodyPr>
          <a:lstStyle/>
          <a:p>
            <a:pPr marL="0" indent="0" algn="just" defTabSz="457200">
              <a:lnSpc>
                <a:spcPct val="120000"/>
              </a:lnSpc>
              <a:spcBef>
                <a:spcPts val="0"/>
              </a:spcBef>
              <a:buNone/>
              <a:defRPr/>
            </a:pPr>
            <a:endParaRPr lang="en-GB" sz="2400" b="1" dirty="0"/>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5" y="136525"/>
            <a:ext cx="9845964" cy="542357"/>
          </a:xfrm>
          <a:ln>
            <a:solidFill>
              <a:schemeClr val="accent2"/>
            </a:solidFill>
          </a:ln>
        </p:spPr>
        <p:txBody>
          <a:bodyPr/>
          <a:lstStyle/>
          <a:p>
            <a:r>
              <a:rPr lang="en-ZA" dirty="0">
                <a:solidFill>
                  <a:schemeClr val="accent2"/>
                </a:solidFill>
              </a:rPr>
              <a:t>FACTORS HAMPERING SERVICE DELIVERY</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900545" y="760860"/>
            <a:ext cx="9767454" cy="5755422"/>
          </a:xfrm>
          <a:prstGeom prst="rect">
            <a:avLst/>
          </a:prstGeom>
        </p:spPr>
        <p:txBody>
          <a:bodyPr wrap="square">
            <a:spAutoFit/>
          </a:bodyPr>
          <a:lstStyle/>
          <a:p>
            <a:pPr marL="342900" indent="-342900" algn="just">
              <a:buFont typeface="+mj-lt"/>
              <a:buAutoNum type="arabicPeriod"/>
            </a:pPr>
            <a:r>
              <a:rPr lang="en-ZA" sz="1600" dirty="0">
                <a:latin typeface="Arial" panose="020B0604020202020204" pitchFamily="34" charset="0"/>
                <a:cs typeface="Arial" panose="020B0604020202020204" pitchFamily="34" charset="0"/>
              </a:rPr>
              <a:t>Challenges do exist regarding the </a:t>
            </a:r>
            <a:r>
              <a:rPr lang="en-ZA" sz="1600" b="1" dirty="0">
                <a:latin typeface="Arial" panose="020B0604020202020204" pitchFamily="34" charset="0"/>
                <a:cs typeface="Arial" panose="020B0604020202020204" pitchFamily="34" charset="0"/>
              </a:rPr>
              <a:t>capacity of bulk infrastructure services </a:t>
            </a:r>
            <a:r>
              <a:rPr lang="en-ZA" sz="1600" dirty="0">
                <a:latin typeface="Arial" panose="020B0604020202020204" pitchFamily="34" charset="0"/>
                <a:cs typeface="Arial" panose="020B0604020202020204" pitchFamily="34" charset="0"/>
              </a:rPr>
              <a:t>with specific reference to wastewater treatment works, water storage and water works. This has delayed the delivery of human settlements over the past few years which has resulted in the significant increase in the housing waiting list. The beneficiary list is in process to be updated according the correct requirements</a:t>
            </a:r>
          </a:p>
          <a:p>
            <a:pPr marL="342900" indent="-342900" algn="just">
              <a:buFont typeface="+mj-lt"/>
              <a:buAutoNum type="arabicPeriod"/>
            </a:pPr>
            <a:endParaRPr lang="en-ZA" sz="1600" b="1" dirty="0">
              <a:latin typeface="Arial" panose="020B0604020202020204" pitchFamily="34" charset="0"/>
              <a:cs typeface="Arial" panose="020B0604020202020204" pitchFamily="34" charset="0"/>
            </a:endParaRPr>
          </a:p>
          <a:p>
            <a:pPr marL="342900" indent="-342900" algn="just">
              <a:buFont typeface="+mj-lt"/>
              <a:buAutoNum type="arabicPeriod"/>
            </a:pPr>
            <a:r>
              <a:rPr lang="en-ZA" sz="1600" b="1" dirty="0">
                <a:latin typeface="Arial" panose="020B0604020202020204" pitchFamily="34" charset="0"/>
                <a:cs typeface="Arial" panose="020B0604020202020204" pitchFamily="34" charset="0"/>
              </a:rPr>
              <a:t>Inability to spend grant funding leading to limited access to reliable infrastructure: </a:t>
            </a:r>
            <a:r>
              <a:rPr lang="en-ZA" sz="1600" dirty="0">
                <a:latin typeface="Arial" panose="020B0604020202020204" pitchFamily="34" charset="0"/>
                <a:cs typeface="Arial" panose="020B0604020202020204" pitchFamily="34" charset="0"/>
              </a:rPr>
              <a:t>In 2018/19, the municipality underspent its conditional grants by R14,2 million, as disclosed in note 22.6 to the financial statements (2017-18: R12,9 million). </a:t>
            </a:r>
            <a:r>
              <a:rPr lang="en-ZA" sz="1600" dirty="0">
                <a:solidFill>
                  <a:prstClr val="black"/>
                </a:solidFill>
                <a:latin typeface="Arial" panose="020B0604020202020204" pitchFamily="34" charset="0"/>
                <a:cs typeface="Arial" panose="020B0604020202020204" pitchFamily="34" charset="0"/>
              </a:rPr>
              <a:t>The annual report 2018/19 provides the following reasons for the under-expenditure:</a:t>
            </a:r>
          </a:p>
          <a:p>
            <a:pPr lvl="1" algn="just"/>
            <a:r>
              <a:rPr lang="en-ZA" sz="1600" dirty="0" err="1">
                <a:solidFill>
                  <a:prstClr val="black"/>
                </a:solidFill>
                <a:latin typeface="Arial" panose="020B0604020202020204" pitchFamily="34" charset="0"/>
                <a:cs typeface="Arial" panose="020B0604020202020204" pitchFamily="34" charset="0"/>
              </a:rPr>
              <a:t>i</a:t>
            </a:r>
            <a:r>
              <a:rPr lang="en-ZA" sz="1600" dirty="0">
                <a:solidFill>
                  <a:prstClr val="black"/>
                </a:solidFill>
                <a:latin typeface="Arial" panose="020B0604020202020204" pitchFamily="34" charset="0"/>
                <a:cs typeface="Arial" panose="020B0604020202020204" pitchFamily="34" charset="0"/>
              </a:rPr>
              <a:t>.	External factors  (Poor contractor performance )</a:t>
            </a:r>
          </a:p>
          <a:p>
            <a:pPr lvl="1" algn="just"/>
            <a:r>
              <a:rPr lang="en-ZA" sz="1600" dirty="0">
                <a:solidFill>
                  <a:prstClr val="black"/>
                </a:solidFill>
                <a:latin typeface="Arial" panose="020B0604020202020204" pitchFamily="34" charset="0"/>
                <a:cs typeface="Arial" panose="020B0604020202020204" pitchFamily="34" charset="0"/>
              </a:rPr>
              <a:t>ii.	Internal factors (Slow SCM procurement processes; delays in payment of service providers; unavailability of counter funding )</a:t>
            </a:r>
          </a:p>
          <a:p>
            <a:pPr algn="just"/>
            <a:endParaRPr lang="en-ZA" sz="1600" dirty="0">
              <a:latin typeface="Arial" panose="020B0604020202020204" pitchFamily="34" charset="0"/>
              <a:cs typeface="Arial" panose="020B0604020202020204" pitchFamily="34" charset="0"/>
            </a:endParaRPr>
          </a:p>
          <a:p>
            <a:pPr marL="342900" indent="-342900" algn="just">
              <a:buFont typeface="+mj-lt"/>
              <a:buAutoNum type="arabicPeriod" startAt="3"/>
            </a:pPr>
            <a:r>
              <a:rPr lang="en-ZA" sz="1600" b="1" dirty="0">
                <a:latin typeface="Arial" panose="020B0604020202020204" pitchFamily="34" charset="0"/>
                <a:cs typeface="Arial" panose="020B0604020202020204" pitchFamily="34" charset="0"/>
              </a:rPr>
              <a:t>Lack of planning leading to the late appointment of contractors which affects commitment levels over the MTEF: </a:t>
            </a:r>
            <a:r>
              <a:rPr lang="en-ZA" sz="1600" dirty="0">
                <a:latin typeface="Arial" panose="020B0604020202020204" pitchFamily="34" charset="0"/>
                <a:cs typeface="Arial" panose="020B0604020202020204" pitchFamily="34" charset="0"/>
              </a:rPr>
              <a:t>Although the municipality has a 3-year capital plan, the status of commitment levels (registered projects against total allocation) is still a challenge, with 100% commitment for the 2020/21 allocation, 65% for 2021/22 and 0% for 2022/23.</a:t>
            </a:r>
          </a:p>
          <a:p>
            <a:pPr marL="285750" indent="-285750"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Significant improvements were realized in 2019/20 as a result of combined support from DLG, MISA and DCOG though expenditure was affected by construction delays due to Covid-19 regulations and processing of claims for work done was affected by positive cases within the municipality’s Finance unit. The municipality will apply for a roll-over of the unspent funds for 2019/20. </a:t>
            </a:r>
          </a:p>
          <a:p>
            <a:pPr algn="just"/>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30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a:bodyPr>
          <a:lstStyle/>
          <a:p>
            <a:pPr algn="just" defTabSz="457200">
              <a:lnSpc>
                <a:spcPct val="120000"/>
              </a:lnSpc>
              <a:spcBef>
                <a:spcPts val="0"/>
              </a:spcBef>
              <a:buFont typeface="Wingdings" panose="05000000000000000000" pitchFamily="2" charset="2"/>
              <a:buChar char="Ø"/>
              <a:defRPr/>
            </a:pPr>
            <a:endParaRPr lang="en-GB" sz="2400" dirty="0"/>
          </a:p>
          <a:p>
            <a:pPr algn="just" defTabSz="457200">
              <a:lnSpc>
                <a:spcPct val="120000"/>
              </a:lnSpc>
              <a:spcBef>
                <a:spcPts val="0"/>
              </a:spcBef>
              <a:buFont typeface="Wingdings" panose="05000000000000000000" pitchFamily="2" charset="2"/>
              <a:buChar char="Ø"/>
              <a:defRPr/>
            </a:pPr>
            <a:endParaRPr lang="en-GB" sz="2400" dirty="0"/>
          </a:p>
          <a:p>
            <a:pPr algn="just" defTabSz="457200">
              <a:lnSpc>
                <a:spcPct val="120000"/>
              </a:lnSpc>
              <a:spcBef>
                <a:spcPts val="0"/>
              </a:spcBef>
              <a:buFont typeface="Wingdings" panose="05000000000000000000" pitchFamily="2" charset="2"/>
              <a:buChar char="Ø"/>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GENERAL REMARKS</a:t>
            </a:r>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822036" y="755374"/>
            <a:ext cx="10531764" cy="5853910"/>
          </a:xfrm>
          <a:prstGeom prst="rect">
            <a:avLst/>
          </a:prstGeom>
        </p:spPr>
        <p:txBody>
          <a:bodyPr wrap="square">
            <a:spAutoFit/>
          </a:bodyPr>
          <a:lstStyle/>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general management style and sense of urgency to address issues, can be improved to strengthen the implementation of change and sustainable improvements on all levels.</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level of political interference in service delivery and municipal management lowered since 2016, however it is entrenched throughout in many levels and may cause frustration and despondency amongst the officials at certain times – strong leadership and management abilities and direction is required. The current improvements should be continued and supported.</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Funding for certain projects should be made available especially because huge amount of planning was already done for all service sectors but cannot be implemented. For example, if the bulk water supply in the area can be taken to the required level – agriculture and related beneficiation, as well as tourism industries may enable a huge growth in employment, e.g. perhaps up to 40% - which would have a positive effect on the contribution of municipal revenue for all services.</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There’s an opportunity to take over the electricity supply from ESKOM in the rural towns, such as </a:t>
            </a:r>
            <a:r>
              <a:rPr kumimoji="0" lang="en-GB" sz="18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Zoar</a:t>
            </a: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which will enable the municipality to build better customer relations and improve revenue in the rural areas.</a:t>
            </a:r>
          </a:p>
          <a:p>
            <a:pPr marL="342900" marR="0" lvl="0" indent="-342900" algn="just" defTabSz="914400" rtl="0" eaLnBrk="1" fontAlgn="auto" latinLnBrk="0" hangingPunct="1">
              <a:lnSpc>
                <a:spcPct val="13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improvements (although some were slow) since 2016, should be acknowledged and their continuation should be supported, especially through financial and management support.</a:t>
            </a:r>
          </a:p>
        </p:txBody>
      </p:sp>
    </p:spTree>
    <p:extLst>
      <p:ext uri="{BB962C8B-B14F-4D97-AF65-F5344CB8AC3E}">
        <p14:creationId xmlns:p14="http://schemas.microsoft.com/office/powerpoint/2010/main" val="43974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956" y="522514"/>
            <a:ext cx="9144000" cy="587829"/>
          </a:xfrm>
          <a:ln>
            <a:solidFill>
              <a:schemeClr val="accent2"/>
            </a:solidFill>
          </a:ln>
        </p:spPr>
        <p:txBody>
          <a:bodyPr>
            <a:normAutofit/>
          </a:bodyPr>
          <a:lstStyle/>
          <a:p>
            <a:r>
              <a:rPr lang="en-ZA" sz="2400" b="1" dirty="0">
                <a:solidFill>
                  <a:schemeClr val="accent2"/>
                </a:solidFill>
                <a:latin typeface="Arial" panose="020B0604020202020204" pitchFamily="34" charset="0"/>
                <a:cs typeface="Arial" panose="020B0604020202020204" pitchFamily="34" charset="0"/>
              </a:rPr>
              <a:t>PRESENTATION OUTLINE / TABLE OF CONTENTS</a:t>
            </a:r>
          </a:p>
        </p:txBody>
      </p:sp>
      <p:sp>
        <p:nvSpPr>
          <p:cNvPr id="3" name="Subtitle 2"/>
          <p:cNvSpPr>
            <a:spLocks noGrp="1"/>
          </p:cNvSpPr>
          <p:nvPr>
            <p:ph type="subTitle" idx="1"/>
          </p:nvPr>
        </p:nvSpPr>
        <p:spPr>
          <a:xfrm>
            <a:off x="1365956" y="1186360"/>
            <a:ext cx="9144000" cy="4955386"/>
          </a:xfrm>
        </p:spPr>
        <p:txBody>
          <a:bodyPr>
            <a:noAutofit/>
          </a:bodyPr>
          <a:lstStyle/>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Purpose of the presentation</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Problem Statement/Introduction</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Socio-economic Status</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Education</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Governance &amp; Municipal Capacity</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Financial Management</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Auditor-General perspective</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Financial Recovery Plan</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Service Delivery Status</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Key Challenges</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COGTA Support to </a:t>
            </a:r>
            <a:r>
              <a:rPr lang="en-ZA" sz="1600" dirty="0" err="1">
                <a:latin typeface="Arial" panose="020B0604020202020204" pitchFamily="34" charset="0"/>
                <a:cs typeface="Arial" panose="020B0604020202020204" pitchFamily="34" charset="0"/>
              </a:rPr>
              <a:t>Kannaland</a:t>
            </a:r>
            <a:endParaRPr lang="en-ZA" sz="1600" dirty="0">
              <a:latin typeface="Arial" panose="020B0604020202020204" pitchFamily="34" charset="0"/>
              <a:cs typeface="Arial" panose="020B0604020202020204" pitchFamily="34" charset="0"/>
            </a:endParaRP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Factors hampering service delivery</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General Remarks</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Strengths and Opportunities </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Conclusion</a:t>
            </a:r>
          </a:p>
          <a:p>
            <a:pPr marL="457200" indent="-457200" algn="l">
              <a:spcBef>
                <a:spcPts val="600"/>
              </a:spcBef>
              <a:buAutoNum type="arabicPeriod"/>
            </a:pPr>
            <a:r>
              <a:rPr lang="en-ZA" sz="1600" dirty="0">
                <a:latin typeface="Arial" panose="020B0604020202020204" pitchFamily="34" charset="0"/>
                <a:cs typeface="Arial" panose="020B0604020202020204" pitchFamily="34" charset="0"/>
              </a:rPr>
              <a:t>Recommendations</a:t>
            </a:r>
          </a:p>
          <a:p>
            <a:pPr marL="457200" indent="-457200" algn="l">
              <a:buAutoNum type="arabicPeriod"/>
            </a:pPr>
            <a:endParaRPr lang="en-Z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B1AF27-859B-4FF8-B771-80D758C40D2B}" type="slidenum">
              <a:rPr lang="en-ZA" smtClean="0"/>
              <a:t>2</a:t>
            </a:fld>
            <a:endParaRPr lang="en-ZA"/>
          </a:p>
        </p:txBody>
      </p:sp>
    </p:spTree>
    <p:extLst>
      <p:ext uri="{BB962C8B-B14F-4D97-AF65-F5344CB8AC3E}">
        <p14:creationId xmlns:p14="http://schemas.microsoft.com/office/powerpoint/2010/main" val="404022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fontScale="92500"/>
          </a:bodyPr>
          <a:lstStyle/>
          <a:p>
            <a:pPr algn="just" defTabSz="457200">
              <a:lnSpc>
                <a:spcPct val="120000"/>
              </a:lnSpc>
              <a:spcBef>
                <a:spcPts val="0"/>
              </a:spcBef>
              <a:defRPr/>
            </a:pPr>
            <a:r>
              <a:rPr lang="en-ZA" sz="2400" dirty="0" err="1"/>
              <a:t>Kannaland</a:t>
            </a:r>
            <a:r>
              <a:rPr lang="en-ZA" sz="2400" dirty="0"/>
              <a:t> Municipality is renowned for its cheese factories and the production of world famous dairy and wine products – and there is potential to allow large expansions of this industry.</a:t>
            </a:r>
          </a:p>
          <a:p>
            <a:pPr algn="just" defTabSz="457200">
              <a:lnSpc>
                <a:spcPct val="120000"/>
              </a:lnSpc>
              <a:spcBef>
                <a:spcPts val="0"/>
              </a:spcBef>
              <a:defRPr/>
            </a:pPr>
            <a:r>
              <a:rPr lang="en-ZA" sz="2400" dirty="0"/>
              <a:t>There’s also a large potential to improve or re-instate the agriculture in the area to a previous higher level to supply jobs, especially in </a:t>
            </a:r>
            <a:r>
              <a:rPr lang="en-ZA" sz="2400" dirty="0" err="1"/>
              <a:t>Zoar</a:t>
            </a:r>
            <a:r>
              <a:rPr lang="en-ZA" sz="2400" dirty="0"/>
              <a:t>.</a:t>
            </a:r>
          </a:p>
          <a:p>
            <a:pPr algn="just" defTabSz="457200">
              <a:lnSpc>
                <a:spcPct val="120000"/>
              </a:lnSpc>
              <a:spcBef>
                <a:spcPts val="0"/>
              </a:spcBef>
              <a:defRPr/>
            </a:pPr>
            <a:r>
              <a:rPr lang="en-ZA" sz="2400" dirty="0"/>
              <a:t>Unfortunately the municipal capacity to supply additional water and sanitation bulk services to the areas, is so low that the industries are looking elsewhere for expansion and development and agriculture is competing for the same water as the municipality.</a:t>
            </a:r>
          </a:p>
          <a:p>
            <a:pPr algn="just" defTabSz="457200">
              <a:lnSpc>
                <a:spcPct val="120000"/>
              </a:lnSpc>
              <a:spcBef>
                <a:spcPts val="0"/>
              </a:spcBef>
              <a:defRPr/>
            </a:pPr>
            <a:r>
              <a:rPr lang="en-ZA" sz="2400" dirty="0"/>
              <a:t>The natural beauty of the area can ensure a steady income especially through tourism – however, the municipality could not do much to develop tourism due to lack of funding.</a:t>
            </a:r>
          </a:p>
          <a:p>
            <a:pPr algn="just" defTabSz="457200">
              <a:lnSpc>
                <a:spcPct val="120000"/>
              </a:lnSpc>
              <a:spcBef>
                <a:spcPts val="0"/>
              </a:spcBef>
              <a:defRPr/>
            </a:pPr>
            <a:r>
              <a:rPr lang="en-ZA" sz="2400" dirty="0"/>
              <a:t>The Municipality has currently a stable political leadership which is recognised and supported by the public.</a:t>
            </a:r>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STRENGTHS &amp; OPPORTUNITIES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860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17600"/>
            <a:ext cx="10515600" cy="5335451"/>
          </a:xfrm>
        </p:spPr>
        <p:txBody>
          <a:bodyPr>
            <a:normAutofit fontScale="85000" lnSpcReduction="10000"/>
          </a:bodyPr>
          <a:lstStyle/>
          <a:p>
            <a:pPr marL="0" indent="0" algn="just">
              <a:lnSpc>
                <a:spcPct val="110000"/>
              </a:lnSpc>
              <a:buNone/>
            </a:pPr>
            <a:r>
              <a:rPr lang="en-ZA" sz="1900" dirty="0" err="1"/>
              <a:t>Kannaland</a:t>
            </a:r>
            <a:r>
              <a:rPr lang="en-ZA" sz="1900" dirty="0"/>
              <a:t> is impacted by two things:</a:t>
            </a:r>
          </a:p>
          <a:p>
            <a:pPr marL="0" indent="0" algn="just">
              <a:lnSpc>
                <a:spcPct val="110000"/>
              </a:lnSpc>
              <a:buNone/>
            </a:pPr>
            <a:r>
              <a:rPr lang="en-ZA" sz="1900" b="1" dirty="0"/>
              <a:t>A.   Years of weak administration</a:t>
            </a:r>
          </a:p>
          <a:p>
            <a:pPr marL="354013" indent="-354013" algn="just">
              <a:lnSpc>
                <a:spcPct val="110000"/>
              </a:lnSpc>
              <a:buNone/>
            </a:pPr>
            <a:r>
              <a:rPr lang="en-ZA" sz="1900" b="1" dirty="0"/>
              <a:t>B.  Low potential for development and a weakening economic base resulting from the drought and Covid-19 impact on tourism</a:t>
            </a:r>
          </a:p>
          <a:p>
            <a:pPr marL="269875" indent="-269875" algn="just">
              <a:lnSpc>
                <a:spcPct val="110000"/>
              </a:lnSpc>
            </a:pPr>
            <a:r>
              <a:rPr lang="en-ZA" sz="1900" dirty="0" err="1"/>
              <a:t>Kannaland’s</a:t>
            </a:r>
            <a:r>
              <a:rPr lang="en-ZA" sz="1900" dirty="0"/>
              <a:t> local economy is built on the opportunities created by tourists visiting the area. It is essential that the tourism industry be further developed and investment into this industry be promoted to ensure continuous growth. The Covid-19 Pandemic has had a severe impact on the region in this regard.</a:t>
            </a:r>
          </a:p>
          <a:p>
            <a:pPr marL="269875" indent="-269875" algn="just">
              <a:lnSpc>
                <a:spcPct val="110000"/>
              </a:lnSpc>
            </a:pPr>
            <a:r>
              <a:rPr lang="en-ZA" sz="1900" dirty="0"/>
              <a:t>The Western Cape Provincial Government has identified </a:t>
            </a:r>
            <a:r>
              <a:rPr lang="en-ZA" sz="1900" dirty="0" err="1"/>
              <a:t>agri</a:t>
            </a:r>
            <a:r>
              <a:rPr lang="en-ZA" sz="1900" dirty="0"/>
              <a:t>-processing as a key growth sector, most likely to deliver economic growth and jobs. The </a:t>
            </a:r>
            <a:r>
              <a:rPr lang="en-ZA" sz="1900" dirty="0" err="1"/>
              <a:t>agri</a:t>
            </a:r>
            <a:r>
              <a:rPr lang="en-ZA" sz="1900" dirty="0"/>
              <a:t>-processing sector is however highly dependent on agricultural produce which was severely impacted by the drought over the past few years.</a:t>
            </a:r>
          </a:p>
          <a:p>
            <a:pPr marL="269875" indent="-269875" algn="just">
              <a:lnSpc>
                <a:spcPct val="110000"/>
              </a:lnSpc>
            </a:pPr>
            <a:r>
              <a:rPr lang="en-ZA" sz="1900" dirty="0"/>
              <a:t>Water security drives agricultural performance which provides the sustainability base of the area. The municipality’s infrastructure focus on water, therefore, makes sense. Regarding agriculture, a move towards high-income long-term crops such as tree nuts could be considered. </a:t>
            </a:r>
          </a:p>
          <a:p>
            <a:pPr marL="269875" indent="-269875" algn="just">
              <a:lnSpc>
                <a:spcPct val="110000"/>
              </a:lnSpc>
            </a:pPr>
            <a:r>
              <a:rPr lang="en-ZA" sz="1900" dirty="0"/>
              <a:t>The development strategy should be to promote spatial justice and resilience by optimising under-utilised assets and where appropriate, identifying viable development catalysts for disadvantaged small settlements.</a:t>
            </a:r>
          </a:p>
          <a:p>
            <a:pPr marL="269875" indent="-269875" algn="just">
              <a:lnSpc>
                <a:spcPct val="110000"/>
              </a:lnSpc>
            </a:pPr>
            <a:r>
              <a:rPr lang="en-ZA" sz="1900" dirty="0"/>
              <a:t>The municipality’s attempts to attract investment, should be supported, provided good governance principles are applied. (e.g. Solar farm PPP,</a:t>
            </a:r>
          </a:p>
          <a:p>
            <a:pPr marL="342900" indent="-342900" algn="just">
              <a:lnSpc>
                <a:spcPct val="110000"/>
              </a:lnSpc>
              <a:buFont typeface="Courier New" panose="02070309020205020404" pitchFamily="49" charset="0"/>
              <a:buChar char="o"/>
            </a:pPr>
            <a:endParaRPr lang="en-ZA" sz="1900" dirty="0"/>
          </a:p>
          <a:p>
            <a:pPr marL="0" indent="0">
              <a:buNone/>
            </a:pPr>
            <a:endParaRPr lang="en-ZA" dirty="0"/>
          </a:p>
          <a:p>
            <a:endParaRPr lang="en-GB" dirty="0"/>
          </a:p>
        </p:txBody>
      </p:sp>
      <p:sp>
        <p:nvSpPr>
          <p:cNvPr id="3" name="Slide Number Placeholder 2"/>
          <p:cNvSpPr>
            <a:spLocks noGrp="1"/>
          </p:cNvSpPr>
          <p:nvPr>
            <p:ph type="sldNum" sz="quarter" idx="12"/>
          </p:nvPr>
        </p:nvSpPr>
        <p:spPr/>
        <p:txBody>
          <a:bodyPr/>
          <a:lstStyle/>
          <a:p>
            <a:fld id="{2AEFF4E0-09CF-465B-A129-0A4208E40038}" type="slidenum">
              <a:rPr lang="en-ZA" smtClean="0"/>
              <a:t>21</a:t>
            </a:fld>
            <a:endParaRPr lang="en-ZA"/>
          </a:p>
        </p:txBody>
      </p:sp>
      <p:sp>
        <p:nvSpPr>
          <p:cNvPr id="4" name="Text Placeholder 3"/>
          <p:cNvSpPr>
            <a:spLocks noGrp="1"/>
          </p:cNvSpPr>
          <p:nvPr>
            <p:ph type="body" sz="quarter" idx="13"/>
          </p:nvPr>
        </p:nvSpPr>
        <p:spPr>
          <a:xfrm>
            <a:off x="535577" y="1"/>
            <a:ext cx="10945223" cy="1117600"/>
          </a:xfrm>
        </p:spPr>
        <p:txBody>
          <a:bodyPr/>
          <a:lstStyle/>
          <a:p>
            <a:r>
              <a:rPr lang="en-ZA" dirty="0"/>
              <a:t>CONCLUSION</a:t>
            </a:r>
            <a:endParaRPr lang="en-GB" dirty="0"/>
          </a:p>
        </p:txBody>
      </p:sp>
      <p:sp>
        <p:nvSpPr>
          <p:cNvPr id="5" name="Text Placeholder 3"/>
          <p:cNvSpPr txBox="1">
            <a:spLocks/>
          </p:cNvSpPr>
          <p:nvPr/>
        </p:nvSpPr>
        <p:spPr>
          <a:xfrm>
            <a:off x="822036" y="213017"/>
            <a:ext cx="9845964" cy="542357"/>
          </a:xfrm>
          <a:prstGeom prst="rect">
            <a:avLst/>
          </a:prstGeom>
          <a:ln>
            <a:solidFill>
              <a:schemeClr val="accent2"/>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F9671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EF4718"/>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1" kern="1200">
                <a:solidFill>
                  <a:srgbClr val="EF4718"/>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400" b="1" kern="1200">
                <a:solidFill>
                  <a:srgbClr val="EF4718"/>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00" b="1" kern="1200">
                <a:solidFill>
                  <a:srgbClr val="EF471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2800" dirty="0">
              <a:solidFill>
                <a:schemeClr val="accent2"/>
              </a:solidFill>
            </a:endParaRPr>
          </a:p>
        </p:txBody>
      </p:sp>
    </p:spTree>
    <p:extLst>
      <p:ext uri="{BB962C8B-B14F-4D97-AF65-F5344CB8AC3E}">
        <p14:creationId xmlns:p14="http://schemas.microsoft.com/office/powerpoint/2010/main" val="254081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a:bodyPr>
          <a:lstStyle/>
          <a:p>
            <a:pPr algn="just" defTabSz="457200">
              <a:lnSpc>
                <a:spcPct val="120000"/>
              </a:lnSpc>
              <a:spcBef>
                <a:spcPts val="0"/>
              </a:spcBef>
              <a:buFont typeface="Wingdings" panose="05000000000000000000" pitchFamily="2" charset="2"/>
              <a:buChar char="Ø"/>
              <a:defRPr/>
            </a:pPr>
            <a:endParaRPr lang="en-GB" sz="2400" dirty="0"/>
          </a:p>
          <a:p>
            <a:pPr algn="just" defTabSz="457200">
              <a:lnSpc>
                <a:spcPct val="120000"/>
              </a:lnSpc>
              <a:spcBef>
                <a:spcPts val="0"/>
              </a:spcBef>
              <a:buFont typeface="Wingdings" panose="05000000000000000000" pitchFamily="2" charset="2"/>
              <a:buChar char="Ø"/>
              <a:defRPr/>
            </a:pPr>
            <a:endParaRPr lang="en-GB" sz="2400" dirty="0"/>
          </a:p>
          <a:p>
            <a:pPr algn="just" defTabSz="457200">
              <a:lnSpc>
                <a:spcPct val="120000"/>
              </a:lnSpc>
              <a:spcBef>
                <a:spcPts val="0"/>
              </a:spcBef>
              <a:buFont typeface="Wingdings" panose="05000000000000000000" pitchFamily="2" charset="2"/>
              <a:buChar char="Ø"/>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RECOMMENDATIONS</a:t>
            </a:r>
            <a:r>
              <a:rPr lang="en-ZA" dirty="0"/>
              <a:t> </a:t>
            </a:r>
          </a:p>
        </p:txBody>
      </p:sp>
      <p:sp>
        <p:nvSpPr>
          <p:cNvPr id="5" name="Slide Number Placeholder 4"/>
          <p:cNvSpPr>
            <a:spLocks noGrp="1"/>
          </p:cNvSpPr>
          <p:nvPr>
            <p:ph type="sldNum" sz="quarter" idx="12"/>
          </p:nvPr>
        </p:nvSpPr>
        <p:spPr/>
        <p:txBody>
          <a:bodyPr/>
          <a:lstStyle/>
          <a:p>
            <a:fld id="{2AEFF4E0-09CF-465B-A129-0A4208E40038}" type="slidenum">
              <a:rPr lang="en-ZA" smtClean="0"/>
              <a:t>22</a:t>
            </a:fld>
            <a:endParaRPr lang="en-ZA"/>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822036" y="1138335"/>
            <a:ext cx="9419244" cy="3724353"/>
          </a:xfrm>
          <a:prstGeom prst="rect">
            <a:avLst/>
          </a:prstGeom>
        </p:spPr>
        <p:txBody>
          <a:bodyPr wrap="square">
            <a:spAutoFit/>
          </a:bodyPr>
          <a:lstStyle/>
          <a:p>
            <a:pPr marL="457200" lvl="0" indent="-457200" algn="just">
              <a:lnSpc>
                <a:spcPct val="130000"/>
              </a:lnSpc>
              <a:spcAft>
                <a:spcPts val="0"/>
              </a:spcAft>
              <a:buFont typeface="+mj-lt"/>
              <a:buAutoNum type="arabicPeriod"/>
            </a:pPr>
            <a:r>
              <a:rPr lang="en-ZA" sz="2000" dirty="0">
                <a:latin typeface="Arial" panose="020B0604020202020204" pitchFamily="34" charset="0"/>
                <a:ea typeface="Times New Roman" panose="02020603050405020304" pitchFamily="18" charset="0"/>
                <a:cs typeface="Arial" panose="020B0604020202020204" pitchFamily="34" charset="0"/>
              </a:rPr>
              <a:t>That COGTA continues to provide support through MISA </a:t>
            </a:r>
            <a:r>
              <a:rPr lang="en-ZA" sz="2000">
                <a:latin typeface="Arial" panose="020B0604020202020204" pitchFamily="34" charset="0"/>
                <a:ea typeface="Times New Roman" panose="02020603050405020304" pitchFamily="18" charset="0"/>
                <a:cs typeface="Arial" panose="020B0604020202020204" pitchFamily="34" charset="0"/>
              </a:rPr>
              <a:t>and MIG;</a:t>
            </a:r>
            <a:endParaRPr lang="en-ZA" sz="2000" dirty="0">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lnSpc>
                <a:spcPct val="130000"/>
              </a:lnSpc>
              <a:spcAft>
                <a:spcPts val="0"/>
              </a:spcAft>
              <a:buFont typeface="+mj-lt"/>
              <a:buAutoNum type="arabicPeriod"/>
            </a:pPr>
            <a:r>
              <a:rPr lang="en-ZA" sz="2000" dirty="0">
                <a:latin typeface="Arial" panose="020B0604020202020204" pitchFamily="34" charset="0"/>
                <a:ea typeface="Times New Roman" panose="02020603050405020304" pitchFamily="18" charset="0"/>
                <a:cs typeface="Arial" panose="020B0604020202020204" pitchFamily="34" charset="0"/>
              </a:rPr>
              <a:t>That implementation of the financial recovery plan continues; and</a:t>
            </a:r>
            <a:endParaRPr lang="en-GB"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30000"/>
              </a:lnSpc>
              <a:spcAft>
                <a:spcPts val="0"/>
              </a:spcAft>
              <a:buFont typeface="+mj-lt"/>
              <a:buAutoNum type="arabicPeriod"/>
            </a:pPr>
            <a:r>
              <a:rPr lang="en-ZA" sz="2000" dirty="0">
                <a:latin typeface="Arial" panose="020B0604020202020204" pitchFamily="34" charset="0"/>
                <a:ea typeface="Times New Roman" panose="02020603050405020304" pitchFamily="18" charset="0"/>
                <a:cs typeface="Arial" panose="020B0604020202020204" pitchFamily="34" charset="0"/>
              </a:rPr>
              <a:t>That the municipality be supported by the provincial and national government to attract investment and stabilise the tourism agricultural and </a:t>
            </a:r>
            <a:r>
              <a:rPr lang="en-ZA" sz="2000" dirty="0" err="1">
                <a:latin typeface="Arial" panose="020B0604020202020204" pitchFamily="34" charset="0"/>
                <a:ea typeface="Times New Roman" panose="02020603050405020304" pitchFamily="18" charset="0"/>
                <a:cs typeface="Arial" panose="020B0604020202020204" pitchFamily="34" charset="0"/>
              </a:rPr>
              <a:t>agri</a:t>
            </a:r>
            <a:r>
              <a:rPr lang="en-ZA" sz="2000" dirty="0">
                <a:latin typeface="Arial" panose="020B0604020202020204" pitchFamily="34" charset="0"/>
                <a:ea typeface="Times New Roman" panose="02020603050405020304" pitchFamily="18" charset="0"/>
                <a:cs typeface="Arial" panose="020B0604020202020204" pitchFamily="34" charset="0"/>
              </a:rPr>
              <a:t>-processing sectors which largely impacts the municipalities economic viability and long-tern financial sustainability.</a:t>
            </a:r>
            <a:endParaRPr lang="en-GB" sz="2000"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en-ZA" sz="2000" dirty="0">
                <a:latin typeface="Arial" panose="020B0604020202020204" pitchFamily="34" charset="0"/>
                <a:ea typeface="Calibri" panose="020F0502020204030204" pitchFamily="34" charset="0"/>
                <a:cs typeface="Arial" panose="020B0604020202020204" pitchFamily="34" charset="0"/>
              </a:rPr>
              <a:t> </a:t>
            </a:r>
            <a:endParaRPr lang="en-GB" sz="2000" dirty="0">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ZA" sz="2000" dirty="0">
                <a:latin typeface="Arial" panose="020B0604020202020204" pitchFamily="34" charset="0"/>
                <a:ea typeface="Times New Roman" panose="02020603050405020304" pitchFamily="18" charset="0"/>
                <a:cs typeface="Arial" panose="020B0604020202020204" pitchFamily="34" charset="0"/>
              </a:rPr>
              <a:t> </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spcAft>
                <a:spcPts val="1000"/>
              </a:spcAft>
            </a:pPr>
            <a:r>
              <a:rPr lang="en-ZA" dirty="0">
                <a:latin typeface="Arial" panose="020B0604020202020204" pitchFamily="34" charset="0"/>
                <a:ea typeface="Times New Roman" panose="02020603050405020304" pitchFamily="18" charset="0"/>
                <a:cs typeface="Arial" panose="020B0604020202020204" pitchFamily="34" charset="0"/>
              </a:rPr>
              <a:t> </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5323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5974" y="528412"/>
            <a:ext cx="9144000" cy="634752"/>
          </a:xfrm>
          <a:ln>
            <a:solidFill>
              <a:schemeClr val="accent2"/>
            </a:solidFill>
          </a:ln>
        </p:spPr>
        <p:txBody>
          <a:bodyPr>
            <a:normAutofit/>
          </a:bodyPr>
          <a:lstStyle/>
          <a:p>
            <a:r>
              <a:rPr lang="en-GB" sz="2400" b="1" dirty="0">
                <a:solidFill>
                  <a:schemeClr val="accent2"/>
                </a:solidFill>
                <a:latin typeface="Arial" panose="020B0604020202020204" pitchFamily="34" charset="0"/>
                <a:cs typeface="Arial" panose="020B0604020202020204" pitchFamily="34" charset="0"/>
              </a:rPr>
              <a:t>PURPOSE OF THE PRESENTATION </a:t>
            </a:r>
            <a:endParaRPr lang="en-ZA" sz="2400" b="1" dirty="0">
              <a:solidFill>
                <a:schemeClr val="accent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35974" y="1413162"/>
            <a:ext cx="9272932" cy="4477617"/>
          </a:xfrm>
        </p:spPr>
        <p:txBody>
          <a:bodyPr>
            <a:normAutofit/>
          </a:bodyPr>
          <a:lstStyle/>
          <a:p>
            <a:pPr algn="just"/>
            <a:r>
              <a:rPr lang="en-ZA" dirty="0">
                <a:latin typeface="Arial" panose="020B0604020202020204" pitchFamily="34" charset="0"/>
                <a:cs typeface="Arial" panose="020B0604020202020204" pitchFamily="34" charset="0"/>
              </a:rPr>
              <a:t>The purpose of the presentation is to:</a:t>
            </a:r>
          </a:p>
          <a:p>
            <a:pPr marL="457200" indent="-457200" algn="just">
              <a:buAutoNum type="arabicParenR"/>
            </a:pPr>
            <a:r>
              <a:rPr lang="en-ZA" dirty="0">
                <a:latin typeface="Arial" panose="020B0604020202020204" pitchFamily="34" charset="0"/>
                <a:cs typeface="Arial" panose="020B0604020202020204" pitchFamily="34" charset="0"/>
              </a:rPr>
              <a:t>Provide an overview of the state of </a:t>
            </a:r>
            <a:r>
              <a:rPr lang="en-ZA" dirty="0" err="1">
                <a:latin typeface="Arial" panose="020B0604020202020204" pitchFamily="34" charset="0"/>
                <a:cs typeface="Arial" panose="020B0604020202020204" pitchFamily="34" charset="0"/>
              </a:rPr>
              <a:t>Kannaland</a:t>
            </a:r>
            <a:r>
              <a:rPr lang="en-ZA" dirty="0">
                <a:latin typeface="Arial" panose="020B0604020202020204" pitchFamily="34" charset="0"/>
                <a:cs typeface="Arial" panose="020B0604020202020204" pitchFamily="34" charset="0"/>
              </a:rPr>
              <a:t> Local Municipality (LM)</a:t>
            </a:r>
          </a:p>
          <a:p>
            <a:pPr marL="457200" indent="-457200" algn="just">
              <a:buAutoNum type="arabicParenR"/>
            </a:pPr>
            <a:r>
              <a:rPr lang="en-ZA" dirty="0">
                <a:latin typeface="Arial" panose="020B0604020202020204" pitchFamily="34" charset="0"/>
                <a:cs typeface="Arial" panose="020B0604020202020204" pitchFamily="34" charset="0"/>
              </a:rPr>
              <a:t>Indicate the support provided by COGTA to </a:t>
            </a:r>
            <a:r>
              <a:rPr lang="en-ZA" dirty="0" err="1">
                <a:latin typeface="Arial" panose="020B0604020202020204" pitchFamily="34" charset="0"/>
                <a:cs typeface="Arial" panose="020B0604020202020204" pitchFamily="34" charset="0"/>
              </a:rPr>
              <a:t>Kannaland</a:t>
            </a:r>
            <a:r>
              <a:rPr lang="en-ZA" dirty="0">
                <a:latin typeface="Arial" panose="020B0604020202020204" pitchFamily="34" charset="0"/>
                <a:cs typeface="Arial" panose="020B0604020202020204" pitchFamily="34" charset="0"/>
              </a:rPr>
              <a:t> LM.</a:t>
            </a:r>
          </a:p>
          <a:p>
            <a:pPr marL="457200" indent="-457200" algn="just">
              <a:buAutoNum type="arabicParenR"/>
            </a:pPr>
            <a:r>
              <a:rPr lang="en-ZA" dirty="0">
                <a:latin typeface="Arial" panose="020B0604020202020204" pitchFamily="34" charset="0"/>
                <a:cs typeface="Arial" panose="020B0604020202020204" pitchFamily="34" charset="0"/>
              </a:rPr>
              <a:t>Identify strengths and opportunities</a:t>
            </a:r>
          </a:p>
        </p:txBody>
      </p:sp>
      <p:sp>
        <p:nvSpPr>
          <p:cNvPr id="4" name="Slide Number Placeholder 3"/>
          <p:cNvSpPr>
            <a:spLocks noGrp="1"/>
          </p:cNvSpPr>
          <p:nvPr>
            <p:ph type="sldNum" sz="quarter" idx="12"/>
          </p:nvPr>
        </p:nvSpPr>
        <p:spPr/>
        <p:txBody>
          <a:bodyPr/>
          <a:lstStyle/>
          <a:p>
            <a:fld id="{26B1AF27-859B-4FF8-B771-80D758C40D2B}" type="slidenum">
              <a:rPr lang="en-ZA" smtClean="0"/>
              <a:t>3</a:t>
            </a:fld>
            <a:endParaRPr lang="en-ZA"/>
          </a:p>
        </p:txBody>
      </p:sp>
    </p:spTree>
    <p:extLst>
      <p:ext uri="{BB962C8B-B14F-4D97-AF65-F5344CB8AC3E}">
        <p14:creationId xmlns:p14="http://schemas.microsoft.com/office/powerpoint/2010/main" val="300539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295" y="373694"/>
            <a:ext cx="9444444" cy="642259"/>
          </a:xfrm>
          <a:ln>
            <a:solidFill>
              <a:schemeClr val="accent2"/>
            </a:solidFill>
          </a:ln>
        </p:spPr>
        <p:txBody>
          <a:bodyPr>
            <a:normAutofit/>
          </a:bodyPr>
          <a:lstStyle/>
          <a:p>
            <a:r>
              <a:rPr lang="en-ZA" sz="2400" b="1" dirty="0">
                <a:solidFill>
                  <a:schemeClr val="accent2"/>
                </a:solidFill>
                <a:latin typeface="Arial" panose="020B0604020202020204" pitchFamily="34" charset="0"/>
                <a:cs typeface="Arial" panose="020B0604020202020204" pitchFamily="34" charset="0"/>
              </a:rPr>
              <a:t>PROBLEM STATEMENT / INTRODUCTION </a:t>
            </a:r>
          </a:p>
        </p:txBody>
      </p:sp>
      <p:sp>
        <p:nvSpPr>
          <p:cNvPr id="3" name="Subtitle 2"/>
          <p:cNvSpPr>
            <a:spLocks noGrp="1"/>
          </p:cNvSpPr>
          <p:nvPr>
            <p:ph type="subTitle" idx="1"/>
          </p:nvPr>
        </p:nvSpPr>
        <p:spPr>
          <a:xfrm>
            <a:off x="1199702" y="2161598"/>
            <a:ext cx="9144000" cy="3680449"/>
          </a:xfrm>
        </p:spPr>
        <p:txBody>
          <a:bodyPr>
            <a:normAutofit/>
          </a:bodyPr>
          <a:lstStyle/>
          <a:p>
            <a:pPr lvl="1" algn="l"/>
            <a:endParaRPr lang="en-ZA" sz="2200"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B1AF27-859B-4FF8-B771-80D758C40D2B}" type="slidenum">
              <a:rPr lang="en-ZA" smtClean="0"/>
              <a:t>4</a:t>
            </a:fld>
            <a:endParaRPr lang="en-ZA"/>
          </a:p>
        </p:txBody>
      </p:sp>
      <p:sp>
        <p:nvSpPr>
          <p:cNvPr id="6" name="Rectangle 5"/>
          <p:cNvSpPr/>
          <p:nvPr/>
        </p:nvSpPr>
        <p:spPr>
          <a:xfrm>
            <a:off x="1035700" y="1224637"/>
            <a:ext cx="9797142" cy="5314275"/>
          </a:xfrm>
          <a:prstGeom prst="rect">
            <a:avLst/>
          </a:prstGeom>
        </p:spPr>
        <p:txBody>
          <a:bodyPr wrap="square">
            <a:spAutoFit/>
          </a:bodyPr>
          <a:lstStyle/>
          <a:p>
            <a:pPr marL="342900" indent="-342900" algn="just">
              <a:spcAft>
                <a:spcPts val="1000"/>
              </a:spcAft>
              <a:buFont typeface="+mj-lt"/>
              <a:buAutoNum type="arabicPeriod"/>
            </a:pPr>
            <a:r>
              <a:rPr lang="en-ZA" dirty="0" err="1">
                <a:latin typeface="Arial" panose="020B0604020202020204" pitchFamily="34" charset="0"/>
                <a:ea typeface="Times New Roman" panose="02020603050405020304" pitchFamily="18" charset="0"/>
                <a:cs typeface="Arial" panose="020B0604020202020204" pitchFamily="34" charset="0"/>
              </a:rPr>
              <a:t>Kannaland</a:t>
            </a:r>
            <a:r>
              <a:rPr lang="en-ZA" dirty="0">
                <a:latin typeface="Arial" panose="020B0604020202020204" pitchFamily="34" charset="0"/>
                <a:ea typeface="Times New Roman" panose="02020603050405020304" pitchFamily="18" charset="0"/>
                <a:cs typeface="Arial" panose="020B0604020202020204" pitchFamily="34" charset="0"/>
              </a:rPr>
              <a:t> LM has been under intervention in terms of section 139(5) of the Constitution since December 2016 and is the only municipality in the Western Cape that is currently under intervention. </a:t>
            </a:r>
          </a:p>
          <a:p>
            <a:pPr marL="342900" indent="-342900" algn="just">
              <a:spcAft>
                <a:spcPts val="1000"/>
              </a:spcAft>
              <a:buFont typeface="+mj-lt"/>
              <a:buAutoNum type="arabicPeriod"/>
            </a:pPr>
            <a:r>
              <a:rPr lang="en-ZA" dirty="0">
                <a:latin typeface="Arial" panose="020B0604020202020204" pitchFamily="34" charset="0"/>
                <a:ea typeface="Times New Roman" panose="02020603050405020304" pitchFamily="18" charset="0"/>
                <a:cs typeface="Arial" panose="020B0604020202020204" pitchFamily="34" charset="0"/>
              </a:rPr>
              <a:t>When the municipality was placed under intervention in 2016, the main challenges were identified as:</a:t>
            </a:r>
            <a:endParaRPr lang="en-GB"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mj-lt"/>
              <a:buAutoNum type="alphaLcParenR"/>
            </a:pPr>
            <a:r>
              <a:rPr lang="en-ZA" dirty="0">
                <a:latin typeface="Arial" panose="020B0604020202020204" pitchFamily="34" charset="0"/>
                <a:ea typeface="Calibri" panose="020F0502020204030204" pitchFamily="34" charset="0"/>
                <a:cs typeface="Arial" panose="020B0604020202020204" pitchFamily="34" charset="0"/>
              </a:rPr>
              <a:t>Financial Health in terms of National Treasury ratios for the previous 2 years which indicated that the municipality was in financial distress. </a:t>
            </a:r>
          </a:p>
          <a:p>
            <a:pPr marL="800100" lvl="1" indent="-342900" algn="just">
              <a:buFont typeface="+mj-lt"/>
              <a:buAutoNum type="alphaLcParenR"/>
            </a:pPr>
            <a:r>
              <a:rPr lang="en-ZA" dirty="0">
                <a:latin typeface="Arial" panose="020B0604020202020204" pitchFamily="34" charset="0"/>
                <a:ea typeface="Calibri" panose="020F0502020204030204" pitchFamily="34" charset="0"/>
                <a:cs typeface="Arial" panose="020B0604020202020204" pitchFamily="34" charset="0"/>
              </a:rPr>
              <a:t>Auditor General has found financial non-sustainability in its findings</a:t>
            </a:r>
          </a:p>
          <a:p>
            <a:pPr lvl="1" algn="just"/>
            <a:endParaRPr lang="en-ZA"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000"/>
              </a:spcAft>
              <a:buFont typeface="+mj-lt"/>
              <a:buAutoNum type="arabicPeriod"/>
            </a:pPr>
            <a:r>
              <a:rPr lang="en-ZA" dirty="0">
                <a:latin typeface="Arial" panose="020B0604020202020204" pitchFamily="34" charset="0"/>
                <a:ea typeface="Times New Roman" panose="02020603050405020304" pitchFamily="18" charset="0"/>
                <a:cs typeface="Arial" panose="020B0604020202020204" pitchFamily="34" charset="0"/>
              </a:rPr>
              <a:t>The Directorate for Priority Crime Investigation (Hawks) is conducting an investigation into alleged fraud at the municipality. The investigation is ongoing and was still in progress in February 2020.</a:t>
            </a:r>
          </a:p>
          <a:p>
            <a:pPr marL="342900" indent="-342900" algn="just">
              <a:spcAft>
                <a:spcPts val="1000"/>
              </a:spcAft>
              <a:buFont typeface="+mj-lt"/>
              <a:buAutoNum type="arabicPeriod"/>
            </a:pPr>
            <a:r>
              <a:rPr lang="en-ZA" dirty="0">
                <a:latin typeface="Arial" panose="020B0604020202020204" pitchFamily="34" charset="0"/>
                <a:ea typeface="Times New Roman" panose="02020603050405020304" pitchFamily="18" charset="0"/>
                <a:cs typeface="Arial" panose="020B0604020202020204" pitchFamily="34" charset="0"/>
              </a:rPr>
              <a:t>The provincial government has put plans in place to assist the municipality in managing its affairs.</a:t>
            </a:r>
          </a:p>
          <a:p>
            <a:pPr marL="342900" indent="-342900" algn="just">
              <a:spcAft>
                <a:spcPts val="1000"/>
              </a:spcAft>
              <a:buFont typeface="+mj-lt"/>
              <a:buAutoNum type="arabicPeriod"/>
            </a:pPr>
            <a:r>
              <a:rPr lang="en-ZA" dirty="0">
                <a:latin typeface="Arial" panose="020B0604020202020204" pitchFamily="34" charset="0"/>
                <a:ea typeface="Times New Roman" panose="02020603050405020304" pitchFamily="18" charset="0"/>
                <a:cs typeface="Arial" panose="020B0604020202020204" pitchFamily="34" charset="0"/>
              </a:rPr>
              <a:t>Although there has been some significant improvement of governance and financial management, the Municipality still faces significant challenges such as financial viability, human resources management and service delivery.</a:t>
            </a:r>
          </a:p>
        </p:txBody>
      </p:sp>
    </p:spTree>
    <p:extLst>
      <p:ext uri="{BB962C8B-B14F-4D97-AF65-F5344CB8AC3E}">
        <p14:creationId xmlns:p14="http://schemas.microsoft.com/office/powerpoint/2010/main" val="103788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Tree>
    <p:extLst>
      <p:ext uri="{BB962C8B-B14F-4D97-AF65-F5344CB8AC3E}">
        <p14:creationId xmlns:p14="http://schemas.microsoft.com/office/powerpoint/2010/main" val="311246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901336"/>
            <a:ext cx="10453255" cy="5738159"/>
          </a:xfrm>
        </p:spPr>
        <p:txBody>
          <a:bodyPr>
            <a:normAutofit fontScale="85000" lnSpcReduction="10000"/>
          </a:bodyPr>
          <a:lstStyle/>
          <a:p>
            <a:pPr marL="342900" indent="-342900">
              <a:lnSpc>
                <a:spcPct val="110000"/>
              </a:lnSpc>
              <a:spcAft>
                <a:spcPts val="800"/>
              </a:spcAft>
              <a:buFont typeface="Wingdings" panose="05000000000000000000" pitchFamily="2" charset="2"/>
              <a:buChar char="q"/>
            </a:pPr>
            <a:r>
              <a:rPr lang="en-ZA" sz="1700" b="1" dirty="0">
                <a:ea typeface="Calibri" panose="020F0502020204030204" pitchFamily="34" charset="0"/>
              </a:rPr>
              <a:t>Poverty:</a:t>
            </a:r>
          </a:p>
          <a:p>
            <a:pPr marL="0" indent="0">
              <a:lnSpc>
                <a:spcPct val="110000"/>
              </a:lnSpc>
              <a:spcAft>
                <a:spcPts val="800"/>
              </a:spcAft>
              <a:buNone/>
            </a:pPr>
            <a:r>
              <a:rPr lang="en-ZA" sz="1700" dirty="0">
                <a:ea typeface="Calibri" panose="020F0502020204030204" pitchFamily="34" charset="0"/>
              </a:rPr>
              <a:t>14 100 (55.20% )people out of the total population of 25 574 living in poverty, using the upper poverty line definition.</a:t>
            </a:r>
          </a:p>
          <a:p>
            <a:pPr marL="342900" indent="-342900">
              <a:lnSpc>
                <a:spcPct val="110000"/>
              </a:lnSpc>
              <a:spcAft>
                <a:spcPts val="800"/>
              </a:spcAft>
              <a:buFont typeface="Wingdings" panose="05000000000000000000" pitchFamily="2" charset="2"/>
              <a:buChar char="q"/>
            </a:pPr>
            <a:r>
              <a:rPr lang="en-ZA" sz="1700" b="1" dirty="0">
                <a:ea typeface="Calibri" panose="020F0502020204030204" pitchFamily="34" charset="0"/>
              </a:rPr>
              <a:t>Economic active population:</a:t>
            </a:r>
            <a:endParaRPr lang="en-GB" sz="1700" dirty="0">
              <a:ea typeface="Calibri" panose="020F0502020204030204" pitchFamily="34" charset="0"/>
            </a:endParaRPr>
          </a:p>
          <a:p>
            <a:pPr marL="0" indent="0">
              <a:lnSpc>
                <a:spcPct val="110000"/>
              </a:lnSpc>
              <a:spcAft>
                <a:spcPts val="800"/>
              </a:spcAft>
              <a:buNone/>
            </a:pPr>
            <a:r>
              <a:rPr lang="en-ZA" sz="1700" dirty="0">
                <a:ea typeface="Calibri" panose="020F0502020204030204" pitchFamily="34" charset="0"/>
              </a:rPr>
              <a:t>9 830 in 2019, which is 38.43% of its total population.  </a:t>
            </a:r>
            <a:endParaRPr lang="en-GB" sz="1700" dirty="0">
              <a:ea typeface="Calibri" panose="020F0502020204030204" pitchFamily="34" charset="0"/>
            </a:endParaRPr>
          </a:p>
          <a:p>
            <a:pPr marL="285750" indent="-285750">
              <a:lnSpc>
                <a:spcPct val="110000"/>
              </a:lnSpc>
              <a:spcAft>
                <a:spcPts val="800"/>
              </a:spcAft>
              <a:buFont typeface="Wingdings" panose="05000000000000000000" pitchFamily="2" charset="2"/>
              <a:buChar char="q"/>
            </a:pPr>
            <a:r>
              <a:rPr lang="en-ZA" sz="1700" b="1" dirty="0">
                <a:ea typeface="Calibri" panose="020F0502020204030204" pitchFamily="34" charset="0"/>
              </a:rPr>
              <a:t>Largest number of jobs in 2019</a:t>
            </a:r>
            <a:r>
              <a:rPr lang="en-ZA" sz="1700" dirty="0">
                <a:ea typeface="Calibri" panose="020F0502020204030204" pitchFamily="34" charset="0"/>
              </a:rPr>
              <a:t> </a:t>
            </a:r>
            <a:endParaRPr lang="en-GB" sz="1700" dirty="0">
              <a:ea typeface="Calibri" panose="020F0502020204030204" pitchFamily="34" charset="0"/>
            </a:endParaRPr>
          </a:p>
          <a:p>
            <a:pPr lvl="0">
              <a:lnSpc>
                <a:spcPct val="110000"/>
              </a:lnSpc>
            </a:pPr>
            <a:r>
              <a:rPr lang="en-ZA" sz="1700" dirty="0">
                <a:ea typeface="Calibri" panose="020F0502020204030204" pitchFamily="34" charset="0"/>
              </a:rPr>
              <a:t>Trade sector -  2 020 employed people (20.5% of total employment). </a:t>
            </a:r>
            <a:endParaRPr lang="en-GB" sz="1700" dirty="0">
              <a:ea typeface="Calibri" panose="020F0502020204030204" pitchFamily="34" charset="0"/>
            </a:endParaRPr>
          </a:p>
          <a:p>
            <a:pPr lvl="0">
              <a:lnSpc>
                <a:spcPct val="110000"/>
              </a:lnSpc>
              <a:spcAft>
                <a:spcPts val="800"/>
              </a:spcAft>
            </a:pPr>
            <a:r>
              <a:rPr lang="en-ZA" sz="1700" dirty="0">
                <a:ea typeface="Calibri" panose="020F0502020204030204" pitchFamily="34" charset="0"/>
              </a:rPr>
              <a:t>The finance sector - 1 960 (19.9%) </a:t>
            </a:r>
          </a:p>
          <a:p>
            <a:pPr marL="285750" lvl="0" indent="-285750">
              <a:lnSpc>
                <a:spcPct val="110000"/>
              </a:lnSpc>
              <a:spcAft>
                <a:spcPts val="800"/>
              </a:spcAft>
              <a:buFont typeface="Wingdings" panose="05000000000000000000" pitchFamily="2" charset="2"/>
              <a:buChar char="q"/>
            </a:pPr>
            <a:r>
              <a:rPr lang="en-ZA" sz="1700" b="1" dirty="0">
                <a:ea typeface="Calibri" panose="020F0502020204030204" pitchFamily="34" charset="0"/>
              </a:rPr>
              <a:t>Economic drivers</a:t>
            </a:r>
          </a:p>
          <a:p>
            <a:pPr lvl="0">
              <a:lnSpc>
                <a:spcPct val="110000"/>
              </a:lnSpc>
              <a:spcAft>
                <a:spcPts val="800"/>
              </a:spcAft>
            </a:pPr>
            <a:r>
              <a:rPr lang="en-ZA" sz="1700" dirty="0">
                <a:ea typeface="Calibri" panose="020F0502020204030204" pitchFamily="34" charset="0"/>
              </a:rPr>
              <a:t>Manufacturing (40%)</a:t>
            </a:r>
          </a:p>
          <a:p>
            <a:pPr lvl="0">
              <a:lnSpc>
                <a:spcPct val="110000"/>
              </a:lnSpc>
              <a:spcAft>
                <a:spcPts val="800"/>
              </a:spcAft>
            </a:pPr>
            <a:r>
              <a:rPr lang="en-ZA" sz="1700" dirty="0">
                <a:ea typeface="Calibri" panose="020F0502020204030204" pitchFamily="34" charset="0"/>
              </a:rPr>
              <a:t>Community Services (16%)</a:t>
            </a:r>
          </a:p>
          <a:p>
            <a:pPr lvl="0">
              <a:lnSpc>
                <a:spcPct val="110000"/>
              </a:lnSpc>
              <a:spcAft>
                <a:spcPts val="800"/>
              </a:spcAft>
            </a:pPr>
            <a:r>
              <a:rPr lang="en-ZA" sz="1700" dirty="0">
                <a:ea typeface="Calibri" panose="020F0502020204030204" pitchFamily="34" charset="0"/>
              </a:rPr>
              <a:t>Agriculture (14%)</a:t>
            </a:r>
            <a:endParaRPr lang="en-GB" sz="1700" dirty="0">
              <a:ea typeface="Calibri" panose="020F0502020204030204" pitchFamily="34" charset="0"/>
            </a:endParaRPr>
          </a:p>
          <a:p>
            <a:pPr marL="0" indent="0" algn="just" defTabSz="457200">
              <a:lnSpc>
                <a:spcPct val="110000"/>
              </a:lnSpc>
              <a:spcBef>
                <a:spcPts val="0"/>
              </a:spcBef>
              <a:buNone/>
              <a:defRPr/>
            </a:pPr>
            <a:endParaRPr lang="en-ZA" sz="1700" b="1" dirty="0"/>
          </a:p>
          <a:p>
            <a:pPr marL="285750" indent="-285750" algn="just" defTabSz="457200">
              <a:lnSpc>
                <a:spcPct val="110000"/>
              </a:lnSpc>
              <a:spcBef>
                <a:spcPts val="0"/>
              </a:spcBef>
              <a:buFont typeface="Wingdings" panose="05000000000000000000" pitchFamily="2" charset="2"/>
              <a:buChar char="q"/>
              <a:defRPr/>
            </a:pPr>
            <a:r>
              <a:rPr lang="en-ZA" sz="1700" b="1" dirty="0"/>
              <a:t>Per capita income: </a:t>
            </a:r>
          </a:p>
          <a:p>
            <a:pPr marL="0" indent="0" algn="just" defTabSz="457200">
              <a:lnSpc>
                <a:spcPct val="110000"/>
              </a:lnSpc>
              <a:spcBef>
                <a:spcPts val="0"/>
              </a:spcBef>
              <a:buNone/>
              <a:defRPr/>
            </a:pPr>
            <a:r>
              <a:rPr lang="en-ZA" sz="1700" dirty="0"/>
              <a:t>R 51,700 ( lower than Western Cape (R 82,400) and of the Garden Route District Municipality (R 78,100) and of South Africa </a:t>
            </a:r>
          </a:p>
          <a:p>
            <a:pPr marL="0" indent="0" algn="just" defTabSz="457200">
              <a:lnSpc>
                <a:spcPct val="110000"/>
              </a:lnSpc>
              <a:spcBef>
                <a:spcPts val="0"/>
              </a:spcBef>
              <a:buNone/>
              <a:defRPr/>
            </a:pPr>
            <a:r>
              <a:rPr lang="en-ZA" sz="1700" dirty="0"/>
              <a:t>(R 60,800).</a:t>
            </a:r>
          </a:p>
          <a:p>
            <a:pPr marL="0" indent="0" algn="just" defTabSz="457200">
              <a:lnSpc>
                <a:spcPct val="110000"/>
              </a:lnSpc>
              <a:spcBef>
                <a:spcPts val="0"/>
              </a:spcBef>
              <a:buNone/>
              <a:defRPr/>
            </a:pPr>
            <a:endParaRPr lang="en-GB" sz="1600" dirty="0"/>
          </a:p>
          <a:p>
            <a:pPr marL="0" indent="0" algn="just" defTabSz="457200">
              <a:lnSpc>
                <a:spcPct val="120000"/>
              </a:lnSpc>
              <a:spcBef>
                <a:spcPts val="0"/>
              </a:spcBef>
              <a:buNone/>
              <a:defRPr/>
            </a:pPr>
            <a:endParaRPr lang="en-GB" sz="1600"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SOCIO-ECONOMIC STATUS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6536422" y="2235128"/>
            <a:ext cx="4148356" cy="3090380"/>
          </a:xfrm>
          <a:prstGeom prst="rect">
            <a:avLst/>
          </a:prstGeom>
        </p:spPr>
      </p:pic>
    </p:spTree>
    <p:extLst>
      <p:ext uri="{BB962C8B-B14F-4D97-AF65-F5344CB8AC3E}">
        <p14:creationId xmlns:p14="http://schemas.microsoft.com/office/powerpoint/2010/main" val="187358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545" y="842838"/>
            <a:ext cx="9688945" cy="5796658"/>
          </a:xfrm>
        </p:spPr>
        <p:txBody>
          <a:bodyPr>
            <a:normAutofit/>
          </a:bodyPr>
          <a:lstStyle/>
          <a:p>
            <a:pPr marL="0" indent="0" algn="just" defTabSz="457200">
              <a:lnSpc>
                <a:spcPct val="120000"/>
              </a:lnSpc>
              <a:spcBef>
                <a:spcPts val="0"/>
              </a:spcBef>
              <a:buNone/>
              <a:defRPr/>
            </a:pPr>
            <a:endParaRPr lang="en-GB" sz="2400" b="1" dirty="0"/>
          </a:p>
          <a:p>
            <a:pPr marL="0" indent="0" algn="just" defTabSz="457200">
              <a:lnSpc>
                <a:spcPct val="120000"/>
              </a:lnSpc>
              <a:spcBef>
                <a:spcPts val="0"/>
              </a:spcBef>
              <a:buNone/>
              <a:defRPr/>
            </a:pPr>
            <a:endParaRPr lang="en-GB" sz="2400" dirty="0"/>
          </a:p>
          <a:p>
            <a:pPr marL="0" indent="0" algn="just" defTabSz="457200">
              <a:lnSpc>
                <a:spcPct val="120000"/>
              </a:lnSpc>
              <a:spcBef>
                <a:spcPts val="0"/>
              </a:spcBef>
              <a:buNone/>
              <a:defRPr/>
            </a:pPr>
            <a:endParaRPr lang="en-GB" dirty="0"/>
          </a:p>
          <a:p>
            <a:pPr marL="0" indent="0" algn="just" defTabSz="457200">
              <a:lnSpc>
                <a:spcPct val="120000"/>
              </a:lnSpc>
              <a:spcBef>
                <a:spcPts val="0"/>
              </a:spcBef>
              <a:buNone/>
              <a:defRPr/>
            </a:pPr>
            <a:endParaRPr lang="en-GB" dirty="0"/>
          </a:p>
        </p:txBody>
      </p:sp>
      <p:sp>
        <p:nvSpPr>
          <p:cNvPr id="4" name="Text Placeholder 3"/>
          <p:cNvSpPr>
            <a:spLocks noGrp="1"/>
          </p:cNvSpPr>
          <p:nvPr>
            <p:ph type="body" sz="quarter" idx="13"/>
          </p:nvPr>
        </p:nvSpPr>
        <p:spPr>
          <a:xfrm>
            <a:off x="822036" y="213017"/>
            <a:ext cx="9845964" cy="542357"/>
          </a:xfrm>
          <a:ln>
            <a:solidFill>
              <a:schemeClr val="accent2"/>
            </a:solidFill>
          </a:ln>
        </p:spPr>
        <p:txBody>
          <a:bodyPr/>
          <a:lstStyle/>
          <a:p>
            <a:r>
              <a:rPr lang="en-ZA" dirty="0">
                <a:solidFill>
                  <a:schemeClr val="accent2"/>
                </a:solidFill>
              </a:rPr>
              <a:t>EDUCATION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22036" y="953589"/>
            <a:ext cx="3423230" cy="5756961"/>
          </a:xfrm>
          <a:prstGeom prst="rect">
            <a:avLst/>
          </a:prstGeom>
        </p:spPr>
        <p:txBody>
          <a:bodyPr wrap="square">
            <a:spAutoFit/>
          </a:bodyPr>
          <a:lstStyle/>
          <a:p>
            <a:pPr algn="just">
              <a:lnSpc>
                <a:spcPct val="130000"/>
              </a:lnSpc>
              <a:spcAft>
                <a:spcPts val="1000"/>
              </a:spcAft>
            </a:pPr>
            <a:r>
              <a:rPr lang="en-ZA" sz="1600" dirty="0">
                <a:latin typeface="Arial" panose="020B0604020202020204" pitchFamily="34" charset="0"/>
                <a:ea typeface="Times New Roman" panose="02020603050405020304" pitchFamily="18" charset="0"/>
                <a:cs typeface="Arial" panose="020B0604020202020204" pitchFamily="34" charset="0"/>
              </a:rPr>
              <a:t>Although the number of people without any schooling decreased from 2009 to 2019, the majority of people living in </a:t>
            </a:r>
            <a:r>
              <a:rPr lang="en-ZA" sz="1600" dirty="0" err="1">
                <a:latin typeface="Arial" panose="020B0604020202020204" pitchFamily="34" charset="0"/>
                <a:ea typeface="Times New Roman" panose="02020603050405020304" pitchFamily="18" charset="0"/>
                <a:cs typeface="Arial" panose="020B0604020202020204" pitchFamily="34" charset="0"/>
              </a:rPr>
              <a:t>Kannaland</a:t>
            </a:r>
            <a:r>
              <a:rPr lang="en-ZA" sz="1600" dirty="0">
                <a:latin typeface="Arial" panose="020B0604020202020204" pitchFamily="34" charset="0"/>
                <a:ea typeface="Times New Roman" panose="02020603050405020304" pitchFamily="18" charset="0"/>
                <a:cs typeface="Arial" panose="020B0604020202020204" pitchFamily="34" charset="0"/>
              </a:rPr>
              <a:t> still had less than a grade 9 educational level. </a:t>
            </a:r>
          </a:p>
          <a:p>
            <a:pPr algn="just">
              <a:lnSpc>
                <a:spcPct val="130000"/>
              </a:lnSpc>
              <a:spcAft>
                <a:spcPts val="1000"/>
              </a:spcAft>
            </a:pPr>
            <a:r>
              <a:rPr lang="en-ZA" sz="1600" dirty="0">
                <a:latin typeface="Arial" panose="020B0604020202020204" pitchFamily="34" charset="0"/>
                <a:ea typeface="Times New Roman" panose="02020603050405020304" pitchFamily="18" charset="0"/>
                <a:cs typeface="Arial" panose="020B0604020202020204" pitchFamily="34" charset="0"/>
              </a:rPr>
              <a:t>The number of people within the 'matric only' category, increased from 2,710 to 3,220. However, the number of people with 'matric and a certificate/diploma' decreased with an average annual rate of -2.69%, with the number of people with a 'matric and a Bachelor's' degree decreasing with an average annual rate of -1.59%.</a:t>
            </a:r>
          </a:p>
          <a:p>
            <a:pPr algn="just">
              <a:lnSpc>
                <a:spcPct val="130000"/>
              </a:lnSpc>
              <a:spcAft>
                <a:spcPts val="1000"/>
              </a:spcAft>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461333" y="1672047"/>
            <a:ext cx="6520176" cy="3852586"/>
          </a:xfrm>
          <a:prstGeom prst="rect">
            <a:avLst/>
          </a:prstGeom>
        </p:spPr>
      </p:pic>
    </p:spTree>
    <p:extLst>
      <p:ext uri="{BB962C8B-B14F-4D97-AF65-F5344CB8AC3E}">
        <p14:creationId xmlns:p14="http://schemas.microsoft.com/office/powerpoint/2010/main" val="256639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6320" y="1296987"/>
            <a:ext cx="10317480" cy="2296873"/>
          </a:xfrm>
        </p:spPr>
        <p:txBody>
          <a:bodyPr>
            <a:normAutofit/>
          </a:bodyPr>
          <a:lstStyle/>
          <a:p>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 Placeholder 3"/>
          <p:cNvSpPr>
            <a:spLocks noGrp="1"/>
          </p:cNvSpPr>
          <p:nvPr>
            <p:ph type="body" sz="quarter" idx="4294967295"/>
          </p:nvPr>
        </p:nvSpPr>
        <p:spPr>
          <a:xfrm>
            <a:off x="923731" y="633984"/>
            <a:ext cx="10430069" cy="483616"/>
          </a:xfrm>
          <a:ln>
            <a:solidFill>
              <a:schemeClr val="accent2"/>
            </a:solidFill>
          </a:ln>
        </p:spPr>
        <p:txBody>
          <a:bodyPr>
            <a:normAutofit/>
          </a:bodyPr>
          <a:lstStyle/>
          <a:p>
            <a:pPr marL="0" indent="0" algn="ctr">
              <a:buNone/>
            </a:pPr>
            <a:r>
              <a:rPr lang="en-ZA" sz="2400" b="1" dirty="0">
                <a:solidFill>
                  <a:schemeClr val="accent2"/>
                </a:solidFill>
                <a:latin typeface="Arial" panose="020B0604020202020204" pitchFamily="34" charset="0"/>
                <a:cs typeface="Arial" panose="020B0604020202020204" pitchFamily="34" charset="0"/>
              </a:rPr>
              <a:t>GOVERNANCE</a:t>
            </a: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p:cNvSpPr>
            <a:spLocks noGrp="1"/>
          </p:cNvSpPr>
          <p:nvPr>
            <p:ph idx="1"/>
          </p:nvPr>
        </p:nvSpPr>
        <p:spPr>
          <a:xfrm>
            <a:off x="838200" y="1517715"/>
            <a:ext cx="10515600" cy="4351338"/>
          </a:xfrm>
        </p:spPr>
        <p:txBody>
          <a:bodyPr>
            <a:normAutofit/>
          </a:bodyPr>
          <a:lstStyle/>
          <a:p>
            <a:pPr marL="342900" indent="-342900" algn="just">
              <a:lnSpc>
                <a:spcPct val="100000"/>
              </a:lnSpc>
              <a:buFont typeface="+mj-lt"/>
              <a:buAutoNum type="arabicPeriod"/>
            </a:pPr>
            <a:r>
              <a:rPr lang="en-ZA" sz="1800" dirty="0" err="1">
                <a:latin typeface="Arial" panose="020B0604020202020204" pitchFamily="34" charset="0"/>
                <a:cs typeface="Arial" panose="020B0604020202020204" pitchFamily="34" charset="0"/>
              </a:rPr>
              <a:t>Kannaland</a:t>
            </a:r>
            <a:r>
              <a:rPr lang="en-ZA" sz="1800" dirty="0">
                <a:latin typeface="Arial" panose="020B0604020202020204" pitchFamily="34" charset="0"/>
                <a:cs typeface="Arial" panose="020B0604020202020204" pitchFamily="34" charset="0"/>
              </a:rPr>
              <a:t> is a category B Municipality with a mayoral executive system combined with a ward participatory system as provided for in the Western Cape Determination of Types of Municipalities Act, 2000.</a:t>
            </a:r>
          </a:p>
          <a:p>
            <a:pPr marL="342900" indent="-342900" algn="just">
              <a:lnSpc>
                <a:spcPct val="100000"/>
              </a:lnSpc>
              <a:buFont typeface="+mj-lt"/>
              <a:buAutoNum type="arabicPeriod"/>
            </a:pPr>
            <a:r>
              <a:rPr lang="en-ZA" sz="1800" dirty="0">
                <a:latin typeface="Arial" panose="020B0604020202020204" pitchFamily="34" charset="0"/>
                <a:cs typeface="Arial" panose="020B0604020202020204" pitchFamily="34" charset="0"/>
              </a:rPr>
              <a:t>Following election of 3 August 2016 , the DA and ANC councillors formed a coalition to govern without ICOSA, but DA national leadership said that the coalition had not been authorized. </a:t>
            </a:r>
          </a:p>
          <a:p>
            <a:pPr marL="342900" indent="-342900" algn="just">
              <a:lnSpc>
                <a:spcPct val="100000"/>
              </a:lnSpc>
              <a:buFont typeface="+mj-lt"/>
              <a:buAutoNum type="arabicPeriod"/>
            </a:pPr>
            <a:r>
              <a:rPr lang="en-ZA" sz="1800" dirty="0">
                <a:latin typeface="Arial" panose="020B0604020202020204" pitchFamily="34" charset="0"/>
                <a:cs typeface="Arial" panose="020B0604020202020204" pitchFamily="34" charset="0"/>
              </a:rPr>
              <a:t>In March 2017 the ANC recalled its councillors to put an end to the coalition. However the mayor has not been recalled despite the national ANC structures stating that this would happen. A motion of no confidence in the mayor and speaker of the municipality was put forward in August 2017. The motion failed with the DA and ANC in the municipality against the motion, leaving the ANC mayor Magdalene Barry in power. The Democratic Alliance spokesperson on local government stated that the party would side with the ANC in order to keep the Independent Civic Organisation away from the public purse. This follows forensic evidence detailing financial misconduct that amounted to more than R14 million under Jeffrey </a:t>
            </a:r>
            <a:r>
              <a:rPr lang="en-ZA" sz="1800" dirty="0" err="1">
                <a:latin typeface="Arial" panose="020B0604020202020204" pitchFamily="34" charset="0"/>
                <a:cs typeface="Arial" panose="020B0604020202020204" pitchFamily="34" charset="0"/>
              </a:rPr>
              <a:t>Donson's</a:t>
            </a:r>
            <a:r>
              <a:rPr lang="en-ZA" sz="1800" dirty="0">
                <a:latin typeface="Arial" panose="020B0604020202020204" pitchFamily="34" charset="0"/>
                <a:cs typeface="Arial" panose="020B0604020202020204" pitchFamily="34" charset="0"/>
              </a:rPr>
              <a:t> tenure. </a:t>
            </a:r>
          </a:p>
          <a:p>
            <a:pPr algn="just">
              <a:lnSpc>
                <a:spcPct val="100000"/>
              </a:lnSpc>
              <a:buFont typeface="Wingdings" panose="05000000000000000000" pitchFamily="2" charset="2"/>
              <a:buChar char="q"/>
            </a:pPr>
            <a:endParaRPr lang="en-ZA" sz="1800" dirty="0">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q"/>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0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6320" y="1296987"/>
            <a:ext cx="10317480" cy="2296873"/>
          </a:xfrm>
        </p:spPr>
        <p:txBody>
          <a:bodyPr>
            <a:normAutofit/>
          </a:bodyPr>
          <a:lstStyle/>
          <a:p>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
            </a:r>
            <a:br>
              <a:rPr lang="en-ZA"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036320" y="1126926"/>
            <a:ext cx="10317480" cy="5229424"/>
          </a:xfrm>
        </p:spPr>
        <p:txBody>
          <a:bodyPr>
            <a:normAutofit fontScale="62500" lnSpcReduction="20000"/>
          </a:bodyPr>
          <a:lstStyle/>
          <a:p>
            <a:pPr marL="457200" indent="-457200" algn="just" defTabSz="457200">
              <a:lnSpc>
                <a:spcPct val="120000"/>
              </a:lnSpc>
              <a:spcBef>
                <a:spcPts val="0"/>
              </a:spcBef>
              <a:buFont typeface="+mj-lt"/>
              <a:buAutoNum type="arabicPeriod"/>
              <a:defRPr/>
            </a:pPr>
            <a:r>
              <a:rPr lang="en-ZA" sz="2600" dirty="0">
                <a:latin typeface="Arial" panose="020B0604020202020204" pitchFamily="34" charset="0"/>
                <a:cs typeface="Arial" panose="020B0604020202020204" pitchFamily="34" charset="0"/>
              </a:rPr>
              <a:t>The instability has not allowed for a culture of good governance to be developed, which contributed to action plans not being developed, implemented or monitored to address all the prior year audit findings and previously reported internal control deficiencies.</a:t>
            </a:r>
          </a:p>
          <a:p>
            <a:pPr marL="457200" indent="-457200" algn="just" defTabSz="457200">
              <a:lnSpc>
                <a:spcPct val="120000"/>
              </a:lnSpc>
              <a:spcBef>
                <a:spcPts val="0"/>
              </a:spcBef>
              <a:buFont typeface="+mj-lt"/>
              <a:buAutoNum type="arabicPeriod"/>
              <a:defRPr/>
            </a:pPr>
            <a:endParaRPr lang="en-ZA" sz="2600" dirty="0">
              <a:latin typeface="Arial" panose="020B0604020202020204" pitchFamily="34" charset="0"/>
              <a:cs typeface="Arial" panose="020B0604020202020204" pitchFamily="34" charset="0"/>
            </a:endParaRPr>
          </a:p>
          <a:p>
            <a:pPr marL="457200" indent="-457200" algn="just" defTabSz="457200">
              <a:lnSpc>
                <a:spcPct val="120000"/>
              </a:lnSpc>
              <a:spcBef>
                <a:spcPts val="0"/>
              </a:spcBef>
              <a:buFont typeface="+mj-lt"/>
              <a:buAutoNum type="arabicPeriod"/>
              <a:defRPr/>
            </a:pPr>
            <a:r>
              <a:rPr lang="en-ZA" sz="2600" dirty="0">
                <a:latin typeface="Arial" panose="020B0604020202020204" pitchFamily="34" charset="0"/>
                <a:cs typeface="Arial" panose="020B0604020202020204" pitchFamily="34" charset="0"/>
              </a:rPr>
              <a:t>Since 2016, Council repaired oversight roles, and improved communication to the public, e.g. through implementation of MPAC, and replaced management positions with good officials, nurturing good relationships and appointed a mentor and an administrator. </a:t>
            </a:r>
          </a:p>
          <a:p>
            <a:pPr marL="457200" indent="-457200" algn="just" defTabSz="457200">
              <a:lnSpc>
                <a:spcPct val="120000"/>
              </a:lnSpc>
              <a:spcBef>
                <a:spcPts val="0"/>
              </a:spcBef>
              <a:buFont typeface="+mj-lt"/>
              <a:buAutoNum type="arabicPeriod"/>
              <a:defRPr/>
            </a:pPr>
            <a:endParaRPr lang="en-ZA" sz="2600" dirty="0">
              <a:latin typeface="Arial" panose="020B0604020202020204" pitchFamily="34" charset="0"/>
              <a:cs typeface="Arial" panose="020B0604020202020204" pitchFamily="34" charset="0"/>
            </a:endParaRPr>
          </a:p>
          <a:p>
            <a:pPr marL="457200" indent="-457200" algn="just" defTabSz="457200">
              <a:lnSpc>
                <a:spcPct val="120000"/>
              </a:lnSpc>
              <a:spcBef>
                <a:spcPts val="0"/>
              </a:spcBef>
              <a:buFont typeface="+mj-lt"/>
              <a:buAutoNum type="arabicPeriod"/>
              <a:defRPr/>
            </a:pPr>
            <a:r>
              <a:rPr lang="en-ZA" sz="2600" dirty="0">
                <a:latin typeface="Arial" panose="020B0604020202020204" pitchFamily="34" charset="0"/>
                <a:cs typeface="Arial" panose="020B0604020202020204" pitchFamily="34" charset="0"/>
              </a:rPr>
              <a:t>Appointment of new MM, CFO and Technical Director took very long – but the structure was changed for the better. Certain contract positions were terminated and Director: Technical Services was added – who was appointed only in Feb 2019. A competent electrical services manager was also appointed. Most of the vacant positions are still vacant, e.g. in technical services and on all middle management levels.</a:t>
            </a:r>
          </a:p>
          <a:p>
            <a:pPr marL="457200" indent="-457200" algn="just" defTabSz="457200">
              <a:lnSpc>
                <a:spcPct val="120000"/>
              </a:lnSpc>
              <a:spcBef>
                <a:spcPts val="0"/>
              </a:spcBef>
              <a:buFont typeface="+mj-lt"/>
              <a:buAutoNum type="arabicPeriod"/>
              <a:defRPr/>
            </a:pPr>
            <a:endParaRPr lang="en-ZA" sz="2600" dirty="0">
              <a:latin typeface="Arial" panose="020B0604020202020204" pitchFamily="34" charset="0"/>
              <a:cs typeface="Arial" panose="020B0604020202020204" pitchFamily="34" charset="0"/>
            </a:endParaRPr>
          </a:p>
          <a:p>
            <a:pPr marL="457200" indent="-457200" algn="just" defTabSz="457200">
              <a:lnSpc>
                <a:spcPct val="120000"/>
              </a:lnSpc>
              <a:spcBef>
                <a:spcPts val="0"/>
              </a:spcBef>
              <a:buFont typeface="+mj-lt"/>
              <a:buAutoNum type="arabicPeriod"/>
              <a:defRPr/>
            </a:pPr>
            <a:r>
              <a:rPr lang="en-ZA" sz="2600" dirty="0">
                <a:latin typeface="Arial" panose="020B0604020202020204" pitchFamily="34" charset="0"/>
                <a:cs typeface="Arial" panose="020B0604020202020204" pitchFamily="34" charset="0"/>
              </a:rPr>
              <a:t>The supply chain manager is still in acting position – it can indirectly contribute to current delivery challenges.</a:t>
            </a:r>
          </a:p>
          <a:p>
            <a:pPr marL="457200" indent="-457200" algn="just" defTabSz="457200">
              <a:lnSpc>
                <a:spcPct val="120000"/>
              </a:lnSpc>
              <a:spcBef>
                <a:spcPts val="0"/>
              </a:spcBef>
              <a:buFont typeface="+mj-lt"/>
              <a:buAutoNum type="arabicPeriod"/>
              <a:defRPr/>
            </a:pPr>
            <a:endParaRPr lang="en-ZA" sz="2600" dirty="0">
              <a:latin typeface="Arial" panose="020B0604020202020204" pitchFamily="34" charset="0"/>
              <a:cs typeface="Arial" panose="020B0604020202020204" pitchFamily="34" charset="0"/>
            </a:endParaRPr>
          </a:p>
          <a:p>
            <a:pPr marL="457200" indent="-457200" algn="just" defTabSz="457200">
              <a:lnSpc>
                <a:spcPct val="120000"/>
              </a:lnSpc>
              <a:spcBef>
                <a:spcPts val="0"/>
              </a:spcBef>
              <a:buFont typeface="+mj-lt"/>
              <a:buAutoNum type="arabicPeriod"/>
              <a:defRPr/>
            </a:pPr>
            <a:r>
              <a:rPr lang="en-ZA" sz="2600" dirty="0">
                <a:latin typeface="Arial" panose="020B0604020202020204" pitchFamily="34" charset="0"/>
                <a:cs typeface="Arial" panose="020B0604020202020204" pitchFamily="34" charset="0"/>
              </a:rPr>
              <a:t>The vacancy rate of the municipality was 33.37% for the 2018/19 financial year. </a:t>
            </a:r>
          </a:p>
          <a:p>
            <a:pPr marL="457200" indent="-457200" algn="just" defTabSz="457200">
              <a:lnSpc>
                <a:spcPct val="120000"/>
              </a:lnSpc>
              <a:spcBef>
                <a:spcPts val="0"/>
              </a:spcBef>
              <a:buFont typeface="+mj-lt"/>
              <a:buAutoNum type="arabicPeriod"/>
              <a:defRPr/>
            </a:pPr>
            <a:endParaRPr lang="en-ZA" sz="2600" dirty="0">
              <a:latin typeface="Arial" panose="020B0604020202020204" pitchFamily="34" charset="0"/>
              <a:cs typeface="Arial" panose="020B0604020202020204" pitchFamily="34" charset="0"/>
            </a:endParaRPr>
          </a:p>
          <a:p>
            <a:pPr marL="457200" indent="-457200" algn="just" defTabSz="457200">
              <a:lnSpc>
                <a:spcPct val="120000"/>
              </a:lnSpc>
              <a:spcBef>
                <a:spcPts val="0"/>
              </a:spcBef>
              <a:buFont typeface="+mj-lt"/>
              <a:buAutoNum type="arabicPeriod"/>
              <a:defRPr/>
            </a:pPr>
            <a:r>
              <a:rPr lang="en-ZA" sz="2600" dirty="0">
                <a:latin typeface="Arial" panose="020B0604020202020204" pitchFamily="34" charset="0"/>
                <a:cs typeface="Arial" panose="020B0604020202020204" pitchFamily="34" charset="0"/>
              </a:rPr>
              <a:t>All staff in the finance section have not achieved their prescribed minimum competency levels, due to a lack of funding and planning and, consequently, do not have the requisite skills and experience to ensure compliance with the financial reporting requirements of the Standards of GRAP.</a:t>
            </a:r>
          </a:p>
          <a:p>
            <a:pPr marL="0" indent="0" algn="just" defTabSz="457200">
              <a:lnSpc>
                <a:spcPct val="120000"/>
              </a:lnSpc>
              <a:spcBef>
                <a:spcPts val="0"/>
              </a:spcBef>
              <a:buNone/>
              <a:defRPr/>
            </a:pPr>
            <a:endParaRPr lang="en-ZA" sz="1900" dirty="0">
              <a:latin typeface="Arial" panose="020B0604020202020204" pitchFamily="34" charset="0"/>
              <a:cs typeface="Arial" panose="020B0604020202020204" pitchFamily="34" charset="0"/>
            </a:endParaRPr>
          </a:p>
          <a:p>
            <a:pPr marL="0" indent="0" algn="just" defTabSz="457200">
              <a:lnSpc>
                <a:spcPct val="120000"/>
              </a:lnSpc>
              <a:spcBef>
                <a:spcPts val="0"/>
              </a:spcBef>
              <a:buNone/>
              <a:defRPr/>
            </a:pPr>
            <a:endParaRPr lang="en-ZA" sz="1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F4E0-09CF-465B-A129-0A4208E40038}"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 Placeholder 3"/>
          <p:cNvSpPr>
            <a:spLocks noGrp="1"/>
          </p:cNvSpPr>
          <p:nvPr>
            <p:ph type="body" sz="quarter" idx="4294967295"/>
          </p:nvPr>
        </p:nvSpPr>
        <p:spPr>
          <a:xfrm>
            <a:off x="1036320" y="633984"/>
            <a:ext cx="10317480" cy="483616"/>
          </a:xfrm>
          <a:ln>
            <a:solidFill>
              <a:schemeClr val="accent2"/>
            </a:solidFill>
          </a:ln>
        </p:spPr>
        <p:txBody>
          <a:bodyPr>
            <a:normAutofit/>
          </a:bodyPr>
          <a:lstStyle/>
          <a:p>
            <a:pPr marL="0" indent="0" algn="ctr">
              <a:buNone/>
            </a:pPr>
            <a:r>
              <a:rPr lang="en-ZA" sz="2400" b="1" dirty="0">
                <a:solidFill>
                  <a:schemeClr val="accent2"/>
                </a:solidFill>
                <a:latin typeface="Arial" panose="020B0604020202020204" pitchFamily="34" charset="0"/>
                <a:cs typeface="Arial" panose="020B0604020202020204" pitchFamily="34" charset="0"/>
              </a:rPr>
              <a:t>GOVERNANCE &amp; MUNICIPAL CAPACITY</a:t>
            </a:r>
          </a:p>
        </p:txBody>
      </p:sp>
      <p:sp>
        <p:nvSpPr>
          <p:cNvPr id="3" name="Rectangle 2"/>
          <p:cNvSpPr/>
          <p:nvPr/>
        </p:nvSpPr>
        <p:spPr>
          <a:xfrm>
            <a:off x="13132158" y="218940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662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3112</Words>
  <Application>Microsoft Office PowerPoint</Application>
  <PresentationFormat>Widescreen</PresentationFormat>
  <Paragraphs>286</Paragraphs>
  <Slides>22</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MS PGothic</vt:lpstr>
      <vt:lpstr>Arial</vt:lpstr>
      <vt:lpstr>Calibri</vt:lpstr>
      <vt:lpstr>Calibri Light</vt:lpstr>
      <vt:lpstr>Courier New</vt:lpstr>
      <vt:lpstr>Times New Roman</vt:lpstr>
      <vt:lpstr>Wingdings</vt:lpstr>
      <vt:lpstr>Office Theme</vt:lpstr>
      <vt:lpstr>1_Office Theme</vt:lpstr>
      <vt:lpstr>STATE OF KANNALAND LOCAL MUNICIPALITY    PRESENTATION TO THE COGTA PORTFOLIO COMMITTEE</vt:lpstr>
      <vt:lpstr>PRESENTATION OUTLINE / TABLE OF CONTENTS</vt:lpstr>
      <vt:lpstr>PURPOSE OF THE PRESENTATION </vt:lpstr>
      <vt:lpstr>PROBLEM STATEMENT / INTRODUCTION </vt:lpstr>
      <vt:lpstr>PowerPoint Presentation</vt:lpstr>
      <vt:lpstr>PowerPoint Presentation</vt:lpstr>
      <vt:lpstr>PowerPoint Presentation</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Dumisani Mngadi</dc:creator>
  <cp:lastModifiedBy>Shereen Cassiem</cp:lastModifiedBy>
  <cp:revision>615</cp:revision>
  <cp:lastPrinted>2019-04-02T12:35:11Z</cp:lastPrinted>
  <dcterms:created xsi:type="dcterms:W3CDTF">2018-11-11T15:26:03Z</dcterms:created>
  <dcterms:modified xsi:type="dcterms:W3CDTF">2020-08-18T16:32:13Z</dcterms:modified>
</cp:coreProperties>
</file>