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340" r:id="rId3"/>
    <p:sldId id="901" r:id="rId4"/>
    <p:sldId id="902" r:id="rId5"/>
    <p:sldId id="338" r:id="rId6"/>
    <p:sldId id="349" r:id="rId7"/>
    <p:sldId id="891" r:id="rId8"/>
    <p:sldId id="897" r:id="rId9"/>
    <p:sldId id="350" r:id="rId10"/>
    <p:sldId id="904" r:id="rId11"/>
    <p:sldId id="342" r:id="rId12"/>
    <p:sldId id="357" r:id="rId13"/>
    <p:sldId id="362" r:id="rId14"/>
    <p:sldId id="358" r:id="rId15"/>
    <p:sldId id="359" r:id="rId16"/>
    <p:sldId id="360" r:id="rId17"/>
    <p:sldId id="361" r:id="rId18"/>
    <p:sldId id="363" r:id="rId19"/>
    <p:sldId id="364" r:id="rId20"/>
    <p:sldId id="365" r:id="rId21"/>
    <p:sldId id="366" r:id="rId22"/>
    <p:sldId id="367" r:id="rId23"/>
    <p:sldId id="879" r:id="rId24"/>
    <p:sldId id="880" r:id="rId25"/>
    <p:sldId id="881" r:id="rId26"/>
    <p:sldId id="882" r:id="rId27"/>
    <p:sldId id="883"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E37"/>
    <a:srgbClr val="003C37"/>
    <a:srgbClr val="19335E"/>
    <a:srgbClr val="59B52E"/>
    <a:srgbClr val="626363"/>
    <a:srgbClr val="59B5FF"/>
    <a:srgbClr val="2728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47" autoAdjust="0"/>
  </p:normalViewPr>
  <p:slideViewPr>
    <p:cSldViewPr snapToGrid="0" snapToObjects="1">
      <p:cViewPr varScale="1">
        <p:scale>
          <a:sx n="69" d="100"/>
          <a:sy n="69"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95"/>
    </p:cViewPr>
  </p:sorterViewPr>
  <p:notesViewPr>
    <p:cSldViewPr snapToGrid="0" snapToObjects="1">
      <p:cViewPr varScale="1">
        <p:scale>
          <a:sx n="65" d="100"/>
          <a:sy n="65" d="100"/>
        </p:scale>
        <p:origin x="193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9" tIns="47780" rIns="95559" bIns="47780" rtlCol="0"/>
          <a:lstStyle>
            <a:lvl1pPr algn="l">
              <a:defRPr sz="13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5559" tIns="47780" rIns="95559" bIns="47780" rtlCol="0"/>
          <a:lstStyle>
            <a:lvl1pPr algn="r">
              <a:defRPr sz="1300"/>
            </a:lvl1pPr>
          </a:lstStyle>
          <a:p>
            <a:fld id="{C5E44F1E-5640-4107-9D42-D688A2B688E8}" type="datetimeFigureOut">
              <a:rPr lang="en-ZA" smtClean="0"/>
              <a:t>2020/08/31</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5559" tIns="47780" rIns="95559" bIns="47780" rtlCol="0" anchor="b"/>
          <a:lstStyle>
            <a:lvl1pPr algn="l">
              <a:defRPr sz="13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5559" tIns="47780" rIns="95559" bIns="47780" rtlCol="0" anchor="b"/>
          <a:lstStyle>
            <a:lvl1pPr algn="r">
              <a:defRPr sz="1300"/>
            </a:lvl1pPr>
          </a:lstStyle>
          <a:p>
            <a:fld id="{A7D54CC4-D3B6-4D53-A73F-28FFBBF58169}" type="slidenum">
              <a:rPr lang="en-ZA" smtClean="0"/>
              <a:t>‹#›</a:t>
            </a:fld>
            <a:endParaRPr lang="en-ZA" dirty="0"/>
          </a:p>
        </p:txBody>
      </p:sp>
    </p:spTree>
    <p:extLst>
      <p:ext uri="{BB962C8B-B14F-4D97-AF65-F5344CB8AC3E}">
        <p14:creationId xmlns:p14="http://schemas.microsoft.com/office/powerpoint/2010/main" val="30600099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5:54.1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14905 4604 0,'0'-36'203,"0"1"-93,17 35 124,19 0-156,-1 0-31,0 0 16,1 0-16,-19 0 46,36 0 17,-18 0-17,-17 0-46,35 0 0,-18 0 16,1 0-16,-1 0 15,-18 0-15,36 0 47,-17 0-63,-1 0 78,0 0-62,0 0 31,-17 0-46,17 0 108,18 0-15,-17 0-94,-1 0 16,0 0-15,-17 0 61,17 0 32,-35 18-31,35-18-63,1 0 32,-36 35-48,35 0 48,0-35 31,0 36 46,-17-36 63,35 0 32,-18 0-1,1 0-15,-1 0 93,0 0-171,0 0-16,1-18-94,-36-17 94,0 17-109,0 0-16,0-17 125,-18 35 1016,-17 0-1126,-1 0 141,1 0-15,0 0 93,0 0-93,-1 0 125,1 0 343,0 0-500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6:03.0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14940 4657 0,'18'0'453,"17"0"-375,0 0-31,1 0 31,-1 0-15,0 0 62,0 0-32,1 0 17,-1 0 46,0 0-109,1 0 125,-1 0-125,0 0 15,0 0 1,1 0 30,-1 0 64,-35 17-142,35-17 188,0 0-140,-35 36 31,36-36-1,-1 0 79,0 0-31,1 0 93,-1 0 1,-35 35-204,35-35 16,0 0 218,1 0 142</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6:10.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16245 4639 0,'0'35'109,"0"1"-77,-17-36-17,-19 0 32,1 0-31,0 0-1,0 0 17,-1 0-17,1 0 32,0 0-31,0 0 203,-1 0-79,1 0-124,0 0 15,-1 0 0,1 0-15,0 0 15,0 0-15,-1 0 93,1 0 32,0 0-79,-1 0 16,1 0-15,0 0 15,0 0 16,-1 0 31,1 0-63,0 0 48,0 0-48,-1 0 79,1 0-32,0 0 1,-1 0 15,1 0 46,0 0-30,0 0-63,-1 0 47,1 0 78,0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7:29.37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16351 4621 0,'18'0'1031,"0"0"-999,-1 0-32,18 0 47,1 0-1,-19 0 48,1 18-94,17-18 63,1 0-16,-1 0 15,0 0-15,-17 0 47,35 0-63,-18 0 16,0 0-32,0 0 95,1 0-63,-1 0 31,0 0-31,1 0 31,-1 0-47,-17 0 16,17 0 0,18 0 31,-18 0 141,0 0-141,1 0 31,-1 0 32,0 0-1,0 0-15,1 0-31,-1 0-47,-17 0 16,34 0 30,-16 0 95,-1 0-173,0 0 314,1 0-173,-1 0 375,-35 35-343</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7:42.34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17639 4657 0,'0'35'203,"-18"-35"407,-17 0-548,0 0 16,-1 0-31,1 0 0,0 0 265,0 0-202,17 0-48,-35 0 16,18 0 16,-1 0 31,19 0-15,-36 0-48,18 0 1,-1 0 30,1 0 48,17 0-32,-34 0-15,16 0 0,19 0 15,-19 0 16,1 0-15,0 0-17,-1 0 64,1 0 30,0 0-93,0 0-16,-1 0-31,1 0 0,0 0 15,0 0 157,-1 0-94,1 0 31,0 0-62,-1 0 78,1 0 406,0 0-78</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8-26T16:47:50.465"/>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17621 4604 0,'-17'0'375,"-19"0"-297,1 0-15,0 0-48,-1 0 1,1 0 15,0 0 94,0 0-62,-1 0 171,1 0-156,0 0-31,0 0 31,-1 0-31,1 0 0,0 0 31,-1 0 31,1 0-31,0 0-31,0 0 0,-1 0 94,1 0-110,0 0 94,-1 0-31,1 0 0,0 0-32,0 0 1,-1 0 15,1 0-16,0 0 1,0 0-16,-1 0 187,1 0-125,17 0 204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9" tIns="47780" rIns="95559" bIns="47780" rtlCol="0"/>
          <a:lstStyle>
            <a:lvl1pPr algn="l">
              <a:defRPr sz="13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5559" tIns="47780" rIns="95559" bIns="47780" rtlCol="0"/>
          <a:lstStyle>
            <a:lvl1pPr algn="r">
              <a:defRPr sz="1300"/>
            </a:lvl1pPr>
          </a:lstStyle>
          <a:p>
            <a:fld id="{33350142-3A76-42FC-90D7-A2F2C281D113}" type="datetimeFigureOut">
              <a:rPr lang="en-ZA" smtClean="0"/>
              <a:t>2020/08/31</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59" tIns="47780" rIns="95559" bIns="4778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9" tIns="47780" rIns="95559" bIns="477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5559" tIns="47780" rIns="95559" bIns="47780" rtlCol="0" anchor="b"/>
          <a:lstStyle>
            <a:lvl1pPr algn="l">
              <a:defRPr sz="13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9" tIns="47780" rIns="95559" bIns="47780" rtlCol="0" anchor="b"/>
          <a:lstStyle>
            <a:lvl1pPr algn="r">
              <a:defRPr sz="1300"/>
            </a:lvl1pPr>
          </a:lstStyle>
          <a:p>
            <a:fld id="{8B3024F8-A5F7-4F17-99D7-4D9D8DD80593}" type="slidenum">
              <a:rPr lang="en-ZA" smtClean="0"/>
              <a:t>‹#›</a:t>
            </a:fld>
            <a:endParaRPr lang="en-ZA" dirty="0"/>
          </a:p>
        </p:txBody>
      </p:sp>
    </p:spTree>
    <p:extLst>
      <p:ext uri="{BB962C8B-B14F-4D97-AF65-F5344CB8AC3E}">
        <p14:creationId xmlns:p14="http://schemas.microsoft.com/office/powerpoint/2010/main" val="392769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86A00F-57AA-40D0-9C77-882AD2351E52}" type="datetime3">
              <a:rPr lang="en-US" smtClean="0"/>
              <a:t>31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350355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114BF-37F4-44CB-A342-9CFC773DC827}" type="datetime3">
              <a:rPr lang="en-US" smtClean="0"/>
              <a:t>31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323584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20806"/>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667000" cy="365125"/>
          </a:xfrm>
          <a:noFill/>
        </p:spPr>
        <p:txBody>
          <a:bodyPr/>
          <a:lstStyle>
            <a:lvl1pPr>
              <a:defRPr>
                <a:solidFill>
                  <a:schemeClr val="tx1"/>
                </a:solidFill>
              </a:defRPr>
            </a:lvl1pPr>
          </a:lstStyle>
          <a:p>
            <a:fld id="{16AE0FE4-0363-40E1-88C0-636B2F072D06}" type="datetime3">
              <a:rPr lang="en-US" smtClean="0"/>
              <a:t>31 August 2020</a:t>
            </a:fld>
            <a:endParaRPr lang="en-US" dirty="0"/>
          </a:p>
        </p:txBody>
      </p:sp>
      <p:sp>
        <p:nvSpPr>
          <p:cNvPr id="5" name="Footer Placeholder 4"/>
          <p:cNvSpPr>
            <a:spLocks noGrp="1"/>
          </p:cNvSpPr>
          <p:nvPr>
            <p:ph type="ftr" sz="quarter" idx="11"/>
          </p:nvPr>
        </p:nvSpPr>
        <p:spPr>
          <a:xfrm>
            <a:off x="3124200" y="6349937"/>
            <a:ext cx="2895600" cy="365125"/>
          </a:xfrm>
        </p:spPr>
        <p:txBody>
          <a:bodyPr/>
          <a:lstStyle/>
          <a:p>
            <a:endParaRPr lang="en-US" dirty="0"/>
          </a:p>
        </p:txBody>
      </p:sp>
      <p:sp>
        <p:nvSpPr>
          <p:cNvPr id="6" name="Slide Number Placeholder 5"/>
          <p:cNvSpPr>
            <a:spLocks noGrp="1"/>
          </p:cNvSpPr>
          <p:nvPr>
            <p:ph type="sldNum" sz="quarter" idx="12"/>
          </p:nvPr>
        </p:nvSpPr>
        <p:spPr>
          <a:xfrm>
            <a:off x="6019800" y="6349631"/>
            <a:ext cx="2667000" cy="365125"/>
          </a:xfrm>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175961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F02FE-5F23-40DC-98D8-4D73A0A06FBD}" type="datetime3">
              <a:rPr lang="en-US" smtClean="0"/>
              <a:t>31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188718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F74EEC-CF33-40E1-9269-C4C544F4B227}" type="datetime3">
              <a:rPr lang="en-US" smtClean="0"/>
              <a:t>31 August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542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ACFC4-96E6-4DC5-A9F5-17493B217AFA}" type="datetime3">
              <a:rPr lang="en-US" smtClean="0"/>
              <a:t>31 August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320787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9053E-C669-48AA-B2B6-EC7D122D0489}" type="datetime3">
              <a:rPr lang="en-US" smtClean="0"/>
              <a:t>31 August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77889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9163-2907-4FC8-B857-DC6E3E5360C5}" type="datetime3">
              <a:rPr lang="en-US" smtClean="0"/>
              <a:t>31 August 2020</a:t>
            </a:fld>
            <a:endParaRPr lang="en-US" dirty="0"/>
          </a:p>
        </p:txBody>
      </p:sp>
      <p:sp>
        <p:nvSpPr>
          <p:cNvPr id="4" name="Slide Number Placeholder 3"/>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19248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EB541-F0BB-4F7F-83F0-F9456126A41D}" type="datetime3">
              <a:rPr lang="en-US" smtClean="0"/>
              <a:t>31 August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303544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292647-C937-4CEF-A8A3-15B296C23140}" type="datetime3">
              <a:rPr lang="en-US" smtClean="0"/>
              <a:t>31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9D642-E07A-654B-84DD-E90C11A5A82B}" type="slidenum">
              <a:rPr lang="en-US" smtClean="0"/>
              <a:t>‹#›</a:t>
            </a:fld>
            <a:endParaRPr lang="en-US" dirty="0"/>
          </a:p>
        </p:txBody>
      </p:sp>
    </p:spTree>
    <p:extLst>
      <p:ext uri="{BB962C8B-B14F-4D97-AF65-F5344CB8AC3E}">
        <p14:creationId xmlns:p14="http://schemas.microsoft.com/office/powerpoint/2010/main" val="252472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737FB-1767-43CE-977A-E6E59C835E57}" type="datetime3">
              <a:rPr lang="en-US" smtClean="0"/>
              <a:t>31 August 2020</a:t>
            </a:fld>
            <a:endParaRPr lang="en-US" dirty="0"/>
          </a:p>
        </p:txBody>
      </p:sp>
      <p:sp>
        <p:nvSpPr>
          <p:cNvPr id="5" name="Footer Placeholder 4"/>
          <p:cNvSpPr>
            <a:spLocks noGrp="1"/>
          </p:cNvSpPr>
          <p:nvPr>
            <p:ph type="ftr" sz="quarter" idx="3"/>
          </p:nvPr>
        </p:nvSpPr>
        <p:spPr>
          <a:xfrm>
            <a:off x="3124200" y="635742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20596" y="6348550"/>
            <a:ext cx="3662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9D642-E07A-654B-84DD-E90C11A5A82B}" type="slidenum">
              <a:rPr lang="en-US" smtClean="0"/>
              <a:t>‹#›</a:t>
            </a:fld>
            <a:endParaRPr lang="en-US"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837084" y="6318336"/>
            <a:ext cx="1618613" cy="467677"/>
          </a:xfrm>
          <a:prstGeom prst="rect">
            <a:avLst/>
          </a:prstGeom>
        </p:spPr>
      </p:pic>
    </p:spTree>
    <p:extLst>
      <p:ext uri="{BB962C8B-B14F-4D97-AF65-F5344CB8AC3E}">
        <p14:creationId xmlns:p14="http://schemas.microsoft.com/office/powerpoint/2010/main" val="365129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algn="ctr"/>
            <a:r>
              <a:rPr lang="en-US" sz="2400" dirty="0">
                <a:solidFill>
                  <a:schemeClr val="bg1"/>
                </a:solidFill>
                <a:latin typeface="Calibri"/>
                <a:cs typeface="Calibri"/>
              </a:rPr>
              <a:t>ings</a:t>
            </a:r>
          </a:p>
        </p:txBody>
      </p:sp>
      <p:sp>
        <p:nvSpPr>
          <p:cNvPr id="3" name="TextBox 2"/>
          <p:cNvSpPr txBox="1"/>
          <p:nvPr/>
        </p:nvSpPr>
        <p:spPr>
          <a:xfrm>
            <a:off x="457200" y="2053657"/>
            <a:ext cx="8102183" cy="2123658"/>
          </a:xfrm>
          <a:prstGeom prst="rect">
            <a:avLst/>
          </a:prstGeom>
          <a:noFill/>
        </p:spPr>
        <p:txBody>
          <a:bodyPr wrap="square" rtlCol="0">
            <a:spAutoFit/>
          </a:bodyPr>
          <a:lstStyle/>
          <a:p>
            <a:r>
              <a:rPr lang="en-GB" sz="3600" b="1" dirty="0"/>
              <a:t>Kannaland: State of the Municipality</a:t>
            </a:r>
          </a:p>
          <a:p>
            <a:endParaRPr lang="en-GB" sz="3200" b="1" dirty="0"/>
          </a:p>
          <a:p>
            <a:r>
              <a:rPr lang="en-GB" sz="3200" b="1" dirty="0"/>
              <a:t>Presentation to the Portfolio Committee on Co-operative Governance &amp; Traditional Affairs</a:t>
            </a:r>
            <a:endParaRPr lang="en-ZA" sz="3200" b="1" dirty="0"/>
          </a:p>
        </p:txBody>
      </p:sp>
      <p:sp>
        <p:nvSpPr>
          <p:cNvPr id="11" name="TextBox 10"/>
          <p:cNvSpPr txBox="1"/>
          <p:nvPr/>
        </p:nvSpPr>
        <p:spPr>
          <a:xfrm>
            <a:off x="-89281" y="5765617"/>
            <a:ext cx="6299962" cy="615553"/>
          </a:xfrm>
          <a:prstGeom prst="rect">
            <a:avLst/>
          </a:prstGeom>
          <a:noFill/>
        </p:spPr>
        <p:txBody>
          <a:bodyPr wrap="square" rtlCol="0">
            <a:spAutoFit/>
          </a:bodyPr>
          <a:lstStyle/>
          <a:p>
            <a:r>
              <a:rPr lang="en-ZA" sz="3400" dirty="0">
                <a:solidFill>
                  <a:schemeClr val="bg1"/>
                </a:solidFill>
                <a:latin typeface="Calibri" panose="020F0502020204030204" pitchFamily="34" charset="0"/>
              </a:rPr>
              <a:t>Inspiring Innovative  Competence</a:t>
            </a:r>
          </a:p>
        </p:txBody>
      </p:sp>
      <p:sp>
        <p:nvSpPr>
          <p:cNvPr id="4" name="Date Placeholder 3"/>
          <p:cNvSpPr>
            <a:spLocks noGrp="1"/>
          </p:cNvSpPr>
          <p:nvPr>
            <p:ph type="dt" sz="half" idx="10"/>
          </p:nvPr>
        </p:nvSpPr>
        <p:spPr/>
        <p:txBody>
          <a:bodyPr/>
          <a:lstStyle/>
          <a:p>
            <a:fld id="{3942BB77-8AE3-4A71-B0C5-A08237204E28}" type="datetime3">
              <a:rPr lang="en-US" smtClean="0"/>
              <a:t>31 August 2020</a:t>
            </a:fld>
            <a:endParaRPr lang="en-US" dirty="0"/>
          </a:p>
        </p:txBody>
      </p:sp>
      <p:sp>
        <p:nvSpPr>
          <p:cNvPr id="5" name="Slide Number Placeholder 4"/>
          <p:cNvSpPr>
            <a:spLocks noGrp="1"/>
          </p:cNvSpPr>
          <p:nvPr>
            <p:ph type="sldNum" sz="quarter" idx="12"/>
          </p:nvPr>
        </p:nvSpPr>
        <p:spPr/>
        <p:txBody>
          <a:bodyPr/>
          <a:lstStyle/>
          <a:p>
            <a:fld id="{9899D642-E07A-654B-84DD-E90C11A5A82B}" type="slidenum">
              <a:rPr lang="en-US" smtClean="0"/>
              <a:t>1</a:t>
            </a:fld>
            <a:endParaRPr lang="en-US" dirty="0"/>
          </a:p>
        </p:txBody>
      </p:sp>
      <p:pic>
        <p:nvPicPr>
          <p:cNvPr id="1027" name="Picture 3">
            <a:extLst>
              <a:ext uri="{FF2B5EF4-FFF2-40B4-BE49-F238E27FC236}">
                <a16:creationId xmlns:a16="http://schemas.microsoft.com/office/drawing/2014/main" id="{BB8A4EC9-2584-4668-9323-800DAFF3E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56213"/>
            <a:ext cx="5791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0567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35DDE5-654D-4526-A915-8D1598EAC38F}"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AE72A5F-64FA-4479-BC21-97FCE7F8AED7}"/>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State of Finances: Consequence management</a:t>
            </a:r>
          </a:p>
        </p:txBody>
      </p:sp>
      <p:pic>
        <p:nvPicPr>
          <p:cNvPr id="2" name="Picture 3">
            <a:extLst>
              <a:ext uri="{FF2B5EF4-FFF2-40B4-BE49-F238E27FC236}">
                <a16:creationId xmlns:a16="http://schemas.microsoft.com/office/drawing/2014/main" id="{0144923A-43C9-4F50-9012-B36C21E7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38548D-5B4C-4A03-B3D7-9CB2F310C891}"/>
              </a:ext>
            </a:extLst>
          </p:cNvPr>
          <p:cNvSpPr txBox="1"/>
          <p:nvPr/>
        </p:nvSpPr>
        <p:spPr>
          <a:xfrm>
            <a:off x="457200" y="1516585"/>
            <a:ext cx="8229600" cy="422885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Unauthorized Expenditure </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Occurred due to incorrect budgeting which resulted on overspending.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Remedial Action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Effective monitoring of budget spending has resulted into the significant decrease from </a:t>
            </a: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R91.7 million to just R4 million</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Measures are being implemented to ensure that there is no unauthorized expenditure.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Irregular Expenditure </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Occurred due to a lack of proper controls which will ensure that every expense is compliant with the Municipal Finance Management Act and Regulations.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Remedial Action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Appointment of skilled personnel, financial control and processes to ensure that all financial transactions are in line with the relevant act and regulations.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Fruitless &amp; Wasteful Expenditure </a:t>
            </a: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Occurred due to our financial constraints. This amount is as a result of penalties/interest charged to us by our creditors as we could not meet our financial obligations.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Remedial Action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Preparation of payment plan (30 Sept 2020) and negotiating it with our creditors.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Where corrupt activities have been suspected, we have reported those cases to the law enforcement agencies and their investigations are underway. </a:t>
            </a:r>
          </a:p>
        </p:txBody>
      </p:sp>
    </p:spTree>
    <p:extLst>
      <p:ext uri="{BB962C8B-B14F-4D97-AF65-F5344CB8AC3E}">
        <p14:creationId xmlns:p14="http://schemas.microsoft.com/office/powerpoint/2010/main" val="259085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BB2254F-992A-4A78-9124-0E2CFB05768D}"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7033A421-7AE2-4029-B311-D51A51DBF22C}"/>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dirty="0">
                <a:solidFill>
                  <a:schemeClr val="bg1"/>
                </a:solidFill>
                <a:latin typeface="Calibri" panose="020F0502020204030204" pitchFamily="34" charset="0"/>
              </a:rPr>
              <a:t>Institutional capacity</a:t>
            </a:r>
          </a:p>
        </p:txBody>
      </p:sp>
      <p:pic>
        <p:nvPicPr>
          <p:cNvPr id="2" name="Picture 3">
            <a:extLst>
              <a:ext uri="{FF2B5EF4-FFF2-40B4-BE49-F238E27FC236}">
                <a16:creationId xmlns:a16="http://schemas.microsoft.com/office/drawing/2014/main" id="{E02F0445-1C32-4EF6-8E1E-25D5C755D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2F81D87-B101-4957-AABA-7E43F86A7E60}"/>
              </a:ext>
            </a:extLst>
          </p:cNvPr>
          <p:cNvSpPr txBox="1"/>
          <p:nvPr/>
        </p:nvSpPr>
        <p:spPr>
          <a:xfrm>
            <a:off x="457200" y="1621447"/>
            <a:ext cx="8229600" cy="646331"/>
          </a:xfrm>
          <a:prstGeom prst="rect">
            <a:avLst/>
          </a:prstGeom>
          <a:noFill/>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posts of Municipal Manager, Chief Financial Officer and Director: Technical Services </a:t>
            </a:r>
            <a:r>
              <a:rPr lang="en-US" dirty="0">
                <a:solidFill>
                  <a:prstClr val="black"/>
                </a:solidFill>
                <a:latin typeface="Calibri"/>
              </a:rPr>
              <a:t>are filled.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7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A11504-9D70-49BC-BBFC-17383540A298}"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le 1">
            <a:extLst>
              <a:ext uri="{FF2B5EF4-FFF2-40B4-BE49-F238E27FC236}">
                <a16:creationId xmlns:a16="http://schemas.microsoft.com/office/drawing/2014/main" id="{11BCB14D-0DEC-47DE-876F-A2E850C14141}"/>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Internal Audit</a:t>
            </a:r>
          </a:p>
        </p:txBody>
      </p:sp>
      <p:pic>
        <p:nvPicPr>
          <p:cNvPr id="2" name="Picture 3">
            <a:extLst>
              <a:ext uri="{FF2B5EF4-FFF2-40B4-BE49-F238E27FC236}">
                <a16:creationId xmlns:a16="http://schemas.microsoft.com/office/drawing/2014/main" id="{3B0FBFAA-49B1-4EF6-B24D-98015DFB6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43E4CCB-FE36-4F37-94D8-0D92E40ECD6A}"/>
              </a:ext>
            </a:extLst>
          </p:cNvPr>
          <p:cNvSpPr txBox="1"/>
          <p:nvPr/>
        </p:nvSpPr>
        <p:spPr>
          <a:xfrm>
            <a:off x="457200" y="1421147"/>
            <a:ext cx="7886700" cy="1373389"/>
          </a:xfrm>
          <a:prstGeom prst="rect">
            <a:avLst/>
          </a:prstGeom>
          <a:noFill/>
        </p:spPr>
        <p:txBody>
          <a:bodyPr wrap="square">
            <a:spAutoFit/>
          </a:bodyPr>
          <a:lstStyle/>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Concluded shared services MOA with Garden Route DM for ICT, Internal Audit and Risk Management services;</a:t>
            </a: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Risk based IA plan developed; and</a:t>
            </a: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Internal controls are being restored.</a:t>
            </a:r>
            <a:endParaRPr kumimoji="0" lang="en-ZA" sz="105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6828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0085DE-EDF7-482C-A2F9-BA62A46B2FBA}"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Financial Recovery Plan</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818C976-4A99-4E5F-B7D6-8239A4817B18}"/>
              </a:ext>
            </a:extLst>
          </p:cNvPr>
          <p:cNvSpPr txBox="1"/>
          <p:nvPr/>
        </p:nvSpPr>
        <p:spPr>
          <a:xfrm>
            <a:off x="457200" y="1241628"/>
            <a:ext cx="8229600" cy="4907497"/>
          </a:xfrm>
          <a:prstGeom prst="rect">
            <a:avLst/>
          </a:prstGeom>
          <a:noFill/>
        </p:spPr>
        <p:txBody>
          <a:bodyPr wrap="square">
            <a:spAutoFit/>
          </a:bodyPr>
          <a:lstStyle/>
          <a:p>
            <a:pPr marL="285750" marR="0" lvl="0" indent="-285750" algn="just"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Municipality voluntarily requested to be placed under Administration, and the Provincial Executive resolved accordingly,</a:t>
            </a:r>
          </a:p>
          <a:p>
            <a:pPr marL="285750" marR="0" lvl="0" indent="-285750" algn="just"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pitchFamily="34" charset="0"/>
                <a:cs typeface="Calibri" panose="020F0502020204030204" pitchFamily="34" charset="0"/>
              </a:rPr>
              <a:t>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Final Recovery Plan was developed as part of a Section 154 Support Package. – to introduce a holistic support strategy to Kannaland</a:t>
            </a:r>
          </a:p>
          <a:p>
            <a:pPr marL="285750" indent="-285750" algn="just">
              <a:lnSpc>
                <a:spcPct val="150000"/>
              </a:lnSpc>
              <a:spcBef>
                <a:spcPct val="20000"/>
              </a:spcBef>
              <a:buFont typeface="Arial" panose="020B0604020202020204" pitchFamily="34" charset="0"/>
              <a:buChar char="•"/>
              <a:defRPr/>
            </a:pPr>
            <a:r>
              <a:rPr lang="en-US" sz="2000" dirty="0">
                <a:solidFill>
                  <a:prstClr val="black"/>
                </a:solidFill>
                <a:latin typeface="Calibri" panose="020F0502020204030204" pitchFamily="34" charset="0"/>
                <a:cs typeface="Calibri" panose="020F0502020204030204" pitchFamily="34" charset="0"/>
              </a:rPr>
              <a:t>The FRP allowed access to support from National and Provincial Departments and other stakeholders forming part of the support package</a:t>
            </a:r>
          </a:p>
          <a:p>
            <a:pPr marL="285750" marR="0" lvl="0" indent="-285750" algn="just"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support the implementation of the FRP, a dedicated Administrator was appointed, for this exclusive purpose. – Council remains functional.</a:t>
            </a:r>
          </a:p>
          <a:p>
            <a:pPr marL="285750" indent="-285750" algn="just">
              <a:lnSpc>
                <a:spcPct val="150000"/>
              </a:lnSpc>
              <a:spcBef>
                <a:spcPct val="20000"/>
              </a:spcBef>
              <a:buFont typeface="Arial" panose="020B0604020202020204" pitchFamily="34" charset="0"/>
              <a:buChar char="•"/>
              <a:defRPr/>
            </a:pPr>
            <a:r>
              <a:rPr lang="en-US" sz="2000" dirty="0">
                <a:solidFill>
                  <a:prstClr val="black"/>
                </a:solidFill>
                <a:latin typeface="Calibri" panose="020F0502020204030204" pitchFamily="34" charset="0"/>
                <a:cs typeface="Calibri" panose="020F0502020204030204" pitchFamily="34" charset="0"/>
              </a:rPr>
              <a:t>The Administrator functions independently, but also takes responsibility for the Financial Governance, as part of the Comprehensive Support Package</a:t>
            </a:r>
          </a:p>
        </p:txBody>
      </p:sp>
    </p:spTree>
    <p:extLst>
      <p:ext uri="{BB962C8B-B14F-4D97-AF65-F5344CB8AC3E}">
        <p14:creationId xmlns:p14="http://schemas.microsoft.com/office/powerpoint/2010/main" val="89271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8B61BF3-7CB9-4442-A8F8-886163FAC8B3}"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Status quo/ Reality check</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477F5C4-27EB-4959-8BC3-81A2E0D0B7CB}"/>
              </a:ext>
            </a:extLst>
          </p:cNvPr>
          <p:cNvSpPr txBox="1"/>
          <p:nvPr/>
        </p:nvSpPr>
        <p:spPr>
          <a:xfrm>
            <a:off x="457200" y="1264205"/>
            <a:ext cx="8229600" cy="4414029"/>
          </a:xfrm>
          <a:prstGeom prst="rect">
            <a:avLst/>
          </a:prstGeom>
          <a:noFill/>
        </p:spPr>
        <p:txBody>
          <a:bodyPr wrap="square">
            <a:spAutoFit/>
          </a:bodyPr>
          <a:lstStyle/>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Project progress with FRP stands at 97%;</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This progress are not necessary equal in terms of the institutional maturity and financial sustainability of the municipality;</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FRP also does not in every respect comply with section 142 of the MFMA and must be statutorily aligned to set firm financial targets and enhance the financial recovery process (this is currently in progress);</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Definite and measurable targets must be set to positively affect the organisational capacity and institutional knowledge;</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Although projects are result orientated, results are not necessarily immediate; and</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Projects are defined under 7 key performance areas for project and performance management purposes.</a:t>
            </a:r>
          </a:p>
        </p:txBody>
      </p:sp>
    </p:spTree>
    <p:extLst>
      <p:ext uri="{BB962C8B-B14F-4D97-AF65-F5344CB8AC3E}">
        <p14:creationId xmlns:p14="http://schemas.microsoft.com/office/powerpoint/2010/main" val="413460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F51DE4-D7B1-492E-AB5D-A1B17F263C54}"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Key performance areas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16F5113-B6EF-4275-B2B0-20140DA6D7B9}"/>
              </a:ext>
            </a:extLst>
          </p:cNvPr>
          <p:cNvSpPr txBox="1"/>
          <p:nvPr/>
        </p:nvSpPr>
        <p:spPr>
          <a:xfrm>
            <a:off x="457200" y="1525925"/>
            <a:ext cx="8229600" cy="3434273"/>
          </a:xfrm>
          <a:prstGeom prst="rect">
            <a:avLst/>
          </a:prstGeom>
          <a:noFill/>
        </p:spPr>
        <p:txBody>
          <a:bodyPr wrap="square">
            <a:spAutoFit/>
          </a:bodyPr>
          <a:lstStyle/>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seven key performance areas identified are the following:</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Institutional Stability</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Good Governance</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Financial Sustainability</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Basic Service Delivery &amp; Infrastructure</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Economic Development</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Planning</a:t>
            </a:r>
          </a:p>
          <a:p>
            <a:pPr marL="675085" marR="0" lvl="0" indent="-401241" algn="l" defTabSz="342900" rtl="0" eaLnBrk="1" fontAlgn="auto" latinLnBrk="0" hangingPunct="1">
              <a:lnSpc>
                <a:spcPct val="100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Risk Management and Internal Audit</a:t>
            </a:r>
          </a:p>
        </p:txBody>
      </p:sp>
    </p:spTree>
    <p:extLst>
      <p:ext uri="{BB962C8B-B14F-4D97-AF65-F5344CB8AC3E}">
        <p14:creationId xmlns:p14="http://schemas.microsoft.com/office/powerpoint/2010/main" val="88237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B09ADA-676E-4FEC-9C03-3F1C268F5124}"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a:t>
            </a:r>
            <a:r>
              <a:rPr lang="en-ZA" sz="2400" dirty="0">
                <a:solidFill>
                  <a:prstClr val="white"/>
                </a:solidFill>
                <a:latin typeface="Calibri" panose="020F0502020204030204" pitchFamily="34" charset="0"/>
              </a:rPr>
              <a:t>1: Institutional Stability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43A3E66-0415-416C-9400-148576893BF2}"/>
              </a:ext>
            </a:extLst>
          </p:cNvPr>
          <p:cNvSpPr txBox="1"/>
          <p:nvPr/>
        </p:nvSpPr>
        <p:spPr>
          <a:xfrm>
            <a:off x="457200" y="1496628"/>
            <a:ext cx="8229600" cy="4611519"/>
          </a:xfrm>
          <a:prstGeom prst="rect">
            <a:avLst/>
          </a:prstGeom>
          <a:noFill/>
        </p:spPr>
        <p:txBody>
          <a:bodyPr wrap="square">
            <a:spAutoFit/>
          </a:bodyPr>
          <a:lstStyle/>
          <a:p>
            <a:pPr marL="257175" marR="0" lvl="0" indent="-257175" algn="l" defTabSz="342900" rtl="0" eaLnBrk="1" fontAlgn="auto" latinLnBrk="0" hangingPunct="1">
              <a:spcBef>
                <a:spcPct val="20000"/>
              </a:spcBef>
              <a:spcAft>
                <a:spcPts val="450"/>
              </a:spcAft>
              <a:buClrTx/>
              <a:buSzTx/>
              <a:buFont typeface="Symbol" panose="05050102010706020507" pitchFamily="18" charset="2"/>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Organisational review</a:t>
            </a:r>
          </a:p>
          <a:p>
            <a:pPr marL="675085" marR="0" lvl="0" indent="-401241" algn="l" defTabSz="342900" rtl="0" eaLnBrk="1" fontAlgn="auto" latinLnBrk="0" hangingPunct="1">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Organisational structure reviewed and adopted</a:t>
            </a:r>
          </a:p>
          <a:p>
            <a:pPr marL="675085" marR="0" lvl="0" indent="-401241" algn="l" defTabSz="342900" rtl="0" eaLnBrk="1" fontAlgn="auto" latinLnBrk="0" hangingPunct="1">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Organisational placement is in progress\</a:t>
            </a:r>
          </a:p>
          <a:p>
            <a:pPr marL="675085" marR="0" lvl="0" indent="-401241" algn="l" defTabSz="342900" rtl="0" eaLnBrk="1" fontAlgn="auto" latinLnBrk="0" hangingPunct="1">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Critical posts identified</a:t>
            </a:r>
          </a:p>
          <a:p>
            <a:pPr marL="675085" marR="0" lvl="0" indent="-401241" algn="l" defTabSz="342900" rtl="0" eaLnBrk="1" fontAlgn="auto" latinLnBrk="0" hangingPunct="1">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Job descriptions redrafted</a:t>
            </a:r>
          </a:p>
          <a:p>
            <a:pPr marL="257175" marR="0" lvl="1" indent="-257175" algn="l" defTabSz="342900" rtl="0" eaLnBrk="1" fontAlgn="auto" latinLnBrk="0" hangingPunct="1">
              <a:spcBef>
                <a:spcPct val="20000"/>
              </a:spcBef>
              <a:spcAft>
                <a:spcPts val="450"/>
              </a:spcAft>
              <a:buClrTx/>
              <a:buSzTx/>
              <a:buFont typeface="Symbol" panose="05050102010706020507" pitchFamily="18"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Human Resources</a:t>
            </a:r>
          </a:p>
          <a:p>
            <a:pPr marL="675085" marR="0" lvl="1" indent="-401241" algn="l" defTabSz="342900" rtl="0" eaLnBrk="1" fontAlgn="auto" latinLnBrk="0" hangingPunct="1">
              <a:spcBef>
                <a:spcPct val="20000"/>
              </a:spcBef>
              <a:spcAft>
                <a:spcPts val="45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Review contract appointment and terminations</a:t>
            </a:r>
          </a:p>
          <a:p>
            <a:pPr marL="675085" marR="0" lvl="1" indent="-401241" algn="l" defTabSz="342900" rtl="0" eaLnBrk="1" fontAlgn="auto" latinLnBrk="0" hangingPunct="1">
              <a:spcBef>
                <a:spcPct val="20000"/>
              </a:spcBef>
              <a:spcAft>
                <a:spcPts val="45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HR policies reviewed and redrafted</a:t>
            </a:r>
          </a:p>
          <a:p>
            <a:pPr marL="675085" marR="0" lvl="1" indent="-401241" algn="l" defTabSz="342900" rtl="0" eaLnBrk="1" fontAlgn="auto" latinLnBrk="0" hangingPunct="1">
              <a:spcBef>
                <a:spcPct val="20000"/>
              </a:spcBef>
              <a:spcAft>
                <a:spcPts val="45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Leave audit</a:t>
            </a:r>
          </a:p>
          <a:p>
            <a:pPr marL="675085" marR="0" lvl="1" indent="-401241" algn="l" defTabSz="342900" rtl="0" eaLnBrk="1" fontAlgn="auto" latinLnBrk="0" hangingPunct="1">
              <a:spcBef>
                <a:spcPct val="20000"/>
              </a:spcBef>
              <a:spcAft>
                <a:spcPts val="45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Outstanding disciplinary matters have been finalized and d</a:t>
            </a: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discipline is applied throughout the organisation</a:t>
            </a:r>
          </a:p>
          <a:p>
            <a:pPr marL="675085" marR="0" lvl="1" indent="-401241" algn="l" defTabSz="342900" rtl="0" eaLnBrk="1" fontAlgn="auto" latinLnBrk="0" hangingPunct="1">
              <a:spcBef>
                <a:spcPct val="20000"/>
              </a:spcBef>
              <a:spcAft>
                <a:spcPts val="45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Appointment of acting and permanent senior managers have been concluded</a:t>
            </a:r>
          </a:p>
        </p:txBody>
      </p:sp>
    </p:spTree>
    <p:extLst>
      <p:ext uri="{BB962C8B-B14F-4D97-AF65-F5344CB8AC3E}">
        <p14:creationId xmlns:p14="http://schemas.microsoft.com/office/powerpoint/2010/main" val="300250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BE5C7E-6505-4251-90C9-CA1CD42B9F39}"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a:t>
            </a:r>
            <a:r>
              <a:rPr lang="en-ZA" sz="2400" dirty="0">
                <a:solidFill>
                  <a:prstClr val="white"/>
                </a:solidFill>
                <a:latin typeface="Calibri" panose="020F0502020204030204" pitchFamily="34" charset="0"/>
              </a:rPr>
              <a:t>1: Institutional Stability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1253395-8AC3-4B68-BE03-55D8029F4BC3}"/>
              </a:ext>
            </a:extLst>
          </p:cNvPr>
          <p:cNvSpPr txBox="1"/>
          <p:nvPr/>
        </p:nvSpPr>
        <p:spPr>
          <a:xfrm>
            <a:off x="457200" y="1575054"/>
            <a:ext cx="7886700" cy="2351926"/>
          </a:xfrm>
          <a:prstGeom prst="rect">
            <a:avLst/>
          </a:prstGeom>
          <a:noFill/>
        </p:spPr>
        <p:txBody>
          <a:bodyPr wrap="square">
            <a:spAutoFit/>
          </a:bodyPr>
          <a:lstStyle/>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Culture of meetings reintroduced</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Senior Management meetings held</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LLF meetings held</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Workplace stabilised between employer and employee</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Political stability between councillors</a:t>
            </a:r>
          </a:p>
          <a:p>
            <a:pPr marL="257175" marR="0" lvl="0" indent="-257175" algn="l" defTabSz="342900" rtl="0" eaLnBrk="1" fontAlgn="auto" latinLnBrk="0" hangingPunct="1">
              <a:lnSpc>
                <a:spcPct val="100000"/>
              </a:lnSpc>
              <a:spcBef>
                <a:spcPct val="20000"/>
              </a:spcBef>
              <a:spcAft>
                <a:spcPts val="45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Corporate identity and new logo adopted and established</a:t>
            </a:r>
          </a:p>
        </p:txBody>
      </p:sp>
    </p:spTree>
    <p:extLst>
      <p:ext uri="{BB962C8B-B14F-4D97-AF65-F5344CB8AC3E}">
        <p14:creationId xmlns:p14="http://schemas.microsoft.com/office/powerpoint/2010/main" val="336178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C281EC4-8470-416D-8F8F-8131E6F4C105}"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2: Good governance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C15CA67-FE42-42CD-B697-33400EA38047}"/>
              </a:ext>
            </a:extLst>
          </p:cNvPr>
          <p:cNvSpPr txBox="1"/>
          <p:nvPr/>
        </p:nvSpPr>
        <p:spPr>
          <a:xfrm>
            <a:off x="457200" y="1424526"/>
            <a:ext cx="8229600" cy="4767459"/>
          </a:xfrm>
          <a:prstGeom prst="rect">
            <a:avLst/>
          </a:prstGeom>
          <a:noFill/>
        </p:spPr>
        <p:txBody>
          <a:bodyPr wrap="square">
            <a:spAutoFit/>
          </a:bodyPr>
          <a:lstStyle/>
          <a:p>
            <a:pPr marL="257175" marR="0" lvl="0"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Second unqualified audit opinion</a:t>
            </a:r>
          </a:p>
          <a:p>
            <a:pPr marL="257175" marR="0" lvl="0"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Development and review of plans &amp; policies</a:t>
            </a:r>
          </a:p>
          <a:p>
            <a:pPr marL="601266" marR="0" lvl="0" indent="-327422" algn="l" defTabSz="342900" rtl="0" eaLnBrk="1" fontAlgn="auto" latinLnBrk="0" hangingPunct="1">
              <a:lnSpc>
                <a:spcPct val="87000"/>
              </a:lnSpc>
              <a:spcBef>
                <a:spcPct val="20000"/>
              </a:spcBef>
              <a:spcAft>
                <a:spcPts val="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Storm Water and roads Master Plans</a:t>
            </a:r>
          </a:p>
          <a:p>
            <a:pPr marL="601266" marR="0" lvl="0" indent="-327422" algn="l" defTabSz="342900" rtl="0" eaLnBrk="1" fontAlgn="auto" latinLnBrk="0" hangingPunct="1">
              <a:lnSpc>
                <a:spcPct val="87000"/>
              </a:lnSpc>
              <a:spcBef>
                <a:spcPct val="20000"/>
              </a:spcBef>
              <a:spcAft>
                <a:spcPts val="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Electricity Master Plans</a:t>
            </a:r>
          </a:p>
          <a:p>
            <a:pPr marL="601266" marR="0" lvl="0" indent="-327422" algn="l" defTabSz="342900" rtl="0" eaLnBrk="1" fontAlgn="auto" latinLnBrk="0" hangingPunct="1">
              <a:lnSpc>
                <a:spcPct val="87000"/>
              </a:lnSpc>
              <a:spcBef>
                <a:spcPct val="20000"/>
              </a:spcBef>
              <a:spcAft>
                <a:spcPts val="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Infrastructure Growth Plans</a:t>
            </a:r>
          </a:p>
          <a:p>
            <a:pPr marL="601266" marR="0" lvl="0" indent="-327422" algn="l" defTabSz="342900" rtl="0" eaLnBrk="1" fontAlgn="auto" latinLnBrk="0" hangingPunct="1">
              <a:lnSpc>
                <a:spcPct val="87000"/>
              </a:lnSpc>
              <a:spcBef>
                <a:spcPct val="20000"/>
              </a:spcBef>
              <a:spcAft>
                <a:spcPts val="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Repair and maintenance Framework</a:t>
            </a:r>
          </a:p>
          <a:p>
            <a:pPr marL="601266" marR="0" lvl="0" indent="-327422" algn="l" defTabSz="342900" rtl="0" eaLnBrk="1" fontAlgn="auto" latinLnBrk="0" hangingPunct="1">
              <a:lnSpc>
                <a:spcPct val="87000"/>
              </a:lnSpc>
              <a:spcBef>
                <a:spcPct val="20000"/>
              </a:spcBef>
              <a:spcAft>
                <a:spcPts val="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Human Settlements Plan</a:t>
            </a:r>
            <a:endParaRPr kumimoji="0" lang="en-ZA"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Updated Municipal Code comprising of all its By-Laws</a:t>
            </a:r>
          </a:p>
          <a:p>
            <a:pPr marL="601266" marR="0" lvl="1" indent="-327422" algn="l" defTabSz="342900" rtl="0" eaLnBrk="1" fontAlgn="auto" latinLnBrk="0" hangingPunct="1">
              <a:lnSpc>
                <a:spcPct val="87000"/>
              </a:lnSpc>
              <a:spcBef>
                <a:spcPct val="20000"/>
              </a:spcBef>
              <a:spcAft>
                <a:spcPts val="225"/>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Water and Sanitation By-law (Review, amendment and cost in terms of publication)</a:t>
            </a:r>
          </a:p>
          <a:p>
            <a:pPr marL="601266" marR="0" lvl="1" indent="-327422" algn="l" defTabSz="342900" rtl="0" eaLnBrk="1" fontAlgn="auto" latinLnBrk="0" hangingPunct="1">
              <a:lnSpc>
                <a:spcPct val="87000"/>
              </a:lnSpc>
              <a:spcBef>
                <a:spcPct val="20000"/>
              </a:spcBef>
              <a:spcAft>
                <a:spcPts val="225"/>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Informal Trading By-law (Review and amendment of By-law)</a:t>
            </a:r>
          </a:p>
          <a:p>
            <a:pPr marL="601266" marR="0" lvl="1" indent="-327422" algn="l" defTabSz="342900" rtl="0" eaLnBrk="1" fontAlgn="auto" latinLnBrk="0" hangingPunct="1">
              <a:lnSpc>
                <a:spcPct val="87000"/>
              </a:lnSpc>
              <a:spcBef>
                <a:spcPct val="20000"/>
              </a:spcBef>
              <a:spcAft>
                <a:spcPts val="225"/>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Pounds By-law (Development of By-law)</a:t>
            </a:r>
            <a:endPar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Review of Delegations</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Training for Councilors on Code of Conduct and MPAC</a:t>
            </a:r>
          </a:p>
        </p:txBody>
      </p:sp>
    </p:spTree>
    <p:extLst>
      <p:ext uri="{BB962C8B-B14F-4D97-AF65-F5344CB8AC3E}">
        <p14:creationId xmlns:p14="http://schemas.microsoft.com/office/powerpoint/2010/main" val="363232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0EF2D84-916C-47A4-8069-D8C6ADCA9B29}"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2: Good governance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82C206A-A856-4FE7-BAEE-1DB03DB6B26B}"/>
              </a:ext>
            </a:extLst>
          </p:cNvPr>
          <p:cNvSpPr txBox="1"/>
          <p:nvPr/>
        </p:nvSpPr>
        <p:spPr>
          <a:xfrm>
            <a:off x="457200" y="1523641"/>
            <a:ext cx="8229600" cy="2665089"/>
          </a:xfrm>
          <a:prstGeom prst="rect">
            <a:avLst/>
          </a:prstGeom>
          <a:noFill/>
        </p:spPr>
        <p:txBody>
          <a:bodyPr wrap="square">
            <a:spAutoFit/>
          </a:bodyPr>
          <a:lstStyle/>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Public Participation </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Development and monitoring of Citizen/ Client Service Charters </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Ward Committee Functionality: Training, Know Your Ward Committee Campaigns</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Development and review of Ward Committee Operational Plans </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Development and review of Public Participation and Ward Committee Policies</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Design a new municipal corporate Identity</a:t>
            </a:r>
          </a:p>
        </p:txBody>
      </p:sp>
    </p:spTree>
    <p:extLst>
      <p:ext uri="{BB962C8B-B14F-4D97-AF65-F5344CB8AC3E}">
        <p14:creationId xmlns:p14="http://schemas.microsoft.com/office/powerpoint/2010/main" val="276518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B11529-1831-4B80-A0D8-250439B28492}"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8710116E-9368-4E61-85F2-77F6D8934F13}"/>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dirty="0">
                <a:solidFill>
                  <a:schemeClr val="bg1"/>
                </a:solidFill>
                <a:latin typeface="Calibri" panose="020F0502020204030204" pitchFamily="34" charset="0"/>
              </a:rPr>
              <a:t>Presentation Overview</a:t>
            </a:r>
          </a:p>
        </p:txBody>
      </p:sp>
      <p:pic>
        <p:nvPicPr>
          <p:cNvPr id="2" name="Picture 3">
            <a:extLst>
              <a:ext uri="{FF2B5EF4-FFF2-40B4-BE49-F238E27FC236}">
                <a16:creationId xmlns:a16="http://schemas.microsoft.com/office/drawing/2014/main" id="{90E1FB84-92D5-4466-8CFD-39CBEDFFF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D37FF09-6B5B-4D1F-830C-98E03A0E7486}"/>
              </a:ext>
            </a:extLst>
          </p:cNvPr>
          <p:cNvSpPr txBox="1"/>
          <p:nvPr/>
        </p:nvSpPr>
        <p:spPr>
          <a:xfrm>
            <a:off x="490580" y="1503247"/>
            <a:ext cx="8196219" cy="2677656"/>
          </a:xfrm>
          <a:prstGeom prst="rect">
            <a:avLst/>
          </a:prstGeom>
          <a:noFill/>
        </p:spPr>
        <p:txBody>
          <a:bodyPr wrap="square">
            <a:spAutoFit/>
          </a:bodyPr>
          <a:lstStyle/>
          <a:p>
            <a:pPr marL="457200" marR="0" lvl="0" indent="-457200" algn="l" defTabSz="457200" rtl="0" eaLnBrk="1" fontAlgn="auto" latinLnBrk="0" hangingPunct="1">
              <a:lnSpc>
                <a:spcPct val="100000"/>
              </a:lnSpc>
              <a:spcBef>
                <a:spcPct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Introduction</a:t>
            </a:r>
          </a:p>
          <a:p>
            <a:pPr marL="457200" marR="0" lvl="0" indent="-457200" algn="l" defTabSz="457200" rtl="0" eaLnBrk="1" fontAlgn="auto" latinLnBrk="0" hangingPunct="1">
              <a:lnSpc>
                <a:spcPct val="100000"/>
              </a:lnSpc>
              <a:spcBef>
                <a:spcPct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Implementation of the Post Audit Action Plan</a:t>
            </a:r>
          </a:p>
          <a:p>
            <a:pPr marL="457200" marR="0" lvl="0" indent="-457200" algn="l" defTabSz="457200" rtl="0" eaLnBrk="1" fontAlgn="auto" latinLnBrk="0" hangingPunct="1">
              <a:lnSpc>
                <a:spcPct val="100000"/>
              </a:lnSpc>
              <a:spcBef>
                <a:spcPct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State of Finance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Institutional capacity</a:t>
            </a:r>
          </a:p>
          <a:p>
            <a:pPr marL="457200" marR="0" lvl="0" indent="-457200" algn="l" defTabSz="457200" rtl="0" eaLnBrk="1" fontAlgn="auto" latinLnBrk="0" hangingPunct="1">
              <a:lnSpc>
                <a:spcPct val="100000"/>
              </a:lnSpc>
              <a:spcBef>
                <a:spcPct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Internal Audit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effectLst/>
                <a:uLnTx/>
                <a:uFillTx/>
                <a:latin typeface="Calibri" panose="020F0502020204030204" pitchFamily="34" charset="0"/>
                <a:ea typeface="+mn-ea"/>
                <a:cs typeface="+mn-cs"/>
              </a:rPr>
              <a:t>Financial Recovery Plan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ZA" sz="2400" b="0" i="0" u="none" strike="noStrike" kern="1200" cap="none" spc="0" normalizeH="0" baseline="0" noProof="0" dirty="0">
              <a:ln>
                <a:noFill/>
              </a:ln>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3451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76380C-82DA-4013-9F42-84897AE5BE7F}"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3: Financial sustainability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71E9C19-66F8-4AAF-BCA9-CC2D8E5E3E1B}"/>
              </a:ext>
            </a:extLst>
          </p:cNvPr>
          <p:cNvSpPr txBox="1"/>
          <p:nvPr/>
        </p:nvSpPr>
        <p:spPr>
          <a:xfrm>
            <a:off x="457200" y="1433597"/>
            <a:ext cx="8229600" cy="3337196"/>
          </a:xfrm>
          <a:prstGeom prst="rect">
            <a:avLst/>
          </a:prstGeom>
          <a:noFill/>
        </p:spPr>
        <p:txBody>
          <a:bodyPr wrap="square">
            <a:spAutoFit/>
          </a:bodyPr>
          <a:lstStyle/>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mSCOA implementation are on track</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Financial Management and Accounting training are on track</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Cost containment and revenue enhancement measures are being implemented</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US"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Reconciliation of bulk and reticulation of trading services are now being done</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ZA"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Creditors Payment Settlement Plan will be reviewed as soon as the creditors list as a sub part of the AFS has been finalised.</a:t>
            </a:r>
          </a:p>
          <a:p>
            <a:pPr marL="257175" marR="0" lvl="1" indent="-257175" algn="l" defTabSz="342900" rtl="0" eaLnBrk="1" fontAlgn="auto" latinLnBrk="0" hangingPunct="1">
              <a:lnSpc>
                <a:spcPct val="110000"/>
              </a:lnSpc>
              <a:spcBef>
                <a:spcPct val="20000"/>
              </a:spcBef>
              <a:spcAft>
                <a:spcPts val="450"/>
              </a:spcAft>
              <a:buClrTx/>
              <a:buSzTx/>
              <a:buFont typeface="Symbol" panose="05050102010706020507" pitchFamily="18" charset="2"/>
              <a:buChar char=""/>
              <a:tabLst/>
              <a:defRPr/>
            </a:pPr>
            <a:r>
              <a:rPr kumimoji="0" lang="en-ZA" sz="19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general Valuation will be launched on 25 November 2020.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09050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9E66E1-20EA-48DD-85D7-15B8A9C93088}"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4: Basic service delivery &amp; Infrastructure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2BFE7C3-A3E2-4F25-9FF3-6F414EC8D6B8}"/>
              </a:ext>
            </a:extLst>
          </p:cNvPr>
          <p:cNvSpPr txBox="1"/>
          <p:nvPr/>
        </p:nvSpPr>
        <p:spPr>
          <a:xfrm>
            <a:off x="490580" y="1461961"/>
            <a:ext cx="8196219" cy="4157870"/>
          </a:xfrm>
          <a:prstGeom prst="rect">
            <a:avLst/>
          </a:prstGeom>
          <a:noFill/>
        </p:spPr>
        <p:txBody>
          <a:bodyPr wrap="square">
            <a:spAutoFit/>
          </a:bodyPr>
          <a:lstStyle/>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Water security for Kannaland.    </a:t>
            </a:r>
          </a:p>
          <a:p>
            <a:pPr marL="273844" marR="0" lvl="0" indent="0" algn="l" defTabSz="6858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black"/>
                </a:solidFill>
                <a:effectLst/>
                <a:uLnTx/>
                <a:uFillTx/>
                <a:latin typeface="Calibri"/>
                <a:ea typeface="+mn-ea"/>
                <a:cs typeface="+mn-cs"/>
              </a:rPr>
              <a:t>A newly designed Water Tariff Structure as well as unique Drought Tariff structure, specific for each town, introduced for 2020/21 year.</a:t>
            </a:r>
            <a:endParaRPr kumimoji="0" lang="en-ZA"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Progress made to provide Ladismith (High Risk) with water security in terms of the following additional interventions:</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5 New exploration boreholes drilled by 30 June 2020</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Borehole T1 equipped and connected into the water supply network</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Planning completed for deep borehole drilling into TMG aquiver</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Obtained summary report from Geo-Hydrologist to guide a clear way forward for further drilling and doing the WULA for the whole wellfield</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Replaced existing borehole water meters with non-intrusive meters for more accurate recording</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Filter drain under river bed partly opened and quotation obtained to rehabilitate further </a:t>
            </a:r>
          </a:p>
        </p:txBody>
      </p:sp>
    </p:spTree>
    <p:extLst>
      <p:ext uri="{BB962C8B-B14F-4D97-AF65-F5344CB8AC3E}">
        <p14:creationId xmlns:p14="http://schemas.microsoft.com/office/powerpoint/2010/main" val="178769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7DC07F3-089D-4E4A-9130-858424576474}"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4: Basic service delivery &amp; Infrastructure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ABFFB74-7793-4525-8C86-8165326C1177}"/>
              </a:ext>
            </a:extLst>
          </p:cNvPr>
          <p:cNvSpPr txBox="1"/>
          <p:nvPr/>
        </p:nvSpPr>
        <p:spPr>
          <a:xfrm>
            <a:off x="457200" y="1518665"/>
            <a:ext cx="8229600" cy="3541739"/>
          </a:xfrm>
          <a:prstGeom prst="rect">
            <a:avLst/>
          </a:prstGeom>
          <a:noFill/>
        </p:spPr>
        <p:txBody>
          <a:bodyPr wrap="square">
            <a:spAutoFit/>
          </a:bodyPr>
          <a:lstStyle/>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Water Conservation and Demand Management:</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Replaced the faulty bulk water meter measuring all bulk water into Ladismith town with a new bulk meter and a logger in June 2020 and started recording hourly water into the network. </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Planned the installation of zonal meters and loggers to detect any water leakages</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recent water balancing report shows great improvement in UAW within acceptable industry norms</a:t>
            </a:r>
          </a:p>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Waste disposal</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Refuse is removed on a daily basis as per Municipal Schedule</a:t>
            </a:r>
          </a:p>
          <a:p>
            <a:pPr marL="601266" marR="0" lvl="1" indent="-327422" algn="l" defTabSz="342900" rtl="0" eaLnBrk="1" fontAlgn="auto" latinLnBrk="0" hangingPunct="1">
              <a:lnSpc>
                <a:spcPct val="77000"/>
              </a:lnSpc>
              <a:spcBef>
                <a:spcPct val="20000"/>
              </a:spcBef>
              <a:spcAft>
                <a:spcPts val="45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Landfill site is maintained on a daily basis and refuse is covered.</a:t>
            </a:r>
          </a:p>
        </p:txBody>
      </p:sp>
    </p:spTree>
    <p:extLst>
      <p:ext uri="{BB962C8B-B14F-4D97-AF65-F5344CB8AC3E}">
        <p14:creationId xmlns:p14="http://schemas.microsoft.com/office/powerpoint/2010/main" val="218261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91E9B4-2A36-4603-9563-08461E35E9DC}"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5: Economic development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BD78D7E-8A9C-48D7-82C6-F476D1ABAC18}"/>
              </a:ext>
            </a:extLst>
          </p:cNvPr>
          <p:cNvSpPr txBox="1"/>
          <p:nvPr/>
        </p:nvSpPr>
        <p:spPr>
          <a:xfrm>
            <a:off x="457200" y="1495109"/>
            <a:ext cx="8229600" cy="1728678"/>
          </a:xfrm>
          <a:prstGeom prst="rect">
            <a:avLst/>
          </a:prstGeom>
          <a:noFill/>
        </p:spPr>
        <p:txBody>
          <a:bodyPr wrap="square">
            <a:spAutoFit/>
          </a:bodyPr>
          <a:lstStyle/>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Established a Forum with the Agricultural and Business sector to improve basic service delivery;</a:t>
            </a:r>
          </a:p>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Liaising with Tourism sector regarding the Kannaland brand marketing and assistance to tourism organisations; and</a:t>
            </a:r>
          </a:p>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Planning an economic indaba. </a:t>
            </a:r>
          </a:p>
        </p:txBody>
      </p:sp>
    </p:spTree>
    <p:extLst>
      <p:ext uri="{BB962C8B-B14F-4D97-AF65-F5344CB8AC3E}">
        <p14:creationId xmlns:p14="http://schemas.microsoft.com/office/powerpoint/2010/main" val="46265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DC6CA9-D088-45D3-A81F-8B80B501AFB1}"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6: Planning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C8D9F51-A2FE-4F7D-9EFB-1B536E1C4A90}"/>
              </a:ext>
            </a:extLst>
          </p:cNvPr>
          <p:cNvSpPr txBox="1"/>
          <p:nvPr/>
        </p:nvSpPr>
        <p:spPr>
          <a:xfrm>
            <a:off x="457200" y="1488370"/>
            <a:ext cx="8229600" cy="341632"/>
          </a:xfrm>
          <a:prstGeom prst="rect">
            <a:avLst/>
          </a:prstGeom>
          <a:noFill/>
        </p:spPr>
        <p:txBody>
          <a:bodyPr wrap="square">
            <a:spAutoFit/>
          </a:bodyPr>
          <a:lstStyle/>
          <a:p>
            <a:pPr marL="257175" marR="0" lvl="1" indent="-257175" algn="l" defTabSz="342900" rtl="0" eaLnBrk="1" fontAlgn="auto" latinLnBrk="0" hangingPunct="1">
              <a:lnSpc>
                <a:spcPct val="90000"/>
              </a:lnSpc>
              <a:spcBef>
                <a:spcPct val="20000"/>
              </a:spcBef>
              <a:spcAft>
                <a:spcPts val="450"/>
              </a:spcAft>
              <a:buClrTx/>
              <a:buSzTx/>
              <a:buFont typeface="Symbol" panose="05050102010706020507" pitchFamily="18" charset="2"/>
              <a:buChar char=""/>
              <a:tabLst>
                <a:tab pos="270272" algn="l"/>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Spatial Development Framework in process of completion.</a:t>
            </a:r>
          </a:p>
        </p:txBody>
      </p:sp>
    </p:spTree>
    <p:extLst>
      <p:ext uri="{BB962C8B-B14F-4D97-AF65-F5344CB8AC3E}">
        <p14:creationId xmlns:p14="http://schemas.microsoft.com/office/powerpoint/2010/main" val="351303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09993C6-9398-4E6E-ACAB-D072C66FABFA}"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KPA 7: Internal Audit &amp; Risk Management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3349B03-E710-458B-89A9-28F70B7C0A1F}"/>
              </a:ext>
            </a:extLst>
          </p:cNvPr>
          <p:cNvSpPr txBox="1"/>
          <p:nvPr/>
        </p:nvSpPr>
        <p:spPr>
          <a:xfrm>
            <a:off x="457200" y="1503592"/>
            <a:ext cx="8229600" cy="1373389"/>
          </a:xfrm>
          <a:prstGeom prst="rect">
            <a:avLst/>
          </a:prstGeom>
          <a:noFill/>
        </p:spPr>
        <p:txBody>
          <a:bodyPr wrap="square">
            <a:spAutoFit/>
          </a:bodyPr>
          <a:lstStyle/>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Concluded shared services MOA with Garden Route DM for ICT, Internal Audit and Risk Management services;</a:t>
            </a: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Risk based IA plan developed; and</a:t>
            </a: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Internal controls are being restored.</a:t>
            </a:r>
            <a:endParaRPr kumimoji="0" lang="en-ZA" sz="105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58527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B49B04-4A84-4C79-A973-5F551E46FB22}"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0C5E3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44175A87-C426-45AD-B818-1AAE89469C20}"/>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FRP: The way forward </a:t>
            </a:r>
          </a:p>
        </p:txBody>
      </p:sp>
      <p:pic>
        <p:nvPicPr>
          <p:cNvPr id="2" name="Picture 3">
            <a:extLst>
              <a:ext uri="{FF2B5EF4-FFF2-40B4-BE49-F238E27FC236}">
                <a16:creationId xmlns:a16="http://schemas.microsoft.com/office/drawing/2014/main" id="{7091D64F-59F1-4D28-B391-27C60C95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B6A41EC-5AB6-4604-9403-C12FA5E91867}"/>
              </a:ext>
            </a:extLst>
          </p:cNvPr>
          <p:cNvSpPr txBox="1"/>
          <p:nvPr/>
        </p:nvSpPr>
        <p:spPr>
          <a:xfrm>
            <a:off x="490580" y="1381301"/>
            <a:ext cx="8196219" cy="3946465"/>
          </a:xfrm>
          <a:prstGeom prst="rect">
            <a:avLst/>
          </a:prstGeom>
          <a:noFill/>
        </p:spPr>
        <p:txBody>
          <a:bodyPr wrap="square">
            <a:spAutoFit/>
          </a:bodyPr>
          <a:lstStyle/>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Good governance and institutional capacity are improving drastically due to fundamental principles of these KPA’s being put in place.</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Financial reporting and accountability have improved, and the Municipality is making steady progress in implementing mSCOA and institutionalising basic measures influencing future financial sustainability.</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Service delivery and accountability therefore is improving constantly; and</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Municipality has attained political and administrative stability through these actions of the FRP that creates a platform for a stable future.</a:t>
            </a:r>
          </a:p>
          <a:p>
            <a:pPr marL="257175" marR="0" lvl="1" indent="-257175" algn="l" defTabSz="342900" rtl="0" eaLnBrk="1" fontAlgn="auto" latinLnBrk="0" hangingPunct="1">
              <a:lnSpc>
                <a:spcPct val="107000"/>
              </a:lnSpc>
              <a:spcBef>
                <a:spcPct val="20000"/>
              </a:spcBef>
              <a:spcAft>
                <a:spcPts val="0"/>
              </a:spcAft>
              <a:buClrTx/>
              <a:buSzTx/>
              <a:buFont typeface="Symbol" panose="05050102010706020507" pitchFamily="18" charset="2"/>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FRP is in a process of revision and will be amended into a practical tool through which financial improvement will be measurable and tracked and institutional capacity will be developed through mentored engagements.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341514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070067-C8F4-4DF0-ACA0-53C2E13AEEE3}"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AE72A5F-64FA-4479-BC21-97FCE7F8AED7}"/>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Thank you &amp; Questions</a:t>
            </a:r>
          </a:p>
        </p:txBody>
      </p:sp>
      <p:pic>
        <p:nvPicPr>
          <p:cNvPr id="2" name="Picture 3">
            <a:extLst>
              <a:ext uri="{FF2B5EF4-FFF2-40B4-BE49-F238E27FC236}">
                <a16:creationId xmlns:a16="http://schemas.microsoft.com/office/drawing/2014/main" id="{0144923A-43C9-4F50-9012-B36C21E7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62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5353718" y="5197733"/>
            <a:ext cx="379028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1" u="sng" strike="noStrike" kern="1200" cap="none" spc="0" normalizeH="0" baseline="0" noProof="0" dirty="0">
                <a:ln>
                  <a:noFill/>
                </a:ln>
                <a:solidFill>
                  <a:prstClr val="black"/>
                </a:solidFill>
                <a:effectLst/>
                <a:uLnTx/>
                <a:uFillTx/>
                <a:latin typeface="Calibri"/>
                <a:ea typeface="+mn-ea"/>
                <a:cs typeface="+mn-cs"/>
              </a:rPr>
              <a:t>Consist of four wards, namely: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Ladismith, Nissenville, Zoar and Calitzdorp</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4DA038-3ECD-4E38-BA01-D90CE25508E3}"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le 1">
            <a:extLst>
              <a:ext uri="{FF2B5EF4-FFF2-40B4-BE49-F238E27FC236}">
                <a16:creationId xmlns:a16="http://schemas.microsoft.com/office/drawing/2014/main" id="{11BCB14D-0DEC-47DE-876F-A2E850C14141}"/>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Introduction: Kannaland at a glance</a:t>
            </a:r>
          </a:p>
        </p:txBody>
      </p:sp>
      <p:pic>
        <p:nvPicPr>
          <p:cNvPr id="7" name="Picture 6">
            <a:extLst>
              <a:ext uri="{FF2B5EF4-FFF2-40B4-BE49-F238E27FC236}">
                <a16:creationId xmlns:a16="http://schemas.microsoft.com/office/drawing/2014/main" id="{2EF7A63B-6870-479C-A8C9-868A47E362CD}"/>
              </a:ext>
            </a:extLst>
          </p:cNvPr>
          <p:cNvPicPr>
            <a:picLocks noChangeAspect="1"/>
          </p:cNvPicPr>
          <p:nvPr/>
        </p:nvPicPr>
        <p:blipFill>
          <a:blip r:embed="rId2"/>
          <a:stretch>
            <a:fillRect/>
          </a:stretch>
        </p:blipFill>
        <p:spPr>
          <a:xfrm>
            <a:off x="-19986" y="1198602"/>
            <a:ext cx="5005634" cy="4936749"/>
          </a:xfrm>
          <a:prstGeom prst="rect">
            <a:avLst/>
          </a:prstGeom>
        </p:spPr>
      </p:pic>
      <p:pic>
        <p:nvPicPr>
          <p:cNvPr id="12" name="Picture 11">
            <a:extLst>
              <a:ext uri="{FF2B5EF4-FFF2-40B4-BE49-F238E27FC236}">
                <a16:creationId xmlns:a16="http://schemas.microsoft.com/office/drawing/2014/main" id="{4A0D8F68-7FC1-4963-89E2-B3C201B4CD44}"/>
              </a:ext>
            </a:extLst>
          </p:cNvPr>
          <p:cNvPicPr>
            <a:picLocks noChangeAspect="1"/>
          </p:cNvPicPr>
          <p:nvPr/>
        </p:nvPicPr>
        <p:blipFill>
          <a:blip r:embed="rId3"/>
          <a:stretch>
            <a:fillRect/>
          </a:stretch>
        </p:blipFill>
        <p:spPr>
          <a:xfrm>
            <a:off x="5005635" y="1198602"/>
            <a:ext cx="4138364" cy="3332365"/>
          </a:xfrm>
          <a:prstGeom prst="rect">
            <a:avLst/>
          </a:prstGeom>
        </p:spPr>
      </p:pic>
    </p:spTree>
    <p:extLst>
      <p:ext uri="{BB962C8B-B14F-4D97-AF65-F5344CB8AC3E}">
        <p14:creationId xmlns:p14="http://schemas.microsoft.com/office/powerpoint/2010/main" val="241655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3EE3F0-05EC-41B1-931F-B702034681D2}"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le 1">
            <a:extLst>
              <a:ext uri="{FF2B5EF4-FFF2-40B4-BE49-F238E27FC236}">
                <a16:creationId xmlns:a16="http://schemas.microsoft.com/office/drawing/2014/main" id="{11BCB14D-0DEC-47DE-876F-A2E850C14141}"/>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Introduction: Economic realities</a:t>
            </a:r>
          </a:p>
        </p:txBody>
      </p:sp>
      <p:pic>
        <p:nvPicPr>
          <p:cNvPr id="2" name="Picture 3">
            <a:extLst>
              <a:ext uri="{FF2B5EF4-FFF2-40B4-BE49-F238E27FC236}">
                <a16:creationId xmlns:a16="http://schemas.microsoft.com/office/drawing/2014/main" id="{3B0FBFAA-49B1-4EF6-B24D-98015DFB6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53DD8C3-B0A4-413A-BF82-68E6449C2D02}"/>
              </a:ext>
            </a:extLst>
          </p:cNvPr>
          <p:cNvSpPr txBox="1"/>
          <p:nvPr/>
        </p:nvSpPr>
        <p:spPr>
          <a:xfrm>
            <a:off x="457200" y="1337877"/>
            <a:ext cx="8229600" cy="4862870"/>
          </a:xfrm>
          <a:prstGeom prst="rect">
            <a:avLst/>
          </a:prstGeom>
          <a:noFill/>
        </p:spPr>
        <p:txBody>
          <a:bodyPr wrap="square">
            <a:spAutoFit/>
          </a:bodyPr>
          <a:lstStyle/>
          <a:p>
            <a:pPr marL="285750" marR="0" lvl="0" indent="-285750" algn="just" fontAlgn="auto">
              <a:lnSpc>
                <a:spcPct val="150000"/>
              </a:lnSpc>
              <a:spcBef>
                <a:spcPct val="20000"/>
              </a:spcBef>
              <a:spcAft>
                <a:spcPts val="0"/>
              </a:spcAft>
              <a:buClrTx/>
              <a:buSzTx/>
              <a:buFont typeface="Arial" panose="020B0604020202020204" pitchFamily="34" charset="0"/>
              <a:buChar char="•"/>
              <a:tabLst/>
              <a:defRPr/>
            </a:pPr>
            <a:r>
              <a:rPr lang="en-ZA" sz="2000" dirty="0">
                <a:solidFill>
                  <a:prstClr val="black"/>
                </a:solidFill>
                <a:latin typeface="Calibri" panose="020F0502020204030204" pitchFamily="34" charset="0"/>
                <a:cs typeface="Calibri" panose="020F0502020204030204" pitchFamily="34" charset="0"/>
              </a:rPr>
              <a:t>The value of the Kannaland economy was R1.2 billion (current value) in 2017. </a:t>
            </a:r>
          </a:p>
          <a:p>
            <a:pPr marL="285750" marR="0" lvl="0" indent="-285750" algn="just" fontAlgn="auto">
              <a:lnSpc>
                <a:spcPct val="150000"/>
              </a:lnSpc>
              <a:spcBef>
                <a:spcPct val="20000"/>
              </a:spcBef>
              <a:spcAft>
                <a:spcPts val="0"/>
              </a:spcAft>
              <a:buClrTx/>
              <a:buSzTx/>
              <a:buFont typeface="Arial" panose="020B0604020202020204" pitchFamily="34" charset="0"/>
              <a:buChar char="•"/>
              <a:tabLst/>
              <a:defRPr/>
            </a:pPr>
            <a:r>
              <a:rPr lang="en-ZA" sz="2000" dirty="0">
                <a:solidFill>
                  <a:prstClr val="black"/>
                </a:solidFill>
                <a:latin typeface="Calibri" panose="020F0502020204030204" pitchFamily="34" charset="0"/>
                <a:cs typeface="Calibri" panose="020F0502020204030204" pitchFamily="34" charset="0"/>
              </a:rPr>
              <a:t>In 2018 economic growth rate has slumped to 1.1 per cent (in real terms) from 3.1 per cent in 2017.</a:t>
            </a:r>
          </a:p>
          <a:p>
            <a:pPr marL="285750" marR="0" lvl="0" indent="-285750" algn="just" fontAlgn="auto">
              <a:lnSpc>
                <a:spcPct val="150000"/>
              </a:lnSpc>
              <a:spcBef>
                <a:spcPct val="20000"/>
              </a:spcBef>
              <a:spcAft>
                <a:spcPts val="0"/>
              </a:spcAft>
              <a:buClrTx/>
              <a:buSzTx/>
              <a:buFont typeface="Arial" panose="020B0604020202020204" pitchFamily="34" charset="0"/>
              <a:buChar char="•"/>
              <a:tabLst/>
              <a:defRPr/>
            </a:pPr>
            <a:r>
              <a:rPr lang="en-ZA" sz="2000" dirty="0">
                <a:solidFill>
                  <a:prstClr val="black"/>
                </a:solidFill>
                <a:latin typeface="Calibri" panose="020F0502020204030204" pitchFamily="34" charset="0"/>
                <a:cs typeface="Calibri" panose="020F0502020204030204" pitchFamily="34" charset="0"/>
              </a:rPr>
              <a:t>In terms of employment, there were 10 023 jobs in Kannaland in 2017.</a:t>
            </a:r>
          </a:p>
          <a:p>
            <a:pPr marL="285750" marR="0" lvl="0" indent="-285750" algn="just" fontAlgn="auto">
              <a:lnSpc>
                <a:spcPct val="150000"/>
              </a:lnSpc>
              <a:spcBef>
                <a:spcPct val="20000"/>
              </a:spcBef>
              <a:spcAft>
                <a:spcPts val="0"/>
              </a:spcAft>
              <a:buClrTx/>
              <a:buSzTx/>
              <a:buFont typeface="Arial" panose="020B0604020202020204" pitchFamily="34" charset="0"/>
              <a:buChar char="•"/>
              <a:tabLst/>
              <a:defRPr/>
            </a:pPr>
            <a:r>
              <a:rPr lang="en-ZA" sz="2000" dirty="0">
                <a:solidFill>
                  <a:prstClr val="black"/>
                </a:solidFill>
                <a:latin typeface="Calibri" panose="020F0502020204030204" pitchFamily="34" charset="0"/>
                <a:cs typeface="Calibri" panose="020F0502020204030204" pitchFamily="34" charset="0"/>
              </a:rPr>
              <a:t>The municipal area’s economy is primarily driven by the agriculture, which accounts for 17.7 per cent of total GDPR.</a:t>
            </a:r>
          </a:p>
          <a:p>
            <a:pPr marL="285750" indent="-285750" algn="just">
              <a:lnSpc>
                <a:spcPct val="150000"/>
              </a:lnSpc>
              <a:spcBef>
                <a:spcPct val="20000"/>
              </a:spcBef>
              <a:buFont typeface="Arial" panose="020B0604020202020204" pitchFamily="34" charset="0"/>
              <a:buChar char="•"/>
              <a:defRPr/>
            </a:pPr>
            <a:r>
              <a:rPr lang="en-US" sz="2000" dirty="0">
                <a:solidFill>
                  <a:prstClr val="black"/>
                </a:solidFill>
                <a:latin typeface="Calibri" panose="020F0502020204030204" pitchFamily="34" charset="0"/>
                <a:cs typeface="Calibri" panose="020F0502020204030204" pitchFamily="34" charset="0"/>
              </a:rPr>
              <a:t>The Covid-19 pandemic, resulted in a further decline in the employment rate of Kannaland.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45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73FC6-72CD-469A-BC58-D8D4EFCBF052}"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F2D5EEF9-3869-44AA-9644-D0261092E0FC}"/>
              </a:ext>
            </a:extLst>
          </p:cNvPr>
          <p:cNvSpPr txBox="1">
            <a:spLocks/>
          </p:cNvSpPr>
          <p:nvPr/>
        </p:nvSpPr>
        <p:spPr>
          <a:xfrm>
            <a:off x="457200" y="469759"/>
            <a:ext cx="7886700" cy="5952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ZA" sz="2400" dirty="0">
                <a:solidFill>
                  <a:prstClr val="white"/>
                </a:solidFill>
                <a:latin typeface="Calibri" panose="020F0502020204030204" pitchFamily="34" charset="0"/>
              </a:rPr>
              <a:t>Outline of the Municipal Audit Outcome for the period 2018, 2019 and 2020 (</a:t>
            </a: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Implementation of the Post Audit Action Plan)</a:t>
            </a:r>
          </a:p>
          <a:p>
            <a:pPr algn="l">
              <a:lnSpc>
                <a:spcPct val="120000"/>
              </a:lnSpc>
            </a:pPr>
            <a:endParaRPr lang="en-ZA" sz="2400" dirty="0">
              <a:solidFill>
                <a:prstClr val="white"/>
              </a:solidFill>
              <a:latin typeface="Calibri" panose="020F0502020204030204" pitchFamily="34" charset="0"/>
            </a:endParaRPr>
          </a:p>
        </p:txBody>
      </p:sp>
      <p:pic>
        <p:nvPicPr>
          <p:cNvPr id="2" name="Picture 3">
            <a:extLst>
              <a:ext uri="{FF2B5EF4-FFF2-40B4-BE49-F238E27FC236}">
                <a16:creationId xmlns:a16="http://schemas.microsoft.com/office/drawing/2014/main" id="{1EDD0511-8849-4A5D-BC82-1DBE6794F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5AB000F-704A-4490-BCA4-AD1E777DCA17}"/>
              </a:ext>
            </a:extLst>
          </p:cNvPr>
          <p:cNvSpPr txBox="1"/>
          <p:nvPr/>
        </p:nvSpPr>
        <p:spPr>
          <a:xfrm>
            <a:off x="520908" y="1443663"/>
            <a:ext cx="8102184" cy="4955203"/>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Audit outcomes for the past three years have improved;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2016/17 – Qualified with findings.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Municipality resolved to apply for Section 139 of the MFMA 2 December 2018.</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2017/18 – Unqualified with findings.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2018/19 – Unqualified Audit with findings.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As at </a:t>
            </a:r>
            <a:r>
              <a:rPr lang="en-US" sz="2000" dirty="0">
                <a:solidFill>
                  <a:prstClr val="black"/>
                </a:solidFill>
                <a:latin typeface="Calibri" panose="020F0502020204030204" pitchFamily="34" charset="0"/>
                <a:cs typeface="Calibri" panose="020F0502020204030204" pitchFamily="34" charset="0"/>
              </a:rPr>
              <a:t>25 August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2020, 5</a:t>
            </a:r>
            <a:r>
              <a:rPr lang="en-US" sz="2000" dirty="0">
                <a:solidFill>
                  <a:prstClr val="black"/>
                </a:solidFill>
                <a:latin typeface="Calibri" panose="020F0502020204030204" pitchFamily="34" charset="0"/>
                <a:cs typeface="Calibri" panose="020F0502020204030204" pitchFamily="34" charset="0"/>
              </a:rPr>
              <a:t>0</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out of 76 audit findings were resolved.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Some of these findings will be resolved with the compilation of the 2019/20 Annual Financial Statements. </a:t>
            </a:r>
            <a:endPar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ZA" sz="2000" b="1" dirty="0">
                <a:solidFill>
                  <a:prstClr val="black"/>
                </a:solidFill>
                <a:latin typeface="Calibri" panose="020F0502020204030204" pitchFamily="34" charset="0"/>
                <a:cs typeface="Calibri" panose="020F0502020204030204" pitchFamily="34" charset="0"/>
              </a:rPr>
              <a:t>An audit action plan to resolve the outstanding findings is attached as a separate annexure. </a:t>
            </a:r>
          </a:p>
          <a:p>
            <a:pPr marL="342900" indent="-342900">
              <a:spcBef>
                <a:spcPct val="20000"/>
              </a:spcBef>
              <a:buFont typeface="Arial"/>
              <a:buChar char="•"/>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2019/20 – To be audited in November 2020 due to the deadline extension.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40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0F21D6-6A13-4100-B135-E3597E7AD30A}"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AE72A5F-64FA-4479-BC21-97FCE7F8AED7}"/>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State of Finances: Breakdown of Covid</a:t>
            </a:r>
            <a:r>
              <a:rPr lang="en-ZA" sz="2400" dirty="0">
                <a:solidFill>
                  <a:prstClr val="white"/>
                </a:solidFill>
                <a:latin typeface="Calibri" panose="020F0502020204030204" pitchFamily="34" charset="0"/>
              </a:rPr>
              <a:t>-19 expenditure</a:t>
            </a:r>
            <a:endPar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endParaRPr>
          </a:p>
        </p:txBody>
      </p:sp>
      <p:pic>
        <p:nvPicPr>
          <p:cNvPr id="2" name="Picture 3">
            <a:extLst>
              <a:ext uri="{FF2B5EF4-FFF2-40B4-BE49-F238E27FC236}">
                <a16:creationId xmlns:a16="http://schemas.microsoft.com/office/drawing/2014/main" id="{0144923A-43C9-4F50-9012-B36C21E7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9">
            <a:extLst>
              <a:ext uri="{FF2B5EF4-FFF2-40B4-BE49-F238E27FC236}">
                <a16:creationId xmlns:a16="http://schemas.microsoft.com/office/drawing/2014/main" id="{20308DA4-9B52-4298-96A6-925382C23AFA}"/>
              </a:ext>
            </a:extLst>
          </p:cNvPr>
          <p:cNvGraphicFramePr>
            <a:graphicFrameLocks noGrp="1"/>
          </p:cNvGraphicFramePr>
          <p:nvPr>
            <p:extLst>
              <p:ext uri="{D42A27DB-BD31-4B8C-83A1-F6EECF244321}">
                <p14:modId xmlns:p14="http://schemas.microsoft.com/office/powerpoint/2010/main" val="1137067886"/>
              </p:ext>
            </p:extLst>
          </p:nvPr>
        </p:nvGraphicFramePr>
        <p:xfrm>
          <a:off x="457200" y="1397000"/>
          <a:ext cx="8229600" cy="4820920"/>
        </p:xfrm>
        <a:graphic>
          <a:graphicData uri="http://schemas.openxmlformats.org/drawingml/2006/table">
            <a:tbl>
              <a:tblPr firstRow="1" bandRow="1">
                <a:tableStyleId>{F5AB1C69-6EDB-4FF4-983F-18BD219EF322}</a:tableStyleId>
              </a:tblPr>
              <a:tblGrid>
                <a:gridCol w="6138472">
                  <a:extLst>
                    <a:ext uri="{9D8B030D-6E8A-4147-A177-3AD203B41FA5}">
                      <a16:colId xmlns:a16="http://schemas.microsoft.com/office/drawing/2014/main" val="3472145360"/>
                    </a:ext>
                  </a:extLst>
                </a:gridCol>
                <a:gridCol w="2091128">
                  <a:extLst>
                    <a:ext uri="{9D8B030D-6E8A-4147-A177-3AD203B41FA5}">
                      <a16:colId xmlns:a16="http://schemas.microsoft.com/office/drawing/2014/main" val="3037803440"/>
                    </a:ext>
                  </a:extLst>
                </a:gridCol>
              </a:tblGrid>
              <a:tr h="370840">
                <a:tc>
                  <a:txBody>
                    <a:bodyPr/>
                    <a:lstStyle/>
                    <a:p>
                      <a:r>
                        <a:rPr lang="en-ZA" dirty="0"/>
                        <a:t>Covid-19 Funding &amp; Expenditure</a:t>
                      </a:r>
                    </a:p>
                  </a:txBody>
                  <a:tcPr>
                    <a:solidFill>
                      <a:srgbClr val="0C5E37"/>
                    </a:solidFill>
                  </a:tcPr>
                </a:tc>
                <a:tc>
                  <a:txBody>
                    <a:bodyPr/>
                    <a:lstStyle/>
                    <a:p>
                      <a:pPr algn="ctr"/>
                      <a:r>
                        <a:rPr lang="en-ZA" dirty="0"/>
                        <a:t>ZAR</a:t>
                      </a:r>
                    </a:p>
                  </a:txBody>
                  <a:tcPr>
                    <a:solidFill>
                      <a:srgbClr val="0C5E37"/>
                    </a:solidFill>
                  </a:tcPr>
                </a:tc>
                <a:extLst>
                  <a:ext uri="{0D108BD9-81ED-4DB2-BD59-A6C34878D82A}">
                    <a16:rowId xmlns:a16="http://schemas.microsoft.com/office/drawing/2014/main" val="3161423290"/>
                  </a:ext>
                </a:extLst>
              </a:tr>
              <a:tr h="370840">
                <a:tc>
                  <a:txBody>
                    <a:bodyPr/>
                    <a:lstStyle/>
                    <a:p>
                      <a:r>
                        <a:rPr lang="en-ZA" b="1" dirty="0"/>
                        <a:t>Grant funding</a:t>
                      </a:r>
                    </a:p>
                  </a:txBody>
                  <a:tcPr/>
                </a:tc>
                <a:tc>
                  <a:txBody>
                    <a:bodyPr/>
                    <a:lstStyle/>
                    <a:p>
                      <a:pPr algn="ctr"/>
                      <a:r>
                        <a:rPr lang="en-ZA" b="1" dirty="0"/>
                        <a:t>Amount</a:t>
                      </a:r>
                    </a:p>
                  </a:txBody>
                  <a:tcPr/>
                </a:tc>
                <a:extLst>
                  <a:ext uri="{0D108BD9-81ED-4DB2-BD59-A6C34878D82A}">
                    <a16:rowId xmlns:a16="http://schemas.microsoft.com/office/drawing/2014/main" val="3169558071"/>
                  </a:ext>
                </a:extLst>
              </a:tr>
              <a:tr h="370840">
                <a:tc>
                  <a:txBody>
                    <a:bodyPr/>
                    <a:lstStyle/>
                    <a:p>
                      <a:r>
                        <a:rPr lang="en-ZA" dirty="0"/>
                        <a:t>Western Cape Government (Food relief)</a:t>
                      </a:r>
                    </a:p>
                  </a:txBody>
                  <a:tcPr/>
                </a:tc>
                <a:tc>
                  <a:txBody>
                    <a:bodyPr/>
                    <a:lstStyle/>
                    <a:p>
                      <a:pPr algn="r"/>
                      <a:r>
                        <a:rPr lang="en-ZA" dirty="0"/>
                        <a:t>450 000.00</a:t>
                      </a:r>
                    </a:p>
                  </a:txBody>
                  <a:tcPr/>
                </a:tc>
                <a:extLst>
                  <a:ext uri="{0D108BD9-81ED-4DB2-BD59-A6C34878D82A}">
                    <a16:rowId xmlns:a16="http://schemas.microsoft.com/office/drawing/2014/main" val="2139920758"/>
                  </a:ext>
                </a:extLst>
              </a:tr>
              <a:tr h="370840">
                <a:tc>
                  <a:txBody>
                    <a:bodyPr/>
                    <a:lstStyle/>
                    <a:p>
                      <a:r>
                        <a:rPr lang="en-ZA" dirty="0"/>
                        <a:t>National Government (Disaster relief)</a:t>
                      </a:r>
                    </a:p>
                  </a:txBody>
                  <a:tcPr/>
                </a:tc>
                <a:tc>
                  <a:txBody>
                    <a:bodyPr/>
                    <a:lstStyle/>
                    <a:p>
                      <a:pPr algn="r"/>
                      <a:r>
                        <a:rPr lang="en-ZA" dirty="0"/>
                        <a:t>298 000.00</a:t>
                      </a:r>
                    </a:p>
                  </a:txBody>
                  <a:tcPr/>
                </a:tc>
                <a:extLst>
                  <a:ext uri="{0D108BD9-81ED-4DB2-BD59-A6C34878D82A}">
                    <a16:rowId xmlns:a16="http://schemas.microsoft.com/office/drawing/2014/main" val="2634499112"/>
                  </a:ext>
                </a:extLst>
              </a:tr>
              <a:tr h="370840">
                <a:tc>
                  <a:txBody>
                    <a:bodyPr/>
                    <a:lstStyle/>
                    <a:p>
                      <a:r>
                        <a:rPr lang="en-ZA" b="1" dirty="0"/>
                        <a:t>Total Grant funding</a:t>
                      </a:r>
                    </a:p>
                  </a:txBody>
                  <a:tcPr/>
                </a:tc>
                <a:tc>
                  <a:txBody>
                    <a:bodyPr/>
                    <a:lstStyle/>
                    <a:p>
                      <a:pPr algn="r"/>
                      <a:r>
                        <a:rPr lang="en-ZA" b="1" dirty="0"/>
                        <a:t>748 000.00</a:t>
                      </a:r>
                    </a:p>
                  </a:txBody>
                  <a:tcPr/>
                </a:tc>
                <a:extLst>
                  <a:ext uri="{0D108BD9-81ED-4DB2-BD59-A6C34878D82A}">
                    <a16:rowId xmlns:a16="http://schemas.microsoft.com/office/drawing/2014/main" val="128523006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2392333127"/>
                  </a:ext>
                </a:extLst>
              </a:tr>
              <a:tr h="370840">
                <a:tc>
                  <a:txBody>
                    <a:bodyPr/>
                    <a:lstStyle/>
                    <a:p>
                      <a:r>
                        <a:rPr lang="en-ZA" b="1" dirty="0"/>
                        <a:t>Expenditure</a:t>
                      </a:r>
                    </a:p>
                  </a:txBody>
                  <a:tcPr/>
                </a:tc>
                <a:tc>
                  <a:txBody>
                    <a:bodyPr/>
                    <a:lstStyle/>
                    <a:p>
                      <a:pPr algn="ctr"/>
                      <a:r>
                        <a:rPr lang="en-ZA" b="1" dirty="0"/>
                        <a:t>Amount</a:t>
                      </a:r>
                    </a:p>
                  </a:txBody>
                  <a:tcPr/>
                </a:tc>
                <a:extLst>
                  <a:ext uri="{0D108BD9-81ED-4DB2-BD59-A6C34878D82A}">
                    <a16:rowId xmlns:a16="http://schemas.microsoft.com/office/drawing/2014/main" val="1719692557"/>
                  </a:ext>
                </a:extLst>
              </a:tr>
              <a:tr h="370840">
                <a:tc>
                  <a:txBody>
                    <a:bodyPr/>
                    <a:lstStyle/>
                    <a:p>
                      <a:r>
                        <a:rPr lang="en-ZA" dirty="0"/>
                        <a:t>Personal protective clothing</a:t>
                      </a:r>
                    </a:p>
                  </a:txBody>
                  <a:tcPr/>
                </a:tc>
                <a:tc>
                  <a:txBody>
                    <a:bodyPr/>
                    <a:lstStyle/>
                    <a:p>
                      <a:pPr algn="r"/>
                      <a:r>
                        <a:rPr lang="en-ZA" dirty="0"/>
                        <a:t>258 651.54</a:t>
                      </a:r>
                    </a:p>
                  </a:txBody>
                  <a:tcPr/>
                </a:tc>
                <a:extLst>
                  <a:ext uri="{0D108BD9-81ED-4DB2-BD59-A6C34878D82A}">
                    <a16:rowId xmlns:a16="http://schemas.microsoft.com/office/drawing/2014/main" val="2541848034"/>
                  </a:ext>
                </a:extLst>
              </a:tr>
              <a:tr h="370840">
                <a:tc>
                  <a:txBody>
                    <a:bodyPr/>
                    <a:lstStyle/>
                    <a:p>
                      <a:r>
                        <a:rPr lang="en-ZA" dirty="0"/>
                        <a:t>Food relief</a:t>
                      </a:r>
                    </a:p>
                  </a:txBody>
                  <a:tcPr/>
                </a:tc>
                <a:tc>
                  <a:txBody>
                    <a:bodyPr/>
                    <a:lstStyle/>
                    <a:p>
                      <a:pPr algn="r"/>
                      <a:r>
                        <a:rPr lang="en-ZA" dirty="0"/>
                        <a:t>450 000.00</a:t>
                      </a:r>
                    </a:p>
                  </a:txBody>
                  <a:tcPr/>
                </a:tc>
                <a:extLst>
                  <a:ext uri="{0D108BD9-81ED-4DB2-BD59-A6C34878D82A}">
                    <a16:rowId xmlns:a16="http://schemas.microsoft.com/office/drawing/2014/main" val="1291204484"/>
                  </a:ext>
                </a:extLst>
              </a:tr>
              <a:tr h="370840">
                <a:tc>
                  <a:txBody>
                    <a:bodyPr/>
                    <a:lstStyle/>
                    <a:p>
                      <a:r>
                        <a:rPr lang="en-ZA" dirty="0"/>
                        <a:t>PPE &amp; related</a:t>
                      </a:r>
                    </a:p>
                  </a:txBody>
                  <a:tcPr/>
                </a:tc>
                <a:tc>
                  <a:txBody>
                    <a:bodyPr/>
                    <a:lstStyle/>
                    <a:p>
                      <a:pPr algn="r"/>
                      <a:r>
                        <a:rPr lang="en-ZA" dirty="0"/>
                        <a:t>808 441.49</a:t>
                      </a:r>
                    </a:p>
                  </a:txBody>
                  <a:tcPr/>
                </a:tc>
                <a:extLst>
                  <a:ext uri="{0D108BD9-81ED-4DB2-BD59-A6C34878D82A}">
                    <a16:rowId xmlns:a16="http://schemas.microsoft.com/office/drawing/2014/main" val="1770424620"/>
                  </a:ext>
                </a:extLst>
              </a:tr>
              <a:tr h="370840">
                <a:tc>
                  <a:txBody>
                    <a:bodyPr/>
                    <a:lstStyle/>
                    <a:p>
                      <a:r>
                        <a:rPr lang="en-ZA" b="1" dirty="0"/>
                        <a:t>Total expenditure</a:t>
                      </a:r>
                    </a:p>
                  </a:txBody>
                  <a:tcPr/>
                </a:tc>
                <a:tc>
                  <a:txBody>
                    <a:bodyPr/>
                    <a:lstStyle/>
                    <a:p>
                      <a:pPr algn="r"/>
                      <a:r>
                        <a:rPr lang="en-ZA" b="1" dirty="0"/>
                        <a:t>1 517 093.02</a:t>
                      </a:r>
                    </a:p>
                  </a:txBody>
                  <a:tcPr/>
                </a:tc>
                <a:extLst>
                  <a:ext uri="{0D108BD9-81ED-4DB2-BD59-A6C34878D82A}">
                    <a16:rowId xmlns:a16="http://schemas.microsoft.com/office/drawing/2014/main" val="510946282"/>
                  </a:ext>
                </a:extLst>
              </a:tr>
              <a:tr h="370840">
                <a:tc>
                  <a:txBody>
                    <a:bodyPr/>
                    <a:lstStyle/>
                    <a:p>
                      <a:endParaRPr lang="en-ZA" dirty="0"/>
                    </a:p>
                  </a:txBody>
                  <a:tcPr/>
                </a:tc>
                <a:tc>
                  <a:txBody>
                    <a:bodyPr/>
                    <a:lstStyle/>
                    <a:p>
                      <a:pPr algn="r"/>
                      <a:endParaRPr lang="en-ZA" dirty="0"/>
                    </a:p>
                  </a:txBody>
                  <a:tcPr/>
                </a:tc>
                <a:extLst>
                  <a:ext uri="{0D108BD9-81ED-4DB2-BD59-A6C34878D82A}">
                    <a16:rowId xmlns:a16="http://schemas.microsoft.com/office/drawing/2014/main" val="42333245"/>
                  </a:ext>
                </a:extLst>
              </a:tr>
              <a:tr h="370840">
                <a:tc>
                  <a:txBody>
                    <a:bodyPr/>
                    <a:lstStyle/>
                    <a:p>
                      <a:r>
                        <a:rPr lang="en-ZA" b="1" dirty="0"/>
                        <a:t>Shortfall</a:t>
                      </a:r>
                    </a:p>
                  </a:txBody>
                  <a:tcPr/>
                </a:tc>
                <a:tc>
                  <a:txBody>
                    <a:bodyPr/>
                    <a:lstStyle/>
                    <a:p>
                      <a:pPr algn="r"/>
                      <a:r>
                        <a:rPr lang="en-ZA" b="1" dirty="0"/>
                        <a:t>-769 093.02</a:t>
                      </a:r>
                    </a:p>
                  </a:txBody>
                  <a:tcPr/>
                </a:tc>
                <a:extLst>
                  <a:ext uri="{0D108BD9-81ED-4DB2-BD59-A6C34878D82A}">
                    <a16:rowId xmlns:a16="http://schemas.microsoft.com/office/drawing/2014/main" val="1326954958"/>
                  </a:ext>
                </a:extLst>
              </a:tr>
            </a:tbl>
          </a:graphicData>
        </a:graphic>
      </p:graphicFrame>
    </p:spTree>
    <p:extLst>
      <p:ext uri="{BB962C8B-B14F-4D97-AF65-F5344CB8AC3E}">
        <p14:creationId xmlns:p14="http://schemas.microsoft.com/office/powerpoint/2010/main" val="231802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469F0-BD1D-4494-9873-8BC1AB470DD9}"/>
              </a:ext>
            </a:extLst>
          </p:cNvPr>
          <p:cNvSpPr>
            <a:spLocks noGrp="1"/>
          </p:cNvSpPr>
          <p:nvPr>
            <p:ph idx="1"/>
          </p:nvPr>
        </p:nvSpPr>
        <p:spPr/>
        <p:txBody>
          <a:bodyPr/>
          <a:lstStyle/>
          <a:p>
            <a:pPr marL="0" indent="0">
              <a:buNone/>
            </a:pPr>
            <a:endParaRPr lang="en-ZA" dirty="0"/>
          </a:p>
          <a:p>
            <a:pPr marL="0" indent="0">
              <a:buNone/>
            </a:pPr>
            <a:endParaRPr lang="en-ZA" dirty="0"/>
          </a:p>
        </p:txBody>
      </p:sp>
      <p:sp>
        <p:nvSpPr>
          <p:cNvPr id="4" name="Date Placeholder 3">
            <a:extLst>
              <a:ext uri="{FF2B5EF4-FFF2-40B4-BE49-F238E27FC236}">
                <a16:creationId xmlns:a16="http://schemas.microsoft.com/office/drawing/2014/main" id="{6D4E1F4D-8494-4D48-9723-214DB9C4F9F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9F09050-2855-4763-8CAD-479F1BD1E7D6}"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A7A50F9-B5F0-4369-B883-27336F40E3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5204479-C4D9-4B23-8FC5-C5B9105F164F}"/>
              </a:ext>
            </a:extLst>
          </p:cNvPr>
          <p:cNvPicPr>
            <a:picLocks noChangeAspect="1"/>
          </p:cNvPicPr>
          <p:nvPr/>
        </p:nvPicPr>
        <p:blipFill>
          <a:blip r:embed="rId2"/>
          <a:stretch>
            <a:fillRect/>
          </a:stretch>
        </p:blipFill>
        <p:spPr>
          <a:xfrm>
            <a:off x="216030" y="1268962"/>
            <a:ext cx="8711939" cy="5080669"/>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FEEF51-127F-4320-AC83-DDB0274E59DC}"/>
                  </a:ext>
                </a:extLst>
              </p14:cNvPr>
              <p14:cNvContentPartPr/>
              <p14:nvPr/>
            </p14:nvContentPartPr>
            <p14:xfrm>
              <a:off x="5365800" y="1631880"/>
              <a:ext cx="495720" cy="45000"/>
            </p14:xfrm>
          </p:contentPart>
        </mc:Choice>
        <mc:Fallback xmlns="">
          <p:pic>
            <p:nvPicPr>
              <p:cNvPr id="8" name="Ink 7">
                <a:extLst>
                  <a:ext uri="{FF2B5EF4-FFF2-40B4-BE49-F238E27FC236}">
                    <a16:creationId xmlns:a16="http://schemas.microsoft.com/office/drawing/2014/main" id="{D8FEEF51-127F-4320-AC83-DDB0274E59DC}"/>
                  </a:ext>
                </a:extLst>
              </p:cNvPr>
              <p:cNvPicPr/>
              <p:nvPr/>
            </p:nvPicPr>
            <p:blipFill>
              <a:blip r:embed="rId4"/>
              <a:stretch>
                <a:fillRect/>
              </a:stretch>
            </p:blipFill>
            <p:spPr>
              <a:xfrm>
                <a:off x="5349960" y="1568520"/>
                <a:ext cx="527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A61BCF1-7938-438F-B5A3-543B987A867E}"/>
                  </a:ext>
                </a:extLst>
              </p14:cNvPr>
              <p14:cNvContentPartPr/>
              <p14:nvPr/>
            </p14:nvContentPartPr>
            <p14:xfrm>
              <a:off x="5378400" y="1676520"/>
              <a:ext cx="324360" cy="32040"/>
            </p14:xfrm>
          </p:contentPart>
        </mc:Choice>
        <mc:Fallback xmlns="">
          <p:pic>
            <p:nvPicPr>
              <p:cNvPr id="9" name="Ink 8">
                <a:extLst>
                  <a:ext uri="{FF2B5EF4-FFF2-40B4-BE49-F238E27FC236}">
                    <a16:creationId xmlns:a16="http://schemas.microsoft.com/office/drawing/2014/main" id="{6A61BCF1-7938-438F-B5A3-543B987A867E}"/>
                  </a:ext>
                </a:extLst>
              </p:cNvPr>
              <p:cNvPicPr/>
              <p:nvPr/>
            </p:nvPicPr>
            <p:blipFill>
              <a:blip r:embed="rId6"/>
              <a:stretch>
                <a:fillRect/>
              </a:stretch>
            </p:blipFill>
            <p:spPr>
              <a:xfrm>
                <a:off x="5362560" y="1613160"/>
                <a:ext cx="355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2317FDD-3F99-4E8F-A6E1-FE5CD92762CA}"/>
                  </a:ext>
                </a:extLst>
              </p14:cNvPr>
              <p14:cNvContentPartPr/>
              <p14:nvPr/>
            </p14:nvContentPartPr>
            <p14:xfrm>
              <a:off x="5384880" y="1670040"/>
              <a:ext cx="463680" cy="25920"/>
            </p14:xfrm>
          </p:contentPart>
        </mc:Choice>
        <mc:Fallback xmlns="">
          <p:pic>
            <p:nvPicPr>
              <p:cNvPr id="10" name="Ink 9">
                <a:extLst>
                  <a:ext uri="{FF2B5EF4-FFF2-40B4-BE49-F238E27FC236}">
                    <a16:creationId xmlns:a16="http://schemas.microsoft.com/office/drawing/2014/main" id="{D2317FDD-3F99-4E8F-A6E1-FE5CD92762CA}"/>
                  </a:ext>
                </a:extLst>
              </p:cNvPr>
              <p:cNvPicPr/>
              <p:nvPr/>
            </p:nvPicPr>
            <p:blipFill>
              <a:blip r:embed="rId8"/>
              <a:stretch>
                <a:fillRect/>
              </a:stretch>
            </p:blipFill>
            <p:spPr>
              <a:xfrm>
                <a:off x="5369040" y="1606680"/>
                <a:ext cx="495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DC0D9EB3-736D-4DF0-A3D1-E758756599BA}"/>
                  </a:ext>
                </a:extLst>
              </p14:cNvPr>
              <p14:cNvContentPartPr/>
              <p14:nvPr/>
            </p14:nvContentPartPr>
            <p14:xfrm>
              <a:off x="5886360" y="1663560"/>
              <a:ext cx="464040" cy="19440"/>
            </p14:xfrm>
          </p:contentPart>
        </mc:Choice>
        <mc:Fallback xmlns="">
          <p:pic>
            <p:nvPicPr>
              <p:cNvPr id="11" name="Ink 10">
                <a:extLst>
                  <a:ext uri="{FF2B5EF4-FFF2-40B4-BE49-F238E27FC236}">
                    <a16:creationId xmlns:a16="http://schemas.microsoft.com/office/drawing/2014/main" id="{DC0D9EB3-736D-4DF0-A3D1-E758756599BA}"/>
                  </a:ext>
                </a:extLst>
              </p:cNvPr>
              <p:cNvPicPr/>
              <p:nvPr/>
            </p:nvPicPr>
            <p:blipFill>
              <a:blip r:embed="rId10"/>
              <a:stretch>
                <a:fillRect/>
              </a:stretch>
            </p:blipFill>
            <p:spPr>
              <a:xfrm>
                <a:off x="5870520" y="1600200"/>
                <a:ext cx="495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A999C36-136B-4925-AE12-DBABBDE57A6B}"/>
                  </a:ext>
                </a:extLst>
              </p14:cNvPr>
              <p14:cNvContentPartPr/>
              <p14:nvPr/>
            </p14:nvContentPartPr>
            <p14:xfrm>
              <a:off x="5892840" y="1676520"/>
              <a:ext cx="457560" cy="12960"/>
            </p14:xfrm>
          </p:contentPart>
        </mc:Choice>
        <mc:Fallback xmlns="">
          <p:pic>
            <p:nvPicPr>
              <p:cNvPr id="12" name="Ink 11">
                <a:extLst>
                  <a:ext uri="{FF2B5EF4-FFF2-40B4-BE49-F238E27FC236}">
                    <a16:creationId xmlns:a16="http://schemas.microsoft.com/office/drawing/2014/main" id="{5A999C36-136B-4925-AE12-DBABBDE57A6B}"/>
                  </a:ext>
                </a:extLst>
              </p:cNvPr>
              <p:cNvPicPr/>
              <p:nvPr/>
            </p:nvPicPr>
            <p:blipFill>
              <a:blip r:embed="rId12"/>
              <a:stretch>
                <a:fillRect/>
              </a:stretch>
            </p:blipFill>
            <p:spPr>
              <a:xfrm>
                <a:off x="5877000" y="1613160"/>
                <a:ext cx="488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5F07EE0-821D-423C-B9D2-9AEDC991381A}"/>
                  </a:ext>
                </a:extLst>
              </p14:cNvPr>
              <p14:cNvContentPartPr/>
              <p14:nvPr/>
            </p14:nvContentPartPr>
            <p14:xfrm>
              <a:off x="5937120" y="1657440"/>
              <a:ext cx="406800" cy="360"/>
            </p14:xfrm>
          </p:contentPart>
        </mc:Choice>
        <mc:Fallback xmlns="">
          <p:pic>
            <p:nvPicPr>
              <p:cNvPr id="13" name="Ink 12">
                <a:extLst>
                  <a:ext uri="{FF2B5EF4-FFF2-40B4-BE49-F238E27FC236}">
                    <a16:creationId xmlns:a16="http://schemas.microsoft.com/office/drawing/2014/main" id="{15F07EE0-821D-423C-B9D2-9AEDC991381A}"/>
                  </a:ext>
                </a:extLst>
              </p:cNvPr>
              <p:cNvPicPr/>
              <p:nvPr/>
            </p:nvPicPr>
            <p:blipFill>
              <a:blip r:embed="rId14"/>
              <a:stretch>
                <a:fillRect/>
              </a:stretch>
            </p:blipFill>
            <p:spPr>
              <a:xfrm>
                <a:off x="5921280" y="1594080"/>
                <a:ext cx="438120" cy="127080"/>
              </a:xfrm>
              <a:prstGeom prst="rect">
                <a:avLst/>
              </a:prstGeom>
            </p:spPr>
          </p:pic>
        </mc:Fallback>
      </mc:AlternateContent>
      <p:sp>
        <p:nvSpPr>
          <p:cNvPr id="16" name="Rectangle 15">
            <a:extLst>
              <a:ext uri="{FF2B5EF4-FFF2-40B4-BE49-F238E27FC236}">
                <a16:creationId xmlns:a16="http://schemas.microsoft.com/office/drawing/2014/main" id="{6EDBAA5E-6C8E-48ED-8647-3AF058EE90EC}"/>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itle 1">
            <a:extLst>
              <a:ext uri="{FF2B5EF4-FFF2-40B4-BE49-F238E27FC236}">
                <a16:creationId xmlns:a16="http://schemas.microsoft.com/office/drawing/2014/main" id="{EF1CA12D-9753-477A-9BE9-78B975443B04}"/>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State of Finances: Operational performance</a:t>
            </a:r>
          </a:p>
        </p:txBody>
      </p:sp>
      <p:sp>
        <p:nvSpPr>
          <p:cNvPr id="2" name="TextBox 1"/>
          <p:cNvSpPr txBox="1"/>
          <p:nvPr/>
        </p:nvSpPr>
        <p:spPr>
          <a:xfrm>
            <a:off x="3776133" y="6392329"/>
            <a:ext cx="1589667"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31968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41A1D0-02A9-4612-A0FF-60F95237C189}"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AE72A5F-64FA-4479-BC21-97FCE7F8AED7}"/>
              </a:ext>
            </a:extLst>
          </p:cNvPr>
          <p:cNvSpPr txBox="1">
            <a:spLocks/>
          </p:cNvSpPr>
          <p:nvPr/>
        </p:nvSpPr>
        <p:spPr>
          <a:xfrm>
            <a:off x="457200" y="349839"/>
            <a:ext cx="7886700" cy="595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State of Finances: Operational performance</a:t>
            </a:r>
          </a:p>
        </p:txBody>
      </p:sp>
      <p:pic>
        <p:nvPicPr>
          <p:cNvPr id="2" name="Picture 3">
            <a:extLst>
              <a:ext uri="{FF2B5EF4-FFF2-40B4-BE49-F238E27FC236}">
                <a16:creationId xmlns:a16="http://schemas.microsoft.com/office/drawing/2014/main" id="{0144923A-43C9-4F50-9012-B36C21E7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D6181F48-CB2D-47C1-AA2E-6F8F6FF30850}"/>
              </a:ext>
            </a:extLst>
          </p:cNvPr>
          <p:cNvSpPr txBox="1"/>
          <p:nvPr/>
        </p:nvSpPr>
        <p:spPr>
          <a:xfrm>
            <a:off x="490580" y="1383544"/>
            <a:ext cx="8196219" cy="462896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Revenue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experienced a significant revenue loss under the national lockdown.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previous slide demonstrates a </a:t>
            </a: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±29.90% </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revenue decrease of  between the third and forth quarter.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Debt Collection for the period was </a:t>
            </a: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76.36%</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There was also a further increase on Outstanding Debtors due to non-payment by consumers during this period.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municipality expects an increase on the Debt Impairment due to job losses experienced due to the pandemic.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Expenditure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pandemic resulted to a significant decrease in expenditure particularly the contracted services.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has negatively affected the delivery of services.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municipality reprioritised these savings into COVID-19 related expenses such as Personal Protective Clothing (PPE). </a:t>
            </a:r>
          </a:p>
        </p:txBody>
      </p:sp>
    </p:spTree>
    <p:extLst>
      <p:ext uri="{BB962C8B-B14F-4D97-AF65-F5344CB8AC3E}">
        <p14:creationId xmlns:p14="http://schemas.microsoft.com/office/powerpoint/2010/main" val="84137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00" y="6267449"/>
            <a:ext cx="241300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ings</a:t>
            </a:r>
          </a:p>
        </p:txBody>
      </p:sp>
      <p:sp>
        <p:nvSpPr>
          <p:cNvPr id="11" name="TextBox 10"/>
          <p:cNvSpPr txBox="1"/>
          <p:nvPr/>
        </p:nvSpPr>
        <p:spPr>
          <a:xfrm>
            <a:off x="-89281" y="5765617"/>
            <a:ext cx="6299962"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Inspiring Innovative  Competence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B27908D-4279-4C47-B49C-5B930DDD4A71}" type="datetime3">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 August 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9D642-E07A-654B-84DD-E90C11A5A8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9BD2C7-1D74-4346-8117-31A9FEAF4C37}"/>
              </a:ext>
            </a:extLst>
          </p:cNvPr>
          <p:cNvSpPr/>
          <p:nvPr/>
        </p:nvSpPr>
        <p:spPr>
          <a:xfrm>
            <a:off x="0" y="1"/>
            <a:ext cx="9144000" cy="1178350"/>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AE72A5F-64FA-4479-BC21-97FCE7F8AED7}"/>
              </a:ext>
            </a:extLst>
          </p:cNvPr>
          <p:cNvSpPr txBox="1">
            <a:spLocks/>
          </p:cNvSpPr>
          <p:nvPr/>
        </p:nvSpPr>
        <p:spPr>
          <a:xfrm>
            <a:off x="457200" y="304869"/>
            <a:ext cx="7886700" cy="5952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State of Finances: Breakdown of unauthorised, irregular, fruitless and wasteful expenditure</a:t>
            </a:r>
          </a:p>
        </p:txBody>
      </p:sp>
      <p:pic>
        <p:nvPicPr>
          <p:cNvPr id="2" name="Picture 3">
            <a:extLst>
              <a:ext uri="{FF2B5EF4-FFF2-40B4-BE49-F238E27FC236}">
                <a16:creationId xmlns:a16="http://schemas.microsoft.com/office/drawing/2014/main" id="{0144923A-43C9-4F50-9012-B36C21E7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01" y="6208713"/>
            <a:ext cx="3115697" cy="51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5">
            <a:extLst>
              <a:ext uri="{FF2B5EF4-FFF2-40B4-BE49-F238E27FC236}">
                <a16:creationId xmlns:a16="http://schemas.microsoft.com/office/drawing/2014/main" id="{49B8A4A9-56DC-436F-AB51-2EA749074566}"/>
              </a:ext>
            </a:extLst>
          </p:cNvPr>
          <p:cNvGraphicFramePr>
            <a:graphicFrameLocks noGrp="1"/>
          </p:cNvGraphicFramePr>
          <p:nvPr>
            <p:extLst>
              <p:ext uri="{D42A27DB-BD31-4B8C-83A1-F6EECF244321}">
                <p14:modId xmlns:p14="http://schemas.microsoft.com/office/powerpoint/2010/main" val="1526818975"/>
              </p:ext>
            </p:extLst>
          </p:nvPr>
        </p:nvGraphicFramePr>
        <p:xfrm>
          <a:off x="457200" y="1708875"/>
          <a:ext cx="8446957" cy="1755516"/>
        </p:xfrm>
        <a:graphic>
          <a:graphicData uri="http://schemas.openxmlformats.org/drawingml/2006/table">
            <a:tbl>
              <a:tblPr firstRow="1" bandRow="1">
                <a:tableStyleId>{F5AB1C69-6EDB-4FF4-983F-18BD219EF322}</a:tableStyleId>
              </a:tblPr>
              <a:tblGrid>
                <a:gridCol w="5176200">
                  <a:extLst>
                    <a:ext uri="{9D8B030D-6E8A-4147-A177-3AD203B41FA5}">
                      <a16:colId xmlns:a16="http://schemas.microsoft.com/office/drawing/2014/main" val="2805872290"/>
                    </a:ext>
                  </a:extLst>
                </a:gridCol>
                <a:gridCol w="1635379">
                  <a:extLst>
                    <a:ext uri="{9D8B030D-6E8A-4147-A177-3AD203B41FA5}">
                      <a16:colId xmlns:a16="http://schemas.microsoft.com/office/drawing/2014/main" val="2796089352"/>
                    </a:ext>
                  </a:extLst>
                </a:gridCol>
                <a:gridCol w="1635378">
                  <a:extLst>
                    <a:ext uri="{9D8B030D-6E8A-4147-A177-3AD203B41FA5}">
                      <a16:colId xmlns:a16="http://schemas.microsoft.com/office/drawing/2014/main" val="2751203710"/>
                    </a:ext>
                  </a:extLst>
                </a:gridCol>
              </a:tblGrid>
              <a:tr h="641145">
                <a:tc>
                  <a:txBody>
                    <a:bodyPr/>
                    <a:lstStyle/>
                    <a:p>
                      <a:r>
                        <a:rPr lang="en-ZA" dirty="0"/>
                        <a:t>Unauthorised, irregular, fruitless and wasteful expenditure</a:t>
                      </a:r>
                    </a:p>
                  </a:txBody>
                  <a:tcPr>
                    <a:solidFill>
                      <a:schemeClr val="accent3">
                        <a:lumMod val="50000"/>
                      </a:schemeClr>
                    </a:solidFill>
                  </a:tcPr>
                </a:tc>
                <a:tc>
                  <a:txBody>
                    <a:bodyPr/>
                    <a:lstStyle/>
                    <a:p>
                      <a:pPr algn="ctr"/>
                      <a:r>
                        <a:rPr lang="en-ZA" dirty="0"/>
                        <a:t>2019</a:t>
                      </a:r>
                    </a:p>
                    <a:p>
                      <a:pPr algn="ctr"/>
                      <a:r>
                        <a:rPr lang="en-ZA" dirty="0"/>
                        <a:t>ZAR</a:t>
                      </a:r>
                    </a:p>
                  </a:txBody>
                  <a:tcPr>
                    <a:solidFill>
                      <a:schemeClr val="accent3">
                        <a:lumMod val="50000"/>
                      </a:schemeClr>
                    </a:solidFill>
                  </a:tcPr>
                </a:tc>
                <a:tc>
                  <a:txBody>
                    <a:bodyPr/>
                    <a:lstStyle/>
                    <a:p>
                      <a:pPr algn="ctr"/>
                      <a:r>
                        <a:rPr lang="en-ZA" dirty="0"/>
                        <a:t>2018</a:t>
                      </a:r>
                    </a:p>
                    <a:p>
                      <a:pPr algn="ctr"/>
                      <a:r>
                        <a:rPr lang="en-ZA" dirty="0"/>
                        <a:t>ZAR</a:t>
                      </a:r>
                    </a:p>
                  </a:txBody>
                  <a:tcPr>
                    <a:solidFill>
                      <a:schemeClr val="accent3">
                        <a:lumMod val="50000"/>
                      </a:schemeClr>
                    </a:solidFill>
                  </a:tcPr>
                </a:tc>
                <a:extLst>
                  <a:ext uri="{0D108BD9-81ED-4DB2-BD59-A6C34878D82A}">
                    <a16:rowId xmlns:a16="http://schemas.microsoft.com/office/drawing/2014/main" val="2836310367"/>
                  </a:ext>
                </a:extLst>
              </a:tr>
              <a:tr h="371457">
                <a:tc>
                  <a:txBody>
                    <a:bodyPr/>
                    <a:lstStyle/>
                    <a:p>
                      <a:r>
                        <a:rPr lang="en-ZA" dirty="0"/>
                        <a:t>Unauthorised expenditure</a:t>
                      </a:r>
                    </a:p>
                  </a:txBody>
                  <a:tcPr/>
                </a:tc>
                <a:tc>
                  <a:txBody>
                    <a:bodyPr/>
                    <a:lstStyle/>
                    <a:p>
                      <a:r>
                        <a:rPr lang="en-ZA" dirty="0"/>
                        <a:t>4 123 020</a:t>
                      </a:r>
                    </a:p>
                  </a:txBody>
                  <a:tcPr/>
                </a:tc>
                <a:tc>
                  <a:txBody>
                    <a:bodyPr/>
                    <a:lstStyle/>
                    <a:p>
                      <a:r>
                        <a:rPr lang="en-ZA" dirty="0"/>
                        <a:t>91 726 429</a:t>
                      </a:r>
                    </a:p>
                  </a:txBody>
                  <a:tcPr/>
                </a:tc>
                <a:extLst>
                  <a:ext uri="{0D108BD9-81ED-4DB2-BD59-A6C34878D82A}">
                    <a16:rowId xmlns:a16="http://schemas.microsoft.com/office/drawing/2014/main" val="1772499753"/>
                  </a:ext>
                </a:extLst>
              </a:tr>
              <a:tr h="371457">
                <a:tc>
                  <a:txBody>
                    <a:bodyPr/>
                    <a:lstStyle/>
                    <a:p>
                      <a:r>
                        <a:rPr lang="en-ZA" dirty="0"/>
                        <a:t>Irregular expenditure</a:t>
                      </a:r>
                    </a:p>
                  </a:txBody>
                  <a:tcPr/>
                </a:tc>
                <a:tc>
                  <a:txBody>
                    <a:bodyPr/>
                    <a:lstStyle/>
                    <a:p>
                      <a:r>
                        <a:rPr lang="en-ZA" dirty="0"/>
                        <a:t>12 447 097</a:t>
                      </a:r>
                    </a:p>
                  </a:txBody>
                  <a:tcPr/>
                </a:tc>
                <a:tc>
                  <a:txBody>
                    <a:bodyPr/>
                    <a:lstStyle/>
                    <a:p>
                      <a:r>
                        <a:rPr lang="en-ZA" dirty="0"/>
                        <a:t>130 053 803</a:t>
                      </a:r>
                    </a:p>
                  </a:txBody>
                  <a:tcPr/>
                </a:tc>
                <a:extLst>
                  <a:ext uri="{0D108BD9-81ED-4DB2-BD59-A6C34878D82A}">
                    <a16:rowId xmlns:a16="http://schemas.microsoft.com/office/drawing/2014/main" val="3235140086"/>
                  </a:ext>
                </a:extLst>
              </a:tr>
              <a:tr h="371457">
                <a:tc>
                  <a:txBody>
                    <a:bodyPr/>
                    <a:lstStyle/>
                    <a:p>
                      <a:r>
                        <a:rPr lang="en-ZA" dirty="0"/>
                        <a:t>Fruitless &amp; wasteful expenditure</a:t>
                      </a:r>
                    </a:p>
                  </a:txBody>
                  <a:tcPr/>
                </a:tc>
                <a:tc>
                  <a:txBody>
                    <a:bodyPr/>
                    <a:lstStyle/>
                    <a:p>
                      <a:r>
                        <a:rPr lang="en-ZA" dirty="0"/>
                        <a:t>1 570 519</a:t>
                      </a:r>
                    </a:p>
                  </a:txBody>
                  <a:tcPr/>
                </a:tc>
                <a:tc>
                  <a:txBody>
                    <a:bodyPr/>
                    <a:lstStyle/>
                    <a:p>
                      <a:r>
                        <a:rPr lang="en-ZA" dirty="0"/>
                        <a:t>5 846 348</a:t>
                      </a:r>
                    </a:p>
                  </a:txBody>
                  <a:tcPr/>
                </a:tc>
                <a:extLst>
                  <a:ext uri="{0D108BD9-81ED-4DB2-BD59-A6C34878D82A}">
                    <a16:rowId xmlns:a16="http://schemas.microsoft.com/office/drawing/2014/main" val="681239128"/>
                  </a:ext>
                </a:extLst>
              </a:tr>
            </a:tbl>
          </a:graphicData>
        </a:graphic>
      </p:graphicFrame>
    </p:spTree>
    <p:extLst>
      <p:ext uri="{BB962C8B-B14F-4D97-AF65-F5344CB8AC3E}">
        <p14:creationId xmlns:p14="http://schemas.microsoft.com/office/powerpoint/2010/main" val="75509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4690</TotalTime>
  <Words>1950</Words>
  <Application>Microsoft Office PowerPoint</Application>
  <PresentationFormat>On-screen Show (4:3)</PresentationFormat>
  <Paragraphs>310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AAA SCHOOL OF ADVERTIDING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Martignone</dc:creator>
  <cp:lastModifiedBy>Shereen Cassiem</cp:lastModifiedBy>
  <cp:revision>210</cp:revision>
  <cp:lastPrinted>2020-08-31T07:35:59Z</cp:lastPrinted>
  <dcterms:created xsi:type="dcterms:W3CDTF">2015-01-05T08:03:38Z</dcterms:created>
  <dcterms:modified xsi:type="dcterms:W3CDTF">2020-08-31T08:34:50Z</dcterms:modified>
</cp:coreProperties>
</file>