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8" r:id="rId3"/>
    <p:sldId id="259" r:id="rId4"/>
    <p:sldId id="268" r:id="rId5"/>
    <p:sldId id="260" r:id="rId6"/>
    <p:sldId id="269" r:id="rId7"/>
    <p:sldId id="271" r:id="rId8"/>
    <p:sldId id="270" r:id="rId9"/>
    <p:sldId id="275" r:id="rId10"/>
    <p:sldId id="265" r:id="rId11"/>
    <p:sldId id="273" r:id="rId12"/>
    <p:sldId id="266" r:id="rId1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90" y="-33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867764-BD60-4E1E-A6B2-765A419B9DCD}" type="datetimeFigureOut">
              <a:rPr lang="en-US" smtClean="0"/>
              <a:pPr/>
              <a:t>9/1/2020</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C2615-2AC5-4F0B-B44B-1CACEA7EEB0F}" type="slidenum">
              <a:rPr lang="en-US" smtClean="0"/>
              <a:pPr/>
              <a:t>‹#›</a:t>
            </a:fld>
            <a:endParaRPr lang="en-US"/>
          </a:p>
        </p:txBody>
      </p:sp>
    </p:spTree>
    <p:extLst>
      <p:ext uri="{BB962C8B-B14F-4D97-AF65-F5344CB8AC3E}">
        <p14:creationId xmlns:p14="http://schemas.microsoft.com/office/powerpoint/2010/main" xmlns="" val="711674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42950" indent="-285750">
              <a:defRPr sz="2400">
                <a:solidFill>
                  <a:schemeClr val="tx1"/>
                </a:solidFill>
                <a:latin typeface="Times New Roman" panose="02020603050405020304" pitchFamily="18" charset="0"/>
                <a:ea typeface="ヒラギノ角ゴ Pro W3" pitchFamily="1" charset="-128"/>
              </a:defRPr>
            </a:lvl2pPr>
            <a:lvl3pPr marL="1143000" indent="-228600">
              <a:defRPr sz="2400">
                <a:solidFill>
                  <a:schemeClr val="tx1"/>
                </a:solidFill>
                <a:latin typeface="Times New Roman" panose="02020603050405020304" pitchFamily="18" charset="0"/>
                <a:ea typeface="ヒラギノ角ゴ Pro W3" pitchFamily="1" charset="-128"/>
              </a:defRPr>
            </a:lvl3pPr>
            <a:lvl4pPr marL="1600200" indent="-228600">
              <a:defRPr sz="2400">
                <a:solidFill>
                  <a:schemeClr val="tx1"/>
                </a:solidFill>
                <a:latin typeface="Times New Roman" panose="02020603050405020304" pitchFamily="18" charset="0"/>
                <a:ea typeface="ヒラギノ角ゴ Pro W3" pitchFamily="1" charset="-128"/>
              </a:defRPr>
            </a:lvl4pPr>
            <a:lvl5pPr marL="2057400" indent="-228600">
              <a:defRPr sz="24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9D915499-5ECE-49B1-9D7C-BE03FD06666B}" type="slidenum">
              <a:rPr lang="en-ZA" altLang="en-US" sz="1200" smtClean="0"/>
              <a:pPr/>
              <a:t>1</a:t>
            </a:fld>
            <a:endParaRPr lang="en-ZA" altLang="en-US" sz="1200" smtClean="0"/>
          </a:p>
        </p:txBody>
      </p:sp>
    </p:spTree>
    <p:extLst>
      <p:ext uri="{BB962C8B-B14F-4D97-AF65-F5344CB8AC3E}">
        <p14:creationId xmlns:p14="http://schemas.microsoft.com/office/powerpoint/2010/main" xmlns="" val="1422972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D2C2615-2AC5-4F0B-B44B-1CACEA7EEB0F}" type="slidenum">
              <a:rPr lang="en-US" smtClean="0"/>
              <a:pPr/>
              <a:t>6</a:t>
            </a:fld>
            <a:endParaRPr lang="en-US"/>
          </a:p>
        </p:txBody>
      </p:sp>
    </p:spTree>
    <p:extLst>
      <p:ext uri="{BB962C8B-B14F-4D97-AF65-F5344CB8AC3E}">
        <p14:creationId xmlns:p14="http://schemas.microsoft.com/office/powerpoint/2010/main" xmlns="" val="3896562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ECB69-571B-41FD-B388-917029A9AA07}" type="datetime1">
              <a:rPr lang="en-US" smtClean="0"/>
              <a:pPr/>
              <a:t>9/1/2020</a:t>
            </a:fld>
            <a:endParaRPr lang="en-US"/>
          </a:p>
        </p:txBody>
      </p:sp>
      <p:sp>
        <p:nvSpPr>
          <p:cNvPr id="5" name="Footer Placeholder 4"/>
          <p:cNvSpPr>
            <a:spLocks noGrp="1"/>
          </p:cNvSpPr>
          <p:nvPr>
            <p:ph type="ftr" sz="quarter" idx="11"/>
          </p:nvPr>
        </p:nvSpPr>
        <p:spPr/>
        <p:txBody>
          <a:bodyPr/>
          <a:lstStyle/>
          <a:p>
            <a:r>
              <a:rPr lang="en-US" smtClean="0"/>
              <a:t>SECRET </a:t>
            </a:r>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0555C-5262-4B43-B143-346049C23EC8}" type="datetime1">
              <a:rPr lang="en-US" smtClean="0"/>
              <a:pPr/>
              <a:t>9/1/2020</a:t>
            </a:fld>
            <a:endParaRPr lang="en-US"/>
          </a:p>
        </p:txBody>
      </p:sp>
      <p:sp>
        <p:nvSpPr>
          <p:cNvPr id="5" name="Footer Placeholder 4"/>
          <p:cNvSpPr>
            <a:spLocks noGrp="1"/>
          </p:cNvSpPr>
          <p:nvPr>
            <p:ph type="ftr" sz="quarter" idx="11"/>
          </p:nvPr>
        </p:nvSpPr>
        <p:spPr/>
        <p:txBody>
          <a:bodyPr/>
          <a:lstStyle/>
          <a:p>
            <a:r>
              <a:rPr lang="en-US" smtClean="0"/>
              <a:t>SECRET </a:t>
            </a:r>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0C967F-A457-4B74-9A6C-7674C57832CE}" type="datetime1">
              <a:rPr lang="en-US" smtClean="0"/>
              <a:pPr/>
              <a:t>9/1/2020</a:t>
            </a:fld>
            <a:endParaRPr lang="en-US"/>
          </a:p>
        </p:txBody>
      </p:sp>
      <p:sp>
        <p:nvSpPr>
          <p:cNvPr id="5" name="Footer Placeholder 4"/>
          <p:cNvSpPr>
            <a:spLocks noGrp="1"/>
          </p:cNvSpPr>
          <p:nvPr>
            <p:ph type="ftr" sz="quarter" idx="11"/>
          </p:nvPr>
        </p:nvSpPr>
        <p:spPr/>
        <p:txBody>
          <a:bodyPr/>
          <a:lstStyle/>
          <a:p>
            <a:r>
              <a:rPr lang="en-US" smtClean="0"/>
              <a:t>SECRET </a:t>
            </a:r>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4365C-90C2-4F5B-BB14-25A3C8942CD3}" type="datetime1">
              <a:rPr lang="en-US" smtClean="0"/>
              <a:pPr/>
              <a:t>9/1/2020</a:t>
            </a:fld>
            <a:endParaRPr lang="en-US"/>
          </a:p>
        </p:txBody>
      </p:sp>
      <p:sp>
        <p:nvSpPr>
          <p:cNvPr id="5" name="Footer Placeholder 4"/>
          <p:cNvSpPr>
            <a:spLocks noGrp="1"/>
          </p:cNvSpPr>
          <p:nvPr>
            <p:ph type="ftr" sz="quarter" idx="11"/>
          </p:nvPr>
        </p:nvSpPr>
        <p:spPr/>
        <p:txBody>
          <a:bodyPr/>
          <a:lstStyle/>
          <a:p>
            <a:r>
              <a:rPr lang="en-US" smtClean="0"/>
              <a:t>SECRET </a:t>
            </a:r>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A2D6E-0983-4F95-833F-6E6593E85598}" type="datetime1">
              <a:rPr lang="en-US" smtClean="0"/>
              <a:pPr/>
              <a:t>9/1/2020</a:t>
            </a:fld>
            <a:endParaRPr lang="en-US"/>
          </a:p>
        </p:txBody>
      </p:sp>
      <p:sp>
        <p:nvSpPr>
          <p:cNvPr id="5" name="Footer Placeholder 4"/>
          <p:cNvSpPr>
            <a:spLocks noGrp="1"/>
          </p:cNvSpPr>
          <p:nvPr>
            <p:ph type="ftr" sz="quarter" idx="11"/>
          </p:nvPr>
        </p:nvSpPr>
        <p:spPr/>
        <p:txBody>
          <a:bodyPr/>
          <a:lstStyle/>
          <a:p>
            <a:r>
              <a:rPr lang="en-US" smtClean="0"/>
              <a:t>SECRET </a:t>
            </a:r>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E48CDC-8A66-4C82-A3CB-E03BE68070FC}" type="datetime1">
              <a:rPr lang="en-US" smtClean="0"/>
              <a:pPr/>
              <a:t>9/1/2020</a:t>
            </a:fld>
            <a:endParaRPr lang="en-US"/>
          </a:p>
        </p:txBody>
      </p:sp>
      <p:sp>
        <p:nvSpPr>
          <p:cNvPr id="6" name="Footer Placeholder 5"/>
          <p:cNvSpPr>
            <a:spLocks noGrp="1"/>
          </p:cNvSpPr>
          <p:nvPr>
            <p:ph type="ftr" sz="quarter" idx="11"/>
          </p:nvPr>
        </p:nvSpPr>
        <p:spPr/>
        <p:txBody>
          <a:bodyPr/>
          <a:lstStyle/>
          <a:p>
            <a:r>
              <a:rPr lang="en-US" smtClean="0"/>
              <a:t>SECRET </a:t>
            </a:r>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6769FC-4013-43F5-B2FC-6DEB88C2045B}" type="datetime1">
              <a:rPr lang="en-US" smtClean="0"/>
              <a:pPr/>
              <a:t>9/1/2020</a:t>
            </a:fld>
            <a:endParaRPr lang="en-US"/>
          </a:p>
        </p:txBody>
      </p:sp>
      <p:sp>
        <p:nvSpPr>
          <p:cNvPr id="8" name="Footer Placeholder 7"/>
          <p:cNvSpPr>
            <a:spLocks noGrp="1"/>
          </p:cNvSpPr>
          <p:nvPr>
            <p:ph type="ftr" sz="quarter" idx="11"/>
          </p:nvPr>
        </p:nvSpPr>
        <p:spPr/>
        <p:txBody>
          <a:bodyPr/>
          <a:lstStyle/>
          <a:p>
            <a:r>
              <a:rPr lang="en-US" smtClean="0"/>
              <a:t>SECRET </a:t>
            </a:r>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BA21A3-A919-436B-8DBD-10D701CD2340}" type="datetime1">
              <a:rPr lang="en-US" smtClean="0"/>
              <a:pPr/>
              <a:t>9/1/2020</a:t>
            </a:fld>
            <a:endParaRPr lang="en-US"/>
          </a:p>
        </p:txBody>
      </p:sp>
      <p:sp>
        <p:nvSpPr>
          <p:cNvPr id="4" name="Footer Placeholder 3"/>
          <p:cNvSpPr>
            <a:spLocks noGrp="1"/>
          </p:cNvSpPr>
          <p:nvPr>
            <p:ph type="ftr" sz="quarter" idx="11"/>
          </p:nvPr>
        </p:nvSpPr>
        <p:spPr/>
        <p:txBody>
          <a:bodyPr/>
          <a:lstStyle/>
          <a:p>
            <a:r>
              <a:rPr lang="en-US" smtClean="0"/>
              <a:t>SECRET </a:t>
            </a:r>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24FA9-0058-4D1B-B6E8-6BF2538D561A}" type="datetime1">
              <a:rPr lang="en-US" smtClean="0"/>
              <a:pPr/>
              <a:t>9/1/2020</a:t>
            </a:fld>
            <a:endParaRPr lang="en-US"/>
          </a:p>
        </p:txBody>
      </p:sp>
      <p:sp>
        <p:nvSpPr>
          <p:cNvPr id="3" name="Footer Placeholder 2"/>
          <p:cNvSpPr>
            <a:spLocks noGrp="1"/>
          </p:cNvSpPr>
          <p:nvPr>
            <p:ph type="ftr" sz="quarter" idx="11"/>
          </p:nvPr>
        </p:nvSpPr>
        <p:spPr/>
        <p:txBody>
          <a:bodyPr/>
          <a:lstStyle/>
          <a:p>
            <a:r>
              <a:rPr lang="en-US" smtClean="0"/>
              <a:t>SECRET </a:t>
            </a:r>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39288-4AA9-4BDF-8973-EC7F80124C68}" type="datetime1">
              <a:rPr lang="en-US" smtClean="0"/>
              <a:pPr/>
              <a:t>9/1/2020</a:t>
            </a:fld>
            <a:endParaRPr lang="en-US"/>
          </a:p>
        </p:txBody>
      </p:sp>
      <p:sp>
        <p:nvSpPr>
          <p:cNvPr id="6" name="Footer Placeholder 5"/>
          <p:cNvSpPr>
            <a:spLocks noGrp="1"/>
          </p:cNvSpPr>
          <p:nvPr>
            <p:ph type="ftr" sz="quarter" idx="11"/>
          </p:nvPr>
        </p:nvSpPr>
        <p:spPr/>
        <p:txBody>
          <a:bodyPr/>
          <a:lstStyle/>
          <a:p>
            <a:r>
              <a:rPr lang="en-US" smtClean="0"/>
              <a:t>SECRET </a:t>
            </a:r>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EAB59-8F14-43A3-BC07-45F6CF379CB0}" type="datetime1">
              <a:rPr lang="en-US" smtClean="0"/>
              <a:pPr/>
              <a:t>9/1/2020</a:t>
            </a:fld>
            <a:endParaRPr lang="en-US"/>
          </a:p>
        </p:txBody>
      </p:sp>
      <p:sp>
        <p:nvSpPr>
          <p:cNvPr id="6" name="Footer Placeholder 5"/>
          <p:cNvSpPr>
            <a:spLocks noGrp="1"/>
          </p:cNvSpPr>
          <p:nvPr>
            <p:ph type="ftr" sz="quarter" idx="11"/>
          </p:nvPr>
        </p:nvSpPr>
        <p:spPr/>
        <p:txBody>
          <a:bodyPr/>
          <a:lstStyle/>
          <a:p>
            <a:r>
              <a:rPr lang="en-US" smtClean="0"/>
              <a:t>SECRET </a:t>
            </a:r>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F85FD-22FF-4C2D-8571-EE9B2CE7ADBB}" type="datetime1">
              <a:rPr lang="en-US" smtClean="0"/>
              <a:pPr/>
              <a:t>9/1/2020</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SECRET </a:t>
            </a:r>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477000" y="304800"/>
            <a:ext cx="3016250" cy="762000"/>
          </a:xfrm>
        </p:spPr>
        <p:txBody>
          <a:bodyPr>
            <a:normAutofit fontScale="90000"/>
          </a:bodyPr>
          <a:lstStyle/>
          <a:p>
            <a:pPr eaLnBrk="1" hangingPunct="1"/>
            <a:r>
              <a:rPr lang="en-US" altLang="en-US" sz="4000" b="1" dirty="0" smtClean="0">
                <a:latin typeface="Arial" panose="020B0604020202020204" pitchFamily="34" charset="0"/>
                <a:ea typeface="ヒラギノ角ゴ Pro W3" pitchFamily="1" charset="-128"/>
              </a:rPr>
              <a:t/>
            </a:r>
            <a:br>
              <a:rPr lang="en-US" altLang="en-US" sz="4000" b="1" dirty="0" smtClean="0">
                <a:latin typeface="Arial" panose="020B0604020202020204" pitchFamily="34" charset="0"/>
                <a:ea typeface="ヒラギノ角ゴ Pro W3" pitchFamily="1" charset="-128"/>
              </a:rPr>
            </a:br>
            <a:endParaRPr lang="en-US" altLang="en-US" sz="2900" b="1" dirty="0" smtClean="0">
              <a:latin typeface="Arial" panose="020B0604020202020204" pitchFamily="34" charset="0"/>
              <a:ea typeface="ヒラギノ角ゴ Pro W3" pitchFamily="1" charset="-128"/>
            </a:endParaRPr>
          </a:p>
        </p:txBody>
      </p:sp>
      <p:sp>
        <p:nvSpPr>
          <p:cNvPr id="4099" name="Rectangle 5"/>
          <p:cNvSpPr>
            <a:spLocks noGrp="1" noChangeArrowheads="1"/>
          </p:cNvSpPr>
          <p:nvPr>
            <p:ph type="body" sz="half" idx="1"/>
          </p:nvPr>
        </p:nvSpPr>
        <p:spPr>
          <a:xfrm>
            <a:off x="38100" y="2093913"/>
            <a:ext cx="9525000" cy="3011487"/>
          </a:xfrm>
        </p:spPr>
        <p:txBody>
          <a:bodyPr>
            <a:normAutofit fontScale="92500" lnSpcReduction="10000"/>
          </a:bodyPr>
          <a:lstStyle/>
          <a:p>
            <a:pPr marL="457200" lvl="1" indent="0" algn="ctr">
              <a:buNone/>
            </a:pPr>
            <a:r>
              <a:rPr lang="en-US" altLang="en-US" sz="2800" b="1" dirty="0" smtClean="0">
                <a:latin typeface="Tahoma" panose="020B0604030504040204" pitchFamily="34" charset="0"/>
                <a:ea typeface="Tahoma" panose="020B0604030504040204" pitchFamily="34" charset="0"/>
                <a:cs typeface="Tahoma" panose="020B0604030504040204" pitchFamily="34" charset="0"/>
              </a:rPr>
              <a:t>SOCIAL ASSISTANCE </a:t>
            </a:r>
            <a:r>
              <a:rPr lang="en-US" altLang="en-US" sz="2800" b="1" dirty="0">
                <a:latin typeface="Tahoma" panose="020B0604030504040204" pitchFamily="34" charset="0"/>
                <a:ea typeface="Tahoma" panose="020B0604030504040204" pitchFamily="34" charset="0"/>
                <a:cs typeface="Tahoma" panose="020B0604030504040204" pitchFamily="34" charset="0"/>
              </a:rPr>
              <a:t>AMENDMENT BILL, [</a:t>
            </a:r>
            <a:r>
              <a:rPr lang="en-US" altLang="en-US" sz="2800" b="1" dirty="0" smtClean="0">
                <a:latin typeface="Tahoma" panose="020B0604030504040204" pitchFamily="34" charset="0"/>
                <a:ea typeface="Tahoma" panose="020B0604030504040204" pitchFamily="34" charset="0"/>
                <a:cs typeface="Tahoma" panose="020B0604030504040204" pitchFamily="34" charset="0"/>
              </a:rPr>
              <a:t>B 8B-2018]</a:t>
            </a:r>
            <a:r>
              <a:rPr lang="en-US" altLang="en-US" sz="2800" b="1" dirty="0">
                <a:latin typeface="Tahoma" panose="020B0604030504040204" pitchFamily="34" charset="0"/>
                <a:ea typeface="Tahoma" panose="020B0604030504040204" pitchFamily="34" charset="0"/>
                <a:cs typeface="Tahoma" panose="020B0604030504040204" pitchFamily="34" charset="0"/>
              </a:rPr>
              <a:t/>
            </a:r>
            <a:br>
              <a:rPr lang="en-US" altLang="en-US" sz="2800" b="1" dirty="0">
                <a:latin typeface="Tahoma" panose="020B0604030504040204" pitchFamily="34" charset="0"/>
                <a:ea typeface="Tahoma" panose="020B0604030504040204" pitchFamily="34" charset="0"/>
                <a:cs typeface="Tahoma" panose="020B0604030504040204" pitchFamily="34" charset="0"/>
              </a:rPr>
            </a:b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marL="457200" lvl="1" indent="0" algn="ctr" eaLnBrk="1" hangingPunct="1">
              <a:buFontTx/>
              <a:buNone/>
            </a:pPr>
            <a:r>
              <a:rPr lang="en-US" altLang="en-US" sz="2800" b="1" dirty="0" smtClean="0">
                <a:latin typeface="Tahoma" panose="020B0604030504040204" pitchFamily="34" charset="0"/>
                <a:ea typeface="Tahoma" panose="020B0604030504040204" pitchFamily="34" charset="0"/>
                <a:cs typeface="Tahoma" panose="020B0604030504040204" pitchFamily="34" charset="0"/>
              </a:rPr>
              <a:t>PRESENTATION TO WESTERN CAPE</a:t>
            </a:r>
          </a:p>
          <a:p>
            <a:pPr marL="457200" lvl="1" indent="0" algn="ctr" eaLnBrk="1" hangingPunct="1">
              <a:buFontTx/>
              <a:buNone/>
            </a:pPr>
            <a:r>
              <a:rPr lang="en-US" altLang="en-US" sz="2800" b="1" dirty="0" smtClean="0">
                <a:latin typeface="Tahoma" panose="020B0604030504040204" pitchFamily="34" charset="0"/>
                <a:ea typeface="Tahoma" panose="020B0604030504040204" pitchFamily="34" charset="0"/>
                <a:cs typeface="Tahoma" panose="020B0604030504040204" pitchFamily="34" charset="0"/>
              </a:rPr>
              <a:t>PROVINCIAL LEGISLATURE</a:t>
            </a:r>
          </a:p>
          <a:p>
            <a:pPr marL="457200" lvl="1" indent="0" algn="ctr" eaLnBrk="1" hangingPunct="1">
              <a:buFontTx/>
              <a:buNone/>
            </a:pPr>
            <a:r>
              <a:rPr lang="en-US" altLang="en-US" sz="2800" b="1" dirty="0" smtClean="0">
                <a:latin typeface="Tahoma" panose="020B0604030504040204" pitchFamily="34" charset="0"/>
                <a:ea typeface="Tahoma" panose="020B0604030504040204" pitchFamily="34" charset="0"/>
                <a:cs typeface="Tahoma" panose="020B0604030504040204" pitchFamily="34" charset="0"/>
              </a:rPr>
              <a:t/>
            </a:r>
            <a:br>
              <a:rPr lang="en-US" altLang="en-US" sz="2800" b="1" dirty="0" smtClean="0">
                <a:latin typeface="Tahoma" panose="020B0604030504040204" pitchFamily="34" charset="0"/>
                <a:ea typeface="Tahoma" panose="020B0604030504040204" pitchFamily="34" charset="0"/>
                <a:cs typeface="Tahoma" panose="020B0604030504040204" pitchFamily="34" charset="0"/>
              </a:rPr>
            </a:br>
            <a:r>
              <a:rPr lang="en-US" altLang="en-US" sz="2800" b="1" dirty="0" smtClean="0">
                <a:latin typeface="Tahoma" panose="020B0604030504040204" pitchFamily="34" charset="0"/>
                <a:ea typeface="Tahoma" panose="020B0604030504040204" pitchFamily="34" charset="0"/>
                <a:cs typeface="Tahoma" panose="020B0604030504040204" pitchFamily="34" charset="0"/>
              </a:rPr>
              <a:t> 01 September 2020</a:t>
            </a:r>
            <a:br>
              <a:rPr lang="en-US" altLang="en-US" sz="2800" b="1" dirty="0" smtClean="0">
                <a:latin typeface="Tahoma" panose="020B0604030504040204" pitchFamily="34" charset="0"/>
                <a:ea typeface="Tahoma" panose="020B0604030504040204" pitchFamily="34" charset="0"/>
                <a:cs typeface="Tahoma" panose="020B0604030504040204" pitchFamily="34" charset="0"/>
              </a:rPr>
            </a:br>
            <a:endParaRPr lang="en-US" altLang="en-US" sz="2800" dirty="0" smtClean="0">
              <a:latin typeface="Tahoma" panose="020B0604030504040204" pitchFamily="34" charset="0"/>
              <a:ea typeface="Tahoma" panose="020B0604030504040204" pitchFamily="34" charset="0"/>
              <a:cs typeface="Tahoma" panose="020B0604030504040204" pitchFamily="34" charset="0"/>
            </a:endParaRPr>
          </a:p>
        </p:txBody>
      </p:sp>
      <p:sp>
        <p:nvSpPr>
          <p:cNvPr id="4100" name="Rectangle 2"/>
          <p:cNvSpPr>
            <a:spLocks noChangeArrowheads="1"/>
          </p:cNvSpPr>
          <p:nvPr/>
        </p:nvSpPr>
        <p:spPr bwMode="auto">
          <a:xfrm>
            <a:off x="2895600" y="6019800"/>
            <a:ext cx="1905000" cy="838200"/>
          </a:xfrm>
          <a:prstGeom prst="rect">
            <a:avLst/>
          </a:prstGeom>
          <a:solidFill>
            <a:schemeClr val="bg1"/>
          </a:solidFill>
          <a:ln w="9525">
            <a:solidFill>
              <a:schemeClr val="bg1"/>
            </a:solidFill>
            <a:round/>
            <a:headEnd/>
            <a:tailEnd/>
          </a:ln>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eaLnBrk="1" hangingPunct="1">
              <a:spcBef>
                <a:spcPct val="0"/>
              </a:spcBef>
              <a:buFontTx/>
              <a:buNone/>
            </a:pPr>
            <a:endParaRPr lang="en-US" altLang="en-US" sz="2400"/>
          </a:p>
        </p:txBody>
      </p:sp>
      <p:sp>
        <p:nvSpPr>
          <p:cNvPr id="4101" name="Slide Number Placeholder 1"/>
          <p:cNvSpPr>
            <a:spLocks noGrp="1"/>
          </p:cNvSpPr>
          <p:nvPr>
            <p:ph type="sldNum" sz="quarter" idx="12"/>
          </p:nvPr>
        </p:nvSpPr>
        <p:spPr>
          <a:xfrm>
            <a:off x="7099300" y="5181600"/>
            <a:ext cx="206375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0AB24EF5-F353-4B0F-B40B-7CF5602FA5E3}" type="slidenum">
              <a:rPr lang="en-GB" altLang="en-US" sz="1400" smtClean="0"/>
              <a:pPr>
                <a:spcBef>
                  <a:spcPct val="0"/>
                </a:spcBef>
                <a:buFontTx/>
                <a:buNone/>
              </a:pPr>
              <a:t>1</a:t>
            </a:fld>
            <a:endParaRPr lang="en-GB" altLang="en-US" sz="1400" smtClean="0"/>
          </a:p>
        </p:txBody>
      </p:sp>
      <p:sp>
        <p:nvSpPr>
          <p:cNvPr id="4102" name="Rectangle 9"/>
          <p:cNvSpPr>
            <a:spLocks noChangeArrowheads="1"/>
          </p:cNvSpPr>
          <p:nvPr/>
        </p:nvSpPr>
        <p:spPr bwMode="auto">
          <a:xfrm>
            <a:off x="1403350" y="2093913"/>
            <a:ext cx="6705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b="1">
              <a:latin typeface="Calibri" panose="020F0502020204030204" pitchFamily="34" charset="0"/>
              <a:ea typeface="Aharoni" panose="02010803020104030203" pitchFamily="2" charset="-79"/>
              <a:cs typeface="Calibri" panose="020F0502020204030204" pitchFamily="34" charset="0"/>
            </a:endParaRPr>
          </a:p>
        </p:txBody>
      </p:sp>
    </p:spTree>
    <p:extLst>
      <p:ext uri="{BB962C8B-B14F-4D97-AF65-F5344CB8AC3E}">
        <p14:creationId xmlns:p14="http://schemas.microsoft.com/office/powerpoint/2010/main" xmlns="" val="1462651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00100" y="228600"/>
            <a:ext cx="8420100" cy="609600"/>
          </a:xfrm>
        </p:spPr>
        <p:txBody>
          <a:bodyPr/>
          <a:lstStyle/>
          <a:p>
            <a:r>
              <a:rPr lang="en-US" altLang="en-US" sz="2800" b="1" dirty="0" smtClean="0">
                <a:latin typeface="Tahoma" panose="020B0604030504040204" pitchFamily="34" charset="0"/>
                <a:ea typeface="ヒラギノ角ゴ Pro W3" pitchFamily="1" charset="-128"/>
                <a:cs typeface="Tahoma" panose="020B0604030504040204" pitchFamily="34" charset="0"/>
              </a:rPr>
              <a:t>INSPECTORATE FOR SOCIAL ASSISTANCE</a:t>
            </a:r>
            <a:endParaRPr lang="en-ZA" altLang="en-US" sz="2800" b="1" dirty="0" smtClean="0">
              <a:latin typeface="Tahoma" panose="020B0604030504040204" pitchFamily="34" charset="0"/>
              <a:ea typeface="ヒラギノ角ゴ Pro W3" pitchFamily="1" charset="-128"/>
              <a:cs typeface="Tahoma" panose="020B0604030504040204" pitchFamily="34" charset="0"/>
            </a:endParaRPr>
          </a:p>
        </p:txBody>
      </p:sp>
      <p:sp>
        <p:nvSpPr>
          <p:cNvPr id="13315" name="Content Placeholder 2"/>
          <p:cNvSpPr>
            <a:spLocks noGrp="1"/>
          </p:cNvSpPr>
          <p:nvPr>
            <p:ph idx="1"/>
          </p:nvPr>
        </p:nvSpPr>
        <p:spPr>
          <a:xfrm>
            <a:off x="584935" y="1032386"/>
            <a:ext cx="8572500" cy="5216013"/>
          </a:xfrm>
        </p:spPr>
        <p:txBody>
          <a:bodyPr>
            <a:normAutofit/>
          </a:bodyPr>
          <a:lstStyle/>
          <a:p>
            <a:r>
              <a:rPr lang="en-GB" altLang="en-US" sz="2300" dirty="0" smtClean="0">
                <a:latin typeface="Tahoma" panose="020B0604030504040204" pitchFamily="34" charset="0"/>
                <a:ea typeface="ヒラギノ角ゴ Pro W3" pitchFamily="1" charset="-128"/>
                <a:cs typeface="Tahoma" panose="020B0604030504040204" pitchFamily="34" charset="0"/>
              </a:rPr>
              <a:t>Section 24 of the Social Assistance Act provides for the establishment of the Inspectorate for Social Assistance.</a:t>
            </a:r>
          </a:p>
          <a:p>
            <a:r>
              <a:rPr lang="en-GB" altLang="en-US" sz="2300" dirty="0" smtClean="0">
                <a:latin typeface="Tahoma" panose="020B0604030504040204" pitchFamily="34" charset="0"/>
                <a:ea typeface="ヒラギノ角ゴ Pro W3" pitchFamily="1" charset="-128"/>
                <a:cs typeface="Tahoma" panose="020B0604030504040204" pitchFamily="34" charset="0"/>
              </a:rPr>
              <a:t>This section has however never been promulgated because the department was not ready to implement the function.</a:t>
            </a:r>
          </a:p>
          <a:p>
            <a:r>
              <a:rPr lang="en-GB" altLang="en-US" sz="2300" dirty="0" smtClean="0">
                <a:latin typeface="Tahoma" panose="020B0604030504040204" pitchFamily="34" charset="0"/>
                <a:ea typeface="ヒラギノ角ゴ Pro W3" pitchFamily="1" charset="-128"/>
                <a:cs typeface="Tahoma" panose="020B0604030504040204" pitchFamily="34" charset="0"/>
              </a:rPr>
              <a:t>Section 24 (1) also incorrectly classifies the Inspectorate as a government department. </a:t>
            </a:r>
          </a:p>
          <a:p>
            <a:r>
              <a:rPr lang="en-GB" altLang="en-US" sz="2300" dirty="0" smtClean="0">
                <a:latin typeface="Tahoma" panose="020B0604030504040204" pitchFamily="34" charset="0"/>
                <a:ea typeface="ヒラギノ角ゴ Pro W3" pitchFamily="1" charset="-128"/>
                <a:cs typeface="Tahoma" panose="020B0604030504040204" pitchFamily="34" charset="0"/>
              </a:rPr>
              <a:t>The department has finalised the business case for the Inspectorate (as a government component) and has obtained the necessary funding to establish it.</a:t>
            </a:r>
          </a:p>
          <a:p>
            <a:r>
              <a:rPr lang="en-GB" altLang="en-US" sz="2300" dirty="0" smtClean="0">
                <a:latin typeface="Tahoma" panose="020B0604030504040204" pitchFamily="34" charset="0"/>
                <a:ea typeface="ヒラギノ角ゴ Pro W3" pitchFamily="1" charset="-128"/>
                <a:cs typeface="Tahoma" panose="020B0604030504040204" pitchFamily="34" charset="0"/>
              </a:rPr>
              <a:t>The amendment seeks to change Section 24 (1) which designates the Inspectorate as a government department, to that of a government component.</a:t>
            </a:r>
          </a:p>
          <a:p>
            <a:endParaRPr lang="en-GB" altLang="en-US" sz="2600" dirty="0" smtClean="0">
              <a:latin typeface="Tahoma" panose="020B0604030504040204" pitchFamily="34" charset="0"/>
              <a:ea typeface="ヒラギノ角ゴ Pro W3" pitchFamily="1" charset="-128"/>
              <a:cs typeface="Tahoma" panose="020B0604030504040204" pitchFamily="34" charset="0"/>
            </a:endParaRPr>
          </a:p>
        </p:txBody>
      </p:sp>
      <p:sp>
        <p:nvSpPr>
          <p:cNvPr id="13316"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7662F21F-A35E-44F7-8357-D9A2343EB411}" type="slidenum">
              <a:rPr lang="en-GB" altLang="en-US" sz="1400" smtClean="0"/>
              <a:pPr>
                <a:spcBef>
                  <a:spcPct val="0"/>
                </a:spcBef>
                <a:buFontTx/>
                <a:buNone/>
              </a:pPr>
              <a:t>10</a:t>
            </a:fld>
            <a:endParaRPr lang="en-GB" altLang="en-US" sz="1400" smtClean="0"/>
          </a:p>
        </p:txBody>
      </p:sp>
      <p:sp>
        <p:nvSpPr>
          <p:cNvPr id="13317"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17941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00100" y="228599"/>
            <a:ext cx="8420100" cy="951269"/>
          </a:xfrm>
        </p:spPr>
        <p:txBody>
          <a:bodyPr>
            <a:normAutofit/>
          </a:bodyPr>
          <a:lstStyle/>
          <a:p>
            <a:r>
              <a:rPr lang="en-ZA" altLang="en-US" sz="2800" b="1" dirty="0" smtClean="0">
                <a:latin typeface="Tahoma" panose="020B0604030504040204" pitchFamily="34" charset="0"/>
                <a:ea typeface="ヒラギノ角ゴ Pro W3" pitchFamily="1" charset="-128"/>
                <a:cs typeface="Tahoma" panose="020B0604030504040204" pitchFamily="34" charset="0"/>
              </a:rPr>
              <a:t>PROPOSED AMENDMENT OF THE SOCIAL ASSISTANCE AMENDMENT BILL</a:t>
            </a:r>
          </a:p>
        </p:txBody>
      </p:sp>
      <p:sp>
        <p:nvSpPr>
          <p:cNvPr id="13315" name="Content Placeholder 2"/>
          <p:cNvSpPr>
            <a:spLocks noGrp="1"/>
          </p:cNvSpPr>
          <p:nvPr>
            <p:ph idx="1"/>
          </p:nvPr>
        </p:nvSpPr>
        <p:spPr>
          <a:xfrm>
            <a:off x="584935" y="1179870"/>
            <a:ext cx="8572500" cy="5068529"/>
          </a:xfrm>
        </p:spPr>
        <p:txBody>
          <a:bodyPr>
            <a:normAutofit/>
          </a:bodyPr>
          <a:lstStyle/>
          <a:p>
            <a:r>
              <a:rPr lang="en-GB" altLang="en-US" sz="2200" dirty="0" smtClean="0">
                <a:latin typeface="Tahoma" panose="020B0604030504040204" pitchFamily="34" charset="0"/>
                <a:ea typeface="ヒラギノ角ゴ Pro W3" pitchFamily="1" charset="-128"/>
                <a:cs typeface="Tahoma" panose="020B0604030504040204" pitchFamily="34" charset="0"/>
              </a:rPr>
              <a:t>The B version [B 8B-2018] of the Bill was considered by the National Assembly and transmitted to the NCOP on 09 June 2020 for concurrence.</a:t>
            </a:r>
          </a:p>
          <a:p>
            <a:r>
              <a:rPr lang="en-GB" altLang="en-US" sz="2200" dirty="0" smtClean="0">
                <a:latin typeface="Tahoma" panose="020B0604030504040204" pitchFamily="34" charset="0"/>
                <a:ea typeface="ヒラギノ角ゴ Pro W3" pitchFamily="1" charset="-128"/>
                <a:cs typeface="Tahoma" panose="020B0604030504040204" pitchFamily="34" charset="0"/>
              </a:rPr>
              <a:t>The referral to the NCOP is attributed to the SAA Bill being classified as a S. 76 </a:t>
            </a:r>
            <a:r>
              <a:rPr lang="en-GB" altLang="en-US" sz="2200" dirty="0">
                <a:latin typeface="Tahoma" panose="020B0604030504040204" pitchFamily="34" charset="0"/>
                <a:ea typeface="ヒラギノ角ゴ Pro W3" pitchFamily="1" charset="-128"/>
                <a:cs typeface="Tahoma" panose="020B0604030504040204" pitchFamily="34" charset="0"/>
              </a:rPr>
              <a:t>B</a:t>
            </a:r>
            <a:r>
              <a:rPr lang="en-GB" altLang="en-US" sz="2200" dirty="0" smtClean="0">
                <a:latin typeface="Tahoma" panose="020B0604030504040204" pitchFamily="34" charset="0"/>
                <a:ea typeface="ヒラギノ角ゴ Pro W3" pitchFamily="1" charset="-128"/>
                <a:cs typeface="Tahoma" panose="020B0604030504040204" pitchFamily="34" charset="0"/>
              </a:rPr>
              <a:t>ill. </a:t>
            </a:r>
          </a:p>
          <a:p>
            <a:r>
              <a:rPr lang="en-GB" altLang="en-US" sz="2200" dirty="0" smtClean="0">
                <a:latin typeface="Tahoma" panose="020B0604030504040204" pitchFamily="34" charset="0"/>
                <a:ea typeface="ヒラギノ角ゴ Pro W3" pitchFamily="1" charset="-128"/>
                <a:cs typeface="Tahoma" panose="020B0604030504040204" pitchFamily="34" charset="0"/>
              </a:rPr>
              <a:t>The PC on Social Development proposed the following amendment to the Bill: 18(1) The Minister must, </a:t>
            </a:r>
            <a:r>
              <a:rPr lang="en-GB" altLang="en-US" sz="2200" u="sng" dirty="0" smtClean="0">
                <a:latin typeface="Tahoma" panose="020B0604030504040204" pitchFamily="34" charset="0"/>
                <a:ea typeface="ヒラギノ角ゴ Pro W3" pitchFamily="1" charset="-128"/>
                <a:cs typeface="Tahoma" panose="020B0604030504040204" pitchFamily="34" charset="0"/>
              </a:rPr>
              <a:t>after consultation with Parliament</a:t>
            </a:r>
            <a:r>
              <a:rPr lang="en-GB" altLang="en-US" sz="2200" dirty="0" smtClean="0">
                <a:latin typeface="Tahoma" panose="020B0604030504040204" pitchFamily="34" charset="0"/>
                <a:ea typeface="ヒラギノ角ゴ Pro W3" pitchFamily="1" charset="-128"/>
                <a:cs typeface="Tahoma" panose="020B0604030504040204" pitchFamily="34" charset="0"/>
              </a:rPr>
              <a:t>, appoint an Independent Tribunal comprised of appropriately qualified persons, as may be prescribed, to serve as members of the Independent tribunal, to consider  appeals against decisions of the Agency contemplated in subsection (2), in the prescribed manner.</a:t>
            </a:r>
          </a:p>
        </p:txBody>
      </p:sp>
      <p:sp>
        <p:nvSpPr>
          <p:cNvPr id="13316"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7662F21F-A35E-44F7-8357-D9A2343EB411}" type="slidenum">
              <a:rPr lang="en-GB" altLang="en-US" sz="1400" smtClean="0"/>
              <a:pPr>
                <a:spcBef>
                  <a:spcPct val="0"/>
                </a:spcBef>
                <a:buFontTx/>
                <a:buNone/>
              </a:pPr>
              <a:t>11</a:t>
            </a:fld>
            <a:endParaRPr lang="en-GB" altLang="en-US" sz="1400" smtClean="0"/>
          </a:p>
        </p:txBody>
      </p:sp>
      <p:sp>
        <p:nvSpPr>
          <p:cNvPr id="13317"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15668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457200"/>
            <a:ext cx="8420100" cy="609600"/>
          </a:xfrm>
        </p:spPr>
        <p:txBody>
          <a:bodyPr>
            <a:normAutofit fontScale="90000"/>
          </a:bodyPr>
          <a:lstStyle/>
          <a:p>
            <a:r>
              <a:rPr lang="en-GB" altLang="en-US" sz="2800" b="1" dirty="0" smtClean="0">
                <a:latin typeface="Tahoma" panose="020B0604030504040204" pitchFamily="34" charset="0"/>
                <a:ea typeface="ヒラギノ角ゴ Pro W3" pitchFamily="1" charset="-128"/>
                <a:cs typeface="Tahoma" panose="020B0604030504040204" pitchFamily="34" charset="0"/>
              </a:rPr>
              <a:t/>
            </a:r>
            <a:br>
              <a:rPr lang="en-GB" altLang="en-US" sz="2800" b="1" dirty="0" smtClean="0">
                <a:latin typeface="Tahoma" panose="020B0604030504040204" pitchFamily="34" charset="0"/>
                <a:ea typeface="ヒラギノ角ゴ Pro W3" pitchFamily="1" charset="-128"/>
                <a:cs typeface="Tahoma" panose="020B0604030504040204" pitchFamily="34" charset="0"/>
              </a:rPr>
            </a:br>
            <a:r>
              <a:rPr lang="en-GB" altLang="en-US" sz="3100" b="1" dirty="0" smtClean="0">
                <a:latin typeface="Tahoma" panose="020B0604030504040204" pitchFamily="34" charset="0"/>
                <a:ea typeface="ヒラギノ角ゴ Pro W3" pitchFamily="1" charset="-128"/>
                <a:cs typeface="Tahoma" panose="020B0604030504040204" pitchFamily="34" charset="0"/>
              </a:rPr>
              <a:t>RECOMMENDATION</a:t>
            </a:r>
            <a:r>
              <a:rPr lang="en-GB" altLang="en-US" sz="3100" b="1" dirty="0" smtClean="0">
                <a:latin typeface="Arial" panose="020B0604020202020204" pitchFamily="34" charset="0"/>
                <a:ea typeface="ヒラギノ角ゴ Pro W3" pitchFamily="1" charset="-128"/>
                <a:cs typeface="Arial" panose="020B0604020202020204" pitchFamily="34" charset="0"/>
              </a:rPr>
              <a:t/>
            </a:r>
            <a:br>
              <a:rPr lang="en-GB" altLang="en-US" sz="3100" b="1" dirty="0" smtClean="0">
                <a:latin typeface="Arial" panose="020B0604020202020204" pitchFamily="34" charset="0"/>
                <a:ea typeface="ヒラギノ角ゴ Pro W3" pitchFamily="1" charset="-128"/>
                <a:cs typeface="Arial" panose="020B0604020202020204" pitchFamily="34" charset="0"/>
              </a:rPr>
            </a:br>
            <a:endParaRPr lang="en-ZA" altLang="en-US" sz="2800" b="1" dirty="0" smtClean="0">
              <a:latin typeface="Arial" panose="020B0604020202020204" pitchFamily="34" charset="0"/>
              <a:ea typeface="ヒラギノ角ゴ Pro W3" pitchFamily="1" charset="-128"/>
              <a:cs typeface="Arial" panose="020B0604020202020204" pitchFamily="34" charset="0"/>
            </a:endParaRPr>
          </a:p>
        </p:txBody>
      </p:sp>
      <p:sp>
        <p:nvSpPr>
          <p:cNvPr id="3" name="Content Placeholder 2"/>
          <p:cNvSpPr>
            <a:spLocks noGrp="1"/>
          </p:cNvSpPr>
          <p:nvPr>
            <p:ph idx="1"/>
          </p:nvPr>
        </p:nvSpPr>
        <p:spPr>
          <a:xfrm>
            <a:off x="457200" y="1066800"/>
            <a:ext cx="8572500" cy="5334000"/>
          </a:xfrm>
        </p:spPr>
        <p:txBody>
          <a:bodyPr/>
          <a:lstStyle/>
          <a:p>
            <a:pPr marL="0" indent="0" algn="ctr">
              <a:buFontTx/>
              <a:buNone/>
              <a:defRPr/>
            </a:pPr>
            <a:endParaRPr lang="en-GB" altLang="en-US" sz="2400" b="1" dirty="0">
              <a:latin typeface="Arial" panose="020B0604020202020204" pitchFamily="34" charset="0"/>
              <a:ea typeface="Tahoma" panose="020B0604030504040204" pitchFamily="34" charset="0"/>
              <a:cs typeface="Arial" panose="020B0604020202020204" pitchFamily="34" charset="0"/>
            </a:endParaRPr>
          </a:p>
          <a:p>
            <a:pPr algn="just">
              <a:defRPr/>
            </a:pPr>
            <a:r>
              <a:rPr lang="en-ZA" altLang="en-US" sz="2600" dirty="0" smtClean="0">
                <a:latin typeface="Tahoma" panose="020B0604030504040204" pitchFamily="34" charset="0"/>
                <a:ea typeface="Tahoma" panose="020B0604030504040204" pitchFamily="34" charset="0"/>
                <a:cs typeface="Tahoma" panose="020B0604030504040204" pitchFamily="34" charset="0"/>
              </a:rPr>
              <a:t>It is recommended that the Provincial Legislature note the amendment and provide a mandate to the NCOP to support the National Assembly’s decision to pass the Social Assistance Amendment Bill.</a:t>
            </a:r>
          </a:p>
          <a:p>
            <a:pPr algn="just">
              <a:defRPr/>
            </a:pPr>
            <a:endParaRPr lang="en-ZA" sz="2600" b="1"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n-ZA" sz="2600" b="1" dirty="0" smtClean="0">
              <a:latin typeface="Tahoma" panose="020B0604030504040204" pitchFamily="34" charset="0"/>
              <a:ea typeface="Tahoma" panose="020B0604030504040204" pitchFamily="34" charset="0"/>
              <a:cs typeface="Tahoma" panose="020B0604030504040204" pitchFamily="34" charset="0"/>
            </a:endParaRPr>
          </a:p>
          <a:p>
            <a:pPr marL="0" indent="0" algn="ctr">
              <a:buNone/>
              <a:defRPr/>
            </a:pPr>
            <a:r>
              <a:rPr lang="en-ZA" sz="2600" b="1" dirty="0" smtClean="0">
                <a:latin typeface="Tahoma" panose="020B0604030504040204" pitchFamily="34" charset="0"/>
                <a:ea typeface="Tahoma" panose="020B0604030504040204" pitchFamily="34" charset="0"/>
                <a:cs typeface="Tahoma" panose="020B0604030504040204" pitchFamily="34" charset="0"/>
              </a:rPr>
              <a:t>THANK YOU</a:t>
            </a:r>
            <a:endParaRPr lang="en-ZA" sz="2400" b="1"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DDAB114-DD9E-42EB-ABEB-D9CE0A9E4233}" type="slidenum">
              <a:rPr lang="en-GB" altLang="en-US" sz="1400" smtClean="0"/>
              <a:pPr>
                <a:spcBef>
                  <a:spcPct val="0"/>
                </a:spcBef>
                <a:buFontTx/>
                <a:buNone/>
              </a:pPr>
              <a:t>12</a:t>
            </a:fld>
            <a:endParaRPr lang="en-GB" altLang="en-US" sz="1400" smtClean="0"/>
          </a:p>
        </p:txBody>
      </p:sp>
      <p:sp>
        <p:nvSpPr>
          <p:cNvPr id="14341"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0106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1"/>
            <a:ext cx="8420100" cy="1111045"/>
          </a:xfrm>
        </p:spPr>
        <p:txBody>
          <a:bodyPr/>
          <a:lstStyle/>
          <a:p>
            <a:r>
              <a:rPr lang="en-ZA" altLang="en-US" sz="2800" b="1" dirty="0" smtClean="0">
                <a:latin typeface="Tahoma" panose="020B0604030504040204" pitchFamily="34" charset="0"/>
                <a:ea typeface="ヒラギノ角ゴ Pro W3" pitchFamily="1" charset="-128"/>
                <a:cs typeface="Tahoma" panose="020B0604030504040204" pitchFamily="34" charset="0"/>
              </a:rPr>
              <a:t>INTRODUCTION</a:t>
            </a:r>
            <a:r>
              <a:rPr lang="en-ZA" altLang="en-US" sz="2800" b="1" dirty="0" smtClean="0">
                <a:latin typeface="Arial" panose="020B0604020202020204" pitchFamily="34" charset="0"/>
                <a:ea typeface="ヒラギノ角ゴ Pro W3" pitchFamily="1" charset="-128"/>
                <a:cs typeface="Arial" panose="020B0604020202020204" pitchFamily="34" charset="0"/>
              </a:rPr>
              <a:t> </a:t>
            </a:r>
          </a:p>
        </p:txBody>
      </p:sp>
      <p:sp>
        <p:nvSpPr>
          <p:cNvPr id="3" name="Content Placeholder 2"/>
          <p:cNvSpPr>
            <a:spLocks noGrp="1"/>
          </p:cNvSpPr>
          <p:nvPr>
            <p:ph idx="1"/>
          </p:nvPr>
        </p:nvSpPr>
        <p:spPr>
          <a:xfrm>
            <a:off x="0" y="983226"/>
            <a:ext cx="9837019" cy="4655574"/>
          </a:xfrm>
        </p:spPr>
        <p:txBody>
          <a:bodyPr>
            <a:normAutofit fontScale="92500" lnSpcReduction="20000"/>
          </a:bodyPr>
          <a:lstStyle/>
          <a:p>
            <a:pPr algn="just">
              <a:defRPr/>
            </a:pPr>
            <a:r>
              <a:rPr lang="en-GB" sz="2400" dirty="0" smtClean="0">
                <a:latin typeface="Tahoma" panose="020B0604030504040204" pitchFamily="34" charset="0"/>
                <a:ea typeface="Tahoma" panose="020B0604030504040204" pitchFamily="34" charset="0"/>
                <a:cs typeface="Tahoma" panose="020B0604030504040204" pitchFamily="34" charset="0"/>
              </a:rPr>
              <a:t>The Bill was introduced to the National Assembly on the 13 April 2018.</a:t>
            </a:r>
          </a:p>
          <a:p>
            <a:pPr algn="just">
              <a:defRPr/>
            </a:pPr>
            <a:r>
              <a:rPr lang="en-GB" sz="2400" dirty="0" smtClean="0">
                <a:latin typeface="Tahoma" panose="020B0604030504040204" pitchFamily="34" charset="0"/>
                <a:ea typeface="Tahoma" panose="020B0604030504040204" pitchFamily="34" charset="0"/>
                <a:cs typeface="Tahoma" panose="020B0604030504040204" pitchFamily="34" charset="0"/>
              </a:rPr>
              <a:t>On 07 May 2019, the Bill lapsed in terms of Rule 333(2) of the National Assembly. It </a:t>
            </a:r>
            <a:r>
              <a:rPr lang="en-GB" sz="2400" dirty="0">
                <a:latin typeface="Tahoma" panose="020B0604030504040204" pitchFamily="34" charset="0"/>
                <a:ea typeface="Tahoma" panose="020B0604030504040204" pitchFamily="34" charset="0"/>
                <a:cs typeface="Tahoma" panose="020B0604030504040204" pitchFamily="34" charset="0"/>
              </a:rPr>
              <a:t>was revived by the National Assembly on the 29 October 2019</a:t>
            </a:r>
            <a:r>
              <a:rPr lang="en-GB" sz="2400" dirty="0" smtClean="0">
                <a:latin typeface="Tahoma" panose="020B0604030504040204" pitchFamily="34" charset="0"/>
                <a:ea typeface="Tahoma" panose="020B0604030504040204" pitchFamily="34" charset="0"/>
                <a:cs typeface="Tahoma" panose="020B0604030504040204" pitchFamily="34" charset="0"/>
              </a:rPr>
              <a:t>.</a:t>
            </a:r>
            <a:r>
              <a:rPr lang="en-GB" sz="2400" dirty="0">
                <a:latin typeface="Tahoma" panose="020B0604030504040204" pitchFamily="34" charset="0"/>
                <a:ea typeface="Tahoma" panose="020B0604030504040204" pitchFamily="34" charset="0"/>
                <a:cs typeface="Tahoma" panose="020B0604030504040204" pitchFamily="34" charset="0"/>
              </a:rPr>
              <a:t> </a:t>
            </a: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algn="just">
              <a:defRPr/>
            </a:pPr>
            <a:r>
              <a:rPr lang="en-GB" sz="2400" dirty="0" smtClean="0">
                <a:latin typeface="Tahoma" panose="020B0604030504040204" pitchFamily="34" charset="0"/>
                <a:ea typeface="Tahoma" panose="020B0604030504040204" pitchFamily="34" charset="0"/>
                <a:cs typeface="Tahoma" panose="020B0604030504040204" pitchFamily="34" charset="0"/>
              </a:rPr>
              <a:t>The </a:t>
            </a:r>
            <a:r>
              <a:rPr lang="en-GB" sz="2400" dirty="0">
                <a:latin typeface="Tahoma" panose="020B0604030504040204" pitchFamily="34" charset="0"/>
                <a:ea typeface="Tahoma" panose="020B0604030504040204" pitchFamily="34" charset="0"/>
                <a:cs typeface="Tahoma" panose="020B0604030504040204" pitchFamily="34" charset="0"/>
              </a:rPr>
              <a:t>Bill was subsequently considered by the Portfolio on Social Development and briefing </a:t>
            </a:r>
            <a:r>
              <a:rPr lang="en-GB" sz="2400" dirty="0" smtClean="0">
                <a:latin typeface="Tahoma" panose="020B0604030504040204" pitchFamily="34" charset="0"/>
                <a:ea typeface="Tahoma" panose="020B0604030504040204" pitchFamily="34" charset="0"/>
                <a:cs typeface="Tahoma" panose="020B0604030504040204" pitchFamily="34" charset="0"/>
              </a:rPr>
              <a:t>on </a:t>
            </a:r>
            <a:r>
              <a:rPr lang="en-GB" sz="2400" dirty="0">
                <a:latin typeface="Tahoma" panose="020B0604030504040204" pitchFamily="34" charset="0"/>
                <a:ea typeface="Tahoma" panose="020B0604030504040204" pitchFamily="34" charset="0"/>
                <a:cs typeface="Tahoma" panose="020B0604030504040204" pitchFamily="34" charset="0"/>
              </a:rPr>
              <a:t>the same was held on 13 November 2019. Summary of written submissions received on the Bill was presented before the Committee on the 19 February 2020 and public hearings </a:t>
            </a:r>
            <a:r>
              <a:rPr lang="en-GB" sz="2400" dirty="0" smtClean="0">
                <a:latin typeface="Tahoma" panose="020B0604030504040204" pitchFamily="34" charset="0"/>
                <a:ea typeface="Tahoma" panose="020B0604030504040204" pitchFamily="34" charset="0"/>
                <a:cs typeface="Tahoma" panose="020B0604030504040204" pitchFamily="34" charset="0"/>
              </a:rPr>
              <a:t>were convened </a:t>
            </a:r>
            <a:r>
              <a:rPr lang="en-GB" sz="2400" dirty="0">
                <a:latin typeface="Tahoma" panose="020B0604030504040204" pitchFamily="34" charset="0"/>
                <a:ea typeface="Tahoma" panose="020B0604030504040204" pitchFamily="34" charset="0"/>
                <a:cs typeface="Tahoma" panose="020B0604030504040204" pitchFamily="34" charset="0"/>
              </a:rPr>
              <a:t>on 26 February </a:t>
            </a:r>
            <a:r>
              <a:rPr lang="en-GB" sz="2400" dirty="0" smtClean="0">
                <a:latin typeface="Tahoma" panose="020B0604030504040204" pitchFamily="34" charset="0"/>
                <a:ea typeface="Tahoma" panose="020B0604030504040204" pitchFamily="34" charset="0"/>
                <a:cs typeface="Tahoma" panose="020B0604030504040204" pitchFamily="34" charset="0"/>
              </a:rPr>
              <a:t>2020.</a:t>
            </a:r>
            <a:r>
              <a:rPr lang="en-GB" sz="2400" dirty="0">
                <a:latin typeface="Tahoma" panose="020B0604030504040204" pitchFamily="34" charset="0"/>
                <a:ea typeface="Tahoma" panose="020B0604030504040204" pitchFamily="34" charset="0"/>
                <a:cs typeface="Tahoma" panose="020B0604030504040204" pitchFamily="34" charset="0"/>
              </a:rPr>
              <a:t> </a:t>
            </a: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algn="just">
              <a:defRPr/>
            </a:pPr>
            <a:r>
              <a:rPr lang="en-GB" sz="2400" dirty="0" smtClean="0">
                <a:latin typeface="Tahoma" panose="020B0604030504040204" pitchFamily="34" charset="0"/>
                <a:ea typeface="Tahoma" panose="020B0604030504040204" pitchFamily="34" charset="0"/>
                <a:cs typeface="Tahoma" panose="020B0604030504040204" pitchFamily="34" charset="0"/>
              </a:rPr>
              <a:t>The public comments received were fully supportive of the amendments proposed in the Bill.</a:t>
            </a:r>
          </a:p>
          <a:p>
            <a:pPr algn="just">
              <a:defRPr/>
            </a:pPr>
            <a:r>
              <a:rPr lang="en-GB" sz="2400" dirty="0" smtClean="0">
                <a:latin typeface="Tahoma" panose="020B0604030504040204" pitchFamily="34" charset="0"/>
                <a:ea typeface="Tahoma" panose="020B0604030504040204" pitchFamily="34" charset="0"/>
                <a:cs typeface="Tahoma" panose="020B0604030504040204" pitchFamily="34" charset="0"/>
              </a:rPr>
              <a:t>The Committee </a:t>
            </a:r>
            <a:r>
              <a:rPr lang="en-GB" sz="2400" dirty="0">
                <a:latin typeface="Tahoma" panose="020B0604030504040204" pitchFamily="34" charset="0"/>
                <a:ea typeface="Tahoma" panose="020B0604030504040204" pitchFamily="34" charset="0"/>
                <a:cs typeface="Tahoma" panose="020B0604030504040204" pitchFamily="34" charset="0"/>
              </a:rPr>
              <a:t>approved the Bill on 11 March </a:t>
            </a:r>
            <a:r>
              <a:rPr lang="en-GB" sz="2400" dirty="0" smtClean="0">
                <a:latin typeface="Tahoma" panose="020B0604030504040204" pitchFamily="34" charset="0"/>
                <a:ea typeface="Tahoma" panose="020B0604030504040204" pitchFamily="34" charset="0"/>
                <a:cs typeface="Tahoma" panose="020B0604030504040204" pitchFamily="34" charset="0"/>
              </a:rPr>
              <a:t>2020, which </a:t>
            </a:r>
            <a:r>
              <a:rPr lang="en-GB" sz="2400" dirty="0">
                <a:latin typeface="Tahoma" panose="020B0604030504040204" pitchFamily="34" charset="0"/>
                <a:ea typeface="Tahoma" panose="020B0604030504040204" pitchFamily="34" charset="0"/>
                <a:cs typeface="Tahoma" panose="020B0604030504040204" pitchFamily="34" charset="0"/>
              </a:rPr>
              <a:t>was subsequently passed by the National Assembly and transmitted to the NCOP for concurrence on the 09 June 2020</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algn="just">
              <a:defRPr/>
            </a:pPr>
            <a:r>
              <a:rPr lang="en-GB" sz="2400" dirty="0" smtClean="0">
                <a:latin typeface="Tahoma" panose="020B0604030504040204" pitchFamily="34" charset="0"/>
                <a:ea typeface="Tahoma" panose="020B0604030504040204" pitchFamily="34" charset="0"/>
                <a:cs typeface="Tahoma" panose="020B0604030504040204" pitchFamily="34" charset="0"/>
              </a:rPr>
              <a:t>The Bill was presented at the NCOP on 25 August 2020</a:t>
            </a:r>
            <a:endParaRPr lang="en-GB" sz="24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algn="just">
              <a:defRPr/>
            </a:pP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algn="just">
              <a:defRPr/>
            </a:pPr>
            <a:endParaRPr lang="en-GB" sz="24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algn="just">
              <a:defRPr/>
            </a:pPr>
            <a:endParaRPr lang="en-GB" sz="24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n-ZA" sz="2600" dirty="0">
              <a:latin typeface="Tahoma" panose="020B0604030504040204" pitchFamily="34" charset="0"/>
              <a:ea typeface="Tahoma" panose="020B0604030504040204" pitchFamily="34" charset="0"/>
              <a:cs typeface="Tahoma" panose="020B0604030504040204" pitchFamily="34" charset="0"/>
            </a:endParaRPr>
          </a:p>
        </p:txBody>
      </p:sp>
      <p:sp>
        <p:nvSpPr>
          <p:cNvPr id="6148"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A10151D1-179C-415F-A793-2A89AA2547A3}" type="slidenum">
              <a:rPr lang="en-GB" altLang="en-US" sz="1400" smtClean="0"/>
              <a:pPr>
                <a:spcBef>
                  <a:spcPct val="0"/>
                </a:spcBef>
                <a:buFontTx/>
                <a:buNone/>
              </a:pPr>
              <a:t>2</a:t>
            </a:fld>
            <a:endParaRPr lang="en-GB" altLang="en-US" sz="1400" dirty="0" smtClean="0"/>
          </a:p>
        </p:txBody>
      </p:sp>
      <p:sp>
        <p:nvSpPr>
          <p:cNvPr id="6149"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31741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0" y="304800"/>
            <a:ext cx="8420100" cy="838200"/>
          </a:xfrm>
        </p:spPr>
        <p:txBody>
          <a:bodyPr/>
          <a:lstStyle/>
          <a:p>
            <a:r>
              <a:rPr lang="en-US" altLang="en-US" sz="2800" b="1" dirty="0" smtClean="0">
                <a:latin typeface="Tahoma" panose="020B0604030504040204" pitchFamily="34" charset="0"/>
                <a:ea typeface="ヒラギノ角ゴ Pro W3" pitchFamily="1" charset="-128"/>
                <a:cs typeface="Tahoma" panose="020B0604030504040204" pitchFamily="34" charset="0"/>
              </a:rPr>
              <a:t>OBJECTIVES OF THE BILL</a:t>
            </a:r>
            <a:endParaRPr lang="en-ZA" altLang="en-US" sz="2800" dirty="0" smtClean="0">
              <a:latin typeface="Tahoma" panose="020B0604030504040204" pitchFamily="34" charset="0"/>
              <a:ea typeface="ヒラギノ角ゴ Pro W3" pitchFamily="1" charset="-128"/>
              <a:cs typeface="Tahoma" panose="020B0604030504040204" pitchFamily="34" charset="0"/>
            </a:endParaRPr>
          </a:p>
        </p:txBody>
      </p:sp>
      <p:sp>
        <p:nvSpPr>
          <p:cNvPr id="7171" name="Content Placeholder 2"/>
          <p:cNvSpPr>
            <a:spLocks noGrp="1"/>
          </p:cNvSpPr>
          <p:nvPr>
            <p:ph idx="1"/>
          </p:nvPr>
        </p:nvSpPr>
        <p:spPr>
          <a:xfrm>
            <a:off x="457200" y="1066800"/>
            <a:ext cx="8420100" cy="4648200"/>
          </a:xfrm>
        </p:spPr>
        <p:txBody>
          <a:bodyPr>
            <a:normAutofit fontScale="92500"/>
          </a:bodyPr>
          <a:lstStyle/>
          <a:p>
            <a:pPr lvl="1" algn="just">
              <a:buFont typeface="Arial" panose="020B0604020202020204" pitchFamily="34" charset="0"/>
              <a:buChar char="•"/>
            </a:pPr>
            <a:r>
              <a:rPr lang="en-US" altLang="en-US" sz="2600" dirty="0" smtClean="0">
                <a:latin typeface="Tahoma" panose="020B0604030504040204" pitchFamily="34" charset="0"/>
                <a:ea typeface="ヒラギノ角ゴ Pro W3" pitchFamily="1" charset="-128"/>
                <a:cs typeface="Tahoma" panose="020B0604030504040204" pitchFamily="34" charset="0"/>
              </a:rPr>
              <a:t>To empower the Minister, with the concurrence of the Minister of Finance, to make additional amounts available to social grants. </a:t>
            </a:r>
          </a:p>
          <a:p>
            <a:pPr lvl="2" algn="just">
              <a:buFont typeface="Arial" panose="020B0604020202020204" pitchFamily="34" charset="0"/>
              <a:buChar char="•"/>
            </a:pPr>
            <a:r>
              <a:rPr lang="en-GB" altLang="en-US" sz="2200" dirty="0" smtClean="0">
                <a:latin typeface="Tahoma" panose="020B0604030504040204" pitchFamily="34" charset="0"/>
                <a:ea typeface="ヒラギノ角ゴ Pro W3" pitchFamily="1" charset="-128"/>
                <a:cs typeface="Tahoma" panose="020B0604030504040204" pitchFamily="34" charset="0"/>
              </a:rPr>
              <a:t>Implement the extended Child Support Grant (CSG) policy which was approved by Cabinet in December 2016.</a:t>
            </a:r>
          </a:p>
          <a:p>
            <a:pPr lvl="2" algn="just">
              <a:buFont typeface="Arial" panose="020B0604020202020204" pitchFamily="34" charset="0"/>
              <a:buChar char="•"/>
            </a:pPr>
            <a:r>
              <a:rPr lang="en-GB" altLang="en-US" sz="2200" dirty="0" smtClean="0">
                <a:latin typeface="Tahoma" panose="020B0604030504040204" pitchFamily="34" charset="0"/>
                <a:ea typeface="ヒラギノ角ゴ Pro W3" pitchFamily="1" charset="-128"/>
                <a:cs typeface="Tahoma" panose="020B0604030504040204" pitchFamily="34" charset="0"/>
              </a:rPr>
              <a:t>Regularise the practice of paying additional amounts on the Older Persons Grant (OPG) for those above 75 years old</a:t>
            </a:r>
          </a:p>
          <a:p>
            <a:pPr lvl="1" algn="just">
              <a:buFont typeface="Arial" panose="020B0604020202020204" pitchFamily="34" charset="0"/>
              <a:buChar char="•"/>
            </a:pPr>
            <a:r>
              <a:rPr lang="en-GB" altLang="en-US" sz="2600" dirty="0" smtClean="0">
                <a:latin typeface="Tahoma" panose="020B0604030504040204" pitchFamily="34" charset="0"/>
                <a:ea typeface="ヒラギノ角ゴ Pro W3" pitchFamily="1" charset="-128"/>
                <a:cs typeface="Tahoma" panose="020B0604030504040204" pitchFamily="34" charset="0"/>
              </a:rPr>
              <a:t>Removal of the reconsideration provision in the Act. </a:t>
            </a:r>
          </a:p>
          <a:p>
            <a:pPr lvl="1" algn="just">
              <a:buFont typeface="Arial" panose="020B0604020202020204" pitchFamily="34" charset="0"/>
              <a:buChar char="•"/>
            </a:pPr>
            <a:r>
              <a:rPr lang="en-GB" altLang="en-US" sz="2600" dirty="0" smtClean="0">
                <a:latin typeface="Tahoma" panose="020B0604030504040204" pitchFamily="34" charset="0"/>
                <a:ea typeface="ヒラギノ角ゴ Pro W3" pitchFamily="1" charset="-128"/>
                <a:cs typeface="Tahoma" panose="020B0604030504040204" pitchFamily="34" charset="0"/>
              </a:rPr>
              <a:t>Facilitate the establishment of an Inspectorate for Social Assistance.</a:t>
            </a:r>
          </a:p>
        </p:txBody>
      </p:sp>
      <p:sp>
        <p:nvSpPr>
          <p:cNvPr id="7172"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434DBB86-7E7A-4212-854E-BD8DDD072E8E}" type="slidenum">
              <a:rPr lang="en-GB" altLang="en-US" sz="1400" smtClean="0"/>
              <a:pPr>
                <a:spcBef>
                  <a:spcPct val="0"/>
                </a:spcBef>
                <a:buFontTx/>
                <a:buNone/>
              </a:pPr>
              <a:t>3</a:t>
            </a:fld>
            <a:endParaRPr lang="en-GB" altLang="en-US" sz="1400" smtClean="0"/>
          </a:p>
        </p:txBody>
      </p:sp>
      <p:sp>
        <p:nvSpPr>
          <p:cNvPr id="7173"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85317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00100" y="228600"/>
            <a:ext cx="8420100" cy="872612"/>
          </a:xfrm>
        </p:spPr>
        <p:txBody>
          <a:bodyPr>
            <a:normAutofit/>
          </a:bodyPr>
          <a:lstStyle/>
          <a:p>
            <a:r>
              <a:rPr lang="en-ZA" altLang="en-US" sz="2800" b="1" dirty="0" smtClean="0">
                <a:latin typeface="Tahoma" panose="020B0604030504040204" pitchFamily="34" charset="0"/>
                <a:ea typeface="Tahoma" panose="020B0604030504040204" pitchFamily="34" charset="0"/>
                <a:cs typeface="Tahoma" panose="020B0604030504040204" pitchFamily="34" charset="0"/>
              </a:rPr>
              <a:t>EXTENDED CSG POLICY</a:t>
            </a:r>
          </a:p>
        </p:txBody>
      </p:sp>
      <p:sp>
        <p:nvSpPr>
          <p:cNvPr id="5123" name="Content Placeholder 2"/>
          <p:cNvSpPr>
            <a:spLocks noGrp="1"/>
          </p:cNvSpPr>
          <p:nvPr>
            <p:ph idx="1"/>
          </p:nvPr>
        </p:nvSpPr>
        <p:spPr>
          <a:xfrm>
            <a:off x="490330" y="1101212"/>
            <a:ext cx="8920370" cy="5299587"/>
          </a:xfrm>
        </p:spPr>
        <p:txBody>
          <a:bodyPr>
            <a:normAutofit/>
          </a:bodyPr>
          <a:lstStyle/>
          <a:p>
            <a:pPr>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South Africa is faced with an increasing number of orphans.</a:t>
            </a:r>
          </a:p>
          <a:p>
            <a:pPr>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The vast majority of these orphans are raised in safe and secure environments, usually with grandparents or other family members. </a:t>
            </a:r>
          </a:p>
          <a:p>
            <a:pPr>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However, due to high levels of poverty in the country, the Foster Child Grant (FCG) has become the default grant (over the CSG).</a:t>
            </a:r>
          </a:p>
          <a:p>
            <a:pPr>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Some families taking care of orphans have managed to navigate the foster care system. However, the vast majority have not been able to access the foster care system due to overwhelming numbers.</a:t>
            </a:r>
          </a:p>
        </p:txBody>
      </p:sp>
      <p:sp>
        <p:nvSpPr>
          <p:cNvPr id="8196"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C9A2E70-9365-4352-8311-B3C4F945FC1E}" type="slidenum">
              <a:rPr lang="en-GB" altLang="en-US" sz="1400" smtClean="0"/>
              <a:pPr>
                <a:spcBef>
                  <a:spcPct val="0"/>
                </a:spcBef>
                <a:buFontTx/>
                <a:buNone/>
              </a:pPr>
              <a:t>4</a:t>
            </a:fld>
            <a:endParaRPr lang="en-GB" altLang="en-US" sz="1400" smtClean="0"/>
          </a:p>
        </p:txBody>
      </p:sp>
      <p:sp>
        <p:nvSpPr>
          <p:cNvPr id="8197"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13938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82454" y="-1"/>
            <a:ext cx="8420100" cy="1170039"/>
          </a:xfrm>
        </p:spPr>
        <p:txBody>
          <a:bodyPr/>
          <a:lstStyle/>
          <a:p>
            <a:r>
              <a:rPr lang="en-ZA" altLang="en-US" sz="2400" b="1" dirty="0" smtClean="0">
                <a:latin typeface="Tahoma" panose="020B0604030504040204" pitchFamily="34" charset="0"/>
                <a:ea typeface="Tahoma" panose="020B0604030504040204" pitchFamily="34" charset="0"/>
                <a:cs typeface="Tahoma" panose="020B0604030504040204" pitchFamily="34" charset="0"/>
              </a:rPr>
              <a:t>EXTENDED CSG POLICY</a:t>
            </a:r>
          </a:p>
        </p:txBody>
      </p:sp>
      <p:sp>
        <p:nvSpPr>
          <p:cNvPr id="5123" name="Content Placeholder 2"/>
          <p:cNvSpPr>
            <a:spLocks noGrp="1"/>
          </p:cNvSpPr>
          <p:nvPr>
            <p:ph idx="1"/>
          </p:nvPr>
        </p:nvSpPr>
        <p:spPr>
          <a:xfrm>
            <a:off x="105877" y="953729"/>
            <a:ext cx="9731141" cy="5447071"/>
          </a:xfrm>
        </p:spPr>
        <p:txBody>
          <a:bodyPr>
            <a:normAutofit/>
          </a:bodyPr>
          <a:lstStyle/>
          <a:p>
            <a:pPr>
              <a:defRPr/>
            </a:pPr>
            <a:r>
              <a:rPr lang="en-ZA" altLang="en-US" sz="2300" dirty="0" smtClean="0">
                <a:latin typeface="Tahoma" panose="020B0604030504040204" pitchFamily="34" charset="0"/>
                <a:ea typeface="Tahoma" panose="020B0604030504040204" pitchFamily="34" charset="0"/>
                <a:cs typeface="Tahoma" panose="020B0604030504040204" pitchFamily="34" charset="0"/>
              </a:rPr>
              <a:t>The FCG and foster care system was originally only designed for children in need of  “care and protection” and cannot handle the huge influx as a result of the high number of orphans in the country.</a:t>
            </a:r>
          </a:p>
          <a:p>
            <a:pPr>
              <a:defRPr/>
            </a:pPr>
            <a:r>
              <a:rPr lang="en-ZA" altLang="en-US" sz="2300" dirty="0" smtClean="0">
                <a:latin typeface="Tahoma" panose="020B0604030504040204" pitchFamily="34" charset="0"/>
                <a:ea typeface="Tahoma" panose="020B0604030504040204" pitchFamily="34" charset="0"/>
                <a:cs typeface="Tahoma" panose="020B0604030504040204" pitchFamily="34" charset="0"/>
              </a:rPr>
              <a:t>The implication is that the FCG, which was meant to be a temporary “child protection” measure, has become a permanent “poverty relief” benefit. </a:t>
            </a:r>
            <a:endParaRPr lang="en-ZA" altLang="en-US" sz="2300" dirty="0">
              <a:latin typeface="Tahoma" panose="020B0604030504040204" pitchFamily="34" charset="0"/>
              <a:ea typeface="Tahoma" panose="020B0604030504040204" pitchFamily="34" charset="0"/>
              <a:cs typeface="Tahoma" panose="020B0604030504040204" pitchFamily="34" charset="0"/>
            </a:endParaRPr>
          </a:p>
          <a:p>
            <a:pPr>
              <a:defRPr/>
            </a:pPr>
            <a:r>
              <a:rPr lang="en-ZA" altLang="en-US" sz="2300" dirty="0" smtClean="0">
                <a:latin typeface="Tahoma" panose="020B0604030504040204" pitchFamily="34" charset="0"/>
                <a:ea typeface="Tahoma" panose="020B0604030504040204" pitchFamily="34" charset="0"/>
                <a:cs typeface="Tahoma" panose="020B0604030504040204" pitchFamily="34" charset="0"/>
              </a:rPr>
              <a:t> As a result, it has clogged up the system of processing foster child benefit for social workers and for the justice system, resulting in administrative challenges and court interventions over the last decade.</a:t>
            </a:r>
          </a:p>
          <a:p>
            <a:pPr>
              <a:defRPr/>
            </a:pPr>
            <a:r>
              <a:rPr lang="en-ZA" altLang="en-US" sz="2300" dirty="0" smtClean="0">
                <a:latin typeface="Tahoma" panose="020B0604030504040204" pitchFamily="34" charset="0"/>
                <a:ea typeface="Tahoma" panose="020B0604030504040204" pitchFamily="34" charset="0"/>
                <a:cs typeface="Tahoma" panose="020B0604030504040204" pitchFamily="34" charset="0"/>
              </a:rPr>
              <a:t>This has </a:t>
            </a:r>
            <a:r>
              <a:rPr lang="en-ZA" altLang="en-US" sz="2300" dirty="0">
                <a:latin typeface="Tahoma" panose="020B0604030504040204" pitchFamily="34" charset="0"/>
                <a:ea typeface="Tahoma" panose="020B0604030504040204" pitchFamily="34" charset="0"/>
                <a:cs typeface="Tahoma" panose="020B0604030504040204" pitchFamily="34" charset="0"/>
              </a:rPr>
              <a:t>compromised </a:t>
            </a:r>
            <a:r>
              <a:rPr lang="en-ZA" altLang="en-US" sz="2300" dirty="0" smtClean="0">
                <a:latin typeface="Tahoma" panose="020B0604030504040204" pitchFamily="34" charset="0"/>
                <a:ea typeface="Tahoma" panose="020B0604030504040204" pitchFamily="34" charset="0"/>
                <a:cs typeface="Tahoma" panose="020B0604030504040204" pitchFamily="34" charset="0"/>
              </a:rPr>
              <a:t>access, as </a:t>
            </a:r>
            <a:r>
              <a:rPr lang="en-ZA" altLang="en-US" sz="2300" dirty="0">
                <a:latin typeface="Tahoma" panose="020B0604030504040204" pitchFamily="34" charset="0"/>
                <a:ea typeface="Tahoma" panose="020B0604030504040204" pitchFamily="34" charset="0"/>
                <a:cs typeface="Tahoma" panose="020B0604030504040204" pitchFamily="34" charset="0"/>
              </a:rPr>
              <a:t>more vulnerable children may not be able to access the foster care system</a:t>
            </a:r>
            <a:r>
              <a:rPr lang="en-ZA" altLang="en-US" sz="2300" dirty="0" smtClean="0">
                <a:latin typeface="Tahoma" panose="020B0604030504040204" pitchFamily="34" charset="0"/>
                <a:ea typeface="Tahoma" panose="020B0604030504040204" pitchFamily="34" charset="0"/>
                <a:cs typeface="Tahoma" panose="020B0604030504040204" pitchFamily="34" charset="0"/>
              </a:rPr>
              <a:t>.</a:t>
            </a:r>
          </a:p>
          <a:p>
            <a:pPr marL="0" indent="0">
              <a:buNone/>
              <a:defRPr/>
            </a:pPr>
            <a:endParaRPr lang="en-ZA" altLang="en-US" sz="2300" dirty="0">
              <a:latin typeface="Tahoma" panose="020B0604030504040204" pitchFamily="34" charset="0"/>
              <a:ea typeface="Tahoma" panose="020B0604030504040204" pitchFamily="34" charset="0"/>
              <a:cs typeface="Tahoma" panose="020B0604030504040204" pitchFamily="34" charset="0"/>
            </a:endParaRPr>
          </a:p>
          <a:p>
            <a:pPr>
              <a:defRPr/>
            </a:pPr>
            <a:endParaRPr lang="en-ZA" altLang="en-US" sz="2300" dirty="0" smtClean="0">
              <a:ea typeface="ヒラギノ角ゴ Pro W3" pitchFamily="1" charset="-128"/>
            </a:endParaRPr>
          </a:p>
        </p:txBody>
      </p:sp>
      <p:sp>
        <p:nvSpPr>
          <p:cNvPr id="8196"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C9A2E70-9365-4352-8311-B3C4F945FC1E}" type="slidenum">
              <a:rPr lang="en-GB" altLang="en-US" sz="1400" smtClean="0"/>
              <a:pPr>
                <a:spcBef>
                  <a:spcPct val="0"/>
                </a:spcBef>
                <a:buFontTx/>
                <a:buNone/>
              </a:pPr>
              <a:t>5</a:t>
            </a:fld>
            <a:endParaRPr lang="en-GB" altLang="en-US" sz="1400" smtClean="0"/>
          </a:p>
        </p:txBody>
      </p:sp>
      <p:sp>
        <p:nvSpPr>
          <p:cNvPr id="8197"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88860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82454" y="0"/>
            <a:ext cx="8420100" cy="1268360"/>
          </a:xfrm>
        </p:spPr>
        <p:txBody>
          <a:bodyPr/>
          <a:lstStyle/>
          <a:p>
            <a:r>
              <a:rPr lang="en-ZA" altLang="en-US" sz="2400" b="1" dirty="0" smtClean="0">
                <a:latin typeface="Tahoma" panose="020B0604030504040204" pitchFamily="34" charset="0"/>
                <a:ea typeface="Tahoma" panose="020B0604030504040204" pitchFamily="34" charset="0"/>
                <a:cs typeface="Tahoma" panose="020B0604030504040204" pitchFamily="34" charset="0"/>
              </a:rPr>
              <a:t>EXTENDED CSG POLICY</a:t>
            </a:r>
          </a:p>
        </p:txBody>
      </p:sp>
      <p:sp>
        <p:nvSpPr>
          <p:cNvPr id="5123" name="Content Placeholder 2"/>
          <p:cNvSpPr>
            <a:spLocks noGrp="1"/>
          </p:cNvSpPr>
          <p:nvPr>
            <p:ph idx="1"/>
          </p:nvPr>
        </p:nvSpPr>
        <p:spPr>
          <a:xfrm>
            <a:off x="105877" y="983226"/>
            <a:ext cx="9731141" cy="5417573"/>
          </a:xfrm>
        </p:spPr>
        <p:txBody>
          <a:bodyPr>
            <a:normAutofit/>
          </a:bodyPr>
          <a:lstStyle/>
          <a:p>
            <a:pPr>
              <a:defRPr/>
            </a:pPr>
            <a:r>
              <a:rPr lang="en-ZA" altLang="en-US" sz="2800" dirty="0" smtClean="0">
                <a:latin typeface="Tahoma" panose="020B0604030504040204" pitchFamily="34" charset="0"/>
                <a:ea typeface="Tahoma" panose="020B0604030504040204" pitchFamily="34" charset="0"/>
                <a:cs typeface="Tahoma" panose="020B0604030504040204" pitchFamily="34" charset="0"/>
              </a:rPr>
              <a:t>The key Policy Intervention is to increase the value of CSG for orphans and children in child-headed households.</a:t>
            </a:r>
          </a:p>
          <a:p>
            <a:pPr lvl="1" indent="-342900">
              <a:buFont typeface="Wingdings" panose="05000000000000000000" pitchFamily="2" charset="2"/>
              <a:buChar char="Ø"/>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This </a:t>
            </a:r>
            <a:r>
              <a:rPr lang="en-ZA" altLang="en-US" sz="2400" dirty="0">
                <a:latin typeface="Tahoma" panose="020B0604030504040204" pitchFamily="34" charset="0"/>
                <a:ea typeface="Tahoma" panose="020B0604030504040204" pitchFamily="34" charset="0"/>
                <a:cs typeface="Tahoma" panose="020B0604030504040204" pitchFamily="34" charset="0"/>
              </a:rPr>
              <a:t>is not a new grant, but </a:t>
            </a:r>
            <a:r>
              <a:rPr lang="en-ZA" altLang="en-US" sz="2400" dirty="0" smtClean="0">
                <a:latin typeface="Tahoma" panose="020B0604030504040204" pitchFamily="34" charset="0"/>
                <a:ea typeface="Tahoma" panose="020B0604030504040204" pitchFamily="34" charset="0"/>
                <a:cs typeface="Tahoma" panose="020B0604030504040204" pitchFamily="34" charset="0"/>
              </a:rPr>
              <a:t>rather an approach that builds </a:t>
            </a:r>
            <a:r>
              <a:rPr lang="en-ZA" altLang="en-US" sz="2400" dirty="0">
                <a:latin typeface="Tahoma" panose="020B0604030504040204" pitchFamily="34" charset="0"/>
                <a:ea typeface="Tahoma" panose="020B0604030504040204" pitchFamily="34" charset="0"/>
                <a:cs typeface="Tahoma" panose="020B0604030504040204" pitchFamily="34" charset="0"/>
              </a:rPr>
              <a:t>on the success of </a:t>
            </a:r>
            <a:r>
              <a:rPr lang="en-ZA" altLang="en-US" sz="2400" dirty="0" smtClean="0">
                <a:latin typeface="Tahoma" panose="020B0604030504040204" pitchFamily="34" charset="0"/>
                <a:ea typeface="Tahoma" panose="020B0604030504040204" pitchFamily="34" charset="0"/>
                <a:cs typeface="Tahoma" panose="020B0604030504040204" pitchFamily="34" charset="0"/>
              </a:rPr>
              <a:t>the existing CSG.  The proposed increase (+50%), must be determined by the Minister of Social 	Development in concurrence with the Minister of Finance. </a:t>
            </a:r>
          </a:p>
          <a:p>
            <a:pPr lvl="1">
              <a:buFont typeface="Wingdings" panose="05000000000000000000" pitchFamily="2" charset="2"/>
              <a:buChar char="Ø"/>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The </a:t>
            </a:r>
            <a:r>
              <a:rPr lang="en-ZA" altLang="en-US" sz="2400" dirty="0">
                <a:latin typeface="Tahoma" panose="020B0604030504040204" pitchFamily="34" charset="0"/>
                <a:ea typeface="Tahoma" panose="020B0604030504040204" pitchFamily="34" charset="0"/>
                <a:cs typeface="Tahoma" panose="020B0604030504040204" pitchFamily="34" charset="0"/>
              </a:rPr>
              <a:t>provision would </a:t>
            </a:r>
            <a:r>
              <a:rPr lang="en-ZA" altLang="en-US" sz="2400" dirty="0" smtClean="0">
                <a:latin typeface="Tahoma" panose="020B0604030504040204" pitchFamily="34" charset="0"/>
                <a:ea typeface="Tahoma" panose="020B0604030504040204" pitchFamily="34" charset="0"/>
                <a:cs typeface="Tahoma" panose="020B0604030504040204" pitchFamily="34" charset="0"/>
              </a:rPr>
              <a:t>be  </a:t>
            </a:r>
            <a:r>
              <a:rPr lang="en-ZA" altLang="en-US" sz="2400" dirty="0">
                <a:latin typeface="Tahoma" panose="020B0604030504040204" pitchFamily="34" charset="0"/>
                <a:ea typeface="Tahoma" panose="020B0604030504040204" pitchFamily="34" charset="0"/>
                <a:cs typeface="Tahoma" panose="020B0604030504040204" pitchFamily="34" charset="0"/>
              </a:rPr>
              <a:t>administered in the same manner as the </a:t>
            </a:r>
            <a:r>
              <a:rPr lang="en-ZA" altLang="en-US" sz="2400" dirty="0" smtClean="0">
                <a:latin typeface="Tahoma" panose="020B0604030504040204" pitchFamily="34" charset="0"/>
                <a:ea typeface="Tahoma" panose="020B0604030504040204" pitchFamily="34" charset="0"/>
                <a:cs typeface="Tahoma" panose="020B0604030504040204" pitchFamily="34" charset="0"/>
              </a:rPr>
              <a:t>current CSG, (normal </a:t>
            </a:r>
            <a:r>
              <a:rPr lang="en-ZA" altLang="en-US" sz="2400" dirty="0">
                <a:latin typeface="Tahoma" panose="020B0604030504040204" pitchFamily="34" charset="0"/>
                <a:ea typeface="Tahoma" panose="020B0604030504040204" pitchFamily="34" charset="0"/>
                <a:cs typeface="Tahoma" panose="020B0604030504040204" pitchFamily="34" charset="0"/>
              </a:rPr>
              <a:t>application procedure as </a:t>
            </a:r>
            <a:r>
              <a:rPr lang="en-ZA" altLang="en-US" sz="2400" dirty="0" smtClean="0">
                <a:latin typeface="Tahoma" panose="020B0604030504040204" pitchFamily="34" charset="0"/>
                <a:ea typeface="Tahoma" panose="020B0604030504040204" pitchFamily="34" charset="0"/>
                <a:cs typeface="Tahoma" panose="020B0604030504040204" pitchFamily="34" charset="0"/>
              </a:rPr>
              <a:t>contemplated in the Social </a:t>
            </a:r>
            <a:r>
              <a:rPr lang="en-ZA" altLang="en-US" sz="2400" dirty="0">
                <a:latin typeface="Tahoma" panose="020B0604030504040204" pitchFamily="34" charset="0"/>
                <a:ea typeface="Tahoma" panose="020B0604030504040204" pitchFamily="34" charset="0"/>
                <a:cs typeface="Tahoma" panose="020B0604030504040204" pitchFamily="34" charset="0"/>
              </a:rPr>
              <a:t>Assistance Act and </a:t>
            </a:r>
            <a:r>
              <a:rPr lang="en-ZA" altLang="en-US" sz="2400" dirty="0" smtClean="0">
                <a:latin typeface="Tahoma" panose="020B0604030504040204" pitchFamily="34" charset="0"/>
                <a:ea typeface="Tahoma" panose="020B0604030504040204" pitchFamily="34" charset="0"/>
                <a:cs typeface="Tahoma" panose="020B0604030504040204" pitchFamily="34" charset="0"/>
              </a:rPr>
              <a:t>Regulations).</a:t>
            </a:r>
          </a:p>
          <a:p>
            <a:pPr lvl="1">
              <a:buFont typeface="Wingdings" panose="05000000000000000000" pitchFamily="2" charset="2"/>
              <a:buChar char="Ø"/>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This would </a:t>
            </a:r>
            <a:r>
              <a:rPr lang="en-ZA" altLang="en-US" sz="2400" dirty="0">
                <a:latin typeface="Tahoma" panose="020B0604030504040204" pitchFamily="34" charset="0"/>
                <a:ea typeface="Tahoma" panose="020B0604030504040204" pitchFamily="34" charset="0"/>
                <a:cs typeface="Tahoma" panose="020B0604030504040204" pitchFamily="34" charset="0"/>
              </a:rPr>
              <a:t>require neither a court process nor the </a:t>
            </a:r>
            <a:r>
              <a:rPr lang="en-ZA" altLang="en-US" sz="2400" dirty="0" smtClean="0">
                <a:latin typeface="Tahoma" panose="020B0604030504040204" pitchFamily="34" charset="0"/>
                <a:ea typeface="Tahoma" panose="020B0604030504040204" pitchFamily="34" charset="0"/>
                <a:cs typeface="Tahoma" panose="020B0604030504040204" pitchFamily="34" charset="0"/>
              </a:rPr>
              <a:t>associated </a:t>
            </a:r>
            <a:r>
              <a:rPr lang="en-ZA" altLang="en-US" sz="2400" dirty="0">
                <a:latin typeface="Tahoma" panose="020B0604030504040204" pitchFamily="34" charset="0"/>
                <a:ea typeface="Tahoma" panose="020B0604030504040204" pitchFamily="34" charset="0"/>
                <a:cs typeface="Tahoma" panose="020B0604030504040204" pitchFamily="34" charset="0"/>
              </a:rPr>
              <a:t>social work process for </a:t>
            </a:r>
            <a:r>
              <a:rPr lang="en-ZA" altLang="en-US" sz="2400" dirty="0" smtClean="0">
                <a:latin typeface="Tahoma" panose="020B0604030504040204" pitchFamily="34" charset="0"/>
                <a:ea typeface="Tahoma" panose="020B0604030504040204" pitchFamily="34" charset="0"/>
                <a:cs typeface="Tahoma" panose="020B0604030504040204" pitchFamily="34" charset="0"/>
              </a:rPr>
              <a:t>placement</a:t>
            </a:r>
            <a:endParaRPr lang="en-ZA" altLang="en-US" sz="2400" dirty="0">
              <a:ea typeface="ヒラギノ角ゴ Pro W3" pitchFamily="1" charset="-128"/>
            </a:endParaRPr>
          </a:p>
          <a:p>
            <a:pPr lvl="1" indent="-342900">
              <a:buFont typeface="Wingdings" panose="05000000000000000000" pitchFamily="2" charset="2"/>
              <a:buChar char="Ø"/>
              <a:defRPr/>
            </a:pPr>
            <a:endParaRPr lang="en-ZA" altLang="en-US" sz="2400" dirty="0">
              <a:ea typeface="ヒラギノ角ゴ Pro W3" pitchFamily="1" charset="-128"/>
            </a:endParaRPr>
          </a:p>
          <a:p>
            <a:pPr lvl="1" indent="-342900">
              <a:buFont typeface="Wingdings" panose="05000000000000000000" pitchFamily="2" charset="2"/>
              <a:buChar char="Ø"/>
              <a:defRPr/>
            </a:pPr>
            <a:endParaRPr lang="en-ZA" altLang="en-US" sz="2400" dirty="0" smtClean="0">
              <a:latin typeface="Tahoma" panose="020B0604030504040204" pitchFamily="34" charset="0"/>
              <a:ea typeface="Tahoma" panose="020B0604030504040204" pitchFamily="34" charset="0"/>
              <a:cs typeface="Tahoma" panose="020B0604030504040204" pitchFamily="34" charset="0"/>
            </a:endParaRPr>
          </a:p>
        </p:txBody>
      </p:sp>
      <p:sp>
        <p:nvSpPr>
          <p:cNvPr id="8196"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C9A2E70-9365-4352-8311-B3C4F945FC1E}" type="slidenum">
              <a:rPr lang="en-GB" altLang="en-US" sz="1400" smtClean="0"/>
              <a:pPr>
                <a:spcBef>
                  <a:spcPct val="0"/>
                </a:spcBef>
                <a:buFontTx/>
                <a:buNone/>
              </a:pPr>
              <a:t>6</a:t>
            </a:fld>
            <a:endParaRPr lang="en-GB" altLang="en-US" sz="1400" smtClean="0"/>
          </a:p>
        </p:txBody>
      </p:sp>
      <p:sp>
        <p:nvSpPr>
          <p:cNvPr id="8197"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14473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82454" y="-1"/>
            <a:ext cx="8420100" cy="1179871"/>
          </a:xfrm>
        </p:spPr>
        <p:txBody>
          <a:bodyPr/>
          <a:lstStyle/>
          <a:p>
            <a:r>
              <a:rPr lang="en-ZA" altLang="en-US" sz="2400" b="1" dirty="0" smtClean="0">
                <a:latin typeface="Tahoma" panose="020B0604030504040204" pitchFamily="34" charset="0"/>
                <a:ea typeface="Tahoma" panose="020B0604030504040204" pitchFamily="34" charset="0"/>
                <a:cs typeface="Tahoma" panose="020B0604030504040204" pitchFamily="34" charset="0"/>
              </a:rPr>
              <a:t>EXTENDED CSG POLICY</a:t>
            </a:r>
          </a:p>
        </p:txBody>
      </p:sp>
      <p:sp>
        <p:nvSpPr>
          <p:cNvPr id="5123" name="Content Placeholder 2"/>
          <p:cNvSpPr>
            <a:spLocks noGrp="1"/>
          </p:cNvSpPr>
          <p:nvPr>
            <p:ph idx="1"/>
          </p:nvPr>
        </p:nvSpPr>
        <p:spPr>
          <a:xfrm>
            <a:off x="105877" y="983226"/>
            <a:ext cx="9731141" cy="5417574"/>
          </a:xfrm>
        </p:spPr>
        <p:txBody>
          <a:bodyPr>
            <a:normAutofit/>
          </a:bodyPr>
          <a:lstStyle/>
          <a:p>
            <a:pPr>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Cabinet approved the policy in December 2016.</a:t>
            </a:r>
          </a:p>
          <a:p>
            <a:pPr>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National Treasury has already considered the financial implications and have committed to funding. An allocation was provided over 2019 MTEF period, at a rate of 150% of the CSG (i.e. R615), to the tune of R344 million growing to R1 billion in 2021/22.  </a:t>
            </a:r>
          </a:p>
          <a:p>
            <a:pPr>
              <a:defRPr/>
            </a:pPr>
            <a:r>
              <a:rPr lang="en-ZA" altLang="en-US" sz="2400" dirty="0" smtClean="0">
                <a:latin typeface="Tahoma" panose="020B0604030504040204" pitchFamily="34" charset="0"/>
                <a:ea typeface="Tahoma" panose="020B0604030504040204" pitchFamily="34" charset="0"/>
                <a:cs typeface="Tahoma" panose="020B0604030504040204" pitchFamily="34" charset="0"/>
              </a:rPr>
              <a:t>The policy has been widely consulted with civil society and is part of the legal solution  being proposed in response to the North Gauteng High Court judgement.</a:t>
            </a:r>
          </a:p>
          <a:p>
            <a:pPr marL="0" indent="0">
              <a:buNone/>
              <a:defRPr/>
            </a:pPr>
            <a:endParaRPr lang="en-ZA" altLang="en-US" sz="2400" dirty="0" smtClean="0">
              <a:latin typeface="Tahoma" panose="020B0604030504040204" pitchFamily="34" charset="0"/>
              <a:ea typeface="Tahoma" panose="020B0604030504040204" pitchFamily="34" charset="0"/>
              <a:cs typeface="Tahoma" panose="020B0604030504040204" pitchFamily="34" charset="0"/>
            </a:endParaRPr>
          </a:p>
        </p:txBody>
      </p:sp>
      <p:sp>
        <p:nvSpPr>
          <p:cNvPr id="8196"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C9A2E70-9365-4352-8311-B3C4F945FC1E}" type="slidenum">
              <a:rPr lang="en-GB" altLang="en-US" sz="1400" smtClean="0"/>
              <a:pPr>
                <a:spcBef>
                  <a:spcPct val="0"/>
                </a:spcBef>
                <a:buFontTx/>
                <a:buNone/>
              </a:pPr>
              <a:t>7</a:t>
            </a:fld>
            <a:endParaRPr lang="en-GB" altLang="en-US" sz="1400" smtClean="0"/>
          </a:p>
        </p:txBody>
      </p:sp>
      <p:sp>
        <p:nvSpPr>
          <p:cNvPr id="8197"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1002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82454" y="-1"/>
            <a:ext cx="8420100" cy="1494504"/>
          </a:xfrm>
        </p:spPr>
        <p:txBody>
          <a:bodyPr>
            <a:normAutofit/>
          </a:bodyPr>
          <a:lstStyle/>
          <a:p>
            <a:r>
              <a:rPr lang="en-ZA" altLang="en-US" sz="2600" b="1" dirty="0" smtClean="0">
                <a:latin typeface="Tahoma" panose="020B0604030504040204" pitchFamily="34" charset="0"/>
                <a:ea typeface="Tahoma" panose="020B0604030504040204" pitchFamily="34" charset="0"/>
                <a:cs typeface="Tahoma" panose="020B0604030504040204" pitchFamily="34" charset="0"/>
              </a:rPr>
              <a:t>LEGISLATIVE FORMULATION OF THE     EXTENDED CSG POLICY</a:t>
            </a:r>
          </a:p>
        </p:txBody>
      </p:sp>
      <p:sp>
        <p:nvSpPr>
          <p:cNvPr id="5123" name="Content Placeholder 2"/>
          <p:cNvSpPr>
            <a:spLocks noGrp="1"/>
          </p:cNvSpPr>
          <p:nvPr>
            <p:ph idx="1"/>
          </p:nvPr>
        </p:nvSpPr>
        <p:spPr>
          <a:xfrm>
            <a:off x="105877" y="1730477"/>
            <a:ext cx="9731141" cy="4670322"/>
          </a:xfrm>
        </p:spPr>
        <p:txBody>
          <a:bodyPr>
            <a:normAutofit/>
          </a:bodyPr>
          <a:lstStyle/>
          <a:p>
            <a:pPr>
              <a:defRPr/>
            </a:pPr>
            <a:r>
              <a:rPr lang="en-ZA" altLang="en-US" sz="2800" dirty="0" smtClean="0">
                <a:ea typeface="ヒラギノ角ゴ Pro W3" pitchFamily="1" charset="-128"/>
              </a:rPr>
              <a:t> An amendment to the Social Assistance Act to empower the 	  Minister of  Social Development, with concurrence of the 	 	   Minister of Finance to:</a:t>
            </a:r>
          </a:p>
          <a:p>
            <a:pPr marL="1314450" lvl="2" indent="-514350">
              <a:buFont typeface="+mj-lt"/>
              <a:buAutoNum type="alphaLcParenR"/>
              <a:defRPr/>
            </a:pPr>
            <a:r>
              <a:rPr lang="en-ZA" altLang="en-US" sz="2800" dirty="0" smtClean="0">
                <a:ea typeface="ヒラギノ角ゴ Pro W3" pitchFamily="1" charset="-128"/>
              </a:rPr>
              <a:t>Determine additional amounts payable on the existing grants.</a:t>
            </a:r>
            <a:r>
              <a:rPr lang="en-ZA" altLang="en-US" sz="1000" dirty="0" smtClean="0">
                <a:ea typeface="ヒラギノ角ゴ Pro W3" pitchFamily="1" charset="-128"/>
              </a:rPr>
              <a:t> </a:t>
            </a:r>
          </a:p>
          <a:p>
            <a:pPr marL="1314450" lvl="2" indent="-514350">
              <a:buFont typeface="+mj-lt"/>
              <a:buAutoNum type="alphaLcParenR"/>
              <a:defRPr/>
            </a:pPr>
            <a:r>
              <a:rPr lang="en-ZA" altLang="en-US" sz="2800" dirty="0" smtClean="0">
                <a:ea typeface="ヒラギノ角ゴ Pro W3" pitchFamily="1" charset="-128"/>
              </a:rPr>
              <a:t>Make regulations for the qualifying criteria for these additional amounts. 	</a:t>
            </a:r>
            <a:r>
              <a:rPr lang="en-ZA" altLang="en-US" sz="1000" dirty="0" smtClean="0">
                <a:ea typeface="ヒラギノ角ゴ Pro W3" pitchFamily="1" charset="-128"/>
              </a:rPr>
              <a:t>	</a:t>
            </a:r>
          </a:p>
          <a:p>
            <a:pPr marL="0" indent="0">
              <a:buNone/>
              <a:defRPr/>
            </a:pPr>
            <a:r>
              <a:rPr lang="en-ZA" altLang="en-US" sz="3600" dirty="0" smtClean="0">
                <a:ea typeface="ヒラギノ角ゴ Pro W3" pitchFamily="1" charset="-128"/>
              </a:rPr>
              <a:t>	</a:t>
            </a:r>
          </a:p>
        </p:txBody>
      </p:sp>
      <p:sp>
        <p:nvSpPr>
          <p:cNvPr id="8196"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C9A2E70-9365-4352-8311-B3C4F945FC1E}" type="slidenum">
              <a:rPr lang="en-GB" altLang="en-US" sz="1400" smtClean="0"/>
              <a:pPr>
                <a:spcBef>
                  <a:spcPct val="0"/>
                </a:spcBef>
                <a:buFontTx/>
                <a:buNone/>
              </a:pPr>
              <a:t>8</a:t>
            </a:fld>
            <a:endParaRPr lang="en-GB" altLang="en-US" sz="1400" smtClean="0"/>
          </a:p>
        </p:txBody>
      </p:sp>
      <p:sp>
        <p:nvSpPr>
          <p:cNvPr id="8197"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33315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2283" y="228600"/>
            <a:ext cx="9173497" cy="609600"/>
          </a:xfrm>
        </p:spPr>
        <p:txBody>
          <a:bodyPr>
            <a:noAutofit/>
          </a:bodyPr>
          <a:lstStyle/>
          <a:p>
            <a:pPr algn="l"/>
            <a:r>
              <a:rPr lang="en-ZA" altLang="en-US" sz="2400" b="1" dirty="0" smtClean="0">
                <a:latin typeface="Tahoma" panose="020B0604030504040204" pitchFamily="34" charset="0"/>
                <a:ea typeface="ヒラギノ角ゴ Pro W3" pitchFamily="1" charset="-128"/>
                <a:cs typeface="Tahoma" panose="020B0604030504040204" pitchFamily="34" charset="0"/>
              </a:rPr>
              <a:t>REMOVAL OF THE RECONSIDERATION PROVISION</a:t>
            </a:r>
          </a:p>
        </p:txBody>
      </p:sp>
      <p:sp>
        <p:nvSpPr>
          <p:cNvPr id="12291" name="Content Placeholder 2"/>
          <p:cNvSpPr>
            <a:spLocks noGrp="1"/>
          </p:cNvSpPr>
          <p:nvPr>
            <p:ph idx="1"/>
          </p:nvPr>
        </p:nvSpPr>
        <p:spPr>
          <a:xfrm>
            <a:off x="110067" y="982133"/>
            <a:ext cx="9702800" cy="5418667"/>
          </a:xfrm>
        </p:spPr>
        <p:txBody>
          <a:bodyPr>
            <a:normAutofit/>
          </a:bodyPr>
          <a:lstStyle/>
          <a:p>
            <a:r>
              <a:rPr lang="en-ZA" altLang="en-US" sz="2400" dirty="0" smtClean="0">
                <a:latin typeface="Tahoma" panose="020B0604030504040204" pitchFamily="34" charset="0"/>
                <a:ea typeface="ヒラギノ角ゴ Pro W3" pitchFamily="1" charset="-128"/>
                <a:cs typeface="Tahoma" panose="020B0604030504040204" pitchFamily="34" charset="0"/>
              </a:rPr>
              <a:t>The current reconsideration mechanism within SASSA allows for an administrative review of the process of decision making within SASSA. </a:t>
            </a:r>
          </a:p>
          <a:p>
            <a:r>
              <a:rPr lang="en-ZA" altLang="en-US" sz="2400" dirty="0" smtClean="0">
                <a:latin typeface="Tahoma" panose="020B0604030504040204" pitchFamily="34" charset="0"/>
                <a:ea typeface="ヒラギノ角ゴ Pro W3" pitchFamily="1" charset="-128"/>
                <a:cs typeface="Tahoma" panose="020B0604030504040204" pitchFamily="34" charset="0"/>
              </a:rPr>
              <a:t>This is over and above SASSA’s own quality control processes and causes significant delays to access the right to appeal without any substantial value added. </a:t>
            </a:r>
          </a:p>
          <a:p>
            <a:r>
              <a:rPr lang="en-ZA" altLang="en-US" sz="2400" dirty="0" smtClean="0">
                <a:latin typeface="Tahoma" panose="020B0604030504040204" pitchFamily="34" charset="0"/>
                <a:ea typeface="ヒラギノ角ゴ Pro W3" pitchFamily="1" charset="-128"/>
                <a:cs typeface="Tahoma" panose="020B0604030504040204" pitchFamily="34" charset="0"/>
              </a:rPr>
              <a:t>The amendments seeks to remove the reconsideration mechanism within SASSA and allow for direct access to an appeal to the Tribunal regarding a grant application or review by SASSA.</a:t>
            </a:r>
          </a:p>
          <a:p>
            <a:r>
              <a:rPr lang="en-ZA" altLang="en-US" sz="2400" dirty="0" smtClean="0">
                <a:latin typeface="Tahoma" panose="020B0604030504040204" pitchFamily="34" charset="0"/>
                <a:ea typeface="ヒラギノ角ゴ Pro W3" pitchFamily="1" charset="-128"/>
                <a:cs typeface="Tahoma" panose="020B0604030504040204" pitchFamily="34" charset="0"/>
              </a:rPr>
              <a:t>The proposed amendments will ensure more stringent time frames for the finalisation of appeals by the Tribunal and reduce the time period in which an appeal must be finalized from 180 to 90 days. </a:t>
            </a:r>
          </a:p>
        </p:txBody>
      </p:sp>
      <p:sp>
        <p:nvSpPr>
          <p:cNvPr id="12292"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AE336E2-A375-479E-9E58-123B56053E02}" type="slidenum">
              <a:rPr lang="en-GB" altLang="en-US" sz="1400" smtClean="0"/>
              <a:pPr>
                <a:spcBef>
                  <a:spcPct val="0"/>
                </a:spcBef>
                <a:buFontTx/>
                <a:buNone/>
              </a:pPr>
              <a:t>9</a:t>
            </a:fld>
            <a:endParaRPr lang="en-GB" altLang="en-US" sz="1400" smtClean="0"/>
          </a:p>
        </p:txBody>
      </p:sp>
      <p:sp>
        <p:nvSpPr>
          <p:cNvPr id="12293" name="Rectangle 4"/>
          <p:cNvSpPr>
            <a:spLocks noChangeArrowheads="1"/>
          </p:cNvSpPr>
          <p:nvPr/>
        </p:nvSpPr>
        <p:spPr bwMode="auto">
          <a:xfrm>
            <a:off x="762000" y="1981200"/>
            <a:ext cx="8458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just">
              <a:spcBef>
                <a:spcPct val="0"/>
              </a:spcBef>
              <a:buFontTx/>
              <a:buNone/>
            </a:pPr>
            <a:endParaRPr lang="en-US" alt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44907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TotalTime>
  <Words>1036</Words>
  <Application>Microsoft Office PowerPoint</Application>
  <PresentationFormat>A4 Paper (210x297 mm)</PresentationFormat>
  <Paragraphs>81</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vt:lpstr>
      <vt:lpstr>INTRODUCTION </vt:lpstr>
      <vt:lpstr>OBJECTIVES OF THE BILL</vt:lpstr>
      <vt:lpstr>EXTENDED CSG POLICY</vt:lpstr>
      <vt:lpstr>EXTENDED CSG POLICY</vt:lpstr>
      <vt:lpstr>EXTENDED CSG POLICY</vt:lpstr>
      <vt:lpstr>EXTENDED CSG POLICY</vt:lpstr>
      <vt:lpstr>LEGISLATIVE FORMULATION OF THE     EXTENDED CSG POLICY</vt:lpstr>
      <vt:lpstr>REMOVAL OF THE RECONSIDERATION PROVISION</vt:lpstr>
      <vt:lpstr>INSPECTORATE FOR SOCIAL ASSISTANCE</vt:lpstr>
      <vt:lpstr>PROPOSED AMENDMENT OF THE SOCIAL ASSISTANCE AMENDMENT BILL</vt:lpstr>
      <vt:lpstr> RECOMMENDATION </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Monique</cp:lastModifiedBy>
  <cp:revision>75</cp:revision>
  <dcterms:created xsi:type="dcterms:W3CDTF">2017-04-24T13:16:48Z</dcterms:created>
  <dcterms:modified xsi:type="dcterms:W3CDTF">2020-09-01T08:22:19Z</dcterms:modified>
</cp:coreProperties>
</file>