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11"/>
  </p:notesMasterIdLst>
  <p:sldIdLst>
    <p:sldId id="309" r:id="rId2"/>
    <p:sldId id="408" r:id="rId3"/>
    <p:sldId id="411" r:id="rId4"/>
    <p:sldId id="410" r:id="rId5"/>
    <p:sldId id="404" r:id="rId6"/>
    <p:sldId id="407" r:id="rId7"/>
    <p:sldId id="419" r:id="rId8"/>
    <p:sldId id="420" r:id="rId9"/>
    <p:sldId id="423" r:id="rId1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4"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1919"/>
    <a:srgbClr val="006600"/>
    <a:srgbClr val="339933"/>
    <a:srgbClr val="00CC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00" autoAdjust="0"/>
    <p:restoredTop sz="93236" autoAdjust="0"/>
  </p:normalViewPr>
  <p:slideViewPr>
    <p:cSldViewPr>
      <p:cViewPr varScale="1">
        <p:scale>
          <a:sx n="92" d="100"/>
          <a:sy n="92" d="100"/>
        </p:scale>
        <p:origin x="624" y="8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34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5" y="0"/>
            <a:ext cx="2945659" cy="496332"/>
          </a:xfrm>
          <a:prstGeom prst="rect">
            <a:avLst/>
          </a:prstGeom>
        </p:spPr>
        <p:txBody>
          <a:bodyPr vert="horz" lIns="91440" tIns="45720" rIns="91440" bIns="45720" rtlCol="0"/>
          <a:lstStyle>
            <a:lvl1pPr algn="r">
              <a:defRPr sz="1200"/>
            </a:lvl1pPr>
          </a:lstStyle>
          <a:p>
            <a:fld id="{89736E07-CAF6-4BFF-B1A6-B632D950AC40}" type="datetimeFigureOut">
              <a:rPr lang="en-US" smtClean="0"/>
              <a:pPr/>
              <a:t>8/31/2020</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9428584"/>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5" y="9428584"/>
            <a:ext cx="2945659" cy="496332"/>
          </a:xfrm>
          <a:prstGeom prst="rect">
            <a:avLst/>
          </a:prstGeom>
        </p:spPr>
        <p:txBody>
          <a:bodyPr vert="horz" lIns="91440" tIns="45720" rIns="91440" bIns="45720" rtlCol="0" anchor="b"/>
          <a:lstStyle>
            <a:lvl1pPr algn="r">
              <a:defRPr sz="1200"/>
            </a:lvl1pPr>
          </a:lstStyle>
          <a:p>
            <a:fld id="{95747266-C803-40D3-88B4-ED21B6CE60BE}" type="slidenum">
              <a:rPr lang="en-US" smtClean="0"/>
              <a:pPr/>
              <a:t>‹#›</a:t>
            </a:fld>
            <a:endParaRPr lang="en-US"/>
          </a:p>
        </p:txBody>
      </p:sp>
    </p:spTree>
    <p:extLst>
      <p:ext uri="{BB962C8B-B14F-4D97-AF65-F5344CB8AC3E}">
        <p14:creationId xmlns:p14="http://schemas.microsoft.com/office/powerpoint/2010/main" val="767431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5747266-C803-40D3-88B4-ED21B6CE60BE}" type="slidenum">
              <a:rPr lang="en-US" smtClean="0"/>
              <a:pPr/>
              <a:t>1</a:t>
            </a:fld>
            <a:endParaRPr lang="en-US" dirty="0"/>
          </a:p>
        </p:txBody>
      </p:sp>
    </p:spTree>
    <p:extLst>
      <p:ext uri="{BB962C8B-B14F-4D97-AF65-F5344CB8AC3E}">
        <p14:creationId xmlns:p14="http://schemas.microsoft.com/office/powerpoint/2010/main" val="2758979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0A13015-7DDD-471B-B94B-7AA90C164B2A}" type="slidenum">
              <a:rPr lang="en-ZA" smtClean="0"/>
              <a:t>9</a:t>
            </a:fld>
            <a:endParaRPr lang="en-ZA" dirty="0"/>
          </a:p>
        </p:txBody>
      </p:sp>
    </p:spTree>
    <p:extLst>
      <p:ext uri="{BB962C8B-B14F-4D97-AF65-F5344CB8AC3E}">
        <p14:creationId xmlns:p14="http://schemas.microsoft.com/office/powerpoint/2010/main" val="30164607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DLR Powerpoint Presentation.jpg"/>
          <p:cNvPicPr>
            <a:picLocks noChangeAspect="1"/>
          </p:cNvPicPr>
          <p:nvPr/>
        </p:nvPicPr>
        <p:blipFill rotWithShape="1">
          <a:blip r:embed="rId2"/>
          <a:srcRect b="20133"/>
          <a:stretch/>
        </p:blipFill>
        <p:spPr>
          <a:xfrm>
            <a:off x="-7963" y="0"/>
            <a:ext cx="12199963" cy="5733256"/>
          </a:xfrm>
          <a:prstGeom prst="rect">
            <a:avLst/>
          </a:prstGeom>
        </p:spPr>
      </p:pic>
      <p:sp>
        <p:nvSpPr>
          <p:cNvPr id="2" name="Title 1"/>
          <p:cNvSpPr>
            <a:spLocks noGrp="1"/>
          </p:cNvSpPr>
          <p:nvPr>
            <p:ph type="ctrTitle"/>
          </p:nvPr>
        </p:nvSpPr>
        <p:spPr>
          <a:xfrm>
            <a:off x="914400" y="1295401"/>
            <a:ext cx="10363200" cy="1470025"/>
          </a:xfrm>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828800" y="3051174"/>
            <a:ext cx="8534400" cy="1752600"/>
          </a:xfrm>
        </p:spPr>
        <p:txBody>
          <a:bodyPr/>
          <a:lstStyle>
            <a:lvl1pPr marL="0" indent="0" algn="ctr">
              <a:buNone/>
              <a:defRPr>
                <a:solidFill>
                  <a:schemeClr val="bg1"/>
                </a:solidFill>
                <a:latin typeface="Arial" panose="020B0604020202020204" pitchFamily="34" charset="0"/>
                <a:cs typeface="Arial" panose="020B0604020202020204" pitchFamily="34" charset="0"/>
              </a:defRPr>
            </a:lvl1pPr>
            <a:lvl2pPr marL="562722" indent="0" algn="ctr">
              <a:buNone/>
              <a:defRPr>
                <a:solidFill>
                  <a:schemeClr val="tx1">
                    <a:tint val="75000"/>
                  </a:schemeClr>
                </a:solidFill>
              </a:defRPr>
            </a:lvl2pPr>
            <a:lvl3pPr marL="1125444" indent="0" algn="ctr">
              <a:buNone/>
              <a:defRPr>
                <a:solidFill>
                  <a:schemeClr val="tx1">
                    <a:tint val="75000"/>
                  </a:schemeClr>
                </a:solidFill>
              </a:defRPr>
            </a:lvl3pPr>
            <a:lvl4pPr marL="1688165" indent="0" algn="ctr">
              <a:buNone/>
              <a:defRPr>
                <a:solidFill>
                  <a:schemeClr val="tx1">
                    <a:tint val="75000"/>
                  </a:schemeClr>
                </a:solidFill>
              </a:defRPr>
            </a:lvl4pPr>
            <a:lvl5pPr marL="2250887" indent="0" algn="ctr">
              <a:buNone/>
              <a:defRPr>
                <a:solidFill>
                  <a:schemeClr val="tx1">
                    <a:tint val="75000"/>
                  </a:schemeClr>
                </a:solidFill>
              </a:defRPr>
            </a:lvl5pPr>
            <a:lvl6pPr marL="2813609" indent="0" algn="ctr">
              <a:buNone/>
              <a:defRPr>
                <a:solidFill>
                  <a:schemeClr val="tx1">
                    <a:tint val="75000"/>
                  </a:schemeClr>
                </a:solidFill>
              </a:defRPr>
            </a:lvl6pPr>
            <a:lvl7pPr marL="3376331" indent="0" algn="ctr">
              <a:buNone/>
              <a:defRPr>
                <a:solidFill>
                  <a:schemeClr val="tx1">
                    <a:tint val="75000"/>
                  </a:schemeClr>
                </a:solidFill>
              </a:defRPr>
            </a:lvl7pPr>
            <a:lvl8pPr marL="3939052" indent="0" algn="ctr">
              <a:buNone/>
              <a:defRPr>
                <a:solidFill>
                  <a:schemeClr val="tx1">
                    <a:tint val="75000"/>
                  </a:schemeClr>
                </a:solidFill>
              </a:defRPr>
            </a:lvl8pPr>
            <a:lvl9pPr marL="4501774" indent="0" algn="ctr">
              <a:buNone/>
              <a:defRPr>
                <a:solidFill>
                  <a:schemeClr val="tx1">
                    <a:tint val="75000"/>
                  </a:schemeClr>
                </a:solidFill>
              </a:defRPr>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r>
              <a:rPr lang="en-US"/>
              <a:t>Wiseman Bhuqa: Deeds Training</a:t>
            </a:r>
          </a:p>
        </p:txBody>
      </p:sp>
      <p:sp>
        <p:nvSpPr>
          <p:cNvPr id="6" name="Slide Number Placeholder 5"/>
          <p:cNvSpPr>
            <a:spLocks noGrp="1"/>
          </p:cNvSpPr>
          <p:nvPr>
            <p:ph type="sldNum" sz="quarter" idx="12"/>
          </p:nvPr>
        </p:nvSpPr>
        <p:spPr/>
        <p:txBody>
          <a:bodyPr/>
          <a:lstStyle/>
          <a:p>
            <a:fld id="{3B2938F2-5168-4B3A-8FCA-5A188010D12C}" type="slidenum">
              <a:rPr lang="en-US" smtClean="0"/>
              <a:pPr/>
              <a:t>‹#›</a:t>
            </a:fld>
            <a:endParaRPr lang="en-US"/>
          </a:p>
        </p:txBody>
      </p:sp>
      <p:pic>
        <p:nvPicPr>
          <p:cNvPr id="7" name="Picture 6" descr="DRDLR Powerpoint Presentation.jpg"/>
          <p:cNvPicPr>
            <a:picLocks noChangeAspect="1"/>
          </p:cNvPicPr>
          <p:nvPr userDrawn="1"/>
        </p:nvPicPr>
        <p:blipFill rotWithShape="1">
          <a:blip r:embed="rId2"/>
          <a:srcRect b="20133"/>
          <a:stretch/>
        </p:blipFill>
        <p:spPr>
          <a:xfrm>
            <a:off x="-7963" y="0"/>
            <a:ext cx="12199963" cy="5733256"/>
          </a:xfrm>
          <a:prstGeom prst="rect">
            <a:avLst/>
          </a:prstGeom>
        </p:spPr>
      </p:pic>
    </p:spTree>
    <p:extLst>
      <p:ext uri="{BB962C8B-B14F-4D97-AF65-F5344CB8AC3E}">
        <p14:creationId xmlns:p14="http://schemas.microsoft.com/office/powerpoint/2010/main" val="1274406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09600" y="1600202"/>
            <a:ext cx="10972800" cy="3989039"/>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t>Wiseman Bhuqa: Deeds Training</a:t>
            </a:r>
          </a:p>
        </p:txBody>
      </p:sp>
      <p:sp>
        <p:nvSpPr>
          <p:cNvPr id="6" name="Slide Number Placeholder 5"/>
          <p:cNvSpPr>
            <a:spLocks noGrp="1"/>
          </p:cNvSpPr>
          <p:nvPr>
            <p:ph type="sldNum" sz="quarter" idx="12"/>
          </p:nvPr>
        </p:nvSpPr>
        <p:spPr/>
        <p:txBody>
          <a:bodyPr/>
          <a:lstStyle/>
          <a:p>
            <a:fld id="{3B2938F2-5168-4B3A-8FCA-5A188010D12C}" type="slidenum">
              <a:rPr lang="en-US" smtClean="0"/>
              <a:pPr/>
              <a:t>‹#›</a:t>
            </a:fld>
            <a:endParaRPr lang="en-US"/>
          </a:p>
        </p:txBody>
      </p:sp>
    </p:spTree>
    <p:extLst>
      <p:ext uri="{BB962C8B-B14F-4D97-AF65-F5344CB8AC3E}">
        <p14:creationId xmlns:p14="http://schemas.microsoft.com/office/powerpoint/2010/main" val="3429970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600202"/>
            <a:ext cx="5384800" cy="4038599"/>
          </a:xfrm>
        </p:spPr>
        <p:txBody>
          <a:bodyPr/>
          <a:lstStyle>
            <a:lvl1pPr>
              <a:defRPr sz="3446"/>
            </a:lvl1pPr>
            <a:lvl2pPr>
              <a:defRPr sz="2954"/>
            </a:lvl2pPr>
            <a:lvl3pPr>
              <a:defRPr sz="2462"/>
            </a:lvl3pPr>
            <a:lvl4pPr>
              <a:defRPr sz="2215"/>
            </a:lvl4pPr>
            <a:lvl5pPr>
              <a:defRPr sz="2215"/>
            </a:lvl5pPr>
            <a:lvl6pPr>
              <a:defRPr sz="2215"/>
            </a:lvl6pPr>
            <a:lvl7pPr>
              <a:defRPr sz="2215"/>
            </a:lvl7pPr>
            <a:lvl8pPr>
              <a:defRPr sz="2215"/>
            </a:lvl8pPr>
            <a:lvl9pPr>
              <a:defRPr sz="221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2"/>
            <a:ext cx="5384800" cy="4114799"/>
          </a:xfrm>
        </p:spPr>
        <p:txBody>
          <a:bodyPr/>
          <a:lstStyle>
            <a:lvl1pPr>
              <a:defRPr sz="3446"/>
            </a:lvl1pPr>
            <a:lvl2pPr>
              <a:defRPr sz="2954"/>
            </a:lvl2pPr>
            <a:lvl3pPr>
              <a:defRPr sz="2462"/>
            </a:lvl3pPr>
            <a:lvl4pPr>
              <a:defRPr sz="2215"/>
            </a:lvl4pPr>
            <a:lvl5pPr>
              <a:defRPr sz="2215"/>
            </a:lvl5pPr>
            <a:lvl6pPr>
              <a:defRPr sz="2215"/>
            </a:lvl6pPr>
            <a:lvl7pPr>
              <a:defRPr sz="2215"/>
            </a:lvl7pPr>
            <a:lvl8pPr>
              <a:defRPr sz="2215"/>
            </a:lvl8pPr>
            <a:lvl9pPr>
              <a:defRPr sz="221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Footer Placeholder 4"/>
          <p:cNvSpPr>
            <a:spLocks noGrp="1"/>
          </p:cNvSpPr>
          <p:nvPr>
            <p:ph type="ftr" sz="quarter" idx="11"/>
          </p:nvPr>
        </p:nvSpPr>
        <p:spPr>
          <a:xfrm>
            <a:off x="4165600" y="6356352"/>
            <a:ext cx="3860800" cy="365125"/>
          </a:xfrm>
        </p:spPr>
        <p:txBody>
          <a:bodyPr/>
          <a:lstStyle/>
          <a:p>
            <a:r>
              <a:rPr lang="en-US"/>
              <a:t>Wiseman Bhuqa: Deeds Training</a:t>
            </a:r>
          </a:p>
        </p:txBody>
      </p:sp>
      <p:sp>
        <p:nvSpPr>
          <p:cNvPr id="14" name="Slide Number Placeholder 5"/>
          <p:cNvSpPr>
            <a:spLocks noGrp="1"/>
          </p:cNvSpPr>
          <p:nvPr>
            <p:ph type="sldNum" sz="quarter" idx="12"/>
          </p:nvPr>
        </p:nvSpPr>
        <p:spPr>
          <a:xfrm>
            <a:off x="8737600" y="6356352"/>
            <a:ext cx="2844800" cy="365125"/>
          </a:xfrm>
        </p:spPr>
        <p:txBody>
          <a:bodyPr/>
          <a:lstStyle/>
          <a:p>
            <a:fld id="{3B2938F2-5168-4B3A-8FCA-5A188010D12C}" type="slidenum">
              <a:rPr lang="en-US" smtClean="0"/>
              <a:pPr/>
              <a:t>‹#›</a:t>
            </a:fld>
            <a:endParaRPr lang="en-US"/>
          </a:p>
        </p:txBody>
      </p:sp>
    </p:spTree>
    <p:extLst>
      <p:ext uri="{BB962C8B-B14F-4D97-AF65-F5344CB8AC3E}">
        <p14:creationId xmlns:p14="http://schemas.microsoft.com/office/powerpoint/2010/main" val="3813624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544312"/>
            <a:ext cx="12192000" cy="1313688"/>
          </a:xfrm>
          <a:prstGeom prst="rect">
            <a:avLst/>
          </a:prstGeom>
        </p:spPr>
      </p:pic>
      <p:sp>
        <p:nvSpPr>
          <p:cNvPr id="8" name="Footer Placeholder 4"/>
          <p:cNvSpPr>
            <a:spLocks noGrp="1"/>
          </p:cNvSpPr>
          <p:nvPr>
            <p:ph type="ftr" sz="quarter" idx="11"/>
          </p:nvPr>
        </p:nvSpPr>
        <p:spPr>
          <a:xfrm>
            <a:off x="4165600" y="6356352"/>
            <a:ext cx="3860800" cy="365125"/>
          </a:xfrm>
        </p:spPr>
        <p:txBody>
          <a:bodyPr/>
          <a:lstStyle/>
          <a:p>
            <a:r>
              <a:rPr lang="en-US"/>
              <a:t>Wiseman Bhuqa: Deeds Training</a:t>
            </a:r>
          </a:p>
        </p:txBody>
      </p:sp>
      <p:sp>
        <p:nvSpPr>
          <p:cNvPr id="9" name="Slide Number Placeholder 5"/>
          <p:cNvSpPr>
            <a:spLocks noGrp="1"/>
          </p:cNvSpPr>
          <p:nvPr>
            <p:ph type="sldNum" sz="quarter" idx="12"/>
          </p:nvPr>
        </p:nvSpPr>
        <p:spPr>
          <a:xfrm>
            <a:off x="8737600" y="6356352"/>
            <a:ext cx="2844800" cy="365125"/>
          </a:xfrm>
        </p:spPr>
        <p:txBody>
          <a:bodyPr/>
          <a:lstStyle/>
          <a:p>
            <a:fld id="{3B2938F2-5168-4B3A-8FCA-5A188010D12C}"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544312"/>
            <a:ext cx="12192000" cy="1313688"/>
          </a:xfrm>
          <a:prstGeom prst="rect">
            <a:avLst/>
          </a:prstGeom>
        </p:spPr>
      </p:pic>
    </p:spTree>
    <p:extLst>
      <p:ext uri="{BB962C8B-B14F-4D97-AF65-F5344CB8AC3E}">
        <p14:creationId xmlns:p14="http://schemas.microsoft.com/office/powerpoint/2010/main" val="28936597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394411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477">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477">
                <a:solidFill>
                  <a:schemeClr val="tx1">
                    <a:tint val="75000"/>
                  </a:schemeClr>
                </a:solidFill>
              </a:defRPr>
            </a:lvl1pPr>
          </a:lstStyle>
          <a:p>
            <a:r>
              <a:rPr lang="en-US" dirty="0"/>
              <a:t>Wiseman </a:t>
            </a:r>
            <a:r>
              <a:rPr lang="en-US" dirty="0" err="1"/>
              <a:t>Bhuqa</a:t>
            </a:r>
            <a:r>
              <a:rPr lang="en-US" dirty="0"/>
              <a:t>: Deeds Training</a:t>
            </a: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477">
                <a:solidFill>
                  <a:schemeClr val="tx1">
                    <a:tint val="75000"/>
                  </a:schemeClr>
                </a:solidFill>
              </a:defRPr>
            </a:lvl1pPr>
          </a:lstStyle>
          <a:p>
            <a:fld id="{3B2938F2-5168-4B3A-8FCA-5A188010D12C}" type="slidenum">
              <a:rPr lang="en-US" smtClean="0"/>
              <a:pPr/>
              <a:t>‹#›</a:t>
            </a:fld>
            <a:endParaRPr lang="en-US"/>
          </a:p>
        </p:txBody>
      </p:sp>
      <p:pic>
        <p:nvPicPr>
          <p:cNvPr id="7" name="Picture 6"/>
          <p:cNvPicPr>
            <a:picLocks noChangeAspect="1"/>
          </p:cNvPicPr>
          <p:nvPr/>
        </p:nvPicPr>
        <p:blipFill rotWithShape="1">
          <a:blip r:embed="rId6" cstate="print">
            <a:extLst>
              <a:ext uri="{28A0092B-C50C-407E-A947-70E740481C1C}">
                <a14:useLocalDpi xmlns:a14="http://schemas.microsoft.com/office/drawing/2010/main" val="0"/>
              </a:ext>
            </a:extLst>
          </a:blip>
          <a:srcRect l="450"/>
          <a:stretch/>
        </p:blipFill>
        <p:spPr>
          <a:xfrm>
            <a:off x="0" y="5544312"/>
            <a:ext cx="12192000" cy="1313688"/>
          </a:xfrm>
          <a:prstGeom prst="rect">
            <a:avLst/>
          </a:prstGeom>
        </p:spPr>
      </p:pic>
      <p:sp>
        <p:nvSpPr>
          <p:cNvPr id="9" name="Slide Number Placeholder 5"/>
          <p:cNvSpPr txBox="1">
            <a:spLocks/>
          </p:cNvSpPr>
          <p:nvPr/>
        </p:nvSpPr>
        <p:spPr>
          <a:xfrm>
            <a:off x="8737600" y="6356352"/>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B2938F2-5168-4B3A-8FCA-5A188010D12C}" type="slidenum">
              <a:rPr lang="en-US" sz="1477" smtClean="0"/>
              <a:pPr algn="r"/>
              <a:t>‹#›</a:t>
            </a:fld>
            <a:endParaRPr lang="en-US" sz="2215" dirty="0"/>
          </a:p>
        </p:txBody>
      </p:sp>
    </p:spTree>
    <p:extLst>
      <p:ext uri="{BB962C8B-B14F-4D97-AF65-F5344CB8AC3E}">
        <p14:creationId xmlns:p14="http://schemas.microsoft.com/office/powerpoint/2010/main" val="1484473508"/>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Lst>
  <p:hf hdr="0" dt="0"/>
  <p:txStyles>
    <p:titleStyle>
      <a:lvl1pPr algn="ctr" defTabSz="1125444" rtl="0" eaLnBrk="1" latinLnBrk="0" hangingPunct="1">
        <a:spcBef>
          <a:spcPct val="0"/>
        </a:spcBef>
        <a:buNone/>
        <a:defRPr sz="5416" kern="1200">
          <a:solidFill>
            <a:schemeClr val="tx1"/>
          </a:solidFill>
          <a:latin typeface="Arial" panose="020B0604020202020204" pitchFamily="34" charset="0"/>
          <a:ea typeface="+mj-ea"/>
          <a:cs typeface="Arial" panose="020B0604020202020204" pitchFamily="34" charset="0"/>
        </a:defRPr>
      </a:lvl1pPr>
    </p:titleStyle>
    <p:bodyStyle>
      <a:lvl1pPr marL="422041" indent="-422041" algn="l" defTabSz="1125444" rtl="0" eaLnBrk="1" latinLnBrk="0" hangingPunct="1">
        <a:spcBef>
          <a:spcPct val="20000"/>
        </a:spcBef>
        <a:buFont typeface="Arial" panose="020B0604020202020204" pitchFamily="34" charset="0"/>
        <a:buChar char="•"/>
        <a:defRPr sz="3939" kern="1200">
          <a:solidFill>
            <a:schemeClr val="tx1"/>
          </a:solidFill>
          <a:latin typeface="Arial" panose="020B0604020202020204" pitchFamily="34" charset="0"/>
          <a:ea typeface="+mn-ea"/>
          <a:cs typeface="Arial" panose="020B0604020202020204" pitchFamily="34" charset="0"/>
        </a:defRPr>
      </a:lvl1pPr>
      <a:lvl2pPr marL="914423" indent="-351701" algn="l" defTabSz="1125444" rtl="0" eaLnBrk="1" latinLnBrk="0" hangingPunct="1">
        <a:spcBef>
          <a:spcPct val="20000"/>
        </a:spcBef>
        <a:buFont typeface="Arial" panose="020B0604020202020204" pitchFamily="34" charset="0"/>
        <a:buChar char="–"/>
        <a:defRPr sz="3446" kern="1200">
          <a:solidFill>
            <a:schemeClr val="tx1"/>
          </a:solidFill>
          <a:latin typeface="Arial" panose="020B0604020202020204" pitchFamily="34" charset="0"/>
          <a:ea typeface="+mn-ea"/>
          <a:cs typeface="Arial" panose="020B0604020202020204" pitchFamily="34" charset="0"/>
        </a:defRPr>
      </a:lvl2pPr>
      <a:lvl3pPr marL="1406804" indent="-281361" algn="l" defTabSz="1125444" rtl="0" eaLnBrk="1" latinLnBrk="0" hangingPunct="1">
        <a:spcBef>
          <a:spcPct val="20000"/>
        </a:spcBef>
        <a:buFont typeface="Arial" panose="020B0604020202020204" pitchFamily="34" charset="0"/>
        <a:buChar char="•"/>
        <a:defRPr sz="2954" kern="1200">
          <a:solidFill>
            <a:schemeClr val="tx1"/>
          </a:solidFill>
          <a:latin typeface="Arial" panose="020B0604020202020204" pitchFamily="34" charset="0"/>
          <a:ea typeface="+mn-ea"/>
          <a:cs typeface="Arial" panose="020B0604020202020204" pitchFamily="34" charset="0"/>
        </a:defRPr>
      </a:lvl3pPr>
      <a:lvl4pPr marL="1969526" indent="-281361" algn="l" defTabSz="1125444" rtl="0" eaLnBrk="1" latinLnBrk="0" hangingPunct="1">
        <a:spcBef>
          <a:spcPct val="20000"/>
        </a:spcBef>
        <a:buFont typeface="Arial" panose="020B0604020202020204" pitchFamily="34" charset="0"/>
        <a:buChar char="–"/>
        <a:defRPr sz="2462" kern="1200">
          <a:solidFill>
            <a:schemeClr val="tx1"/>
          </a:solidFill>
          <a:latin typeface="Arial" panose="020B0604020202020204" pitchFamily="34" charset="0"/>
          <a:ea typeface="+mn-ea"/>
          <a:cs typeface="Arial" panose="020B0604020202020204" pitchFamily="34" charset="0"/>
        </a:defRPr>
      </a:lvl4pPr>
      <a:lvl5pPr marL="2532248" indent="-281361" algn="l" defTabSz="1125444" rtl="0" eaLnBrk="1" latinLnBrk="0" hangingPunct="1">
        <a:spcBef>
          <a:spcPct val="20000"/>
        </a:spcBef>
        <a:buFont typeface="Arial" panose="020B0604020202020204" pitchFamily="34" charset="0"/>
        <a:buChar char="»"/>
        <a:defRPr sz="2462" kern="1200">
          <a:solidFill>
            <a:schemeClr val="tx1"/>
          </a:solidFill>
          <a:latin typeface="Arial" panose="020B0604020202020204" pitchFamily="34" charset="0"/>
          <a:ea typeface="+mn-ea"/>
          <a:cs typeface="Arial" panose="020B0604020202020204" pitchFamily="34" charset="0"/>
        </a:defRPr>
      </a:lvl5pPr>
      <a:lvl6pPr marL="3094970" indent="-281361" algn="l" defTabSz="1125444" rtl="0" eaLnBrk="1" latinLnBrk="0" hangingPunct="1">
        <a:spcBef>
          <a:spcPct val="20000"/>
        </a:spcBef>
        <a:buFont typeface="Arial" panose="020B0604020202020204" pitchFamily="34" charset="0"/>
        <a:buChar char="•"/>
        <a:defRPr sz="2462" kern="1200">
          <a:solidFill>
            <a:schemeClr val="tx1"/>
          </a:solidFill>
          <a:latin typeface="+mn-lt"/>
          <a:ea typeface="+mn-ea"/>
          <a:cs typeface="+mn-cs"/>
        </a:defRPr>
      </a:lvl6pPr>
      <a:lvl7pPr marL="3657691" indent="-281361" algn="l" defTabSz="1125444" rtl="0" eaLnBrk="1" latinLnBrk="0" hangingPunct="1">
        <a:spcBef>
          <a:spcPct val="20000"/>
        </a:spcBef>
        <a:buFont typeface="Arial" panose="020B0604020202020204" pitchFamily="34" charset="0"/>
        <a:buChar char="•"/>
        <a:defRPr sz="2462" kern="1200">
          <a:solidFill>
            <a:schemeClr val="tx1"/>
          </a:solidFill>
          <a:latin typeface="+mn-lt"/>
          <a:ea typeface="+mn-ea"/>
          <a:cs typeface="+mn-cs"/>
        </a:defRPr>
      </a:lvl7pPr>
      <a:lvl8pPr marL="4220413" indent="-281361" algn="l" defTabSz="1125444" rtl="0" eaLnBrk="1" latinLnBrk="0" hangingPunct="1">
        <a:spcBef>
          <a:spcPct val="20000"/>
        </a:spcBef>
        <a:buFont typeface="Arial" panose="020B0604020202020204" pitchFamily="34" charset="0"/>
        <a:buChar char="•"/>
        <a:defRPr sz="2462" kern="1200">
          <a:solidFill>
            <a:schemeClr val="tx1"/>
          </a:solidFill>
          <a:latin typeface="+mn-lt"/>
          <a:ea typeface="+mn-ea"/>
          <a:cs typeface="+mn-cs"/>
        </a:defRPr>
      </a:lvl8pPr>
      <a:lvl9pPr marL="4783135" indent="-281361" algn="l" defTabSz="1125444" rtl="0" eaLnBrk="1" latinLnBrk="0" hangingPunct="1">
        <a:spcBef>
          <a:spcPct val="20000"/>
        </a:spcBef>
        <a:buFont typeface="Arial" panose="020B0604020202020204" pitchFamily="34" charset="0"/>
        <a:buChar char="•"/>
        <a:defRPr sz="2462" kern="1200">
          <a:solidFill>
            <a:schemeClr val="tx1"/>
          </a:solidFill>
          <a:latin typeface="+mn-lt"/>
          <a:ea typeface="+mn-ea"/>
          <a:cs typeface="+mn-cs"/>
        </a:defRPr>
      </a:lvl9pPr>
    </p:bodyStyle>
    <p:otherStyle>
      <a:defPPr>
        <a:defRPr lang="en-US"/>
      </a:defPPr>
      <a:lvl1pPr marL="0" algn="l" defTabSz="1125444" rtl="0" eaLnBrk="1" latinLnBrk="0" hangingPunct="1">
        <a:defRPr sz="2215" kern="1200">
          <a:solidFill>
            <a:schemeClr val="tx1"/>
          </a:solidFill>
          <a:latin typeface="+mn-lt"/>
          <a:ea typeface="+mn-ea"/>
          <a:cs typeface="+mn-cs"/>
        </a:defRPr>
      </a:lvl1pPr>
      <a:lvl2pPr marL="562722" algn="l" defTabSz="1125444" rtl="0" eaLnBrk="1" latinLnBrk="0" hangingPunct="1">
        <a:defRPr sz="2215" kern="1200">
          <a:solidFill>
            <a:schemeClr val="tx1"/>
          </a:solidFill>
          <a:latin typeface="+mn-lt"/>
          <a:ea typeface="+mn-ea"/>
          <a:cs typeface="+mn-cs"/>
        </a:defRPr>
      </a:lvl2pPr>
      <a:lvl3pPr marL="1125444" algn="l" defTabSz="1125444" rtl="0" eaLnBrk="1" latinLnBrk="0" hangingPunct="1">
        <a:defRPr sz="2215" kern="1200">
          <a:solidFill>
            <a:schemeClr val="tx1"/>
          </a:solidFill>
          <a:latin typeface="+mn-lt"/>
          <a:ea typeface="+mn-ea"/>
          <a:cs typeface="+mn-cs"/>
        </a:defRPr>
      </a:lvl3pPr>
      <a:lvl4pPr marL="1688165" algn="l" defTabSz="1125444" rtl="0" eaLnBrk="1" latinLnBrk="0" hangingPunct="1">
        <a:defRPr sz="2215" kern="1200">
          <a:solidFill>
            <a:schemeClr val="tx1"/>
          </a:solidFill>
          <a:latin typeface="+mn-lt"/>
          <a:ea typeface="+mn-ea"/>
          <a:cs typeface="+mn-cs"/>
        </a:defRPr>
      </a:lvl4pPr>
      <a:lvl5pPr marL="2250887" algn="l" defTabSz="1125444" rtl="0" eaLnBrk="1" latinLnBrk="0" hangingPunct="1">
        <a:defRPr sz="2215" kern="1200">
          <a:solidFill>
            <a:schemeClr val="tx1"/>
          </a:solidFill>
          <a:latin typeface="+mn-lt"/>
          <a:ea typeface="+mn-ea"/>
          <a:cs typeface="+mn-cs"/>
        </a:defRPr>
      </a:lvl5pPr>
      <a:lvl6pPr marL="2813609" algn="l" defTabSz="1125444" rtl="0" eaLnBrk="1" latinLnBrk="0" hangingPunct="1">
        <a:defRPr sz="2215" kern="1200">
          <a:solidFill>
            <a:schemeClr val="tx1"/>
          </a:solidFill>
          <a:latin typeface="+mn-lt"/>
          <a:ea typeface="+mn-ea"/>
          <a:cs typeface="+mn-cs"/>
        </a:defRPr>
      </a:lvl6pPr>
      <a:lvl7pPr marL="3376331" algn="l" defTabSz="1125444" rtl="0" eaLnBrk="1" latinLnBrk="0" hangingPunct="1">
        <a:defRPr sz="2215" kern="1200">
          <a:solidFill>
            <a:schemeClr val="tx1"/>
          </a:solidFill>
          <a:latin typeface="+mn-lt"/>
          <a:ea typeface="+mn-ea"/>
          <a:cs typeface="+mn-cs"/>
        </a:defRPr>
      </a:lvl7pPr>
      <a:lvl8pPr marL="3939052" algn="l" defTabSz="1125444" rtl="0" eaLnBrk="1" latinLnBrk="0" hangingPunct="1">
        <a:defRPr sz="2215" kern="1200">
          <a:solidFill>
            <a:schemeClr val="tx1"/>
          </a:solidFill>
          <a:latin typeface="+mn-lt"/>
          <a:ea typeface="+mn-ea"/>
          <a:cs typeface="+mn-cs"/>
        </a:defRPr>
      </a:lvl8pPr>
      <a:lvl9pPr marL="4501774" algn="l" defTabSz="1125444" rtl="0" eaLnBrk="1" latinLnBrk="0" hangingPunct="1">
        <a:defRPr sz="221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B2938F2-5168-4B3A-8FCA-5A188010D12C}" type="slidenum">
              <a:rPr lang="en-US" smtClean="0"/>
              <a:pPr/>
              <a:t>1</a:t>
            </a:fld>
            <a:endParaRPr lang="en-US" dirty="0"/>
          </a:p>
        </p:txBody>
      </p:sp>
      <p:pic>
        <p:nvPicPr>
          <p:cNvPr id="6" name="Picture 5" descr="200px-Coat_of_arms_of_South_Africa 2"/>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5109" y="6093296"/>
            <a:ext cx="2808312" cy="764704"/>
          </a:xfrm>
          <a:prstGeom prst="rect">
            <a:avLst/>
          </a:prstGeom>
          <a:noFill/>
          <a:ln>
            <a:noFill/>
          </a:ln>
        </p:spPr>
      </p:pic>
      <p:sp>
        <p:nvSpPr>
          <p:cNvPr id="5" name="TextBox 4"/>
          <p:cNvSpPr txBox="1"/>
          <p:nvPr/>
        </p:nvSpPr>
        <p:spPr>
          <a:xfrm>
            <a:off x="-1" y="1484784"/>
            <a:ext cx="12192001" cy="4308872"/>
          </a:xfrm>
          <a:prstGeom prst="rect">
            <a:avLst/>
          </a:prstGeom>
          <a:noFill/>
        </p:spPr>
        <p:txBody>
          <a:bodyPr wrap="square" rtlCol="0">
            <a:spAutoFit/>
          </a:bodyPr>
          <a:lstStyle/>
          <a:p>
            <a:pPr lvl="0" algn="ctr">
              <a:spcBef>
                <a:spcPct val="20000"/>
              </a:spcBef>
            </a:pPr>
            <a:endParaRPr lang="en-ZA" sz="3200" dirty="0">
              <a:latin typeface="Arial" pitchFamily="34" charset="0"/>
              <a:cs typeface="Arial" pitchFamily="34" charset="0"/>
            </a:endParaRPr>
          </a:p>
          <a:p>
            <a:pPr lvl="0" algn="ctr">
              <a:spcBef>
                <a:spcPct val="20000"/>
              </a:spcBef>
            </a:pPr>
            <a:r>
              <a:rPr lang="en-US" sz="3200" cap="small" dirty="0">
                <a:latin typeface="Arial" panose="020B0604020202020204" pitchFamily="34" charset="0"/>
                <a:cs typeface="Arial" panose="020B0604020202020204" pitchFamily="34" charset="0"/>
              </a:rPr>
              <a:t>ULTRA PUBLIC COMMENTS</a:t>
            </a:r>
            <a:endParaRPr lang="en-ZA" sz="3200" cap="small" dirty="0">
              <a:latin typeface="Arial" panose="020B0604020202020204" pitchFamily="34" charset="0"/>
              <a:cs typeface="Arial" panose="020B0604020202020204" pitchFamily="34" charset="0"/>
            </a:endParaRPr>
          </a:p>
          <a:p>
            <a:pPr lvl="0" algn="ctr">
              <a:spcBef>
                <a:spcPct val="20000"/>
              </a:spcBef>
            </a:pPr>
            <a:r>
              <a:rPr lang="en-ZA" sz="3200" cap="small" dirty="0">
                <a:latin typeface="Arial" panose="020B0604020202020204" pitchFamily="34" charset="0"/>
                <a:cs typeface="Arial" panose="020B0604020202020204" pitchFamily="34" charset="0"/>
              </a:rPr>
              <a:t>PRESENTATION</a:t>
            </a:r>
          </a:p>
          <a:p>
            <a:pPr lvl="0" algn="ctr">
              <a:spcBef>
                <a:spcPct val="20000"/>
              </a:spcBef>
            </a:pPr>
            <a:r>
              <a:rPr lang="en-ZA" sz="3200" cap="small" dirty="0">
                <a:latin typeface="Arial" panose="020B0604020202020204" pitchFamily="34" charset="0"/>
                <a:cs typeface="Arial" panose="020B0604020202020204" pitchFamily="34" charset="0"/>
              </a:rPr>
              <a:t>PORTFOLIO COMMITTEE ON AGRICULTURE, LAND REFORM AND RURAL DEVELOPMENT </a:t>
            </a:r>
          </a:p>
          <a:p>
            <a:pPr lvl="0" algn="ctr">
              <a:spcBef>
                <a:spcPct val="20000"/>
              </a:spcBef>
            </a:pPr>
            <a:endParaRPr lang="en-ZA" sz="3200" cap="small" dirty="0">
              <a:latin typeface="Arial" panose="020B0604020202020204" pitchFamily="34" charset="0"/>
              <a:cs typeface="Arial" panose="020B0604020202020204" pitchFamily="34" charset="0"/>
            </a:endParaRPr>
          </a:p>
          <a:p>
            <a:pPr lvl="0" algn="ctr">
              <a:spcBef>
                <a:spcPct val="20000"/>
              </a:spcBef>
            </a:pPr>
            <a:r>
              <a:rPr lang="en-ZA" sz="3200" cap="small" dirty="0">
                <a:latin typeface="Arial" panose="020B0604020202020204" pitchFamily="34" charset="0"/>
                <a:cs typeface="Arial" panose="020B0604020202020204" pitchFamily="34" charset="0"/>
              </a:rPr>
              <a:t>1 SEPTEMBER 2020</a:t>
            </a:r>
            <a:endParaRPr lang="en-ZA" sz="3200" i="1" cap="small" dirty="0">
              <a:latin typeface="Arial" panose="020B0604020202020204" pitchFamily="34" charset="0"/>
              <a:cs typeface="Arial" panose="020B0604020202020204" pitchFamily="34" charset="0"/>
            </a:endParaRPr>
          </a:p>
          <a:p>
            <a:pPr algn="ctr"/>
            <a:endParaRPr lang="en-US" b="1" dirty="0">
              <a:solidFill>
                <a:schemeClr val="bg1"/>
              </a:solidFill>
            </a:endParaRPr>
          </a:p>
        </p:txBody>
      </p:sp>
      <p:sp>
        <p:nvSpPr>
          <p:cNvPr id="2" name="TextBox 1"/>
          <p:cNvSpPr txBox="1"/>
          <p:nvPr/>
        </p:nvSpPr>
        <p:spPr>
          <a:xfrm>
            <a:off x="1506932" y="723799"/>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616986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400" b="1" cap="small" dirty="0"/>
              <a:t>PRESENTATION OUTLINE</a:t>
            </a:r>
          </a:p>
        </p:txBody>
      </p:sp>
      <p:sp>
        <p:nvSpPr>
          <p:cNvPr id="2" name="Content Placeholder 1"/>
          <p:cNvSpPr>
            <a:spLocks noGrp="1"/>
          </p:cNvSpPr>
          <p:nvPr>
            <p:ph idx="1"/>
          </p:nvPr>
        </p:nvSpPr>
        <p:spPr/>
        <p:txBody>
          <a:bodyPr>
            <a:noAutofit/>
          </a:bodyPr>
          <a:lstStyle/>
          <a:p>
            <a:pPr marL="422041" lvl="1" indent="-422041" algn="just">
              <a:lnSpc>
                <a:spcPct val="200000"/>
              </a:lnSpc>
              <a:buFont typeface="Arial" panose="020B0604020202020204" pitchFamily="34" charset="0"/>
              <a:buChar char="•"/>
            </a:pPr>
            <a:r>
              <a:rPr lang="en-US" sz="1600" cap="small" dirty="0">
                <a:latin typeface="Calibri" pitchFamily="34" charset="0"/>
                <a:cs typeface="Calibri" pitchFamily="34" charset="0"/>
              </a:rPr>
              <a:t>INTRODUCTION</a:t>
            </a:r>
          </a:p>
          <a:p>
            <a:pPr marL="422041" lvl="1" indent="-422041" algn="just">
              <a:lnSpc>
                <a:spcPct val="200000"/>
              </a:lnSpc>
              <a:buFont typeface="Arial" panose="020B0604020202020204" pitchFamily="34" charset="0"/>
              <a:buChar char="•"/>
            </a:pPr>
            <a:r>
              <a:rPr lang="en-US" sz="1600" cap="small" dirty="0">
                <a:latin typeface="Calibri" pitchFamily="34" charset="0"/>
                <a:cs typeface="Calibri" pitchFamily="34" charset="0"/>
              </a:rPr>
              <a:t>DIRECT COMMENTS ON CLAUSES OF THE BILL</a:t>
            </a:r>
          </a:p>
          <a:p>
            <a:pPr marL="422041" lvl="1" indent="-422041" algn="just">
              <a:lnSpc>
                <a:spcPct val="200000"/>
              </a:lnSpc>
              <a:buFont typeface="Arial" panose="020B0604020202020204" pitchFamily="34" charset="0"/>
              <a:buChar char="•"/>
            </a:pPr>
            <a:r>
              <a:rPr lang="en-US" sz="1600" cap="small" dirty="0">
                <a:latin typeface="Calibri" pitchFamily="34" charset="0"/>
                <a:cs typeface="Calibri" pitchFamily="34" charset="0"/>
              </a:rPr>
              <a:t>COMMENTS WE SUPPORT ON CLAUSES OF THE BILL</a:t>
            </a:r>
          </a:p>
          <a:p>
            <a:pPr marL="422041" lvl="1" indent="-422041" algn="just">
              <a:lnSpc>
                <a:spcPct val="200000"/>
              </a:lnSpc>
              <a:buFont typeface="Arial" panose="020B0604020202020204" pitchFamily="34" charset="0"/>
              <a:buChar char="•"/>
            </a:pPr>
            <a:r>
              <a:rPr lang="en-US" sz="1600" cap="small" dirty="0">
                <a:latin typeface="Calibri" pitchFamily="34" charset="0"/>
                <a:cs typeface="Calibri" pitchFamily="34" charset="0"/>
              </a:rPr>
              <a:t>COMMENTS ON LAND TENURE IN GENERAL</a:t>
            </a:r>
          </a:p>
          <a:p>
            <a:pPr marL="422041" lvl="1" indent="-422041" algn="just">
              <a:lnSpc>
                <a:spcPct val="200000"/>
              </a:lnSpc>
              <a:buFont typeface="Arial" panose="020B0604020202020204" pitchFamily="34" charset="0"/>
              <a:buChar char="•"/>
            </a:pPr>
            <a:r>
              <a:rPr lang="en-US" sz="1600" cap="small" dirty="0">
                <a:latin typeface="Calibri" pitchFamily="34" charset="0"/>
                <a:cs typeface="Calibri" pitchFamily="34" charset="0"/>
              </a:rPr>
              <a:t>CONCLUSION </a:t>
            </a:r>
          </a:p>
          <a:p>
            <a:endParaRPr lang="en-US" sz="1800" dirty="0">
              <a:latin typeface="Calibri" pitchFamily="34" charset="0"/>
              <a:cs typeface="Calibri" pitchFamily="34" charset="0"/>
            </a:endParaRPr>
          </a:p>
        </p:txBody>
      </p:sp>
      <p:sp>
        <p:nvSpPr>
          <p:cNvPr id="4" name="Slide Number Placeholder 3"/>
          <p:cNvSpPr>
            <a:spLocks noGrp="1"/>
          </p:cNvSpPr>
          <p:nvPr>
            <p:ph type="sldNum" sz="quarter" idx="12"/>
          </p:nvPr>
        </p:nvSpPr>
        <p:spPr/>
        <p:txBody>
          <a:bodyPr/>
          <a:lstStyle/>
          <a:p>
            <a:fld id="{3B2938F2-5168-4B3A-8FCA-5A188010D12C}" type="slidenum">
              <a:rPr lang="en-US" smtClean="0"/>
              <a:pPr/>
              <a:t>2</a:t>
            </a:fld>
            <a:endParaRPr lang="en-US" dirty="0"/>
          </a:p>
        </p:txBody>
      </p:sp>
      <p:pic>
        <p:nvPicPr>
          <p:cNvPr id="5" name="Picture 4" descr="200px-Coat_of_arms_of_South_Africa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5109" y="6093296"/>
            <a:ext cx="2808312" cy="764704"/>
          </a:xfrm>
          <a:prstGeom prst="rect">
            <a:avLst/>
          </a:prstGeom>
          <a:noFill/>
          <a:ln>
            <a:noFill/>
          </a:ln>
        </p:spPr>
      </p:pic>
    </p:spTree>
    <p:extLst>
      <p:ext uri="{BB962C8B-B14F-4D97-AF65-F5344CB8AC3E}">
        <p14:creationId xmlns:p14="http://schemas.microsoft.com/office/powerpoint/2010/main" val="3417985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3392" y="116632"/>
            <a:ext cx="10972800" cy="504056"/>
          </a:xfrm>
        </p:spPr>
        <p:txBody>
          <a:bodyPr>
            <a:normAutofit/>
          </a:bodyPr>
          <a:lstStyle/>
          <a:p>
            <a:r>
              <a:rPr lang="en-US" sz="2400" b="1" cap="small" dirty="0"/>
              <a:t>INTRODUCTION</a:t>
            </a:r>
          </a:p>
        </p:txBody>
      </p:sp>
      <p:sp>
        <p:nvSpPr>
          <p:cNvPr id="2" name="Content Placeholder 1"/>
          <p:cNvSpPr>
            <a:spLocks noGrp="1"/>
          </p:cNvSpPr>
          <p:nvPr>
            <p:ph idx="1"/>
          </p:nvPr>
        </p:nvSpPr>
        <p:spPr>
          <a:xfrm>
            <a:off x="263352" y="620688"/>
            <a:ext cx="11737304" cy="5184576"/>
          </a:xfrm>
        </p:spPr>
        <p:txBody>
          <a:bodyPr>
            <a:noAutofit/>
          </a:bodyPr>
          <a:lstStyle/>
          <a:p>
            <a:pPr marL="422041" lvl="1" indent="-422041" algn="just">
              <a:buFont typeface="Arial" panose="020B0604020202020204" pitchFamily="34" charset="0"/>
              <a:buChar char="•"/>
            </a:pPr>
            <a:r>
              <a:rPr lang="en-ZA" sz="1800" dirty="0"/>
              <a:t>The Bill seeks to amend the Upgrading of Land Tenure Rights Act 112 of 1991 (“ULTRA”).</a:t>
            </a:r>
          </a:p>
          <a:p>
            <a:pPr marL="422041" lvl="1" indent="-422041" algn="just">
              <a:buFont typeface="Arial" panose="020B0604020202020204" pitchFamily="34" charset="0"/>
              <a:buChar char="•"/>
            </a:pPr>
            <a:endParaRPr lang="en-ZA" sz="1800" dirty="0"/>
          </a:p>
          <a:p>
            <a:pPr marL="422041" lvl="1" indent="-422041" algn="just">
              <a:buFont typeface="Arial" panose="020B0604020202020204" pitchFamily="34" charset="0"/>
              <a:buChar char="•"/>
            </a:pPr>
            <a:r>
              <a:rPr lang="en-ZA" sz="1800" dirty="0"/>
              <a:t>The Portfolio Committee (PC) invited public comments on the Bill.</a:t>
            </a:r>
          </a:p>
          <a:p>
            <a:pPr marL="422041" lvl="1" indent="-422041" algn="just">
              <a:buFont typeface="Arial" panose="020B0604020202020204" pitchFamily="34" charset="0"/>
              <a:buChar char="•"/>
            </a:pPr>
            <a:endParaRPr lang="en-ZA" sz="1800" u="sng" dirty="0"/>
          </a:p>
          <a:p>
            <a:pPr marL="422041" lvl="1" indent="-422041" algn="just">
              <a:buFont typeface="Arial" panose="020B0604020202020204" pitchFamily="34" charset="0"/>
              <a:buChar char="•"/>
            </a:pPr>
            <a:r>
              <a:rPr lang="en-ZA" sz="1800" dirty="0"/>
              <a:t>The PC received written and oral submissions on the Bill.</a:t>
            </a:r>
          </a:p>
          <a:p>
            <a:pPr marL="422041" lvl="1" indent="-422041" algn="just">
              <a:buFont typeface="Arial" panose="020B0604020202020204" pitchFamily="34" charset="0"/>
              <a:buChar char="•"/>
            </a:pPr>
            <a:endParaRPr lang="en-ZA" sz="1800" dirty="0"/>
          </a:p>
          <a:p>
            <a:pPr marL="342908" lvl="1" indent="-342908" algn="just">
              <a:spcBef>
                <a:spcPts val="0"/>
              </a:spcBef>
              <a:buFont typeface="Arial" panose="020B0604020202020204" pitchFamily="34" charset="0"/>
              <a:buChar char="•"/>
            </a:pPr>
            <a:r>
              <a:rPr lang="en-ZA" sz="1800" dirty="0"/>
              <a:t> The Department received written comments sent to the PC.</a:t>
            </a:r>
          </a:p>
          <a:p>
            <a:pPr marL="342908" lvl="1" indent="-342908" algn="just">
              <a:spcBef>
                <a:spcPts val="0"/>
              </a:spcBef>
              <a:buFont typeface="Arial" panose="020B0604020202020204" pitchFamily="34" charset="0"/>
              <a:buChar char="•"/>
            </a:pPr>
            <a:endParaRPr lang="en-ZA" sz="1800" dirty="0">
              <a:solidFill>
                <a:srgbClr val="000000"/>
              </a:solidFill>
              <a:ea typeface="Times New Roman" panose="02020603050405020304" pitchFamily="18" charset="0"/>
            </a:endParaRPr>
          </a:p>
          <a:p>
            <a:pPr marL="342908" lvl="1" indent="-342908" algn="just">
              <a:spcBef>
                <a:spcPts val="0"/>
              </a:spcBef>
              <a:buFont typeface="Arial" panose="020B0604020202020204" pitchFamily="34" charset="0"/>
              <a:buChar char="•"/>
            </a:pPr>
            <a:r>
              <a:rPr lang="en-ZA" sz="1800" dirty="0">
                <a:solidFill>
                  <a:srgbClr val="000000"/>
                </a:solidFill>
                <a:ea typeface="Times New Roman" panose="02020603050405020304" pitchFamily="18" charset="0"/>
              </a:rPr>
              <a:t>The Department also listened to oral submissions made to the PC.</a:t>
            </a:r>
          </a:p>
          <a:p>
            <a:pPr marL="342908" lvl="1" indent="-342908" algn="just">
              <a:spcBef>
                <a:spcPts val="0"/>
              </a:spcBef>
              <a:buFont typeface="Arial" panose="020B0604020202020204" pitchFamily="34" charset="0"/>
              <a:buChar char="•"/>
            </a:pPr>
            <a:endParaRPr lang="en-ZA" sz="1800" dirty="0">
              <a:solidFill>
                <a:srgbClr val="000000"/>
              </a:solidFill>
              <a:ea typeface="Times New Roman" panose="02020603050405020304" pitchFamily="18" charset="0"/>
            </a:endParaRPr>
          </a:p>
          <a:p>
            <a:pPr marL="342908" lvl="1" indent="-342908" algn="just">
              <a:spcBef>
                <a:spcPts val="0"/>
              </a:spcBef>
              <a:buFont typeface="Arial" panose="020B0604020202020204" pitchFamily="34" charset="0"/>
              <a:buChar char="•"/>
            </a:pPr>
            <a:r>
              <a:rPr lang="en-ZA" sz="1800" dirty="0">
                <a:solidFill>
                  <a:srgbClr val="000000"/>
                </a:solidFill>
                <a:ea typeface="Times New Roman" panose="02020603050405020304" pitchFamily="18" charset="0"/>
              </a:rPr>
              <a:t>Comments received were on-</a:t>
            </a:r>
          </a:p>
          <a:p>
            <a:pPr marL="342908" lvl="1" indent="-342908" algn="just">
              <a:spcBef>
                <a:spcPts val="0"/>
              </a:spcBef>
              <a:buFont typeface="Arial" panose="020B0604020202020204" pitchFamily="34" charset="0"/>
              <a:buChar char="•"/>
            </a:pPr>
            <a:endParaRPr lang="en-ZA" sz="1800" dirty="0">
              <a:solidFill>
                <a:srgbClr val="000000"/>
              </a:solidFill>
              <a:ea typeface="Times New Roman" panose="02020603050405020304" pitchFamily="18" charset="0"/>
            </a:endParaRPr>
          </a:p>
          <a:p>
            <a:pPr marL="835289" lvl="2" indent="-342908" algn="just">
              <a:spcBef>
                <a:spcPts val="0"/>
              </a:spcBef>
            </a:pPr>
            <a:r>
              <a:rPr lang="en-ZA" sz="1308" dirty="0">
                <a:solidFill>
                  <a:srgbClr val="000000"/>
                </a:solidFill>
                <a:ea typeface="Times New Roman" panose="02020603050405020304" pitchFamily="18" charset="0"/>
              </a:rPr>
              <a:t>the actual clauses of the Bill; and</a:t>
            </a:r>
          </a:p>
          <a:p>
            <a:pPr marL="835289" lvl="2" indent="-342908" algn="just">
              <a:spcBef>
                <a:spcPts val="0"/>
              </a:spcBef>
            </a:pPr>
            <a:endParaRPr lang="en-US" sz="1308" dirty="0">
              <a:solidFill>
                <a:srgbClr val="000000"/>
              </a:solidFill>
              <a:ea typeface="Times New Roman" panose="02020603050405020304" pitchFamily="18" charset="0"/>
            </a:endParaRPr>
          </a:p>
          <a:p>
            <a:pPr marL="835289" lvl="2" indent="-342908" algn="just">
              <a:spcBef>
                <a:spcPts val="0"/>
              </a:spcBef>
            </a:pPr>
            <a:r>
              <a:rPr lang="en-ZA" sz="1308" dirty="0">
                <a:solidFill>
                  <a:srgbClr val="000000"/>
                </a:solidFill>
                <a:ea typeface="Times New Roman" panose="02020603050405020304" pitchFamily="18" charset="0"/>
              </a:rPr>
              <a:t>land tenure in general and not necessarily clauses of the Bill.</a:t>
            </a:r>
          </a:p>
          <a:p>
            <a:pPr marL="342908" lvl="1" indent="-342908" algn="just">
              <a:spcBef>
                <a:spcPts val="0"/>
              </a:spcBef>
              <a:buFont typeface="Arial" panose="020B0604020202020204" pitchFamily="34" charset="0"/>
              <a:buChar char="•"/>
            </a:pPr>
            <a:endParaRPr lang="en-ZA" sz="1800" dirty="0">
              <a:solidFill>
                <a:srgbClr val="000000"/>
              </a:solidFill>
              <a:ea typeface="Times New Roman" panose="02020603050405020304" pitchFamily="18" charset="0"/>
            </a:endParaRPr>
          </a:p>
          <a:p>
            <a:pPr marL="342908" lvl="1" indent="-342908" algn="just">
              <a:spcBef>
                <a:spcPts val="0"/>
              </a:spcBef>
              <a:buFont typeface="Arial" panose="020B0604020202020204" pitchFamily="34" charset="0"/>
              <a:buChar char="•"/>
            </a:pPr>
            <a:r>
              <a:rPr lang="en-ZA" sz="1800" dirty="0">
                <a:solidFill>
                  <a:srgbClr val="000000"/>
                </a:solidFill>
                <a:ea typeface="Times New Roman" panose="02020603050405020304" pitchFamily="18" charset="0"/>
              </a:rPr>
              <a:t>The presentation serves as DALRRD’s response to the public comments. </a:t>
            </a:r>
            <a:endParaRPr lang="en-US" sz="1800" dirty="0"/>
          </a:p>
        </p:txBody>
      </p:sp>
      <p:sp>
        <p:nvSpPr>
          <p:cNvPr id="4" name="Slide Number Placeholder 3"/>
          <p:cNvSpPr>
            <a:spLocks noGrp="1"/>
          </p:cNvSpPr>
          <p:nvPr>
            <p:ph type="sldNum" sz="quarter" idx="12"/>
          </p:nvPr>
        </p:nvSpPr>
        <p:spPr/>
        <p:txBody>
          <a:bodyPr/>
          <a:lstStyle/>
          <a:p>
            <a:fld id="{3B2938F2-5168-4B3A-8FCA-5A188010D12C}" type="slidenum">
              <a:rPr lang="en-US" smtClean="0"/>
              <a:pPr/>
              <a:t>3</a:t>
            </a:fld>
            <a:endParaRPr lang="en-US" dirty="0"/>
          </a:p>
        </p:txBody>
      </p:sp>
      <p:pic>
        <p:nvPicPr>
          <p:cNvPr id="5" name="Picture 4" descr="200px-Coat_of_arms_of_South_Africa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5109" y="6093296"/>
            <a:ext cx="2808312" cy="764704"/>
          </a:xfrm>
          <a:prstGeom prst="rect">
            <a:avLst/>
          </a:prstGeom>
          <a:noFill/>
          <a:ln>
            <a:noFill/>
          </a:ln>
        </p:spPr>
      </p:pic>
    </p:spTree>
    <p:extLst>
      <p:ext uri="{BB962C8B-B14F-4D97-AF65-F5344CB8AC3E}">
        <p14:creationId xmlns:p14="http://schemas.microsoft.com/office/powerpoint/2010/main" val="3973594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3392" y="188640"/>
            <a:ext cx="10972800" cy="634082"/>
          </a:xfrm>
        </p:spPr>
        <p:txBody>
          <a:bodyPr>
            <a:normAutofit/>
          </a:bodyPr>
          <a:lstStyle/>
          <a:p>
            <a:r>
              <a:rPr lang="en-US" sz="2400" b="1" cap="small" dirty="0"/>
              <a:t>DIRECT COMMENTS ON CLAUSES OF THE BILL</a:t>
            </a:r>
            <a:endParaRPr lang="en-US" sz="2400" b="1" dirty="0">
              <a:latin typeface="+mj-lt"/>
            </a:endParaRPr>
          </a:p>
        </p:txBody>
      </p:sp>
      <p:sp>
        <p:nvSpPr>
          <p:cNvPr id="2" name="Content Placeholder 1"/>
          <p:cNvSpPr>
            <a:spLocks noGrp="1"/>
          </p:cNvSpPr>
          <p:nvPr>
            <p:ph idx="1"/>
          </p:nvPr>
        </p:nvSpPr>
        <p:spPr>
          <a:xfrm>
            <a:off x="119336" y="822722"/>
            <a:ext cx="12003124" cy="4898022"/>
          </a:xfrm>
        </p:spPr>
        <p:txBody>
          <a:bodyPr>
            <a:noAutofit/>
          </a:bodyPr>
          <a:lstStyle/>
          <a:p>
            <a:pPr algn="just">
              <a:spcBef>
                <a:spcPts val="0"/>
              </a:spcBef>
              <a:tabLst>
                <a:tab pos="361950" algn="l"/>
              </a:tabLst>
              <a:defRPr/>
            </a:pPr>
            <a:r>
              <a:rPr lang="en-US" sz="1400" dirty="0"/>
              <a:t>Clause 1(b): Under (1): Reference to Schedule 1 must be maintained.  </a:t>
            </a:r>
          </a:p>
          <a:p>
            <a:pPr marL="0" indent="0" algn="just">
              <a:spcBef>
                <a:spcPts val="0"/>
              </a:spcBef>
              <a:buNone/>
              <a:tabLst>
                <a:tab pos="361950" algn="l"/>
              </a:tabLst>
              <a:defRPr/>
            </a:pPr>
            <a:endParaRPr lang="en-US" sz="1400" dirty="0">
              <a:ea typeface="Times New Roman"/>
            </a:endParaRPr>
          </a:p>
          <a:p>
            <a:pPr>
              <a:lnSpc>
                <a:spcPct val="150000"/>
              </a:lnSpc>
              <a:spcAft>
                <a:spcPts val="0"/>
              </a:spcAft>
            </a:pPr>
            <a:r>
              <a:rPr lang="en-US" sz="1400" dirty="0"/>
              <a:t>Clause 1(c): Under (1A): In addition to a notice in the Gazette, the following may also be considered:</a:t>
            </a:r>
            <a:endParaRPr lang="en-ZA" sz="1400" dirty="0"/>
          </a:p>
          <a:p>
            <a:pPr marL="835282" lvl="1" indent="-342900" algn="just">
              <a:lnSpc>
                <a:spcPct val="150000"/>
              </a:lnSpc>
              <a:buFont typeface="Arial" panose="020B0604020202020204" pitchFamily="34" charset="0"/>
              <a:buChar char="-"/>
            </a:pPr>
            <a:r>
              <a:rPr lang="en-US" sz="1200" dirty="0"/>
              <a:t>Personal notice/letter served on family members and persons known to have interest.</a:t>
            </a:r>
            <a:endParaRPr lang="en-ZA" sz="1200" dirty="0"/>
          </a:p>
          <a:p>
            <a:pPr marL="835282" lvl="1" indent="-342900" algn="just">
              <a:lnSpc>
                <a:spcPct val="150000"/>
              </a:lnSpc>
              <a:buFont typeface="Arial" panose="020B0604020202020204" pitchFamily="34" charset="0"/>
              <a:buChar char="-"/>
            </a:pPr>
            <a:r>
              <a:rPr lang="en-US" sz="1200" dirty="0"/>
              <a:t>A notice at local municipality offices notice board in local languages.</a:t>
            </a:r>
            <a:endParaRPr lang="en-ZA" sz="1200" dirty="0"/>
          </a:p>
          <a:p>
            <a:pPr>
              <a:lnSpc>
                <a:spcPct val="150000"/>
              </a:lnSpc>
              <a:spcAft>
                <a:spcPts val="0"/>
              </a:spcAft>
            </a:pPr>
            <a:r>
              <a:rPr lang="en-US" sz="1400" dirty="0"/>
              <a:t>Clause 1(c): Under (1D): </a:t>
            </a:r>
            <a:endParaRPr lang="en-ZA" sz="1400" dirty="0"/>
          </a:p>
          <a:p>
            <a:pPr marL="835282" lvl="1" indent="-342900" algn="just">
              <a:lnSpc>
                <a:spcPct val="150000"/>
              </a:lnSpc>
              <a:buFont typeface="Arial" panose="020B0604020202020204" pitchFamily="34" charset="0"/>
              <a:buChar char="-"/>
            </a:pPr>
            <a:r>
              <a:rPr lang="en-US" sz="1200" dirty="0"/>
              <a:t>An enquiry must only be instituted where there is an objection, not with every application.</a:t>
            </a:r>
            <a:endParaRPr lang="en-ZA" sz="1200" dirty="0"/>
          </a:p>
          <a:p>
            <a:pPr marL="835282" lvl="1" indent="-342900" algn="just">
              <a:lnSpc>
                <a:spcPct val="150000"/>
              </a:lnSpc>
              <a:buFont typeface="Arial" panose="020B0604020202020204" pitchFamily="34" charset="0"/>
              <a:buChar char="-"/>
            </a:pPr>
            <a:r>
              <a:rPr lang="en-US" sz="1200" dirty="0"/>
              <a:t>There must be reference to other sections in the principal Act on the powers of a person conducting an enquiry. </a:t>
            </a:r>
            <a:endParaRPr lang="en-ZA" sz="1200" dirty="0"/>
          </a:p>
          <a:p>
            <a:pPr>
              <a:lnSpc>
                <a:spcPct val="150000"/>
              </a:lnSpc>
              <a:spcAft>
                <a:spcPts val="0"/>
              </a:spcAft>
            </a:pPr>
            <a:r>
              <a:rPr lang="en-US" sz="1400" dirty="0"/>
              <a:t>Clause 1(c): Under (1D)</a:t>
            </a:r>
            <a:endParaRPr lang="en-ZA" sz="1400" dirty="0"/>
          </a:p>
          <a:p>
            <a:pPr lvl="1">
              <a:lnSpc>
                <a:spcPct val="150000"/>
              </a:lnSpc>
            </a:pPr>
            <a:r>
              <a:rPr lang="en-US" sz="1200" dirty="0"/>
              <a:t>It must be made clear in the Bill that the Minister’s role is to determine facts around who is the rightful holder of the rights, not whether or not to convert. The right to convert is provided for in the Act and is not within the Minister’s discretion.</a:t>
            </a:r>
            <a:endParaRPr lang="en-ZA" sz="12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0"/>
              </a:spcAft>
            </a:pPr>
            <a:r>
              <a:rPr lang="en-US" sz="1400" dirty="0"/>
              <a:t>Clause 3: The court referred to therein must be a court dealing with land matters.</a:t>
            </a:r>
            <a:endParaRPr lang="en-ZA" sz="1400" dirty="0"/>
          </a:p>
          <a:p>
            <a:pPr>
              <a:lnSpc>
                <a:spcPct val="150000"/>
              </a:lnSpc>
              <a:spcAft>
                <a:spcPts val="0"/>
              </a:spcAft>
            </a:pPr>
            <a:r>
              <a:rPr lang="en-US" sz="1400" dirty="0"/>
              <a:t>Clause 4: The Act must not hastily be made to apply throughout the Republic.</a:t>
            </a:r>
          </a:p>
          <a:p>
            <a:pPr>
              <a:lnSpc>
                <a:spcPct val="150000"/>
              </a:lnSpc>
              <a:spcAft>
                <a:spcPts val="0"/>
              </a:spcAft>
            </a:pPr>
            <a:r>
              <a:rPr lang="en-US" sz="1400" dirty="0"/>
              <a:t>Serious consideration must be given to amending the Schedules to the principal Act.</a:t>
            </a:r>
          </a:p>
        </p:txBody>
      </p:sp>
      <p:sp>
        <p:nvSpPr>
          <p:cNvPr id="4" name="Slide Number Placeholder 3"/>
          <p:cNvSpPr>
            <a:spLocks noGrp="1"/>
          </p:cNvSpPr>
          <p:nvPr>
            <p:ph type="sldNum" sz="quarter" idx="12"/>
          </p:nvPr>
        </p:nvSpPr>
        <p:spPr/>
        <p:txBody>
          <a:bodyPr/>
          <a:lstStyle/>
          <a:p>
            <a:fld id="{3B2938F2-5168-4B3A-8FCA-5A188010D12C}" type="slidenum">
              <a:rPr lang="en-US" smtClean="0"/>
              <a:pPr/>
              <a:t>4</a:t>
            </a:fld>
            <a:endParaRPr lang="en-US" dirty="0"/>
          </a:p>
        </p:txBody>
      </p:sp>
      <p:pic>
        <p:nvPicPr>
          <p:cNvPr id="5" name="Picture 4" descr="200px-Coat_of_arms_of_South_Africa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5109" y="6093296"/>
            <a:ext cx="2808312" cy="764704"/>
          </a:xfrm>
          <a:prstGeom prst="rect">
            <a:avLst/>
          </a:prstGeom>
          <a:noFill/>
          <a:ln>
            <a:noFill/>
          </a:ln>
        </p:spPr>
      </p:pic>
    </p:spTree>
    <p:extLst>
      <p:ext uri="{BB962C8B-B14F-4D97-AF65-F5344CB8AC3E}">
        <p14:creationId xmlns:p14="http://schemas.microsoft.com/office/powerpoint/2010/main" val="2190199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3392" y="116632"/>
            <a:ext cx="10972800" cy="706090"/>
          </a:xfrm>
        </p:spPr>
        <p:txBody>
          <a:bodyPr>
            <a:normAutofit/>
          </a:bodyPr>
          <a:lstStyle/>
          <a:p>
            <a:r>
              <a:rPr lang="en-US" sz="2400" b="1" cap="small" dirty="0"/>
              <a:t>COMMENTS WE SUPPORT ON CLAUSES OF THE BILL</a:t>
            </a:r>
          </a:p>
        </p:txBody>
      </p:sp>
      <p:sp>
        <p:nvSpPr>
          <p:cNvPr id="2" name="Content Placeholder 1"/>
          <p:cNvSpPr>
            <a:spLocks noGrp="1"/>
          </p:cNvSpPr>
          <p:nvPr>
            <p:ph idx="1"/>
          </p:nvPr>
        </p:nvSpPr>
        <p:spPr>
          <a:xfrm>
            <a:off x="191344" y="836712"/>
            <a:ext cx="11881320" cy="4752528"/>
          </a:xfrm>
        </p:spPr>
        <p:txBody>
          <a:bodyPr>
            <a:normAutofit fontScale="25000" lnSpcReduction="20000"/>
          </a:bodyPr>
          <a:lstStyle/>
          <a:p>
            <a:pPr algn="just">
              <a:lnSpc>
                <a:spcPct val="120000"/>
              </a:lnSpc>
              <a:spcBef>
                <a:spcPts val="600"/>
              </a:spcBef>
            </a:pPr>
            <a:r>
              <a:rPr lang="en-ZA" sz="6400" dirty="0"/>
              <a:t>Clause 1(b): Under (1): </a:t>
            </a:r>
          </a:p>
          <a:p>
            <a:pPr lvl="1" algn="just">
              <a:lnSpc>
                <a:spcPct val="120000"/>
              </a:lnSpc>
              <a:spcBef>
                <a:spcPts val="600"/>
              </a:spcBef>
            </a:pPr>
            <a:r>
              <a:rPr lang="en-ZA" sz="5600" dirty="0"/>
              <a:t>We support that reference to “Schedule 1” must be maintained.</a:t>
            </a:r>
          </a:p>
          <a:p>
            <a:pPr lvl="1" algn="just">
              <a:lnSpc>
                <a:spcPct val="120000"/>
              </a:lnSpc>
              <a:spcBef>
                <a:spcPts val="600"/>
              </a:spcBef>
            </a:pPr>
            <a:r>
              <a:rPr lang="en-ZA" sz="5600" dirty="0"/>
              <a:t>Its deletion resulted from drafting oversight. </a:t>
            </a:r>
            <a:endParaRPr lang="en-US" sz="5600" dirty="0"/>
          </a:p>
          <a:p>
            <a:pPr algn="just">
              <a:lnSpc>
                <a:spcPct val="120000"/>
              </a:lnSpc>
              <a:spcBef>
                <a:spcPts val="600"/>
              </a:spcBef>
            </a:pPr>
            <a:r>
              <a:rPr lang="en-US" sz="6400" dirty="0"/>
              <a:t>Clause 1(c): Under 1(A):</a:t>
            </a:r>
          </a:p>
          <a:p>
            <a:pPr lvl="1" algn="just">
              <a:lnSpc>
                <a:spcPct val="120000"/>
              </a:lnSpc>
              <a:spcBef>
                <a:spcPts val="600"/>
              </a:spcBef>
            </a:pPr>
            <a:r>
              <a:rPr lang="en-US" sz="5907" dirty="0"/>
              <a:t>We support proposed additional measures for notifying interested persons such as:</a:t>
            </a:r>
          </a:p>
          <a:p>
            <a:pPr lvl="2" algn="just">
              <a:lnSpc>
                <a:spcPct val="120000"/>
              </a:lnSpc>
              <a:spcBef>
                <a:spcPts val="600"/>
              </a:spcBef>
            </a:pPr>
            <a:r>
              <a:rPr lang="en-US" sz="5415" dirty="0"/>
              <a:t>Personal notices or letters served on family members and persons known to have an interest.</a:t>
            </a:r>
          </a:p>
          <a:p>
            <a:pPr lvl="2" algn="just">
              <a:lnSpc>
                <a:spcPct val="120000"/>
              </a:lnSpc>
              <a:spcBef>
                <a:spcPts val="600"/>
              </a:spcBef>
            </a:pPr>
            <a:r>
              <a:rPr lang="en-US" sz="5415" dirty="0"/>
              <a:t>Notices affixed at local municipal offices’ notice boards also in local languages. </a:t>
            </a:r>
            <a:endParaRPr lang="en-ZA" sz="6400" dirty="0"/>
          </a:p>
          <a:p>
            <a:pPr algn="just">
              <a:lnSpc>
                <a:spcPct val="120000"/>
              </a:lnSpc>
              <a:spcBef>
                <a:spcPts val="600"/>
              </a:spcBef>
            </a:pPr>
            <a:r>
              <a:rPr lang="en-ZA" sz="6400" dirty="0"/>
              <a:t>Clause 1(c): Under 1(D)</a:t>
            </a:r>
          </a:p>
          <a:p>
            <a:pPr lvl="1" algn="just">
              <a:lnSpc>
                <a:spcPct val="120000"/>
              </a:lnSpc>
              <a:spcBef>
                <a:spcPts val="600"/>
              </a:spcBef>
            </a:pPr>
            <a:r>
              <a:rPr lang="en-ZA" sz="5600" dirty="0"/>
              <a:t>We support the proposal that enquiries must only be instituted when there are objections, not with every application.</a:t>
            </a:r>
          </a:p>
          <a:p>
            <a:pPr lvl="1" algn="just">
              <a:lnSpc>
                <a:spcPct val="120000"/>
              </a:lnSpc>
              <a:spcBef>
                <a:spcPts val="600"/>
              </a:spcBef>
            </a:pPr>
            <a:r>
              <a:rPr lang="en-ZA" sz="5600" dirty="0"/>
              <a:t>We support the proposal that reference must be made to the powers of the land rights enquirer in other sections of the Act.</a:t>
            </a:r>
          </a:p>
          <a:p>
            <a:pPr algn="just">
              <a:lnSpc>
                <a:spcPct val="120000"/>
              </a:lnSpc>
              <a:spcBef>
                <a:spcPts val="600"/>
              </a:spcBef>
            </a:pPr>
            <a:r>
              <a:rPr lang="en-ZA" sz="6400" dirty="0"/>
              <a:t>Clause 1(c): Under (1D)</a:t>
            </a:r>
          </a:p>
          <a:p>
            <a:pPr lvl="1" algn="just">
              <a:lnSpc>
                <a:spcPct val="120000"/>
              </a:lnSpc>
              <a:spcBef>
                <a:spcPts val="600"/>
              </a:spcBef>
            </a:pPr>
            <a:r>
              <a:rPr lang="en-ZA" sz="5600" dirty="0"/>
              <a:t>We support the proposal that it be made clear that the role of the Minister is to determine facts and facilitate despite resolution around the application, not to decide whether to convert or not. The right to convert is already guaranteed in the Act.</a:t>
            </a:r>
          </a:p>
          <a:p>
            <a:pPr algn="just">
              <a:lnSpc>
                <a:spcPct val="120000"/>
              </a:lnSpc>
              <a:spcBef>
                <a:spcPts val="600"/>
              </a:spcBef>
            </a:pPr>
            <a:r>
              <a:rPr lang="en-US" sz="6400" dirty="0"/>
              <a:t>Clause 3: We support the proposal that the Court referred to therein must be the Court dealing with land matters.</a:t>
            </a:r>
          </a:p>
          <a:p>
            <a:pPr algn="just">
              <a:lnSpc>
                <a:spcPct val="120000"/>
              </a:lnSpc>
              <a:spcBef>
                <a:spcPts val="600"/>
              </a:spcBef>
            </a:pPr>
            <a:r>
              <a:rPr lang="en-US" sz="6400" dirty="0"/>
              <a:t>Clause 4: We </a:t>
            </a:r>
            <a:r>
              <a:rPr lang="en-US" sz="6400" b="1" dirty="0"/>
              <a:t>do not </a:t>
            </a:r>
            <a:r>
              <a:rPr lang="en-US" sz="6400" dirty="0"/>
              <a:t>support the proposal that the Act must not be made to apply throughout the Republic. </a:t>
            </a:r>
            <a:r>
              <a:rPr lang="en-ZA" sz="6400" dirty="0"/>
              <a:t> </a:t>
            </a:r>
          </a:p>
          <a:p>
            <a:pPr marL="0" indent="0" algn="just">
              <a:lnSpc>
                <a:spcPct val="120000"/>
              </a:lnSpc>
              <a:spcBef>
                <a:spcPts val="600"/>
              </a:spcBef>
              <a:buNone/>
            </a:pPr>
            <a:endParaRPr lang="en-ZA" sz="8000" dirty="0"/>
          </a:p>
          <a:p>
            <a:pPr marL="0" indent="0" algn="just">
              <a:lnSpc>
                <a:spcPct val="120000"/>
              </a:lnSpc>
              <a:spcBef>
                <a:spcPts val="600"/>
              </a:spcBef>
              <a:buNone/>
            </a:pPr>
            <a:endParaRPr lang="en-US" dirty="0"/>
          </a:p>
        </p:txBody>
      </p:sp>
      <p:sp>
        <p:nvSpPr>
          <p:cNvPr id="4" name="Slide Number Placeholder 3"/>
          <p:cNvSpPr>
            <a:spLocks noGrp="1"/>
          </p:cNvSpPr>
          <p:nvPr>
            <p:ph type="sldNum" sz="quarter" idx="12"/>
          </p:nvPr>
        </p:nvSpPr>
        <p:spPr/>
        <p:txBody>
          <a:bodyPr/>
          <a:lstStyle/>
          <a:p>
            <a:fld id="{3B2938F2-5168-4B3A-8FCA-5A188010D12C}" type="slidenum">
              <a:rPr lang="en-US" smtClean="0"/>
              <a:pPr/>
              <a:t>5</a:t>
            </a:fld>
            <a:endParaRPr lang="en-US" dirty="0"/>
          </a:p>
        </p:txBody>
      </p:sp>
      <p:pic>
        <p:nvPicPr>
          <p:cNvPr id="5" name="Picture 4" descr="200px-Coat_of_arms_of_South_Africa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5109" y="6093296"/>
            <a:ext cx="2808312" cy="764704"/>
          </a:xfrm>
          <a:prstGeom prst="rect">
            <a:avLst/>
          </a:prstGeom>
          <a:noFill/>
          <a:ln>
            <a:noFill/>
          </a:ln>
        </p:spPr>
      </p:pic>
    </p:spTree>
    <p:extLst>
      <p:ext uri="{BB962C8B-B14F-4D97-AF65-F5344CB8AC3E}">
        <p14:creationId xmlns:p14="http://schemas.microsoft.com/office/powerpoint/2010/main" val="2850211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95400" y="274638"/>
            <a:ext cx="10887000" cy="922114"/>
          </a:xfrm>
        </p:spPr>
        <p:txBody>
          <a:bodyPr>
            <a:normAutofit/>
          </a:bodyPr>
          <a:lstStyle/>
          <a:p>
            <a:r>
              <a:rPr lang="en-US" sz="2000" b="1" cap="small" dirty="0"/>
              <a:t>COMMENTS ON LAND TENURE IN GENERAL</a:t>
            </a:r>
            <a:endParaRPr lang="en-US" sz="2000" b="1" dirty="0">
              <a:latin typeface="+mj-lt"/>
            </a:endParaRPr>
          </a:p>
        </p:txBody>
      </p:sp>
      <p:sp>
        <p:nvSpPr>
          <p:cNvPr id="2" name="Content Placeholder 1"/>
          <p:cNvSpPr>
            <a:spLocks noGrp="1"/>
          </p:cNvSpPr>
          <p:nvPr>
            <p:ph idx="1"/>
          </p:nvPr>
        </p:nvSpPr>
        <p:spPr>
          <a:xfrm>
            <a:off x="195109" y="1340768"/>
            <a:ext cx="11877555" cy="4320480"/>
          </a:xfrm>
        </p:spPr>
        <p:txBody>
          <a:bodyPr>
            <a:normAutofit fontScale="25000" lnSpcReduction="20000"/>
          </a:bodyPr>
          <a:lstStyle/>
          <a:p>
            <a:pPr algn="just"/>
            <a:r>
              <a:rPr lang="en-US" sz="5600" dirty="0"/>
              <a:t>There is a general lament at lack of comprehensive legislation dealing with land tenure, in particular communal land tenure. </a:t>
            </a:r>
          </a:p>
          <a:p>
            <a:pPr lvl="1" algn="just"/>
            <a:r>
              <a:rPr lang="en-US" sz="4800" dirty="0"/>
              <a:t>The concern is well founded. The Department has developed a Communal Land Tenure Bill that is being consulted upon widely with stakeholders.</a:t>
            </a:r>
          </a:p>
          <a:p>
            <a:pPr marL="562722" lvl="1" indent="0" algn="just">
              <a:buNone/>
            </a:pPr>
            <a:endParaRPr lang="en-US" sz="5600" dirty="0"/>
          </a:p>
          <a:p>
            <a:pPr algn="just"/>
            <a:r>
              <a:rPr lang="en-US" sz="5600" dirty="0"/>
              <a:t>Urban land tenure: ULTRA seeks to deal with a backlog of informal land rights for Africans in the townships which the Act sought to upgrade into ownership since 1991.</a:t>
            </a:r>
          </a:p>
          <a:p>
            <a:pPr lvl="1" algn="just"/>
            <a:r>
              <a:rPr lang="en-US" sz="4800" dirty="0"/>
              <a:t>While dealing with the backlog, the State must issue title deeds as and when rights are created.</a:t>
            </a:r>
          </a:p>
          <a:p>
            <a:pPr lvl="1" algn="just"/>
            <a:r>
              <a:rPr lang="en-US" sz="4800" dirty="0"/>
              <a:t>The issuing of title deeds includes those for RDP houses and informal settlements that have developed into townships. for Once the backlog is cleared, ;that were created but Section 2 provides for automatic conversion of a deed of grant into a title deed, ownership. This process does not necessarily require new legislation.</a:t>
            </a:r>
          </a:p>
          <a:p>
            <a:pPr algn="just"/>
            <a:endParaRPr lang="en-US" sz="5600" dirty="0"/>
          </a:p>
          <a:p>
            <a:pPr algn="just"/>
            <a:r>
              <a:rPr lang="en-US" sz="5600" dirty="0"/>
              <a:t>On communal land tenure: There must be an off-register recording system that runs parallel with the deeds registration system.</a:t>
            </a:r>
          </a:p>
          <a:p>
            <a:pPr lvl="1" algn="just"/>
            <a:r>
              <a:rPr lang="en-US" sz="4800" dirty="0"/>
              <a:t>Communities must be able to register their land in the Deeds Office. Community members must be able to register, in ownership, their residential and business portions with the Deeds Office.</a:t>
            </a:r>
          </a:p>
          <a:p>
            <a:pPr lvl="1" algn="just"/>
            <a:r>
              <a:rPr lang="en-US" sz="4800" dirty="0"/>
              <a:t>Community members must be able to have their right to shared land for e.g. grazing, cropping and access to forestry and rivers assumed or recorded at a community level. </a:t>
            </a:r>
          </a:p>
          <a:p>
            <a:pPr lvl="1" algn="just"/>
            <a:r>
              <a:rPr lang="en-US" sz="4800" dirty="0"/>
              <a:t>There must be one system for registration at the Deeds Office in respect of title deeds, whether in respect of residential and business subdivided portions on communal land or in urban areas. </a:t>
            </a:r>
          </a:p>
          <a:p>
            <a:pPr lvl="1" algn="just"/>
            <a:endParaRPr lang="en-US" sz="4800" dirty="0"/>
          </a:p>
          <a:p>
            <a:pPr algn="just"/>
            <a:r>
              <a:rPr lang="en-US" sz="5600" dirty="0"/>
              <a:t>The State must transfer communal land it is currently holding in trust for communities to communities.</a:t>
            </a:r>
          </a:p>
          <a:p>
            <a:pPr lvl="1" algn="just"/>
            <a:r>
              <a:rPr lang="en-US" sz="4800" dirty="0"/>
              <a:t>The State cannot continue to hold communal land in trust for communities. This is an archaic apartheid creature based on the despicable notion that Africans have no capacity to own land and that some authority must hold it for them.</a:t>
            </a:r>
          </a:p>
          <a:p>
            <a:pPr lvl="1" algn="just"/>
            <a:r>
              <a:rPr lang="en-US" sz="4800" dirty="0"/>
              <a:t>Traditional authorities demand that communal land must be transferred to them as an institution. </a:t>
            </a:r>
          </a:p>
          <a:p>
            <a:pPr lvl="1" algn="just"/>
            <a:r>
              <a:rPr lang="en-US" sz="4800" dirty="0"/>
              <a:t>Transferring communal land to traditional authorities will not be a transfer at all because traditional authorities are organs of State themselves and that would still amount to an organ of State holding land in trust for African communities.</a:t>
            </a:r>
          </a:p>
          <a:p>
            <a:pPr lvl="1" algn="just"/>
            <a:endParaRPr lang="en-US" sz="5600" dirty="0"/>
          </a:p>
          <a:p>
            <a:pPr lvl="1" algn="just"/>
            <a:endParaRPr lang="en-US" sz="2000" dirty="0"/>
          </a:p>
        </p:txBody>
      </p:sp>
      <p:sp>
        <p:nvSpPr>
          <p:cNvPr id="4" name="Slide Number Placeholder 3"/>
          <p:cNvSpPr>
            <a:spLocks noGrp="1"/>
          </p:cNvSpPr>
          <p:nvPr>
            <p:ph type="sldNum" sz="quarter" idx="12"/>
          </p:nvPr>
        </p:nvSpPr>
        <p:spPr/>
        <p:txBody>
          <a:bodyPr/>
          <a:lstStyle/>
          <a:p>
            <a:fld id="{3B2938F2-5168-4B3A-8FCA-5A188010D12C}" type="slidenum">
              <a:rPr lang="en-US" smtClean="0"/>
              <a:pPr/>
              <a:t>6</a:t>
            </a:fld>
            <a:endParaRPr lang="en-US" dirty="0"/>
          </a:p>
        </p:txBody>
      </p:sp>
      <p:pic>
        <p:nvPicPr>
          <p:cNvPr id="5" name="Picture 4" descr="200px-Coat_of_arms_of_South_Africa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5109" y="6093296"/>
            <a:ext cx="2808312" cy="764704"/>
          </a:xfrm>
          <a:prstGeom prst="rect">
            <a:avLst/>
          </a:prstGeom>
          <a:noFill/>
          <a:ln>
            <a:noFill/>
          </a:ln>
        </p:spPr>
      </p:pic>
    </p:spTree>
    <p:extLst>
      <p:ext uri="{BB962C8B-B14F-4D97-AF65-F5344CB8AC3E}">
        <p14:creationId xmlns:p14="http://schemas.microsoft.com/office/powerpoint/2010/main" val="925640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400" b="1" cap="small" dirty="0"/>
              <a:t>COMMENTS ON LAND TENURE IN GENERAL</a:t>
            </a:r>
          </a:p>
        </p:txBody>
      </p:sp>
      <p:sp>
        <p:nvSpPr>
          <p:cNvPr id="2" name="Content Placeholder 1"/>
          <p:cNvSpPr>
            <a:spLocks noGrp="1"/>
          </p:cNvSpPr>
          <p:nvPr>
            <p:ph idx="1"/>
          </p:nvPr>
        </p:nvSpPr>
        <p:spPr>
          <a:xfrm>
            <a:off x="119336" y="1196752"/>
            <a:ext cx="11953328" cy="4392488"/>
          </a:xfrm>
        </p:spPr>
        <p:txBody>
          <a:bodyPr>
            <a:noAutofit/>
          </a:bodyPr>
          <a:lstStyle/>
          <a:p>
            <a:pPr marL="342908" lvl="1" indent="-342908" algn="just">
              <a:spcBef>
                <a:spcPts val="0"/>
              </a:spcBef>
              <a:buFont typeface="Arial" panose="020B0604020202020204" pitchFamily="34" charset="0"/>
              <a:buChar char="•"/>
            </a:pPr>
            <a:endParaRPr lang="en-US" sz="1800" dirty="0"/>
          </a:p>
          <a:p>
            <a:pPr marL="342908" lvl="1" indent="-342908" algn="just">
              <a:spcBef>
                <a:spcPts val="0"/>
              </a:spcBef>
              <a:buFont typeface="Arial" panose="020B0604020202020204" pitchFamily="34" charset="0"/>
              <a:buChar char="•"/>
            </a:pPr>
            <a:r>
              <a:rPr lang="en-US" sz="1800" dirty="0"/>
              <a:t>Transfer of communal land must ensure protection of individual, family or household rights. We agree, it can happen as follows:</a:t>
            </a:r>
          </a:p>
          <a:p>
            <a:pPr marL="0" lvl="1" indent="0" algn="just">
              <a:spcBef>
                <a:spcPts val="0"/>
              </a:spcBef>
              <a:buNone/>
            </a:pPr>
            <a:endParaRPr lang="en-US" sz="1800" dirty="0"/>
          </a:p>
          <a:p>
            <a:pPr marL="778131" lvl="2" indent="-285750" algn="just">
              <a:spcBef>
                <a:spcPts val="0"/>
              </a:spcBef>
              <a:buFontTx/>
              <a:buChar char="-"/>
            </a:pPr>
            <a:r>
              <a:rPr lang="en-US" sz="1308" dirty="0"/>
              <a:t>Transferring communal land to a community in its own name as a legal entity.</a:t>
            </a:r>
          </a:p>
          <a:p>
            <a:pPr marL="778131" lvl="2" indent="-285750" algn="just">
              <a:spcBef>
                <a:spcPts val="0"/>
              </a:spcBef>
              <a:buFontTx/>
              <a:buChar char="-"/>
            </a:pPr>
            <a:r>
              <a:rPr lang="en-US" sz="1308" dirty="0"/>
              <a:t>Transferring divisible residential and business portions to persons or families owning them in ownership.</a:t>
            </a:r>
          </a:p>
          <a:p>
            <a:pPr marL="778131" lvl="2" indent="-285750" algn="just">
              <a:spcBef>
                <a:spcPts val="0"/>
              </a:spcBef>
              <a:buFontTx/>
              <a:buChar char="-"/>
            </a:pPr>
            <a:r>
              <a:rPr lang="en-US" sz="1308" dirty="0"/>
              <a:t>The Community has control over indivisible grazing or cropping part of communal land including forestry and rivers.</a:t>
            </a:r>
            <a:endParaRPr lang="en-US" sz="1800" dirty="0"/>
          </a:p>
          <a:p>
            <a:pPr marL="342908" lvl="1" indent="-342908" algn="just">
              <a:spcBef>
                <a:spcPts val="0"/>
              </a:spcBef>
              <a:buFont typeface="Arial" panose="020B0604020202020204" pitchFamily="34" charset="0"/>
              <a:buChar char="•"/>
            </a:pPr>
            <a:endParaRPr lang="en-US" sz="1800" dirty="0"/>
          </a:p>
          <a:p>
            <a:pPr marL="342908" lvl="1" indent="-342908" algn="just">
              <a:spcBef>
                <a:spcPts val="0"/>
              </a:spcBef>
              <a:buFont typeface="Arial" panose="020B0604020202020204" pitchFamily="34" charset="0"/>
              <a:buChar char="•"/>
            </a:pPr>
            <a:r>
              <a:rPr lang="en-US" sz="1800" dirty="0"/>
              <a:t>Possible amendment of Schedules to ULTRA Minister.</a:t>
            </a:r>
          </a:p>
          <a:p>
            <a:pPr marL="0" lvl="1" indent="0" algn="just">
              <a:spcBef>
                <a:spcPts val="0"/>
              </a:spcBef>
              <a:buNone/>
            </a:pPr>
            <a:r>
              <a:rPr lang="en-US" sz="1800" dirty="0"/>
              <a:t>       -   </a:t>
            </a:r>
            <a:r>
              <a:rPr lang="en-US" sz="1400" dirty="0"/>
              <a:t>It is correct that not all laws creating rights appear in ULTRA for upgrading of those rights. The laws include: </a:t>
            </a:r>
          </a:p>
          <a:p>
            <a:pPr marL="0" lvl="1" indent="0" algn="just">
              <a:spcBef>
                <a:spcPts val="0"/>
              </a:spcBef>
              <a:buNone/>
            </a:pPr>
            <a:r>
              <a:rPr lang="en-US" sz="1400" dirty="0"/>
              <a:t>	- the KwaZulu Land Affairs Act No. 11 of 1992</a:t>
            </a:r>
          </a:p>
          <a:p>
            <a:pPr marL="0" lvl="1" indent="0" algn="just">
              <a:spcBef>
                <a:spcPts val="0"/>
              </a:spcBef>
              <a:buNone/>
            </a:pPr>
            <a:r>
              <a:rPr lang="en-US" sz="1400" dirty="0"/>
              <a:t>	- KwaZulu Natal Ingonyama Trust Act No kz3 of 1994</a:t>
            </a:r>
          </a:p>
          <a:p>
            <a:pPr marL="0" lvl="1" indent="0" algn="just">
              <a:spcBef>
                <a:spcPts val="0"/>
              </a:spcBef>
              <a:buNone/>
            </a:pPr>
            <a:r>
              <a:rPr lang="en-US" sz="1400" dirty="0"/>
              <a:t>	- Venda Land Affairs Proclamation No. 40 of 1990.</a:t>
            </a:r>
          </a:p>
          <a:p>
            <a:pPr marL="0" lvl="1" indent="0" algn="just">
              <a:spcBef>
                <a:spcPts val="0"/>
              </a:spcBef>
              <a:buNone/>
            </a:pPr>
            <a:endParaRPr lang="en-US" sz="1800" dirty="0"/>
          </a:p>
          <a:p>
            <a:pPr marL="0" lvl="1" indent="0" algn="just">
              <a:spcBef>
                <a:spcPts val="0"/>
              </a:spcBef>
              <a:buNone/>
            </a:pPr>
            <a:r>
              <a:rPr lang="en-US" sz="1800" dirty="0"/>
              <a:t>The inclusion of the above Acts in the Schedules to ULTRA will mean that persons holding land rights in terms of those Acts can upgrade their land rights into ownership.</a:t>
            </a:r>
          </a:p>
          <a:p>
            <a:pPr marL="0" lvl="1" indent="0" algn="just">
              <a:spcBef>
                <a:spcPts val="0"/>
              </a:spcBef>
              <a:buNone/>
            </a:pPr>
            <a:endParaRPr lang="en-US" sz="1800" dirty="0"/>
          </a:p>
        </p:txBody>
      </p:sp>
      <p:sp>
        <p:nvSpPr>
          <p:cNvPr id="4" name="Slide Number Placeholder 3"/>
          <p:cNvSpPr>
            <a:spLocks noGrp="1"/>
          </p:cNvSpPr>
          <p:nvPr>
            <p:ph type="sldNum" sz="quarter" idx="12"/>
          </p:nvPr>
        </p:nvSpPr>
        <p:spPr/>
        <p:txBody>
          <a:bodyPr/>
          <a:lstStyle/>
          <a:p>
            <a:pPr defTabSz="742950">
              <a:defRPr/>
            </a:pPr>
            <a:endParaRPr lang="en-US" sz="1200" dirty="0">
              <a:solidFill>
                <a:srgbClr val="000000">
                  <a:tint val="75000"/>
                </a:srgbClr>
              </a:solidFill>
              <a:latin typeface="Candara"/>
            </a:endParaRPr>
          </a:p>
        </p:txBody>
      </p:sp>
      <p:pic>
        <p:nvPicPr>
          <p:cNvPr id="5" name="Picture 4" descr="200px-Coat_of_arms_of_South_Africa 2">
            <a:extLst>
              <a:ext uri="{FF2B5EF4-FFF2-40B4-BE49-F238E27FC236}">
                <a16:creationId xmlns:a16="http://schemas.microsoft.com/office/drawing/2014/main" id="{83B79FF5-D6BB-4B9A-BD39-3AAF2396AA0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5109" y="6175490"/>
            <a:ext cx="2808313" cy="682511"/>
          </a:xfrm>
          <a:prstGeom prst="rect">
            <a:avLst/>
          </a:prstGeom>
          <a:noFill/>
          <a:ln>
            <a:noFill/>
          </a:ln>
        </p:spPr>
      </p:pic>
    </p:spTree>
    <p:extLst>
      <p:ext uri="{BB962C8B-B14F-4D97-AF65-F5344CB8AC3E}">
        <p14:creationId xmlns:p14="http://schemas.microsoft.com/office/powerpoint/2010/main" val="3487788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3392" y="188640"/>
            <a:ext cx="10972800" cy="850106"/>
          </a:xfrm>
        </p:spPr>
        <p:txBody>
          <a:bodyPr>
            <a:normAutofit/>
          </a:bodyPr>
          <a:lstStyle/>
          <a:p>
            <a:r>
              <a:rPr lang="en-US" sz="2800" b="1" cap="small" dirty="0"/>
              <a:t>conclusion</a:t>
            </a:r>
          </a:p>
        </p:txBody>
      </p:sp>
      <p:sp>
        <p:nvSpPr>
          <p:cNvPr id="2" name="Content Placeholder 1"/>
          <p:cNvSpPr>
            <a:spLocks noGrp="1"/>
          </p:cNvSpPr>
          <p:nvPr>
            <p:ph idx="1"/>
          </p:nvPr>
        </p:nvSpPr>
        <p:spPr>
          <a:xfrm>
            <a:off x="91754" y="1052736"/>
            <a:ext cx="11994703" cy="4608512"/>
          </a:xfrm>
        </p:spPr>
        <p:txBody>
          <a:bodyPr>
            <a:noAutofit/>
          </a:bodyPr>
          <a:lstStyle/>
          <a:p>
            <a:pPr marL="342908" lvl="1" indent="-342908" algn="just">
              <a:spcBef>
                <a:spcPts val="0"/>
              </a:spcBef>
              <a:buFont typeface="Arial" panose="020B0604020202020204" pitchFamily="34" charset="0"/>
              <a:buChar char="•"/>
            </a:pPr>
            <a:endParaRPr lang="en-ZA" sz="2600" dirty="0"/>
          </a:p>
          <a:p>
            <a:pPr marL="342908" lvl="1" indent="-342908" algn="just">
              <a:spcBef>
                <a:spcPts val="0"/>
              </a:spcBef>
              <a:buFont typeface="Arial" panose="020B0604020202020204" pitchFamily="34" charset="0"/>
              <a:buChar char="•"/>
            </a:pPr>
            <a:r>
              <a:rPr lang="en-ZA" sz="1400" dirty="0"/>
              <a:t>While it is correct that ULTRA deals with communal land, it has only 3 sections on communal land, out of more than 25 sections.</a:t>
            </a:r>
          </a:p>
          <a:p>
            <a:pPr marL="342908" lvl="1" indent="-342908" algn="just">
              <a:spcBef>
                <a:spcPts val="0"/>
              </a:spcBef>
              <a:buFont typeface="Arial" panose="020B0604020202020204" pitchFamily="34" charset="0"/>
              <a:buChar char="•"/>
            </a:pPr>
            <a:endParaRPr lang="en-US" sz="1400" dirty="0"/>
          </a:p>
          <a:p>
            <a:pPr marL="342908" lvl="1" indent="-342908" algn="just">
              <a:spcBef>
                <a:spcPts val="0"/>
              </a:spcBef>
              <a:buFont typeface="Arial" panose="020B0604020202020204" pitchFamily="34" charset="0"/>
              <a:buChar char="•"/>
            </a:pPr>
            <a:r>
              <a:rPr lang="en-ZA" sz="1400" dirty="0"/>
              <a:t>The Bill does not deal with any of the 3 sections except to make the Act applicable to former TBVC territories.</a:t>
            </a:r>
          </a:p>
          <a:p>
            <a:pPr marL="342908" lvl="1" indent="-342908" algn="just">
              <a:spcBef>
                <a:spcPts val="0"/>
              </a:spcBef>
              <a:buFont typeface="Arial" panose="020B0604020202020204" pitchFamily="34" charset="0"/>
              <a:buChar char="•"/>
            </a:pPr>
            <a:endParaRPr lang="en-ZA" sz="1400" dirty="0"/>
          </a:p>
          <a:p>
            <a:pPr marL="342908" lvl="1" indent="-342908" algn="just">
              <a:spcBef>
                <a:spcPts val="0"/>
              </a:spcBef>
              <a:buFont typeface="Arial" panose="020B0604020202020204" pitchFamily="34" charset="0"/>
              <a:buChar char="•"/>
            </a:pPr>
            <a:r>
              <a:rPr lang="en-ZA" sz="1400" dirty="0"/>
              <a:t>A lot of comments received are on communal land.</a:t>
            </a:r>
          </a:p>
          <a:p>
            <a:pPr marL="342908" lvl="1" indent="-342908" algn="just">
              <a:spcBef>
                <a:spcPts val="0"/>
              </a:spcBef>
              <a:buFont typeface="Arial" panose="020B0604020202020204" pitchFamily="34" charset="0"/>
              <a:buChar char="•"/>
            </a:pPr>
            <a:endParaRPr lang="en-ZA" sz="1400" dirty="0"/>
          </a:p>
          <a:p>
            <a:pPr marL="342908" lvl="1" indent="-342908" algn="just">
              <a:spcBef>
                <a:spcPts val="0"/>
              </a:spcBef>
              <a:buFont typeface="Arial" panose="020B0604020202020204" pitchFamily="34" charset="0"/>
              <a:buChar char="•"/>
            </a:pPr>
            <a:r>
              <a:rPr lang="en-ZA" sz="1400" dirty="0"/>
              <a:t>We believe the reason for that is because there is a serious dearth of communal land legislation.</a:t>
            </a:r>
          </a:p>
          <a:p>
            <a:pPr marL="342908" lvl="1" indent="-342908" algn="just">
              <a:spcBef>
                <a:spcPts val="0"/>
              </a:spcBef>
              <a:buFont typeface="Arial" panose="020B0604020202020204" pitchFamily="34" charset="0"/>
              <a:buChar char="•"/>
            </a:pPr>
            <a:endParaRPr lang="en-ZA" sz="1400" dirty="0"/>
          </a:p>
          <a:p>
            <a:pPr marL="342908" lvl="1" indent="-342908" algn="just">
              <a:spcBef>
                <a:spcPts val="0"/>
              </a:spcBef>
              <a:buFont typeface="Arial" panose="020B0604020202020204" pitchFamily="34" charset="0"/>
              <a:buChar char="•"/>
            </a:pPr>
            <a:r>
              <a:rPr lang="en-ZA" sz="1400" dirty="0"/>
              <a:t>Communal land is still governed by pre-1994 legislation.</a:t>
            </a:r>
          </a:p>
          <a:p>
            <a:pPr marL="342908" lvl="1" indent="-342908" algn="just">
              <a:spcBef>
                <a:spcPts val="0"/>
              </a:spcBef>
              <a:buFont typeface="Arial" panose="020B0604020202020204" pitchFamily="34" charset="0"/>
              <a:buChar char="•"/>
            </a:pPr>
            <a:endParaRPr lang="en-ZA" sz="1400" dirty="0"/>
          </a:p>
          <a:p>
            <a:pPr marL="342908" lvl="1" indent="-342908" algn="just">
              <a:spcBef>
                <a:spcPts val="0"/>
              </a:spcBef>
              <a:buFont typeface="Arial" panose="020B0604020202020204" pitchFamily="34" charset="0"/>
              <a:buChar char="•"/>
            </a:pPr>
            <a:r>
              <a:rPr lang="en-ZA" sz="1400" dirty="0"/>
              <a:t>The Department is aware of this hiatus since 2009 when the Communal Land Rights Act, 2004 was declared unconstitutional.</a:t>
            </a:r>
          </a:p>
          <a:p>
            <a:pPr marL="342908" lvl="1" indent="-342908" algn="just">
              <a:spcBef>
                <a:spcPts val="0"/>
              </a:spcBef>
              <a:buFont typeface="Arial" panose="020B0604020202020204" pitchFamily="34" charset="0"/>
              <a:buChar char="•"/>
            </a:pPr>
            <a:endParaRPr lang="en-ZA" sz="1400" dirty="0"/>
          </a:p>
          <a:p>
            <a:pPr marL="342908" lvl="1" indent="-342908" algn="just">
              <a:spcBef>
                <a:spcPts val="0"/>
              </a:spcBef>
              <a:buFont typeface="Arial" panose="020B0604020202020204" pitchFamily="34" charset="0"/>
              <a:buChar char="•"/>
            </a:pPr>
            <a:r>
              <a:rPr lang="en-ZA" sz="1400" dirty="0"/>
              <a:t>The Department has developed the Communal Land Tenure Bill and even published it for comment.</a:t>
            </a:r>
          </a:p>
          <a:p>
            <a:pPr marL="342908" lvl="1" indent="-342908" algn="just">
              <a:spcBef>
                <a:spcPts val="0"/>
              </a:spcBef>
              <a:buFont typeface="Arial" panose="020B0604020202020204" pitchFamily="34" charset="0"/>
              <a:buChar char="•"/>
            </a:pPr>
            <a:endParaRPr lang="en-ZA" sz="1400" dirty="0"/>
          </a:p>
          <a:p>
            <a:pPr marL="342908" lvl="1" indent="-342908" algn="just">
              <a:spcBef>
                <a:spcPts val="0"/>
              </a:spcBef>
              <a:buFont typeface="Arial" panose="020B0604020202020204" pitchFamily="34" charset="0"/>
              <a:buChar char="•"/>
            </a:pPr>
            <a:r>
              <a:rPr lang="en-ZA" sz="1400" dirty="0"/>
              <a:t>The Bill us being consulted upon and we trust that it shall be introduced in Parliament soon.</a:t>
            </a:r>
          </a:p>
          <a:p>
            <a:pPr marL="342908" lvl="1" indent="-342908" algn="just">
              <a:spcBef>
                <a:spcPts val="0"/>
              </a:spcBef>
              <a:buFont typeface="Arial" panose="020B0604020202020204" pitchFamily="34" charset="0"/>
              <a:buChar char="•"/>
            </a:pPr>
            <a:endParaRPr lang="en-ZA" sz="1400" dirty="0"/>
          </a:p>
          <a:p>
            <a:pPr marL="342908" lvl="1" indent="-342908" algn="just">
              <a:spcBef>
                <a:spcPts val="0"/>
              </a:spcBef>
              <a:buFont typeface="Arial" panose="020B0604020202020204" pitchFamily="34" charset="0"/>
              <a:buChar char="•"/>
            </a:pPr>
            <a:r>
              <a:rPr lang="en-ZA" sz="1400" dirty="0"/>
              <a:t>The Communal Land Tenure Bill will comprehensively deal with communal land. </a:t>
            </a:r>
          </a:p>
          <a:p>
            <a:pPr marL="342908" lvl="1" indent="-342908" algn="just">
              <a:spcBef>
                <a:spcPts val="0"/>
              </a:spcBef>
              <a:buFont typeface="Arial" panose="020B0604020202020204" pitchFamily="34" charset="0"/>
              <a:buChar char="•"/>
            </a:pPr>
            <a:endParaRPr lang="en-GB" sz="1400" dirty="0">
              <a:solidFill>
                <a:srgbClr val="000000"/>
              </a:solidFill>
            </a:endParaRPr>
          </a:p>
          <a:p>
            <a:pPr marL="342908" lvl="1" indent="-342908" algn="just">
              <a:buFont typeface="Arial" panose="020B0604020202020204" pitchFamily="34" charset="0"/>
              <a:buChar char="•"/>
            </a:pPr>
            <a:endParaRPr lang="en-US" sz="1788" dirty="0"/>
          </a:p>
        </p:txBody>
      </p:sp>
      <p:sp>
        <p:nvSpPr>
          <p:cNvPr id="4" name="Slide Number Placeholder 3"/>
          <p:cNvSpPr>
            <a:spLocks noGrp="1"/>
          </p:cNvSpPr>
          <p:nvPr>
            <p:ph type="sldNum" sz="quarter" idx="12"/>
          </p:nvPr>
        </p:nvSpPr>
        <p:spPr/>
        <p:txBody>
          <a:bodyPr/>
          <a:lstStyle/>
          <a:p>
            <a:pPr defTabSz="742950">
              <a:defRPr/>
            </a:pPr>
            <a:endParaRPr lang="en-US" sz="1200" dirty="0">
              <a:solidFill>
                <a:srgbClr val="000000">
                  <a:tint val="75000"/>
                </a:srgbClr>
              </a:solidFill>
              <a:latin typeface="Candara"/>
            </a:endParaRPr>
          </a:p>
        </p:txBody>
      </p:sp>
      <p:pic>
        <p:nvPicPr>
          <p:cNvPr id="5" name="Picture 4" descr="200px-Coat_of_arms_of_South_Africa 2">
            <a:extLst>
              <a:ext uri="{FF2B5EF4-FFF2-40B4-BE49-F238E27FC236}">
                <a16:creationId xmlns:a16="http://schemas.microsoft.com/office/drawing/2014/main" id="{83B79FF5-D6BB-4B9A-BD39-3AAF2396AA0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754" y="6175490"/>
            <a:ext cx="2808313" cy="682511"/>
          </a:xfrm>
          <a:prstGeom prst="rect">
            <a:avLst/>
          </a:prstGeom>
          <a:noFill/>
          <a:ln>
            <a:noFill/>
          </a:ln>
        </p:spPr>
      </p:pic>
    </p:spTree>
    <p:extLst>
      <p:ext uri="{BB962C8B-B14F-4D97-AF65-F5344CB8AC3E}">
        <p14:creationId xmlns:p14="http://schemas.microsoft.com/office/powerpoint/2010/main" val="1413945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Data\Professional Surpport\Project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908721"/>
            <a:ext cx="12395200" cy="460851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bwMode="auto">
          <a:xfrm>
            <a:off x="0" y="-88084"/>
            <a:ext cx="12395200" cy="1008112"/>
          </a:xfrm>
          <a:prstGeom prst="rect">
            <a:avLst/>
          </a:prstGeom>
          <a:solidFill>
            <a:schemeClr val="bg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4000" kern="1200">
                <a:solidFill>
                  <a:schemeClr val="tx1"/>
                </a:solidFill>
                <a:latin typeface="+mj-lt"/>
                <a:ea typeface="+mj-ea"/>
                <a:cs typeface="+mj-cs"/>
              </a:defRPr>
            </a:lvl1pPr>
            <a:lvl2pPr algn="l" defTabSz="457200" rtl="0" eaLnBrk="0" fontAlgn="base" hangingPunct="0">
              <a:spcBef>
                <a:spcPct val="0"/>
              </a:spcBef>
              <a:spcAft>
                <a:spcPct val="0"/>
              </a:spcAft>
              <a:defRPr sz="4000">
                <a:solidFill>
                  <a:schemeClr val="tx1"/>
                </a:solidFill>
                <a:latin typeface="Calibri" pitchFamily="34" charset="0"/>
              </a:defRPr>
            </a:lvl2pPr>
            <a:lvl3pPr algn="l" defTabSz="457200" rtl="0" eaLnBrk="0" fontAlgn="base" hangingPunct="0">
              <a:spcBef>
                <a:spcPct val="0"/>
              </a:spcBef>
              <a:spcAft>
                <a:spcPct val="0"/>
              </a:spcAft>
              <a:defRPr sz="4000">
                <a:solidFill>
                  <a:schemeClr val="tx1"/>
                </a:solidFill>
                <a:latin typeface="Calibri" pitchFamily="34" charset="0"/>
              </a:defRPr>
            </a:lvl3pPr>
            <a:lvl4pPr algn="l" defTabSz="457200" rtl="0" eaLnBrk="0" fontAlgn="base" hangingPunct="0">
              <a:spcBef>
                <a:spcPct val="0"/>
              </a:spcBef>
              <a:spcAft>
                <a:spcPct val="0"/>
              </a:spcAft>
              <a:defRPr sz="4000">
                <a:solidFill>
                  <a:schemeClr val="tx1"/>
                </a:solidFill>
                <a:latin typeface="Calibri" pitchFamily="34" charset="0"/>
              </a:defRPr>
            </a:lvl4pPr>
            <a:lvl5pPr algn="l" defTabSz="457200" rtl="0" eaLnBrk="0" fontAlgn="base" hangingPunct="0">
              <a:spcBef>
                <a:spcPct val="0"/>
              </a:spcBef>
              <a:spcAft>
                <a:spcPct val="0"/>
              </a:spcAft>
              <a:defRPr sz="4000">
                <a:solidFill>
                  <a:schemeClr val="tx1"/>
                </a:solidFill>
                <a:latin typeface="Calibri" pitchFamily="34" charset="0"/>
              </a:defRPr>
            </a:lvl5pPr>
            <a:lvl6pPr marL="457200" algn="l" defTabSz="457200" rtl="0" fontAlgn="base">
              <a:spcBef>
                <a:spcPct val="0"/>
              </a:spcBef>
              <a:spcAft>
                <a:spcPct val="0"/>
              </a:spcAft>
              <a:defRPr sz="4000">
                <a:solidFill>
                  <a:schemeClr val="tx1"/>
                </a:solidFill>
                <a:latin typeface="Calibri" pitchFamily="34" charset="0"/>
              </a:defRPr>
            </a:lvl6pPr>
            <a:lvl7pPr marL="914400" algn="l" defTabSz="457200" rtl="0" fontAlgn="base">
              <a:spcBef>
                <a:spcPct val="0"/>
              </a:spcBef>
              <a:spcAft>
                <a:spcPct val="0"/>
              </a:spcAft>
              <a:defRPr sz="4000">
                <a:solidFill>
                  <a:schemeClr val="tx1"/>
                </a:solidFill>
                <a:latin typeface="Calibri" pitchFamily="34" charset="0"/>
              </a:defRPr>
            </a:lvl7pPr>
            <a:lvl8pPr marL="1371600" algn="l" defTabSz="457200" rtl="0" fontAlgn="base">
              <a:spcBef>
                <a:spcPct val="0"/>
              </a:spcBef>
              <a:spcAft>
                <a:spcPct val="0"/>
              </a:spcAft>
              <a:defRPr sz="4000">
                <a:solidFill>
                  <a:schemeClr val="tx1"/>
                </a:solidFill>
                <a:latin typeface="Calibri" pitchFamily="34" charset="0"/>
              </a:defRPr>
            </a:lvl8pPr>
            <a:lvl9pPr marL="1828800" algn="l" defTabSz="457200" rtl="0" fontAlgn="base">
              <a:spcBef>
                <a:spcPct val="0"/>
              </a:spcBef>
              <a:spcAft>
                <a:spcPct val="0"/>
              </a:spcAft>
              <a:defRPr sz="4000">
                <a:solidFill>
                  <a:schemeClr val="tx1"/>
                </a:solidFill>
                <a:latin typeface="Calibri" pitchFamily="34" charset="0"/>
              </a:defRPr>
            </a:lvl9pPr>
          </a:lstStyle>
          <a:p>
            <a:pPr algn="ctr"/>
            <a:r>
              <a:rPr lang="en-ZA" dirty="0"/>
              <a:t>END</a:t>
            </a:r>
          </a:p>
        </p:txBody>
      </p:sp>
      <p:sp>
        <p:nvSpPr>
          <p:cNvPr id="16" name="Content Placeholder 2"/>
          <p:cNvSpPr>
            <a:spLocks noGrp="1"/>
          </p:cNvSpPr>
          <p:nvPr>
            <p:ph idx="1"/>
          </p:nvPr>
        </p:nvSpPr>
        <p:spPr>
          <a:xfrm>
            <a:off x="609600" y="908720"/>
            <a:ext cx="11823104" cy="4536504"/>
          </a:xfrm>
        </p:spPr>
        <p:txBody>
          <a:bodyPr>
            <a:normAutofit/>
          </a:bodyPr>
          <a:lstStyle/>
          <a:p>
            <a:endParaRPr lang="en-ZA" dirty="0"/>
          </a:p>
          <a:p>
            <a:pPr marL="0" indent="0">
              <a:buNone/>
            </a:pPr>
            <a:endParaRPr lang="en-US" dirty="0"/>
          </a:p>
          <a:p>
            <a:pPr algn="ctr" defTabSz="456806">
              <a:buNone/>
              <a:defRPr/>
            </a:pPr>
            <a:r>
              <a:rPr lang="en-US" sz="20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Ke a </a:t>
            </a:r>
            <a:r>
              <a:rPr lang="en-US" sz="2000" b="1" dirty="0" err="1">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Leboga</a:t>
            </a:r>
            <a:endParaRPr lang="en-US" sz="20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ndParaRPr>
          </a:p>
          <a:p>
            <a:pPr algn="ctr" defTabSz="456806">
              <a:buNone/>
              <a:defRPr/>
            </a:pPr>
            <a:endParaRPr lang="en-US" sz="20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ndParaRPr>
          </a:p>
          <a:p>
            <a:pPr algn="ctr" defTabSz="456806">
              <a:buNone/>
              <a:defRPr/>
            </a:pPr>
            <a:endParaRPr lang="en-US" sz="20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ndParaRPr>
          </a:p>
          <a:p>
            <a:pPr algn="ctr" defTabSz="456806">
              <a:buNone/>
              <a:defRPr/>
            </a:pPr>
            <a:endParaRPr lang="en-US" sz="20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ndParaRPr>
          </a:p>
          <a:p>
            <a:pPr algn="ctr" defTabSz="456806">
              <a:buNone/>
              <a:defRPr/>
            </a:pPr>
            <a:r>
              <a:rPr lang="en-US" sz="20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Adv. Sello Ramasala</a:t>
            </a:r>
          </a:p>
          <a:p>
            <a:pPr algn="ctr" defTabSz="456806">
              <a:buNone/>
              <a:defRPr/>
            </a:pPr>
            <a:r>
              <a:rPr lang="en-US" sz="20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LEGAL SERVICES</a:t>
            </a:r>
          </a:p>
          <a:p>
            <a:pPr algn="ctr" defTabSz="456806">
              <a:buNone/>
              <a:defRPr/>
            </a:pPr>
            <a:r>
              <a:rPr lang="en-US" sz="2000" b="1">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DALRRD</a:t>
            </a:r>
            <a:endParaRPr lang="en-US" sz="20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ndParaRPr>
          </a:p>
          <a:p>
            <a:pPr algn="ctr" defTabSz="456806">
              <a:buNone/>
              <a:defRPr/>
            </a:pPr>
            <a:endParaRPr lang="en-US" sz="20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ndParaRPr>
          </a:p>
          <a:p>
            <a:pPr marL="0" indent="0">
              <a:buNone/>
            </a:pPr>
            <a:endParaRPr lang="en-US" sz="4400" b="1" dirty="0"/>
          </a:p>
        </p:txBody>
      </p:sp>
      <p:pic>
        <p:nvPicPr>
          <p:cNvPr id="7" name="Picture 6" descr="200px-Coat_of_arms_of_South_Africa 2"/>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5109" y="6093296"/>
            <a:ext cx="2808312" cy="764704"/>
          </a:xfrm>
          <a:prstGeom prst="rect">
            <a:avLst/>
          </a:prstGeom>
          <a:noFill/>
          <a:ln>
            <a:noFill/>
          </a:ln>
        </p:spPr>
      </p:pic>
    </p:spTree>
    <p:extLst>
      <p:ext uri="{BB962C8B-B14F-4D97-AF65-F5344CB8AC3E}">
        <p14:creationId xmlns:p14="http://schemas.microsoft.com/office/powerpoint/2010/main" val="4126970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6">
                                            <p:txEl>
                                              <p:pRg st="2" end="2"/>
                                            </p:txEl>
                                          </p:spTgt>
                                        </p:tgtEl>
                                        <p:attrNameLst>
                                          <p:attrName>style.visibility</p:attrName>
                                        </p:attrNameLst>
                                      </p:cBhvr>
                                      <p:to>
                                        <p:strVal val="visible"/>
                                      </p:to>
                                    </p:set>
                                    <p:anim calcmode="lin" valueType="num">
                                      <p:cBhvr>
                                        <p:cTn id="7" dur="1000" fill="hold"/>
                                        <p:tgtEl>
                                          <p:spTgt spid="16">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16">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16">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16">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6">
                                            <p:txEl>
                                              <p:pRg st="6" end="6"/>
                                            </p:txEl>
                                          </p:spTgt>
                                        </p:tgtEl>
                                        <p:attrNameLst>
                                          <p:attrName>style.visibility</p:attrName>
                                        </p:attrNameLst>
                                      </p:cBhvr>
                                      <p:to>
                                        <p:strVal val="visible"/>
                                      </p:to>
                                    </p:set>
                                    <p:anim calcmode="lin" valueType="num">
                                      <p:cBhvr>
                                        <p:cTn id="15" dur="1000" fill="hold"/>
                                        <p:tgtEl>
                                          <p:spTgt spid="16">
                                            <p:txEl>
                                              <p:pRg st="6" end="6"/>
                                            </p:txEl>
                                          </p:spTgt>
                                        </p:tgtEl>
                                        <p:attrNameLst>
                                          <p:attrName>ppt_w</p:attrName>
                                        </p:attrNameLst>
                                      </p:cBhvr>
                                      <p:tavLst>
                                        <p:tav tm="0">
                                          <p:val>
                                            <p:fltVal val="0"/>
                                          </p:val>
                                        </p:tav>
                                        <p:tav tm="100000">
                                          <p:val>
                                            <p:strVal val="#ppt_w"/>
                                          </p:val>
                                        </p:tav>
                                      </p:tavLst>
                                    </p:anim>
                                    <p:anim calcmode="lin" valueType="num">
                                      <p:cBhvr>
                                        <p:cTn id="16" dur="1000" fill="hold"/>
                                        <p:tgtEl>
                                          <p:spTgt spid="16">
                                            <p:txEl>
                                              <p:pRg st="6" end="6"/>
                                            </p:txEl>
                                          </p:spTgt>
                                        </p:tgtEl>
                                        <p:attrNameLst>
                                          <p:attrName>ppt_h</p:attrName>
                                        </p:attrNameLst>
                                      </p:cBhvr>
                                      <p:tavLst>
                                        <p:tav tm="0">
                                          <p:val>
                                            <p:fltVal val="0"/>
                                          </p:val>
                                        </p:tav>
                                        <p:tav tm="100000">
                                          <p:val>
                                            <p:strVal val="#ppt_h"/>
                                          </p:val>
                                        </p:tav>
                                      </p:tavLst>
                                    </p:anim>
                                    <p:anim calcmode="lin" valueType="num">
                                      <p:cBhvr>
                                        <p:cTn id="17" dur="1000" fill="hold"/>
                                        <p:tgtEl>
                                          <p:spTgt spid="16">
                                            <p:txEl>
                                              <p:pRg st="6" end="6"/>
                                            </p:txEl>
                                          </p:spTgt>
                                        </p:tgtEl>
                                        <p:attrNameLst>
                                          <p:attrName>style.rotation</p:attrName>
                                        </p:attrNameLst>
                                      </p:cBhvr>
                                      <p:tavLst>
                                        <p:tav tm="0">
                                          <p:val>
                                            <p:fltVal val="90"/>
                                          </p:val>
                                        </p:tav>
                                        <p:tav tm="100000">
                                          <p:val>
                                            <p:fltVal val="0"/>
                                          </p:val>
                                        </p:tav>
                                      </p:tavLst>
                                    </p:anim>
                                    <p:animEffect transition="in" filter="fade">
                                      <p:cBhvr>
                                        <p:cTn id="18" dur="1000"/>
                                        <p:tgtEl>
                                          <p:spTgt spid="16">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6">
                                            <p:txEl>
                                              <p:pRg st="7" end="7"/>
                                            </p:txEl>
                                          </p:spTgt>
                                        </p:tgtEl>
                                        <p:attrNameLst>
                                          <p:attrName>style.visibility</p:attrName>
                                        </p:attrNameLst>
                                      </p:cBhvr>
                                      <p:to>
                                        <p:strVal val="visible"/>
                                      </p:to>
                                    </p:set>
                                    <p:anim calcmode="lin" valueType="num">
                                      <p:cBhvr>
                                        <p:cTn id="23" dur="1000" fill="hold"/>
                                        <p:tgtEl>
                                          <p:spTgt spid="16">
                                            <p:txEl>
                                              <p:pRg st="7" end="7"/>
                                            </p:txEl>
                                          </p:spTgt>
                                        </p:tgtEl>
                                        <p:attrNameLst>
                                          <p:attrName>ppt_w</p:attrName>
                                        </p:attrNameLst>
                                      </p:cBhvr>
                                      <p:tavLst>
                                        <p:tav tm="0">
                                          <p:val>
                                            <p:fltVal val="0"/>
                                          </p:val>
                                        </p:tav>
                                        <p:tav tm="100000">
                                          <p:val>
                                            <p:strVal val="#ppt_w"/>
                                          </p:val>
                                        </p:tav>
                                      </p:tavLst>
                                    </p:anim>
                                    <p:anim calcmode="lin" valueType="num">
                                      <p:cBhvr>
                                        <p:cTn id="24" dur="1000" fill="hold"/>
                                        <p:tgtEl>
                                          <p:spTgt spid="16">
                                            <p:txEl>
                                              <p:pRg st="7" end="7"/>
                                            </p:txEl>
                                          </p:spTgt>
                                        </p:tgtEl>
                                        <p:attrNameLst>
                                          <p:attrName>ppt_h</p:attrName>
                                        </p:attrNameLst>
                                      </p:cBhvr>
                                      <p:tavLst>
                                        <p:tav tm="0">
                                          <p:val>
                                            <p:fltVal val="0"/>
                                          </p:val>
                                        </p:tav>
                                        <p:tav tm="100000">
                                          <p:val>
                                            <p:strVal val="#ppt_h"/>
                                          </p:val>
                                        </p:tav>
                                      </p:tavLst>
                                    </p:anim>
                                    <p:anim calcmode="lin" valueType="num">
                                      <p:cBhvr>
                                        <p:cTn id="25" dur="1000" fill="hold"/>
                                        <p:tgtEl>
                                          <p:spTgt spid="16">
                                            <p:txEl>
                                              <p:pRg st="7" end="7"/>
                                            </p:txEl>
                                          </p:spTgt>
                                        </p:tgtEl>
                                        <p:attrNameLst>
                                          <p:attrName>style.rotation</p:attrName>
                                        </p:attrNameLst>
                                      </p:cBhvr>
                                      <p:tavLst>
                                        <p:tav tm="0">
                                          <p:val>
                                            <p:fltVal val="90"/>
                                          </p:val>
                                        </p:tav>
                                        <p:tav tm="100000">
                                          <p:val>
                                            <p:fltVal val="0"/>
                                          </p:val>
                                        </p:tav>
                                      </p:tavLst>
                                    </p:anim>
                                    <p:animEffect transition="in" filter="fade">
                                      <p:cBhvr>
                                        <p:cTn id="26" dur="1000"/>
                                        <p:tgtEl>
                                          <p:spTgt spid="16">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6">
                                            <p:txEl>
                                              <p:pRg st="8" end="8"/>
                                            </p:txEl>
                                          </p:spTgt>
                                        </p:tgtEl>
                                        <p:attrNameLst>
                                          <p:attrName>style.visibility</p:attrName>
                                        </p:attrNameLst>
                                      </p:cBhvr>
                                      <p:to>
                                        <p:strVal val="visible"/>
                                      </p:to>
                                    </p:set>
                                    <p:anim calcmode="lin" valueType="num">
                                      <p:cBhvr>
                                        <p:cTn id="31" dur="1000" fill="hold"/>
                                        <p:tgtEl>
                                          <p:spTgt spid="16">
                                            <p:txEl>
                                              <p:pRg st="8" end="8"/>
                                            </p:txEl>
                                          </p:spTgt>
                                        </p:tgtEl>
                                        <p:attrNameLst>
                                          <p:attrName>ppt_w</p:attrName>
                                        </p:attrNameLst>
                                      </p:cBhvr>
                                      <p:tavLst>
                                        <p:tav tm="0">
                                          <p:val>
                                            <p:fltVal val="0"/>
                                          </p:val>
                                        </p:tav>
                                        <p:tav tm="100000">
                                          <p:val>
                                            <p:strVal val="#ppt_w"/>
                                          </p:val>
                                        </p:tav>
                                      </p:tavLst>
                                    </p:anim>
                                    <p:anim calcmode="lin" valueType="num">
                                      <p:cBhvr>
                                        <p:cTn id="32" dur="1000" fill="hold"/>
                                        <p:tgtEl>
                                          <p:spTgt spid="16">
                                            <p:txEl>
                                              <p:pRg st="8" end="8"/>
                                            </p:txEl>
                                          </p:spTgt>
                                        </p:tgtEl>
                                        <p:attrNameLst>
                                          <p:attrName>ppt_h</p:attrName>
                                        </p:attrNameLst>
                                      </p:cBhvr>
                                      <p:tavLst>
                                        <p:tav tm="0">
                                          <p:val>
                                            <p:fltVal val="0"/>
                                          </p:val>
                                        </p:tav>
                                        <p:tav tm="100000">
                                          <p:val>
                                            <p:strVal val="#ppt_h"/>
                                          </p:val>
                                        </p:tav>
                                      </p:tavLst>
                                    </p:anim>
                                    <p:anim calcmode="lin" valueType="num">
                                      <p:cBhvr>
                                        <p:cTn id="33" dur="1000" fill="hold"/>
                                        <p:tgtEl>
                                          <p:spTgt spid="16">
                                            <p:txEl>
                                              <p:pRg st="8" end="8"/>
                                            </p:txEl>
                                          </p:spTgt>
                                        </p:tgtEl>
                                        <p:attrNameLst>
                                          <p:attrName>style.rotation</p:attrName>
                                        </p:attrNameLst>
                                      </p:cBhvr>
                                      <p:tavLst>
                                        <p:tav tm="0">
                                          <p:val>
                                            <p:fltVal val="90"/>
                                          </p:val>
                                        </p:tav>
                                        <p:tav tm="100000">
                                          <p:val>
                                            <p:fltVal val="0"/>
                                          </p:val>
                                        </p:tav>
                                      </p:tavLst>
                                    </p:anim>
                                    <p:animEffect transition="in" filter="fade">
                                      <p:cBhvr>
                                        <p:cTn id="34" dur="1000"/>
                                        <p:tgtEl>
                                          <p:spTgt spid="1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theme/theme1.xml><?xml version="1.0" encoding="utf-8"?>
<a:theme xmlns:a="http://schemas.openxmlformats.org/drawingml/2006/main" name="DRDLR PPT Theme ">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20588</TotalTime>
  <Words>1294</Words>
  <Application>Microsoft Office PowerPoint</Application>
  <PresentationFormat>Widescreen</PresentationFormat>
  <Paragraphs>128</Paragraphs>
  <Slides>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Candara</vt:lpstr>
      <vt:lpstr>Times New Roman</vt:lpstr>
      <vt:lpstr>DRDLR PPT Theme </vt:lpstr>
      <vt:lpstr>PowerPoint Presentation</vt:lpstr>
      <vt:lpstr>PRESENTATION OUTLINE</vt:lpstr>
      <vt:lpstr>INTRODUCTION</vt:lpstr>
      <vt:lpstr>DIRECT COMMENTS ON CLAUSES OF THE BILL</vt:lpstr>
      <vt:lpstr>COMMENTS WE SUPPORT ON CLAUSES OF THE BILL</vt:lpstr>
      <vt:lpstr>COMMENTS ON LAND TENURE IN GENERAL</vt:lpstr>
      <vt:lpstr>COMMENTS ON LAND TENURE IN GENERAL</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XXX</dc:title>
  <dc:creator>Tichaona Shoko</dc:creator>
  <cp:lastModifiedBy>Sello Ramasala</cp:lastModifiedBy>
  <cp:revision>673</cp:revision>
  <cp:lastPrinted>2019-08-13T09:09:56Z</cp:lastPrinted>
  <dcterms:created xsi:type="dcterms:W3CDTF">2015-06-02T11:23:14Z</dcterms:created>
  <dcterms:modified xsi:type="dcterms:W3CDTF">2020-08-31T09:15:22Z</dcterms:modified>
</cp:coreProperties>
</file>