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6" r:id="rId2"/>
    <p:sldId id="548" r:id="rId3"/>
    <p:sldId id="531" r:id="rId4"/>
    <p:sldId id="534" r:id="rId5"/>
    <p:sldId id="535" r:id="rId6"/>
    <p:sldId id="536" r:id="rId7"/>
    <p:sldId id="537" r:id="rId8"/>
    <p:sldId id="538" r:id="rId9"/>
    <p:sldId id="539" r:id="rId10"/>
    <p:sldId id="540" r:id="rId11"/>
    <p:sldId id="543" r:id="rId12"/>
    <p:sldId id="542" r:id="rId13"/>
    <p:sldId id="547" r:id="rId14"/>
    <p:sldId id="541" r:id="rId15"/>
    <p:sldId id="546" r:id="rId16"/>
    <p:sldId id="544" r:id="rId1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6BC9C22-C65C-4670-AA7B-34A5DECFA4AA}">
          <p14:sldIdLst>
            <p14:sldId id="366"/>
            <p14:sldId id="548"/>
            <p14:sldId id="531"/>
            <p14:sldId id="534"/>
            <p14:sldId id="535"/>
            <p14:sldId id="536"/>
            <p14:sldId id="537"/>
            <p14:sldId id="538"/>
            <p14:sldId id="539"/>
            <p14:sldId id="540"/>
            <p14:sldId id="543"/>
            <p14:sldId id="542"/>
            <p14:sldId id="547"/>
            <p14:sldId id="541"/>
            <p14:sldId id="546"/>
            <p14:sldId id="544"/>
          </p14:sldIdLst>
        </p14:section>
      </p14:sectionLst>
    </p:ex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y Govender" initials="LG" lastIdx="1" clrIdx="0">
    <p:extLst>
      <p:ext uri="{19B8F6BF-5375-455C-9EA6-DF929625EA0E}">
        <p15:presenceInfo xmlns:p15="http://schemas.microsoft.com/office/powerpoint/2012/main" xmlns="" userId="S-1-5-21-1838569053-3055495239-3684384085-20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2776"/>
    <a:srgbClr val="2F5597"/>
    <a:srgbClr val="FF0000"/>
    <a:srgbClr val="CC9900"/>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94" autoAdjust="0"/>
    <p:restoredTop sz="92884" autoAdjust="0"/>
  </p:normalViewPr>
  <p:slideViewPr>
    <p:cSldViewPr snapToGrid="0">
      <p:cViewPr varScale="1">
        <p:scale>
          <a:sx n="79" d="100"/>
          <a:sy n="79" d="100"/>
        </p:scale>
        <p:origin x="-714" y="-78"/>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38" d="100"/>
          <a:sy n="38" d="100"/>
        </p:scale>
        <p:origin x="2146"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32" tIns="45716" rIns="91432" bIns="45716" rtlCol="0"/>
          <a:lstStyle>
            <a:lvl1pPr algn="l">
              <a:defRPr sz="1200"/>
            </a:lvl1pPr>
          </a:lstStyle>
          <a:p>
            <a:endParaRPr lang="en-ZA" dirty="0"/>
          </a:p>
        </p:txBody>
      </p:sp>
      <p:sp>
        <p:nvSpPr>
          <p:cNvPr id="3" name="Date Placeholder 2"/>
          <p:cNvSpPr>
            <a:spLocks noGrp="1"/>
          </p:cNvSpPr>
          <p:nvPr>
            <p:ph type="dt" sz="quarter" idx="1"/>
          </p:nvPr>
        </p:nvSpPr>
        <p:spPr>
          <a:xfrm>
            <a:off x="3849689" y="2"/>
            <a:ext cx="2946400" cy="496888"/>
          </a:xfrm>
          <a:prstGeom prst="rect">
            <a:avLst/>
          </a:prstGeom>
        </p:spPr>
        <p:txBody>
          <a:bodyPr vert="horz" lIns="91432" tIns="45716" rIns="91432" bIns="45716" rtlCol="0"/>
          <a:lstStyle>
            <a:lvl1pPr algn="r">
              <a:defRPr sz="1200"/>
            </a:lvl1pPr>
          </a:lstStyle>
          <a:p>
            <a:fld id="{FCE76782-37C4-4261-B369-988A65170D1A}" type="datetimeFigureOut">
              <a:rPr lang="en-ZA" smtClean="0"/>
              <a:pPr/>
              <a:t>2020/09/01</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251786C4-8F9A-4A46-B551-4160B4188238}" type="slidenum">
              <a:rPr lang="en-ZA" smtClean="0"/>
              <a:pPr/>
              <a:t>‹#›</a:t>
            </a:fld>
            <a:endParaRPr lang="en-ZA" dirty="0"/>
          </a:p>
        </p:txBody>
      </p:sp>
    </p:spTree>
    <p:extLst>
      <p:ext uri="{BB962C8B-B14F-4D97-AF65-F5344CB8AC3E}">
        <p14:creationId xmlns:p14="http://schemas.microsoft.com/office/powerpoint/2010/main" xmlns="" val="410093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5"/>
          </a:xfrm>
          <a:prstGeom prst="rect">
            <a:avLst/>
          </a:prstGeom>
        </p:spPr>
        <p:txBody>
          <a:bodyPr vert="horz" lIns="93170" tIns="46585" rIns="93170" bIns="46585" rtlCol="0"/>
          <a:lstStyle>
            <a:lvl1pPr algn="r">
              <a:defRPr sz="1200"/>
            </a:lvl1pPr>
          </a:lstStyle>
          <a:p>
            <a:fld id="{C3B711A9-B880-4E2C-ABDB-B47A95D027AB}" type="datetimeFigureOut">
              <a:rPr lang="en-US" smtClean="0"/>
              <a:pPr/>
              <a:t>9/1/2020</a:t>
            </a:fld>
            <a:endParaRPr lang="en-US"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8054"/>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3170" tIns="46585" rIns="93170" bIns="46585" rtlCol="0" anchor="b"/>
          <a:lstStyle>
            <a:lvl1pPr algn="r">
              <a:defRPr sz="1200"/>
            </a:lvl1pPr>
          </a:lstStyle>
          <a:p>
            <a:fld id="{E895C1CC-A83D-4BA8-89D4-6EF9F46C4642}" type="slidenum">
              <a:rPr lang="en-US" smtClean="0"/>
              <a:pPr/>
              <a:t>‹#›</a:t>
            </a:fld>
            <a:endParaRPr lang="en-US" dirty="0"/>
          </a:p>
        </p:txBody>
      </p:sp>
    </p:spTree>
    <p:extLst>
      <p:ext uri="{BB962C8B-B14F-4D97-AF65-F5344CB8AC3E}">
        <p14:creationId xmlns:p14="http://schemas.microsoft.com/office/powerpoint/2010/main" xmlns="" val="121898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2" name="Rectangle 1"/>
          <p:cNvSpPr/>
          <p:nvPr userDrawn="1"/>
        </p:nvSpPr>
        <p:spPr>
          <a:xfrm>
            <a:off x="69274" y="2488318"/>
            <a:ext cx="9768799" cy="1917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8" name="Title 1"/>
          <p:cNvSpPr>
            <a:spLocks noGrp="1"/>
          </p:cNvSpPr>
          <p:nvPr>
            <p:ph type="title" hasCustomPrompt="1"/>
          </p:nvPr>
        </p:nvSpPr>
        <p:spPr>
          <a:xfrm>
            <a:off x="289602" y="2610928"/>
            <a:ext cx="9380871" cy="1672207"/>
          </a:xfrm>
        </p:spPr>
        <p:txBody>
          <a:bodyPr>
            <a:normAutofit/>
          </a:bodyPr>
          <a:lstStyle>
            <a:lvl1pPr>
              <a:defRPr sz="3200" b="1">
                <a:solidFill>
                  <a:schemeClr val="bg1"/>
                </a:solidFill>
              </a:defRPr>
            </a:lvl1pPr>
          </a:lstStyle>
          <a:p>
            <a:pPr algn="ctr"/>
            <a:r>
              <a:rPr lang="en-ZA" sz="3200" b="0" dirty="0" smtClean="0">
                <a:latin typeface="Arial" panose="020B0604020202020204" pitchFamily="34" charset="0"/>
                <a:cs typeface="Arial" panose="020B0604020202020204" pitchFamily="34" charset="0"/>
              </a:rPr>
              <a:t>SA Post Office</a:t>
            </a:r>
            <a:r>
              <a:rPr lang="en-ZA" sz="2400" dirty="0" smtClean="0">
                <a:solidFill>
                  <a:prstClr val="white"/>
                </a:solidFill>
                <a:latin typeface="Arial" panose="020B0604020202020204" pitchFamily="34" charset="0"/>
                <a:cs typeface="Arial" panose="020B0604020202020204" pitchFamily="34" charset="0"/>
              </a:rPr>
              <a:t/>
            </a:r>
            <a:br>
              <a:rPr lang="en-ZA" sz="2400" dirty="0" smtClean="0">
                <a:solidFill>
                  <a:prstClr val="white"/>
                </a:solidFill>
                <a:latin typeface="Arial" panose="020B0604020202020204" pitchFamily="34" charset="0"/>
                <a:cs typeface="Arial" panose="020B0604020202020204" pitchFamily="34" charset="0"/>
              </a:rPr>
            </a:br>
            <a:r>
              <a:rPr lang="en-ZA" sz="3200" b="0" dirty="0" smtClean="0">
                <a:latin typeface="Arial" panose="020B0604020202020204" pitchFamily="34" charset="0"/>
                <a:cs typeface="Arial" panose="020B0604020202020204" pitchFamily="34" charset="0"/>
              </a:rPr>
              <a:t>Financial performance</a:t>
            </a:r>
            <a:br>
              <a:rPr lang="en-ZA" sz="3200" b="0" dirty="0" smtClean="0">
                <a:latin typeface="Arial" panose="020B0604020202020204" pitchFamily="34" charset="0"/>
                <a:cs typeface="Arial" panose="020B0604020202020204" pitchFamily="34" charset="0"/>
              </a:rPr>
            </a:br>
            <a:r>
              <a:rPr lang="en-ZA" sz="2400" b="0" dirty="0" smtClean="0">
                <a:latin typeface="Arial" panose="020B0604020202020204" pitchFamily="34" charset="0"/>
                <a:cs typeface="Arial" panose="020B0604020202020204" pitchFamily="34" charset="0"/>
              </a:rPr>
              <a:t>30 April 2017</a:t>
            </a:r>
            <a:endParaRPr lang="en-ZA" dirty="0"/>
          </a:p>
        </p:txBody>
      </p:sp>
      <p:pic>
        <p:nvPicPr>
          <p:cNvPr id="9" name="Picture 8" descr="C:\Users\01083831\Pictures\Logos\Post Office South Africa 9Jan2017.jpg"/>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41127" y="625443"/>
            <a:ext cx="2619665" cy="909003"/>
          </a:xfrm>
          <a:prstGeom prst="rect">
            <a:avLst/>
          </a:prstGeom>
          <a:noFill/>
          <a:ln>
            <a:noFill/>
          </a:ln>
        </p:spPr>
      </p:pic>
    </p:spTree>
    <p:extLst>
      <p:ext uri="{BB962C8B-B14F-4D97-AF65-F5344CB8AC3E}">
        <p14:creationId xmlns:p14="http://schemas.microsoft.com/office/powerpoint/2010/main" xmlns="" val="3785683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84" y="1370409"/>
            <a:ext cx="2963499" cy="4858462"/>
          </a:xfrm>
          <a:ln>
            <a:solidFill>
              <a:schemeClr val="tx1"/>
            </a:solid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itle 11"/>
          <p:cNvSpPr>
            <a:spLocks noGrp="1"/>
          </p:cNvSpPr>
          <p:nvPr>
            <p:ph type="title"/>
          </p:nvPr>
        </p:nvSpPr>
        <p:spPr>
          <a:xfrm>
            <a:off x="277091" y="548863"/>
            <a:ext cx="7794752" cy="535531"/>
          </a:xfrm>
        </p:spPr>
        <p:txBody>
          <a:bodyPr>
            <a:normAutofit/>
          </a:bodyPr>
          <a:lstStyle>
            <a:lvl1pPr>
              <a:defRPr sz="3200">
                <a:latin typeface="+mj-lt"/>
              </a:defRPr>
            </a:lvl1pPr>
          </a:lstStyle>
          <a:p>
            <a:r>
              <a:rPr lang="en-US" dirty="0" smtClean="0"/>
              <a:t>Click to edit Master title style</a:t>
            </a:r>
            <a:endParaRPr lang="en-ZA" dirty="0"/>
          </a:p>
        </p:txBody>
      </p:sp>
      <p:sp>
        <p:nvSpPr>
          <p:cNvPr id="13" name="Date Placeholder 12"/>
          <p:cNvSpPr>
            <a:spLocks noGrp="1"/>
          </p:cNvSpPr>
          <p:nvPr>
            <p:ph type="dt" sz="half" idx="10"/>
          </p:nvPr>
        </p:nvSpPr>
        <p:spPr/>
        <p:txBody>
          <a:bodyPr/>
          <a:lstStyle/>
          <a:p>
            <a:endParaRPr lang="en-ZA" dirty="0"/>
          </a:p>
        </p:txBody>
      </p:sp>
      <p:sp>
        <p:nvSpPr>
          <p:cNvPr id="14" name="Footer Placeholder 13"/>
          <p:cNvSpPr>
            <a:spLocks noGrp="1"/>
          </p:cNvSpPr>
          <p:nvPr>
            <p:ph type="ftr" sz="quarter" idx="11"/>
          </p:nvPr>
        </p:nvSpPr>
        <p:spPr/>
        <p:txBody>
          <a:bodyPr/>
          <a:lstStyle/>
          <a:p>
            <a:endParaRPr lang="en-ZA" dirty="0"/>
          </a:p>
        </p:txBody>
      </p:sp>
      <p:sp>
        <p:nvSpPr>
          <p:cNvPr id="15" name="Slide Number Placeholder 14"/>
          <p:cNvSpPr>
            <a:spLocks noGrp="1"/>
          </p:cNvSpPr>
          <p:nvPr>
            <p:ph type="sldNum" sz="quarter" idx="12"/>
          </p:nvPr>
        </p:nvSpPr>
        <p:spPr>
          <a:xfrm>
            <a:off x="7482582" y="6356352"/>
            <a:ext cx="2228850" cy="365125"/>
          </a:xfrm>
        </p:spPr>
        <p:txBody>
          <a:bodyPr/>
          <a:lstStyle>
            <a:lvl1pPr>
              <a:defRPr sz="1200">
                <a:solidFill>
                  <a:schemeClr val="tx1"/>
                </a:solidFill>
              </a:defRPr>
            </a:lvl1pPr>
          </a:lstStyle>
          <a:p>
            <a:fld id="{E111FF2C-5551-40D0-B92F-F2F89F2DB7ED}" type="slidenum">
              <a:rPr lang="en-ZA" smtClean="0"/>
              <a:pPr/>
              <a:t>‹#›</a:t>
            </a:fld>
            <a:endParaRPr lang="en-ZA" dirty="0"/>
          </a:p>
        </p:txBody>
      </p:sp>
      <p:cxnSp>
        <p:nvCxnSpPr>
          <p:cNvPr id="4" name="Straight Connector 3"/>
          <p:cNvCxnSpPr/>
          <p:nvPr userDrawn="1"/>
        </p:nvCxnSpPr>
        <p:spPr>
          <a:xfrm>
            <a:off x="0" y="327480"/>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52766"/>
            <a:ext cx="9906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3"/>
          </p:nvPr>
        </p:nvSpPr>
        <p:spPr>
          <a:xfrm>
            <a:off x="3161211" y="1370408"/>
            <a:ext cx="6439381" cy="4858463"/>
          </a:xfrm>
          <a:ln>
            <a:solidFill>
              <a:schemeClr val="tx1"/>
            </a:solidFill>
          </a:ln>
        </p:spPr>
        <p:txBody>
          <a:bodyPr/>
          <a:lstStyle>
            <a:lvl1pPr marL="0" indent="0">
              <a:buNone/>
              <a:defRPr/>
            </a:lvl1pPr>
          </a:lstStyle>
          <a:p>
            <a:pPr lvl="0"/>
            <a:endParaRPr lang="en-ZA" dirty="0"/>
          </a:p>
        </p:txBody>
      </p:sp>
      <p:pic>
        <p:nvPicPr>
          <p:cNvPr id="16" name="Picture 15" descr="C:\Users\01083831\Pictures\Logos\Post Office South Africa 9Jan2017.jpg"/>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170830" y="453047"/>
            <a:ext cx="1429762" cy="672240"/>
          </a:xfrm>
          <a:prstGeom prst="rect">
            <a:avLst/>
          </a:prstGeom>
          <a:noFill/>
          <a:ln>
            <a:noFill/>
          </a:ln>
        </p:spPr>
      </p:pic>
    </p:spTree>
    <p:extLst>
      <p:ext uri="{BB962C8B-B14F-4D97-AF65-F5344CB8AC3E}">
        <p14:creationId xmlns:p14="http://schemas.microsoft.com/office/powerpoint/2010/main" xmlns="" val="2863294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615B76-EFB1-4004-A4CB-23E76FC4ECE7}" type="datetime1">
              <a:rPr lang="en-ZA" smtClean="0"/>
              <a:pPr/>
              <a:t>2020/09/01</a:t>
            </a:fld>
            <a:endParaRPr lang="en-ZA"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11FF2C-5551-40D0-B92F-F2F89F2DB7ED}" type="slidenum">
              <a:rPr lang="en-ZA" smtClean="0"/>
              <a:pPr/>
              <a:t>‹#›</a:t>
            </a:fld>
            <a:endParaRPr lang="en-ZA" dirty="0"/>
          </a:p>
        </p:txBody>
      </p:sp>
    </p:spTree>
    <p:extLst>
      <p:ext uri="{BB962C8B-B14F-4D97-AF65-F5344CB8AC3E}">
        <p14:creationId xmlns:p14="http://schemas.microsoft.com/office/powerpoint/2010/main" xmlns="" val="4159526938"/>
      </p:ext>
    </p:extLst>
  </p:cSld>
  <p:clrMap bg1="lt1" tx1="dk1" bg2="lt2" tx2="dk2" accent1="accent1" accent2="accent2" accent3="accent3" accent4="accent4" accent5="accent5" accent6="accent6" hlink="hlink" folHlink="folHlink"/>
  <p:sldLayoutIdLst>
    <p:sldLayoutId id="2147483651" r:id="rId1"/>
    <p:sldLayoutId id="2147483652" r:id="rId2"/>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73844" y="2520453"/>
            <a:ext cx="9358311" cy="2180339"/>
          </a:xfrm>
          <a:prstGeom prst="rect">
            <a:avLst/>
          </a:prstGeom>
          <a:no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algn="ctr"/>
            <a:r>
              <a:rPr lang="en-ZA" sz="2800" dirty="0" smtClean="0">
                <a:latin typeface="+mn-lt"/>
                <a:cs typeface="Arial" panose="020B0604020202020204" pitchFamily="34" charset="0"/>
              </a:rPr>
              <a:t>SA Post Office</a:t>
            </a:r>
            <a:r>
              <a:rPr lang="en-ZA" sz="2800" dirty="0" smtClean="0">
                <a:solidFill>
                  <a:prstClr val="white"/>
                </a:solidFill>
                <a:latin typeface="+mn-lt"/>
                <a:cs typeface="Arial" panose="020B0604020202020204" pitchFamily="34" charset="0"/>
              </a:rPr>
              <a:t/>
            </a:r>
            <a:br>
              <a:rPr lang="en-ZA" sz="2800" dirty="0" smtClean="0">
                <a:solidFill>
                  <a:prstClr val="white"/>
                </a:solidFill>
                <a:latin typeface="+mn-lt"/>
                <a:cs typeface="Arial" panose="020B0604020202020204" pitchFamily="34" charset="0"/>
              </a:rPr>
            </a:br>
            <a:r>
              <a:rPr lang="en-ZA" sz="2400" dirty="0" smtClean="0">
                <a:solidFill>
                  <a:prstClr val="white"/>
                </a:solidFill>
                <a:latin typeface="+mn-lt"/>
                <a:cs typeface="Arial" panose="020B0604020202020204" pitchFamily="34" charset="0"/>
              </a:rPr>
              <a:t>Q1 Performance at </a:t>
            </a:r>
            <a:r>
              <a:rPr lang="en-US" sz="2400" dirty="0" smtClean="0">
                <a:latin typeface="+mn-lt"/>
                <a:cs typeface="Arial" panose="020B0604020202020204" pitchFamily="34" charset="0"/>
              </a:rPr>
              <a:t>30 June 2020</a:t>
            </a:r>
          </a:p>
          <a:p>
            <a:pPr algn="ctr"/>
            <a:r>
              <a:rPr lang="en-US" sz="2000" dirty="0" smtClean="0">
                <a:latin typeface="+mn-lt"/>
                <a:cs typeface="Arial" panose="020B0604020202020204" pitchFamily="34" charset="0"/>
              </a:rPr>
              <a:t>Portfolio Committee on Communications</a:t>
            </a:r>
          </a:p>
          <a:p>
            <a:pPr algn="ctr"/>
            <a:r>
              <a:rPr lang="en-US" sz="2000" dirty="0" smtClean="0">
                <a:latin typeface="+mn-lt"/>
                <a:cs typeface="Arial" panose="020B0604020202020204" pitchFamily="34" charset="0"/>
              </a:rPr>
              <a:t>01 September 2020</a:t>
            </a:r>
          </a:p>
          <a:p>
            <a:pPr algn="ctr"/>
            <a:endParaRPr lang="en-ZA" sz="2800" i="1" dirty="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xmlns="" val="3409496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(1)</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10</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586180532"/>
              </p:ext>
            </p:extLst>
          </p:nvPr>
        </p:nvGraphicFramePr>
        <p:xfrm>
          <a:off x="128789" y="1326521"/>
          <a:ext cx="9621279" cy="5454585"/>
        </p:xfrm>
        <a:graphic>
          <a:graphicData uri="http://schemas.openxmlformats.org/drawingml/2006/table">
            <a:tbl>
              <a:tblPr firstRow="1" bandRow="1">
                <a:tableStyleId>{5C22544A-7EE6-4342-B048-85BDC9FD1C3A}</a:tableStyleId>
              </a:tblPr>
              <a:tblGrid>
                <a:gridCol w="910621">
                  <a:extLst>
                    <a:ext uri="{9D8B030D-6E8A-4147-A177-3AD203B41FA5}">
                      <a16:colId xmlns:a16="http://schemas.microsoft.com/office/drawing/2014/main" xmlns="" val="20000"/>
                    </a:ext>
                  </a:extLst>
                </a:gridCol>
                <a:gridCol w="649609">
                  <a:extLst>
                    <a:ext uri="{9D8B030D-6E8A-4147-A177-3AD203B41FA5}">
                      <a16:colId xmlns:a16="http://schemas.microsoft.com/office/drawing/2014/main" xmlns="" val="20001"/>
                    </a:ext>
                  </a:extLst>
                </a:gridCol>
                <a:gridCol w="346020">
                  <a:extLst>
                    <a:ext uri="{9D8B030D-6E8A-4147-A177-3AD203B41FA5}">
                      <a16:colId xmlns:a16="http://schemas.microsoft.com/office/drawing/2014/main" xmlns="" val="20002"/>
                    </a:ext>
                  </a:extLst>
                </a:gridCol>
                <a:gridCol w="900587">
                  <a:extLst>
                    <a:ext uri="{9D8B030D-6E8A-4147-A177-3AD203B41FA5}">
                      <a16:colId xmlns:a16="http://schemas.microsoft.com/office/drawing/2014/main" xmlns="" val="20003"/>
                    </a:ext>
                  </a:extLst>
                </a:gridCol>
                <a:gridCol w="510332">
                  <a:extLst>
                    <a:ext uri="{9D8B030D-6E8A-4147-A177-3AD203B41FA5}">
                      <a16:colId xmlns:a16="http://schemas.microsoft.com/office/drawing/2014/main" xmlns="" val="20004"/>
                    </a:ext>
                  </a:extLst>
                </a:gridCol>
                <a:gridCol w="575746">
                  <a:extLst>
                    <a:ext uri="{9D8B030D-6E8A-4147-A177-3AD203B41FA5}">
                      <a16:colId xmlns:a16="http://schemas.microsoft.com/office/drawing/2014/main" xmlns="" val="20005"/>
                    </a:ext>
                  </a:extLst>
                </a:gridCol>
                <a:gridCol w="620080">
                  <a:extLst>
                    <a:ext uri="{9D8B030D-6E8A-4147-A177-3AD203B41FA5}">
                      <a16:colId xmlns:a16="http://schemas.microsoft.com/office/drawing/2014/main" xmlns="" val="20006"/>
                    </a:ext>
                  </a:extLst>
                </a:gridCol>
                <a:gridCol w="723429">
                  <a:extLst>
                    <a:ext uri="{9D8B030D-6E8A-4147-A177-3AD203B41FA5}">
                      <a16:colId xmlns:a16="http://schemas.microsoft.com/office/drawing/2014/main" xmlns="" val="20007"/>
                    </a:ext>
                  </a:extLst>
                </a:gridCol>
                <a:gridCol w="2146598">
                  <a:extLst>
                    <a:ext uri="{9D8B030D-6E8A-4147-A177-3AD203B41FA5}">
                      <a16:colId xmlns:a16="http://schemas.microsoft.com/office/drawing/2014/main" xmlns="" val="20008"/>
                    </a:ext>
                  </a:extLst>
                </a:gridCol>
                <a:gridCol w="2238257">
                  <a:extLst>
                    <a:ext uri="{9D8B030D-6E8A-4147-A177-3AD203B41FA5}">
                      <a16:colId xmlns:a16="http://schemas.microsoft.com/office/drawing/2014/main" xmlns="" val="20009"/>
                    </a:ext>
                  </a:extLst>
                </a:gridCol>
              </a:tblGrid>
              <a:tr h="234674">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algn="ct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1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5457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2611331">
                <a:tc rowSpan="2">
                  <a:txBody>
                    <a:bodyPr/>
                    <a:lstStyle/>
                    <a:p>
                      <a:pPr algn="just">
                        <a:lnSpc>
                          <a:spcPct val="107000"/>
                        </a:lnSpc>
                        <a:spcAft>
                          <a:spcPts val="0"/>
                        </a:spcAft>
                      </a:pPr>
                      <a:r>
                        <a:rPr lang="en-GB" sz="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 Financial Sustainability</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just">
                        <a:lnSpc>
                          <a:spcPct val="107000"/>
                        </a:lnSpc>
                        <a:spcAft>
                          <a:spcPts val="0"/>
                        </a:spcAft>
                      </a:pPr>
                      <a:r>
                        <a:rPr lang="en-ZA" sz="800" dirty="0">
                          <a:effectLst/>
                          <a:latin typeface="Arial" panose="020B0604020202020204" pitchFamily="34" charset="0"/>
                          <a:ea typeface="Calibri" panose="020F0502020204030204" pitchFamily="34" charset="0"/>
                          <a:cs typeface="Arial" panose="020B0604020202020204" pitchFamily="34" charset="0"/>
                        </a:rPr>
                        <a:t>To be financially sustainable and</a:t>
                      </a: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Arial" panose="020B0604020202020204" pitchFamily="34" charset="0"/>
                        </a:rPr>
                        <a:t>achieve a positive net financial</a:t>
                      </a: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Arial" panose="020B0604020202020204" pitchFamily="34" charset="0"/>
                        </a:rPr>
                        <a:t>and cash position</a:t>
                      </a: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Attain baseline revenue target</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231F20"/>
                          </a:solidFill>
                          <a:effectLst/>
                          <a:latin typeface="Arial" panose="020B0604020202020204" pitchFamily="34" charset="0"/>
                          <a:ea typeface="Calibri" panose="020F0502020204030204" pitchFamily="34" charset="0"/>
                          <a:cs typeface="Arial" panose="020B0604020202020204" pitchFamily="34" charset="0"/>
                        </a:rPr>
                        <a:t>98%</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231F20"/>
                          </a:solidFill>
                          <a:effectLst/>
                          <a:latin typeface="Arial" panose="020B0604020202020204" pitchFamily="34" charset="0"/>
                          <a:ea typeface="Calibri" panose="020F0502020204030204" pitchFamily="34" charset="0"/>
                          <a:cs typeface="Arial" panose="020B0604020202020204" pitchFamily="34" charset="0"/>
                        </a:rPr>
                        <a:t>32%</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FF0000"/>
                          </a:solidFill>
                          <a:effectLst/>
                          <a:latin typeface="Arial" panose="020B0604020202020204" pitchFamily="34" charset="0"/>
                          <a:ea typeface="Calibri" panose="020F0502020204030204" pitchFamily="34" charset="0"/>
                          <a:cs typeface="Arial" panose="020B0604020202020204" pitchFamily="34" charset="0"/>
                        </a:rPr>
                        <a:t>-68%</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Not  Achieved</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Due to the Covid-19 lockdown and associated business slowdown, together with the severe revenue impact, the baseline target was not achieved. </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Total baseline revenue is at 32% of target and R612m below Q1 target. The baseline revenue target of R905m for Q1 has not been achieved due to Postal Services revenue performing R567m below Q1 target, Courier and Parcel revenue at R27m below Q1 target, Financial Services revenue at R53m below Q1 target, Digital revenue at R3m above Q1 target, Property revenue at R14m above Q1 target.</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The reasons for the revenue deviation are currently being addressed in line with the revised turnaround strategy.</a:t>
                      </a: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Strategic Partnerships</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DOT – AARTO  - Increase in Hybrid Mail</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eCommerce - parcel distribution and online transactions</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Value Added Services -Pay A Bill, prepaid, fax &amp; photocopy, sale of tickets, financial insurance and remittances</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Expand MVL offering and transactions</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Fast-track DTT STB Subsidised Market Registration and Distribution for the DOC</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DTT STB Retailing – Unsubsidised Market</a:t>
                      </a:r>
                      <a:endParaRPr lang="en-ZA" sz="8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Arial" panose="020B0604020202020204" pitchFamily="34" charset="0"/>
                        </a:rPr>
                        <a:t>Initiatives to claw back customer mailings as the lockdown eases.</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37368">
                <a:tc vMerge="1">
                  <a:txBody>
                    <a:bodyPr/>
                    <a:lstStyle/>
                    <a:p>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Attain revenue growth initiative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Due to the COVID-19 lockdown, no new Sales or Property revenue initiatives were implemented and no revenue was generated. The Q1 target for revenue initiatives is at R91m.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organisation is in the process of conducting a number of proof of concepts with the industry, in the following areas: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Revenue share models through strategic partnerships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Electronic Bill payment systems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Digital platform and payments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Digital Post Box/Email Solutions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Warehousing and distribution of medication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Electronic Registered Mail and SMS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Financial Services and Insurance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Financial Remittance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Prefunding for grant payments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Property rentals, co-development and disposal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364333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(2)</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11</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711439721"/>
              </p:ext>
            </p:extLst>
          </p:nvPr>
        </p:nvGraphicFramePr>
        <p:xfrm>
          <a:off x="150658" y="1320759"/>
          <a:ext cx="9625168" cy="5452895"/>
        </p:xfrm>
        <a:graphic>
          <a:graphicData uri="http://schemas.openxmlformats.org/drawingml/2006/table">
            <a:tbl>
              <a:tblPr firstRow="1" bandRow="1">
                <a:tableStyleId>{5C22544A-7EE6-4342-B048-85BDC9FD1C3A}</a:tableStyleId>
              </a:tblPr>
              <a:tblGrid>
                <a:gridCol w="910989">
                  <a:extLst>
                    <a:ext uri="{9D8B030D-6E8A-4147-A177-3AD203B41FA5}">
                      <a16:colId xmlns:a16="http://schemas.microsoft.com/office/drawing/2014/main" xmlns="" val="20000"/>
                    </a:ext>
                  </a:extLst>
                </a:gridCol>
                <a:gridCol w="649871">
                  <a:extLst>
                    <a:ext uri="{9D8B030D-6E8A-4147-A177-3AD203B41FA5}">
                      <a16:colId xmlns:a16="http://schemas.microsoft.com/office/drawing/2014/main" xmlns="" val="20001"/>
                    </a:ext>
                  </a:extLst>
                </a:gridCol>
                <a:gridCol w="346160">
                  <a:extLst>
                    <a:ext uri="{9D8B030D-6E8A-4147-A177-3AD203B41FA5}">
                      <a16:colId xmlns:a16="http://schemas.microsoft.com/office/drawing/2014/main" xmlns="" val="20002"/>
                    </a:ext>
                  </a:extLst>
                </a:gridCol>
                <a:gridCol w="900951">
                  <a:extLst>
                    <a:ext uri="{9D8B030D-6E8A-4147-A177-3AD203B41FA5}">
                      <a16:colId xmlns:a16="http://schemas.microsoft.com/office/drawing/2014/main" xmlns="" val="20003"/>
                    </a:ext>
                  </a:extLst>
                </a:gridCol>
                <a:gridCol w="510538">
                  <a:extLst>
                    <a:ext uri="{9D8B030D-6E8A-4147-A177-3AD203B41FA5}">
                      <a16:colId xmlns:a16="http://schemas.microsoft.com/office/drawing/2014/main" xmlns="" val="20004"/>
                    </a:ext>
                  </a:extLst>
                </a:gridCol>
                <a:gridCol w="575979">
                  <a:extLst>
                    <a:ext uri="{9D8B030D-6E8A-4147-A177-3AD203B41FA5}">
                      <a16:colId xmlns:a16="http://schemas.microsoft.com/office/drawing/2014/main" xmlns="" val="20005"/>
                    </a:ext>
                  </a:extLst>
                </a:gridCol>
                <a:gridCol w="620331">
                  <a:extLst>
                    <a:ext uri="{9D8B030D-6E8A-4147-A177-3AD203B41FA5}">
                      <a16:colId xmlns:a16="http://schemas.microsoft.com/office/drawing/2014/main" xmlns="" val="20006"/>
                    </a:ext>
                  </a:extLst>
                </a:gridCol>
                <a:gridCol w="723721">
                  <a:extLst>
                    <a:ext uri="{9D8B030D-6E8A-4147-A177-3AD203B41FA5}">
                      <a16:colId xmlns:a16="http://schemas.microsoft.com/office/drawing/2014/main" xmlns="" val="20007"/>
                    </a:ext>
                  </a:extLst>
                </a:gridCol>
                <a:gridCol w="2147466">
                  <a:extLst>
                    <a:ext uri="{9D8B030D-6E8A-4147-A177-3AD203B41FA5}">
                      <a16:colId xmlns:a16="http://schemas.microsoft.com/office/drawing/2014/main" xmlns="" val="20008"/>
                    </a:ext>
                  </a:extLst>
                </a:gridCol>
                <a:gridCol w="2239162">
                  <a:extLst>
                    <a:ext uri="{9D8B030D-6E8A-4147-A177-3AD203B41FA5}">
                      <a16:colId xmlns:a16="http://schemas.microsoft.com/office/drawing/2014/main" xmlns="" val="20009"/>
                    </a:ext>
                  </a:extLst>
                </a:gridCol>
              </a:tblGrid>
              <a:tr h="269421">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89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1043430">
                <a:tc rowSpan="4">
                  <a:txBody>
                    <a:bodyPr/>
                    <a:lstStyle/>
                    <a:p>
                      <a:pPr algn="just">
                        <a:lnSpc>
                          <a:spcPct val="107000"/>
                        </a:lnSpc>
                        <a:spcAft>
                          <a:spcPts val="0"/>
                        </a:spcAft>
                      </a:pPr>
                      <a:r>
                        <a:rPr lang="en-GB" sz="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 Financial Sustainability</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just">
                        <a:lnSpc>
                          <a:spcPct val="107000"/>
                        </a:lnSpc>
                        <a:spcAft>
                          <a:spcPts val="0"/>
                        </a:spcAft>
                      </a:pPr>
                      <a:r>
                        <a:rPr lang="en-ZA" sz="800" dirty="0" smtClean="0">
                          <a:effectLst/>
                          <a:latin typeface="Arial" panose="020B0604020202020204" pitchFamily="34" charset="0"/>
                          <a:ea typeface="Calibri" panose="020F0502020204030204" pitchFamily="34" charset="0"/>
                          <a:cs typeface="Arial" panose="020B0604020202020204" pitchFamily="34" charset="0"/>
                        </a:rPr>
                        <a:t>To be financially sustainable and</a:t>
                      </a:r>
                    </a:p>
                    <a:p>
                      <a:pPr algn="just">
                        <a:lnSpc>
                          <a:spcPct val="107000"/>
                        </a:lnSpc>
                        <a:spcAft>
                          <a:spcPts val="0"/>
                        </a:spcAft>
                      </a:pPr>
                      <a:r>
                        <a:rPr lang="en-ZA" sz="800" dirty="0" smtClean="0">
                          <a:effectLst/>
                          <a:latin typeface="Arial" panose="020B0604020202020204" pitchFamily="34" charset="0"/>
                          <a:ea typeface="Calibri" panose="020F0502020204030204" pitchFamily="34" charset="0"/>
                          <a:cs typeface="Arial" panose="020B0604020202020204" pitchFamily="34" charset="0"/>
                        </a:rPr>
                        <a:t>achieve a positive net financial</a:t>
                      </a:r>
                    </a:p>
                    <a:p>
                      <a:pPr algn="just">
                        <a:lnSpc>
                          <a:spcPct val="107000"/>
                        </a:lnSpc>
                        <a:spcAft>
                          <a:spcPts val="0"/>
                        </a:spcAft>
                      </a:pPr>
                      <a:r>
                        <a:rPr lang="en-ZA" sz="800" dirty="0" smtClean="0">
                          <a:effectLst/>
                          <a:latin typeface="Arial" panose="020B0604020202020204" pitchFamily="34" charset="0"/>
                          <a:ea typeface="Calibri" panose="020F0502020204030204" pitchFamily="34" charset="0"/>
                          <a:cs typeface="Arial" panose="020B0604020202020204" pitchFamily="34" charset="0"/>
                        </a:rPr>
                        <a:t>and cash position</a:t>
                      </a:r>
                    </a:p>
                    <a:p>
                      <a:pPr algn="just">
                        <a:lnSpc>
                          <a:spcPct val="107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Improve Profitability (Return on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target ROA for Q1 at -24% has not been achieved at -24.26%, due to the higher than projected NPAT (loss).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The lower than projected revenue affects all subsequent Financial Sustainability KPI targets. For the financial target to be attained, Revenues will need to be increased.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Bef>
                          <a:spcPts val="20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03493">
                <a:tc vMerge="1">
                  <a:txBody>
                    <a:bodyPr/>
                    <a:lstStyle/>
                    <a:p>
                      <a:pPr algn="just">
                        <a:lnSpc>
                          <a:spcPct val="107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pPr algn="just">
                        <a:lnSpc>
                          <a:spcPct val="107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Reduce Staff Costs/Revenue Ratio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target Staff Costs/Revenue Ratio for Q1 at 85% has been breached at 190% of revenue, a variance of -105% and it is projected to move back within reduced limits for the FY 2020/21 due to the severe revenue impact of the Covid-19 lockdown and associated business slowdown.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The lower than projected revenue affects all subsequent Financial Sustainability KPI targets. For the financial target to be attained, Revenues will need to be increased.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266078">
                <a:tc vMerge="1">
                  <a:txBody>
                    <a:bodyPr/>
                    <a:lstStyle/>
                    <a:p>
                      <a:pPr algn="just">
                        <a:lnSpc>
                          <a:spcPct val="107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pPr algn="just">
                        <a:lnSpc>
                          <a:spcPct val="107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Improve Profitability (Reduce Cost to Income Ratio)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Cost/Revenue Ratio target for Q1 at 122% of revenue has been breached at 257%, a variance of 135%. It is not expected to move back within limits for the FY 2020/21 due to the severe revenue impact of the Covid-19 lockdown and associated business slowdown.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The lower than projected revenue affects all subsequent Financial Sustainability KPI targets.</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Bef>
                          <a:spcPts val="200"/>
                        </a:spcBef>
                        <a:spcAft>
                          <a:spcPts val="0"/>
                        </a:spcAft>
                      </a:pPr>
                      <a:r>
                        <a:rPr lang="en-ZA" sz="800">
                          <a:effectLst/>
                          <a:latin typeface="Arial" panose="020B0604020202020204" pitchFamily="34" charset="0"/>
                          <a:ea typeface="Times New Roman" panose="02020603050405020304" pitchFamily="18" charset="0"/>
                          <a:cs typeface="Times New Roman" panose="02020603050405020304" pitchFamily="18" charset="0"/>
                        </a:rPr>
                        <a:t>Revenues will need to be increased.</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379186">
                <a:tc vMerge="1">
                  <a:txBody>
                    <a:bodyPr/>
                    <a:lstStyle/>
                    <a:p>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Improve Liquidity (Cash expense cover)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Cash Expense Cover target for Q1 is 1 month cover, however due to the due to the severe revenue impact of the Covid-19 lockdown and associated business slowdown, the target has not been met. As at 4 July 2020, Liabilities of R3.5 billion cannot be settled.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dirty="0">
                          <a:effectLst/>
                          <a:latin typeface="Arial" panose="020B0604020202020204" pitchFamily="34" charset="0"/>
                          <a:ea typeface="Times New Roman" panose="02020603050405020304" pitchFamily="18" charset="0"/>
                          <a:cs typeface="Times New Roman" panose="02020603050405020304" pitchFamily="18" charset="0"/>
                        </a:rPr>
                        <a:t>The lower than projected revenue affects all subsequent Financial Sustainability KPI targets.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300"/>
                        </a:lnSpc>
                        <a:spcBef>
                          <a:spcPts val="200"/>
                        </a:spcBef>
                        <a:spcAft>
                          <a:spcPts val="0"/>
                        </a:spcAft>
                      </a:pPr>
                      <a:r>
                        <a:rPr lang="en-ZA" sz="800" dirty="0">
                          <a:effectLst/>
                          <a:latin typeface="Arial" panose="020B0604020202020204" pitchFamily="34" charset="0"/>
                          <a:ea typeface="Times New Roman" panose="02020603050405020304" pitchFamily="18" charset="0"/>
                          <a:cs typeface="Times New Roman" panose="02020603050405020304" pitchFamily="18" charset="0"/>
                        </a:rPr>
                        <a:t>Revenues will need to be increased.</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636838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(3)</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786399583"/>
              </p:ext>
            </p:extLst>
          </p:nvPr>
        </p:nvGraphicFramePr>
        <p:xfrm>
          <a:off x="128789" y="1473167"/>
          <a:ext cx="9659916" cy="4334603"/>
        </p:xfrm>
        <a:graphic>
          <a:graphicData uri="http://schemas.openxmlformats.org/drawingml/2006/table">
            <a:tbl>
              <a:tblPr firstRow="1" bandRow="1">
                <a:tableStyleId>{5C22544A-7EE6-4342-B048-85BDC9FD1C3A}</a:tableStyleId>
              </a:tblPr>
              <a:tblGrid>
                <a:gridCol w="914278">
                  <a:extLst>
                    <a:ext uri="{9D8B030D-6E8A-4147-A177-3AD203B41FA5}">
                      <a16:colId xmlns:a16="http://schemas.microsoft.com/office/drawing/2014/main" xmlns="" val="20000"/>
                    </a:ext>
                  </a:extLst>
                </a:gridCol>
                <a:gridCol w="652217">
                  <a:extLst>
                    <a:ext uri="{9D8B030D-6E8A-4147-A177-3AD203B41FA5}">
                      <a16:colId xmlns:a16="http://schemas.microsoft.com/office/drawing/2014/main" xmlns="" val="20001"/>
                    </a:ext>
                  </a:extLst>
                </a:gridCol>
                <a:gridCol w="347410">
                  <a:extLst>
                    <a:ext uri="{9D8B030D-6E8A-4147-A177-3AD203B41FA5}">
                      <a16:colId xmlns:a16="http://schemas.microsoft.com/office/drawing/2014/main" xmlns="" val="20002"/>
                    </a:ext>
                  </a:extLst>
                </a:gridCol>
                <a:gridCol w="904204">
                  <a:extLst>
                    <a:ext uri="{9D8B030D-6E8A-4147-A177-3AD203B41FA5}">
                      <a16:colId xmlns:a16="http://schemas.microsoft.com/office/drawing/2014/main" xmlns="" val="20003"/>
                    </a:ext>
                  </a:extLst>
                </a:gridCol>
                <a:gridCol w="512381">
                  <a:extLst>
                    <a:ext uri="{9D8B030D-6E8A-4147-A177-3AD203B41FA5}">
                      <a16:colId xmlns:a16="http://schemas.microsoft.com/office/drawing/2014/main" xmlns="" val="20004"/>
                    </a:ext>
                  </a:extLst>
                </a:gridCol>
                <a:gridCol w="578058">
                  <a:extLst>
                    <a:ext uri="{9D8B030D-6E8A-4147-A177-3AD203B41FA5}">
                      <a16:colId xmlns:a16="http://schemas.microsoft.com/office/drawing/2014/main" xmlns="" val="20005"/>
                    </a:ext>
                  </a:extLst>
                </a:gridCol>
                <a:gridCol w="622571">
                  <a:extLst>
                    <a:ext uri="{9D8B030D-6E8A-4147-A177-3AD203B41FA5}">
                      <a16:colId xmlns:a16="http://schemas.microsoft.com/office/drawing/2014/main" xmlns="" val="20006"/>
                    </a:ext>
                  </a:extLst>
                </a:gridCol>
                <a:gridCol w="726333">
                  <a:extLst>
                    <a:ext uri="{9D8B030D-6E8A-4147-A177-3AD203B41FA5}">
                      <a16:colId xmlns:a16="http://schemas.microsoft.com/office/drawing/2014/main" xmlns="" val="20007"/>
                    </a:ext>
                  </a:extLst>
                </a:gridCol>
                <a:gridCol w="2155218">
                  <a:extLst>
                    <a:ext uri="{9D8B030D-6E8A-4147-A177-3AD203B41FA5}">
                      <a16:colId xmlns:a16="http://schemas.microsoft.com/office/drawing/2014/main" xmlns="" val="20008"/>
                    </a:ext>
                  </a:extLst>
                </a:gridCol>
                <a:gridCol w="2247246">
                  <a:extLst>
                    <a:ext uri="{9D8B030D-6E8A-4147-A177-3AD203B41FA5}">
                      <a16:colId xmlns:a16="http://schemas.microsoft.com/office/drawing/2014/main" xmlns="" val="20009"/>
                    </a:ext>
                  </a:extLst>
                </a:gridCol>
              </a:tblGrid>
              <a:tr h="259274">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539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2249323">
                <a:tc rowSpan="2">
                  <a:txBody>
                    <a:bodyPr/>
                    <a:lstStyle/>
                    <a:p>
                      <a:pPr algn="just">
                        <a:lnSpc>
                          <a:spcPct val="107000"/>
                        </a:lnSpc>
                        <a:spcAft>
                          <a:spcPts val="0"/>
                        </a:spcAft>
                      </a:pPr>
                      <a:r>
                        <a:rPr lang="en-GB" sz="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 Optimised Assets and Infrastructure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just">
                        <a:lnSpc>
                          <a:spcPct val="107000"/>
                        </a:lnSpc>
                        <a:spcAft>
                          <a:spcPts val="0"/>
                        </a:spcAft>
                      </a:pPr>
                      <a:r>
                        <a:rPr lang="en-ZA" sz="800">
                          <a:effectLst/>
                          <a:latin typeface="Arial" panose="020B0604020202020204" pitchFamily="34" charset="0"/>
                          <a:ea typeface="Calibri" panose="020F0502020204030204" pitchFamily="34" charset="0"/>
                          <a:cs typeface="Times New Roman" panose="02020603050405020304" pitchFamily="18" charset="0"/>
                        </a:rPr>
                        <a:t>Achieve a positive return 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a:effectLst/>
                          <a:latin typeface="Arial" panose="020B0604020202020204" pitchFamily="34" charset="0"/>
                          <a:ea typeface="Calibri" panose="020F0502020204030204" pitchFamily="34" charset="0"/>
                          <a:cs typeface="Times New Roman" panose="02020603050405020304" pitchFamily="18" charset="0"/>
                        </a:rPr>
                        <a:t>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 security upgrades and install equipment items at Post Office  branches and Mail Centres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-840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n-GB" sz="800">
                          <a:effectLst/>
                          <a:latin typeface="Arial" panose="020B0604020202020204" pitchFamily="34" charset="0"/>
                          <a:ea typeface="Calibri" panose="020F0502020204030204" pitchFamily="34" charset="0"/>
                          <a:cs typeface="Times New Roman" panose="02020603050405020304" pitchFamily="18" charset="0"/>
                        </a:rPr>
                        <a:t>No RFP’s could be issued during the lockdown period, nor could any of the installations of awarded contracts commence during Q1.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ts val="1300"/>
                        </a:lnSpc>
                        <a:spcBef>
                          <a:spcPts val="200"/>
                        </a:spcBef>
                        <a:spcAft>
                          <a:spcPts val="0"/>
                        </a:spcAft>
                      </a:pPr>
                      <a:r>
                        <a:rPr lang="en-ZA" sz="800" dirty="0">
                          <a:effectLst/>
                          <a:latin typeface="Arial" panose="020B0604020202020204" pitchFamily="34" charset="0"/>
                          <a:ea typeface="Times New Roman" panose="02020603050405020304" pitchFamily="18" charset="0"/>
                          <a:cs typeface="Times New Roman" panose="02020603050405020304" pitchFamily="18" charset="0"/>
                        </a:rPr>
                        <a:t>Security installations are to commence during July 2020.A review of the of the Branch infrastructure upgrade program was undertaken with the objective:</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To prioritise those security measures that will apart of enhancing effective security at Branches, bring about reduced costs pertaining to CIT and Guarding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To extend the time frames for deployment of the various security solutions with the intent to reduce monthly expenditure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Acting GCEO on 4 June 2020 approved the reprioritisation of the security infrastructure upgrade.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15909">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Improve the infrastructure through restoration and refurbishments  for the list of  identified properties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As a result of the constrained financial positon of the SA Post Office together with the effects of the Covid-19 lockdown, no upgrade and refurbishment of properties were undertaken. During the Q1 period, the </a:t>
                      </a: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Properties key focus area and spending were on deep cleaning and decontamination of operational sites and other in line with Covid-19 regulations.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In view of the limited funding available for such upgrades, the annual target of 379 properties will require amendment to either expenditure of R200 million for the 2020/21 FY or a reduced number of properties in line with the EXCO reprioritisation that was undertaken, subject to funding availability. Any work to be undertaken will be done at such a time as the lockdown is eased further and will be fast tracked where possible.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44470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(4)</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13</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459005041"/>
              </p:ext>
            </p:extLst>
          </p:nvPr>
        </p:nvGraphicFramePr>
        <p:xfrm>
          <a:off x="154546" y="1458973"/>
          <a:ext cx="9608401" cy="4986824"/>
        </p:xfrm>
        <a:graphic>
          <a:graphicData uri="http://schemas.openxmlformats.org/drawingml/2006/table">
            <a:tbl>
              <a:tblPr firstRow="1" bandRow="1">
                <a:tableStyleId>{5C22544A-7EE6-4342-B048-85BDC9FD1C3A}</a:tableStyleId>
              </a:tblPr>
              <a:tblGrid>
                <a:gridCol w="909402">
                  <a:extLst>
                    <a:ext uri="{9D8B030D-6E8A-4147-A177-3AD203B41FA5}">
                      <a16:colId xmlns:a16="http://schemas.microsoft.com/office/drawing/2014/main" xmlns="" val="20000"/>
                    </a:ext>
                  </a:extLst>
                </a:gridCol>
                <a:gridCol w="648739">
                  <a:extLst>
                    <a:ext uri="{9D8B030D-6E8A-4147-A177-3AD203B41FA5}">
                      <a16:colId xmlns:a16="http://schemas.microsoft.com/office/drawing/2014/main" xmlns="" val="20001"/>
                    </a:ext>
                  </a:extLst>
                </a:gridCol>
                <a:gridCol w="345558">
                  <a:extLst>
                    <a:ext uri="{9D8B030D-6E8A-4147-A177-3AD203B41FA5}">
                      <a16:colId xmlns:a16="http://schemas.microsoft.com/office/drawing/2014/main" xmlns="" val="20002"/>
                    </a:ext>
                  </a:extLst>
                </a:gridCol>
                <a:gridCol w="899382">
                  <a:extLst>
                    <a:ext uri="{9D8B030D-6E8A-4147-A177-3AD203B41FA5}">
                      <a16:colId xmlns:a16="http://schemas.microsoft.com/office/drawing/2014/main" xmlns="" val="20003"/>
                    </a:ext>
                  </a:extLst>
                </a:gridCol>
                <a:gridCol w="509649">
                  <a:extLst>
                    <a:ext uri="{9D8B030D-6E8A-4147-A177-3AD203B41FA5}">
                      <a16:colId xmlns:a16="http://schemas.microsoft.com/office/drawing/2014/main" xmlns="" val="20004"/>
                    </a:ext>
                  </a:extLst>
                </a:gridCol>
                <a:gridCol w="574975">
                  <a:extLst>
                    <a:ext uri="{9D8B030D-6E8A-4147-A177-3AD203B41FA5}">
                      <a16:colId xmlns:a16="http://schemas.microsoft.com/office/drawing/2014/main" xmlns="" val="20005"/>
                    </a:ext>
                  </a:extLst>
                </a:gridCol>
                <a:gridCol w="619250">
                  <a:extLst>
                    <a:ext uri="{9D8B030D-6E8A-4147-A177-3AD203B41FA5}">
                      <a16:colId xmlns:a16="http://schemas.microsoft.com/office/drawing/2014/main" xmlns="" val="20006"/>
                    </a:ext>
                  </a:extLst>
                </a:gridCol>
                <a:gridCol w="722460">
                  <a:extLst>
                    <a:ext uri="{9D8B030D-6E8A-4147-A177-3AD203B41FA5}">
                      <a16:colId xmlns:a16="http://schemas.microsoft.com/office/drawing/2014/main" xmlns="" val="20007"/>
                    </a:ext>
                  </a:extLst>
                </a:gridCol>
                <a:gridCol w="2771936">
                  <a:extLst>
                    <a:ext uri="{9D8B030D-6E8A-4147-A177-3AD203B41FA5}">
                      <a16:colId xmlns:a16="http://schemas.microsoft.com/office/drawing/2014/main" xmlns="" val="20008"/>
                    </a:ext>
                  </a:extLst>
                </a:gridCol>
                <a:gridCol w="1607050">
                  <a:extLst>
                    <a:ext uri="{9D8B030D-6E8A-4147-A177-3AD203B41FA5}">
                      <a16:colId xmlns:a16="http://schemas.microsoft.com/office/drawing/2014/main" xmlns="" val="20009"/>
                    </a:ext>
                  </a:extLst>
                </a:gridCol>
              </a:tblGrid>
              <a:tr h="268009">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0000"/>
                  </a:ext>
                </a:extLst>
              </a:tr>
              <a:tr h="40447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2831289">
                <a:tc rowSpan="2">
                  <a:txBody>
                    <a:bodyPr/>
                    <a:lstStyle/>
                    <a:p>
                      <a:pPr algn="just">
                        <a:lnSpc>
                          <a:spcPct val="107000"/>
                        </a:lnSpc>
                        <a:spcAft>
                          <a:spcPts val="0"/>
                        </a:spcAft>
                      </a:pPr>
                      <a:r>
                        <a:rPr lang="en-GB" sz="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3. Customer and Communities First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Continued service provision in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underserviced communities (USO/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Financial / SASSA), Improve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customer experience at all point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presence, Enhanced Brand Equity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Resolution of customer complaints recorded at the call centre within 14 days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62.62%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-37.38%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In calculating the Q1 performance, April 2020 was excluded as Lockdown level 5 was in force, and the resolution of customer complaints was not deemed an essential service.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Impact of the Covid-19 lockdown on customer services - and operational 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Dependencies on scanning compliance is affecting call centre tracking.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Customers awaiting compensation are referring their complaints to ICASA which is becoming a major contributor to the non-performance.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Delayed feedback from other Business Units particularly on non-delivery of items, staff attitude, poor service, misplaced parcel, theft, and international mail delays are featured as major problems.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The new call centre management system which was to be implemented during Q4 2019/20 has been delayed due to the liquidation of the supplier.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171450" lvl="0" indent="-171450">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Alternate arrangements need to be made to implement the call centre management system urgently.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Strengthening of the regional structure and involvement of RGM’s is gradually assisting in speeding up feedback from the regions.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10490">
                        <a:lnSpc>
                          <a:spcPct val="107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83056">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the reach into our communities through Corporate Social Investment programmes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Programme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For Q1, no CSI Programmes were conducted.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Attainment of the CSI targets annually and per quarter will be difficult due to funding availability and may be limited to Volunteerism by Employees, made more difficult by the Covid-19 effects.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The position of CSI officer in the Corporate Affairs division has been vacant for some time now and will require to be filled so that specific attention can be focused to the CSI programmes.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Appointment of CSI officer in the Corporate Affairs division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n-GB" sz="800" dirty="0">
                          <a:effectLst/>
                          <a:latin typeface="Arial" panose="020B0604020202020204" pitchFamily="34" charset="0"/>
                          <a:ea typeface="Calibri" panose="020F0502020204030204" pitchFamily="34" charset="0"/>
                          <a:cs typeface="Times New Roman" panose="02020603050405020304" pitchFamily="18" charset="0"/>
                        </a:rPr>
                        <a:t>Availability of funding for CSI programmes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Font typeface="Arial" panose="020B0604020202020204" pitchFamily="34" charset="0"/>
                        <a:buNone/>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9397678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(5)</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14</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883672072"/>
              </p:ext>
            </p:extLst>
          </p:nvPr>
        </p:nvGraphicFramePr>
        <p:xfrm>
          <a:off x="124900" y="1326523"/>
          <a:ext cx="9625168" cy="5421743"/>
        </p:xfrm>
        <a:graphic>
          <a:graphicData uri="http://schemas.openxmlformats.org/drawingml/2006/table">
            <a:tbl>
              <a:tblPr firstRow="1" bandRow="1">
                <a:tableStyleId>{5C22544A-7EE6-4342-B048-85BDC9FD1C3A}</a:tableStyleId>
              </a:tblPr>
              <a:tblGrid>
                <a:gridCol w="910989">
                  <a:extLst>
                    <a:ext uri="{9D8B030D-6E8A-4147-A177-3AD203B41FA5}">
                      <a16:colId xmlns:a16="http://schemas.microsoft.com/office/drawing/2014/main" xmlns="" val="20000"/>
                    </a:ext>
                  </a:extLst>
                </a:gridCol>
                <a:gridCol w="649871">
                  <a:extLst>
                    <a:ext uri="{9D8B030D-6E8A-4147-A177-3AD203B41FA5}">
                      <a16:colId xmlns:a16="http://schemas.microsoft.com/office/drawing/2014/main" xmlns="" val="20001"/>
                    </a:ext>
                  </a:extLst>
                </a:gridCol>
                <a:gridCol w="346160">
                  <a:extLst>
                    <a:ext uri="{9D8B030D-6E8A-4147-A177-3AD203B41FA5}">
                      <a16:colId xmlns:a16="http://schemas.microsoft.com/office/drawing/2014/main" xmlns="" val="20002"/>
                    </a:ext>
                  </a:extLst>
                </a:gridCol>
                <a:gridCol w="900951">
                  <a:extLst>
                    <a:ext uri="{9D8B030D-6E8A-4147-A177-3AD203B41FA5}">
                      <a16:colId xmlns:a16="http://schemas.microsoft.com/office/drawing/2014/main" xmlns="" val="20003"/>
                    </a:ext>
                  </a:extLst>
                </a:gridCol>
                <a:gridCol w="510538">
                  <a:extLst>
                    <a:ext uri="{9D8B030D-6E8A-4147-A177-3AD203B41FA5}">
                      <a16:colId xmlns:a16="http://schemas.microsoft.com/office/drawing/2014/main" xmlns="" val="20004"/>
                    </a:ext>
                  </a:extLst>
                </a:gridCol>
                <a:gridCol w="575979">
                  <a:extLst>
                    <a:ext uri="{9D8B030D-6E8A-4147-A177-3AD203B41FA5}">
                      <a16:colId xmlns:a16="http://schemas.microsoft.com/office/drawing/2014/main" xmlns="" val="20005"/>
                    </a:ext>
                  </a:extLst>
                </a:gridCol>
                <a:gridCol w="620331">
                  <a:extLst>
                    <a:ext uri="{9D8B030D-6E8A-4147-A177-3AD203B41FA5}">
                      <a16:colId xmlns:a16="http://schemas.microsoft.com/office/drawing/2014/main" xmlns="" val="20006"/>
                    </a:ext>
                  </a:extLst>
                </a:gridCol>
                <a:gridCol w="723721">
                  <a:extLst>
                    <a:ext uri="{9D8B030D-6E8A-4147-A177-3AD203B41FA5}">
                      <a16:colId xmlns:a16="http://schemas.microsoft.com/office/drawing/2014/main" xmlns="" val="20007"/>
                    </a:ext>
                  </a:extLst>
                </a:gridCol>
                <a:gridCol w="2601153">
                  <a:extLst>
                    <a:ext uri="{9D8B030D-6E8A-4147-A177-3AD203B41FA5}">
                      <a16:colId xmlns:a16="http://schemas.microsoft.com/office/drawing/2014/main" xmlns="" val="20008"/>
                    </a:ext>
                  </a:extLst>
                </a:gridCol>
                <a:gridCol w="1785475">
                  <a:extLst>
                    <a:ext uri="{9D8B030D-6E8A-4147-A177-3AD203B41FA5}">
                      <a16:colId xmlns:a16="http://schemas.microsoft.com/office/drawing/2014/main" xmlns="" val="20009"/>
                    </a:ext>
                  </a:extLst>
                </a:gridCol>
              </a:tblGrid>
              <a:tr h="213912">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0000"/>
                  </a:ext>
                </a:extLst>
              </a:tr>
              <a:tr h="38574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3477897">
                <a:tc rowSpan="2">
                  <a:txBody>
                    <a:bodyPr/>
                    <a:lstStyle/>
                    <a:p>
                      <a:pPr algn="just">
                        <a:lnSpc>
                          <a:spcPct val="107000"/>
                        </a:lnSpc>
                        <a:spcAft>
                          <a:spcPts val="0"/>
                        </a:spcAft>
                      </a:pPr>
                      <a:r>
                        <a:rPr lang="en-GB" sz="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4. Efficient Systems &amp; Processes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Improved service delivery to all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customers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nSpc>
                          <a:spcPct val="107000"/>
                        </a:lnSpc>
                        <a:spcAft>
                          <a:spcPts val="800"/>
                        </a:spcAft>
                      </a:pPr>
                      <a:r>
                        <a:rPr lang="en-GB"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 the regulated Mail Delivery standard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800">
                          <a:effectLst/>
                          <a:latin typeface="Arial" panose="020B0604020202020204" pitchFamily="34" charset="0"/>
                          <a:ea typeface="Calibri" panose="020F0502020204030204" pitchFamily="34" charset="0"/>
                          <a:cs typeface="Times New Roman" panose="02020603050405020304" pitchFamily="18" charset="0"/>
                        </a:rPr>
                        <a:t>92%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800">
                          <a:effectLst/>
                          <a:latin typeface="Arial" panose="020B0604020202020204" pitchFamily="34" charset="0"/>
                          <a:ea typeface="Calibri" panose="020F0502020204030204" pitchFamily="34" charset="0"/>
                          <a:cs typeface="Times New Roman" panose="02020603050405020304" pitchFamily="18" charset="0"/>
                        </a:rPr>
                        <a:t>38.9%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8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Q1 target of 92% mail delivery standard was not achieved at 38.9%, a negative variance of 53.1% on target. The mail delivery performance at the end of Q4 31 March 2020 was recorded at 89.25%, a decline of 50.35% between Q4 2019/20 and Q1 2020/21 due to the Covid-19 lockdown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Logistics only run National Line Haul routes when we have full loads or at least enough mail to ensure it is economical to run a trip.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During SASSA payments delivery vehicles are withdrawn and seconded to SASSA meaning no delivery in some areas for this 10 day cycle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Some hubs are having issues with the sorting machines as spares are not readily available and when running there is a large failure rate resulting in mail having to be resorted by hand.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Not all shifts running at 100% capacity regarding manpower as COVID-19 regulations and risk assessments indications limit personnel per shift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Low volumes resulted in sample sizes really small and not all sites could </a:t>
                      </a:r>
                      <a:r>
                        <a:rPr lang="en-GB" sz="800" dirty="0" smtClean="0">
                          <a:effectLst/>
                          <a:latin typeface="Arial" panose="020B0604020202020204" pitchFamily="34" charset="0"/>
                          <a:ea typeface="Calibri" panose="020F0502020204030204" pitchFamily="34" charset="0"/>
                          <a:cs typeface="Times New Roman" panose="02020603050405020304" pitchFamily="18" charset="0"/>
                        </a:rPr>
                        <a:t>sample</a:t>
                      </a:r>
                      <a:r>
                        <a:rPr lang="en-ZA"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28600" algn="l"/>
                        </a:tabLst>
                      </a:pPr>
                      <a:r>
                        <a:rPr lang="en-ZA"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Increase sampling will be possible when volumes increase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Awaiting larger volumes to be lodged to ensure cost effective movement of mail.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CoE looking into machine part availability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10490" indent="-110490" algn="just">
                        <a:lnSpc>
                          <a:spcPct val="107000"/>
                        </a:lnSpc>
                        <a:spcAft>
                          <a:spcPts val="0"/>
                        </a:spcAft>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38647">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7000"/>
                        </a:lnSpc>
                        <a:spcAft>
                          <a:spcPts val="0"/>
                        </a:spcAft>
                      </a:pPr>
                      <a:r>
                        <a:rPr lang="en-GB"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Maintain network availability uptime at online Post Office branches</a:t>
                      </a:r>
                      <a:endParaRPr lang="en-ZA"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7000"/>
                        </a:lnSpc>
                        <a:spcAft>
                          <a:spcPts val="0"/>
                        </a:spcAft>
                      </a:pPr>
                      <a:r>
                        <a:rPr lang="en-GB"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98%</a:t>
                      </a:r>
                      <a:endParaRPr lang="en-ZA"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7000"/>
                        </a:lnSpc>
                        <a:spcAft>
                          <a:spcPts val="0"/>
                        </a:spcAft>
                      </a:pPr>
                      <a:r>
                        <a:rPr lang="en-GB"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99.75%</a:t>
                      </a:r>
                      <a:endParaRPr lang="en-ZA"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7000"/>
                        </a:lnSpc>
                        <a:spcAft>
                          <a:spcPts val="0"/>
                        </a:spcAft>
                      </a:pPr>
                      <a:r>
                        <a:rPr lang="en-GB"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+1.75%</a:t>
                      </a:r>
                      <a:endParaRPr lang="en-ZA" sz="8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network availability uptime target of 98% for Q1 has been achieved at 99.75%, </a:t>
                      </a:r>
                      <a:r>
                        <a:rPr lang="en-GB" sz="800" dirty="0" smtClean="0">
                          <a:effectLst/>
                          <a:latin typeface="Arial" panose="020B0604020202020204" pitchFamily="34" charset="0"/>
                          <a:ea typeface="Calibri" panose="020F0502020204030204" pitchFamily="34" charset="0"/>
                          <a:cs typeface="Times New Roman" panose="02020603050405020304" pitchFamily="18" charset="0"/>
                        </a:rPr>
                        <a:t>exceeding target </a:t>
                      </a:r>
                      <a:r>
                        <a:rPr lang="en-GB" sz="800" dirty="0">
                          <a:effectLst/>
                          <a:latin typeface="Arial" panose="020B0604020202020204" pitchFamily="34" charset="0"/>
                          <a:ea typeface="Calibri" panose="020F0502020204030204" pitchFamily="34" charset="0"/>
                          <a:cs typeface="Times New Roman" panose="02020603050405020304" pitchFamily="18" charset="0"/>
                        </a:rPr>
                        <a:t>by 1.75%.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Calibri" panose="020F0502020204030204" pitchFamily="34" charset="0"/>
                          <a:cs typeface="Times New Roman" panose="02020603050405020304" pitchFamily="18" charset="0"/>
                        </a:rPr>
                        <a:t>A critical component of the network availability is completion of the network upgrade. As at the end of Q4 of 2019/20, a total of 1 083 of 1 329 sites were fully commissioned with new equipment and upgraded connectivity which resulted in </a:t>
                      </a:r>
                      <a:r>
                        <a:rPr lang="en-GB" sz="800" dirty="0" smtClean="0">
                          <a:effectLst/>
                          <a:latin typeface="Arial" panose="020B0604020202020204" pitchFamily="34" charset="0"/>
                          <a:ea typeface="Calibri" panose="020F0502020204030204" pitchFamily="34" charset="0"/>
                          <a:cs typeface="Times New Roman" panose="02020603050405020304" pitchFamily="18" charset="0"/>
                        </a:rPr>
                        <a:t>an </a:t>
                      </a:r>
                      <a:r>
                        <a:rPr lang="en-GB" sz="8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 achievement of 2019/20 annual target.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77352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Q1 KPI </a:t>
            </a:r>
            <a:r>
              <a:rPr lang="en-ZA" sz="2400" b="1" dirty="0" smtClean="0">
                <a:solidFill>
                  <a:srgbClr val="C00000"/>
                </a:solidFill>
                <a:latin typeface="Arial" panose="020B0604020202020204" pitchFamily="34" charset="0"/>
                <a:cs typeface="Arial" panose="020B0604020202020204" pitchFamily="34" charset="0"/>
              </a:rPr>
              <a:t>PERFORMANCE (6)</a:t>
            </a:r>
            <a:endParaRPr lang="en-ZA"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15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732005907"/>
              </p:ext>
            </p:extLst>
          </p:nvPr>
        </p:nvGraphicFramePr>
        <p:xfrm>
          <a:off x="137779" y="1343061"/>
          <a:ext cx="9625168" cy="5396568"/>
        </p:xfrm>
        <a:graphic>
          <a:graphicData uri="http://schemas.openxmlformats.org/drawingml/2006/table">
            <a:tbl>
              <a:tblPr firstRow="1" bandRow="1">
                <a:tableStyleId>{5C22544A-7EE6-4342-B048-85BDC9FD1C3A}</a:tableStyleId>
              </a:tblPr>
              <a:tblGrid>
                <a:gridCol w="910989">
                  <a:extLst>
                    <a:ext uri="{9D8B030D-6E8A-4147-A177-3AD203B41FA5}">
                      <a16:colId xmlns:a16="http://schemas.microsoft.com/office/drawing/2014/main" xmlns="" val="20000"/>
                    </a:ext>
                  </a:extLst>
                </a:gridCol>
                <a:gridCol w="649871">
                  <a:extLst>
                    <a:ext uri="{9D8B030D-6E8A-4147-A177-3AD203B41FA5}">
                      <a16:colId xmlns:a16="http://schemas.microsoft.com/office/drawing/2014/main" xmlns="" val="20001"/>
                    </a:ext>
                  </a:extLst>
                </a:gridCol>
                <a:gridCol w="346160">
                  <a:extLst>
                    <a:ext uri="{9D8B030D-6E8A-4147-A177-3AD203B41FA5}">
                      <a16:colId xmlns:a16="http://schemas.microsoft.com/office/drawing/2014/main" xmlns="" val="20002"/>
                    </a:ext>
                  </a:extLst>
                </a:gridCol>
                <a:gridCol w="900951">
                  <a:extLst>
                    <a:ext uri="{9D8B030D-6E8A-4147-A177-3AD203B41FA5}">
                      <a16:colId xmlns:a16="http://schemas.microsoft.com/office/drawing/2014/main" xmlns="" val="20003"/>
                    </a:ext>
                  </a:extLst>
                </a:gridCol>
                <a:gridCol w="510538">
                  <a:extLst>
                    <a:ext uri="{9D8B030D-6E8A-4147-A177-3AD203B41FA5}">
                      <a16:colId xmlns:a16="http://schemas.microsoft.com/office/drawing/2014/main" xmlns="" val="20004"/>
                    </a:ext>
                  </a:extLst>
                </a:gridCol>
                <a:gridCol w="575979">
                  <a:extLst>
                    <a:ext uri="{9D8B030D-6E8A-4147-A177-3AD203B41FA5}">
                      <a16:colId xmlns:a16="http://schemas.microsoft.com/office/drawing/2014/main" xmlns="" val="20005"/>
                    </a:ext>
                  </a:extLst>
                </a:gridCol>
                <a:gridCol w="620331">
                  <a:extLst>
                    <a:ext uri="{9D8B030D-6E8A-4147-A177-3AD203B41FA5}">
                      <a16:colId xmlns:a16="http://schemas.microsoft.com/office/drawing/2014/main" xmlns="" val="20006"/>
                    </a:ext>
                  </a:extLst>
                </a:gridCol>
                <a:gridCol w="723721">
                  <a:extLst>
                    <a:ext uri="{9D8B030D-6E8A-4147-A177-3AD203B41FA5}">
                      <a16:colId xmlns:a16="http://schemas.microsoft.com/office/drawing/2014/main" xmlns="" val="20007"/>
                    </a:ext>
                  </a:extLst>
                </a:gridCol>
                <a:gridCol w="2586518">
                  <a:extLst>
                    <a:ext uri="{9D8B030D-6E8A-4147-A177-3AD203B41FA5}">
                      <a16:colId xmlns:a16="http://schemas.microsoft.com/office/drawing/2014/main" xmlns="" val="20008"/>
                    </a:ext>
                  </a:extLst>
                </a:gridCol>
                <a:gridCol w="1800110">
                  <a:extLst>
                    <a:ext uri="{9D8B030D-6E8A-4147-A177-3AD203B41FA5}">
                      <a16:colId xmlns:a16="http://schemas.microsoft.com/office/drawing/2014/main" xmlns="" val="20009"/>
                    </a:ext>
                  </a:extLst>
                </a:gridCol>
              </a:tblGrid>
              <a:tr h="201915">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Goal</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 Ref</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Performance Indicator</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lt1"/>
                          </a:solidFill>
                          <a:effectLst/>
                          <a:latin typeface="Arial" panose="020B0604020202020204" pitchFamily="34" charset="0"/>
                          <a:ea typeface="+mn-ea"/>
                          <a:cs typeface="Arial" panose="020B0604020202020204" pitchFamily="34" charset="0"/>
                        </a:rPr>
                        <a:t>Q1 Performance</a:t>
                      </a:r>
                      <a:endParaRPr lang="en-ZA" sz="800" dirty="0">
                        <a:latin typeface="Arial" panose="020B0604020202020204" pitchFamily="34" charset="0"/>
                        <a:cs typeface="Arial" panose="020B0604020202020204" pitchFamily="34" charset="0"/>
                      </a:endParaRPr>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sz="800"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0000"/>
                  </a:ext>
                </a:extLst>
              </a:tr>
              <a:tr h="37029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Actual Performance and Reason for Target Variance/Deviation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Mitigation and Recovery Plans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10001"/>
                  </a:ext>
                </a:extLst>
              </a:tr>
              <a:tr h="1353522">
                <a:tc>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tabLst>
                          <a:tab pos="228600" algn="l"/>
                        </a:tabLs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110490" algn="just" defTabSz="914400" rtl="0" eaLnBrk="1" fontAlgn="auto" latinLnBrk="0" hangingPunct="1">
                        <a:lnSpc>
                          <a:spcPct val="107000"/>
                        </a:lnSpc>
                        <a:spcBef>
                          <a:spcPts val="0"/>
                        </a:spcBef>
                        <a:spcAft>
                          <a:spcPts val="0"/>
                        </a:spcAft>
                        <a:buClrTx/>
                        <a:buSzTx/>
                        <a:buFontTx/>
                        <a:buNone/>
                        <a:tabLst>
                          <a:tab pos="228600" algn="l"/>
                        </a:tabLst>
                        <a:defRPr/>
                      </a:pPr>
                      <a:r>
                        <a:rPr lang="en-GB" sz="8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Delays in completion of the project include matters such as Landlord Approvals required (118) for the installation of the fibre network. The situation has also been aggravated by the national Covid-19 lockdown. The revised completion of the network upgrade is by end of July 2020</a:t>
                      </a:r>
                      <a:endParaRPr lang="en-ZA" sz="8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0490" indent="-110490" algn="just">
                        <a:lnSpc>
                          <a:spcPct val="107000"/>
                        </a:lnSpc>
                        <a:spcAft>
                          <a:spcPts val="0"/>
                        </a:spcAft>
                        <a:tabLst>
                          <a:tab pos="228600" algn="l"/>
                        </a:tabLs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51492">
                <a:tc rowSpan="2">
                  <a:txBody>
                    <a:bodyPr/>
                    <a:lstStyle/>
                    <a:p>
                      <a:pPr>
                        <a:lnSpc>
                          <a:spcPct val="107000"/>
                        </a:lnSpc>
                        <a:spcAft>
                          <a:spcPts val="0"/>
                        </a:spcAft>
                      </a:pPr>
                      <a:r>
                        <a:rPr lang="en-GB" sz="7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 Digital Transformation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just">
                        <a:lnSpc>
                          <a:spcPct val="107000"/>
                        </a:lnSpc>
                        <a:spcAft>
                          <a:spcPts val="0"/>
                        </a:spcAft>
                      </a:pPr>
                      <a:r>
                        <a:rPr lang="en-ZA" sz="750" dirty="0">
                          <a:effectLst/>
                          <a:latin typeface="Arial" panose="020B0604020202020204" pitchFamily="34" charset="0"/>
                          <a:ea typeface="Calibri" panose="020F0502020204030204" pitchFamily="34" charset="0"/>
                          <a:cs typeface="Times New Roman" panose="02020603050405020304" pitchFamily="18" charset="0"/>
                        </a:rPr>
                        <a:t>Improved Market Relevance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750" dirty="0">
                          <a:effectLst/>
                          <a:latin typeface="Arial" panose="020B0604020202020204" pitchFamily="34" charset="0"/>
                          <a:ea typeface="Calibri" panose="020F0502020204030204" pitchFamily="34" charset="0"/>
                          <a:cs typeface="Times New Roman" panose="02020603050405020304" pitchFamily="18" charset="0"/>
                        </a:rPr>
                        <a:t>through Digital Transformation,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750" dirty="0">
                          <a:effectLst/>
                          <a:latin typeface="Arial" panose="020B0604020202020204" pitchFamily="34" charset="0"/>
                          <a:ea typeface="Calibri" panose="020F0502020204030204" pitchFamily="34" charset="0"/>
                          <a:cs typeface="Times New Roman" panose="02020603050405020304" pitchFamily="18" charset="0"/>
                        </a:rPr>
                        <a:t>increase customer access to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750" dirty="0">
                          <a:effectLst/>
                          <a:latin typeface="Arial" panose="020B0604020202020204" pitchFamily="34" charset="0"/>
                          <a:ea typeface="Calibri" panose="020F0502020204030204" pitchFamily="34" charset="0"/>
                          <a:cs typeface="Times New Roman" panose="02020603050405020304" pitchFamily="18" charset="0"/>
                        </a:rPr>
                        <a:t>digital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Enterprise Application Platform Implemented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FF0000"/>
                    </a:solidFill>
                  </a:tcPr>
                </a:tc>
                <a:tc>
                  <a:txBody>
                    <a:bodyPr/>
                    <a:lstStyle/>
                    <a:p>
                      <a:pPr algn="just">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The Q1 target at 25% has not been met with performance only at 10%.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Implementation of the project has not started, as the project is still at procurement stage as the project had previously been placed on hold due funding challenges.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The RFP for the project had to be re-advertised and the closing date was extended to 25 May 2020 due to National COVID-19 lockdown.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RFP Evaluation commenced on 25 May 2020, due diligence finalised on 29 June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Finalisation of submission to BAC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Timelines to be provided after appointment of a service provider/or a partner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10490" indent="-110490" algn="just">
                        <a:lnSpc>
                          <a:spcPct val="107000"/>
                        </a:lnSpc>
                        <a:spcAft>
                          <a:spcPts val="0"/>
                        </a:spcAft>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586907">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ZA"/>
                    </a:p>
                  </a:txBody>
                  <a:tcP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eCommerce Platform Implemented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00B050"/>
                    </a:solidFill>
                  </a:tcPr>
                </a:tc>
                <a:tc>
                  <a:txBody>
                    <a:bodyPr/>
                    <a:lstStyle/>
                    <a:p>
                      <a:pPr algn="just">
                        <a:lnSpc>
                          <a:spcPct val="107000"/>
                        </a:lnSpc>
                        <a:spcAft>
                          <a:spcPts val="0"/>
                        </a:spcAft>
                      </a:pPr>
                      <a:r>
                        <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Q1 target has been exceeded with progress achieved at 66%.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POC Development is in progress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Design of the platform is in progress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28600" algn="l"/>
                        </a:tabLst>
                      </a:pPr>
                      <a:r>
                        <a:rPr lang="en-GB" sz="800" dirty="0">
                          <a:effectLst/>
                          <a:latin typeface="Arial" panose="020B0604020202020204" pitchFamily="34" charset="0"/>
                          <a:ea typeface="Calibri" panose="020F0502020204030204" pitchFamily="34" charset="0"/>
                          <a:cs typeface="Times New Roman" panose="02020603050405020304" pitchFamily="18" charset="0"/>
                        </a:rPr>
                        <a:t>Business rules and systems integration in progress.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110490" algn="just">
                        <a:lnSpc>
                          <a:spcPct val="107000"/>
                        </a:lnSpc>
                        <a:spcAft>
                          <a:spcPts val="0"/>
                        </a:spcAft>
                      </a:pP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07000"/>
                        </a:lnSpc>
                        <a:spcAft>
                          <a:spcPts val="0"/>
                        </a:spcAft>
                      </a:pPr>
                      <a:r>
                        <a:rPr lang="en-GB" sz="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New POC launch date has been proposed for end July 2020.</a:t>
                      </a:r>
                      <a:endParaRPr lang="en-ZA" sz="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77799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11FF2C-5551-40D0-B92F-F2F89F2DB7ED}" type="slidenum">
              <a:rPr lang="en-ZA" smtClean="0"/>
              <a:pPr/>
              <a:t>16</a:t>
            </a:fld>
            <a:endParaRPr lang="en-ZA" dirty="0"/>
          </a:p>
        </p:txBody>
      </p:sp>
      <p:sp>
        <p:nvSpPr>
          <p:cNvPr id="5" name="TextBox 4"/>
          <p:cNvSpPr txBox="1"/>
          <p:nvPr/>
        </p:nvSpPr>
        <p:spPr>
          <a:xfrm>
            <a:off x="2598075" y="2743200"/>
            <a:ext cx="4735772" cy="1015663"/>
          </a:xfrm>
          <a:prstGeom prst="rect">
            <a:avLst/>
          </a:prstGeom>
          <a:noFill/>
        </p:spPr>
        <p:txBody>
          <a:bodyPr wrap="square" rtlCol="0">
            <a:spAutoFit/>
          </a:bodyPr>
          <a:lstStyle/>
          <a:p>
            <a:r>
              <a:rPr lang="en-ZA" sz="6000" dirty="0" smtClean="0">
                <a:solidFill>
                  <a:srgbClr val="C00000"/>
                </a:solidFill>
                <a:latin typeface="Arial" panose="020B0604020202020204" pitchFamily="34" charset="0"/>
                <a:cs typeface="Arial" panose="020B0604020202020204" pitchFamily="34" charset="0"/>
              </a:rPr>
              <a:t>THANK YOU</a:t>
            </a:r>
            <a:endParaRPr lang="en-ZA" sz="6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29103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defTabSz="914400"/>
            <a:r>
              <a:rPr lang="en-US" sz="2400" b="1" dirty="0" smtClean="0">
                <a:solidFill>
                  <a:srgbClr val="C00000"/>
                </a:solidFill>
                <a:latin typeface="Arial" panose="020B0604020202020204" pitchFamily="34" charset="0"/>
                <a:ea typeface="+mn-ea"/>
                <a:cs typeface="Arial" panose="020B0604020202020204" pitchFamily="34" charset="0"/>
              </a:rPr>
              <a:t>CONTENT</a:t>
            </a:r>
            <a:endParaRPr lang="en-US" sz="2400" b="1" dirty="0">
              <a:solidFill>
                <a:srgbClr val="C00000"/>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2</a:t>
            </a:fld>
            <a:endParaRPr lang="en-ZA" dirty="0"/>
          </a:p>
        </p:txBody>
      </p:sp>
      <p:sp>
        <p:nvSpPr>
          <p:cNvPr id="2" name="Rectangle 1"/>
          <p:cNvSpPr/>
          <p:nvPr/>
        </p:nvSpPr>
        <p:spPr>
          <a:xfrm>
            <a:off x="277091" y="1364188"/>
            <a:ext cx="9311046" cy="2543966"/>
          </a:xfrm>
          <a:prstGeom prst="rect">
            <a:avLst/>
          </a:prstGeom>
          <a:solidFill>
            <a:schemeClr val="bg1">
              <a:lumMod val="95000"/>
            </a:schemeClr>
          </a:solidFill>
          <a:ln>
            <a:noFill/>
          </a:ln>
        </p:spPr>
        <p:txBody>
          <a:bodyPr wrap="square">
            <a:spAutoFit/>
          </a:bodyPr>
          <a:lstStyle/>
          <a:p>
            <a:pPr marL="285750" indent="-285750">
              <a:lnSpc>
                <a:spcPct val="20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Performance Overview</a:t>
            </a:r>
          </a:p>
          <a:p>
            <a:pPr marL="285750" indent="-285750">
              <a:lnSpc>
                <a:spcPct val="20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Financial Performance</a:t>
            </a:r>
          </a:p>
          <a:p>
            <a:pPr marL="285750" indent="-285750">
              <a:lnSpc>
                <a:spcPct val="200000"/>
              </a:lnSpc>
              <a:buFont typeface="Arial" panose="020B0604020202020204" pitchFamily="34" charset="0"/>
              <a:buChar char="•"/>
            </a:pPr>
            <a:r>
              <a:rPr lang="en-ZA" sz="2800" dirty="0" smtClean="0">
                <a:latin typeface="Arial" panose="020B0604020202020204" pitchFamily="34" charset="0"/>
                <a:cs typeface="Arial" panose="020B0604020202020204" pitchFamily="34" charset="0"/>
              </a:rPr>
              <a:t>KPI Performance</a:t>
            </a:r>
          </a:p>
        </p:txBody>
      </p:sp>
    </p:spTree>
    <p:extLst>
      <p:ext uri="{BB962C8B-B14F-4D97-AF65-F5344CB8AC3E}">
        <p14:creationId xmlns:p14="http://schemas.microsoft.com/office/powerpoint/2010/main" xmlns="" val="3583862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defTabSz="914400"/>
            <a:r>
              <a:rPr lang="en-US" sz="2400" b="1" dirty="0">
                <a:solidFill>
                  <a:srgbClr val="C00000"/>
                </a:solidFill>
                <a:latin typeface="Arial" panose="020B0604020202020204" pitchFamily="34" charset="0"/>
                <a:cs typeface="Arial" panose="020B0604020202020204" pitchFamily="34" charset="0"/>
              </a:rPr>
              <a:t>PERFORMANCE OVERVIEW</a:t>
            </a:r>
            <a:endParaRPr lang="en-US" sz="2400" b="1" dirty="0">
              <a:solidFill>
                <a:srgbClr val="C00000"/>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3</a:t>
            </a:fld>
            <a:endParaRPr lang="en-ZA" dirty="0"/>
          </a:p>
        </p:txBody>
      </p:sp>
      <p:sp>
        <p:nvSpPr>
          <p:cNvPr id="2" name="Rectangle 1"/>
          <p:cNvSpPr/>
          <p:nvPr/>
        </p:nvSpPr>
        <p:spPr>
          <a:xfrm>
            <a:off x="277091" y="1364188"/>
            <a:ext cx="9311046" cy="4916731"/>
          </a:xfrm>
          <a:prstGeom prst="rect">
            <a:avLst/>
          </a:prstGeom>
          <a:solidFill>
            <a:schemeClr val="bg1">
              <a:lumMod val="95000"/>
            </a:schemeClr>
          </a:solidFill>
          <a:ln>
            <a:noFill/>
          </a:ln>
        </p:spPr>
        <p:txBody>
          <a:bodyPr wrap="square">
            <a:spAutoFit/>
          </a:bodyPr>
          <a:lstStyle/>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Eased level 3 Covid-19 lockdown regulations</a:t>
            </a:r>
          </a:p>
          <a:p>
            <a:pPr marL="742950" lvl="1"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Increase in customers at </a:t>
            </a:r>
            <a:r>
              <a:rPr lang="en-ZA" sz="1900" dirty="0" smtClean="0">
                <a:latin typeface="Arial" panose="020B0604020202020204" pitchFamily="34" charset="0"/>
                <a:cs typeface="Arial" panose="020B0604020202020204" pitchFamily="34" charset="0"/>
              </a:rPr>
              <a:t>Post Offices</a:t>
            </a:r>
            <a:endParaRPr lang="en-ZA" sz="19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Risk monitoring through Covid-19 Steering Committee</a:t>
            </a:r>
          </a:p>
          <a:p>
            <a:pPr marL="742950" lvl="1"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Screening, sanitizing and physical distancing in place for safety of employees and customers </a:t>
            </a:r>
          </a:p>
          <a:p>
            <a:pPr marL="742950" lvl="1" indent="-285750" algn="just">
              <a:lnSpc>
                <a:spcPct val="150000"/>
              </a:lnSpc>
              <a:buFont typeface="Arial" panose="020B0604020202020204" pitchFamily="34" charset="0"/>
              <a:buChar char="•"/>
            </a:pPr>
            <a:r>
              <a:rPr lang="en-ZA" sz="1900" dirty="0" smtClean="0">
                <a:latin typeface="Arial" panose="020B0604020202020204" pitchFamily="34" charset="0"/>
                <a:cs typeface="Arial" panose="020B0604020202020204" pitchFamily="34" charset="0"/>
              </a:rPr>
              <a:t>SA Post Office employees - 79 </a:t>
            </a:r>
            <a:r>
              <a:rPr lang="en-ZA" sz="1900" dirty="0">
                <a:latin typeface="Arial" panose="020B0604020202020204" pitchFamily="34" charset="0"/>
                <a:cs typeface="Arial" panose="020B0604020202020204" pitchFamily="34" charset="0"/>
              </a:rPr>
              <a:t>confirmed Covid-19 cases with 3 related </a:t>
            </a:r>
            <a:r>
              <a:rPr lang="en-ZA" sz="1900" dirty="0" smtClean="0">
                <a:latin typeface="Arial" panose="020B0604020202020204" pitchFamily="34" charset="0"/>
                <a:cs typeface="Arial" panose="020B0604020202020204" pitchFamily="34" charset="0"/>
              </a:rPr>
              <a:t>fatalities</a:t>
            </a:r>
            <a:endParaRPr lang="en-ZA" sz="19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Covid-19 related expenses putting pressure on already severely constrained cashflow position</a:t>
            </a:r>
          </a:p>
          <a:p>
            <a:pPr marL="285750" indent="-285750" algn="just">
              <a:lnSpc>
                <a:spcPct val="150000"/>
              </a:lnSpc>
              <a:buFont typeface="Arial" panose="020B0604020202020204" pitchFamily="34" charset="0"/>
              <a:buChar char="•"/>
            </a:pPr>
            <a:r>
              <a:rPr lang="en-ZA" sz="1900" dirty="0" smtClean="0">
                <a:latin typeface="Arial" panose="020B0604020202020204" pitchFamily="34" charset="0"/>
                <a:cs typeface="Arial" panose="020B0604020202020204" pitchFamily="34" charset="0"/>
              </a:rPr>
              <a:t>Revenue </a:t>
            </a:r>
            <a:r>
              <a:rPr lang="en-ZA" sz="1900" dirty="0">
                <a:latin typeface="Arial" panose="020B0604020202020204" pitchFamily="34" charset="0"/>
                <a:cs typeface="Arial" panose="020B0604020202020204" pitchFamily="34" charset="0"/>
              </a:rPr>
              <a:t>share partnerships explored to stimulate growth at no </a:t>
            </a:r>
            <a:r>
              <a:rPr lang="en-ZA" sz="1900" dirty="0" smtClean="0">
                <a:latin typeface="Arial" panose="020B0604020202020204" pitchFamily="34" charset="0"/>
                <a:cs typeface="Arial" panose="020B0604020202020204" pitchFamily="34" charset="0"/>
              </a:rPr>
              <a:t>cost to SA Post Office</a:t>
            </a:r>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244263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b="1" dirty="0" smtClean="0">
                <a:solidFill>
                  <a:srgbClr val="C00000"/>
                </a:solidFill>
                <a:latin typeface="Arial" panose="020B0604020202020204" pitchFamily="34" charset="0"/>
                <a:cs typeface="Arial" panose="020B0604020202020204" pitchFamily="34" charset="0"/>
              </a:rPr>
              <a:t>PERFORMANCE </a:t>
            </a:r>
            <a:r>
              <a:rPr lang="en-US" sz="2400" b="1" dirty="0">
                <a:solidFill>
                  <a:srgbClr val="C00000"/>
                </a:solidFill>
                <a:latin typeface="Arial" panose="020B0604020202020204" pitchFamily="34" charset="0"/>
                <a:cs typeface="Arial" panose="020B0604020202020204" pitchFamily="34" charset="0"/>
              </a:rPr>
              <a:t>OVERVIEW</a:t>
            </a:r>
            <a:endParaRPr lang="en-US" sz="24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4</a:t>
            </a:fld>
            <a:endParaRPr lang="en-ZA" dirty="0"/>
          </a:p>
        </p:txBody>
      </p:sp>
      <p:sp>
        <p:nvSpPr>
          <p:cNvPr id="2" name="Rectangle 1"/>
          <p:cNvSpPr/>
          <p:nvPr/>
        </p:nvSpPr>
        <p:spPr>
          <a:xfrm>
            <a:off x="277091" y="1364188"/>
            <a:ext cx="9311046" cy="4916731"/>
          </a:xfrm>
          <a:prstGeom prst="rect">
            <a:avLst/>
          </a:prstGeom>
          <a:solidFill>
            <a:schemeClr val="bg1">
              <a:lumMod val="95000"/>
            </a:schemeClr>
          </a:solidFill>
          <a:ln>
            <a:noFill/>
          </a:ln>
        </p:spPr>
        <p:txBody>
          <a:bodyPr wrap="square">
            <a:spAutoFit/>
          </a:bodyPr>
          <a:lstStyle/>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Disruption to operations decreasing the mail delivery standard to 39% against the target of 92% </a:t>
            </a:r>
          </a:p>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Development of eCommerce platform performed above target at 66% with the planned launch end </a:t>
            </a:r>
            <a:r>
              <a:rPr lang="en-ZA" sz="1900" dirty="0" smtClean="0">
                <a:latin typeface="Arial" panose="020B0604020202020204" pitchFamily="34" charset="0"/>
                <a:cs typeface="Arial" panose="020B0604020202020204" pitchFamily="34" charset="0"/>
              </a:rPr>
              <a:t>August </a:t>
            </a:r>
            <a:r>
              <a:rPr lang="en-ZA" sz="1900" dirty="0">
                <a:latin typeface="Arial" panose="020B0604020202020204" pitchFamily="34" charset="0"/>
                <a:cs typeface="Arial" panose="020B0604020202020204" pitchFamily="34" charset="0"/>
              </a:rPr>
              <a:t>2020</a:t>
            </a:r>
          </a:p>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Network Availability Uptime exceeded target at 99.64% although the project finalisation has been extended to Q2</a:t>
            </a:r>
          </a:p>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Delays in security infrastructure upgrade due to funding challenges – reprioritisation undertaken to ensure cost saving</a:t>
            </a:r>
          </a:p>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Performance of 14% against Q1 targets, with 2 performance indicators achieving planned </a:t>
            </a:r>
            <a:r>
              <a:rPr lang="en-ZA" sz="1900" dirty="0" smtClean="0">
                <a:latin typeface="Arial" panose="020B0604020202020204" pitchFamily="34" charset="0"/>
                <a:cs typeface="Arial" panose="020B0604020202020204" pitchFamily="34" charset="0"/>
              </a:rPr>
              <a:t>targets</a:t>
            </a:r>
            <a:endParaRPr lang="en-ZA" sz="19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Current year </a:t>
            </a:r>
            <a:r>
              <a:rPr lang="en-ZA" sz="1900" dirty="0" smtClean="0">
                <a:latin typeface="Arial" panose="020B0604020202020204" pitchFamily="34" charset="0"/>
                <a:cs typeface="Arial" panose="020B0604020202020204" pitchFamily="34" charset="0"/>
              </a:rPr>
              <a:t>APP targets </a:t>
            </a:r>
            <a:r>
              <a:rPr lang="en-ZA" sz="1900" dirty="0">
                <a:latin typeface="Arial" panose="020B0604020202020204" pitchFamily="34" charset="0"/>
                <a:cs typeface="Arial" panose="020B0604020202020204" pitchFamily="34" charset="0"/>
              </a:rPr>
              <a:t>and budgets being revised</a:t>
            </a:r>
          </a:p>
        </p:txBody>
      </p:sp>
    </p:spTree>
    <p:extLst>
      <p:ext uri="{BB962C8B-B14F-4D97-AF65-F5344CB8AC3E}">
        <p14:creationId xmlns:p14="http://schemas.microsoft.com/office/powerpoint/2010/main" xmlns="" val="4019168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b="1" dirty="0">
                <a:solidFill>
                  <a:srgbClr val="C00000"/>
                </a:solidFill>
                <a:latin typeface="Arial" panose="020B0604020202020204" pitchFamily="34" charset="0"/>
                <a:cs typeface="Arial" panose="020B0604020202020204" pitchFamily="34" charset="0"/>
              </a:rPr>
              <a:t>FINANCIAL </a:t>
            </a:r>
            <a:r>
              <a:rPr lang="en-US" sz="2400" b="1" dirty="0" smtClean="0">
                <a:solidFill>
                  <a:srgbClr val="C00000"/>
                </a:solidFill>
                <a:latin typeface="Arial" panose="020B0604020202020204" pitchFamily="34" charset="0"/>
                <a:cs typeface="Arial" panose="020B0604020202020204" pitchFamily="34" charset="0"/>
              </a:rPr>
              <a:t>PERFORMANCE </a:t>
            </a:r>
            <a:endParaRPr lang="en-US"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5</a:t>
            </a:fld>
            <a:endParaRPr lang="en-ZA" dirty="0"/>
          </a:p>
        </p:txBody>
      </p:sp>
      <p:sp>
        <p:nvSpPr>
          <p:cNvPr id="2" name="Rectangle 1"/>
          <p:cNvSpPr/>
          <p:nvPr/>
        </p:nvSpPr>
        <p:spPr>
          <a:xfrm>
            <a:off x="277091" y="1377067"/>
            <a:ext cx="9311046" cy="5032147"/>
          </a:xfrm>
          <a:prstGeom prst="rect">
            <a:avLst/>
          </a:prstGeom>
          <a:solidFill>
            <a:schemeClr val="bg1">
              <a:lumMod val="95000"/>
            </a:schemeClr>
          </a:solidFill>
          <a:ln>
            <a:noFill/>
          </a:ln>
        </p:spPr>
        <p:txBody>
          <a:bodyPr wrap="square">
            <a:spAutoFit/>
          </a:bodyPr>
          <a:lstStyle/>
          <a:p>
            <a:pPr marL="285750" indent="-285750" algn="just">
              <a:lnSpc>
                <a:spcPct val="150000"/>
              </a:lnSpc>
              <a:buFont typeface="Arial" panose="020B0604020202020204" pitchFamily="34" charset="0"/>
              <a:buChar char="•"/>
            </a:pPr>
            <a:r>
              <a:rPr lang="en-ZA" dirty="0"/>
              <a:t>L</a:t>
            </a:r>
            <a:r>
              <a:rPr lang="en-ZA" dirty="0" smtClean="0"/>
              <a:t>ockdown </a:t>
            </a:r>
            <a:r>
              <a:rPr lang="en-ZA" dirty="0"/>
              <a:t>regulations had a severe effect </a:t>
            </a:r>
            <a:r>
              <a:rPr lang="en-ZA" dirty="0" smtClean="0"/>
              <a:t>during Q1.  </a:t>
            </a:r>
            <a:r>
              <a:rPr lang="en-GB" dirty="0"/>
              <a:t>The </a:t>
            </a:r>
            <a:r>
              <a:rPr lang="en-GB" b="1" dirty="0" smtClean="0"/>
              <a:t>YTD </a:t>
            </a:r>
            <a:r>
              <a:rPr lang="en-GB" b="1" dirty="0"/>
              <a:t>net loss is R925 million </a:t>
            </a:r>
            <a:r>
              <a:rPr lang="en-GB" dirty="0"/>
              <a:t>(YTD June 2019: net loss of R422 million). </a:t>
            </a:r>
          </a:p>
          <a:p>
            <a:pPr marL="285750" indent="-285750" algn="just">
              <a:lnSpc>
                <a:spcPct val="150000"/>
              </a:lnSpc>
              <a:buFont typeface="Arial" panose="020B0604020202020204" pitchFamily="34" charset="0"/>
              <a:buChar char="•"/>
            </a:pPr>
            <a:r>
              <a:rPr lang="en-GB" dirty="0" smtClean="0"/>
              <a:t>SA Post Office’s </a:t>
            </a:r>
            <a:r>
              <a:rPr lang="en-GB" b="1" dirty="0"/>
              <a:t>cash flow position </a:t>
            </a:r>
            <a:r>
              <a:rPr lang="en-GB" b="1" dirty="0" smtClean="0"/>
              <a:t>is severely  constrained with liabilities of R1.4bn </a:t>
            </a:r>
            <a:r>
              <a:rPr lang="en-GB" dirty="0" smtClean="0"/>
              <a:t>to </a:t>
            </a:r>
            <a:r>
              <a:rPr lang="en-GB" dirty="0"/>
              <a:t>creditors, medical aid contributions, pension fund contributions, employee risk benefits contributions, and SARS obligations </a:t>
            </a:r>
            <a:r>
              <a:rPr lang="en-GB" dirty="0" smtClean="0"/>
              <a:t>remaining </a:t>
            </a:r>
            <a:r>
              <a:rPr lang="en-GB" dirty="0"/>
              <a:t>unpaid for the past </a:t>
            </a:r>
            <a:r>
              <a:rPr lang="en-GB" dirty="0" smtClean="0"/>
              <a:t>3 </a:t>
            </a:r>
            <a:r>
              <a:rPr lang="en-GB" dirty="0"/>
              <a:t>months and will </a:t>
            </a:r>
            <a:r>
              <a:rPr lang="en-GB" dirty="0" smtClean="0"/>
              <a:t>remain unpaid pending financial assistance. </a:t>
            </a:r>
            <a:endParaRPr lang="en-GB" dirty="0"/>
          </a:p>
          <a:p>
            <a:pPr marL="742950" lvl="1" indent="-285750" algn="just">
              <a:lnSpc>
                <a:spcPct val="150000"/>
              </a:lnSpc>
              <a:buFont typeface="Arial" panose="020B0604020202020204" pitchFamily="34" charset="0"/>
              <a:buChar char="•"/>
            </a:pPr>
            <a:r>
              <a:rPr lang="en-GB" sz="1750" dirty="0" smtClean="0"/>
              <a:t>Non-payment </a:t>
            </a:r>
            <a:r>
              <a:rPr lang="en-GB" sz="1750" dirty="0"/>
              <a:t>of medical aid contributions could result in suspension of membership. </a:t>
            </a:r>
            <a:endParaRPr lang="en-GB" sz="1750" dirty="0" smtClean="0"/>
          </a:p>
          <a:p>
            <a:pPr marL="742950" lvl="1" indent="-285750" algn="just">
              <a:lnSpc>
                <a:spcPct val="150000"/>
              </a:lnSpc>
              <a:buFont typeface="Arial" panose="020B0604020202020204" pitchFamily="34" charset="0"/>
              <a:buChar char="•"/>
            </a:pPr>
            <a:r>
              <a:rPr lang="en-GB" sz="1750" dirty="0" smtClean="0"/>
              <a:t>Non-payment </a:t>
            </a:r>
            <a:r>
              <a:rPr lang="en-GB" sz="1750" dirty="0"/>
              <a:t>of suppliers has in some cases already resulted in the interruptions of critical services and will continue to negatively impact on </a:t>
            </a:r>
            <a:r>
              <a:rPr lang="en-GB" sz="1750" dirty="0" smtClean="0"/>
              <a:t>the ability </a:t>
            </a:r>
            <a:r>
              <a:rPr lang="en-GB" sz="1750" dirty="0"/>
              <a:t>to recover lost revenue and to move </a:t>
            </a:r>
            <a:r>
              <a:rPr lang="en-GB" sz="1750" dirty="0" smtClean="0"/>
              <a:t>towards </a:t>
            </a:r>
            <a:r>
              <a:rPr lang="en-GB" sz="1750" dirty="0"/>
              <a:t>financial sustainability. </a:t>
            </a:r>
          </a:p>
          <a:p>
            <a:pPr marL="285750" indent="-285750" algn="just">
              <a:lnSpc>
                <a:spcPct val="150000"/>
              </a:lnSpc>
              <a:buFont typeface="Arial" panose="020B0604020202020204" pitchFamily="34" charset="0"/>
              <a:buChar char="•"/>
            </a:pPr>
            <a:r>
              <a:rPr lang="en-GB" dirty="0" smtClean="0"/>
              <a:t>Payment </a:t>
            </a:r>
            <a:r>
              <a:rPr lang="en-GB" dirty="0"/>
              <a:t>of the monthly employee’s salaries from August 2020 will pose a challenge</a:t>
            </a:r>
            <a:r>
              <a:rPr lang="en-GB" dirty="0" smtClean="0"/>
              <a:t>.</a:t>
            </a:r>
          </a:p>
          <a:p>
            <a:pPr marL="285750" indent="-285750" algn="just">
              <a:lnSpc>
                <a:spcPct val="150000"/>
              </a:lnSpc>
              <a:buFont typeface="Arial" panose="020B0604020202020204" pitchFamily="34" charset="0"/>
              <a:buChar char="•"/>
            </a:pPr>
            <a:r>
              <a:rPr lang="en-GB" dirty="0" smtClean="0"/>
              <a:t>Total equity and liabilities as at 30 June 2020 at R3.8bn</a:t>
            </a:r>
            <a:endParaRPr lang="en-GB" dirty="0"/>
          </a:p>
        </p:txBody>
      </p:sp>
    </p:spTree>
    <p:extLst>
      <p:ext uri="{BB962C8B-B14F-4D97-AF65-F5344CB8AC3E}">
        <p14:creationId xmlns:p14="http://schemas.microsoft.com/office/powerpoint/2010/main" xmlns="" val="4037671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b="1" dirty="0">
                <a:solidFill>
                  <a:srgbClr val="C00000"/>
                </a:solidFill>
                <a:latin typeface="Arial" panose="020B0604020202020204" pitchFamily="34" charset="0"/>
                <a:cs typeface="Arial" panose="020B0604020202020204" pitchFamily="34" charset="0"/>
              </a:rPr>
              <a:t>INCOME </a:t>
            </a:r>
            <a:r>
              <a:rPr lang="en-US" sz="2400" b="1" dirty="0" smtClean="0">
                <a:solidFill>
                  <a:srgbClr val="C00000"/>
                </a:solidFill>
                <a:latin typeface="Arial" panose="020B0604020202020204" pitchFamily="34" charset="0"/>
                <a:cs typeface="Arial" panose="020B0604020202020204" pitchFamily="34" charset="0"/>
              </a:rPr>
              <a:t>STATEMENT - REVENUE</a:t>
            </a:r>
            <a:endParaRPr lang="en-US"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6</a:t>
            </a:fld>
            <a:endParaRPr lang="en-ZA" dirty="0"/>
          </a:p>
        </p:txBody>
      </p:sp>
      <p:sp>
        <p:nvSpPr>
          <p:cNvPr id="2" name="Rectangle 1"/>
          <p:cNvSpPr/>
          <p:nvPr/>
        </p:nvSpPr>
        <p:spPr>
          <a:xfrm>
            <a:off x="277091" y="1364188"/>
            <a:ext cx="9311046" cy="4916731"/>
          </a:xfrm>
          <a:prstGeom prst="rect">
            <a:avLst/>
          </a:prstGeom>
          <a:solidFill>
            <a:schemeClr val="bg1">
              <a:lumMod val="95000"/>
            </a:schemeClr>
          </a:solidFill>
          <a:ln>
            <a:noFill/>
          </a:ln>
        </p:spPr>
        <p:txBody>
          <a:bodyPr wrap="square">
            <a:spAutoFit/>
          </a:bodyPr>
          <a:lstStyle/>
          <a:p>
            <a:pPr marL="342900" indent="-342900" algn="just">
              <a:lnSpc>
                <a:spcPct val="150000"/>
              </a:lnSpc>
              <a:buFont typeface="Arial" panose="020B0604020202020204" pitchFamily="34" charset="0"/>
              <a:buChar char="•"/>
            </a:pPr>
            <a:r>
              <a:rPr lang="en-ZA" sz="1900" dirty="0"/>
              <a:t>Post Office </a:t>
            </a:r>
            <a:r>
              <a:rPr lang="en-ZA" sz="1900" b="1" dirty="0"/>
              <a:t>revenue of R480 million </a:t>
            </a:r>
            <a:r>
              <a:rPr lang="en-ZA" sz="1900" b="1" dirty="0" smtClean="0"/>
              <a:t>YTD </a:t>
            </a:r>
            <a:r>
              <a:rPr lang="en-ZA" sz="1900" dirty="0" smtClean="0"/>
              <a:t>is </a:t>
            </a:r>
            <a:r>
              <a:rPr lang="en-ZA" sz="1900" dirty="0"/>
              <a:t>below budget by R781 million (62%) with a </a:t>
            </a:r>
            <a:r>
              <a:rPr lang="en-ZA" sz="1900" dirty="0" smtClean="0"/>
              <a:t>YOY </a:t>
            </a:r>
            <a:r>
              <a:rPr lang="en-ZA" sz="1900" dirty="0"/>
              <a:t>year decline of R453 million (49%). </a:t>
            </a:r>
          </a:p>
          <a:p>
            <a:pPr marL="800100" lvl="1" indent="-342900" algn="just">
              <a:lnSpc>
                <a:spcPct val="150000"/>
              </a:lnSpc>
              <a:buFont typeface="Arial" panose="020B0604020202020204" pitchFamily="34" charset="0"/>
              <a:buChar char="•"/>
            </a:pPr>
            <a:r>
              <a:rPr lang="en-GB" sz="1900" dirty="0"/>
              <a:t>Includes SASSA transaction revenue of R183 million</a:t>
            </a:r>
            <a:r>
              <a:rPr lang="en-ZA" sz="1900" dirty="0"/>
              <a:t>.</a:t>
            </a:r>
          </a:p>
          <a:p>
            <a:pPr marL="800100" lvl="1" indent="-342900" algn="just">
              <a:lnSpc>
                <a:spcPct val="150000"/>
              </a:lnSpc>
              <a:buFont typeface="Arial" panose="020B0604020202020204" pitchFamily="34" charset="0"/>
              <a:buChar char="•"/>
            </a:pPr>
            <a:r>
              <a:rPr lang="en-GB" sz="1900" dirty="0"/>
              <a:t>MVL transactions commenced in June 2020 with YTD revenue of R42 million</a:t>
            </a:r>
            <a:r>
              <a:rPr lang="en-ZA" sz="1900" dirty="0"/>
              <a:t>.</a:t>
            </a:r>
          </a:p>
          <a:p>
            <a:pPr marL="800100" lvl="1" indent="-342900" algn="just">
              <a:lnSpc>
                <a:spcPct val="150000"/>
              </a:lnSpc>
              <a:buFont typeface="Arial" panose="020B0604020202020204" pitchFamily="34" charset="0"/>
              <a:buChar char="•"/>
            </a:pPr>
            <a:r>
              <a:rPr lang="en-ZA" sz="1900" dirty="0"/>
              <a:t>Postal services revenue of R188 million for the year to date is below budget by R592 million (76%) and a </a:t>
            </a:r>
            <a:r>
              <a:rPr lang="en-ZA" sz="1900" dirty="0" smtClean="0"/>
              <a:t>YOY revenue decline </a:t>
            </a:r>
            <a:r>
              <a:rPr lang="en-ZA" sz="1900" dirty="0"/>
              <a:t>of R486 million (72%). </a:t>
            </a:r>
          </a:p>
          <a:p>
            <a:pPr marL="1257300" lvl="2" indent="-342900" algn="just">
              <a:lnSpc>
                <a:spcPct val="150000"/>
              </a:lnSpc>
              <a:buFont typeface="Arial" panose="020B0604020202020204" pitchFamily="34" charset="0"/>
              <a:buChar char="•"/>
            </a:pPr>
            <a:r>
              <a:rPr lang="en-ZA" sz="1900" dirty="0"/>
              <a:t>Bulk mail revenue of R135 million continues to decline with </a:t>
            </a:r>
            <a:r>
              <a:rPr lang="en-ZA" sz="1900" dirty="0" smtClean="0"/>
              <a:t>volume </a:t>
            </a:r>
            <a:r>
              <a:rPr lang="en-ZA" sz="1900" dirty="0"/>
              <a:t>of 31 million items for </a:t>
            </a:r>
            <a:r>
              <a:rPr lang="en-ZA" sz="1900" dirty="0" smtClean="0"/>
              <a:t> Q1 </a:t>
            </a:r>
            <a:r>
              <a:rPr lang="en-ZA" sz="1900" dirty="0"/>
              <a:t>compared to 99 million items for </a:t>
            </a:r>
            <a:r>
              <a:rPr lang="en-ZA" sz="1900" dirty="0" smtClean="0"/>
              <a:t>Q1 previous period, </a:t>
            </a:r>
            <a:r>
              <a:rPr lang="en-ZA" sz="1900" dirty="0"/>
              <a:t>resulting in a </a:t>
            </a:r>
            <a:r>
              <a:rPr lang="en-ZA" sz="1900" dirty="0" smtClean="0"/>
              <a:t>YOY revenue decline </a:t>
            </a:r>
            <a:r>
              <a:rPr lang="en-ZA" sz="1900" dirty="0"/>
              <a:t>of R265 million (66%).</a:t>
            </a:r>
          </a:p>
          <a:p>
            <a:pPr marL="800100" lvl="1" indent="-342900" algn="just">
              <a:lnSpc>
                <a:spcPct val="150000"/>
              </a:lnSpc>
              <a:buFont typeface="Arial" panose="020B0604020202020204" pitchFamily="34" charset="0"/>
              <a:buChar char="•"/>
            </a:pPr>
            <a:r>
              <a:rPr lang="en-ZA" sz="1900" dirty="0" smtClean="0"/>
              <a:t>Courier </a:t>
            </a:r>
            <a:r>
              <a:rPr lang="en-ZA" sz="1900" dirty="0"/>
              <a:t>and parcel revenue of R5 million is below budget by R64 million (92%), a </a:t>
            </a:r>
            <a:r>
              <a:rPr lang="en-ZA" sz="1900" dirty="0" smtClean="0"/>
              <a:t>YOY revenue </a:t>
            </a:r>
            <a:r>
              <a:rPr lang="en-ZA" sz="1900" dirty="0"/>
              <a:t>decline of R25 million (82%). </a:t>
            </a:r>
          </a:p>
        </p:txBody>
      </p:sp>
    </p:spTree>
    <p:extLst>
      <p:ext uri="{BB962C8B-B14F-4D97-AF65-F5344CB8AC3E}">
        <p14:creationId xmlns:p14="http://schemas.microsoft.com/office/powerpoint/2010/main" xmlns="" val="19470992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400" b="1" dirty="0">
                <a:solidFill>
                  <a:srgbClr val="C00000"/>
                </a:solidFill>
                <a:latin typeface="Arial" panose="020B0604020202020204" pitchFamily="34" charset="0"/>
                <a:cs typeface="Arial" panose="020B0604020202020204" pitchFamily="34" charset="0"/>
              </a:rPr>
              <a:t>INCOME </a:t>
            </a:r>
            <a:r>
              <a:rPr lang="en-US" sz="2400" b="1" dirty="0" smtClean="0">
                <a:solidFill>
                  <a:srgbClr val="C00000"/>
                </a:solidFill>
                <a:latin typeface="Arial" panose="020B0604020202020204" pitchFamily="34" charset="0"/>
                <a:cs typeface="Arial" panose="020B0604020202020204" pitchFamily="34" charset="0"/>
              </a:rPr>
              <a:t>STATEMENT - EXPENSES</a:t>
            </a:r>
            <a:endParaRPr lang="en-US"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111FF2C-5551-40D0-B92F-F2F89F2DB7ED}" type="slidenum">
              <a:rPr lang="en-ZA" smtClean="0"/>
              <a:pPr/>
              <a:t>7</a:t>
            </a:fld>
            <a:endParaRPr lang="en-ZA" dirty="0"/>
          </a:p>
        </p:txBody>
      </p:sp>
      <p:sp>
        <p:nvSpPr>
          <p:cNvPr id="2" name="Rectangle 1"/>
          <p:cNvSpPr/>
          <p:nvPr/>
        </p:nvSpPr>
        <p:spPr>
          <a:xfrm>
            <a:off x="277091" y="1364188"/>
            <a:ext cx="9311046" cy="4478149"/>
          </a:xfrm>
          <a:prstGeom prst="rect">
            <a:avLst/>
          </a:prstGeom>
          <a:solidFill>
            <a:schemeClr val="bg1">
              <a:lumMod val="95000"/>
            </a:schemeClr>
          </a:solidFill>
          <a:ln>
            <a:noFill/>
          </a:ln>
        </p:spPr>
        <p:txBody>
          <a:bodyPr wrap="square">
            <a:spAutoFit/>
          </a:bodyPr>
          <a:lstStyle/>
          <a:p>
            <a:pPr marL="342900" indent="-342900" algn="just">
              <a:buFont typeface="Arial" panose="020B0604020202020204" pitchFamily="34" charset="0"/>
              <a:buChar char="•"/>
            </a:pPr>
            <a:r>
              <a:rPr lang="en-GB" sz="1900" b="1" dirty="0"/>
              <a:t>Expenditure of R1 513 million </a:t>
            </a:r>
            <a:r>
              <a:rPr lang="en-GB" sz="1900" dirty="0"/>
              <a:t>is below budget by R32 million (2%) and a </a:t>
            </a:r>
            <a:r>
              <a:rPr lang="en-GB" sz="1900" dirty="0" smtClean="0"/>
              <a:t>YOY </a:t>
            </a:r>
            <a:r>
              <a:rPr lang="en-GB" sz="1900" dirty="0"/>
              <a:t>increase of R36 million (7%). </a:t>
            </a:r>
          </a:p>
          <a:p>
            <a:pPr marL="342900" indent="-342900" algn="just">
              <a:buFont typeface="Arial" panose="020B0604020202020204" pitchFamily="34" charset="0"/>
              <a:buChar char="•"/>
            </a:pPr>
            <a:endParaRPr lang="en-GB" sz="1900" dirty="0"/>
          </a:p>
          <a:p>
            <a:pPr marL="800100" lvl="1" indent="-342900" algn="just">
              <a:buFont typeface="Arial" panose="020B0604020202020204" pitchFamily="34" charset="0"/>
              <a:buChar char="•"/>
            </a:pPr>
            <a:r>
              <a:rPr lang="en-GB" sz="1900" dirty="0"/>
              <a:t>Security costs of R160 million includes an amount R106 </a:t>
            </a:r>
            <a:r>
              <a:rPr lang="en-GB" sz="1900" dirty="0" smtClean="0"/>
              <a:t>million </a:t>
            </a:r>
            <a:r>
              <a:rPr lang="en-GB" sz="1900" dirty="0"/>
              <a:t>for security costs for </a:t>
            </a:r>
            <a:r>
              <a:rPr lang="en-GB" sz="1900" dirty="0" smtClean="0"/>
              <a:t>SASSA Grant Cash Pay Points. </a:t>
            </a:r>
            <a:endParaRPr lang="en-GB" sz="1900" dirty="0"/>
          </a:p>
          <a:p>
            <a:pPr marL="800100" lvl="1" indent="-342900" algn="just">
              <a:buFont typeface="Arial" panose="020B0604020202020204" pitchFamily="34" charset="0"/>
              <a:buChar char="•"/>
            </a:pPr>
            <a:endParaRPr lang="en-GB" sz="1900" dirty="0"/>
          </a:p>
          <a:p>
            <a:pPr marL="800100" lvl="1" indent="-342900" algn="just">
              <a:buFont typeface="Arial" panose="020B0604020202020204" pitchFamily="34" charset="0"/>
              <a:buChar char="•"/>
            </a:pPr>
            <a:r>
              <a:rPr lang="en-GB" sz="1900" dirty="0"/>
              <a:t>Staff cost of R913 million is below budget by R28 million (3%) with a </a:t>
            </a:r>
            <a:r>
              <a:rPr lang="en-GB" sz="1900" dirty="0" smtClean="0"/>
              <a:t>YOY decline </a:t>
            </a:r>
            <a:r>
              <a:rPr lang="en-GB" sz="1900" dirty="0"/>
              <a:t>of R14 million (2%). Staff costs includes an amount of R30 million for Post-retirement medical aid (PRMA) costs.</a:t>
            </a:r>
          </a:p>
          <a:p>
            <a:pPr marL="800100" lvl="1" indent="-342900" algn="just">
              <a:buFont typeface="Arial" panose="020B0604020202020204" pitchFamily="34" charset="0"/>
              <a:buChar char="•"/>
            </a:pPr>
            <a:endParaRPr lang="en-GB" sz="1900" dirty="0"/>
          </a:p>
          <a:p>
            <a:pPr marL="800100" lvl="1" indent="-342900" algn="just">
              <a:buFont typeface="Arial" panose="020B0604020202020204" pitchFamily="34" charset="0"/>
              <a:buChar char="•"/>
            </a:pPr>
            <a:r>
              <a:rPr lang="en-GB" sz="1900" dirty="0"/>
              <a:t>IT costs of R118 million includes an amount of R89 million for data lines; annual contract value amounts to R303 million.</a:t>
            </a:r>
          </a:p>
          <a:p>
            <a:pPr marL="800100" lvl="1" indent="-342900" algn="just">
              <a:buFont typeface="Arial" panose="020B0604020202020204" pitchFamily="34" charset="0"/>
              <a:buChar char="•"/>
            </a:pPr>
            <a:endParaRPr lang="en-GB" sz="1900" dirty="0"/>
          </a:p>
          <a:p>
            <a:pPr marL="800100" lvl="1" indent="-342900" algn="just">
              <a:buFont typeface="Arial" panose="020B0604020202020204" pitchFamily="34" charset="0"/>
              <a:buChar char="•"/>
            </a:pPr>
            <a:r>
              <a:rPr lang="en-GB" sz="1900" dirty="0"/>
              <a:t>Included in non-operating expenses is an amount of R107 million subsidy recognized for the public service </a:t>
            </a:r>
            <a:r>
              <a:rPr lang="en-GB" sz="1900" dirty="0" smtClean="0"/>
              <a:t>mandate, for rural and underserviced areas </a:t>
            </a:r>
            <a:endParaRPr lang="en-GB" sz="1900" dirty="0"/>
          </a:p>
        </p:txBody>
      </p:sp>
    </p:spTree>
    <p:extLst>
      <p:ext uri="{BB962C8B-B14F-4D97-AF65-F5344CB8AC3E}">
        <p14:creationId xmlns:p14="http://schemas.microsoft.com/office/powerpoint/2010/main" xmlns="" val="4426541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KPI PERFORMANCE OVERVIEW AT 30 JUNE 2020</a:t>
            </a:r>
          </a:p>
        </p:txBody>
      </p:sp>
      <p:sp>
        <p:nvSpPr>
          <p:cNvPr id="4" name="Slide Number Placeholder 3"/>
          <p:cNvSpPr>
            <a:spLocks noGrp="1"/>
          </p:cNvSpPr>
          <p:nvPr>
            <p:ph type="sldNum" sz="quarter" idx="12"/>
          </p:nvPr>
        </p:nvSpPr>
        <p:spPr/>
        <p:txBody>
          <a:bodyPr/>
          <a:lstStyle/>
          <a:p>
            <a:fld id="{E111FF2C-5551-40D0-B92F-F2F89F2DB7ED}" type="slidenum">
              <a:rPr lang="en-ZA" smtClean="0"/>
              <a:pPr/>
              <a:t>8</a:t>
            </a:fld>
            <a:endParaRPr lang="en-ZA" dirty="0"/>
          </a:p>
        </p:txBody>
      </p:sp>
      <p:sp>
        <p:nvSpPr>
          <p:cNvPr id="6" name="Rectangle 5"/>
          <p:cNvSpPr/>
          <p:nvPr/>
        </p:nvSpPr>
        <p:spPr>
          <a:xfrm>
            <a:off x="383774" y="5108299"/>
            <a:ext cx="9160169" cy="1282402"/>
          </a:xfrm>
          <a:prstGeom prst="rect">
            <a:avLst/>
          </a:prstGeom>
          <a:solidFill>
            <a:schemeClr val="bg1">
              <a:lumMod val="95000"/>
            </a:schemeClr>
          </a:solidFill>
          <a:ln>
            <a:noFill/>
            <a:prstDash val="solid"/>
          </a:ln>
        </p:spPr>
        <p:txBody>
          <a:bodyPr wrap="square">
            <a:spAutoFit/>
          </a:bodyPr>
          <a:lstStyle/>
          <a:p>
            <a:pPr indent="-285750" algn="just">
              <a:spcBef>
                <a:spcPts val="1200"/>
              </a:spcBef>
              <a:spcAft>
                <a:spcPts val="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Poor performance on Revenue and Project Implementation due to Covid-19 lockdown </a:t>
            </a:r>
          </a:p>
          <a:p>
            <a:pPr indent="-285750" algn="just">
              <a:spcBef>
                <a:spcPts val="1200"/>
              </a:spcBef>
              <a:spcAft>
                <a:spcPts val="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Weak overall performance at 14% on Q1 targets</a:t>
            </a:r>
          </a:p>
          <a:p>
            <a:pPr indent="-285750" algn="just">
              <a:spcBef>
                <a:spcPts val="1200"/>
              </a:spcBef>
              <a:spcAft>
                <a:spcPts val="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Only 2 KPIs attained target</a:t>
            </a:r>
          </a:p>
        </p:txBody>
      </p:sp>
      <p:graphicFrame>
        <p:nvGraphicFramePr>
          <p:cNvPr id="7" name="Object 6"/>
          <p:cNvGraphicFramePr>
            <a:graphicFrameLocks noChangeAspect="1"/>
          </p:cNvGraphicFramePr>
          <p:nvPr>
            <p:extLst>
              <p:ext uri="{D42A27DB-BD31-4B8C-83A1-F6EECF244321}">
                <p14:modId xmlns:p14="http://schemas.microsoft.com/office/powerpoint/2010/main" xmlns="" val="1981685021"/>
              </p:ext>
            </p:extLst>
          </p:nvPr>
        </p:nvGraphicFramePr>
        <p:xfrm>
          <a:off x="383774" y="1385047"/>
          <a:ext cx="9160169" cy="3590365"/>
        </p:xfrm>
        <a:graphic>
          <a:graphicData uri="http://schemas.openxmlformats.org/presentationml/2006/ole">
            <p:oleObj spid="_x0000_s2062" name="Worksheet" r:id="rId3" imgW="5877094" imgH="2142978" progId="Excel.Sheet.12">
              <p:embed/>
            </p:oleObj>
          </a:graphicData>
        </a:graphic>
      </p:graphicFrame>
    </p:spTree>
    <p:extLst>
      <p:ext uri="{BB962C8B-B14F-4D97-AF65-F5344CB8AC3E}">
        <p14:creationId xmlns:p14="http://schemas.microsoft.com/office/powerpoint/2010/main" xmlns="" val="24067066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ZA" sz="2400" b="1" dirty="0">
                <a:solidFill>
                  <a:srgbClr val="C00000"/>
                </a:solidFill>
                <a:latin typeface="Arial" panose="020B0604020202020204" pitchFamily="34" charset="0"/>
                <a:cs typeface="Arial" panose="020B0604020202020204" pitchFamily="34" charset="0"/>
              </a:rPr>
              <a:t>KPI PERFORMANCE SUMMARY AT 30 JUNE 2020</a:t>
            </a:r>
          </a:p>
        </p:txBody>
      </p:sp>
      <p:sp>
        <p:nvSpPr>
          <p:cNvPr id="4" name="Slide Number Placeholder 3"/>
          <p:cNvSpPr>
            <a:spLocks noGrp="1"/>
          </p:cNvSpPr>
          <p:nvPr>
            <p:ph type="sldNum" sz="quarter" idx="12"/>
          </p:nvPr>
        </p:nvSpPr>
        <p:spPr/>
        <p:txBody>
          <a:bodyPr/>
          <a:lstStyle/>
          <a:p>
            <a:fld id="{E111FF2C-5551-40D0-B92F-F2F89F2DB7ED}" type="slidenum">
              <a:rPr lang="en-ZA" smtClean="0"/>
              <a:pPr/>
              <a:t>9</a:t>
            </a:fld>
            <a:endParaRPr lang="en-ZA"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643135107"/>
              </p:ext>
            </p:extLst>
          </p:nvPr>
        </p:nvGraphicFramePr>
        <p:xfrm>
          <a:off x="682581" y="1386982"/>
          <a:ext cx="8577329" cy="5322914"/>
        </p:xfrm>
        <a:graphic>
          <a:graphicData uri="http://schemas.openxmlformats.org/presentationml/2006/ole">
            <p:oleObj spid="_x0000_s1037" name="Worksheet" r:id="rId3" imgW="7258061" imgH="4800834" progId="Excel.Sheet.12">
              <p:embed/>
            </p:oleObj>
          </a:graphicData>
        </a:graphic>
      </p:graphicFrame>
    </p:spTree>
    <p:extLst>
      <p:ext uri="{BB962C8B-B14F-4D97-AF65-F5344CB8AC3E}">
        <p14:creationId xmlns:p14="http://schemas.microsoft.com/office/powerpoint/2010/main" xmlns="" val="16140382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A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PO_PPT_Template.potx" id="{B41F5EA8-454E-42F5-A64D-2A5F3A7F1D92}" vid="{FBD8BC63-DE24-4F05-AC0F-B60D14289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SAPO_PPT_Template</Template>
  <TotalTime>20153</TotalTime>
  <Words>2545</Words>
  <Application>Microsoft Office PowerPoint</Application>
  <PresentationFormat>A4 Paper (210x297 mm)</PresentationFormat>
  <Paragraphs>351</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SAPO</vt:lpstr>
      <vt:lpstr>Worksheet</vt:lpstr>
      <vt:lpstr>Slide 1</vt:lpstr>
      <vt:lpstr>CONTENT</vt:lpstr>
      <vt:lpstr>PERFORMANCE OVERVIEW</vt:lpstr>
      <vt:lpstr>PERFORMANCE OVERVIEW</vt:lpstr>
      <vt:lpstr>FINANCIAL PERFORMANCE </vt:lpstr>
      <vt:lpstr>INCOME STATEMENT - REVENUE</vt:lpstr>
      <vt:lpstr>INCOME STATEMENT - EXPENSES</vt:lpstr>
      <vt:lpstr>KPI PERFORMANCE OVERVIEW AT 30 JUNE 2020</vt:lpstr>
      <vt:lpstr>KPI PERFORMANCE SUMMARY AT 30 JUNE 2020</vt:lpstr>
      <vt:lpstr>Q1 KPI PERFORMANCE (1)</vt:lpstr>
      <vt:lpstr>Q1 KPI PERFORMANCE (2)</vt:lpstr>
      <vt:lpstr>Q1 KPI PERFORMANCE (3)</vt:lpstr>
      <vt:lpstr>Q1 KPI PERFORMANCE (4)</vt:lpstr>
      <vt:lpstr>Q1 KPI PERFORMANCE (5)</vt:lpstr>
      <vt:lpstr>Q1 KPI PERFORMANCE (6)</vt:lpstr>
      <vt:lpstr>Slide 16</vt:lpstr>
    </vt:vector>
  </TitlesOfParts>
  <Manager>Management Acc</Manager>
  <Company>Sapo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SAPO Strategy</dc:creator>
  <cp:lastModifiedBy>USER</cp:lastModifiedBy>
  <cp:revision>1783</cp:revision>
  <cp:lastPrinted>2020-08-18T12:25:52Z</cp:lastPrinted>
  <dcterms:created xsi:type="dcterms:W3CDTF">2015-07-15T13:03:58Z</dcterms:created>
  <dcterms:modified xsi:type="dcterms:W3CDTF">2020-09-01T11:30:13Z</dcterms:modified>
</cp:coreProperties>
</file>