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620" r:id="rId2"/>
    <p:sldId id="668" r:id="rId3"/>
    <p:sldId id="675" r:id="rId4"/>
    <p:sldId id="676" r:id="rId5"/>
    <p:sldId id="677" r:id="rId6"/>
    <p:sldId id="678" r:id="rId7"/>
    <p:sldId id="681" r:id="rId8"/>
    <p:sldId id="679" r:id="rId9"/>
    <p:sldId id="674" r:id="rId10"/>
    <p:sldId id="661" r:id="rId11"/>
    <p:sldId id="669" r:id="rId12"/>
    <p:sldId id="666" r:id="rId13"/>
    <p:sldId id="66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5">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guide id="3" orient="horz" pos="2929">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2060"/>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8398" autoAdjust="0"/>
  </p:normalViewPr>
  <p:slideViewPr>
    <p:cSldViewPr showGuides="1">
      <p:cViewPr varScale="1">
        <p:scale>
          <a:sx n="65" d="100"/>
          <a:sy n="65" d="100"/>
        </p:scale>
        <p:origin x="1542" y="78"/>
      </p:cViewPr>
      <p:guideLst>
        <p:guide orient="horz" pos="2160"/>
        <p:guide pos="2880"/>
        <p:guide orient="horz" pos="220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6" d="100"/>
          <a:sy n="86" d="100"/>
        </p:scale>
        <p:origin x="3762" y="54"/>
      </p:cViewPr>
      <p:guideLst>
        <p:guide orient="horz" pos="3133"/>
        <p:guide pos="2144"/>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317" tIns="46659" rIns="93317" bIns="46659" rtlCol="0"/>
          <a:lstStyle>
            <a:lvl1pPr algn="l">
              <a:defRPr sz="1200"/>
            </a:lvl1pPr>
          </a:lstStyle>
          <a:p>
            <a:r>
              <a:rPr lang="en-ZA"/>
              <a:t>SECRET</a:t>
            </a:r>
          </a:p>
        </p:txBody>
      </p:sp>
      <p:sp>
        <p:nvSpPr>
          <p:cNvPr id="3" name="Date Placeholder 2"/>
          <p:cNvSpPr>
            <a:spLocks noGrp="1"/>
          </p:cNvSpPr>
          <p:nvPr>
            <p:ph type="dt" sz="quarter" idx="1"/>
          </p:nvPr>
        </p:nvSpPr>
        <p:spPr>
          <a:xfrm>
            <a:off x="3970939" y="0"/>
            <a:ext cx="3037840" cy="464820"/>
          </a:xfrm>
          <a:prstGeom prst="rect">
            <a:avLst/>
          </a:prstGeom>
        </p:spPr>
        <p:txBody>
          <a:bodyPr vert="horz" lIns="93317" tIns="46659" rIns="93317" bIns="46659" rtlCol="0"/>
          <a:lstStyle>
            <a:lvl1pPr algn="r">
              <a:defRPr sz="1200"/>
            </a:lvl1pPr>
          </a:lstStyle>
          <a:p>
            <a:fld id="{1D08669A-FE38-429D-9260-60EC0D8862D1}" type="datetimeFigureOut">
              <a:rPr lang="en-ZA" smtClean="0"/>
              <a:t>2020/08/24</a:t>
            </a:fld>
            <a:endParaRPr lang="en-ZA"/>
          </a:p>
        </p:txBody>
      </p:sp>
      <p:sp>
        <p:nvSpPr>
          <p:cNvPr id="4" name="Footer Placeholder 3"/>
          <p:cNvSpPr>
            <a:spLocks noGrp="1"/>
          </p:cNvSpPr>
          <p:nvPr>
            <p:ph type="ftr" sz="quarter" idx="2"/>
          </p:nvPr>
        </p:nvSpPr>
        <p:spPr>
          <a:xfrm>
            <a:off x="1" y="8829968"/>
            <a:ext cx="3037840" cy="464820"/>
          </a:xfrm>
          <a:prstGeom prst="rect">
            <a:avLst/>
          </a:prstGeom>
        </p:spPr>
        <p:txBody>
          <a:bodyPr vert="horz" lIns="93317" tIns="46659" rIns="93317" bIns="46659" rtlCol="0" anchor="b"/>
          <a:lstStyle>
            <a:lvl1pPr algn="l">
              <a:defRPr sz="1200"/>
            </a:lvl1pPr>
          </a:lstStyle>
          <a:p>
            <a:r>
              <a:rPr lang="en-ZA"/>
              <a:t>SECRET</a:t>
            </a:r>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317" tIns="46659" rIns="93317" bIns="46659" rtlCol="0" anchor="b"/>
          <a:lstStyle>
            <a:lvl1pPr algn="r">
              <a:defRPr sz="1200"/>
            </a:lvl1pPr>
          </a:lstStyle>
          <a:p>
            <a:fld id="{441D58AC-5DE3-48A3-B14A-4C732ABE7268}" type="slidenum">
              <a:rPr lang="en-ZA" smtClean="0"/>
              <a:t>‹#›</a:t>
            </a:fld>
            <a:endParaRPr lang="en-ZA"/>
          </a:p>
        </p:txBody>
      </p:sp>
    </p:spTree>
    <p:extLst>
      <p:ext uri="{BB962C8B-B14F-4D97-AF65-F5344CB8AC3E}">
        <p14:creationId xmlns:p14="http://schemas.microsoft.com/office/powerpoint/2010/main" val="244141965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13133" y="0"/>
            <a:ext cx="3037840" cy="464820"/>
          </a:xfrm>
          <a:prstGeom prst="rect">
            <a:avLst/>
          </a:prstGeom>
        </p:spPr>
        <p:txBody>
          <a:bodyPr vert="horz" lIns="93317" tIns="46659" rIns="93317" bIns="46659" rtlCol="0"/>
          <a:lstStyle>
            <a:lvl1pPr algn="ctr">
              <a:defRPr sz="1200"/>
            </a:lvl1pPr>
          </a:lstStyle>
          <a:p>
            <a:r>
              <a:rPr lang="en-ZA"/>
              <a:t>SECRET</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317" tIns="46659" rIns="93317" bIns="46659" rtlCol="0" anchor="ctr"/>
          <a:lstStyle/>
          <a:p>
            <a:endParaRPr lang="en-ZA"/>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013133" y="8829968"/>
            <a:ext cx="3037840" cy="464820"/>
          </a:xfrm>
          <a:prstGeom prst="rect">
            <a:avLst/>
          </a:prstGeom>
        </p:spPr>
        <p:txBody>
          <a:bodyPr vert="horz" lIns="93317" tIns="46659" rIns="93317" bIns="46659" rtlCol="0" anchor="b"/>
          <a:lstStyle>
            <a:lvl1pPr algn="ctr">
              <a:defRPr sz="1200"/>
            </a:lvl1pPr>
          </a:lstStyle>
          <a:p>
            <a:r>
              <a:rPr lang="en-ZA"/>
              <a:t>SECRET</a:t>
            </a:r>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317" tIns="46659" rIns="93317" bIns="46659" rtlCol="0" anchor="b"/>
          <a:lstStyle>
            <a:lvl1pPr algn="r">
              <a:defRPr sz="1200"/>
            </a:lvl1pPr>
          </a:lstStyle>
          <a:p>
            <a:fld id="{5FAD57D4-B211-4F22-A728-6FB949B628BD}" type="slidenum">
              <a:rPr lang="en-ZA" smtClean="0"/>
              <a:t>‹#›</a:t>
            </a:fld>
            <a:endParaRPr lang="en-ZA"/>
          </a:p>
        </p:txBody>
      </p:sp>
    </p:spTree>
    <p:extLst>
      <p:ext uri="{BB962C8B-B14F-4D97-AF65-F5344CB8AC3E}">
        <p14:creationId xmlns:p14="http://schemas.microsoft.com/office/powerpoint/2010/main" val="9364148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55955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10</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559556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11</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429985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12</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559556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13</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559556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2</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55955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3</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355294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4</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1698141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5</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1421850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6</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465890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7</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969662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8</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2173299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5325"/>
            <a:ext cx="4641850" cy="348138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9</a:t>
            </a:fld>
            <a:endParaRPr lang="en-US" dirty="0"/>
          </a:p>
        </p:txBody>
      </p:sp>
      <p:sp>
        <p:nvSpPr>
          <p:cNvPr id="5" name="Footer Placeholder 4"/>
          <p:cNvSpPr>
            <a:spLocks noGrp="1"/>
          </p:cNvSpPr>
          <p:nvPr>
            <p:ph type="ftr" sz="quarter" idx="11"/>
          </p:nvPr>
        </p:nvSpPr>
        <p:spPr/>
        <p:txBody>
          <a:bodyPr/>
          <a:lstStyle/>
          <a:p>
            <a:r>
              <a:rPr lang="en-ZA"/>
              <a:t>SECRET</a:t>
            </a:r>
          </a:p>
        </p:txBody>
      </p:sp>
      <p:sp>
        <p:nvSpPr>
          <p:cNvPr id="6" name="Header Placeholder 5"/>
          <p:cNvSpPr>
            <a:spLocks noGrp="1"/>
          </p:cNvSpPr>
          <p:nvPr>
            <p:ph type="hdr" sz="quarter" idx="12"/>
          </p:nvPr>
        </p:nvSpPr>
        <p:spPr/>
        <p:txBody>
          <a:bodyPr/>
          <a:lstStyle/>
          <a:p>
            <a:r>
              <a:rPr lang="en-ZA"/>
              <a:t>SECRET</a:t>
            </a:r>
          </a:p>
        </p:txBody>
      </p:sp>
    </p:spTree>
    <p:extLst>
      <p:ext uri="{BB962C8B-B14F-4D97-AF65-F5344CB8AC3E}">
        <p14:creationId xmlns:p14="http://schemas.microsoft.com/office/powerpoint/2010/main" val="165808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291F0A9-363F-48F7-9490-606DC7020D4E}" type="slidenum">
              <a:rPr lang="en-ZA" smtClean="0"/>
              <a:t>‹#›</a:t>
            </a:fld>
            <a:endParaRPr lang="en-Z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pPr/>
              <a:t>‹#›</a:t>
            </a:fld>
            <a:r>
              <a:rPr lang="en-ZA" dirty="0"/>
              <a:t> of 32 slides</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Z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91F0A9-363F-48F7-9490-606DC7020D4E}" type="slidenum">
              <a:rPr lang="en-ZA" smtClean="0"/>
              <a:pPr/>
              <a:t>‹#›</a:t>
            </a:fld>
            <a:r>
              <a:rPr lang="en-ZA" dirty="0"/>
              <a:t> of 33 slides</a:t>
            </a: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91F0A9-363F-48F7-9490-606DC7020D4E}" type="slidenum">
              <a:rPr lang="en-ZA" smtClean="0"/>
              <a:pPr/>
              <a:t>‹#›</a:t>
            </a:fld>
            <a:r>
              <a:rPr lang="en-ZA" dirty="0"/>
              <a:t> of 32 slides</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91F0A9-363F-48F7-9490-606DC7020D4E}" type="slidenum">
              <a:rPr lang="en-ZA" smtClean="0"/>
              <a:t>‹#›</a:t>
            </a:fld>
            <a:endParaRPr lang="en-ZA"/>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endParaRPr lang="en-ZA"/>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291F0A9-363F-48F7-9490-606DC7020D4E}" type="slidenum">
              <a:rPr lang="en-ZA" smtClean="0"/>
              <a:t>‹#›</a:t>
            </a:fld>
            <a:endParaRPr lang="en-Z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  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BRIEFING TO PORTFOLIO COMMITTEE ON JUSTICE AND CORRECTIONAL SERVICES ON 25 AGUST 2020:</a:t>
            </a:r>
          </a:p>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CRIMINAL LAW (SEXUAL OFFENCES AND RELATED MATTERS) AMENDMENT ACT AMENDMENT BILL</a:t>
            </a:r>
          </a:p>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sz="2000" b="1" dirty="0">
                <a:latin typeface="Arial" panose="020B0604020202020204" pitchFamily="34" charset="0"/>
                <a:cs typeface="Arial" panose="020B0604020202020204" pitchFamily="34" charset="0"/>
              </a:rPr>
              <a:t>1</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228068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ctr">
              <a:buClrTx/>
              <a:buNone/>
            </a:pPr>
            <a:endParaRPr lang="en-GB" sz="1800" b="1" dirty="0">
              <a:latin typeface="Arial" panose="020B0604020202020204" pitchFamily="34" charset="0"/>
              <a:cs typeface="Arial" panose="020B0604020202020204" pitchFamily="34" charset="0"/>
            </a:endParaRPr>
          </a:p>
          <a:p>
            <a:pPr marL="114300" indent="0" algn="just">
              <a:buNone/>
            </a:pPr>
            <a:endParaRPr lang="en-US" sz="1800" i="1" dirty="0">
              <a:latin typeface="Arial" pitchFamily="34" charset="0"/>
              <a:cs typeface="Arial" pitchFamily="34" charset="0"/>
            </a:endParaRPr>
          </a:p>
          <a:p>
            <a:pPr marL="114300" indent="0" algn="just">
              <a:buNone/>
            </a:pPr>
            <a:r>
              <a:rPr lang="en-US" sz="1800" i="1" dirty="0">
                <a:latin typeface="Arial" pitchFamily="34" charset="0"/>
                <a:cs typeface="Arial" pitchFamily="34" charset="0"/>
              </a:rPr>
              <a:t>(b)	</a:t>
            </a:r>
            <a:r>
              <a:rPr lang="en-US" sz="1800" dirty="0">
                <a:latin typeface="Arial" pitchFamily="34" charset="0"/>
                <a:cs typeface="Arial" pitchFamily="34" charset="0"/>
              </a:rPr>
              <a:t>informing an employer applying for a certificate whether or not 	the 	particulars of an employee are contained in the Register;</a:t>
            </a:r>
          </a:p>
          <a:p>
            <a:pPr marL="114300" indent="0" algn="just">
              <a:buNone/>
            </a:pPr>
            <a:r>
              <a:rPr lang="en-US" sz="1800" i="1" dirty="0">
                <a:latin typeface="Arial" pitchFamily="34" charset="0"/>
                <a:cs typeface="Arial" pitchFamily="34" charset="0"/>
              </a:rPr>
              <a:t>(c)	</a:t>
            </a:r>
            <a:r>
              <a:rPr lang="en-US" sz="1800" dirty="0">
                <a:latin typeface="Arial" pitchFamily="34" charset="0"/>
                <a:cs typeface="Arial" pitchFamily="34" charset="0"/>
              </a:rPr>
              <a:t>informing a licensing authority applying for a certificate whether 	or not the particulars of an applicant are contained in the 	Register; and</a:t>
            </a:r>
          </a:p>
          <a:p>
            <a:pPr marL="114300" indent="0" algn="just">
              <a:buNone/>
            </a:pPr>
            <a:r>
              <a:rPr lang="en-US" sz="1800" i="1" dirty="0">
                <a:latin typeface="Arial" pitchFamily="34" charset="0"/>
                <a:cs typeface="Arial" pitchFamily="34" charset="0"/>
              </a:rPr>
              <a:t>(d)	</a:t>
            </a:r>
            <a:r>
              <a:rPr lang="en-US" sz="1800" dirty="0">
                <a:latin typeface="Arial" pitchFamily="34" charset="0"/>
                <a:cs typeface="Arial" pitchFamily="34" charset="0"/>
              </a:rPr>
              <a:t>informing the relevant authorities dealing with fostering, kinship 	care-giving, temporary safe care-giving, adoption or curatorship 	applying for a certificate	whether or not the particulars of an 	applicant have been included in the Register.</a:t>
            </a:r>
          </a:p>
          <a:p>
            <a:pPr marL="114300" indent="0">
              <a:buNone/>
            </a:pPr>
            <a:endParaRPr lang="en-US" sz="2000" dirty="0">
              <a:latin typeface="Arial" pitchFamily="34" charset="0"/>
              <a:cs typeface="Arial" pitchFamily="34" charset="0"/>
            </a:endParaRPr>
          </a:p>
          <a:p>
            <a:pPr marL="114300" indent="0">
              <a:buNone/>
            </a:pPr>
            <a:endParaRPr lang="en-US" sz="2000" dirty="0">
              <a:latin typeface="Arial" pitchFamily="34" charset="0"/>
              <a:cs typeface="Arial" pitchFamily="34" charset="0"/>
            </a:endParaRPr>
          </a:p>
          <a:p>
            <a:pPr marL="0" indent="0" algn="just">
              <a:buClrTx/>
              <a:buNone/>
            </a:pPr>
            <a:endParaRPr lang="en-US" sz="20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356349"/>
            <a:ext cx="2895600" cy="365125"/>
          </a:xfrm>
        </p:spPr>
        <p:txBody>
          <a:bodyPr/>
          <a:lstStyle/>
          <a:p>
            <a:r>
              <a:rPr lang="en-US" sz="2000" b="1" dirty="0">
                <a:latin typeface="Arial" panose="020B0604020202020204" pitchFamily="34" charset="0"/>
                <a:cs typeface="Arial" panose="020B0604020202020204" pitchFamily="34" charset="0"/>
              </a:rPr>
              <a:t>10</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34765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ctr">
              <a:buClrTx/>
              <a:buNone/>
            </a:pPr>
            <a:endParaRPr lang="en-GB" sz="1800" b="1" dirty="0">
              <a:latin typeface="Arial" panose="020B0604020202020204" pitchFamily="34" charset="0"/>
              <a:cs typeface="Arial" panose="020B0604020202020204" pitchFamily="34" charset="0"/>
            </a:endParaRPr>
          </a:p>
          <a:p>
            <a:pPr marL="114300" indent="0" algn="just">
              <a:buNone/>
            </a:pPr>
            <a:r>
              <a:rPr lang="en-US" sz="1800" b="1" dirty="0">
                <a:latin typeface="Arial" pitchFamily="34" charset="0"/>
                <a:cs typeface="Arial" pitchFamily="34" charset="0"/>
              </a:rPr>
              <a:t>Nature of amendments to Chapter 6</a:t>
            </a:r>
          </a:p>
          <a:p>
            <a:pPr marL="114300" indent="0" algn="just">
              <a:buNone/>
            </a:pPr>
            <a:r>
              <a:rPr lang="en-US" sz="2000" dirty="0">
                <a:latin typeface="Arial" pitchFamily="34" charset="0"/>
                <a:cs typeface="Arial" pitchFamily="34" charset="0"/>
              </a:rPr>
              <a:t>10.</a:t>
            </a:r>
            <a:r>
              <a:rPr lang="en-US" sz="2000" i="1" dirty="0">
                <a:latin typeface="Arial" pitchFamily="34" charset="0"/>
                <a:cs typeface="Arial" pitchFamily="34" charset="0"/>
              </a:rPr>
              <a:t>	</a:t>
            </a:r>
            <a:r>
              <a:rPr lang="en-ZA" sz="1800" dirty="0">
                <a:latin typeface="Arial" panose="020B0604020202020204" pitchFamily="34" charset="0"/>
                <a:cs typeface="Arial" panose="020B0604020202020204" pitchFamily="34" charset="0"/>
              </a:rPr>
              <a:t>The majority of proposed amendments (</a:t>
            </a:r>
            <a:r>
              <a:rPr lang="en-ZA" sz="1800" b="1" dirty="0">
                <a:latin typeface="Arial" panose="020B0604020202020204" pitchFamily="34" charset="0"/>
                <a:cs typeface="Arial" panose="020B0604020202020204" pitchFamily="34" charset="0"/>
              </a:rPr>
              <a:t>clauses 1</a:t>
            </a:r>
            <a:r>
              <a:rPr lang="en-ZA" sz="1800" dirty="0">
                <a:latin typeface="Arial" panose="020B0604020202020204" pitchFamily="34" charset="0"/>
                <a:cs typeface="Arial" panose="020B0604020202020204" pitchFamily="34" charset="0"/>
              </a:rPr>
              <a:t> and </a:t>
            </a:r>
            <a:r>
              <a:rPr lang="en-ZA" sz="1800" b="1" dirty="0">
                <a:latin typeface="Arial" panose="020B0604020202020204" pitchFamily="34" charset="0"/>
                <a:cs typeface="Arial" panose="020B0604020202020204" pitchFamily="34" charset="0"/>
              </a:rPr>
              <a:t>5 </a:t>
            </a:r>
            <a:r>
              <a:rPr lang="en-ZA" sz="1800" dirty="0">
                <a:latin typeface="Arial" panose="020B0604020202020204" pitchFamily="34" charset="0"/>
                <a:cs typeface="Arial" panose="020B0604020202020204" pitchFamily="34" charset="0"/>
              </a:rPr>
              <a:t>to</a:t>
            </a:r>
            <a:r>
              <a:rPr lang="en-ZA" sz="1800" b="1" dirty="0">
                <a:latin typeface="Arial" panose="020B0604020202020204" pitchFamily="34" charset="0"/>
                <a:cs typeface="Arial" panose="020B0604020202020204" pitchFamily="34" charset="0"/>
              </a:rPr>
              <a:t> 17</a:t>
            </a:r>
            <a:r>
              <a:rPr lang="en-ZA" sz="1800" dirty="0">
                <a:latin typeface="Arial" panose="020B0604020202020204" pitchFamily="34" charset="0"/>
                <a:cs typeface="Arial" panose="020B0604020202020204" pitchFamily="34" charset="0"/>
              </a:rPr>
              <a:t>)  in Bill aim to—</a:t>
            </a:r>
            <a:endParaRPr lang="en-US"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10.1	expand the scope of the NRSO to include the particulars of all sex 	offenders and not only sex offenders against children and persons who 	are mentally disabled;</a:t>
            </a:r>
          </a:p>
          <a:p>
            <a:endParaRPr lang="en-US"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10.2	expand the ambit to include other vulnerable persons, namely, female 	persons between the ages of 18 and 25, persons with physical, 	intellectual or mental disabilities and persons 60 years of age or older 	who, for example, receive community based care and support services; 	and</a:t>
            </a:r>
          </a:p>
          <a:p>
            <a:endParaRPr lang="en-US"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10.3	increase the periods for which a sex offenders’ particulars must 	remain on the NRSO before they can be removed from the Register.</a:t>
            </a:r>
            <a:endParaRPr lang="en-US" sz="1800" dirty="0">
              <a:latin typeface="Arial" panose="020B0604020202020204" pitchFamily="34" charset="0"/>
              <a:cs typeface="Arial" panose="020B0604020202020204" pitchFamily="34" charset="0"/>
            </a:endParaRPr>
          </a:p>
          <a:p>
            <a:pPr marL="114300" indent="0">
              <a:buNone/>
            </a:pPr>
            <a:endParaRPr lang="en-US" sz="2000" dirty="0">
              <a:latin typeface="Arial" pitchFamily="34" charset="0"/>
              <a:cs typeface="Arial" pitchFamily="34" charset="0"/>
            </a:endParaRPr>
          </a:p>
          <a:p>
            <a:pPr marL="114300" indent="0">
              <a:buNone/>
            </a:pPr>
            <a:endParaRPr lang="en-US" sz="2000" dirty="0">
              <a:latin typeface="Arial" pitchFamily="34" charset="0"/>
              <a:cs typeface="Arial" pitchFamily="34" charset="0"/>
            </a:endParaRPr>
          </a:p>
          <a:p>
            <a:pPr marL="114300" indent="0">
              <a:buNone/>
            </a:pPr>
            <a:endParaRPr lang="en-US" sz="2000" dirty="0">
              <a:latin typeface="Arial" pitchFamily="34" charset="0"/>
              <a:cs typeface="Arial" pitchFamily="34" charset="0"/>
            </a:endParaRPr>
          </a:p>
          <a:p>
            <a:pPr marL="0" indent="0" algn="just">
              <a:buClrTx/>
              <a:buNone/>
            </a:pPr>
            <a:endParaRPr lang="en-US" sz="20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buClrTx/>
              <a:buNone/>
            </a:pPr>
            <a:endParaRPr lang="en-US" sz="2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sz="2000" b="1" dirty="0">
                <a:latin typeface="Arial" panose="020B0604020202020204" pitchFamily="34" charset="0"/>
                <a:cs typeface="Arial" panose="020B0604020202020204" pitchFamily="34" charset="0"/>
              </a:rPr>
              <a:t>11</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94338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r>
              <a:rPr lang="en-ZA" sz="2400" dirty="0">
                <a:latin typeface="Arial" panose="020B0604020202020204" pitchFamily="34" charset="0"/>
                <a:cs typeface="Arial" panose="020B0604020202020204" pitchFamily="34" charset="0"/>
              </a:rPr>
              <a:t/>
            </a:r>
            <a:br>
              <a:rPr lang="en-ZA" sz="2400"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114300" indent="0">
              <a:lnSpc>
                <a:spcPct val="150000"/>
              </a:lnSpc>
              <a:buClr>
                <a:srgbClr val="F07F09"/>
              </a:buClr>
              <a:buNone/>
            </a:pPr>
            <a:r>
              <a:rPr lang="en-ZA" sz="1600" b="1" dirty="0">
                <a:latin typeface="Arial" panose="020B0604020202020204" pitchFamily="34" charset="0"/>
                <a:cs typeface="Arial" pitchFamily="34" charset="0"/>
              </a:rPr>
              <a:t>Extension of persons protected</a:t>
            </a:r>
          </a:p>
          <a:p>
            <a:pPr marL="114300" indent="0">
              <a:buClr>
                <a:srgbClr val="F07F09"/>
              </a:buClr>
              <a:buNone/>
            </a:pPr>
            <a:r>
              <a:rPr lang="en-ZA" sz="1600" dirty="0">
                <a:latin typeface="Arial" panose="020B0604020202020204" pitchFamily="34" charset="0"/>
                <a:cs typeface="Arial" pitchFamily="34" charset="0"/>
              </a:rPr>
              <a:t>11.	Section 40 defines certain terms for purposes of Chapter 6.</a:t>
            </a:r>
          </a:p>
          <a:p>
            <a:pPr marL="114300" indent="0">
              <a:buClr>
                <a:srgbClr val="F07F09"/>
              </a:buClr>
              <a:buNone/>
            </a:pPr>
            <a:endParaRPr lang="en-ZA" sz="1600" dirty="0">
              <a:latin typeface="Arial" panose="020B0604020202020204" pitchFamily="34" charset="0"/>
              <a:cs typeface="Arial" pitchFamily="34" charset="0"/>
            </a:endParaRPr>
          </a:p>
          <a:p>
            <a:pPr marL="114300" indent="0" algn="just">
              <a:buClr>
                <a:srgbClr val="F07F09"/>
              </a:buClr>
              <a:buNone/>
            </a:pPr>
            <a:r>
              <a:rPr lang="en-ZA" sz="1600" dirty="0">
                <a:latin typeface="Arial" panose="020B0604020202020204" pitchFamily="34" charset="0"/>
                <a:cs typeface="Arial" pitchFamily="34" charset="0"/>
              </a:rPr>
              <a:t>11.1	</a:t>
            </a:r>
            <a:r>
              <a:rPr lang="en-ZA" sz="1600" b="1" dirty="0">
                <a:latin typeface="Arial" panose="020B0604020202020204" pitchFamily="34" charset="0"/>
                <a:cs typeface="Arial" panose="020B0604020202020204" pitchFamily="34" charset="0"/>
              </a:rPr>
              <a:t>Clause 5</a:t>
            </a:r>
            <a:r>
              <a:rPr lang="en-ZA" sz="1600" dirty="0">
                <a:latin typeface="Arial" panose="020B0604020202020204" pitchFamily="34" charset="0"/>
                <a:cs typeface="Arial" panose="020B0604020202020204" pitchFamily="34" charset="0"/>
              </a:rPr>
              <a:t> aims to amend certain definitions in order to extend the ambit of 	Chapter 6 beyond the persons currently protected, namely, children and persons 	who are mentally disabled. </a:t>
            </a:r>
          </a:p>
          <a:p>
            <a:pPr marL="114300" indent="0" algn="just">
              <a:buClr>
                <a:srgbClr val="F07F09"/>
              </a:buClr>
              <a:buNone/>
            </a:pPr>
            <a:r>
              <a:rPr lang="en-ZA" sz="1600" dirty="0">
                <a:latin typeface="Arial" panose="020B0604020202020204" pitchFamily="34" charset="0"/>
                <a:cs typeface="Arial" panose="020B0604020202020204" pitchFamily="34" charset="0"/>
              </a:rPr>
              <a:t> </a:t>
            </a:r>
          </a:p>
          <a:p>
            <a:pPr marL="114300" indent="0" algn="just">
              <a:buClr>
                <a:srgbClr val="F07F09"/>
              </a:buClr>
              <a:buNone/>
            </a:pPr>
            <a:r>
              <a:rPr lang="en-ZA" sz="1600" dirty="0">
                <a:latin typeface="Arial" panose="020B0604020202020204" pitchFamily="34" charset="0"/>
                <a:cs typeface="Arial" panose="020B0604020202020204" pitchFamily="34" charset="0"/>
              </a:rPr>
              <a:t>11.2	Two new definitions are included to extend the ambit of Chapter 6. </a:t>
            </a:r>
          </a:p>
          <a:p>
            <a:pPr marL="114300" indent="0" algn="just">
              <a:buClr>
                <a:srgbClr val="F07F09"/>
              </a:buClr>
              <a:buNone/>
            </a:pPr>
            <a:endParaRPr lang="en-ZA" sz="1600" dirty="0">
              <a:latin typeface="Arial" panose="020B0604020202020204" pitchFamily="34" charset="0"/>
              <a:cs typeface="Arial" panose="020B0604020202020204" pitchFamily="34" charset="0"/>
            </a:endParaRPr>
          </a:p>
          <a:p>
            <a:pPr marL="114300" indent="0" algn="just">
              <a:buClr>
                <a:srgbClr val="F07F09"/>
              </a:buClr>
              <a:buNone/>
            </a:pPr>
            <a:r>
              <a:rPr lang="en-ZA" sz="1600" dirty="0">
                <a:latin typeface="Arial" panose="020B0604020202020204" pitchFamily="34" charset="0"/>
                <a:cs typeface="Arial" panose="020B0604020202020204" pitchFamily="34" charset="0"/>
              </a:rPr>
              <a:t>11.3</a:t>
            </a:r>
            <a:r>
              <a:rPr lang="en-ZA" sz="1600" b="1" dirty="0">
                <a:latin typeface="Arial" panose="020B0604020202020204" pitchFamily="34" charset="0"/>
                <a:cs typeface="Arial" panose="020B0604020202020204" pitchFamily="34" charset="0"/>
              </a:rPr>
              <a:t>	“person who is vulnerable”</a:t>
            </a:r>
            <a:r>
              <a:rPr lang="en-ZA" sz="1600" dirty="0">
                <a:latin typeface="Arial" panose="020B0604020202020204" pitchFamily="34" charset="0"/>
                <a:cs typeface="Arial" panose="020B0604020202020204" pitchFamily="34" charset="0"/>
              </a:rPr>
              <a:t>, among others, includes reference to children, 	persons with disabilities, persons who are being cared for or being sheltered in 	facilities that provide services to victims of crime and female persons under the 	age of 25.</a:t>
            </a:r>
          </a:p>
          <a:p>
            <a:pPr marL="114300" indent="0" algn="just">
              <a:buClr>
                <a:srgbClr val="F07F09"/>
              </a:buClr>
              <a:buNone/>
            </a:pPr>
            <a:endParaRPr lang="en-ZA" sz="1600" dirty="0">
              <a:latin typeface="Arial" panose="020B0604020202020204" pitchFamily="34" charset="0"/>
              <a:cs typeface="Arial" panose="020B0604020202020204" pitchFamily="34" charset="0"/>
            </a:endParaRPr>
          </a:p>
          <a:p>
            <a:pPr marL="114300" indent="0" algn="just">
              <a:buClr>
                <a:srgbClr val="F07F09"/>
              </a:buClr>
              <a:buNone/>
            </a:pPr>
            <a:r>
              <a:rPr lang="en-ZA" sz="1600" dirty="0">
                <a:latin typeface="Arial" panose="020B0604020202020204" pitchFamily="34" charset="0"/>
                <a:cs typeface="Arial" panose="020B0604020202020204" pitchFamily="34" charset="0"/>
              </a:rPr>
              <a:t>11.4</a:t>
            </a:r>
            <a:r>
              <a:rPr lang="en-ZA" sz="1600" b="1" dirty="0">
                <a:latin typeface="Arial" panose="020B0604020202020204" pitchFamily="34" charset="0"/>
                <a:cs typeface="Arial" panose="020B0604020202020204" pitchFamily="34" charset="0"/>
              </a:rPr>
              <a:t>	“sexual offence”</a:t>
            </a:r>
            <a:r>
              <a:rPr lang="en-ZA" sz="1600" dirty="0">
                <a:latin typeface="Arial" panose="020B0604020202020204" pitchFamily="34" charset="0"/>
                <a:cs typeface="Arial" panose="020B0604020202020204" pitchFamily="34" charset="0"/>
              </a:rPr>
              <a:t> is defined to ensure that Chapter 6 is not limited to sexual 	offences that have been committed against children or persons who are mentally 	disabled, but includes all sexual offences that have been committed.</a:t>
            </a:r>
          </a:p>
        </p:txBody>
      </p:sp>
      <p:sp>
        <p:nvSpPr>
          <p:cNvPr id="19" name="Footer Placeholder 5"/>
          <p:cNvSpPr>
            <a:spLocks noGrp="1"/>
          </p:cNvSpPr>
          <p:nvPr>
            <p:ph type="ftr" sz="quarter" idx="11"/>
          </p:nvPr>
        </p:nvSpPr>
        <p:spPr>
          <a:xfrm>
            <a:off x="3131840" y="6356350"/>
            <a:ext cx="2895600" cy="365125"/>
          </a:xfrm>
        </p:spPr>
        <p:txBody>
          <a:bodyPr/>
          <a:lstStyle/>
          <a:p>
            <a:r>
              <a:rPr lang="en-US" sz="2000" b="1" dirty="0">
                <a:latin typeface="Arial" panose="020B0604020202020204" pitchFamily="34" charset="0"/>
                <a:cs typeface="Arial" panose="020B0604020202020204" pitchFamily="34" charset="0"/>
              </a:rPr>
              <a:t>12</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endParaRPr lang="en-ZA" dirty="0"/>
          </a:p>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779041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352166"/>
            <a:ext cx="8369735" cy="5389202"/>
          </a:xfrm>
        </p:spPr>
        <p:txBody>
          <a:bodyPr>
            <a:noAutofit/>
          </a:bodyPr>
          <a:lstStyle/>
          <a:p>
            <a:pPr marL="114300" indent="0" algn="just">
              <a:lnSpc>
                <a:spcPct val="150000"/>
              </a:lnSpc>
              <a:buClr>
                <a:srgbClr val="F07F09"/>
              </a:buClr>
              <a:buNone/>
            </a:pPr>
            <a:r>
              <a:rPr lang="en-ZA" sz="1800" b="1" dirty="0">
                <a:latin typeface="Arial"/>
                <a:ea typeface="Times New Roman"/>
              </a:rPr>
              <a:t>Consequential amendments</a:t>
            </a:r>
          </a:p>
          <a:p>
            <a:pPr marL="114300" lvl="0" indent="0" algn="just">
              <a:buClr>
                <a:srgbClr val="F07F09"/>
              </a:buClr>
              <a:buNone/>
            </a:pPr>
            <a:endParaRPr lang="en-ZA" sz="1600" dirty="0">
              <a:solidFill>
                <a:srgbClr val="323232"/>
              </a:solidFill>
              <a:latin typeface="Arial" panose="020B0604020202020204" pitchFamily="34" charset="0"/>
              <a:cs typeface="Arial" pitchFamily="34" charset="0"/>
            </a:endParaRPr>
          </a:p>
          <a:p>
            <a:pPr marL="114300" lvl="0" indent="0" algn="just">
              <a:buClr>
                <a:srgbClr val="F07F09"/>
              </a:buClr>
              <a:buNone/>
            </a:pPr>
            <a:r>
              <a:rPr lang="en-ZA" sz="1600" dirty="0">
                <a:solidFill>
                  <a:srgbClr val="323232"/>
                </a:solidFill>
                <a:latin typeface="Arial" panose="020B0604020202020204" pitchFamily="34" charset="0"/>
                <a:cs typeface="Arial" pitchFamily="34" charset="0"/>
              </a:rPr>
              <a:t>12.1	</a:t>
            </a:r>
            <a:r>
              <a:rPr lang="en-ZA" sz="1600" b="1" dirty="0">
                <a:latin typeface="Arial" panose="020B0604020202020204" pitchFamily="34" charset="0"/>
                <a:cs typeface="Arial" panose="020B0604020202020204" pitchFamily="34" charset="0"/>
              </a:rPr>
              <a:t>Clauses 6</a:t>
            </a:r>
            <a:r>
              <a:rPr lang="en-ZA" sz="1600" dirty="0">
                <a:latin typeface="Arial" panose="020B0604020202020204" pitchFamily="34" charset="0"/>
                <a:cs typeface="Arial" panose="020B0604020202020204" pitchFamily="34" charset="0"/>
              </a:rPr>
              <a:t> to </a:t>
            </a:r>
            <a:r>
              <a:rPr lang="en-ZA" sz="1600" b="1" dirty="0">
                <a:latin typeface="Arial" panose="020B0604020202020204" pitchFamily="34" charset="0"/>
                <a:cs typeface="Arial" panose="020B0604020202020204" pitchFamily="34" charset="0"/>
              </a:rPr>
              <a:t>12</a:t>
            </a:r>
            <a:r>
              <a:rPr lang="en-ZA" sz="1600" dirty="0">
                <a:latin typeface="Arial" panose="020B0604020202020204" pitchFamily="34" charset="0"/>
                <a:cs typeface="Arial" panose="020B0604020202020204" pitchFamily="34" charset="0"/>
              </a:rPr>
              <a:t>, </a:t>
            </a:r>
            <a:r>
              <a:rPr lang="en-ZA" sz="1600" b="1" dirty="0">
                <a:latin typeface="Arial" panose="020B0604020202020204" pitchFamily="34" charset="0"/>
                <a:cs typeface="Arial" panose="020B0604020202020204" pitchFamily="34" charset="0"/>
              </a:rPr>
              <a:t>14</a:t>
            </a:r>
            <a:r>
              <a:rPr lang="en-ZA" sz="1600" dirty="0">
                <a:latin typeface="Arial" panose="020B0604020202020204" pitchFamily="34" charset="0"/>
                <a:cs typeface="Arial" panose="020B0604020202020204" pitchFamily="34" charset="0"/>
              </a:rPr>
              <a:t>, </a:t>
            </a:r>
            <a:r>
              <a:rPr lang="en-ZA" sz="1600" b="1" dirty="0">
                <a:latin typeface="Arial" panose="020B0604020202020204" pitchFamily="34" charset="0"/>
                <a:cs typeface="Arial" panose="020B0604020202020204" pitchFamily="34" charset="0"/>
              </a:rPr>
              <a:t>15</a:t>
            </a:r>
            <a:r>
              <a:rPr lang="en-ZA" sz="1600" dirty="0">
                <a:latin typeface="Arial" panose="020B0604020202020204" pitchFamily="34" charset="0"/>
                <a:cs typeface="Arial" panose="020B0604020202020204" pitchFamily="34" charset="0"/>
              </a:rPr>
              <a:t> and </a:t>
            </a:r>
            <a:r>
              <a:rPr lang="en-ZA" sz="1600" b="1" dirty="0">
                <a:latin typeface="Arial" panose="020B0604020202020204" pitchFamily="34" charset="0"/>
                <a:cs typeface="Arial" panose="020B0604020202020204" pitchFamily="34" charset="0"/>
              </a:rPr>
              <a:t>17</a:t>
            </a:r>
            <a:r>
              <a:rPr lang="en-ZA" sz="1600" dirty="0">
                <a:latin typeface="Arial" panose="020B0604020202020204" pitchFamily="34" charset="0"/>
                <a:cs typeface="Arial" panose="020B0604020202020204" pitchFamily="34" charset="0"/>
              </a:rPr>
              <a:t> aim to effect consequential amendments by replacing the phrase “child or person who is mentally disabled” where-ever it appears with the term “person who is vulnerable” in order to ensure that the sections are aligned to the proposed extension of the ambit of Chapter 6.</a:t>
            </a:r>
          </a:p>
          <a:p>
            <a:pPr marL="114300" lvl="0" indent="0">
              <a:buClr>
                <a:srgbClr val="F07F09"/>
              </a:buClr>
              <a:buNone/>
            </a:pPr>
            <a:endParaRPr lang="en-ZA" sz="1600" dirty="0">
              <a:latin typeface="Arial" panose="020B0604020202020204" pitchFamily="34" charset="0"/>
              <a:cs typeface="Arial" panose="020B0604020202020204" pitchFamily="34" charset="0"/>
            </a:endParaRPr>
          </a:p>
          <a:p>
            <a:pPr marL="114300" lvl="0" indent="0" algn="just">
              <a:buClr>
                <a:srgbClr val="F07F09"/>
              </a:buClr>
              <a:buNone/>
            </a:pPr>
            <a:r>
              <a:rPr lang="en-ZA" sz="1600" dirty="0">
                <a:latin typeface="Arial" panose="020B0604020202020204" pitchFamily="34" charset="0"/>
                <a:cs typeface="Arial" panose="020B0604020202020204" pitchFamily="34" charset="0"/>
              </a:rPr>
              <a:t>12.2	Section 48 places an obligation on persons who submit applications for fostering, kinship care-giving, temporary safe care-giving, adoption of children or curatorship to disclose that they have been convicted of sexual offences, if applicable.  Section 48, in contrast to other sections of the Chapter, does not criminalise the non-disclosure.  </a:t>
            </a:r>
            <a:r>
              <a:rPr lang="en-ZA" sz="1600" b="1" dirty="0">
                <a:latin typeface="Arial" panose="020B0604020202020204" pitchFamily="34" charset="0"/>
                <a:cs typeface="Arial" panose="020B0604020202020204" pitchFamily="34" charset="0"/>
              </a:rPr>
              <a:t>Clause 13</a:t>
            </a:r>
            <a:r>
              <a:rPr lang="en-ZA" sz="1600" dirty="0">
                <a:latin typeface="Arial" panose="020B0604020202020204" pitchFamily="34" charset="0"/>
                <a:cs typeface="Arial" panose="020B0604020202020204" pitchFamily="34" charset="0"/>
              </a:rPr>
              <a:t> aims to amend section 48 of the principal Act by introducing an offence in respect of the non-disclosure of previous convictions for sexual offences are concerned. </a:t>
            </a:r>
          </a:p>
          <a:p>
            <a:pPr marL="114300" indent="0" algn="ctr">
              <a:lnSpc>
                <a:spcPct val="150000"/>
              </a:lnSpc>
              <a:buClr>
                <a:srgbClr val="F07F09"/>
              </a:buClr>
              <a:buNone/>
            </a:pPr>
            <a:endParaRPr lang="en-ZA" sz="1600" b="1" dirty="0">
              <a:solidFill>
                <a:srgbClr val="323232"/>
              </a:solidFill>
            </a:endParaRPr>
          </a:p>
          <a:p>
            <a:pPr marL="114300" indent="0" algn="ctr">
              <a:lnSpc>
                <a:spcPct val="150000"/>
              </a:lnSpc>
              <a:buClr>
                <a:srgbClr val="F07F09"/>
              </a:buClr>
              <a:buNone/>
            </a:pPr>
            <a:r>
              <a:rPr lang="en-ZA" sz="2000" b="1" dirty="0">
                <a:solidFill>
                  <a:srgbClr val="323232"/>
                </a:solidFill>
              </a:rPr>
              <a:t>Thank you</a:t>
            </a:r>
          </a:p>
          <a:p>
            <a:pPr marL="114300" lvl="0" indent="0" algn="just">
              <a:lnSpc>
                <a:spcPct val="150000"/>
              </a:lnSpc>
              <a:buClr>
                <a:srgbClr val="F07F09"/>
              </a:buClr>
              <a:buNone/>
            </a:pPr>
            <a:r>
              <a:rPr lang="en-ZA" sz="1600" dirty="0">
                <a:latin typeface="Arial" panose="020B0604020202020204" pitchFamily="34" charset="0"/>
                <a:cs typeface="Arial" panose="020B0604020202020204" pitchFamily="34" charset="0"/>
              </a:rPr>
              <a:t> </a:t>
            </a:r>
            <a:endParaRPr lang="en-ZA" sz="1600" dirty="0">
              <a:solidFill>
                <a:srgbClr val="323232"/>
              </a:solidFill>
              <a:latin typeface="Arial" pitchFamily="34" charset="0"/>
              <a:cs typeface="Arial" pitchFamily="34" charset="0"/>
            </a:endParaRPr>
          </a:p>
          <a:p>
            <a:pPr marL="114300" lvl="0" indent="0">
              <a:lnSpc>
                <a:spcPct val="150000"/>
              </a:lnSpc>
              <a:buClr>
                <a:srgbClr val="F07F09"/>
              </a:buClr>
              <a:buNone/>
            </a:pPr>
            <a:r>
              <a:rPr lang="en-ZA" sz="2000" b="1" dirty="0">
                <a:solidFill>
                  <a:srgbClr val="323232"/>
                </a:solidFill>
              </a:rPr>
              <a:t> </a:t>
            </a:r>
          </a:p>
          <a:p>
            <a:pPr marL="341313" indent="-341313" algn="just">
              <a:buClrTx/>
              <a:buNone/>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sz="2000" b="1" dirty="0">
                <a:latin typeface="Arial" panose="020B0604020202020204" pitchFamily="34" charset="0"/>
                <a:cs typeface="Arial" panose="020B0604020202020204" pitchFamily="34" charset="0"/>
              </a:rPr>
              <a:t>13</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endParaRPr lang="en-ZA" dirty="0"/>
          </a:p>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991584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buNone/>
            </a:pPr>
            <a:r>
              <a:rPr lang="en-US" sz="1800" b="1" dirty="0">
                <a:latin typeface="Arial" pitchFamily="34" charset="0"/>
                <a:cs typeface="Arial" pitchFamily="34" charset="0"/>
              </a:rPr>
              <a:t>BACKGROUND</a:t>
            </a:r>
          </a:p>
          <a:p>
            <a:pPr marL="114300" indent="0" algn="just">
              <a:buNone/>
            </a:pPr>
            <a:endParaRPr lang="en-GB" sz="1800">
              <a:latin typeface="Arial" panose="020B0604020202020204" pitchFamily="34" charset="0"/>
              <a:cs typeface="Arial" panose="020B0604020202020204" pitchFamily="34" charset="0"/>
            </a:endParaRPr>
          </a:p>
          <a:p>
            <a:pPr marL="114300" indent="0" algn="just">
              <a:buNone/>
            </a:pPr>
            <a:r>
              <a:rPr lang="en-GB" sz="180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On 18 September 2019, the President expressed the country’s commitment to addres</a:t>
            </a:r>
            <a:r>
              <a:rPr lang="en-GB" sz="1800" b="1" dirty="0">
                <a:latin typeface="Arial" panose="020B0604020202020204" pitchFamily="34" charset="0"/>
                <a:cs typeface="Arial" panose="020B0604020202020204" pitchFamily="34" charset="0"/>
              </a:rPr>
              <a:t>s the scourge of gender-based violence and </a:t>
            </a:r>
            <a:r>
              <a:rPr lang="en-GB" sz="1800" b="1" dirty="0" err="1">
                <a:latin typeface="Arial" panose="020B0604020202020204" pitchFamily="34" charset="0"/>
                <a:cs typeface="Arial" panose="020B0604020202020204" pitchFamily="34" charset="0"/>
              </a:rPr>
              <a:t>femicide</a:t>
            </a:r>
            <a:r>
              <a:rPr lang="en-GB" sz="1800" b="1"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that have reached endemic proportions in South Africa.  The President also announced a </a:t>
            </a:r>
            <a:r>
              <a:rPr lang="en-GB" sz="1800" b="1" dirty="0">
                <a:latin typeface="Arial" panose="020B0604020202020204" pitchFamily="34" charset="0"/>
                <a:cs typeface="Arial" panose="020B0604020202020204" pitchFamily="34" charset="0"/>
              </a:rPr>
              <a:t>5-point emergency plan</a:t>
            </a:r>
            <a:r>
              <a:rPr lang="en-GB" sz="1800" dirty="0">
                <a:latin typeface="Arial" panose="020B0604020202020204" pitchFamily="34" charset="0"/>
                <a:cs typeface="Arial" panose="020B0604020202020204" pitchFamily="34" charset="0"/>
              </a:rPr>
              <a:t>, which is to be implemented without delay, to tackle gender-based violence.  One of the points is </a:t>
            </a:r>
            <a:r>
              <a:rPr lang="en-GB" sz="1800" b="1" dirty="0">
                <a:latin typeface="Arial" panose="020B0604020202020204" pitchFamily="34" charset="0"/>
                <a:cs typeface="Arial" panose="020B0604020202020204" pitchFamily="34" charset="0"/>
              </a:rPr>
              <a:t>enhancing the legal and policy framework </a:t>
            </a:r>
            <a:r>
              <a:rPr lang="en-GB" sz="1800" dirty="0">
                <a:latin typeface="Arial" panose="020B0604020202020204" pitchFamily="34" charset="0"/>
                <a:cs typeface="Arial" panose="020B0604020202020204" pitchFamily="34" charset="0"/>
              </a:rPr>
              <a:t>in order to strengthen the response of the State to this problem. </a:t>
            </a:r>
            <a:r>
              <a:rPr lang="en-US" sz="1800" dirty="0"/>
              <a:t> </a:t>
            </a:r>
            <a:r>
              <a:rPr lang="en-US" dirty="0"/>
              <a:t>  </a:t>
            </a: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2</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159223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spcAft>
                <a:spcPts val="0"/>
              </a:spcAft>
              <a:buNone/>
            </a:pPr>
            <a:r>
              <a:rPr lang="en-ZA" sz="2000" b="1" dirty="0">
                <a:latin typeface="Arial" panose="020B0604020202020204" pitchFamily="34" charset="0"/>
                <a:ea typeface="Times New Roman"/>
                <a:cs typeface="Arial" panose="020B0604020202020204" pitchFamily="34" charset="0"/>
              </a:rPr>
              <a:t>FRAMEWORK OF BILL</a:t>
            </a:r>
            <a:endParaRPr lang="en-ZA" sz="2000" dirty="0">
              <a:latin typeface="Arial" panose="020B0604020202020204" pitchFamily="34" charset="0"/>
              <a:ea typeface="Times New Roman"/>
              <a:cs typeface="Arial" panose="020B0604020202020204" pitchFamily="34" charset="0"/>
            </a:endParaRPr>
          </a:p>
          <a:p>
            <a:pPr marL="114300" indent="0" algn="just">
              <a:buNone/>
            </a:pPr>
            <a:r>
              <a:rPr lang="en-US" sz="1800" dirty="0">
                <a:latin typeface="Arial" pitchFamily="34" charset="0"/>
                <a:cs typeface="Arial" pitchFamily="34" charset="0"/>
              </a:rPr>
              <a:t>3.	The Bill consists of </a:t>
            </a:r>
            <a:r>
              <a:rPr lang="en-US" sz="1800" b="1" dirty="0">
                <a:latin typeface="Arial" pitchFamily="34" charset="0"/>
                <a:cs typeface="Arial" pitchFamily="34" charset="0"/>
              </a:rPr>
              <a:t>two categories of amendments </a:t>
            </a:r>
            <a:r>
              <a:rPr lang="en-US" sz="1800" dirty="0">
                <a:latin typeface="Arial" pitchFamily="34" charset="0"/>
                <a:cs typeface="Arial" pitchFamily="34" charset="0"/>
              </a:rPr>
              <a:t>to the principal Act, namely—</a:t>
            </a:r>
          </a:p>
          <a:p>
            <a:pPr marL="114300" indent="0">
              <a:buNone/>
            </a:pPr>
            <a:endParaRPr lang="en-US" sz="1800" dirty="0">
              <a:latin typeface="Arial" pitchFamily="34" charset="0"/>
              <a:cs typeface="Arial" pitchFamily="34" charset="0"/>
            </a:endParaRPr>
          </a:p>
          <a:p>
            <a:pPr marL="114300" indent="0" algn="just">
              <a:buNone/>
            </a:pPr>
            <a:r>
              <a:rPr lang="en-US" sz="1800" dirty="0">
                <a:latin typeface="Arial" pitchFamily="34" charset="0"/>
                <a:cs typeface="Arial" pitchFamily="34" charset="0"/>
              </a:rPr>
              <a:t>3.1	the </a:t>
            </a:r>
            <a:r>
              <a:rPr lang="en-US" sz="1800" b="1" dirty="0">
                <a:latin typeface="Arial" pitchFamily="34" charset="0"/>
                <a:cs typeface="Arial" pitchFamily="34" charset="0"/>
              </a:rPr>
              <a:t>first category</a:t>
            </a:r>
            <a:r>
              <a:rPr lang="en-US" sz="1800" dirty="0">
                <a:latin typeface="Arial" pitchFamily="34" charset="0"/>
                <a:cs typeface="Arial" pitchFamily="34" charset="0"/>
              </a:rPr>
              <a:t>, dealing with offences and the reporting duties in 	respect of the suspected sexual abuse of children and persons who are 	mentally disabled; </a:t>
            </a:r>
            <a:r>
              <a:rPr lang="en-ZA" sz="1800" dirty="0">
                <a:latin typeface="Arial" pitchFamily="34" charset="0"/>
                <a:cs typeface="Arial" pitchFamily="34" charset="0"/>
              </a:rPr>
              <a:t>and</a:t>
            </a:r>
          </a:p>
          <a:p>
            <a:pPr marL="114300" indent="0" algn="just">
              <a:buNone/>
            </a:pPr>
            <a:endParaRPr lang="en-ZA" sz="1800" dirty="0">
              <a:latin typeface="Arial" pitchFamily="34" charset="0"/>
              <a:cs typeface="Arial" pitchFamily="34" charset="0"/>
            </a:endParaRPr>
          </a:p>
          <a:p>
            <a:pPr marL="114300" indent="0" algn="just">
              <a:buNone/>
            </a:pPr>
            <a:r>
              <a:rPr lang="en-ZA" sz="1800" dirty="0">
                <a:latin typeface="Arial" pitchFamily="34" charset="0"/>
                <a:cs typeface="Arial" pitchFamily="34" charset="0"/>
              </a:rPr>
              <a:t>3.2	</a:t>
            </a:r>
            <a:r>
              <a:rPr lang="en-US" sz="1800" dirty="0">
                <a:latin typeface="Arial" pitchFamily="34" charset="0"/>
                <a:cs typeface="Arial" pitchFamily="34" charset="0"/>
              </a:rPr>
              <a:t>the </a:t>
            </a:r>
            <a:r>
              <a:rPr lang="en-US" sz="1800" b="1" dirty="0">
                <a:latin typeface="Arial" pitchFamily="34" charset="0"/>
                <a:cs typeface="Arial" pitchFamily="34" charset="0"/>
              </a:rPr>
              <a:t>second category</a:t>
            </a:r>
            <a:r>
              <a:rPr lang="en-US" sz="1800" dirty="0">
                <a:latin typeface="Arial" pitchFamily="34" charset="0"/>
                <a:cs typeface="Arial" pitchFamily="34" charset="0"/>
              </a:rPr>
              <a:t> (the majority of the provisions of the Bill), aims to 	effect certain amendments to Chapter 6 of the Act which deals with the 	National Register for Sex Offenders (the NRSO).</a:t>
            </a:r>
            <a:r>
              <a:rPr lang="en-ZA" sz="1800" dirty="0">
                <a:latin typeface="Arial" pitchFamily="34" charset="0"/>
                <a:cs typeface="Arial" pitchFamily="34" charset="0"/>
              </a:rPr>
              <a:t> </a:t>
            </a:r>
            <a:endParaRPr lang="en-US" sz="1800" dirty="0">
              <a:latin typeface="Arial" pitchFamily="34" charset="0"/>
              <a:cs typeface="Arial" pitchFamily="34" charset="0"/>
            </a:endParaRPr>
          </a:p>
          <a:p>
            <a:pPr marL="114300" indent="0" algn="just">
              <a:buNone/>
            </a:pPr>
            <a:endParaRPr lang="en-US" sz="1800" b="1" dirty="0">
              <a:latin typeface="Arial" panose="020B0604020202020204" pitchFamily="34" charset="0"/>
              <a:cs typeface="Arial" panose="020B0604020202020204" pitchFamily="34" charset="0"/>
            </a:endParaRPr>
          </a:p>
          <a:p>
            <a:pPr marL="114300" indent="0">
              <a:buNone/>
            </a:pPr>
            <a:endParaRPr lang="en-US" sz="18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114300" indent="0">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3</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989794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buNone/>
            </a:pPr>
            <a:r>
              <a:rPr lang="en-US" sz="1800" b="1" dirty="0">
                <a:latin typeface="Arial" panose="020B0604020202020204" pitchFamily="34" charset="0"/>
                <a:cs typeface="Arial" panose="020B0604020202020204" pitchFamily="34" charset="0"/>
              </a:rPr>
              <a:t>First category of amendments</a:t>
            </a:r>
          </a:p>
          <a:p>
            <a:pPr marL="114300" indent="0">
              <a:buNone/>
            </a:pPr>
            <a:endParaRPr lang="en-US" sz="18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114300" indent="0" algn="just">
              <a:lnSpc>
                <a:spcPct val="150000"/>
              </a:lnSpc>
              <a:buNone/>
            </a:pPr>
            <a:r>
              <a:rPr lang="en-ZA" sz="1800" dirty="0">
                <a:latin typeface="Arial" pitchFamily="34" charset="0"/>
                <a:cs typeface="Arial" pitchFamily="34" charset="0"/>
              </a:rPr>
              <a:t>4.  The </a:t>
            </a:r>
            <a:r>
              <a:rPr lang="en-ZA" sz="1800" b="1" dirty="0">
                <a:latin typeface="Arial" pitchFamily="34" charset="0"/>
                <a:cs typeface="Arial" pitchFamily="34" charset="0"/>
              </a:rPr>
              <a:t>first category of amendments </a:t>
            </a:r>
            <a:r>
              <a:rPr lang="en-ZA" sz="1800" dirty="0">
                <a:latin typeface="Arial" pitchFamily="34" charset="0"/>
                <a:cs typeface="Arial" pitchFamily="34" charset="0"/>
              </a:rPr>
              <a:t>of the Bill aim to—</a:t>
            </a:r>
          </a:p>
          <a:p>
            <a:pPr marL="114300" indent="0" algn="just">
              <a:buNone/>
            </a:pPr>
            <a:r>
              <a:rPr lang="en-ZA" sz="1800" dirty="0">
                <a:latin typeface="Arial" pitchFamily="34" charset="0"/>
                <a:cs typeface="Arial" pitchFamily="34" charset="0"/>
              </a:rPr>
              <a:t>4.1	introduce a new offence of sexual intimidation to protect persons from 	threats of imminent sexual harm — clause 2 (amending s5(2)), read 	with clause 4 (introducing a new s14A);</a:t>
            </a:r>
          </a:p>
          <a:p>
            <a:pPr marL="114300" indent="0" algn="just">
              <a:buNone/>
            </a:pPr>
            <a:endParaRPr lang="en-US"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4.2	extend the ambit of the offence of incest so as to provide additional 	protection to children — clause 3 (amending s12), read with clause 19 	(amending s56); and</a:t>
            </a:r>
          </a:p>
          <a:p>
            <a:pPr marL="114300" indent="0" algn="just">
              <a:buNone/>
            </a:pPr>
            <a:endParaRPr lang="en-US"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4.3	extend the reporting duty of persons who suspect that sexual offences 	have been or are being committed against children — clause 	18 	(amending s54).</a:t>
            </a:r>
          </a:p>
          <a:p>
            <a:pPr marL="114300" indent="0" algn="just">
              <a:buNone/>
            </a:pPr>
            <a:r>
              <a:rPr lang="en-ZA"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114300" indent="0">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4</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782799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buNone/>
            </a:pPr>
            <a:endParaRPr lang="en-US" sz="1800" b="1" dirty="0">
              <a:latin typeface="Arial" panose="020B0604020202020204" pitchFamily="34" charset="0"/>
              <a:cs typeface="Arial" panose="020B0604020202020204" pitchFamily="34" charset="0"/>
            </a:endParaRPr>
          </a:p>
          <a:p>
            <a:pPr marL="114300" lvl="0" indent="0" algn="just">
              <a:buClr>
                <a:srgbClr val="F07F09"/>
              </a:buClr>
              <a:buNone/>
            </a:pPr>
            <a:r>
              <a:rPr lang="en-ZA" sz="1800" b="1" dirty="0">
                <a:solidFill>
                  <a:srgbClr val="323232"/>
                </a:solidFill>
                <a:latin typeface="Arial" panose="020B0604020202020204" pitchFamily="34" charset="0"/>
                <a:cs typeface="Arial" pitchFamily="34" charset="0"/>
              </a:rPr>
              <a:t>Sexual intimidation</a:t>
            </a:r>
          </a:p>
          <a:p>
            <a:pPr marL="114300" lvl="0" indent="0" algn="just">
              <a:buClr>
                <a:srgbClr val="F07F09"/>
              </a:buClr>
              <a:buNone/>
            </a:pPr>
            <a:endParaRPr lang="en-ZA" sz="1800" dirty="0">
              <a:solidFill>
                <a:srgbClr val="323232"/>
              </a:solidFill>
              <a:latin typeface="Arial" panose="020B0604020202020204" pitchFamily="34" charset="0"/>
              <a:cs typeface="Arial" pitchFamily="34" charset="0"/>
            </a:endParaRPr>
          </a:p>
          <a:p>
            <a:pPr marL="114300" lvl="0" indent="0" algn="just">
              <a:buClr>
                <a:srgbClr val="F07F09"/>
              </a:buClr>
              <a:buNone/>
            </a:pPr>
            <a:r>
              <a:rPr lang="en-ZA" sz="1800" dirty="0">
                <a:solidFill>
                  <a:srgbClr val="323232"/>
                </a:solidFill>
                <a:latin typeface="Arial" panose="020B0604020202020204" pitchFamily="34" charset="0"/>
                <a:cs typeface="Arial" pitchFamily="34" charset="0"/>
              </a:rPr>
              <a:t>5.1	S</a:t>
            </a:r>
            <a:r>
              <a:rPr lang="en-ZA" sz="1800" dirty="0">
                <a:latin typeface="Arial" panose="020B0604020202020204" pitchFamily="34" charset="0"/>
                <a:cs typeface="Arial" panose="020B0604020202020204" pitchFamily="34" charset="0"/>
              </a:rPr>
              <a:t>5(2) provides that a person who inspires the belief in another person that he or she will be sexually violated, is guilty of the offence of sexual violation.</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5.2	The question was raised why the principle could not be extended to include other sexual offences.</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5.3	</a:t>
            </a:r>
            <a:r>
              <a:rPr lang="en-ZA" sz="1800" b="1" dirty="0">
                <a:latin typeface="Arial" panose="020B0604020202020204" pitchFamily="34" charset="0"/>
                <a:cs typeface="Arial" panose="020B0604020202020204" pitchFamily="34" charset="0"/>
              </a:rPr>
              <a:t>Clause 2</a:t>
            </a:r>
            <a:r>
              <a:rPr lang="en-ZA" sz="1800" dirty="0">
                <a:latin typeface="Arial" panose="020B0604020202020204" pitchFamily="34" charset="0"/>
                <a:cs typeface="Arial" panose="020B0604020202020204" pitchFamily="34" charset="0"/>
              </a:rPr>
              <a:t> aims to delete section 5(2) and clause 4 aims to replace it with a new offence with a wider ambit.</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5.4	</a:t>
            </a:r>
            <a:r>
              <a:rPr lang="en-ZA" sz="1800" b="1" dirty="0">
                <a:latin typeface="Arial" panose="020B0604020202020204" pitchFamily="34" charset="0"/>
                <a:cs typeface="Arial" panose="020B0604020202020204" pitchFamily="34" charset="0"/>
              </a:rPr>
              <a:t>Clause 4 </a:t>
            </a:r>
            <a:r>
              <a:rPr lang="en-ZA" sz="1800" dirty="0">
                <a:latin typeface="Arial" panose="020B0604020202020204" pitchFamily="34" charset="0"/>
                <a:cs typeface="Arial" panose="020B0604020202020204" pitchFamily="34" charset="0"/>
              </a:rPr>
              <a:t>aims to introduce a new offence of “sexual intimidation” in order to prohibit persons from intimidating others into believing that they will be subjected to or forced to commit certain sexual offences.  </a:t>
            </a:r>
          </a:p>
          <a:p>
            <a:pPr marL="114300" indent="0">
              <a:buNone/>
            </a:pPr>
            <a:endParaRPr lang="en-ZA"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114300" indent="0">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5</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77971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buNone/>
            </a:pPr>
            <a:endParaRPr lang="en-US" sz="1800" b="1" dirty="0">
              <a:latin typeface="Arial" panose="020B0604020202020204" pitchFamily="34" charset="0"/>
              <a:cs typeface="Arial" panose="020B0604020202020204" pitchFamily="34" charset="0"/>
            </a:endParaRPr>
          </a:p>
          <a:p>
            <a:pPr marL="114300" lvl="0" indent="0" algn="just">
              <a:buClr>
                <a:srgbClr val="F07F09"/>
              </a:buClr>
              <a:buNone/>
            </a:pPr>
            <a:r>
              <a:rPr lang="en-ZA" sz="1800" b="1" dirty="0">
                <a:solidFill>
                  <a:srgbClr val="323232"/>
                </a:solidFill>
                <a:latin typeface="Arial" panose="020B0604020202020204" pitchFamily="34" charset="0"/>
                <a:cs typeface="Arial" pitchFamily="34" charset="0"/>
              </a:rPr>
              <a:t>Incest</a:t>
            </a:r>
          </a:p>
          <a:p>
            <a:pPr marL="114300" lvl="0" indent="0" algn="just">
              <a:buClr>
                <a:srgbClr val="F07F09"/>
              </a:buClr>
              <a:buNone/>
            </a:pPr>
            <a:endParaRPr lang="en-ZA" sz="1800" dirty="0">
              <a:solidFill>
                <a:srgbClr val="323232"/>
              </a:solidFill>
              <a:latin typeface="Arial" panose="020B0604020202020204" pitchFamily="34" charset="0"/>
              <a:cs typeface="Arial" pitchFamily="34" charset="0"/>
            </a:endParaRPr>
          </a:p>
          <a:p>
            <a:pPr marL="114300" lvl="0" indent="0" algn="just">
              <a:buClr>
                <a:srgbClr val="F07F09"/>
              </a:buClr>
              <a:buNone/>
            </a:pPr>
            <a:r>
              <a:rPr lang="en-ZA" sz="1800" dirty="0">
                <a:solidFill>
                  <a:srgbClr val="323232"/>
                </a:solidFill>
                <a:latin typeface="Arial" panose="020B0604020202020204" pitchFamily="34" charset="0"/>
                <a:cs typeface="Arial" pitchFamily="34" charset="0"/>
              </a:rPr>
              <a:t>6.1	</a:t>
            </a:r>
            <a:r>
              <a:rPr lang="en-ZA" sz="1800" dirty="0">
                <a:latin typeface="Arial" panose="020B0604020202020204" pitchFamily="34" charset="0"/>
                <a:cs typeface="Arial" panose="020B0604020202020204" pitchFamily="34" charset="0"/>
              </a:rPr>
              <a:t>Section 12 of the principal Act criminalises incest, namely, acts of consensual sexual penetration between persons who may not lawfully marry each other on account of consanguinity, affinity or an adoptive relationship.  </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6.2	The question was raised whether the protection afforded to children against sexual penetration could not be extended to include acts of sexual violation.  </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6.3	</a:t>
            </a:r>
            <a:r>
              <a:rPr lang="en-ZA" sz="1800" b="1" dirty="0">
                <a:latin typeface="Arial" panose="020B0604020202020204" pitchFamily="34" charset="0"/>
                <a:cs typeface="Arial" panose="020B0604020202020204" pitchFamily="34" charset="0"/>
              </a:rPr>
              <a:t>Clause 3</a:t>
            </a:r>
            <a:r>
              <a:rPr lang="en-ZA" sz="1800" dirty="0">
                <a:latin typeface="Arial" panose="020B0604020202020204" pitchFamily="34" charset="0"/>
                <a:cs typeface="Arial" panose="020B0604020202020204" pitchFamily="34" charset="0"/>
              </a:rPr>
              <a:t> aims to extend the ambit of section 12 to include acts of sexual violation and not only acts of sexual penetration where children are involved.  </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  </a:t>
            </a:r>
          </a:p>
          <a:p>
            <a:pPr marL="114300" indent="0">
              <a:buNone/>
            </a:pPr>
            <a:endParaRPr lang="en-ZA"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114300" indent="0">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6</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769029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buNone/>
            </a:pPr>
            <a:endParaRPr lang="en-US" sz="1800" b="1" dirty="0">
              <a:latin typeface="Arial" panose="020B0604020202020204" pitchFamily="34" charset="0"/>
              <a:cs typeface="Arial" panose="020B0604020202020204" pitchFamily="34" charset="0"/>
            </a:endParaRPr>
          </a:p>
          <a:p>
            <a:pPr marL="114300" lvl="0" indent="0" algn="just">
              <a:buClr>
                <a:srgbClr val="F07F09"/>
              </a:buClr>
              <a:buNone/>
            </a:pPr>
            <a:r>
              <a:rPr lang="en-ZA" sz="1800" b="1" dirty="0">
                <a:solidFill>
                  <a:srgbClr val="323232"/>
                </a:solidFill>
                <a:latin typeface="Arial" panose="020B0604020202020204" pitchFamily="34" charset="0"/>
                <a:cs typeface="Arial" pitchFamily="34" charset="0"/>
              </a:rPr>
              <a:t>Consequential amendment:  Incest provision</a:t>
            </a:r>
          </a:p>
          <a:p>
            <a:pPr marL="114300" lvl="0" indent="0" algn="just">
              <a:buClr>
                <a:srgbClr val="F07F09"/>
              </a:buClr>
              <a:buNone/>
            </a:pPr>
            <a:endParaRPr lang="en-ZA" sz="1800" dirty="0">
              <a:solidFill>
                <a:srgbClr val="323232"/>
              </a:solidFill>
              <a:latin typeface="Arial" panose="020B0604020202020204" pitchFamily="34" charset="0"/>
              <a:cs typeface="Arial" pitchFamily="34" charset="0"/>
            </a:endParaRPr>
          </a:p>
          <a:p>
            <a:pPr marL="114300" lvl="0" indent="0" algn="just">
              <a:buClr>
                <a:srgbClr val="F07F09"/>
              </a:buClr>
              <a:buNone/>
            </a:pPr>
            <a:r>
              <a:rPr lang="en-ZA" sz="1800" dirty="0">
                <a:solidFill>
                  <a:srgbClr val="323232"/>
                </a:solidFill>
                <a:latin typeface="Arial" panose="020B0604020202020204" pitchFamily="34" charset="0"/>
                <a:cs typeface="Arial" pitchFamily="34" charset="0"/>
              </a:rPr>
              <a:t>7.1	</a:t>
            </a:r>
            <a:r>
              <a:rPr lang="en-ZA" sz="1800" dirty="0">
                <a:latin typeface="Arial" panose="020B0604020202020204" pitchFamily="34" charset="0"/>
                <a:cs typeface="Arial" panose="020B0604020202020204" pitchFamily="34" charset="0"/>
              </a:rPr>
              <a:t>Section 56(4) provides that a person may not be convicted of an offence in terms of section 12 (incest) if, at the time when the act of “sexual penetration” was first committed, he or she was below the age of 18 years and the other person exercised power or authority over him or her or a relationship of trust existed between the two parties.</a:t>
            </a:r>
          </a:p>
          <a:p>
            <a:pPr marL="114300" lvl="0" indent="0">
              <a:lnSpc>
                <a:spcPct val="150000"/>
              </a:lnSpc>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7.2	Since the ambit of section 12 is to be extended to offer greater protection to children where an act of sexual violation is committed with them, </a:t>
            </a:r>
            <a:r>
              <a:rPr lang="en-ZA" sz="1800" b="1" dirty="0">
                <a:latin typeface="Arial" panose="020B0604020202020204" pitchFamily="34" charset="0"/>
                <a:cs typeface="Arial" panose="020B0604020202020204" pitchFamily="34" charset="0"/>
              </a:rPr>
              <a:t>clause 19</a:t>
            </a:r>
            <a:r>
              <a:rPr lang="en-ZA" sz="1800" dirty="0">
                <a:latin typeface="Arial" panose="020B0604020202020204" pitchFamily="34" charset="0"/>
                <a:cs typeface="Arial" panose="020B0604020202020204" pitchFamily="34" charset="0"/>
              </a:rPr>
              <a:t> aims to amend section 56(4) by replacing the reference to “sexual penetration” with “sexual act” which encompasses both sexual penetration and sexual violation to ensure that children are afforded the necessary protection.  </a:t>
            </a:r>
          </a:p>
          <a:p>
            <a:pPr marL="114300" lvl="0" indent="0" algn="just">
              <a:buClr>
                <a:srgbClr val="F07F09"/>
              </a:buClr>
              <a:buNone/>
            </a:pPr>
            <a:r>
              <a:rPr lang="en-ZA" sz="1800" dirty="0">
                <a:latin typeface="Arial" panose="020B0604020202020204" pitchFamily="34" charset="0"/>
                <a:cs typeface="Arial" panose="020B0604020202020204" pitchFamily="34" charset="0"/>
              </a:rPr>
              <a:t>.  </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  </a:t>
            </a:r>
          </a:p>
          <a:p>
            <a:pPr marL="114300" indent="0">
              <a:buNone/>
            </a:pPr>
            <a:endParaRPr lang="en-ZA"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114300" indent="0">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7</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707279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buNone/>
            </a:pPr>
            <a:endParaRPr lang="en-US" sz="1800" b="1" dirty="0">
              <a:latin typeface="Arial" panose="020B0604020202020204" pitchFamily="34" charset="0"/>
              <a:cs typeface="Arial" panose="020B0604020202020204" pitchFamily="34" charset="0"/>
            </a:endParaRPr>
          </a:p>
          <a:p>
            <a:pPr marL="114300" lvl="0" indent="0" algn="just">
              <a:buClr>
                <a:srgbClr val="F07F09"/>
              </a:buClr>
              <a:buNone/>
            </a:pPr>
            <a:r>
              <a:rPr lang="en-ZA" sz="1800" b="1" dirty="0">
                <a:solidFill>
                  <a:srgbClr val="323232"/>
                </a:solidFill>
                <a:latin typeface="Arial" panose="020B0604020202020204" pitchFamily="34" charset="0"/>
                <a:cs typeface="Arial" pitchFamily="34" charset="0"/>
              </a:rPr>
              <a:t>Reporting duties</a:t>
            </a:r>
          </a:p>
          <a:p>
            <a:pPr marL="114300" lvl="0" indent="0" algn="just">
              <a:buClr>
                <a:srgbClr val="F07F09"/>
              </a:buClr>
              <a:buNone/>
            </a:pPr>
            <a:endParaRPr lang="en-ZA" sz="1800" dirty="0">
              <a:solidFill>
                <a:srgbClr val="323232"/>
              </a:solidFill>
              <a:latin typeface="Arial" panose="020B0604020202020204" pitchFamily="34" charset="0"/>
              <a:cs typeface="Arial" pitchFamily="34" charset="0"/>
            </a:endParaRPr>
          </a:p>
          <a:p>
            <a:pPr marL="114300" lvl="0" indent="0" algn="just">
              <a:buClr>
                <a:srgbClr val="F07F09"/>
              </a:buClr>
              <a:buNone/>
            </a:pPr>
            <a:r>
              <a:rPr lang="en-ZA" sz="1800" dirty="0">
                <a:solidFill>
                  <a:srgbClr val="323232"/>
                </a:solidFill>
                <a:latin typeface="Arial" panose="020B0604020202020204" pitchFamily="34" charset="0"/>
                <a:cs typeface="Arial" pitchFamily="34" charset="0"/>
              </a:rPr>
              <a:t>8.1	</a:t>
            </a:r>
            <a:r>
              <a:rPr lang="en-ZA" sz="1800" dirty="0">
                <a:latin typeface="Arial" panose="020B0604020202020204" pitchFamily="34" charset="0"/>
                <a:cs typeface="Arial" panose="020B0604020202020204" pitchFamily="34" charset="0"/>
              </a:rPr>
              <a:t>Section 54 deals with the obligation to report to the police the commission of a sexual offence against a child or a person who is mentally disabled.  </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8.2	In terms of this section a person who has “knowledge” that a sexual offence was committed against a child must report such knowledge immediately to the police.  A person who, on the other hand, has “knowledge, reasonable belief or suspicion” that a sexual offence was committed against a person who is mentally disabled must report it immediately to the police.  </a:t>
            </a:r>
          </a:p>
          <a:p>
            <a:pPr marL="114300" lvl="0" indent="0">
              <a:buClr>
                <a:srgbClr val="F07F09"/>
              </a:buClr>
              <a:buNone/>
            </a:pPr>
            <a:endParaRPr lang="en-ZA" sz="1800" b="1"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8.3	</a:t>
            </a:r>
            <a:r>
              <a:rPr lang="en-ZA" sz="1800" b="1" dirty="0">
                <a:latin typeface="Arial" panose="020B0604020202020204" pitchFamily="34" charset="0"/>
                <a:cs typeface="Arial" panose="020B0604020202020204" pitchFamily="34" charset="0"/>
              </a:rPr>
              <a:t>Clause 18</a:t>
            </a:r>
            <a:r>
              <a:rPr lang="en-ZA" sz="1800" dirty="0">
                <a:latin typeface="Arial" panose="020B0604020202020204" pitchFamily="34" charset="0"/>
                <a:cs typeface="Arial" panose="020B0604020202020204" pitchFamily="34" charset="0"/>
              </a:rPr>
              <a:t> aims to ensure that the reporting duty is the same in respect of the aforementioned groups.  </a:t>
            </a:r>
          </a:p>
          <a:p>
            <a:pPr marL="114300" lvl="0" indent="0">
              <a:buClr>
                <a:srgbClr val="F07F09"/>
              </a:buClr>
              <a:buNone/>
            </a:pPr>
            <a:r>
              <a:rPr lang="en-ZA" sz="1800" dirty="0">
                <a:latin typeface="Arial" panose="020B0604020202020204" pitchFamily="34" charset="0"/>
                <a:cs typeface="Arial" panose="020B0604020202020204" pitchFamily="34" charset="0"/>
              </a:rPr>
              <a:t>.  </a:t>
            </a: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buClr>
                <a:srgbClr val="F07F09"/>
              </a:buClr>
              <a:buNone/>
            </a:pPr>
            <a:endParaRPr lang="en-ZA" sz="1800" dirty="0">
              <a:latin typeface="Arial" panose="020B0604020202020204" pitchFamily="34" charset="0"/>
              <a:cs typeface="Arial" panose="020B0604020202020204" pitchFamily="34" charset="0"/>
            </a:endParaRPr>
          </a:p>
          <a:p>
            <a:pPr marL="114300" lvl="0" indent="0" algn="just">
              <a:buClr>
                <a:srgbClr val="F07F09"/>
              </a:buClr>
              <a:buNone/>
            </a:pPr>
            <a:r>
              <a:rPr lang="en-ZA" sz="1800" dirty="0">
                <a:latin typeface="Arial" panose="020B0604020202020204" pitchFamily="34" charset="0"/>
                <a:cs typeface="Arial" panose="020B0604020202020204" pitchFamily="34" charset="0"/>
              </a:rPr>
              <a:t>  </a:t>
            </a:r>
          </a:p>
          <a:p>
            <a:pPr marL="114300" indent="0">
              <a:buNone/>
            </a:pPr>
            <a:endParaRPr lang="en-ZA" sz="1800" dirty="0">
              <a:latin typeface="Arial" panose="020B0604020202020204" pitchFamily="34" charset="0"/>
              <a:cs typeface="Arial" panose="020B0604020202020204" pitchFamily="34" charset="0"/>
            </a:endParaRPr>
          </a:p>
          <a:p>
            <a:pPr marL="114300" indent="0" algn="just">
              <a:buNone/>
            </a:pPr>
            <a:r>
              <a:rPr lang="en-ZA" sz="18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114300" indent="0">
              <a:buNone/>
            </a:pP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8</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666610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fontScale="90000"/>
          </a:bodyPr>
          <a:lstStyle/>
          <a:p>
            <a:r>
              <a:rPr lang="en-US" sz="2400" dirty="0">
                <a:latin typeface="Arial" panose="020B0604020202020204" pitchFamily="34" charset="0"/>
                <a:cs typeface="Arial" panose="020B0604020202020204" pitchFamily="34" charset="0"/>
              </a:rPr>
              <a:t>CRIMINAL LAW (SEXUAL OFFENCES AND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RELATED MATTERS) AMENDMENT ACT AMENDMENT BILL, 2020</a:t>
            </a:r>
            <a:endParaRPr lang="en-ZA" sz="2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5506293"/>
          </a:xfrm>
        </p:spPr>
        <p:txBody>
          <a:bodyPr>
            <a:noAutofit/>
          </a:bodyPr>
          <a:lstStyle/>
          <a:p>
            <a:pPr marL="114300" indent="0" algn="ctr">
              <a:spcAft>
                <a:spcPts val="0"/>
              </a:spcAft>
              <a:buNone/>
            </a:pPr>
            <a:r>
              <a:rPr lang="en-ZA" sz="1800" b="1" dirty="0">
                <a:latin typeface="Arial" panose="020B0604020202020204" pitchFamily="34" charset="0"/>
                <a:ea typeface="Times New Roman"/>
                <a:cs typeface="Arial" panose="020B0604020202020204" pitchFamily="34" charset="0"/>
              </a:rPr>
              <a:t>Second category of amendments</a:t>
            </a:r>
          </a:p>
          <a:p>
            <a:pPr marL="114300" indent="0" algn="just">
              <a:buNone/>
            </a:pPr>
            <a:r>
              <a:rPr lang="en-US" sz="1800" b="1" dirty="0">
                <a:latin typeface="Arial" pitchFamily="34" charset="0"/>
                <a:cs typeface="Arial" pitchFamily="34" charset="0"/>
              </a:rPr>
              <a:t>National Register for Sex Offenders</a:t>
            </a:r>
          </a:p>
          <a:p>
            <a:pPr marL="114300" indent="0" algn="just">
              <a:buNone/>
            </a:pPr>
            <a:endParaRPr lang="en-US" sz="1800" dirty="0">
              <a:latin typeface="Arial" pitchFamily="34" charset="0"/>
              <a:cs typeface="Arial" pitchFamily="34" charset="0"/>
            </a:endParaRPr>
          </a:p>
          <a:p>
            <a:pPr marL="114300" indent="0" algn="just">
              <a:buNone/>
            </a:pPr>
            <a:r>
              <a:rPr lang="en-US" sz="1800" dirty="0">
                <a:latin typeface="Arial" pitchFamily="34" charset="0"/>
                <a:cs typeface="Arial" pitchFamily="34" charset="0"/>
              </a:rPr>
              <a:t>9.1	The </a:t>
            </a:r>
            <a:r>
              <a:rPr lang="en-ZA" sz="1800" dirty="0">
                <a:latin typeface="Arial" pitchFamily="34" charset="0"/>
                <a:cs typeface="Arial" pitchFamily="34" charset="0"/>
              </a:rPr>
              <a:t>National Register for Sex Offenders (the NRSO) is established in terms of Chapter 6 of the Act.  </a:t>
            </a:r>
            <a:endParaRPr lang="en-US" sz="1800" dirty="0">
              <a:latin typeface="Arial" pitchFamily="34" charset="0"/>
              <a:cs typeface="Arial" pitchFamily="34" charset="0"/>
            </a:endParaRPr>
          </a:p>
          <a:p>
            <a:pPr marL="114300" indent="0">
              <a:buNone/>
            </a:pPr>
            <a:endParaRPr lang="en-US" sz="1800" dirty="0">
              <a:latin typeface="Arial" pitchFamily="34" charset="0"/>
              <a:cs typeface="Arial" pitchFamily="34" charset="0"/>
            </a:endParaRPr>
          </a:p>
          <a:p>
            <a:pPr marL="114300" indent="0" algn="just">
              <a:buNone/>
            </a:pPr>
            <a:r>
              <a:rPr lang="en-US" sz="1800" dirty="0">
                <a:latin typeface="Arial" pitchFamily="34" charset="0"/>
                <a:cs typeface="Arial" pitchFamily="34" charset="0"/>
              </a:rPr>
              <a:t>9.2	Section 43 of the Act sets out the objects of the NRSO which are to protect </a:t>
            </a:r>
            <a:r>
              <a:rPr lang="en-US" sz="1800" b="1" dirty="0">
                <a:latin typeface="Arial" pitchFamily="34" charset="0"/>
                <a:cs typeface="Arial" pitchFamily="34" charset="0"/>
              </a:rPr>
              <a:t>children and persons who are mentally disabled </a:t>
            </a:r>
            <a:r>
              <a:rPr lang="en-US" sz="1800" dirty="0">
                <a:latin typeface="Arial" pitchFamily="34" charset="0"/>
                <a:cs typeface="Arial" pitchFamily="34" charset="0"/>
              </a:rPr>
              <a:t>against sexual offenders by—</a:t>
            </a:r>
          </a:p>
          <a:p>
            <a:pPr marL="114300" indent="0" algn="just">
              <a:buNone/>
            </a:pPr>
            <a:r>
              <a:rPr lang="en-US" sz="1800" i="1" dirty="0">
                <a:latin typeface="Arial" pitchFamily="34" charset="0"/>
                <a:cs typeface="Arial" pitchFamily="34" charset="0"/>
              </a:rPr>
              <a:t>(a)	</a:t>
            </a:r>
            <a:r>
              <a:rPr lang="en-US" sz="1800" dirty="0">
                <a:latin typeface="Arial" pitchFamily="34" charset="0"/>
                <a:cs typeface="Arial" pitchFamily="34" charset="0"/>
              </a:rPr>
              <a:t>establishing and maintaining a record of persons who have been 	convicted of a sexual offence against a child or a person who is 	mentally disabled;</a:t>
            </a:r>
          </a:p>
          <a:p>
            <a:pPr marL="114300" indent="0" algn="just">
              <a:buNone/>
            </a:pPr>
            <a:r>
              <a:rPr lang="en-US" sz="1800" dirty="0">
                <a:latin typeface="Arial" pitchFamily="34" charset="0"/>
                <a:cs typeface="Arial" pitchFamily="34" charset="0"/>
              </a:rPr>
              <a:t>	</a:t>
            </a:r>
            <a:r>
              <a:rPr lang="en-US" dirty="0"/>
              <a:t>  </a:t>
            </a:r>
            <a:endParaRPr lang="en-US"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a:xfrm>
            <a:off x="3124199" y="6173787"/>
            <a:ext cx="2895600" cy="365125"/>
          </a:xfrm>
        </p:spPr>
        <p:txBody>
          <a:bodyPr/>
          <a:lstStyle/>
          <a:p>
            <a:r>
              <a:rPr lang="en-US" sz="2000" b="1" dirty="0">
                <a:latin typeface="Arial" panose="020B0604020202020204" pitchFamily="34" charset="0"/>
                <a:cs typeface="Arial" panose="020B0604020202020204" pitchFamily="34" charset="0"/>
              </a:rPr>
              <a:t>9</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75084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4554</TotalTime>
  <Words>234</Words>
  <Application>Microsoft Office PowerPoint</Application>
  <PresentationFormat>On-screen Show (4:3)</PresentationFormat>
  <Paragraphs>198</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 Antiqua</vt:lpstr>
      <vt:lpstr>Calibri</vt:lpstr>
      <vt:lpstr>Century Gothic</vt:lpstr>
      <vt:lpstr>Times New Roman</vt:lpstr>
      <vt:lpstr>Apothecary</vt:lpstr>
      <vt:lpstr>  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CRIMINAL LAW (SEXUAL OFFENCES AND   RELATED MATTERS) AMENDMENT ACT AMENDMENT BILL, 2020</vt:lpstr>
      <vt:lpstr> CRIMINAL LAW (SEXUAL OFFENCES AND   RELATED MATTERS) AMENDMENT ACT AMENDMENT BILL, 2020 </vt:lpstr>
      <vt:lpstr>CRIMINAL LAW (SEXUAL OFFENCES AND   RELATED MATTERS) AMENDMENT ACT AMENDMENT BILL,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OPERATIONAL PLAN  TO FIGHT CRIME</dc:title>
  <dc:creator>Karen De Lange</dc:creator>
  <cp:lastModifiedBy>Vhonani Ramaano</cp:lastModifiedBy>
  <cp:revision>1036</cp:revision>
  <cp:lastPrinted>2020-06-25T07:01:48Z</cp:lastPrinted>
  <dcterms:created xsi:type="dcterms:W3CDTF">2017-06-21T07:55:38Z</dcterms:created>
  <dcterms:modified xsi:type="dcterms:W3CDTF">2020-08-24T13:52:55Z</dcterms:modified>
</cp:coreProperties>
</file>