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620" r:id="rId2"/>
    <p:sldId id="668" r:id="rId3"/>
    <p:sldId id="675" r:id="rId4"/>
    <p:sldId id="684" r:id="rId5"/>
    <p:sldId id="687" r:id="rId6"/>
    <p:sldId id="686" r:id="rId7"/>
    <p:sldId id="689" r:id="rId8"/>
    <p:sldId id="690" r:id="rId9"/>
    <p:sldId id="691" r:id="rId10"/>
    <p:sldId id="692" r:id="rId11"/>
    <p:sldId id="693" r:id="rId12"/>
    <p:sldId id="694" r:id="rId13"/>
    <p:sldId id="695"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5">
          <p15:clr>
            <a:srgbClr val="A4A3A4"/>
          </p15:clr>
        </p15:guide>
      </p15:sldGuideLst>
    </p:ext>
    <p:ext uri="{2D200454-40CA-4A62-9FC3-DE9A4176ACB9}">
      <p15:notesGuideLst xmlns:p15="http://schemas.microsoft.com/office/powerpoint/2012/main">
        <p15:guide id="1" orient="horz" pos="3150" userDrawn="1">
          <p15:clr>
            <a:srgbClr val="A4A3A4"/>
          </p15:clr>
        </p15:guide>
        <p15:guide id="2" pos="2144" userDrawn="1">
          <p15:clr>
            <a:srgbClr val="A4A3A4"/>
          </p15:clr>
        </p15:guide>
        <p15:guide id="3" orient="horz" pos="2945" userDrawn="1">
          <p15:clr>
            <a:srgbClr val="A4A3A4"/>
          </p15:clr>
        </p15:guide>
        <p15:guide id="4" pos="2209" userDrawn="1">
          <p15:clr>
            <a:srgbClr val="A4A3A4"/>
          </p15:clr>
        </p15:guide>
        <p15:guide id="5" orient="horz" pos="3345" userDrawn="1">
          <p15:clr>
            <a:srgbClr val="A4A3A4"/>
          </p15:clr>
        </p15:guide>
        <p15:guide id="6" orient="horz" pos="3128" userDrawn="1">
          <p15:clr>
            <a:srgbClr val="A4A3A4"/>
          </p15:clr>
        </p15:guide>
        <p15:guide id="7" pos="2079" userDrawn="1">
          <p15:clr>
            <a:srgbClr val="A4A3A4"/>
          </p15:clr>
        </p15:guide>
        <p15:guide id="8"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2060"/>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8398" autoAdjust="0"/>
  </p:normalViewPr>
  <p:slideViewPr>
    <p:cSldViewPr showGuides="1">
      <p:cViewPr varScale="1">
        <p:scale>
          <a:sx n="65" d="100"/>
          <a:sy n="65" d="100"/>
        </p:scale>
        <p:origin x="1542" y="78"/>
      </p:cViewPr>
      <p:guideLst>
        <p:guide orient="horz" pos="2160"/>
        <p:guide pos="2880"/>
        <p:guide orient="horz" pos="220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6" d="100"/>
          <a:sy n="86" d="100"/>
        </p:scale>
        <p:origin x="3762" y="54"/>
      </p:cViewPr>
      <p:guideLst>
        <p:guide orient="horz" pos="3150"/>
        <p:guide pos="2144"/>
        <p:guide orient="horz" pos="2945"/>
        <p:guide pos="2209"/>
        <p:guide orient="horz" pos="3345"/>
        <p:guide orient="horz" pos="3128"/>
        <p:guide pos="207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3317" tIns="46659" rIns="93317" bIns="46659" rtlCol="0"/>
          <a:lstStyle>
            <a:lvl1pPr algn="l">
              <a:defRPr sz="1200"/>
            </a:lvl1pPr>
          </a:lstStyle>
          <a:p>
            <a:r>
              <a:rPr lang="en-ZA" dirty="0"/>
              <a:t>SECRET</a:t>
            </a:r>
          </a:p>
        </p:txBody>
      </p:sp>
      <p:sp>
        <p:nvSpPr>
          <p:cNvPr id="3" name="Date Placeholder 2"/>
          <p:cNvSpPr>
            <a:spLocks noGrp="1"/>
          </p:cNvSpPr>
          <p:nvPr>
            <p:ph type="dt" sz="quarter" idx="1"/>
          </p:nvPr>
        </p:nvSpPr>
        <p:spPr>
          <a:xfrm>
            <a:off x="3850445" y="0"/>
            <a:ext cx="2945659" cy="496332"/>
          </a:xfrm>
          <a:prstGeom prst="rect">
            <a:avLst/>
          </a:prstGeom>
        </p:spPr>
        <p:txBody>
          <a:bodyPr vert="horz" lIns="93317" tIns="46659" rIns="93317" bIns="46659" rtlCol="0"/>
          <a:lstStyle>
            <a:lvl1pPr algn="r">
              <a:defRPr sz="1200"/>
            </a:lvl1pPr>
          </a:lstStyle>
          <a:p>
            <a:fld id="{1D08669A-FE38-429D-9260-60EC0D8862D1}" type="datetimeFigureOut">
              <a:rPr lang="en-ZA" smtClean="0"/>
              <a:t>2020/08/21</a:t>
            </a:fld>
            <a:endParaRPr lang="en-ZA" dirty="0"/>
          </a:p>
        </p:txBody>
      </p:sp>
      <p:sp>
        <p:nvSpPr>
          <p:cNvPr id="4" name="Footer Placeholder 3"/>
          <p:cNvSpPr>
            <a:spLocks noGrp="1"/>
          </p:cNvSpPr>
          <p:nvPr>
            <p:ph type="ftr" sz="quarter" idx="2"/>
          </p:nvPr>
        </p:nvSpPr>
        <p:spPr>
          <a:xfrm>
            <a:off x="2" y="9428585"/>
            <a:ext cx="2945659" cy="496332"/>
          </a:xfrm>
          <a:prstGeom prst="rect">
            <a:avLst/>
          </a:prstGeom>
        </p:spPr>
        <p:txBody>
          <a:bodyPr vert="horz" lIns="93317" tIns="46659" rIns="93317" bIns="46659" rtlCol="0" anchor="b"/>
          <a:lstStyle>
            <a:lvl1pPr algn="l">
              <a:defRPr sz="1200"/>
            </a:lvl1pPr>
          </a:lstStyle>
          <a:p>
            <a:r>
              <a:rPr lang="en-ZA" dirty="0"/>
              <a:t>SECRET</a:t>
            </a:r>
          </a:p>
        </p:txBody>
      </p:sp>
      <p:sp>
        <p:nvSpPr>
          <p:cNvPr id="5" name="Slide Number Placeholder 4"/>
          <p:cNvSpPr>
            <a:spLocks noGrp="1"/>
          </p:cNvSpPr>
          <p:nvPr>
            <p:ph type="sldNum" sz="quarter" idx="3"/>
          </p:nvPr>
        </p:nvSpPr>
        <p:spPr>
          <a:xfrm>
            <a:off x="3850445" y="9428585"/>
            <a:ext cx="2945659" cy="496332"/>
          </a:xfrm>
          <a:prstGeom prst="rect">
            <a:avLst/>
          </a:prstGeom>
        </p:spPr>
        <p:txBody>
          <a:bodyPr vert="horz" lIns="93317" tIns="46659" rIns="93317" bIns="46659" rtlCol="0" anchor="b"/>
          <a:lstStyle>
            <a:lvl1pPr algn="r">
              <a:defRPr sz="1200"/>
            </a:lvl1pPr>
          </a:lstStyle>
          <a:p>
            <a:fld id="{441D58AC-5DE3-48A3-B14A-4C732ABE7268}" type="slidenum">
              <a:rPr lang="en-ZA" smtClean="0"/>
              <a:t>‹#›</a:t>
            </a:fld>
            <a:endParaRPr lang="en-ZA" dirty="0"/>
          </a:p>
        </p:txBody>
      </p:sp>
    </p:spTree>
    <p:extLst>
      <p:ext uri="{BB962C8B-B14F-4D97-AF65-F5344CB8AC3E}">
        <p14:creationId xmlns:p14="http://schemas.microsoft.com/office/powerpoint/2010/main" val="244141965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952047" y="0"/>
            <a:ext cx="2945659" cy="496332"/>
          </a:xfrm>
          <a:prstGeom prst="rect">
            <a:avLst/>
          </a:prstGeom>
        </p:spPr>
        <p:txBody>
          <a:bodyPr vert="horz" lIns="93317" tIns="46659" rIns="93317" bIns="46659" rtlCol="0"/>
          <a:lstStyle>
            <a:lvl1pPr algn="ctr">
              <a:defRPr sz="1200"/>
            </a:lvl1pPr>
          </a:lstStyle>
          <a:p>
            <a:r>
              <a:rPr lang="en-ZA" dirty="0"/>
              <a:t>SECRET</a:t>
            </a:r>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3317" tIns="46659" rIns="93317" bIns="46659"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952047" y="9428585"/>
            <a:ext cx="2945659" cy="496332"/>
          </a:xfrm>
          <a:prstGeom prst="rect">
            <a:avLst/>
          </a:prstGeom>
        </p:spPr>
        <p:txBody>
          <a:bodyPr vert="horz" lIns="93317" tIns="46659" rIns="93317" bIns="46659" rtlCol="0" anchor="b"/>
          <a:lstStyle>
            <a:lvl1pPr algn="ctr">
              <a:defRPr sz="1200"/>
            </a:lvl1pPr>
          </a:lstStyle>
          <a:p>
            <a:r>
              <a:rPr lang="en-ZA" dirty="0"/>
              <a:t>SECRET</a:t>
            </a:r>
          </a:p>
        </p:txBody>
      </p:sp>
      <p:sp>
        <p:nvSpPr>
          <p:cNvPr id="7" name="Slide Number Placeholder 6"/>
          <p:cNvSpPr>
            <a:spLocks noGrp="1"/>
          </p:cNvSpPr>
          <p:nvPr>
            <p:ph type="sldNum" sz="quarter" idx="5"/>
          </p:nvPr>
        </p:nvSpPr>
        <p:spPr>
          <a:xfrm>
            <a:off x="3850445" y="9428585"/>
            <a:ext cx="2945659" cy="496332"/>
          </a:xfrm>
          <a:prstGeom prst="rect">
            <a:avLst/>
          </a:prstGeom>
        </p:spPr>
        <p:txBody>
          <a:bodyPr vert="horz" lIns="93317" tIns="46659" rIns="93317" bIns="46659" rtlCol="0" anchor="b"/>
          <a:lstStyle>
            <a:lvl1pPr algn="r">
              <a:defRPr sz="1200"/>
            </a:lvl1pPr>
          </a:lstStyle>
          <a:p>
            <a:fld id="{5FAD57D4-B211-4F22-A728-6FB949B628BD}" type="slidenum">
              <a:rPr lang="en-ZA" smtClean="0"/>
              <a:t>‹#›</a:t>
            </a:fld>
            <a:endParaRPr lang="en-ZA" dirty="0"/>
          </a:p>
        </p:txBody>
      </p:sp>
    </p:spTree>
    <p:extLst>
      <p:ext uri="{BB962C8B-B14F-4D97-AF65-F5344CB8AC3E}">
        <p14:creationId xmlns:p14="http://schemas.microsoft.com/office/powerpoint/2010/main" val="9364148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10</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11</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12</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13</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2</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3</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4</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5</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6</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7</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8</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2950"/>
            <a:ext cx="4953000" cy="37163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FEBC41EE-6296-431B-8F02-D630A2BEAE44}" type="slidenum">
              <a:rPr lang="en-US" smtClean="0"/>
              <a:pPr>
                <a:defRPr/>
              </a:pPr>
              <a:t>9</a:t>
            </a:fld>
            <a:endParaRPr lang="en-US" dirty="0"/>
          </a:p>
        </p:txBody>
      </p:sp>
      <p:sp>
        <p:nvSpPr>
          <p:cNvPr id="5" name="Footer Placeholder 4"/>
          <p:cNvSpPr>
            <a:spLocks noGrp="1"/>
          </p:cNvSpPr>
          <p:nvPr>
            <p:ph type="ftr" sz="quarter" idx="11"/>
          </p:nvPr>
        </p:nvSpPr>
        <p:spPr/>
        <p:txBody>
          <a:bodyPr/>
          <a:lstStyle/>
          <a:p>
            <a:r>
              <a:rPr lang="en-ZA" dirty="0"/>
              <a:t>SECRET</a:t>
            </a:r>
          </a:p>
        </p:txBody>
      </p:sp>
      <p:sp>
        <p:nvSpPr>
          <p:cNvPr id="6" name="Header Placeholder 5"/>
          <p:cNvSpPr>
            <a:spLocks noGrp="1"/>
          </p:cNvSpPr>
          <p:nvPr>
            <p:ph type="hdr" sz="quarter" idx="12"/>
          </p:nvPr>
        </p:nvSpPr>
        <p:spPr/>
        <p:txBody>
          <a:bodyPr/>
          <a:lstStyle/>
          <a:p>
            <a:r>
              <a:rPr lang="en-ZA" dirty="0"/>
              <a:t>SECRET</a:t>
            </a:r>
          </a:p>
        </p:txBody>
      </p:sp>
    </p:spTree>
    <p:extLst>
      <p:ext uri="{BB962C8B-B14F-4D97-AF65-F5344CB8AC3E}">
        <p14:creationId xmlns:p14="http://schemas.microsoft.com/office/powerpoint/2010/main" val="355955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291F0A9-363F-48F7-9490-606DC7020D4E}" type="slidenum">
              <a:rPr lang="en-ZA" smtClean="0"/>
              <a:t>‹#›</a:t>
            </a:fld>
            <a:endParaRPr lang="en-ZA"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1F0A9-363F-48F7-9490-606DC7020D4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atin typeface="+mn-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a:t> of 32 slides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ZA"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91F0A9-363F-48F7-9490-606DC7020D4E}" type="slidenum">
              <a:rPr lang="en-ZA" smtClean="0"/>
              <a:pPr/>
              <a:t>‹#›</a:t>
            </a:fld>
            <a:r>
              <a:rPr lang="en-ZA" dirty="0"/>
              <a:t> of 33 slides</a:t>
            </a: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E291F0A9-363F-48F7-9490-606DC7020D4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91F0A9-363F-48F7-9490-606DC7020D4E}" type="slidenum">
              <a:rPr lang="en-ZA" smtClean="0"/>
              <a:pPr/>
              <a:t>‹#›</a:t>
            </a:fld>
            <a:r>
              <a:rPr lang="en-ZA" dirty="0"/>
              <a:t> of 32 slides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91F0A9-363F-48F7-9490-606DC7020D4E}" type="slidenum">
              <a:rPr lang="en-ZA" smtClean="0"/>
              <a:t>‹#›</a:t>
            </a:fld>
            <a:endParaRPr lang="en-ZA"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endParaRPr lang="en-ZA" dirty="0"/>
          </a:p>
        </p:txBody>
      </p:sp>
      <p:sp>
        <p:nvSpPr>
          <p:cNvPr id="7" name="Slide Number Placeholder 6"/>
          <p:cNvSpPr>
            <a:spLocks noGrp="1"/>
          </p:cNvSpPr>
          <p:nvPr>
            <p:ph type="sldNum" sz="quarter" idx="12"/>
          </p:nvPr>
        </p:nvSpPr>
        <p:spPr/>
        <p:txBody>
          <a:bodyPr/>
          <a:lstStyle/>
          <a:p>
            <a:fld id="{E291F0A9-363F-48F7-9490-606DC7020D4E}" type="slidenum">
              <a:rPr lang="en-ZA" smtClean="0"/>
              <a:t>‹#›</a:t>
            </a:fld>
            <a:endParaRPr lang="en-ZA"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ZA"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291F0A9-363F-48F7-9490-606DC7020D4E}" type="slidenum">
              <a:rPr lang="en-ZA" smtClean="0"/>
              <a:t>‹#›</a:t>
            </a:fld>
            <a:endParaRPr lang="en-ZA"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npa.gov.z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endParaRPr lang="en-ZA" sz="20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414130"/>
            <a:ext cx="8369735" cy="5327238"/>
          </a:xfrm>
        </p:spPr>
        <p:txBody>
          <a:bodyPr>
            <a:noAutofit/>
          </a:bodyPr>
          <a:lstStyle/>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ctr">
              <a:buClrTx/>
              <a:buNone/>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CRIMINAL AND RELATED MATTERS AMENDMENT BILL (BILL)</a:t>
            </a:r>
          </a:p>
          <a:p>
            <a:pPr marL="0" indent="0" algn="ctr">
              <a:buClrTx/>
              <a:buNone/>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Portfolio Committee on Justice and Correctional Services</a:t>
            </a:r>
          </a:p>
          <a:p>
            <a:pPr marL="0" indent="0" algn="ctr">
              <a:buClrTx/>
              <a:buNone/>
            </a:pPr>
            <a:r>
              <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rPr>
              <a:t>(25 August 2020)</a:t>
            </a:r>
          </a:p>
          <a:p>
            <a:pPr marL="0" indent="0" algn="ctr">
              <a:buClrTx/>
              <a:buNone/>
            </a:pPr>
            <a:endParaRPr lang="en-US" sz="3200" b="1"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19" name="Footer Placeholder 5"/>
          <p:cNvSpPr>
            <a:spLocks noGrp="1"/>
          </p:cNvSpPr>
          <p:nvPr>
            <p:ph type="ftr" sz="quarter" idx="11"/>
          </p:nvPr>
        </p:nvSpPr>
        <p:spPr/>
        <p:txBody>
          <a:bodyPr/>
          <a:lstStyle/>
          <a:p>
            <a:r>
              <a:rPr lang="en-US" dirty="0"/>
              <a:t>1</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228068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b="1" dirty="0">
                <a:solidFill>
                  <a:srgbClr val="323232"/>
                </a:solidFill>
                <a:latin typeface="Calibri" pitchFamily="34" charset="0"/>
                <a:cs typeface="Calibri" pitchFamily="34" charset="0"/>
              </a:rPr>
              <a:t>5. ASSAULT: Clauses 11, 12, 13 and 14 </a:t>
            </a:r>
            <a:r>
              <a:rPr lang="en-US" dirty="0">
                <a:solidFill>
                  <a:srgbClr val="323232"/>
                </a:solidFill>
                <a:latin typeface="Calibri" pitchFamily="34" charset="0"/>
                <a:cs typeface="Calibri" pitchFamily="34" charset="0"/>
              </a:rPr>
              <a:t>amend Schedules 1 (relevant to arrest without a warrant), 2 and 7 (relevant to bail) and 8 (relevant to obtaining bodily samples) to the CPA, respectively, to expand on the offence of assault when a dangerous wound is inflicted.</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b="1" dirty="0">
                <a:solidFill>
                  <a:srgbClr val="323232"/>
                </a:solidFill>
                <a:latin typeface="Calibri" pitchFamily="34" charset="0"/>
                <a:cs typeface="Calibri" pitchFamily="34" charset="0"/>
              </a:rPr>
              <a:t>6. </a:t>
            </a:r>
            <a:r>
              <a:rPr lang="en-US" b="1" dirty="0" err="1">
                <a:solidFill>
                  <a:srgbClr val="323232"/>
                </a:solidFill>
                <a:latin typeface="Calibri" pitchFamily="34" charset="0"/>
                <a:cs typeface="Calibri" pitchFamily="34" charset="0"/>
              </a:rPr>
              <a:t>CLAA</a:t>
            </a:r>
            <a:r>
              <a:rPr lang="en-US" b="1" dirty="0">
                <a:solidFill>
                  <a:srgbClr val="323232"/>
                </a:solidFill>
                <a:latin typeface="Calibri" pitchFamily="34" charset="0"/>
                <a:cs typeface="Calibri" pitchFamily="34" charset="0"/>
              </a:rPr>
              <a:t>: MINIMUM SENTENCES</a:t>
            </a:r>
          </a:p>
          <a:p>
            <a:pPr marL="0" lvl="0" indent="0" algn="just">
              <a:spcBef>
                <a:spcPts val="0"/>
              </a:spcBef>
              <a:buClr>
                <a:srgbClr val="F07F09"/>
              </a:buClr>
              <a:buNone/>
            </a:pPr>
            <a:r>
              <a:rPr lang="en-US" dirty="0">
                <a:solidFill>
                  <a:srgbClr val="323232"/>
                </a:solidFill>
                <a:latin typeface="Calibri" pitchFamily="34" charset="0"/>
                <a:cs typeface="Calibri" pitchFamily="34" charset="0"/>
              </a:rPr>
              <a:t>6.1 Clause 15 amends Part I of Schedule 2 (life imprisonment) to:</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dirty="0">
                <a:solidFill>
                  <a:srgbClr val="323232"/>
                </a:solidFill>
                <a:latin typeface="Calibri" pitchFamily="34" charset="0"/>
                <a:cs typeface="Calibri" pitchFamily="34" charset="0"/>
              </a:rPr>
              <a:t>(a) Include murder of a person under the age of 18 years; and the death of the victim in a domestic relationship with the accused which resulted from physical or sexual abuse.</a:t>
            </a:r>
          </a:p>
        </p:txBody>
      </p:sp>
      <p:sp>
        <p:nvSpPr>
          <p:cNvPr id="19" name="Footer Placeholder 5"/>
          <p:cNvSpPr>
            <a:spLocks noGrp="1"/>
          </p:cNvSpPr>
          <p:nvPr>
            <p:ph type="ftr" sz="quarter" idx="11"/>
          </p:nvPr>
        </p:nvSpPr>
        <p:spPr/>
        <p:txBody>
          <a:bodyPr/>
          <a:lstStyle/>
          <a:p>
            <a:r>
              <a:rPr lang="en-US" dirty="0"/>
              <a:t>10</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669103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dirty="0">
                <a:solidFill>
                  <a:srgbClr val="323232"/>
                </a:solidFill>
                <a:latin typeface="Calibri" pitchFamily="34" charset="0"/>
                <a:cs typeface="Calibri" pitchFamily="34" charset="0"/>
              </a:rPr>
              <a:t>(b) Provide legal certainty where minimum sentences must be imposed –</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where the victim is raped more than once by the accused and a co-perpetrator/accomplice, if the co-perpetrator/accomplice is not before court or has not been convicted for rape; or</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where the accused has been convicted of more than one rape in the same trial. </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dirty="0">
                <a:solidFill>
                  <a:srgbClr val="323232"/>
                </a:solidFill>
                <a:latin typeface="Calibri" pitchFamily="34" charset="0"/>
                <a:cs typeface="Calibri" pitchFamily="34" charset="0"/>
              </a:rPr>
              <a:t>(c) Protect the following additional categories of vulnerable victims against the offence of rape by means of minimum sentences, namely persons under the age of 18 years and victims who is or was in a domestic relationship with the accused.</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p:txBody>
      </p:sp>
      <p:sp>
        <p:nvSpPr>
          <p:cNvPr id="19" name="Footer Placeholder 5"/>
          <p:cNvSpPr>
            <a:spLocks noGrp="1"/>
          </p:cNvSpPr>
          <p:nvPr>
            <p:ph type="ftr" sz="quarter" idx="11"/>
          </p:nvPr>
        </p:nvSpPr>
        <p:spPr/>
        <p:txBody>
          <a:bodyPr/>
          <a:lstStyle/>
          <a:p>
            <a:r>
              <a:rPr lang="en-US" dirty="0"/>
              <a:t>11</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969343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dirty="0">
                <a:solidFill>
                  <a:srgbClr val="323232"/>
                </a:solidFill>
                <a:latin typeface="Calibri" pitchFamily="34" charset="0"/>
                <a:cs typeface="Calibri" pitchFamily="34" charset="0"/>
              </a:rPr>
              <a:t>(d) </a:t>
            </a:r>
            <a:r>
              <a:rPr lang="en-GB" dirty="0">
                <a:latin typeface="Calibri" pitchFamily="34" charset="0"/>
                <a:ea typeface="Times New Roman"/>
                <a:cs typeface="Calibri" pitchFamily="34" charset="0"/>
              </a:rPr>
              <a:t>Similar amendments are effected to the offence of compelled rape in Part I of Schedule 2. </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dirty="0">
                <a:solidFill>
                  <a:srgbClr val="323232"/>
                </a:solidFill>
                <a:latin typeface="Calibri" pitchFamily="34" charset="0"/>
                <a:cs typeface="Calibri" pitchFamily="34" charset="0"/>
              </a:rPr>
              <a:t>6.2 Clause 16 amends Schedule 2 (imprisonment of 15 years for a first offender/ 20 years for a second offender/25 years for third or subsequent offender) to insert the following offences, which are currently listed in Part III, in Part II: Attempted murder; rape or compelled rape committed in circumstances other than those referred to in Part I; sexual exploitation of a child/or a person who is mentally disabled; and using a child/person who is mentally disabled for pornographic purposes.</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p:txBody>
      </p:sp>
      <p:sp>
        <p:nvSpPr>
          <p:cNvPr id="19" name="Footer Placeholder 5"/>
          <p:cNvSpPr>
            <a:spLocks noGrp="1"/>
          </p:cNvSpPr>
          <p:nvPr>
            <p:ph type="ftr" sz="quarter" idx="11"/>
          </p:nvPr>
        </p:nvSpPr>
        <p:spPr/>
        <p:txBody>
          <a:bodyPr/>
          <a:lstStyle/>
          <a:p>
            <a:r>
              <a:rPr lang="en-US" dirty="0"/>
              <a:t>12</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70744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dirty="0">
                <a:solidFill>
                  <a:srgbClr val="323232"/>
                </a:solidFill>
                <a:latin typeface="Calibri" pitchFamily="34" charset="0"/>
                <a:cs typeface="Calibri" pitchFamily="34" charset="0"/>
              </a:rPr>
              <a:t>6.3 Clause 17 amends Part III of Schedule 2 (imprisonment of 10 years for a first offender/ 15 years for a second offender/20 years for third or subsequent offender) to insert the offence of assault with intent to do grievous bodily harm –</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on a child under the age of 16 years/either 16 or 17 years of age and the age difference between the child and the person who has been convicted of the offence is more than four years; or</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where the victim is or was in a domestic relationship with the accused,</a:t>
            </a:r>
          </a:p>
          <a:p>
            <a:pPr marL="0" lvl="0" indent="0" algn="just">
              <a:spcBef>
                <a:spcPts val="0"/>
              </a:spcBef>
              <a:buClr>
                <a:srgbClr val="F07F09"/>
              </a:buClr>
              <a:buNone/>
            </a:pPr>
            <a:r>
              <a:rPr lang="en-US" dirty="0">
                <a:solidFill>
                  <a:srgbClr val="323232"/>
                </a:solidFill>
                <a:latin typeface="Calibri" pitchFamily="34" charset="0"/>
                <a:cs typeface="Calibri" pitchFamily="34" charset="0"/>
              </a:rPr>
              <a:t>in this Part.</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ctr">
              <a:spcBef>
                <a:spcPts val="0"/>
              </a:spcBef>
              <a:buClr>
                <a:srgbClr val="F07F09"/>
              </a:buClr>
              <a:buNone/>
            </a:pPr>
            <a:r>
              <a:rPr lang="en-US" dirty="0">
                <a:solidFill>
                  <a:srgbClr val="323232"/>
                </a:solidFill>
                <a:latin typeface="Calibri" pitchFamily="34" charset="0"/>
                <a:cs typeface="Calibri" pitchFamily="34" charset="0"/>
              </a:rPr>
              <a:t>Thank you</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p:txBody>
      </p:sp>
      <p:sp>
        <p:nvSpPr>
          <p:cNvPr id="19" name="Footer Placeholder 5"/>
          <p:cNvSpPr>
            <a:spLocks noGrp="1"/>
          </p:cNvSpPr>
          <p:nvPr>
            <p:ph type="ftr" sz="quarter" idx="11"/>
          </p:nvPr>
        </p:nvSpPr>
        <p:spPr/>
        <p:txBody>
          <a:bodyPr/>
          <a:lstStyle/>
          <a:p>
            <a:r>
              <a:rPr lang="en-US" dirty="0"/>
              <a:t>13</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405184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1039427"/>
          </a:xfrm>
        </p:spPr>
        <p:txBody>
          <a:bodyPr>
            <a:normAutofit/>
          </a:bodyPr>
          <a:lstStyle/>
          <a:p>
            <a:r>
              <a:rPr lang="en-ZA" sz="1800" dirty="0">
                <a:latin typeface="Arial" panose="020B0604020202020204" pitchFamily="34" charset="0"/>
                <a:cs typeface="Arial" panose="020B0604020202020204" pitchFamily="34" charset="0"/>
              </a:rPr>
              <a:t>introduction</a:t>
            </a:r>
          </a:p>
        </p:txBody>
      </p:sp>
      <p:sp>
        <p:nvSpPr>
          <p:cNvPr id="4" name="Content Placeholder 3"/>
          <p:cNvSpPr>
            <a:spLocks noGrp="1"/>
          </p:cNvSpPr>
          <p:nvPr>
            <p:ph idx="1"/>
          </p:nvPr>
        </p:nvSpPr>
        <p:spPr>
          <a:xfrm>
            <a:off x="387132" y="1235075"/>
            <a:ext cx="8369735" cy="5506293"/>
          </a:xfrm>
        </p:spPr>
        <p:txBody>
          <a:bodyPr>
            <a:noAutofit/>
          </a:bodyPr>
          <a:lstStyle/>
          <a:p>
            <a:pPr marL="0" indent="0" algn="just">
              <a:spcBef>
                <a:spcPts val="0"/>
              </a:spcBef>
              <a:buNone/>
            </a:pPr>
            <a:r>
              <a:rPr lang="en-ZA" b="1" dirty="0">
                <a:latin typeface="Calibri" pitchFamily="34" charset="0"/>
                <a:ea typeface="Times New Roman"/>
                <a:cs typeface="Calibri" pitchFamily="34" charset="0"/>
              </a:rPr>
              <a:t>1. INTRODUCTION</a:t>
            </a:r>
          </a:p>
          <a:p>
            <a:pPr marL="0" lvl="0" indent="0" algn="just">
              <a:spcBef>
                <a:spcPts val="0"/>
              </a:spcBef>
              <a:buClr>
                <a:srgbClr val="F07F09"/>
              </a:buClr>
              <a:buNone/>
            </a:pPr>
            <a:r>
              <a:rPr lang="en-ZA" dirty="0">
                <a:solidFill>
                  <a:srgbClr val="323232"/>
                </a:solidFill>
                <a:latin typeface="Calibri" pitchFamily="34" charset="0"/>
                <a:ea typeface="Times New Roman"/>
                <a:cs typeface="Calibri" pitchFamily="34" charset="0"/>
              </a:rPr>
              <a:t>1.1 The Bill aims to amend the </a:t>
            </a:r>
            <a:r>
              <a:rPr lang="en-US" dirty="0">
                <a:solidFill>
                  <a:srgbClr val="323232"/>
                </a:solidFill>
                <a:latin typeface="Calibri" pitchFamily="34" charset="0"/>
                <a:ea typeface="Times New Roman"/>
                <a:cs typeface="Calibri" pitchFamily="34" charset="0"/>
              </a:rPr>
              <a:t>the Magistrates’ Courts Act, 1944 (MCA); the Superior Courts Act, 2013 (SCA); the Criminal Procedure Act, 1977 (the CPA); and the Criminal Law Amendment Act, 1997 (CLAA), to address gender-based violence and </a:t>
            </a:r>
            <a:r>
              <a:rPr lang="en-US" dirty="0" err="1">
                <a:solidFill>
                  <a:srgbClr val="323232"/>
                </a:solidFill>
                <a:latin typeface="Calibri" pitchFamily="34" charset="0"/>
                <a:ea typeface="Times New Roman"/>
                <a:cs typeface="Calibri" pitchFamily="34" charset="0"/>
              </a:rPr>
              <a:t>femicide</a:t>
            </a:r>
            <a:r>
              <a:rPr lang="en-US" dirty="0">
                <a:solidFill>
                  <a:srgbClr val="323232"/>
                </a:solidFill>
                <a:latin typeface="Calibri" pitchFamily="34" charset="0"/>
                <a:ea typeface="Times New Roman"/>
                <a:cs typeface="Calibri" pitchFamily="34" charset="0"/>
              </a:rPr>
              <a:t>-related offences and to afford protection to victims of such offences against </a:t>
            </a:r>
            <a:r>
              <a:rPr lang="en-US" dirty="0" err="1">
                <a:solidFill>
                  <a:srgbClr val="323232"/>
                </a:solidFill>
                <a:latin typeface="Calibri" pitchFamily="34" charset="0"/>
                <a:ea typeface="Times New Roman"/>
                <a:cs typeface="Calibri" pitchFamily="34" charset="0"/>
              </a:rPr>
              <a:t>victimisation</a:t>
            </a:r>
            <a:r>
              <a:rPr lang="en-US" dirty="0">
                <a:solidFill>
                  <a:srgbClr val="323232"/>
                </a:solidFill>
                <a:latin typeface="Calibri" pitchFamily="34" charset="0"/>
                <a:ea typeface="Times New Roman"/>
                <a:cs typeface="Calibri" pitchFamily="34" charset="0"/>
              </a:rPr>
              <a:t> during legal proceedings.</a:t>
            </a:r>
          </a:p>
          <a:p>
            <a:pPr marL="0" lvl="0" indent="0" algn="just">
              <a:spcBef>
                <a:spcPts val="0"/>
              </a:spcBef>
              <a:buClr>
                <a:srgbClr val="F07F09"/>
              </a:buClr>
              <a:buNone/>
            </a:pPr>
            <a:r>
              <a:rPr lang="en-US" dirty="0">
                <a:solidFill>
                  <a:schemeClr val="tx1"/>
                </a:solidFill>
                <a:latin typeface="Calibri" pitchFamily="34" charset="0"/>
                <a:ea typeface="Times New Roman"/>
                <a:cs typeface="Calibri" pitchFamily="34" charset="0"/>
              </a:rPr>
              <a:t>1.2 These amendments relate to: The use of intermediaries; the use of audiovisual links (AVL) to give evidence; clarification of the concept of </a:t>
            </a:r>
            <a:r>
              <a:rPr lang="en-US" i="1" dirty="0">
                <a:solidFill>
                  <a:schemeClr val="tx1"/>
                </a:solidFill>
                <a:latin typeface="Calibri" pitchFamily="34" charset="0"/>
                <a:ea typeface="Times New Roman"/>
                <a:cs typeface="Calibri" pitchFamily="34" charset="0"/>
              </a:rPr>
              <a:t>viva voce </a:t>
            </a:r>
            <a:r>
              <a:rPr lang="en-US" dirty="0">
                <a:solidFill>
                  <a:schemeClr val="tx1"/>
                </a:solidFill>
                <a:latin typeface="Calibri" pitchFamily="34" charset="0"/>
                <a:ea typeface="Times New Roman"/>
                <a:cs typeface="Calibri" pitchFamily="34" charset="0"/>
              </a:rPr>
              <a:t>evidence; bail; the right of a victim in respect of parole proceedings; the entitlement of the State to appeal a sentence imposed by a High court sitting as a court of appeal;  clarification of the offence of assault in Schedules to the CPA; and minimum sentences.</a:t>
            </a:r>
            <a:endParaRPr lang="en-ZA" b="1" dirty="0">
              <a:solidFill>
                <a:schemeClr val="tx1"/>
              </a:solidFill>
              <a:latin typeface="Calibri" pitchFamily="34" charset="0"/>
              <a:ea typeface="Times New Roman"/>
              <a:cs typeface="Calibri" pitchFamily="34" charset="0"/>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b="1" dirty="0">
              <a:latin typeface="Arial"/>
              <a:ea typeface="Times New Roman"/>
            </a:endParaRPr>
          </a:p>
          <a:p>
            <a:pPr marL="114300" indent="0" algn="just">
              <a:spcAft>
                <a:spcPts val="0"/>
              </a:spcAft>
              <a:buNone/>
            </a:pPr>
            <a:endParaRPr lang="en-ZA" sz="2800" dirty="0">
              <a:latin typeface="Arial"/>
              <a:ea typeface="Times New Roman"/>
            </a:endParaRPr>
          </a:p>
        </p:txBody>
      </p:sp>
      <p:sp>
        <p:nvSpPr>
          <p:cNvPr id="19" name="Footer Placeholder 5"/>
          <p:cNvSpPr>
            <a:spLocks noGrp="1"/>
          </p:cNvSpPr>
          <p:nvPr>
            <p:ph type="ftr" sz="quarter" idx="11"/>
          </p:nvPr>
        </p:nvSpPr>
        <p:spPr/>
        <p:txBody>
          <a:bodyPr/>
          <a:lstStyle/>
          <a:p>
            <a:r>
              <a:rPr lang="en-US" dirty="0"/>
              <a:t>2</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3159223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ZA" b="1" dirty="0">
                <a:solidFill>
                  <a:prstClr val="black"/>
                </a:solidFill>
                <a:latin typeface="Calibri" pitchFamily="34" charset="0"/>
                <a:ea typeface="Times New Roman"/>
                <a:cs typeface="Calibri" pitchFamily="34" charset="0"/>
              </a:rPr>
              <a:t>2.</a:t>
            </a:r>
            <a:r>
              <a:rPr lang="en-ZA" b="1" dirty="0">
                <a:solidFill>
                  <a:srgbClr val="FFC000"/>
                </a:solidFill>
                <a:latin typeface="Calibri" pitchFamily="34" charset="0"/>
                <a:ea typeface="Times New Roman"/>
                <a:cs typeface="Calibri" pitchFamily="34" charset="0"/>
              </a:rPr>
              <a:t> </a:t>
            </a:r>
            <a:r>
              <a:rPr lang="en-ZA" b="1" dirty="0">
                <a:solidFill>
                  <a:srgbClr val="323232"/>
                </a:solidFill>
                <a:latin typeface="Calibri" pitchFamily="34" charset="0"/>
                <a:ea typeface="Times New Roman"/>
                <a:cs typeface="Calibri" pitchFamily="34" charset="0"/>
              </a:rPr>
              <a:t>PROVISIONS OF THE BILL:</a:t>
            </a:r>
          </a:p>
          <a:p>
            <a:pPr marL="0" indent="0" algn="just">
              <a:spcBef>
                <a:spcPts val="0"/>
              </a:spcBef>
              <a:buNone/>
            </a:pPr>
            <a:r>
              <a:rPr lang="en-ZA" b="1" dirty="0">
                <a:latin typeface="Calibri" pitchFamily="34" charset="0"/>
                <a:cs typeface="Calibri" pitchFamily="34" charset="0"/>
              </a:rPr>
              <a:t>2.1 EVIDENCE THROUGH INTERMEDIARIES/</a:t>
            </a:r>
            <a:r>
              <a:rPr lang="en-ZA" b="1" dirty="0" err="1">
                <a:latin typeface="Calibri" pitchFamily="34" charset="0"/>
                <a:cs typeface="Calibri" pitchFamily="34" charset="0"/>
              </a:rPr>
              <a:t>AVL</a:t>
            </a:r>
            <a:r>
              <a:rPr lang="en-ZA" b="1" dirty="0">
                <a:latin typeface="Calibri" pitchFamily="34" charset="0"/>
                <a:cs typeface="Calibri" pitchFamily="34" charset="0"/>
              </a:rPr>
              <a:t> </a:t>
            </a:r>
          </a:p>
          <a:p>
            <a:pPr marL="285750" indent="-285750" algn="just">
              <a:spcBef>
                <a:spcPts val="0"/>
              </a:spcBef>
              <a:buNone/>
            </a:pPr>
            <a:r>
              <a:rPr lang="en-US" dirty="0">
                <a:latin typeface="Calibri" pitchFamily="34" charset="0"/>
                <a:cs typeface="Calibri" pitchFamily="34" charset="0"/>
              </a:rPr>
              <a:t>* Evidence through intermediaries is an effective procedure to protect witnesses or complainants against victimisation during court proceedings and is currently available to child witnesses or complainants in criminal proceedings.</a:t>
            </a:r>
          </a:p>
          <a:p>
            <a:pPr marL="285750" indent="-285750" algn="just">
              <a:spcBef>
                <a:spcPts val="0"/>
              </a:spcBef>
              <a:buNone/>
            </a:pPr>
            <a:r>
              <a:rPr lang="en-US" dirty="0">
                <a:latin typeface="Calibri" pitchFamily="34" charset="0"/>
                <a:cs typeface="Calibri" pitchFamily="34" charset="0"/>
              </a:rPr>
              <a:t>* The use of audiovisual link ensures for the availability of witnesses in court proceedings and to prevent harm to a witness.</a:t>
            </a:r>
          </a:p>
          <a:p>
            <a:pPr marL="0" indent="0" algn="just">
              <a:spcBef>
                <a:spcPts val="0"/>
              </a:spcBef>
              <a:buNone/>
            </a:pPr>
            <a:endParaRPr lang="en-US" dirty="0">
              <a:latin typeface="Calibri" pitchFamily="34" charset="0"/>
              <a:cs typeface="Calibri" pitchFamily="34" charset="0"/>
            </a:endParaRPr>
          </a:p>
          <a:p>
            <a:pPr marL="0" indent="0" algn="just">
              <a:spcBef>
                <a:spcPts val="0"/>
              </a:spcBef>
              <a:buNone/>
            </a:pPr>
            <a:r>
              <a:rPr lang="en-US" dirty="0">
                <a:latin typeface="Calibri" pitchFamily="34" charset="0"/>
                <a:cs typeface="Calibri" pitchFamily="34" charset="0"/>
              </a:rPr>
              <a:t>2.1.1 </a:t>
            </a:r>
            <a:r>
              <a:rPr lang="en-US" b="1" dirty="0">
                <a:latin typeface="Calibri" pitchFamily="34" charset="0"/>
                <a:cs typeface="Calibri" pitchFamily="34" charset="0"/>
              </a:rPr>
              <a:t>Clauses 6 and 8 </a:t>
            </a:r>
            <a:r>
              <a:rPr lang="en-US" dirty="0">
                <a:latin typeface="Calibri" pitchFamily="34" charset="0"/>
                <a:cs typeface="Calibri" pitchFamily="34" charset="0"/>
              </a:rPr>
              <a:t>amend sections 158 and 170A of the CPA, respectively to provide:</a:t>
            </a:r>
          </a:p>
          <a:p>
            <a:pPr marL="0" indent="0" algn="just">
              <a:spcBef>
                <a:spcPts val="0"/>
              </a:spcBef>
              <a:spcAft>
                <a:spcPts val="0"/>
              </a:spcAft>
              <a:buNone/>
            </a:pPr>
            <a:endParaRPr lang="en-US" dirty="0">
              <a:latin typeface="Calibri" pitchFamily="34" charset="0"/>
              <a:cs typeface="Calibri" pitchFamily="34" charset="0"/>
            </a:endParaRPr>
          </a:p>
          <a:p>
            <a:pPr marL="107950" indent="0" algn="just">
              <a:spcBef>
                <a:spcPts val="0"/>
              </a:spcBef>
              <a:spcAft>
                <a:spcPts val="0"/>
              </a:spcAft>
              <a:buNone/>
            </a:pPr>
            <a:endParaRPr lang="en-US" dirty="0">
              <a:latin typeface="Arial" pitchFamily="34" charset="0"/>
              <a:cs typeface="Arial" pitchFamily="34" charset="0"/>
            </a:endParaRPr>
          </a:p>
          <a:p>
            <a:pPr marL="119063" indent="-11113" algn="just">
              <a:spcBef>
                <a:spcPts val="0"/>
              </a:spcBef>
              <a:spcAft>
                <a:spcPts val="0"/>
              </a:spcAft>
              <a:buNone/>
            </a:pPr>
            <a:endParaRPr lang="en-US" dirty="0">
              <a:latin typeface="Arial" pitchFamily="34" charset="0"/>
              <a:cs typeface="Arial" pitchFamily="34" charset="0"/>
            </a:endParaRPr>
          </a:p>
          <a:p>
            <a:pPr marL="119063" indent="-11113" algn="just">
              <a:spcBef>
                <a:spcPts val="0"/>
              </a:spcBef>
              <a:spcAft>
                <a:spcPts val="0"/>
              </a:spcAft>
              <a:buNone/>
            </a:pPr>
            <a:endParaRPr lang="en-US" dirty="0">
              <a:latin typeface="Arial" pitchFamily="34" charset="0"/>
              <a:cs typeface="Arial" pitchFamily="34" charset="0"/>
            </a:endParaRPr>
          </a:p>
          <a:p>
            <a:pPr marL="403225" indent="-295275" algn="just">
              <a:spcBef>
                <a:spcPts val="0"/>
              </a:spcBef>
              <a:spcAft>
                <a:spcPts val="0"/>
              </a:spcAft>
              <a:buNone/>
            </a:pPr>
            <a:r>
              <a:rPr lang="en-US" dirty="0">
                <a:latin typeface="Arial" pitchFamily="34" charset="0"/>
                <a:cs typeface="Arial" pitchFamily="34" charset="0"/>
              </a:rPr>
              <a:t> </a:t>
            </a:r>
            <a:endParaRPr lang="en-ZA" dirty="0">
              <a:latin typeface="Arial" pitchFamily="34" charset="0"/>
              <a:cs typeface="Arial" pitchFamily="34" charset="0"/>
            </a:endParaRPr>
          </a:p>
        </p:txBody>
      </p:sp>
      <p:sp>
        <p:nvSpPr>
          <p:cNvPr id="19" name="Footer Placeholder 5"/>
          <p:cNvSpPr>
            <a:spLocks noGrp="1"/>
          </p:cNvSpPr>
          <p:nvPr>
            <p:ph type="ftr" sz="quarter" idx="11"/>
          </p:nvPr>
        </p:nvSpPr>
        <p:spPr/>
        <p:txBody>
          <a:bodyPr/>
          <a:lstStyle/>
          <a:p>
            <a:r>
              <a:rPr lang="en-US" dirty="0"/>
              <a:t>3</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742887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344488" lvl="0" indent="-236538" algn="just">
              <a:spcBef>
                <a:spcPts val="0"/>
              </a:spcBef>
              <a:buClr>
                <a:srgbClr val="F07F09"/>
              </a:buClr>
              <a:buNone/>
            </a:pPr>
            <a:r>
              <a:rPr lang="en-US" dirty="0">
                <a:solidFill>
                  <a:srgbClr val="323232"/>
                </a:solidFill>
                <a:latin typeface="Calibri" pitchFamily="34" charset="0"/>
                <a:cs typeface="Calibri" pitchFamily="34" charset="0"/>
              </a:rPr>
              <a:t>* That a witness can give evidence by means of </a:t>
            </a:r>
            <a:r>
              <a:rPr lang="en-US" dirty="0" err="1">
                <a:solidFill>
                  <a:srgbClr val="323232"/>
                </a:solidFill>
                <a:latin typeface="Calibri" pitchFamily="34" charset="0"/>
                <a:cs typeface="Calibri" pitchFamily="34" charset="0"/>
              </a:rPr>
              <a:t>AVL</a:t>
            </a:r>
            <a:r>
              <a:rPr lang="en-US" dirty="0">
                <a:solidFill>
                  <a:srgbClr val="323232"/>
                </a:solidFill>
                <a:latin typeface="Calibri" pitchFamily="34" charset="0"/>
                <a:cs typeface="Calibri" pitchFamily="34" charset="0"/>
              </a:rPr>
              <a:t> both from inside and outside the </a:t>
            </a:r>
            <a:r>
              <a:rPr lang="en-US" dirty="0" err="1">
                <a:solidFill>
                  <a:srgbClr val="323232"/>
                </a:solidFill>
                <a:latin typeface="Calibri" pitchFamily="34" charset="0"/>
                <a:cs typeface="Calibri" pitchFamily="34" charset="0"/>
              </a:rPr>
              <a:t>RSA</a:t>
            </a:r>
            <a:r>
              <a:rPr lang="en-US" dirty="0">
                <a:solidFill>
                  <a:srgbClr val="323232"/>
                </a:solidFill>
                <a:latin typeface="Calibri" pitchFamily="34" charset="0"/>
                <a:cs typeface="Calibri" pitchFamily="34" charset="0"/>
              </a:rPr>
              <a:t>; and</a:t>
            </a:r>
          </a:p>
          <a:p>
            <a:pPr marL="344488" lvl="0" indent="-236538" algn="just">
              <a:spcBef>
                <a:spcPts val="0"/>
              </a:spcBef>
              <a:buClr>
                <a:srgbClr val="F07F09"/>
              </a:buClr>
              <a:buNone/>
            </a:pPr>
            <a:r>
              <a:rPr lang="en-US" dirty="0">
                <a:solidFill>
                  <a:srgbClr val="323232"/>
                </a:solidFill>
                <a:latin typeface="Calibri" pitchFamily="34" charset="0"/>
                <a:cs typeface="Calibri" pitchFamily="34" charset="0"/>
              </a:rPr>
              <a:t>* broaden the circumstances in criminal proceedings where intermediaries may be </a:t>
            </a:r>
            <a:r>
              <a:rPr lang="en-US" dirty="0" err="1">
                <a:solidFill>
                  <a:srgbClr val="323232"/>
                </a:solidFill>
                <a:latin typeface="Calibri" pitchFamily="34" charset="0"/>
                <a:cs typeface="Calibri" pitchFamily="34" charset="0"/>
              </a:rPr>
              <a:t>utilised</a:t>
            </a:r>
            <a:r>
              <a:rPr lang="en-US" dirty="0">
                <a:solidFill>
                  <a:srgbClr val="323232"/>
                </a:solidFill>
                <a:latin typeface="Calibri" pitchFamily="34" charset="0"/>
                <a:cs typeface="Calibri" pitchFamily="34" charset="0"/>
              </a:rPr>
              <a:t>.</a:t>
            </a:r>
          </a:p>
          <a:p>
            <a:pPr marL="119063" lvl="0" indent="-11113" algn="just">
              <a:spcBef>
                <a:spcPts val="0"/>
              </a:spcBef>
              <a:buClr>
                <a:srgbClr val="F07F09"/>
              </a:buClr>
              <a:buNone/>
            </a:pPr>
            <a:endParaRPr lang="en-US" dirty="0">
              <a:solidFill>
                <a:srgbClr val="323232"/>
              </a:solidFill>
              <a:latin typeface="Calibri" pitchFamily="34" charset="0"/>
              <a:cs typeface="Calibri" pitchFamily="34" charset="0"/>
            </a:endParaRPr>
          </a:p>
          <a:p>
            <a:pPr marL="119063" lvl="0" indent="-11113" algn="just">
              <a:spcBef>
                <a:spcPts val="0"/>
              </a:spcBef>
              <a:buClr>
                <a:srgbClr val="F07F09"/>
              </a:buClr>
              <a:buNone/>
            </a:pPr>
            <a:r>
              <a:rPr lang="en-US" dirty="0">
                <a:solidFill>
                  <a:srgbClr val="323232"/>
                </a:solidFill>
                <a:latin typeface="Calibri" pitchFamily="34" charset="0"/>
                <a:cs typeface="Calibri" pitchFamily="34" charset="0"/>
              </a:rPr>
              <a:t>2.1.2</a:t>
            </a:r>
            <a:r>
              <a:rPr lang="en-US" b="1" dirty="0">
                <a:solidFill>
                  <a:srgbClr val="323232"/>
                </a:solidFill>
                <a:latin typeface="Calibri" pitchFamily="34" charset="0"/>
                <a:cs typeface="Calibri" pitchFamily="34" charset="0"/>
              </a:rPr>
              <a:t> Clauses 1 and 18 </a:t>
            </a:r>
            <a:r>
              <a:rPr lang="en-US" dirty="0">
                <a:solidFill>
                  <a:srgbClr val="323232"/>
                </a:solidFill>
                <a:latin typeface="Calibri" pitchFamily="34" charset="0"/>
                <a:cs typeface="Calibri" pitchFamily="34" charset="0"/>
              </a:rPr>
              <a:t>amend the MCA and the </a:t>
            </a:r>
            <a:r>
              <a:rPr lang="en-US" dirty="0" err="1">
                <a:solidFill>
                  <a:srgbClr val="323232"/>
                </a:solidFill>
                <a:latin typeface="Calibri" pitchFamily="34" charset="0"/>
                <a:cs typeface="Calibri" pitchFamily="34" charset="0"/>
              </a:rPr>
              <a:t>SCA</a:t>
            </a:r>
            <a:r>
              <a:rPr lang="en-US" dirty="0">
                <a:solidFill>
                  <a:srgbClr val="323232"/>
                </a:solidFill>
                <a:latin typeface="Calibri" pitchFamily="34" charset="0"/>
                <a:cs typeface="Calibri" pitchFamily="34" charset="0"/>
              </a:rPr>
              <a:t> to provide for the: </a:t>
            </a:r>
          </a:p>
          <a:p>
            <a:pPr marL="344488" lvl="0" indent="-236538" algn="just">
              <a:spcBef>
                <a:spcPts val="0"/>
              </a:spcBef>
              <a:buClr>
                <a:srgbClr val="F07F09"/>
              </a:buClr>
              <a:buNone/>
            </a:pPr>
            <a:r>
              <a:rPr lang="en-US" dirty="0">
                <a:solidFill>
                  <a:srgbClr val="323232"/>
                </a:solidFill>
                <a:latin typeface="Calibri" pitchFamily="34" charset="0"/>
                <a:cs typeface="Calibri" pitchFamily="34" charset="0"/>
              </a:rPr>
              <a:t>*	Appointment; giving of evidence; and oath and competency of intermediaries; and </a:t>
            </a:r>
          </a:p>
          <a:p>
            <a:pPr marL="119063" lvl="0" indent="-11113" algn="just">
              <a:spcBef>
                <a:spcPts val="0"/>
              </a:spcBef>
              <a:buClr>
                <a:srgbClr val="F07F09"/>
              </a:buClr>
              <a:buNone/>
            </a:pPr>
            <a:r>
              <a:rPr lang="en-US" dirty="0">
                <a:solidFill>
                  <a:srgbClr val="323232"/>
                </a:solidFill>
                <a:latin typeface="Calibri" pitchFamily="34" charset="0"/>
                <a:cs typeface="Calibri" pitchFamily="34" charset="0"/>
              </a:rPr>
              <a:t>* giving of evidence through an </a:t>
            </a:r>
            <a:r>
              <a:rPr lang="en-US" dirty="0" err="1">
                <a:solidFill>
                  <a:srgbClr val="323232"/>
                </a:solidFill>
                <a:latin typeface="Calibri" pitchFamily="34" charset="0"/>
                <a:cs typeface="Calibri" pitchFamily="34" charset="0"/>
              </a:rPr>
              <a:t>AVL</a:t>
            </a:r>
            <a:r>
              <a:rPr lang="en-US" dirty="0">
                <a:solidFill>
                  <a:srgbClr val="323232"/>
                </a:solidFill>
                <a:latin typeface="Calibri" pitchFamily="34" charset="0"/>
                <a:cs typeface="Calibri" pitchFamily="34" charset="0"/>
              </a:rPr>
              <a:t>,</a:t>
            </a:r>
          </a:p>
          <a:p>
            <a:pPr marL="119063" lvl="0" indent="-11113" algn="just">
              <a:spcBef>
                <a:spcPts val="0"/>
              </a:spcBef>
              <a:buClr>
                <a:srgbClr val="F07F09"/>
              </a:buClr>
              <a:buNone/>
            </a:pPr>
            <a:r>
              <a:rPr lang="en-US" dirty="0">
                <a:solidFill>
                  <a:srgbClr val="323232"/>
                </a:solidFill>
                <a:latin typeface="Calibri" pitchFamily="34" charset="0"/>
                <a:cs typeface="Calibri" pitchFamily="34" charset="0"/>
              </a:rPr>
              <a:t> in proceedings other than criminal proceedings.</a:t>
            </a:r>
          </a:p>
          <a:p>
            <a:pPr marL="119063" lvl="0" indent="-11113" algn="just">
              <a:spcBef>
                <a:spcPts val="0"/>
              </a:spcBef>
              <a:buClr>
                <a:srgbClr val="F07F09"/>
              </a:buClr>
              <a:buNone/>
            </a:pPr>
            <a:endParaRPr lang="en-US" dirty="0">
              <a:solidFill>
                <a:srgbClr val="323232"/>
              </a:solidFill>
              <a:latin typeface="Arial" pitchFamily="34" charset="0"/>
              <a:cs typeface="Arial" pitchFamily="34" charset="0"/>
            </a:endParaRPr>
          </a:p>
          <a:p>
            <a:pPr marL="107950" lvl="0" indent="0" algn="just">
              <a:spcBef>
                <a:spcPts val="0"/>
              </a:spcBef>
              <a:buClr>
                <a:srgbClr val="F07F09"/>
              </a:buClr>
              <a:buNone/>
            </a:pPr>
            <a:endParaRPr lang="en-US" dirty="0"/>
          </a:p>
          <a:p>
            <a:pPr marL="107950" lvl="0" indent="0" algn="just">
              <a:spcBef>
                <a:spcPts val="0"/>
              </a:spcBef>
              <a:buClr>
                <a:srgbClr val="F07F09"/>
              </a:buClr>
              <a:buNone/>
            </a:pPr>
            <a:endParaRPr lang="en-US" dirty="0"/>
          </a:p>
          <a:p>
            <a:pPr marL="107950" lvl="0" indent="0" algn="just">
              <a:spcBef>
                <a:spcPts val="0"/>
              </a:spcBef>
              <a:buClr>
                <a:srgbClr val="F07F09"/>
              </a:buClr>
              <a:buNone/>
            </a:pPr>
            <a:endParaRPr lang="en-US" dirty="0"/>
          </a:p>
          <a:p>
            <a:pPr marL="107950" lvl="0" indent="0" algn="just">
              <a:spcBef>
                <a:spcPts val="0"/>
              </a:spcBef>
              <a:buClr>
                <a:srgbClr val="F07F09"/>
              </a:buClr>
              <a:buNone/>
            </a:pPr>
            <a:endParaRPr lang="en-US" dirty="0"/>
          </a:p>
          <a:p>
            <a:pPr marL="107950" lvl="0" indent="0" algn="just">
              <a:spcBef>
                <a:spcPts val="0"/>
              </a:spcBef>
              <a:buClr>
                <a:srgbClr val="F07F09"/>
              </a:buClr>
              <a:buNone/>
            </a:pPr>
            <a:r>
              <a:rPr lang="en-US" dirty="0"/>
              <a:t> </a:t>
            </a:r>
            <a:endParaRPr lang="en-ZA" dirty="0"/>
          </a:p>
        </p:txBody>
      </p:sp>
      <p:sp>
        <p:nvSpPr>
          <p:cNvPr id="19" name="Footer Placeholder 5"/>
          <p:cNvSpPr>
            <a:spLocks noGrp="1"/>
          </p:cNvSpPr>
          <p:nvPr>
            <p:ph type="ftr" sz="quarter" idx="11"/>
          </p:nvPr>
        </p:nvSpPr>
        <p:spPr/>
        <p:txBody>
          <a:bodyPr/>
          <a:lstStyle/>
          <a:p>
            <a:r>
              <a:rPr lang="en-US" dirty="0"/>
              <a:t>4</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979447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endParaRPr lang="en-US" b="1"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dirty="0">
                <a:solidFill>
                  <a:srgbClr val="323232"/>
                </a:solidFill>
                <a:latin typeface="Calibri" pitchFamily="34" charset="0"/>
                <a:cs typeface="Calibri" pitchFamily="34" charset="0"/>
              </a:rPr>
              <a:t>2.2</a:t>
            </a:r>
            <a:r>
              <a:rPr lang="en-US" b="1" dirty="0">
                <a:solidFill>
                  <a:srgbClr val="323232"/>
                </a:solidFill>
                <a:latin typeface="Calibri" pitchFamily="34" charset="0"/>
                <a:cs typeface="Calibri" pitchFamily="34" charset="0"/>
              </a:rPr>
              <a:t> Clause 7</a:t>
            </a:r>
            <a:r>
              <a:rPr lang="en-US" dirty="0">
                <a:solidFill>
                  <a:srgbClr val="323232"/>
                </a:solidFill>
                <a:latin typeface="Calibri" pitchFamily="34" charset="0"/>
                <a:cs typeface="Calibri" pitchFamily="34" charset="0"/>
              </a:rPr>
              <a:t> amends section 161 of the CPA, to extend the expression </a:t>
            </a:r>
            <a:r>
              <a:rPr lang="en-US" i="1" dirty="0">
                <a:solidFill>
                  <a:srgbClr val="323232"/>
                </a:solidFill>
                <a:latin typeface="Calibri" pitchFamily="34" charset="0"/>
                <a:cs typeface="Calibri" pitchFamily="34" charset="0"/>
              </a:rPr>
              <a:t>'viva voce</a:t>
            </a:r>
            <a:r>
              <a:rPr lang="en-US" dirty="0">
                <a:solidFill>
                  <a:srgbClr val="323232"/>
                </a:solidFill>
                <a:latin typeface="Calibri" pitchFamily="34" charset="0"/>
                <a:cs typeface="Calibri" pitchFamily="34" charset="0"/>
              </a:rPr>
              <a:t>' to include evidence in the form of demonstrations, gestures or any other form of non-verbal expression in respect of a witness who suffers from a condition which inhibits the ability of that witness to give his or her evidence orally.</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b="1" dirty="0">
                <a:solidFill>
                  <a:srgbClr val="323232"/>
                </a:solidFill>
                <a:latin typeface="Calibri" pitchFamily="34" charset="0"/>
                <a:cs typeface="Calibri" pitchFamily="34" charset="0"/>
              </a:rPr>
              <a:t>2.3 BAIL ITO CPA</a:t>
            </a:r>
          </a:p>
          <a:p>
            <a:pPr marL="0" lvl="0" indent="0" algn="just">
              <a:spcBef>
                <a:spcPts val="0"/>
              </a:spcBef>
              <a:buClr>
                <a:srgbClr val="F07F09"/>
              </a:buClr>
              <a:buNone/>
            </a:pPr>
            <a:r>
              <a:rPr lang="en-US" dirty="0">
                <a:solidFill>
                  <a:srgbClr val="323232"/>
                </a:solidFill>
                <a:latin typeface="Calibri" pitchFamily="34" charset="0"/>
                <a:cs typeface="Calibri" pitchFamily="34" charset="0"/>
              </a:rPr>
              <a:t>2.3.1 The provisions of the CPA that regulate bail have shortcomings in relation to gender-based violence offences and offences against vulnerable persons.  The following amendments are proposed to address these shortcomings:</a:t>
            </a:r>
          </a:p>
          <a:p>
            <a:pPr marL="0" lvl="0" indent="0" algn="just">
              <a:spcBef>
                <a:spcPts val="0"/>
              </a:spcBef>
              <a:buClr>
                <a:srgbClr val="F07F09"/>
              </a:buClr>
              <a:buNone/>
            </a:pPr>
            <a:endParaRPr lang="en-ZA" b="1" dirty="0"/>
          </a:p>
        </p:txBody>
      </p:sp>
      <p:sp>
        <p:nvSpPr>
          <p:cNvPr id="19" name="Footer Placeholder 5"/>
          <p:cNvSpPr>
            <a:spLocks noGrp="1"/>
          </p:cNvSpPr>
          <p:nvPr>
            <p:ph type="ftr" sz="quarter" idx="11"/>
          </p:nvPr>
        </p:nvSpPr>
        <p:spPr/>
        <p:txBody>
          <a:bodyPr/>
          <a:lstStyle/>
          <a:p>
            <a:r>
              <a:rPr lang="en-US" dirty="0"/>
              <a:t>5</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707277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dirty="0">
                <a:solidFill>
                  <a:srgbClr val="323232"/>
                </a:solidFill>
                <a:latin typeface="Calibri" pitchFamily="34" charset="0"/>
                <a:cs typeface="Calibri" pitchFamily="34" charset="0"/>
              </a:rPr>
              <a:t>2.3.2 </a:t>
            </a:r>
            <a:r>
              <a:rPr lang="en-US" b="1" dirty="0">
                <a:solidFill>
                  <a:srgbClr val="323232"/>
                </a:solidFill>
                <a:latin typeface="Calibri" pitchFamily="34" charset="0"/>
                <a:cs typeface="Calibri" pitchFamily="34" charset="0"/>
              </a:rPr>
              <a:t>Clauses 2 and 3 </a:t>
            </a:r>
            <a:r>
              <a:rPr lang="en-US" dirty="0">
                <a:solidFill>
                  <a:srgbClr val="323232"/>
                </a:solidFill>
                <a:latin typeface="Calibri" pitchFamily="34" charset="0"/>
                <a:cs typeface="Calibri" pitchFamily="34" charset="0"/>
              </a:rPr>
              <a:t>amend sections 59 and 59A (which regulates the release on bail by SAPS or a public prosecutor (</a:t>
            </a:r>
            <a:r>
              <a:rPr lang="en-US" dirty="0" err="1">
                <a:solidFill>
                  <a:srgbClr val="323232"/>
                </a:solidFill>
                <a:latin typeface="Calibri" pitchFamily="34" charset="0"/>
                <a:cs typeface="Calibri" pitchFamily="34" charset="0"/>
              </a:rPr>
              <a:t>PP</a:t>
            </a:r>
            <a:r>
              <a:rPr lang="en-US" dirty="0">
                <a:solidFill>
                  <a:srgbClr val="323232"/>
                </a:solidFill>
                <a:latin typeface="Calibri" pitchFamily="34" charset="0"/>
                <a:cs typeface="Calibri" pitchFamily="34" charset="0"/>
              </a:rPr>
              <a:t>) before first appearance before a court), respectively, to provide that the release of an  accused who is in custody in respect of an offence –</a:t>
            </a:r>
          </a:p>
          <a:p>
            <a:pPr marL="285750" lvl="0" indent="-285750" algn="just">
              <a:spcBef>
                <a:spcPts val="0"/>
              </a:spcBef>
              <a:buClr>
                <a:srgbClr val="F07F09"/>
              </a:buClr>
              <a:buNone/>
            </a:pPr>
            <a:r>
              <a:rPr lang="en-US" dirty="0">
                <a:solidFill>
                  <a:srgbClr val="323232"/>
                </a:solidFill>
                <a:latin typeface="Calibri" pitchFamily="34" charset="0"/>
                <a:cs typeface="Calibri" pitchFamily="34" charset="0"/>
              </a:rPr>
              <a:t>* against a person who is in a domestic relationship with the accused (</a:t>
            </a:r>
            <a:r>
              <a:rPr lang="en-US" dirty="0" err="1">
                <a:solidFill>
                  <a:srgbClr val="323232"/>
                </a:solidFill>
                <a:latin typeface="Calibri" pitchFamily="34" charset="0"/>
                <a:cs typeface="Calibri" pitchFamily="34" charset="0"/>
              </a:rPr>
              <a:t>DR</a:t>
            </a:r>
            <a:r>
              <a:rPr lang="en-US" dirty="0">
                <a:solidFill>
                  <a:srgbClr val="323232"/>
                </a:solidFill>
                <a:latin typeface="Calibri" pitchFamily="34" charset="0"/>
                <a:cs typeface="Calibri" pitchFamily="34" charset="0"/>
              </a:rPr>
              <a:t> offence); or </a:t>
            </a:r>
          </a:p>
          <a:p>
            <a:pPr marL="285750" lvl="0" indent="-285750" algn="just">
              <a:spcBef>
                <a:spcPts val="0"/>
              </a:spcBef>
              <a:buClr>
                <a:srgbClr val="F07F09"/>
              </a:buClr>
              <a:buNone/>
            </a:pPr>
            <a:r>
              <a:rPr lang="en-US" dirty="0">
                <a:solidFill>
                  <a:srgbClr val="323232"/>
                </a:solidFill>
                <a:latin typeface="Calibri" pitchFamily="34" charset="0"/>
                <a:cs typeface="Calibri" pitchFamily="34" charset="0"/>
              </a:rPr>
              <a:t>* for a contravention of  protection order that was obtained against the accused to protect a victim against the accused (PO  offence),</a:t>
            </a:r>
          </a:p>
          <a:p>
            <a:pPr marL="0" lvl="0" indent="0" algn="just">
              <a:spcBef>
                <a:spcPts val="0"/>
              </a:spcBef>
              <a:buClr>
                <a:srgbClr val="F07F09"/>
              </a:buClr>
              <a:buNone/>
            </a:pPr>
            <a:r>
              <a:rPr lang="en-US" dirty="0">
                <a:solidFill>
                  <a:srgbClr val="323232"/>
                </a:solidFill>
                <a:latin typeface="Calibri" pitchFamily="34" charset="0"/>
                <a:cs typeface="Calibri" pitchFamily="34" charset="0"/>
              </a:rPr>
              <a:t>(conjunctively referred to as specified offences) must be considered by a court.</a:t>
            </a:r>
          </a:p>
        </p:txBody>
      </p:sp>
      <p:sp>
        <p:nvSpPr>
          <p:cNvPr id="19" name="Footer Placeholder 5"/>
          <p:cNvSpPr>
            <a:spLocks noGrp="1"/>
          </p:cNvSpPr>
          <p:nvPr>
            <p:ph type="ftr" sz="quarter" idx="11"/>
          </p:nvPr>
        </p:nvSpPr>
        <p:spPr/>
        <p:txBody>
          <a:bodyPr/>
          <a:lstStyle/>
          <a:p>
            <a:r>
              <a:rPr lang="en-US" dirty="0"/>
              <a:t>6</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10786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dirty="0">
                <a:solidFill>
                  <a:srgbClr val="323232"/>
                </a:solidFill>
                <a:latin typeface="Calibri" pitchFamily="34" charset="0"/>
                <a:cs typeface="Calibri" pitchFamily="34" charset="0"/>
              </a:rPr>
              <a:t>2.3.3  </a:t>
            </a:r>
            <a:r>
              <a:rPr lang="en-US" b="1" dirty="0">
                <a:solidFill>
                  <a:srgbClr val="323232"/>
                </a:solidFill>
                <a:latin typeface="Calibri" pitchFamily="34" charset="0"/>
                <a:cs typeface="Calibri" pitchFamily="34" charset="0"/>
              </a:rPr>
              <a:t>Clause 4</a:t>
            </a:r>
            <a:r>
              <a:rPr lang="en-US" dirty="0">
                <a:solidFill>
                  <a:srgbClr val="323232"/>
                </a:solidFill>
                <a:latin typeface="Calibri" pitchFamily="34" charset="0"/>
                <a:cs typeface="Calibri" pitchFamily="34" charset="0"/>
              </a:rPr>
              <a:t> amends section 60 to provide that the:</a:t>
            </a:r>
          </a:p>
          <a:p>
            <a:pPr marL="285750" lvl="0" indent="-285750" algn="just">
              <a:spcBef>
                <a:spcPts val="0"/>
              </a:spcBef>
              <a:buClr>
                <a:srgbClr val="F07F09"/>
              </a:buClr>
              <a:buNone/>
            </a:pPr>
            <a:r>
              <a:rPr lang="en-US" dirty="0">
                <a:solidFill>
                  <a:srgbClr val="323232"/>
                </a:solidFill>
                <a:latin typeface="Calibri" pitchFamily="34" charset="0"/>
                <a:cs typeface="Calibri" pitchFamily="34" charset="0"/>
              </a:rPr>
              <a:t>* Prosecutor must provide reasons for not opposing bail </a:t>
            </a:r>
            <a:r>
              <a:rPr lang="en-US" dirty="0" err="1">
                <a:solidFill>
                  <a:srgbClr val="323232"/>
                </a:solidFill>
                <a:latin typeface="Calibri" pitchFamily="34" charset="0"/>
                <a:cs typeface="Calibri" pitchFamily="34" charset="0"/>
              </a:rPr>
              <a:t>iro</a:t>
            </a:r>
            <a:r>
              <a:rPr lang="en-US" dirty="0">
                <a:solidFill>
                  <a:srgbClr val="323232"/>
                </a:solidFill>
                <a:latin typeface="Calibri" pitchFamily="34" charset="0"/>
                <a:cs typeface="Calibri" pitchFamily="34" charset="0"/>
              </a:rPr>
              <a:t> a specified offence;</a:t>
            </a:r>
          </a:p>
          <a:p>
            <a:pPr marL="285750" lvl="0" indent="-285750" algn="just">
              <a:spcBef>
                <a:spcPts val="0"/>
              </a:spcBef>
              <a:buClr>
                <a:srgbClr val="F07F09"/>
              </a:buClr>
              <a:buNone/>
            </a:pPr>
            <a:r>
              <a:rPr lang="en-US" dirty="0">
                <a:solidFill>
                  <a:srgbClr val="323232"/>
                </a:solidFill>
                <a:latin typeface="Calibri" pitchFamily="34" charset="0"/>
                <a:cs typeface="Calibri" pitchFamily="34" charset="0"/>
              </a:rPr>
              <a:t>* court must consider the view of the victim of the offence regarding his or her safety;</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grounds which do not permit the release of an accused on bail include the likelihood that the accused will endanger the safety of the person against whom the offence in question was allegedly committed  - which likelihood includes any disposition of the accused to commit a specified offence;</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onus is on the accused, who is charged with a specified offence, to adduces evidence which satisfies the court that the interests of justice permit his or her release on bail;</a:t>
            </a:r>
          </a:p>
        </p:txBody>
      </p:sp>
      <p:sp>
        <p:nvSpPr>
          <p:cNvPr id="19" name="Footer Placeholder 5"/>
          <p:cNvSpPr>
            <a:spLocks noGrp="1"/>
          </p:cNvSpPr>
          <p:nvPr>
            <p:ph type="ftr" sz="quarter" idx="11"/>
          </p:nvPr>
        </p:nvSpPr>
        <p:spPr/>
        <p:txBody>
          <a:bodyPr/>
          <a:lstStyle/>
          <a:p>
            <a:r>
              <a:rPr lang="en-US" dirty="0"/>
              <a:t>7</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877267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accused is obliged to inform the court of protection orders that were issued to protect the victim against the accused and whether accused was on correctional supervision or parole at the time of the offence; and</a:t>
            </a:r>
          </a:p>
          <a:p>
            <a:pPr marL="225425" lvl="0" indent="-225425" algn="just">
              <a:spcBef>
                <a:spcPts val="0"/>
              </a:spcBef>
              <a:buClr>
                <a:srgbClr val="F07F09"/>
              </a:buClr>
              <a:buNone/>
            </a:pPr>
            <a:r>
              <a:rPr lang="en-US" dirty="0">
                <a:solidFill>
                  <a:srgbClr val="323232"/>
                </a:solidFill>
                <a:latin typeface="Calibri" pitchFamily="34" charset="0"/>
                <a:cs typeface="Calibri" pitchFamily="34" charset="0"/>
              </a:rPr>
              <a:t>* court may in respect of a </a:t>
            </a:r>
            <a:r>
              <a:rPr lang="en-US" dirty="0" err="1">
                <a:solidFill>
                  <a:srgbClr val="323232"/>
                </a:solidFill>
                <a:latin typeface="Calibri" pitchFamily="34" charset="0"/>
                <a:cs typeface="Calibri" pitchFamily="34" charset="0"/>
              </a:rPr>
              <a:t>DR</a:t>
            </a:r>
            <a:r>
              <a:rPr lang="en-US" dirty="0">
                <a:solidFill>
                  <a:srgbClr val="323232"/>
                </a:solidFill>
                <a:latin typeface="Calibri" pitchFamily="34" charset="0"/>
                <a:cs typeface="Calibri" pitchFamily="34" charset="0"/>
              </a:rPr>
              <a:t> offence (where there is no </a:t>
            </a:r>
            <a:r>
              <a:rPr lang="en-US" dirty="0" err="1">
                <a:solidFill>
                  <a:srgbClr val="323232"/>
                </a:solidFill>
                <a:latin typeface="Calibri" pitchFamily="34" charset="0"/>
                <a:cs typeface="Calibri" pitchFamily="34" charset="0"/>
              </a:rPr>
              <a:t>DVA</a:t>
            </a:r>
            <a:r>
              <a:rPr lang="en-US" dirty="0">
                <a:solidFill>
                  <a:srgbClr val="323232"/>
                </a:solidFill>
                <a:latin typeface="Calibri" pitchFamily="34" charset="0"/>
                <a:cs typeface="Calibri" pitchFamily="34" charset="0"/>
              </a:rPr>
              <a:t> protection order in place), after holding an enquiry, issue a </a:t>
            </a:r>
            <a:r>
              <a:rPr lang="en-US" dirty="0" err="1">
                <a:solidFill>
                  <a:srgbClr val="323232"/>
                </a:solidFill>
                <a:latin typeface="Calibri" pitchFamily="34" charset="0"/>
                <a:cs typeface="Calibri" pitchFamily="34" charset="0"/>
              </a:rPr>
              <a:t>DVA</a:t>
            </a:r>
            <a:r>
              <a:rPr lang="en-US" dirty="0">
                <a:solidFill>
                  <a:srgbClr val="323232"/>
                </a:solidFill>
                <a:latin typeface="Calibri" pitchFamily="34" charset="0"/>
                <a:cs typeface="Calibri" pitchFamily="34" charset="0"/>
              </a:rPr>
              <a:t> protection order against the accused.</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dirty="0">
                <a:solidFill>
                  <a:srgbClr val="323232"/>
                </a:solidFill>
                <a:latin typeface="Calibri" pitchFamily="34" charset="0"/>
                <a:cs typeface="Calibri" pitchFamily="34" charset="0"/>
              </a:rPr>
              <a:t>2.3.4 </a:t>
            </a:r>
            <a:r>
              <a:rPr lang="en-US" b="1" dirty="0">
                <a:solidFill>
                  <a:srgbClr val="323232"/>
                </a:solidFill>
                <a:latin typeface="Calibri" pitchFamily="34" charset="0"/>
                <a:cs typeface="Calibri" pitchFamily="34" charset="0"/>
              </a:rPr>
              <a:t>Clause 5</a:t>
            </a:r>
            <a:r>
              <a:rPr lang="en-US" dirty="0">
                <a:solidFill>
                  <a:srgbClr val="323232"/>
                </a:solidFill>
                <a:latin typeface="Calibri" pitchFamily="34" charset="0"/>
                <a:cs typeface="Calibri" pitchFamily="34" charset="0"/>
              </a:rPr>
              <a:t> amends section 68 to provide for the following additional grounds on which bail may be cancelled, namely, where the accused committed a PO offence; did not disclose that a PO was issued against him or her;  or did not disclose that he or she was under correctional supervision or parole.</a:t>
            </a:r>
          </a:p>
          <a:p>
            <a:pPr marL="0" lvl="0" indent="0" algn="just">
              <a:spcBef>
                <a:spcPts val="0"/>
              </a:spcBef>
              <a:buClr>
                <a:srgbClr val="F07F09"/>
              </a:buClr>
              <a:buNone/>
            </a:pPr>
            <a:r>
              <a:rPr lang="en-US" dirty="0">
                <a:solidFill>
                  <a:srgbClr val="323232"/>
                </a:solidFill>
                <a:latin typeface="Calibri" pitchFamily="34" charset="0"/>
                <a:cs typeface="Calibri" pitchFamily="34" charset="0"/>
              </a:rPr>
              <a:t> </a:t>
            </a:r>
          </a:p>
        </p:txBody>
      </p:sp>
      <p:sp>
        <p:nvSpPr>
          <p:cNvPr id="19" name="Footer Placeholder 5"/>
          <p:cNvSpPr>
            <a:spLocks noGrp="1"/>
          </p:cNvSpPr>
          <p:nvPr>
            <p:ph type="ftr" sz="quarter" idx="11"/>
          </p:nvPr>
        </p:nvSpPr>
        <p:spPr/>
        <p:txBody>
          <a:bodyPr/>
          <a:lstStyle/>
          <a:p>
            <a:r>
              <a:rPr lang="en-US" dirty="0"/>
              <a:t>8</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2139394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664" y="218335"/>
            <a:ext cx="8260672" cy="978877"/>
          </a:xfrm>
        </p:spPr>
        <p:txBody>
          <a:bodyPr>
            <a:normAutofit/>
          </a:bodyPr>
          <a:lstStyle/>
          <a:p>
            <a:r>
              <a:rPr lang="en-ZA" sz="1800" dirty="0">
                <a:solidFill>
                  <a:srgbClr val="F07F09">
                    <a:lumMod val="75000"/>
                  </a:srgbClr>
                </a:solidFill>
                <a:latin typeface="Arial" panose="020B0604020202020204" pitchFamily="34" charset="0"/>
                <a:cs typeface="Arial" panose="020B0604020202020204" pitchFamily="34" charset="0"/>
              </a:rPr>
              <a:t>Provisions OF BILL  </a:t>
            </a:r>
            <a:endParaRPr lang="en-ZA" sz="18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387132" y="1235075"/>
            <a:ext cx="8369735" cy="4858221"/>
          </a:xfrm>
        </p:spPr>
        <p:txBody>
          <a:bodyPr>
            <a:noAutofit/>
          </a:bodyPr>
          <a:lstStyle/>
          <a:p>
            <a:pPr marL="0" lvl="0" indent="0" algn="just">
              <a:spcBef>
                <a:spcPts val="0"/>
              </a:spcBef>
              <a:buClr>
                <a:srgbClr val="F07F09"/>
              </a:buClr>
              <a:buNone/>
            </a:pPr>
            <a:r>
              <a:rPr lang="en-US" b="1" dirty="0">
                <a:solidFill>
                  <a:srgbClr val="323232"/>
                </a:solidFill>
                <a:latin typeface="Calibri" pitchFamily="34" charset="0"/>
                <a:cs typeface="Calibri" pitchFamily="34" charset="0"/>
              </a:rPr>
              <a:t>3. PAROLE: Clause 9</a:t>
            </a:r>
            <a:r>
              <a:rPr lang="en-US" dirty="0">
                <a:solidFill>
                  <a:srgbClr val="323232"/>
                </a:solidFill>
                <a:latin typeface="Calibri" pitchFamily="34" charset="0"/>
                <a:cs typeface="Calibri" pitchFamily="34" charset="0"/>
              </a:rPr>
              <a:t> amends section 299A(1), in order to provide for the participation of  victims of </a:t>
            </a:r>
            <a:r>
              <a:rPr lang="en-US" dirty="0" err="1">
                <a:solidFill>
                  <a:srgbClr val="323232"/>
                </a:solidFill>
                <a:latin typeface="Calibri" pitchFamily="34" charset="0"/>
                <a:cs typeface="Calibri" pitchFamily="34" charset="0"/>
              </a:rPr>
              <a:t>DR</a:t>
            </a:r>
            <a:r>
              <a:rPr lang="en-US" dirty="0">
                <a:solidFill>
                  <a:srgbClr val="323232"/>
                </a:solidFill>
                <a:latin typeface="Calibri" pitchFamily="34" charset="0"/>
                <a:cs typeface="Calibri" pitchFamily="34" charset="0"/>
              </a:rPr>
              <a:t> offences (where an effective period of imprisonment exceeding 7 years was imposed), in proceedings when the placement of the accused on parole, day parole or under correctional supervision is considered.</a:t>
            </a:r>
          </a:p>
          <a:p>
            <a:pPr marL="0" lvl="0" indent="0" algn="just">
              <a:spcBef>
                <a:spcPts val="0"/>
              </a:spcBef>
              <a:buClr>
                <a:srgbClr val="F07F09"/>
              </a:buClr>
              <a:buNone/>
            </a:pPr>
            <a:endParaRPr lang="en-US" dirty="0">
              <a:solidFill>
                <a:srgbClr val="323232"/>
              </a:solidFill>
              <a:latin typeface="Calibri" pitchFamily="34" charset="0"/>
              <a:cs typeface="Calibri" pitchFamily="34" charset="0"/>
            </a:endParaRPr>
          </a:p>
          <a:p>
            <a:pPr marL="0" lvl="0" indent="0" algn="just">
              <a:spcBef>
                <a:spcPts val="0"/>
              </a:spcBef>
              <a:buClr>
                <a:srgbClr val="F07F09"/>
              </a:buClr>
              <a:buNone/>
            </a:pPr>
            <a:r>
              <a:rPr lang="en-US" b="1" dirty="0">
                <a:solidFill>
                  <a:srgbClr val="323232"/>
                </a:solidFill>
                <a:latin typeface="Calibri" pitchFamily="34" charset="0"/>
                <a:cs typeface="Calibri" pitchFamily="34" charset="0"/>
              </a:rPr>
              <a:t>4. APPEAL: Clause 10 </a:t>
            </a:r>
            <a:r>
              <a:rPr lang="en-US" dirty="0">
                <a:solidFill>
                  <a:srgbClr val="323232"/>
                </a:solidFill>
                <a:latin typeface="Calibri" pitchFamily="34" charset="0"/>
                <a:cs typeface="Calibri" pitchFamily="34" charset="0"/>
              </a:rPr>
              <a:t>amends section 316B of the CPA to allow the State to appeal a sentence imposed by a High court sitting as a court of appeal court, in circumstances where a grave failure of justice would otherwise result or the administration of justice may be brought into disrepute.</a:t>
            </a:r>
          </a:p>
        </p:txBody>
      </p:sp>
      <p:sp>
        <p:nvSpPr>
          <p:cNvPr id="19" name="Footer Placeholder 5"/>
          <p:cNvSpPr>
            <a:spLocks noGrp="1"/>
          </p:cNvSpPr>
          <p:nvPr>
            <p:ph type="ftr" sz="quarter" idx="11"/>
          </p:nvPr>
        </p:nvSpPr>
        <p:spPr/>
        <p:txBody>
          <a:bodyPr/>
          <a:lstStyle/>
          <a:p>
            <a:r>
              <a:rPr lang="en-US" dirty="0"/>
              <a:t>9</a:t>
            </a:r>
          </a:p>
        </p:txBody>
      </p:sp>
      <p:sp>
        <p:nvSpPr>
          <p:cNvPr id="10" name="Rectangle 1">
            <a:hlinkClick r:id="rId3" tooltip="Home"/>
          </p:cNvPr>
          <p:cNvSpPr>
            <a:spLocks noChangeArrowheads="1"/>
          </p:cNvSpPr>
          <p:nvPr/>
        </p:nvSpPr>
        <p:spPr bwMode="auto">
          <a:xfrm>
            <a:off x="1143000" y="-1846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2" name="Rectangle 2">
            <a:hlinkClick r:id="rId3" tooltip="Home"/>
          </p:cNvPr>
          <p:cNvSpPr>
            <a:spLocks noChangeArrowheads="1"/>
          </p:cNvSpPr>
          <p:nvPr/>
        </p:nvSpPr>
        <p:spPr bwMode="auto">
          <a:xfrm>
            <a:off x="1257300" y="-32266"/>
            <a:ext cx="685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endParaRPr lang="en-US" altLang="en-US" dirty="0">
              <a:latin typeface="Arial" pitchFamily="34" charset="0"/>
              <a:cs typeface="Arial" pitchFamily="34" charset="0"/>
            </a:endParaRPr>
          </a:p>
        </p:txBody>
      </p:sp>
      <p:sp>
        <p:nvSpPr>
          <p:cNvPr id="15" name="AutoShape 5" descr="Image result for national prosecuting authority"/>
          <p:cNvSpPr>
            <a:spLocks noChangeAspect="1" noChangeArrowheads="1"/>
          </p:cNvSpPr>
          <p:nvPr/>
        </p:nvSpPr>
        <p:spPr bwMode="auto">
          <a:xfrm>
            <a:off x="1143000" y="-144463"/>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6" name="AutoShape 9" descr="Image result for south african national defence force logo"/>
          <p:cNvSpPr>
            <a:spLocks noChangeAspect="1" noChangeArrowheads="1"/>
          </p:cNvSpPr>
          <p:nvPr/>
        </p:nvSpPr>
        <p:spPr bwMode="auto">
          <a:xfrm>
            <a:off x="1257300" y="79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17" name="AutoShape 11" descr="Image result for south african national defence force logo"/>
          <p:cNvSpPr>
            <a:spLocks noChangeAspect="1" noChangeArrowheads="1"/>
          </p:cNvSpPr>
          <p:nvPr/>
        </p:nvSpPr>
        <p:spPr bwMode="auto">
          <a:xfrm>
            <a:off x="1371600" y="160338"/>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0" name="AutoShape 15" descr="Image result for the doj &amp; cd"/>
          <p:cNvSpPr>
            <a:spLocks noChangeAspect="1" noChangeArrowheads="1"/>
          </p:cNvSpPr>
          <p:nvPr/>
        </p:nvSpPr>
        <p:spPr bwMode="auto">
          <a:xfrm>
            <a:off x="1485900" y="3127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2" name="AutoShape 19" descr="https://www.coparenting.co.za/img/arts/doj-cd-logo.png"/>
          <p:cNvSpPr>
            <a:spLocks noChangeAspect="1" noChangeArrowheads="1"/>
          </p:cNvSpPr>
          <p:nvPr/>
        </p:nvSpPr>
        <p:spPr bwMode="auto">
          <a:xfrm>
            <a:off x="1190625" y="-136525"/>
            <a:ext cx="1028700" cy="1371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27" name="AutoShape 32" descr="Image result for nelson mandela bay municipality"/>
          <p:cNvSpPr>
            <a:spLocks noChangeAspect="1" noChangeArrowheads="1"/>
          </p:cNvSpPr>
          <p:nvPr/>
        </p:nvSpPr>
        <p:spPr bwMode="auto">
          <a:xfrm>
            <a:off x="1600200" y="465139"/>
            <a:ext cx="2286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pic>
        <p:nvPicPr>
          <p:cNvPr id="32" name="Picture 31"/>
          <p:cNvPicPr>
            <a:picLocks noChangeAspect="1"/>
          </p:cNvPicPr>
          <p:nvPr/>
        </p:nvPicPr>
        <p:blipFill rotWithShape="1">
          <a:blip r:embed="rId4">
            <a:extLst>
              <a:ext uri="{28A0092B-C50C-407E-A947-70E740481C1C}">
                <a14:useLocalDpi xmlns:a14="http://schemas.microsoft.com/office/drawing/2010/main" val="0"/>
              </a:ext>
            </a:extLst>
          </a:blip>
          <a:srcRect l="5510" r="53624"/>
          <a:stretch/>
        </p:blipFill>
        <p:spPr>
          <a:xfrm>
            <a:off x="8001000" y="282686"/>
            <a:ext cx="963488" cy="914526"/>
          </a:xfrm>
          <a:prstGeom prst="rect">
            <a:avLst/>
          </a:prstGeom>
        </p:spPr>
      </p:pic>
      <p:sp>
        <p:nvSpPr>
          <p:cNvPr id="6" name="Slide Number Placeholder 5"/>
          <p:cNvSpPr>
            <a:spLocks noGrp="1"/>
          </p:cNvSpPr>
          <p:nvPr>
            <p:ph type="sldNum" sz="quarter" idx="12"/>
          </p:nvPr>
        </p:nvSpPr>
        <p:spPr/>
        <p:txBody>
          <a:bodyPr/>
          <a:lstStyle/>
          <a:p>
            <a:r>
              <a:rPr lang="en-ZA" dirty="0"/>
              <a:t> </a:t>
            </a: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261717"/>
            <a:ext cx="658522" cy="973358"/>
          </a:xfrm>
          <a:prstGeom prst="rect">
            <a:avLst/>
          </a:prstGeom>
        </p:spPr>
      </p:pic>
    </p:spTree>
    <p:extLst>
      <p:ext uri="{BB962C8B-B14F-4D97-AF65-F5344CB8AC3E}">
        <p14:creationId xmlns:p14="http://schemas.microsoft.com/office/powerpoint/2010/main" val="1910998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6100</TotalTime>
  <Words>1422</Words>
  <Application>Microsoft Office PowerPoint</Application>
  <PresentationFormat>On-screen Show (4:3)</PresentationFormat>
  <Paragraphs>158</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 Antiqua</vt:lpstr>
      <vt:lpstr>Calibri</vt:lpstr>
      <vt:lpstr>Century Gothic</vt:lpstr>
      <vt:lpstr>Times New Roman</vt:lpstr>
      <vt:lpstr>Apothecary</vt:lpstr>
      <vt:lpstr>PowerPoint Presentation</vt:lpstr>
      <vt:lpstr>introduction</vt:lpstr>
      <vt:lpstr>Provisions OF BILL </vt:lpstr>
      <vt:lpstr>Provisions OF BILL  </vt:lpstr>
      <vt:lpstr>Provisions OF BILL  </vt:lpstr>
      <vt:lpstr>provisions OF BILL </vt:lpstr>
      <vt:lpstr>Provisions OF BILL  </vt:lpstr>
      <vt:lpstr>Provisions OF BILL  </vt:lpstr>
      <vt:lpstr>Provisions OF BILL  </vt:lpstr>
      <vt:lpstr>provisions OF BILL  </vt:lpstr>
      <vt:lpstr>Provisions OF BILL  </vt:lpstr>
      <vt:lpstr>Provisions OF BILL  </vt:lpstr>
      <vt:lpstr>Provisions OF BILL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OPERATIONAL PLAN  TO FIGHT CRIME</dc:title>
  <dc:creator>Karen De Lange</dc:creator>
  <cp:lastModifiedBy>Vhonani Ramaano</cp:lastModifiedBy>
  <cp:revision>1083</cp:revision>
  <cp:lastPrinted>2020-07-12T16:54:20Z</cp:lastPrinted>
  <dcterms:created xsi:type="dcterms:W3CDTF">2017-06-21T07:55:38Z</dcterms:created>
  <dcterms:modified xsi:type="dcterms:W3CDTF">2020-08-21T17:41:02Z</dcterms:modified>
</cp:coreProperties>
</file>