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Default Extension="emf" ContentType="image/x-emf"/>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686" r:id="rId5"/>
    <p:sldMasterId id="2147483684" r:id="rId6"/>
    <p:sldMasterId id="2147483671" r:id="rId7"/>
    <p:sldMasterId id="2147483692" r:id="rId8"/>
    <p:sldMasterId id="2147483690" r:id="rId9"/>
  </p:sldMasterIdLst>
  <p:notesMasterIdLst>
    <p:notesMasterId r:id="rId38"/>
  </p:notesMasterIdLst>
  <p:handoutMasterIdLst>
    <p:handoutMasterId r:id="rId39"/>
  </p:handoutMasterIdLst>
  <p:sldIdLst>
    <p:sldId id="340" r:id="rId10"/>
    <p:sldId id="376" r:id="rId11"/>
    <p:sldId id="404" r:id="rId12"/>
    <p:sldId id="389" r:id="rId13"/>
    <p:sldId id="377" r:id="rId14"/>
    <p:sldId id="351" r:id="rId15"/>
    <p:sldId id="405" r:id="rId16"/>
    <p:sldId id="388" r:id="rId17"/>
    <p:sldId id="390" r:id="rId18"/>
    <p:sldId id="378" r:id="rId19"/>
    <p:sldId id="391" r:id="rId20"/>
    <p:sldId id="387" r:id="rId21"/>
    <p:sldId id="380" r:id="rId22"/>
    <p:sldId id="392" r:id="rId23"/>
    <p:sldId id="406" r:id="rId24"/>
    <p:sldId id="393" r:id="rId25"/>
    <p:sldId id="394" r:id="rId26"/>
    <p:sldId id="395" r:id="rId27"/>
    <p:sldId id="396" r:id="rId28"/>
    <p:sldId id="397" r:id="rId29"/>
    <p:sldId id="398" r:id="rId30"/>
    <p:sldId id="399" r:id="rId31"/>
    <p:sldId id="408" r:id="rId32"/>
    <p:sldId id="400" r:id="rId33"/>
    <p:sldId id="401" r:id="rId34"/>
    <p:sldId id="402" r:id="rId35"/>
    <p:sldId id="403" r:id="rId36"/>
    <p:sldId id="364" r:id="rId3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96">
          <p15:clr>
            <a:srgbClr val="A4A3A4"/>
          </p15:clr>
        </p15:guide>
        <p15:guide id="2" pos="224">
          <p15:clr>
            <a:srgbClr val="A4A3A4"/>
          </p15:clr>
        </p15:guide>
        <p15:guide id="3" orient="horz" pos="2044">
          <p15:clr>
            <a:srgbClr val="A4A3A4"/>
          </p15:clr>
        </p15:guide>
        <p15:guide id="4" orient="horz" pos="1702">
          <p15:clr>
            <a:srgbClr val="A4A3A4"/>
          </p15:clr>
        </p15:guide>
        <p15:guide id="5" orient="horz" pos="20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6BBC8"/>
    <a:srgbClr val="001489"/>
    <a:srgbClr val="FFC600"/>
    <a:srgbClr val="B7DEE8"/>
    <a:srgbClr val="5B7F89"/>
    <a:srgbClr val="5B7F95"/>
    <a:srgbClr val="C4D600"/>
    <a:srgbClr val="007DBA"/>
    <a:srgbClr val="0014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88" autoAdjust="0"/>
    <p:restoredTop sz="98875" autoAdjust="0"/>
  </p:normalViewPr>
  <p:slideViewPr>
    <p:cSldViewPr snapToGrid="0" snapToObjects="1" showGuides="1">
      <p:cViewPr varScale="1">
        <p:scale>
          <a:sx n="78" d="100"/>
          <a:sy n="78" d="100"/>
        </p:scale>
        <p:origin x="-1008" y="-84"/>
      </p:cViewPr>
      <p:guideLst>
        <p:guide orient="horz" pos="1696"/>
        <p:guide orient="horz" pos="2044"/>
        <p:guide orient="horz" pos="1702"/>
        <p:guide orient="horz" pos="2028"/>
        <p:guide pos="224"/>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1159C-36AF-4485-A7BB-C7A9724EBA05}"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ZA"/>
        </a:p>
      </dgm:t>
    </dgm:pt>
    <dgm:pt modelId="{C2C2ECCE-5541-436A-B5E9-63CADFF27DA2}">
      <dgm:prSet phldrT="[Text]"/>
      <dgm:spPr>
        <a:solidFill>
          <a:srgbClr val="FFC000"/>
        </a:solidFill>
      </dgm:spPr>
      <dgm:t>
        <a:bodyPr/>
        <a:lstStyle/>
        <a:p>
          <a:r>
            <a:rPr lang="en-ZA" b="1" dirty="0">
              <a:solidFill>
                <a:schemeClr val="bg1"/>
              </a:solidFill>
            </a:rPr>
            <a:t>Donor Group</a:t>
          </a:r>
        </a:p>
      </dgm:t>
    </dgm:pt>
    <dgm:pt modelId="{8B3BF3FE-3FEF-45BC-B901-7D766ABECA8C}" type="parTrans" cxnId="{E5DBB6AF-4959-45A5-B5B0-EAF118F60577}">
      <dgm:prSet/>
      <dgm:spPr/>
      <dgm:t>
        <a:bodyPr/>
        <a:lstStyle/>
        <a:p>
          <a:endParaRPr lang="en-ZA"/>
        </a:p>
      </dgm:t>
    </dgm:pt>
    <dgm:pt modelId="{B41714F3-408A-4DCF-A01C-B046FC347FD8}" type="sibTrans" cxnId="{E5DBB6AF-4959-45A5-B5B0-EAF118F60577}">
      <dgm:prSet/>
      <dgm:spPr/>
      <dgm:t>
        <a:bodyPr/>
        <a:lstStyle/>
        <a:p>
          <a:endParaRPr lang="en-ZA"/>
        </a:p>
      </dgm:t>
    </dgm:pt>
    <dgm:pt modelId="{9B091DD8-EB9D-4083-9F51-2908052AAC6B}">
      <dgm:prSet phldrT="[Text]"/>
      <dgm:spPr>
        <a:solidFill>
          <a:schemeClr val="tx2"/>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r"/>
          <a:r>
            <a:rPr lang="en-ZA" b="1" dirty="0">
              <a:solidFill>
                <a:schemeClr val="bg1"/>
              </a:solidFill>
            </a:rPr>
            <a:t>Collaboration</a:t>
          </a:r>
          <a:br>
            <a:rPr lang="en-ZA" b="1" dirty="0">
              <a:solidFill>
                <a:schemeClr val="bg1"/>
              </a:solidFill>
            </a:rPr>
          </a:br>
          <a:r>
            <a:rPr lang="en-ZA" b="1" dirty="0">
              <a:solidFill>
                <a:schemeClr val="bg1"/>
              </a:solidFill>
            </a:rPr>
            <a:t>School</a:t>
          </a:r>
        </a:p>
      </dgm:t>
    </dgm:pt>
    <dgm:pt modelId="{BA20E675-09AD-4B81-9E59-56D34DEB8AB2}" type="parTrans" cxnId="{77DD166C-166E-4B48-B523-BB6CC204A2B1}">
      <dgm:prSet/>
      <dgm:spPr/>
      <dgm:t>
        <a:bodyPr/>
        <a:lstStyle/>
        <a:p>
          <a:endParaRPr lang="en-ZA"/>
        </a:p>
      </dgm:t>
    </dgm:pt>
    <dgm:pt modelId="{200E5EDF-79AD-45F2-8986-331B1C5CBFC6}" type="sibTrans" cxnId="{77DD166C-166E-4B48-B523-BB6CC204A2B1}">
      <dgm:prSet/>
      <dgm:spPr/>
      <dgm:t>
        <a:bodyPr/>
        <a:lstStyle/>
        <a:p>
          <a:endParaRPr lang="en-ZA"/>
        </a:p>
      </dgm:t>
    </dgm:pt>
    <dgm:pt modelId="{7BA46B00-C62E-489E-BAD1-8DDDC2097758}">
      <dgm:prSet phldrT="[Text]"/>
      <dgm:spPr>
        <a:solidFill>
          <a:srgbClr val="0070C0"/>
        </a:solidFill>
      </dgm:spPr>
      <dgm:t>
        <a:bodyPr/>
        <a:lstStyle/>
        <a:p>
          <a:r>
            <a:rPr lang="en-ZA" b="1" dirty="0" smtClean="0">
              <a:solidFill>
                <a:schemeClr val="bg1"/>
              </a:solidFill>
            </a:rPr>
            <a:t>Prov. Gov./WCED</a:t>
          </a:r>
          <a:endParaRPr lang="en-ZA" b="1" dirty="0">
            <a:solidFill>
              <a:schemeClr val="bg1"/>
            </a:solidFill>
          </a:endParaRPr>
        </a:p>
      </dgm:t>
    </dgm:pt>
    <dgm:pt modelId="{5C346F10-56EA-465A-8858-B445FE72428B}" type="parTrans" cxnId="{5E5D4F97-1752-4276-B87E-82C1BAA2415D}">
      <dgm:prSet/>
      <dgm:spPr/>
      <dgm:t>
        <a:bodyPr/>
        <a:lstStyle/>
        <a:p>
          <a:endParaRPr lang="en-ZA"/>
        </a:p>
      </dgm:t>
    </dgm:pt>
    <dgm:pt modelId="{4F5F1CC4-A046-4DA0-B8AC-244B45DAFA44}" type="sibTrans" cxnId="{5E5D4F97-1752-4276-B87E-82C1BAA2415D}">
      <dgm:prSet/>
      <dgm:spPr/>
      <dgm:t>
        <a:bodyPr/>
        <a:lstStyle/>
        <a:p>
          <a:endParaRPr lang="en-ZA"/>
        </a:p>
      </dgm:t>
    </dgm:pt>
    <dgm:pt modelId="{2E33E6AC-E227-4705-9BD8-70B73D3BBF15}">
      <dgm:prSet phldrT="[Text]" custT="1"/>
      <dgm:spPr>
        <a:solidFill>
          <a:srgbClr val="00B050"/>
        </a:solidFill>
        <a:ln>
          <a:solidFill>
            <a:srgbClr val="00B050"/>
          </a:solidFill>
        </a:ln>
      </dgm:spPr>
      <dgm:t>
        <a:bodyPr/>
        <a:lstStyle/>
        <a:p>
          <a:r>
            <a:rPr lang="en-ZA" sz="2400" b="1" dirty="0">
              <a:solidFill>
                <a:schemeClr val="bg1"/>
              </a:solidFill>
            </a:rPr>
            <a:t>School Operating Partner</a:t>
          </a:r>
        </a:p>
      </dgm:t>
    </dgm:pt>
    <dgm:pt modelId="{E5A566F7-796E-4012-B3BD-168A46A73942}" type="parTrans" cxnId="{049E26AB-EE12-47D8-B263-F90B27C1ABB1}">
      <dgm:prSet/>
      <dgm:spPr/>
      <dgm:t>
        <a:bodyPr/>
        <a:lstStyle/>
        <a:p>
          <a:endParaRPr lang="en-ZA"/>
        </a:p>
      </dgm:t>
    </dgm:pt>
    <dgm:pt modelId="{579F36EF-FA0A-4571-9F53-1C2678CAE7E2}" type="sibTrans" cxnId="{049E26AB-EE12-47D8-B263-F90B27C1ABB1}">
      <dgm:prSet/>
      <dgm:spPr/>
      <dgm:t>
        <a:bodyPr/>
        <a:lstStyle/>
        <a:p>
          <a:endParaRPr lang="en-ZA"/>
        </a:p>
      </dgm:t>
    </dgm:pt>
    <dgm:pt modelId="{CDE65A28-6578-4C87-8D92-8C12334B2F42}">
      <dgm:prSet phldrT="[Text]"/>
      <dgm:spPr>
        <a:ln>
          <a:solidFill>
            <a:schemeClr val="accent1"/>
          </a:solidFill>
        </a:ln>
      </dgm:spPr>
      <dgm:t>
        <a:bodyPr/>
        <a:lstStyle/>
        <a:p>
          <a:r>
            <a:rPr lang="en-ZA" b="1" dirty="0">
              <a:solidFill>
                <a:schemeClr val="bg1"/>
              </a:solidFill>
            </a:rPr>
            <a:t>Public School</a:t>
          </a:r>
        </a:p>
      </dgm:t>
    </dgm:pt>
    <dgm:pt modelId="{CE0C4594-32B4-4BA6-80BD-51F53D0773E8}" type="parTrans" cxnId="{63B61BBC-EEE9-4CB4-A246-98C1C16E8D4C}">
      <dgm:prSet/>
      <dgm:spPr/>
      <dgm:t>
        <a:bodyPr/>
        <a:lstStyle/>
        <a:p>
          <a:endParaRPr lang="en-ZA"/>
        </a:p>
      </dgm:t>
    </dgm:pt>
    <dgm:pt modelId="{4AE88293-F155-40FE-A5E5-6D203F47097D}" type="sibTrans" cxnId="{63B61BBC-EEE9-4CB4-A246-98C1C16E8D4C}">
      <dgm:prSet/>
      <dgm:spPr/>
      <dgm:t>
        <a:bodyPr/>
        <a:lstStyle/>
        <a:p>
          <a:endParaRPr lang="en-ZA"/>
        </a:p>
      </dgm:t>
    </dgm:pt>
    <dgm:pt modelId="{B8647148-C080-46A1-BDFC-3877B8421509}" type="pres">
      <dgm:prSet presAssocID="{9861159C-36AF-4485-A7BB-C7A9724EBA05}" presName="diagram" presStyleCnt="0">
        <dgm:presLayoutVars>
          <dgm:dir/>
          <dgm:resizeHandles val="exact"/>
        </dgm:presLayoutVars>
      </dgm:prSet>
      <dgm:spPr/>
      <dgm:t>
        <a:bodyPr/>
        <a:lstStyle/>
        <a:p>
          <a:endParaRPr lang="en-US"/>
        </a:p>
      </dgm:t>
    </dgm:pt>
    <dgm:pt modelId="{9C989998-8D55-4411-AB97-4C62BA504147}" type="pres">
      <dgm:prSet presAssocID="{C2C2ECCE-5541-436A-B5E9-63CADFF27DA2}" presName="node" presStyleLbl="node1" presStyleIdx="0" presStyleCnt="5" custLinFactNeighborX="37727" custLinFactNeighborY="-73290">
        <dgm:presLayoutVars>
          <dgm:bulletEnabled val="1"/>
        </dgm:presLayoutVars>
      </dgm:prSet>
      <dgm:spPr/>
      <dgm:t>
        <a:bodyPr/>
        <a:lstStyle/>
        <a:p>
          <a:endParaRPr lang="en-US"/>
        </a:p>
      </dgm:t>
    </dgm:pt>
    <dgm:pt modelId="{C4EAF5B7-FD9C-4CC9-A13E-FD457181518B}" type="pres">
      <dgm:prSet presAssocID="{B41714F3-408A-4DCF-A01C-B046FC347FD8}" presName="sibTrans" presStyleCnt="0"/>
      <dgm:spPr/>
    </dgm:pt>
    <dgm:pt modelId="{48101EA4-26C2-49B4-B039-ED82D8BB734E}" type="pres">
      <dgm:prSet presAssocID="{9B091DD8-EB9D-4083-9F51-2908052AAC6B}" presName="node" presStyleLbl="node1" presStyleIdx="1" presStyleCnt="5" custScaleX="348603" custScaleY="118585" custLinFactY="88644" custLinFactNeighborX="-76165" custLinFactNeighborY="100000">
        <dgm:presLayoutVars>
          <dgm:bulletEnabled val="1"/>
        </dgm:presLayoutVars>
      </dgm:prSet>
      <dgm:spPr/>
      <dgm:t>
        <a:bodyPr/>
        <a:lstStyle/>
        <a:p>
          <a:endParaRPr lang="en-US"/>
        </a:p>
      </dgm:t>
    </dgm:pt>
    <dgm:pt modelId="{3B40F44F-A25E-4EC8-B68B-E4523754AC1C}" type="pres">
      <dgm:prSet presAssocID="{200E5EDF-79AD-45F2-8986-331B1C5CBFC6}" presName="sibTrans" presStyleCnt="0"/>
      <dgm:spPr/>
    </dgm:pt>
    <dgm:pt modelId="{AD6B607C-1FDE-4525-9F9E-2F1684B944BB}" type="pres">
      <dgm:prSet presAssocID="{7BA46B00-C62E-489E-BAD1-8DDDC2097758}" presName="node" presStyleLbl="node1" presStyleIdx="2" presStyleCnt="5" custScaleX="122011" custLinFactX="92231" custLinFactY="-97323" custLinFactNeighborX="100000" custLinFactNeighborY="-100000">
        <dgm:presLayoutVars>
          <dgm:bulletEnabled val="1"/>
        </dgm:presLayoutVars>
      </dgm:prSet>
      <dgm:spPr/>
      <dgm:t>
        <a:bodyPr/>
        <a:lstStyle/>
        <a:p>
          <a:endParaRPr lang="en-US"/>
        </a:p>
      </dgm:t>
    </dgm:pt>
    <dgm:pt modelId="{833F199C-697C-4183-B1E9-04B2390BF301}" type="pres">
      <dgm:prSet presAssocID="{4F5F1CC4-A046-4DA0-B8AC-244B45DAFA44}" presName="sibTrans" presStyleCnt="0"/>
      <dgm:spPr/>
    </dgm:pt>
    <dgm:pt modelId="{B182CE20-F24A-4E70-B40A-EFB837A1A7CD}" type="pres">
      <dgm:prSet presAssocID="{2E33E6AC-E227-4705-9BD8-70B73D3BBF15}" presName="node" presStyleLbl="node1" presStyleIdx="3" presStyleCnt="5" custLinFactX="-20779" custLinFactNeighborX="-100000" custLinFactNeighborY="65913">
        <dgm:presLayoutVars>
          <dgm:bulletEnabled val="1"/>
        </dgm:presLayoutVars>
      </dgm:prSet>
      <dgm:spPr/>
      <dgm:t>
        <a:bodyPr/>
        <a:lstStyle/>
        <a:p>
          <a:endParaRPr lang="en-US"/>
        </a:p>
      </dgm:t>
    </dgm:pt>
    <dgm:pt modelId="{1C6A8920-B18B-45C4-B962-1E53A09CFC6C}" type="pres">
      <dgm:prSet presAssocID="{579F36EF-FA0A-4571-9F53-1C2678CAE7E2}" presName="sibTrans" presStyleCnt="0"/>
      <dgm:spPr/>
    </dgm:pt>
    <dgm:pt modelId="{CF4F6E2F-15DA-4575-8CD1-5BBD97581423}" type="pres">
      <dgm:prSet presAssocID="{CDE65A28-6578-4C87-8D92-8C12334B2F42}" presName="node" presStyleLbl="node1" presStyleIdx="4" presStyleCnt="5" custScaleX="88295" custLinFactX="-16231" custLinFactNeighborX="-100000" custLinFactNeighborY="65666">
        <dgm:presLayoutVars>
          <dgm:bulletEnabled val="1"/>
        </dgm:presLayoutVars>
      </dgm:prSet>
      <dgm:spPr/>
      <dgm:t>
        <a:bodyPr/>
        <a:lstStyle/>
        <a:p>
          <a:endParaRPr lang="en-US"/>
        </a:p>
      </dgm:t>
    </dgm:pt>
  </dgm:ptLst>
  <dgm:cxnLst>
    <dgm:cxn modelId="{63B61BBC-EEE9-4CB4-A246-98C1C16E8D4C}" srcId="{9861159C-36AF-4485-A7BB-C7A9724EBA05}" destId="{CDE65A28-6578-4C87-8D92-8C12334B2F42}" srcOrd="4" destOrd="0" parTransId="{CE0C4594-32B4-4BA6-80BD-51F53D0773E8}" sibTransId="{4AE88293-F155-40FE-A5E5-6D203F47097D}"/>
    <dgm:cxn modelId="{33527390-7083-40E1-97A8-63531CDB3B6A}" type="presOf" srcId="{2E33E6AC-E227-4705-9BD8-70B73D3BBF15}" destId="{B182CE20-F24A-4E70-B40A-EFB837A1A7CD}" srcOrd="0" destOrd="0" presId="urn:microsoft.com/office/officeart/2005/8/layout/default#1"/>
    <dgm:cxn modelId="{2080DD2A-E721-481F-9B0C-7F0C9B39BCFD}" type="presOf" srcId="{9861159C-36AF-4485-A7BB-C7A9724EBA05}" destId="{B8647148-C080-46A1-BDFC-3877B8421509}" srcOrd="0" destOrd="0" presId="urn:microsoft.com/office/officeart/2005/8/layout/default#1"/>
    <dgm:cxn modelId="{00323444-E70F-432F-B233-A99BB4D2621B}" type="presOf" srcId="{CDE65A28-6578-4C87-8D92-8C12334B2F42}" destId="{CF4F6E2F-15DA-4575-8CD1-5BBD97581423}" srcOrd="0" destOrd="0" presId="urn:microsoft.com/office/officeart/2005/8/layout/default#1"/>
    <dgm:cxn modelId="{67E4D1E9-2C54-434A-B4BC-A0A95DB9CFAA}" type="presOf" srcId="{7BA46B00-C62E-489E-BAD1-8DDDC2097758}" destId="{AD6B607C-1FDE-4525-9F9E-2F1684B944BB}" srcOrd="0" destOrd="0" presId="urn:microsoft.com/office/officeart/2005/8/layout/default#1"/>
    <dgm:cxn modelId="{7E306DB0-2865-46DC-B751-B4F882BD8919}" type="presOf" srcId="{C2C2ECCE-5541-436A-B5E9-63CADFF27DA2}" destId="{9C989998-8D55-4411-AB97-4C62BA504147}" srcOrd="0" destOrd="0" presId="urn:microsoft.com/office/officeart/2005/8/layout/default#1"/>
    <dgm:cxn modelId="{5E5D4F97-1752-4276-B87E-82C1BAA2415D}" srcId="{9861159C-36AF-4485-A7BB-C7A9724EBA05}" destId="{7BA46B00-C62E-489E-BAD1-8DDDC2097758}" srcOrd="2" destOrd="0" parTransId="{5C346F10-56EA-465A-8858-B445FE72428B}" sibTransId="{4F5F1CC4-A046-4DA0-B8AC-244B45DAFA44}"/>
    <dgm:cxn modelId="{77DD166C-166E-4B48-B523-BB6CC204A2B1}" srcId="{9861159C-36AF-4485-A7BB-C7A9724EBA05}" destId="{9B091DD8-EB9D-4083-9F51-2908052AAC6B}" srcOrd="1" destOrd="0" parTransId="{BA20E675-09AD-4B81-9E59-56D34DEB8AB2}" sibTransId="{200E5EDF-79AD-45F2-8986-331B1C5CBFC6}"/>
    <dgm:cxn modelId="{E5DBB6AF-4959-45A5-B5B0-EAF118F60577}" srcId="{9861159C-36AF-4485-A7BB-C7A9724EBA05}" destId="{C2C2ECCE-5541-436A-B5E9-63CADFF27DA2}" srcOrd="0" destOrd="0" parTransId="{8B3BF3FE-3FEF-45BC-B901-7D766ABECA8C}" sibTransId="{B41714F3-408A-4DCF-A01C-B046FC347FD8}"/>
    <dgm:cxn modelId="{383C09AC-14B3-4082-A947-7D9D49815DBC}" type="presOf" srcId="{9B091DD8-EB9D-4083-9F51-2908052AAC6B}" destId="{48101EA4-26C2-49B4-B039-ED82D8BB734E}" srcOrd="0" destOrd="0" presId="urn:microsoft.com/office/officeart/2005/8/layout/default#1"/>
    <dgm:cxn modelId="{049E26AB-EE12-47D8-B263-F90B27C1ABB1}" srcId="{9861159C-36AF-4485-A7BB-C7A9724EBA05}" destId="{2E33E6AC-E227-4705-9BD8-70B73D3BBF15}" srcOrd="3" destOrd="0" parTransId="{E5A566F7-796E-4012-B3BD-168A46A73942}" sibTransId="{579F36EF-FA0A-4571-9F53-1C2678CAE7E2}"/>
    <dgm:cxn modelId="{9C6E9D8B-52F4-4BD8-8018-1EDC6FB845AF}" type="presParOf" srcId="{B8647148-C080-46A1-BDFC-3877B8421509}" destId="{9C989998-8D55-4411-AB97-4C62BA504147}" srcOrd="0" destOrd="0" presId="urn:microsoft.com/office/officeart/2005/8/layout/default#1"/>
    <dgm:cxn modelId="{A7CE64CE-9481-497B-8225-B3EE91DFFA22}" type="presParOf" srcId="{B8647148-C080-46A1-BDFC-3877B8421509}" destId="{C4EAF5B7-FD9C-4CC9-A13E-FD457181518B}" srcOrd="1" destOrd="0" presId="urn:microsoft.com/office/officeart/2005/8/layout/default#1"/>
    <dgm:cxn modelId="{C39D44AD-1526-4F53-B62E-D5CE40BC7DD0}" type="presParOf" srcId="{B8647148-C080-46A1-BDFC-3877B8421509}" destId="{48101EA4-26C2-49B4-B039-ED82D8BB734E}" srcOrd="2" destOrd="0" presId="urn:microsoft.com/office/officeart/2005/8/layout/default#1"/>
    <dgm:cxn modelId="{16811039-79B7-41E3-BB6F-4B1C17B567CB}" type="presParOf" srcId="{B8647148-C080-46A1-BDFC-3877B8421509}" destId="{3B40F44F-A25E-4EC8-B68B-E4523754AC1C}" srcOrd="3" destOrd="0" presId="urn:microsoft.com/office/officeart/2005/8/layout/default#1"/>
    <dgm:cxn modelId="{23C020D2-009C-42AC-B418-EF41330BF5CD}" type="presParOf" srcId="{B8647148-C080-46A1-BDFC-3877B8421509}" destId="{AD6B607C-1FDE-4525-9F9E-2F1684B944BB}" srcOrd="4" destOrd="0" presId="urn:microsoft.com/office/officeart/2005/8/layout/default#1"/>
    <dgm:cxn modelId="{D7A1559E-2E4A-450A-B3ED-F3EA30965579}" type="presParOf" srcId="{B8647148-C080-46A1-BDFC-3877B8421509}" destId="{833F199C-697C-4183-B1E9-04B2390BF301}" srcOrd="5" destOrd="0" presId="urn:microsoft.com/office/officeart/2005/8/layout/default#1"/>
    <dgm:cxn modelId="{8DB48986-25D6-490B-B0A0-5B711C11446A}" type="presParOf" srcId="{B8647148-C080-46A1-BDFC-3877B8421509}" destId="{B182CE20-F24A-4E70-B40A-EFB837A1A7CD}" srcOrd="6" destOrd="0" presId="urn:microsoft.com/office/officeart/2005/8/layout/default#1"/>
    <dgm:cxn modelId="{530645A0-DC0C-4FA5-B9B9-D1582A7512FF}" type="presParOf" srcId="{B8647148-C080-46A1-BDFC-3877B8421509}" destId="{1C6A8920-B18B-45C4-B962-1E53A09CFC6C}" srcOrd="7" destOrd="0" presId="urn:microsoft.com/office/officeart/2005/8/layout/default#1"/>
    <dgm:cxn modelId="{3871AF6C-0D67-4CA7-8722-3E1E238F3E63}" type="presParOf" srcId="{B8647148-C080-46A1-BDFC-3877B8421509}" destId="{CF4F6E2F-15DA-4575-8CD1-5BBD97581423}"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2A4162-2A0B-440A-B09D-E9C5F381DA6C}" type="doc">
      <dgm:prSet loTypeId="urn:microsoft.com/office/officeart/2005/8/layout/bProcess3" loCatId="process" qsTypeId="urn:microsoft.com/office/officeart/2005/8/quickstyle/simple3" qsCatId="simple" csTypeId="urn:microsoft.com/office/officeart/2005/8/colors/accent1_2" csCatId="accent1" phldr="1"/>
      <dgm:spPr/>
      <dgm:t>
        <a:bodyPr/>
        <a:lstStyle/>
        <a:p>
          <a:endParaRPr lang="en-US"/>
        </a:p>
      </dgm:t>
    </dgm:pt>
    <dgm:pt modelId="{4AACA344-6B31-4124-8F44-6DBCAFA02DB2}" type="pres">
      <dgm:prSet presAssocID="{BD2A4162-2A0B-440A-B09D-E9C5F381DA6C}" presName="Name0" presStyleCnt="0">
        <dgm:presLayoutVars>
          <dgm:dir/>
          <dgm:resizeHandles val="exact"/>
        </dgm:presLayoutVars>
      </dgm:prSet>
      <dgm:spPr/>
      <dgm:t>
        <a:bodyPr/>
        <a:lstStyle/>
        <a:p>
          <a:endParaRPr lang="en-US"/>
        </a:p>
      </dgm:t>
    </dgm:pt>
  </dgm:ptLst>
  <dgm:cxnLst>
    <dgm:cxn modelId="{29D5FEF8-5094-4237-B5AA-43A652F511BB}" type="presOf" srcId="{BD2A4162-2A0B-440A-B09D-E9C5F381DA6C}" destId="{4AACA344-6B31-4124-8F44-6DBCAFA02DB2}" srcOrd="0"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89998-8D55-4411-AB97-4C62BA504147}">
      <dsp:nvSpPr>
        <dsp:cNvPr id="0" name=""/>
        <dsp:cNvSpPr/>
      </dsp:nvSpPr>
      <dsp:spPr>
        <a:xfrm>
          <a:off x="677575" y="532831"/>
          <a:ext cx="1794197" cy="107651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ZA" sz="3000" b="1" kern="1200" dirty="0">
              <a:solidFill>
                <a:schemeClr val="bg1"/>
              </a:solidFill>
            </a:rPr>
            <a:t>Donor Group</a:t>
          </a:r>
        </a:p>
      </dsp:txBody>
      <dsp:txXfrm>
        <a:off x="677575" y="532831"/>
        <a:ext cx="1794197" cy="1076518"/>
      </dsp:txXfrm>
    </dsp:sp>
    <dsp:sp modelId="{48101EA4-26C2-49B4-B039-ED82D8BB734E}">
      <dsp:nvSpPr>
        <dsp:cNvPr id="0" name=""/>
        <dsp:cNvSpPr/>
      </dsp:nvSpPr>
      <dsp:spPr>
        <a:xfrm>
          <a:off x="607745" y="3252563"/>
          <a:ext cx="6254626" cy="1276589"/>
        </a:xfrm>
        <a:prstGeom prst="rect">
          <a:avLst/>
        </a:prstGeom>
        <a:solidFill>
          <a:schemeClr val="tx2"/>
        </a:solidFill>
        <a:ln w="25400"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r" defTabSz="1333500">
            <a:lnSpc>
              <a:spcPct val="90000"/>
            </a:lnSpc>
            <a:spcBef>
              <a:spcPct val="0"/>
            </a:spcBef>
            <a:spcAft>
              <a:spcPct val="35000"/>
            </a:spcAft>
          </a:pPr>
          <a:r>
            <a:rPr lang="en-ZA" sz="3000" b="1" kern="1200" dirty="0">
              <a:solidFill>
                <a:schemeClr val="bg1"/>
              </a:solidFill>
            </a:rPr>
            <a:t>Collaboration</a:t>
          </a:r>
          <a:br>
            <a:rPr lang="en-ZA" sz="3000" b="1" kern="1200" dirty="0">
              <a:solidFill>
                <a:schemeClr val="bg1"/>
              </a:solidFill>
            </a:rPr>
          </a:br>
          <a:r>
            <a:rPr lang="en-ZA" sz="3000" b="1" kern="1200" dirty="0">
              <a:solidFill>
                <a:schemeClr val="bg1"/>
              </a:solidFill>
            </a:rPr>
            <a:t>School</a:t>
          </a:r>
        </a:p>
      </dsp:txBody>
      <dsp:txXfrm>
        <a:off x="607745" y="3252563"/>
        <a:ext cx="6254626" cy="1276589"/>
      </dsp:txXfrm>
    </dsp:sp>
    <dsp:sp modelId="{AD6B607C-1FDE-4525-9F9E-2F1684B944BB}">
      <dsp:nvSpPr>
        <dsp:cNvPr id="0" name=""/>
        <dsp:cNvSpPr/>
      </dsp:nvSpPr>
      <dsp:spPr>
        <a:xfrm>
          <a:off x="4600632" y="553566"/>
          <a:ext cx="2189118" cy="1076518"/>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ZA" sz="3000" b="1" kern="1200" dirty="0" smtClean="0">
              <a:solidFill>
                <a:schemeClr val="bg1"/>
              </a:solidFill>
            </a:rPr>
            <a:t>Prov. Gov./WCED</a:t>
          </a:r>
          <a:endParaRPr lang="en-ZA" sz="3000" b="1" kern="1200" dirty="0">
            <a:solidFill>
              <a:schemeClr val="bg1"/>
            </a:solidFill>
          </a:endParaRPr>
        </a:p>
      </dsp:txBody>
      <dsp:txXfrm>
        <a:off x="4600632" y="553566"/>
        <a:ext cx="2189118" cy="1076518"/>
      </dsp:txXfrm>
    </dsp:sp>
    <dsp:sp modelId="{B182CE20-F24A-4E70-B40A-EFB837A1A7CD}">
      <dsp:nvSpPr>
        <dsp:cNvPr id="0" name=""/>
        <dsp:cNvSpPr/>
      </dsp:nvSpPr>
      <dsp:spPr>
        <a:xfrm>
          <a:off x="1353153" y="3387350"/>
          <a:ext cx="1794197" cy="1076518"/>
        </a:xfrm>
        <a:prstGeom prst="rect">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dirty="0">
              <a:solidFill>
                <a:schemeClr val="bg1"/>
              </a:solidFill>
            </a:rPr>
            <a:t>School Operating Partner</a:t>
          </a:r>
        </a:p>
      </dsp:txBody>
      <dsp:txXfrm>
        <a:off x="1353153" y="3387350"/>
        <a:ext cx="1794197" cy="1076518"/>
      </dsp:txXfrm>
    </dsp:sp>
    <dsp:sp modelId="{CF4F6E2F-15DA-4575-8CD1-5BBD97581423}">
      <dsp:nvSpPr>
        <dsp:cNvPr id="0" name=""/>
        <dsp:cNvSpPr/>
      </dsp:nvSpPr>
      <dsp:spPr>
        <a:xfrm>
          <a:off x="3408370" y="3384691"/>
          <a:ext cx="1584186" cy="1076518"/>
        </a:xfrm>
        <a:prstGeom prst="rect">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ZA" sz="3000" b="1" kern="1200" dirty="0">
              <a:solidFill>
                <a:schemeClr val="bg1"/>
              </a:solidFill>
            </a:rPr>
            <a:t>Public School</a:t>
          </a:r>
        </a:p>
      </dsp:txBody>
      <dsp:txXfrm>
        <a:off x="3408370" y="3384691"/>
        <a:ext cx="1584186" cy="1076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2462A2F-C169-421B-8644-E4F3760FF0E1}"/>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 xmlns:a16="http://schemas.microsoft.com/office/drawing/2014/main" id="{A242AFDA-319F-4241-8239-94665956F013}"/>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840C593D-B586-40CE-896C-37FE88ED7A6F}" type="datetimeFigureOut">
              <a:rPr lang="en-ZA" smtClean="0"/>
              <a:pPr/>
              <a:t>2020/09/01</a:t>
            </a:fld>
            <a:endParaRPr lang="en-ZA" dirty="0"/>
          </a:p>
        </p:txBody>
      </p:sp>
      <p:sp>
        <p:nvSpPr>
          <p:cNvPr id="4" name="Footer Placeholder 3">
            <a:extLst>
              <a:ext uri="{FF2B5EF4-FFF2-40B4-BE49-F238E27FC236}">
                <a16:creationId xmlns="" xmlns:a16="http://schemas.microsoft.com/office/drawing/2014/main" id="{03F846FD-7CE0-49A0-A7A4-0A4212900F18}"/>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 xmlns:a16="http://schemas.microsoft.com/office/drawing/2014/main" id="{24877C2E-F6D6-4925-9843-788F9602DB39}"/>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86A8B621-0B34-4627-8B4C-E5D4FE6F7DB0}" type="slidenum">
              <a:rPr lang="en-ZA" smtClean="0"/>
              <a:pPr/>
              <a:t>‹#›</a:t>
            </a:fld>
            <a:endParaRPr lang="en-ZA" dirty="0"/>
          </a:p>
        </p:txBody>
      </p:sp>
    </p:spTree>
    <p:extLst>
      <p:ext uri="{BB962C8B-B14F-4D97-AF65-F5344CB8AC3E}">
        <p14:creationId xmlns:p14="http://schemas.microsoft.com/office/powerpoint/2010/main" xmlns="" val="40237460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6DE394F5-9736-4EE7-BAC8-5E5FB6CE066B}" type="datetimeFigureOut">
              <a:rPr lang="en-ZA" smtClean="0"/>
              <a:pPr/>
              <a:t>2020/09/01</a:t>
            </a:fld>
            <a:endParaRPr lang="en-ZA"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DA355414-EB0C-480B-8848-E054B6C5A8A8}" type="slidenum">
              <a:rPr lang="en-ZA" smtClean="0"/>
              <a:pPr/>
              <a:t>‹#›</a:t>
            </a:fld>
            <a:endParaRPr lang="en-ZA" dirty="0"/>
          </a:p>
        </p:txBody>
      </p:sp>
    </p:spTree>
    <p:extLst>
      <p:ext uri="{BB962C8B-B14F-4D97-AF65-F5344CB8AC3E}">
        <p14:creationId xmlns:p14="http://schemas.microsoft.com/office/powerpoint/2010/main" xmlns="" val="16303397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0DA07-BDF3-4DC8-BC24-9FD2F66F51D3}" type="slidenum">
              <a:rPr lang="en-ZA" smtClean="0">
                <a:solidFill>
                  <a:prstClr val="black"/>
                </a:solidFill>
              </a:rPr>
              <a:pPr/>
              <a:t>6</a:t>
            </a:fld>
            <a:endParaRPr lang="en-ZA" dirty="0">
              <a:solidFill>
                <a:prstClr val="black"/>
              </a:solidFill>
            </a:endParaRPr>
          </a:p>
        </p:txBody>
      </p:sp>
    </p:spTree>
    <p:extLst>
      <p:ext uri="{BB962C8B-B14F-4D97-AF65-F5344CB8AC3E}">
        <p14:creationId xmlns:p14="http://schemas.microsoft.com/office/powerpoint/2010/main" xmlns="" val="23591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D04F8-D0D8-6E43-A569-7F595B318E82}" type="slidenum">
              <a:rPr lang="en-US" smtClean="0"/>
              <a:pPr/>
              <a:t>9</a:t>
            </a:fld>
            <a:endParaRPr lang="en-US" dirty="0"/>
          </a:p>
        </p:txBody>
      </p:sp>
    </p:spTree>
    <p:extLst>
      <p:ext uri="{BB962C8B-B14F-4D97-AF65-F5344CB8AC3E}">
        <p14:creationId xmlns:p14="http://schemas.microsoft.com/office/powerpoint/2010/main" xmlns="" val="234368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D04F8-D0D8-6E43-A569-7F595B318E82}" type="slidenum">
              <a:rPr lang="en-US" smtClean="0"/>
              <a:pPr/>
              <a:t>14</a:t>
            </a:fld>
            <a:endParaRPr lang="en-US" dirty="0"/>
          </a:p>
        </p:txBody>
      </p:sp>
    </p:spTree>
    <p:extLst>
      <p:ext uri="{BB962C8B-B14F-4D97-AF65-F5344CB8AC3E}">
        <p14:creationId xmlns:p14="http://schemas.microsoft.com/office/powerpoint/2010/main" xmlns="" val="98241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D04F8-D0D8-6E43-A569-7F595B318E82}" type="slidenum">
              <a:rPr lang="en-US" smtClean="0"/>
              <a:pPr/>
              <a:t>16</a:t>
            </a:fld>
            <a:endParaRPr lang="en-US" dirty="0"/>
          </a:p>
        </p:txBody>
      </p:sp>
    </p:spTree>
    <p:extLst>
      <p:ext uri="{BB962C8B-B14F-4D97-AF65-F5344CB8AC3E}">
        <p14:creationId xmlns:p14="http://schemas.microsoft.com/office/powerpoint/2010/main" xmlns="" val="198213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10"/>
          </p:nvPr>
        </p:nvSpPr>
        <p:spPr/>
        <p:txBody>
          <a:bodyPr/>
          <a:lstStyle/>
          <a:p>
            <a:fld id="{3F0D04F8-D0D8-6E43-A569-7F595B318E82}" type="slidenum">
              <a:rPr lang="en-US" smtClean="0"/>
              <a:pPr/>
              <a:t>24</a:t>
            </a:fld>
            <a:endParaRPr lang="en-US" dirty="0"/>
          </a:p>
        </p:txBody>
      </p:sp>
    </p:spTree>
    <p:extLst>
      <p:ext uri="{BB962C8B-B14F-4D97-AF65-F5344CB8AC3E}">
        <p14:creationId xmlns:p14="http://schemas.microsoft.com/office/powerpoint/2010/main" xmlns="" val="4016322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10"/>
          </p:nvPr>
        </p:nvSpPr>
        <p:spPr/>
        <p:txBody>
          <a:bodyPr/>
          <a:lstStyle/>
          <a:p>
            <a:fld id="{3F0D04F8-D0D8-6E43-A569-7F595B318E82}" type="slidenum">
              <a:rPr lang="en-US" smtClean="0"/>
              <a:pPr/>
              <a:t>25</a:t>
            </a:fld>
            <a:endParaRPr lang="en-US" dirty="0"/>
          </a:p>
        </p:txBody>
      </p:sp>
    </p:spTree>
    <p:extLst>
      <p:ext uri="{BB962C8B-B14F-4D97-AF65-F5344CB8AC3E}">
        <p14:creationId xmlns:p14="http://schemas.microsoft.com/office/powerpoint/2010/main" xmlns="" val="3550311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10"/>
          </p:nvPr>
        </p:nvSpPr>
        <p:spPr/>
        <p:txBody>
          <a:bodyPr/>
          <a:lstStyle/>
          <a:p>
            <a:fld id="{3F0D04F8-D0D8-6E43-A569-7F595B318E82}" type="slidenum">
              <a:rPr lang="en-US" smtClean="0"/>
              <a:pPr/>
              <a:t>26</a:t>
            </a:fld>
            <a:endParaRPr lang="en-US" dirty="0"/>
          </a:p>
        </p:txBody>
      </p:sp>
    </p:spTree>
    <p:extLst>
      <p:ext uri="{BB962C8B-B14F-4D97-AF65-F5344CB8AC3E}">
        <p14:creationId xmlns:p14="http://schemas.microsoft.com/office/powerpoint/2010/main" xmlns="" val="2475438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10"/>
          </p:nvPr>
        </p:nvSpPr>
        <p:spPr/>
        <p:txBody>
          <a:bodyPr/>
          <a:lstStyle/>
          <a:p>
            <a:fld id="{3F0D04F8-D0D8-6E43-A569-7F595B318E82}" type="slidenum">
              <a:rPr lang="en-US" smtClean="0"/>
              <a:pPr/>
              <a:t>27</a:t>
            </a:fld>
            <a:endParaRPr lang="en-US" dirty="0"/>
          </a:p>
        </p:txBody>
      </p:sp>
    </p:spTree>
    <p:extLst>
      <p:ext uri="{BB962C8B-B14F-4D97-AF65-F5344CB8AC3E}">
        <p14:creationId xmlns:p14="http://schemas.microsoft.com/office/powerpoint/2010/main" xmlns="" val="1596556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28</a:t>
            </a:fld>
            <a:endParaRPr lang="en-ZA" dirty="0"/>
          </a:p>
        </p:txBody>
      </p:sp>
    </p:spTree>
    <p:extLst>
      <p:ext uri="{BB962C8B-B14F-4D97-AF65-F5344CB8AC3E}">
        <p14:creationId xmlns:p14="http://schemas.microsoft.com/office/powerpoint/2010/main" xmlns="" val="4221081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10249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69861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91077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9"/>
          <p:cNvSpPr>
            <a:spLocks noGrp="1"/>
          </p:cNvSpPr>
          <p:nvPr>
            <p:ph type="title"/>
          </p:nvPr>
        </p:nvSpPr>
        <p:spPr>
          <a:xfrm>
            <a:off x="457200" y="3088640"/>
            <a:ext cx="8229600" cy="1143000"/>
          </a:xfrm>
          <a:prstGeom prst="rect">
            <a:avLst/>
          </a:prstGeom>
        </p:spPr>
        <p:txBody>
          <a:bodyPr vert="horz"/>
          <a:lstStyle>
            <a:lvl1pPr>
              <a:defRPr sz="4000" b="1">
                <a:solidFill>
                  <a:srgbClr val="001489"/>
                </a:solidFill>
              </a:defRPr>
            </a:lvl1pPr>
          </a:lstStyle>
          <a:p>
            <a:r>
              <a:rPr lang="en-US" dirty="0"/>
              <a:t>Click to edit Master title style</a:t>
            </a:r>
          </a:p>
        </p:txBody>
      </p:sp>
    </p:spTree>
    <p:extLst>
      <p:ext uri="{BB962C8B-B14F-4D97-AF65-F5344CB8AC3E}">
        <p14:creationId xmlns:p14="http://schemas.microsoft.com/office/powerpoint/2010/main" xmlns="" val="205343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00300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4000" b="1" i="0">
                <a:solidFill>
                  <a:srgbClr val="FFFFFF"/>
                </a:solidFill>
                <a:latin typeface="Century Gothic"/>
                <a:cs typeface="Century Gothic"/>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3000" b="1" i="0">
                <a:solidFill>
                  <a:srgbClr val="FFFFFF"/>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xmlns="" val="1970875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7643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751131"/>
          </a:xfrm>
          <a:prstGeom prst="rect">
            <a:avLst/>
          </a:prstGeom>
        </p:spPr>
        <p:txBody>
          <a:bodyPr vert="horz"/>
          <a:lstStyle>
            <a:lvl1pPr algn="l">
              <a:defRPr sz="4000" b="1"/>
            </a:lvl1pPr>
          </a:lstStyle>
          <a:p>
            <a:r>
              <a:rPr lang="en-US" dirty="0"/>
              <a:t>Click to edit Master title style</a:t>
            </a:r>
          </a:p>
        </p:txBody>
      </p:sp>
    </p:spTree>
    <p:extLst>
      <p:ext uri="{BB962C8B-B14F-4D97-AF65-F5344CB8AC3E}">
        <p14:creationId xmlns:p14="http://schemas.microsoft.com/office/powerpoint/2010/main" xmlns="" val="394678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4000" b="1" i="0">
                <a:solidFill>
                  <a:srgbClr val="FFFFFF"/>
                </a:solidFill>
                <a:latin typeface="Century Gothic"/>
                <a:cs typeface="Century Gothic"/>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3000" b="1" i="0">
                <a:solidFill>
                  <a:srgbClr val="FFFFFF"/>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xmlns="" val="215614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86308"/>
            <a:ext cx="7772400" cy="1470025"/>
          </a:xfrm>
          <a:prstGeom prst="rect">
            <a:avLst/>
          </a:prstGeom>
        </p:spPr>
        <p:txBody>
          <a:bodyPr/>
          <a:lstStyle>
            <a:lvl1pPr>
              <a:defRPr sz="4000" b="1" i="0">
                <a:solidFill>
                  <a:schemeClr val="bg1"/>
                </a:solidFill>
                <a:latin typeface="Century Gothic"/>
                <a:cs typeface="Century Gothic"/>
              </a:defRPr>
            </a:lvl1pPr>
          </a:lstStyle>
          <a:p>
            <a:r>
              <a:rPr lang="en-US" dirty="0"/>
              <a:t>Click to edit Master title style</a:t>
            </a:r>
          </a:p>
        </p:txBody>
      </p:sp>
      <p:sp>
        <p:nvSpPr>
          <p:cNvPr id="3" name="Subtitle 2"/>
          <p:cNvSpPr>
            <a:spLocks noGrp="1"/>
          </p:cNvSpPr>
          <p:nvPr>
            <p:ph type="subTitle" idx="1"/>
          </p:nvPr>
        </p:nvSpPr>
        <p:spPr>
          <a:xfrm>
            <a:off x="1371600" y="4842083"/>
            <a:ext cx="6400800" cy="1752600"/>
          </a:xfrm>
          <a:prstGeom prst="rect">
            <a:avLst/>
          </a:prstGeom>
        </p:spPr>
        <p:txBody>
          <a:bodyPr/>
          <a:lstStyle>
            <a:lvl1pPr marL="0" indent="0" algn="ctr">
              <a:buNone/>
              <a:defRPr sz="3000" b="1" i="0">
                <a:solidFill>
                  <a:schemeClr val="bg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xmlns="" val="2626806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148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3190035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MEC Consultation 2021 Basket of posts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A195F56-7990-6B44-9AC2-D8AEA6FBBBD0}" type="slidenum">
              <a:rPr lang="en-US" smtClean="0"/>
              <a:pPr/>
              <a:t>‹#›</a:t>
            </a:fld>
            <a:endParaRPr lang="en-US" dirty="0"/>
          </a:p>
        </p:txBody>
      </p:sp>
    </p:spTree>
    <p:extLst>
      <p:ext uri="{BB962C8B-B14F-4D97-AF65-F5344CB8AC3E}">
        <p14:creationId xmlns:p14="http://schemas.microsoft.com/office/powerpoint/2010/main" xmlns="" val="12848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148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xmlns="" val="518651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60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60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19550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60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44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60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44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027337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6.emf"/><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10.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9.emf"/><Relationship Id="rId5" Type="http://schemas.openxmlformats.org/officeDocument/2006/relationships/slideLayout" Target="../slideLayouts/slideLayout9.xml"/><Relationship Id="rId10" Type="http://schemas.openxmlformats.org/officeDocument/2006/relationships/image" Target="../media/image2.emf"/><Relationship Id="rId4" Type="http://schemas.openxmlformats.org/officeDocument/2006/relationships/slideLayout" Target="../slideLayouts/slideLayout8.xml"/><Relationship Id="rId9" Type="http://schemas.openxmlformats.org/officeDocument/2006/relationships/image" Target="../media/image8.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5.xml"/><Relationship Id="rId1" Type="http://schemas.openxmlformats.org/officeDocument/2006/relationships/slideLayout" Target="../slideLayouts/slideLayout12.xml"/><Relationship Id="rId4" Type="http://schemas.openxmlformats.org/officeDocument/2006/relationships/image" Target="../media/image8.emf"/></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0.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9.emf"/><Relationship Id="rId5" Type="http://schemas.openxmlformats.org/officeDocument/2006/relationships/image" Target="../media/image2.emf"/><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CG-Blue.jpg"/>
          <p:cNvPicPr>
            <a:picLocks noChangeAspect="1"/>
          </p:cNvPicPr>
          <p:nvPr userDrawn="1"/>
        </p:nvPicPr>
        <p:blipFill>
          <a:blip r:embed="rId4" cstate="email">
            <a:extLst>
              <a:ext uri="{28A0092B-C50C-407E-A947-70E740481C1C}">
                <a14:useLocalDpi xmlns:a14="http://schemas.microsoft.com/office/drawing/2010/main" xmlns="" val="0"/>
              </a:ext>
            </a:extLst>
          </a:blip>
          <a:stretch>
            <a:fillRect/>
          </a:stretch>
        </p:blipFill>
        <p:spPr>
          <a:xfrm>
            <a:off x="0" y="0"/>
            <a:ext cx="9144000" cy="6857999"/>
          </a:xfrm>
          <a:prstGeom prst="rect">
            <a:avLst/>
          </a:prstGeom>
        </p:spPr>
      </p:pic>
      <p:pic>
        <p:nvPicPr>
          <p:cNvPr id="8" name="Picture 7"/>
          <p:cNvPicPr>
            <a:picLocks noChangeAspect="1"/>
          </p:cNvPicPr>
          <p:nvPr userDrawn="1"/>
        </p:nvPicPr>
        <p:blipFill>
          <a:blip r:embed="rId5" cstate="email">
            <a:extLst>
              <a:ext uri="{28A0092B-C50C-407E-A947-70E740481C1C}">
                <a14:useLocalDpi xmlns:a14="http://schemas.microsoft.com/office/drawing/2010/main" xmlns="" val="0"/>
              </a:ext>
            </a:extLst>
          </a:blip>
          <a:srcRect/>
          <a:stretch>
            <a:fillRect/>
          </a:stretch>
        </p:blipFill>
        <p:spPr bwMode="auto">
          <a:xfrm>
            <a:off x="350838" y="6089650"/>
            <a:ext cx="1512887" cy="46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6"/>
          <a:stretch>
            <a:fillRect/>
          </a:stretch>
        </p:blipFill>
        <p:spPr>
          <a:xfrm>
            <a:off x="3981600" y="5947200"/>
            <a:ext cx="1260000" cy="622782"/>
          </a:xfrm>
          <a:prstGeom prst="rect">
            <a:avLst/>
          </a:prstGeom>
        </p:spPr>
      </p:pic>
      <p:pic>
        <p:nvPicPr>
          <p:cNvPr id="10" name="Picture 9"/>
          <p:cNvPicPr>
            <a:picLocks noChangeAspect="1"/>
          </p:cNvPicPr>
          <p:nvPr userDrawn="1"/>
        </p:nvPicPr>
        <p:blipFill>
          <a:blip r:embed="rId7"/>
          <a:stretch>
            <a:fillRect/>
          </a:stretch>
        </p:blipFill>
        <p:spPr>
          <a:xfrm>
            <a:off x="2089150" y="5909963"/>
            <a:ext cx="1686606" cy="648000"/>
          </a:xfrm>
          <a:prstGeom prst="rect">
            <a:avLst/>
          </a:prstGeom>
        </p:spPr>
      </p:pic>
    </p:spTree>
    <p:extLst>
      <p:ext uri="{BB962C8B-B14F-4D97-AF65-F5344CB8AC3E}">
        <p14:creationId xmlns:p14="http://schemas.microsoft.com/office/powerpoint/2010/main" xmlns="" val="1761644611"/>
      </p:ext>
    </p:extLst>
  </p:cSld>
  <p:clrMap bg1="lt1" tx1="dk1" bg2="lt2" tx2="dk2" accent1="accent1" accent2="accent2" accent3="accent3" accent4="accent4" accent5="accent5" accent6="accent6" hlink="hlink" folHlink="folHlink"/>
  <p:sldLayoutIdLst>
    <p:sldLayoutId id="2147483689" r:id="rId1"/>
    <p:sldLayoutId id="2147483697"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a:off x="0" y="0"/>
            <a:ext cx="9144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350837" y="425050"/>
            <a:ext cx="3488944" cy="108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5"/>
          <a:stretch>
            <a:fillRect/>
          </a:stretch>
        </p:blipFill>
        <p:spPr>
          <a:xfrm>
            <a:off x="2252487" y="5947200"/>
            <a:ext cx="1260000" cy="622782"/>
          </a:xfrm>
          <a:prstGeom prst="rect">
            <a:avLst/>
          </a:prstGeom>
        </p:spPr>
      </p:pic>
      <p:pic>
        <p:nvPicPr>
          <p:cNvPr id="11" name="Picture 10"/>
          <p:cNvPicPr>
            <a:picLocks noChangeAspect="1"/>
          </p:cNvPicPr>
          <p:nvPr userDrawn="1"/>
        </p:nvPicPr>
        <p:blipFill>
          <a:blip r:embed="rId6"/>
          <a:stretch>
            <a:fillRect/>
          </a:stretch>
        </p:blipFill>
        <p:spPr>
          <a:xfrm>
            <a:off x="349200" y="5909963"/>
            <a:ext cx="1686606" cy="648000"/>
          </a:xfrm>
          <a:prstGeom prst="rect">
            <a:avLst/>
          </a:prstGeom>
        </p:spPr>
      </p:pic>
      <p:pic>
        <p:nvPicPr>
          <p:cNvPr id="12" name="Picture 11"/>
          <p:cNvPicPr>
            <a:picLocks/>
          </p:cNvPicPr>
          <p:nvPr userDrawn="1"/>
        </p:nvPicPr>
        <p:blipFill>
          <a:blip r:embed="rId7"/>
          <a:stretch>
            <a:fillRect/>
          </a:stretch>
        </p:blipFill>
        <p:spPr>
          <a:xfrm>
            <a:off x="1573200" y="1888241"/>
            <a:ext cx="7560000" cy="104140"/>
          </a:xfrm>
          <a:prstGeom prst="rect">
            <a:avLst/>
          </a:prstGeom>
        </p:spPr>
      </p:pic>
    </p:spTree>
    <p:extLst>
      <p:ext uri="{BB962C8B-B14F-4D97-AF65-F5344CB8AC3E}">
        <p14:creationId xmlns:p14="http://schemas.microsoft.com/office/powerpoint/2010/main" xmlns="" val="2133653654"/>
      </p:ext>
    </p:extLst>
  </p:cSld>
  <p:clrMap bg1="lt1" tx1="dk1" bg2="lt2" tx2="dk2" accent1="accent1" accent2="accent2" accent3="accent3" accent4="accent4" accent5="accent5" accent6="accent6" hlink="hlink" folHlink="folHlink"/>
  <p:sldLayoutIdLst>
    <p:sldLayoutId id="2147483687"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1" descr="eng-PP-1.ai"/>
          <p:cNvPicPr>
            <a:picLocks noChangeAspect="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3854049377"/>
      </p:ext>
    </p:extLst>
  </p:cSld>
  <p:clrMap bg1="lt1" tx1="dk1" bg2="lt2" tx2="dk2" accent1="accent1" accent2="accent2" accent3="accent3" accent4="accent4" accent5="accent5" accent6="accent6" hlink="hlink" folHlink="folHlink"/>
  <p:sldLayoutIdLst>
    <p:sldLayoutId id="2147483685"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p:cNvPicPr>
          <p:nvPr userDrawn="1"/>
        </p:nvPicPr>
        <p:blipFill>
          <a:blip r:embed="rId9"/>
          <a:stretch>
            <a:fillRect/>
          </a:stretch>
        </p:blipFill>
        <p:spPr>
          <a:xfrm>
            <a:off x="457200" y="1019310"/>
            <a:ext cx="8686800" cy="104400"/>
          </a:xfrm>
          <a:prstGeom prst="rect">
            <a:avLst/>
          </a:prstGeom>
        </p:spPr>
      </p:pic>
      <p:sp>
        <p:nvSpPr>
          <p:cNvPr id="2" name="Title Placeholder 1"/>
          <p:cNvSpPr>
            <a:spLocks noGrp="1"/>
          </p:cNvSpPr>
          <p:nvPr>
            <p:ph type="title"/>
          </p:nvPr>
        </p:nvSpPr>
        <p:spPr>
          <a:xfrm>
            <a:off x="457200" y="274638"/>
            <a:ext cx="8229600" cy="7446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600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0" cstate="email">
            <a:extLst>
              <a:ext uri="{28A0092B-C50C-407E-A947-70E740481C1C}">
                <a14:useLocalDpi xmlns:a14="http://schemas.microsoft.com/office/drawing/2010/main" xmlns="" val="0"/>
              </a:ext>
            </a:extLst>
          </a:blip>
          <a:srcRect/>
          <a:stretch>
            <a:fillRect/>
          </a:stretch>
        </p:blipFill>
        <p:spPr bwMode="auto">
          <a:xfrm>
            <a:off x="350838" y="6089650"/>
            <a:ext cx="1512887" cy="46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11"/>
          <a:stretch>
            <a:fillRect/>
          </a:stretch>
        </p:blipFill>
        <p:spPr>
          <a:xfrm>
            <a:off x="3981600" y="5925798"/>
            <a:ext cx="1263338" cy="622800"/>
          </a:xfrm>
          <a:prstGeom prst="rect">
            <a:avLst/>
          </a:prstGeom>
        </p:spPr>
      </p:pic>
      <p:pic>
        <p:nvPicPr>
          <p:cNvPr id="9" name="Picture 8"/>
          <p:cNvPicPr>
            <a:picLocks noChangeAspect="1"/>
          </p:cNvPicPr>
          <p:nvPr userDrawn="1"/>
        </p:nvPicPr>
        <p:blipFill>
          <a:blip r:embed="rId12"/>
          <a:stretch>
            <a:fillRect/>
          </a:stretch>
        </p:blipFill>
        <p:spPr>
          <a:xfrm>
            <a:off x="2088000" y="5936169"/>
            <a:ext cx="1621015" cy="622800"/>
          </a:xfrm>
          <a:prstGeom prst="rect">
            <a:avLst/>
          </a:prstGeom>
        </p:spPr>
      </p:pic>
    </p:spTree>
    <p:extLst>
      <p:ext uri="{BB962C8B-B14F-4D97-AF65-F5344CB8AC3E}">
        <p14:creationId xmlns:p14="http://schemas.microsoft.com/office/powerpoint/2010/main" xmlns="" val="369276631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701" r:id="rId7"/>
  </p:sldLayoutIdLst>
  <p:hf hdr="0" dt="0"/>
  <p:txStyles>
    <p:titleStyle>
      <a:lvl1pPr algn="l" defTabSz="457200" rtl="0" eaLnBrk="1" latinLnBrk="0" hangingPunct="1">
        <a:spcBef>
          <a:spcPct val="0"/>
        </a:spcBef>
        <a:buNone/>
        <a:defRPr sz="4000" b="1" i="0" kern="1200">
          <a:solidFill>
            <a:srgbClr val="001489"/>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b="0" i="0" kern="1200">
          <a:solidFill>
            <a:srgbClr val="001489"/>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0" i="0" kern="1200">
          <a:solidFill>
            <a:srgbClr val="001489"/>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b="0" i="0" kern="1200">
          <a:solidFill>
            <a:srgbClr val="001489"/>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b="0" i="0" kern="1200">
          <a:solidFill>
            <a:srgbClr val="001489"/>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b="0" i="0" kern="1200">
          <a:solidFill>
            <a:srgbClr val="001489"/>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88000" y="324000"/>
            <a:ext cx="4311650" cy="133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p:cNvPicPr>
          <p:nvPr userDrawn="1"/>
        </p:nvPicPr>
        <p:blipFill>
          <a:blip r:embed="rId4"/>
          <a:stretch>
            <a:fillRect/>
          </a:stretch>
        </p:blipFill>
        <p:spPr>
          <a:xfrm>
            <a:off x="1753200" y="2667600"/>
            <a:ext cx="7405370" cy="216000"/>
          </a:xfrm>
          <a:prstGeom prst="rect">
            <a:avLst/>
          </a:prstGeom>
        </p:spPr>
      </p:pic>
    </p:spTree>
    <p:extLst>
      <p:ext uri="{BB962C8B-B14F-4D97-AF65-F5344CB8AC3E}">
        <p14:creationId xmlns:p14="http://schemas.microsoft.com/office/powerpoint/2010/main" xmlns="" val="2974418219"/>
      </p:ext>
    </p:extLst>
  </p:cSld>
  <p:clrMap bg1="lt1" tx1="dk1" bg2="lt2" tx2="dk2" accent1="accent1" accent2="accent2" accent3="accent3" accent4="accent4" accent5="accent5" accent6="accent6" hlink="hlink" folHlink="folHlink"/>
  <p:sldLayoutIdLst>
    <p:sldLayoutId id="2147483693"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5" cstate="email">
            <a:extLst>
              <a:ext uri="{28A0092B-C50C-407E-A947-70E740481C1C}">
                <a14:useLocalDpi xmlns:a14="http://schemas.microsoft.com/office/drawing/2010/main" xmlns="" val="0"/>
              </a:ext>
            </a:extLst>
          </a:blip>
          <a:srcRect/>
          <a:stretch>
            <a:fillRect/>
          </a:stretch>
        </p:blipFill>
        <p:spPr bwMode="auto">
          <a:xfrm>
            <a:off x="350838" y="6089650"/>
            <a:ext cx="1512887" cy="46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6"/>
          <a:stretch>
            <a:fillRect/>
          </a:stretch>
        </p:blipFill>
        <p:spPr>
          <a:xfrm>
            <a:off x="3981600" y="5925798"/>
            <a:ext cx="1263338" cy="622800"/>
          </a:xfrm>
          <a:prstGeom prst="rect">
            <a:avLst/>
          </a:prstGeom>
        </p:spPr>
      </p:pic>
      <p:pic>
        <p:nvPicPr>
          <p:cNvPr id="10" name="Picture 9"/>
          <p:cNvPicPr>
            <a:picLocks noChangeAspect="1"/>
          </p:cNvPicPr>
          <p:nvPr userDrawn="1"/>
        </p:nvPicPr>
        <p:blipFill>
          <a:blip r:embed="rId7"/>
          <a:stretch>
            <a:fillRect/>
          </a:stretch>
        </p:blipFill>
        <p:spPr>
          <a:xfrm>
            <a:off x="2088000" y="5936169"/>
            <a:ext cx="1621015" cy="622800"/>
          </a:xfrm>
          <a:prstGeom prst="rect">
            <a:avLst/>
          </a:prstGeom>
        </p:spPr>
      </p:pic>
    </p:spTree>
    <p:extLst>
      <p:ext uri="{BB962C8B-B14F-4D97-AF65-F5344CB8AC3E}">
        <p14:creationId xmlns:p14="http://schemas.microsoft.com/office/powerpoint/2010/main" xmlns="" val="2178200827"/>
      </p:ext>
    </p:extLst>
  </p:cSld>
  <p:clrMap bg1="lt1" tx1="dk1" bg2="lt2" tx2="dk2" accent1="accent1" accent2="accent2" accent3="accent3" accent4="accent4" accent5="accent5" accent6="accent6" hlink="hlink" folHlink="folHlink"/>
  <p:sldLayoutIdLst>
    <p:sldLayoutId id="2147483691" r:id="rId1"/>
    <p:sldLayoutId id="2147483694" r:id="rId2"/>
    <p:sldLayoutId id="2147483695" r:id="rId3"/>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s://commons.wikimedia.org/wiki/File:Document_icon_(the_Noun_Project_27904).svg" TargetMode="Externa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ki/File:Document_icon_(the_Noun_Project_27904).svg"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a:extLst>
              <a:ext uri="{FF2B5EF4-FFF2-40B4-BE49-F238E27FC236}">
                <a16:creationId xmlns="" xmlns:a16="http://schemas.microsoft.com/office/drawing/2014/main" id="{72E2671C-FB88-41C6-910D-47CD8ED63CAB}"/>
              </a:ext>
            </a:extLst>
          </p:cNvPr>
          <p:cNvSpPr txBox="1">
            <a:spLocks/>
          </p:cNvSpPr>
          <p:nvPr/>
        </p:nvSpPr>
        <p:spPr>
          <a:xfrm>
            <a:off x="5125356" y="6129332"/>
            <a:ext cx="1944216" cy="365125"/>
          </a:xfr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200" dirty="0">
              <a:solidFill>
                <a:schemeClr val="bg1"/>
              </a:solidFill>
            </a:endParaRPr>
          </a:p>
        </p:txBody>
      </p:sp>
      <p:sp>
        <p:nvSpPr>
          <p:cNvPr id="5" name="Date Placeholder 12">
            <a:extLst>
              <a:ext uri="{FF2B5EF4-FFF2-40B4-BE49-F238E27FC236}">
                <a16:creationId xmlns="" xmlns:a16="http://schemas.microsoft.com/office/drawing/2014/main" id="{03C044BD-3C07-439F-B0A0-7D38955C1D96}"/>
              </a:ext>
            </a:extLst>
          </p:cNvPr>
          <p:cNvSpPr txBox="1">
            <a:spLocks/>
          </p:cNvSpPr>
          <p:nvPr/>
        </p:nvSpPr>
        <p:spPr>
          <a:xfrm>
            <a:off x="6444343" y="5906530"/>
            <a:ext cx="2084141" cy="5670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bg1"/>
              </a:solidFill>
            </a:endParaRPr>
          </a:p>
          <a:p>
            <a:r>
              <a:rPr lang="en-US" sz="2000" dirty="0" smtClean="0">
                <a:solidFill>
                  <a:schemeClr val="bg1"/>
                </a:solidFill>
              </a:rPr>
              <a:t>1 September 2020</a:t>
            </a:r>
            <a:endParaRPr lang="en-GB" sz="2000" dirty="0">
              <a:solidFill>
                <a:schemeClr val="bg1"/>
              </a:solidFill>
            </a:endParaRPr>
          </a:p>
        </p:txBody>
      </p:sp>
      <p:sp>
        <p:nvSpPr>
          <p:cNvPr id="11" name="Title 10"/>
          <p:cNvSpPr>
            <a:spLocks noGrp="1"/>
          </p:cNvSpPr>
          <p:nvPr>
            <p:ph type="ctrTitle"/>
          </p:nvPr>
        </p:nvSpPr>
        <p:spPr>
          <a:xfrm>
            <a:off x="35496" y="2996952"/>
            <a:ext cx="9036496" cy="1728191"/>
          </a:xfrm>
        </p:spPr>
        <p:txBody>
          <a:bodyPr>
            <a:normAutofit/>
          </a:bodyPr>
          <a:lstStyle/>
          <a:p>
            <a:pPr algn="ctr">
              <a:lnSpc>
                <a:spcPct val="160000"/>
              </a:lnSpc>
              <a:spcBef>
                <a:spcPts val="0"/>
              </a:spcBef>
              <a:defRPr/>
            </a:pPr>
            <a:r>
              <a:rPr lang="en-US" sz="3200" spc="300" dirty="0" smtClean="0">
                <a:effectLst>
                  <a:outerShdw blurRad="38100" dist="38100" dir="2700000" algn="tl">
                    <a:srgbClr val="04617B"/>
                  </a:outerShdw>
                </a:effectLst>
                <a:latin typeface="Century Gothic" panose="020B0502020202020204" pitchFamily="34" charset="0"/>
                <a:cs typeface="Arial" charset="0"/>
              </a:rPr>
              <a:t>COLLABORATION SCHOOLS</a:t>
            </a:r>
            <a:endParaRPr lang="en-GB" sz="3200" dirty="0">
              <a:latin typeface="Century Gothic" panose="020B0502020202020204" pitchFamily="34" charset="0"/>
              <a:cs typeface="Arial" charset="0"/>
            </a:endParaRPr>
          </a:p>
        </p:txBody>
      </p:sp>
      <p:sp>
        <p:nvSpPr>
          <p:cNvPr id="12" name="Subtitle 2"/>
          <p:cNvSpPr txBox="1">
            <a:spLocks/>
          </p:cNvSpPr>
          <p:nvPr/>
        </p:nvSpPr>
        <p:spPr>
          <a:xfrm>
            <a:off x="319572" y="4241694"/>
            <a:ext cx="8208912" cy="508552"/>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entury Gothic"/>
                <a:cs typeface="Arial" pitchFamily="34" charset="0"/>
              </a:rPr>
              <a:t>STANDING COMMITTEE ON EDUCATION</a:t>
            </a:r>
            <a:endParaRPr kumimoji="0" lang="en-GB" b="0" i="0" u="none" strike="noStrike" kern="1200" cap="none" spc="0" normalizeH="0" baseline="0" noProof="0" dirty="0">
              <a:ln>
                <a:noFill/>
              </a:ln>
              <a:solidFill>
                <a:sysClr val="window" lastClr="FFFFFF"/>
              </a:solidFill>
              <a:effectLst/>
              <a:uLnTx/>
              <a:uFillTx/>
              <a:latin typeface="Century Gothic"/>
            </a:endParaRPr>
          </a:p>
        </p:txBody>
      </p:sp>
    </p:spTree>
    <p:extLst>
      <p:ext uri="{BB962C8B-B14F-4D97-AF65-F5344CB8AC3E}">
        <p14:creationId xmlns:p14="http://schemas.microsoft.com/office/powerpoint/2010/main" xmlns="" val="3706913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PURPOSE OF COLLABORATION SCHOOLS</a:t>
            </a:r>
            <a:endParaRPr lang="en-ZA" sz="3200" dirty="0"/>
          </a:p>
        </p:txBody>
      </p:sp>
      <p:pic>
        <p:nvPicPr>
          <p:cNvPr id="6" name="Content Placeholder 5"/>
          <p:cNvPicPr>
            <a:picLocks noGrp="1" noChangeAspect="1"/>
          </p:cNvPicPr>
          <p:nvPr>
            <p:ph idx="1"/>
          </p:nvPr>
        </p:nvPicPr>
        <p:blipFill>
          <a:blip r:embed="rId2"/>
          <a:stretch>
            <a:fillRect/>
          </a:stretch>
        </p:blipFill>
        <p:spPr>
          <a:xfrm>
            <a:off x="457200" y="1161143"/>
            <a:ext cx="8229600" cy="4644571"/>
          </a:xfrm>
          <a:prstGeom prst="rect">
            <a:avLst/>
          </a:prstGeom>
        </p:spPr>
      </p:pic>
      <p:sp>
        <p:nvSpPr>
          <p:cNvPr id="4" name="Footer Placeholder 3"/>
          <p:cNvSpPr>
            <a:spLocks noGrp="1"/>
          </p:cNvSpPr>
          <p:nvPr>
            <p:ph type="ftr" sz="quarter" idx="11"/>
          </p:nvPr>
        </p:nvSpPr>
        <p:spPr/>
        <p:txBody>
          <a:bodyPr/>
          <a:lstStyle/>
          <a:p>
            <a:r>
              <a:rPr lang="en-US" dirty="0" smtClean="0"/>
              <a:t>MEC Consultation 2021 Basket of posts</a:t>
            </a:r>
            <a:endParaRPr lang="en-US" dirty="0"/>
          </a:p>
        </p:txBody>
      </p:sp>
      <p:sp>
        <p:nvSpPr>
          <p:cNvPr id="5" name="Slide Number Placeholder 4"/>
          <p:cNvSpPr>
            <a:spLocks noGrp="1"/>
          </p:cNvSpPr>
          <p:nvPr>
            <p:ph type="sldNum" sz="quarter" idx="12"/>
          </p:nvPr>
        </p:nvSpPr>
        <p:spPr/>
        <p:txBody>
          <a:bodyPr/>
          <a:lstStyle/>
          <a:p>
            <a:fld id="{4A195F56-7990-6B44-9AC2-D8AEA6FBBBD0}" type="slidenum">
              <a:rPr lang="en-US" smtClean="0"/>
              <a:pPr/>
              <a:t>10</a:t>
            </a:fld>
            <a:endParaRPr lang="en-US" dirty="0"/>
          </a:p>
        </p:txBody>
      </p:sp>
    </p:spTree>
    <p:extLst>
      <p:ext uri="{BB962C8B-B14F-4D97-AF65-F5344CB8AC3E}">
        <p14:creationId xmlns:p14="http://schemas.microsoft.com/office/powerpoint/2010/main" xmlns="" val="2106847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302593"/>
            <a:ext cx="8597205" cy="559256"/>
          </a:xfrm>
        </p:spPr>
        <p:txBody>
          <a:bodyPr>
            <a:noAutofit/>
          </a:bodyPr>
          <a:lstStyle/>
          <a:p>
            <a:pPr algn="ctr"/>
            <a:r>
              <a:rPr lang="en-ZA" sz="3600" dirty="0"/>
              <a:t/>
            </a:r>
            <a:br>
              <a:rPr lang="en-ZA" sz="3600" dirty="0"/>
            </a:br>
            <a:r>
              <a:rPr lang="en-ZA" sz="3200" dirty="0"/>
              <a:t>STRUCTURE OF COLLABORATION SCHOOLS</a:t>
            </a:r>
            <a:r>
              <a:rPr lang="en-ZA" sz="3600" dirty="0"/>
              <a:t/>
            </a:r>
            <a:br>
              <a:rPr lang="en-ZA" sz="3600" dirty="0"/>
            </a:br>
            <a:endParaRPr lang="en-ZA" sz="28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3880490715"/>
              </p:ext>
            </p:extLst>
          </p:nvPr>
        </p:nvGraphicFramePr>
        <p:xfrm>
          <a:off x="568994" y="1124745"/>
          <a:ext cx="8229600" cy="497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a:off x="2654799" y="3082767"/>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23819" y="3191512"/>
            <a:ext cx="1916941" cy="830997"/>
          </a:xfrm>
          <a:prstGeom prst="rect">
            <a:avLst/>
          </a:prstGeom>
          <a:noFill/>
        </p:spPr>
        <p:txBody>
          <a:bodyPr wrap="square" rtlCol="0">
            <a:spAutoFit/>
          </a:bodyPr>
          <a:lstStyle/>
          <a:p>
            <a:r>
              <a:rPr lang="en-ZA" sz="2400" b="1" dirty="0"/>
              <a:t>Funding Agreement</a:t>
            </a:r>
          </a:p>
        </p:txBody>
      </p:sp>
      <p:cxnSp>
        <p:nvCxnSpPr>
          <p:cNvPr id="9" name="Straight Arrow Connector 8"/>
          <p:cNvCxnSpPr/>
          <p:nvPr/>
        </p:nvCxnSpPr>
        <p:spPr>
          <a:xfrm flipH="1">
            <a:off x="5799830" y="3090664"/>
            <a:ext cx="16997"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614101" y="3047256"/>
            <a:ext cx="1224136"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689548" y="4005064"/>
            <a:ext cx="110658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80336" y="3203334"/>
            <a:ext cx="3102061" cy="1200329"/>
          </a:xfrm>
          <a:prstGeom prst="rect">
            <a:avLst/>
          </a:prstGeom>
          <a:noFill/>
        </p:spPr>
        <p:txBody>
          <a:bodyPr wrap="square" rtlCol="0">
            <a:spAutoFit/>
          </a:bodyPr>
          <a:lstStyle/>
          <a:p>
            <a:r>
              <a:rPr lang="en-ZA" sz="2400" b="1" dirty="0"/>
              <a:t>Operating and Service Level  Agreements</a:t>
            </a:r>
          </a:p>
        </p:txBody>
      </p:sp>
      <p:cxnSp>
        <p:nvCxnSpPr>
          <p:cNvPr id="19" name="Straight Arrow Connector 18"/>
          <p:cNvCxnSpPr/>
          <p:nvPr/>
        </p:nvCxnSpPr>
        <p:spPr>
          <a:xfrm>
            <a:off x="3322824" y="2420888"/>
            <a:ext cx="172819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51071" y="2567835"/>
            <a:ext cx="2120319" cy="830997"/>
          </a:xfrm>
          <a:prstGeom prst="rect">
            <a:avLst/>
          </a:prstGeom>
          <a:noFill/>
        </p:spPr>
        <p:txBody>
          <a:bodyPr wrap="square" rtlCol="0">
            <a:spAutoFit/>
          </a:bodyPr>
          <a:lstStyle/>
          <a:p>
            <a:pPr algn="ctr"/>
            <a:r>
              <a:rPr lang="en-ZA" sz="2400" b="1" dirty="0"/>
              <a:t>Memorandum of Agreement</a:t>
            </a:r>
          </a:p>
        </p:txBody>
      </p:sp>
      <p:sp>
        <p:nvSpPr>
          <p:cNvPr id="5" name="Slide Number Placeholder 4"/>
          <p:cNvSpPr>
            <a:spLocks noGrp="1"/>
          </p:cNvSpPr>
          <p:nvPr>
            <p:ph type="sldNum" sz="quarter" idx="4294967295"/>
          </p:nvPr>
        </p:nvSpPr>
        <p:spPr>
          <a:xfrm>
            <a:off x="8378080" y="6468150"/>
            <a:ext cx="514400" cy="230832"/>
          </a:xfrm>
          <a:prstGeom prst="rect">
            <a:avLst/>
          </a:prstGeom>
        </p:spPr>
        <p:txBody>
          <a:bodyPr/>
          <a:lstStyle/>
          <a:p>
            <a:fld id="{8406839F-D7A4-4E5D-B93D-768AD4D1DB36}" type="slidenum">
              <a:rPr lang="en-ZA" smtClean="0"/>
              <a:pPr/>
              <a:t>11</a:t>
            </a:fld>
            <a:endParaRPr lang="en-ZA" dirty="0"/>
          </a:p>
        </p:txBody>
      </p:sp>
    </p:spTree>
    <p:extLst>
      <p:ext uri="{BB962C8B-B14F-4D97-AF65-F5344CB8AC3E}">
        <p14:creationId xmlns:p14="http://schemas.microsoft.com/office/powerpoint/2010/main" xmlns="" val="1516746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sz="2800" dirty="0" smtClean="0"/>
              <a:t>DIFFERENCE WITH CONVENTIONAL SCHOOL MODEL</a:t>
            </a:r>
            <a:endParaRPr lang="en-ZA" sz="2800" dirty="0"/>
          </a:p>
        </p:txBody>
      </p:sp>
      <p:sp>
        <p:nvSpPr>
          <p:cNvPr id="3" name="Slide Number Placeholder 2"/>
          <p:cNvSpPr>
            <a:spLocks noGrp="1"/>
          </p:cNvSpPr>
          <p:nvPr>
            <p:ph type="sldNum" sz="quarter" idx="4294967295"/>
          </p:nvPr>
        </p:nvSpPr>
        <p:spPr>
          <a:xfrm>
            <a:off x="8378080" y="6468150"/>
            <a:ext cx="514400" cy="230832"/>
          </a:xfrm>
          <a:prstGeom prst="rect">
            <a:avLst/>
          </a:prstGeom>
        </p:spPr>
        <p:txBody>
          <a:bodyPr/>
          <a:lstStyle/>
          <a:p>
            <a:fld id="{8406839F-D7A4-4E5D-B93D-768AD4D1DB36}" type="slidenum">
              <a:rPr lang="en-ZA" smtClean="0"/>
              <a:pPr/>
              <a:t>12</a:t>
            </a:fld>
            <a:endParaRPr lang="en-ZA" dirty="0"/>
          </a:p>
        </p:txBody>
      </p:sp>
      <p:sp>
        <p:nvSpPr>
          <p:cNvPr id="4" name="Footer Placeholder 3"/>
          <p:cNvSpPr>
            <a:spLocks noGrp="1"/>
          </p:cNvSpPr>
          <p:nvPr>
            <p:ph type="ftr" sz="quarter" idx="4294967295"/>
          </p:nvPr>
        </p:nvSpPr>
        <p:spPr>
          <a:xfrm>
            <a:off x="4043080" y="6468150"/>
            <a:ext cx="4138573" cy="230832"/>
          </a:xfrm>
          <a:prstGeom prst="rect">
            <a:avLst/>
          </a:prstGeom>
        </p:spPr>
        <p:txBody>
          <a:bodyPr/>
          <a:lstStyle/>
          <a:p>
            <a:r>
              <a:rPr lang="en-ZA" dirty="0"/>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normAutofit fontScale="25000" lnSpcReduction="20000"/>
          </a:bodyPr>
          <a:lstStyle/>
          <a:p>
            <a:pPr marL="342900" lvl="0" indent="-342900">
              <a:spcBef>
                <a:spcPct val="20000"/>
              </a:spcBef>
              <a:buFont typeface="Arial" pitchFamily="34" charset="0"/>
              <a:buChar char="•"/>
              <a:defRPr/>
            </a:pPr>
            <a:endParaRPr lang="en-US" sz="2200" dirty="0">
              <a:solidFill>
                <a:prstClr val="black"/>
              </a:solidFill>
              <a:latin typeface="+mn-lt"/>
              <a:cs typeface="Arial" pitchFamily="34" charset="0"/>
            </a:endParaRPr>
          </a:p>
          <a:p>
            <a:pPr marL="342900" lvl="0" indent="-342900" algn="just">
              <a:spcBef>
                <a:spcPct val="20000"/>
              </a:spcBef>
              <a:buFont typeface="Arial" pitchFamily="34" charset="0"/>
              <a:buChar char="•"/>
              <a:defRPr/>
            </a:pPr>
            <a:r>
              <a:rPr lang="en-US" sz="2600" b="0" dirty="0">
                <a:solidFill>
                  <a:prstClr val="black"/>
                </a:solidFill>
                <a:latin typeface="+mn-lt"/>
                <a:cs typeface="Arial" pitchFamily="34" charset="0"/>
              </a:rPr>
              <a:t>The Western Cape Provincial School Education Amendment Act, 4 of 2018 was promulgated in November 2018</a:t>
            </a:r>
          </a:p>
          <a:p>
            <a:pPr marL="342900" lvl="0" indent="-342900">
              <a:spcBef>
                <a:spcPct val="20000"/>
              </a:spcBef>
              <a:buFont typeface="Arial" pitchFamily="34" charset="0"/>
              <a:buChar char="•"/>
              <a:defRPr/>
            </a:pPr>
            <a:endParaRPr lang="en-US" sz="2200" dirty="0">
              <a:solidFill>
                <a:prstClr val="black"/>
              </a:solidFill>
              <a:latin typeface="+mn-lt"/>
              <a:cs typeface="Arial" pitchFamily="34" charset="0"/>
            </a:endParaRPr>
          </a:p>
          <a:p>
            <a:pPr marL="342900" indent="-342900" algn="just">
              <a:spcBef>
                <a:spcPct val="20000"/>
              </a:spcBef>
              <a:buFont typeface="Arial" pitchFamily="34" charset="0"/>
              <a:buChar char="•"/>
              <a:defRPr/>
            </a:pPr>
            <a:r>
              <a:rPr lang="en-US" sz="2400" dirty="0">
                <a:solidFill>
                  <a:prstClr val="black"/>
                </a:solidFill>
                <a:effectLst>
                  <a:outerShdw blurRad="38100" dist="38100" dir="2700000" algn="tl">
                    <a:srgbClr val="000000">
                      <a:alpha val="43137"/>
                    </a:srgbClr>
                  </a:outerShdw>
                </a:effectLst>
                <a:cs typeface="Arial" pitchFamily="34" charset="0"/>
              </a:rPr>
              <a:t>Reason:</a:t>
            </a:r>
            <a:r>
              <a:rPr lang="en-US" sz="2400" b="0" dirty="0">
                <a:solidFill>
                  <a:prstClr val="black"/>
                </a:solidFill>
                <a:cs typeface="Arial" pitchFamily="34" charset="0"/>
              </a:rPr>
              <a:t> A need to legislate and regulate on provincial policy developments on Collaboration Schools and the School Evaluation Authority was identified</a:t>
            </a:r>
          </a:p>
          <a:p>
            <a:pPr>
              <a:spcBef>
                <a:spcPct val="20000"/>
              </a:spcBef>
              <a:defRPr/>
            </a:pPr>
            <a:r>
              <a:rPr lang="en-US" sz="2200" dirty="0">
                <a:solidFill>
                  <a:prstClr val="black"/>
                </a:solidFill>
                <a:cs typeface="Arial" pitchFamily="34" charset="0"/>
              </a:rPr>
              <a:t> </a:t>
            </a:r>
            <a:endParaRPr lang="en-US" sz="2200" dirty="0">
              <a:solidFill>
                <a:prstClr val="black"/>
              </a:solidFill>
              <a:latin typeface="+mn-lt"/>
              <a:cs typeface="Arial" pitchFamily="34" charset="0"/>
            </a:endParaRPr>
          </a:p>
          <a:p>
            <a:pPr marL="342900" lvl="0" indent="-342900" algn="just">
              <a:spcBef>
                <a:spcPct val="20000"/>
              </a:spcBef>
              <a:buFont typeface="Arial" pitchFamily="34" charset="0"/>
              <a:buChar char="•"/>
              <a:defRPr/>
            </a:pPr>
            <a:r>
              <a:rPr lang="en-US" sz="2400" dirty="0">
                <a:solidFill>
                  <a:prstClr val="black"/>
                </a:solidFill>
                <a:latin typeface="+mn-lt"/>
                <a:cs typeface="Arial" pitchFamily="34" charset="0"/>
              </a:rPr>
              <a:t>What underpins the Act?</a:t>
            </a:r>
          </a:p>
          <a:p>
            <a:pPr marL="339725" lvl="0" indent="-339725" algn="just">
              <a:spcBef>
                <a:spcPct val="20000"/>
              </a:spcBef>
              <a:defRPr/>
            </a:pPr>
            <a:r>
              <a:rPr lang="en-US" sz="2400" b="0" dirty="0">
                <a:solidFill>
                  <a:schemeClr val="bg2">
                    <a:lumMod val="75000"/>
                  </a:schemeClr>
                </a:solidFill>
                <a:latin typeface="+mn-lt"/>
                <a:cs typeface="Arial" pitchFamily="34" charset="0"/>
              </a:rPr>
              <a:t>    </a:t>
            </a:r>
            <a:r>
              <a:rPr lang="en-US" sz="2800" b="0" dirty="0">
                <a:solidFill>
                  <a:schemeClr val="tx2"/>
                </a:solidFill>
                <a:effectLst>
                  <a:outerShdw blurRad="38100" dist="38100" dir="2700000" algn="tl">
                    <a:srgbClr val="000000">
                      <a:alpha val="43137"/>
                    </a:srgbClr>
                  </a:outerShdw>
                </a:effectLst>
                <a:ea typeface="+mj-ea"/>
                <a:cs typeface="+mj-cs"/>
              </a:rPr>
              <a:t>Emphasis upon quality education outcomes,     accountability and transparency  </a:t>
            </a:r>
          </a:p>
          <a:p>
            <a:endParaRPr lang="en-ZA" dirty="0"/>
          </a:p>
        </p:txBody>
      </p:sp>
      <p:sp>
        <p:nvSpPr>
          <p:cNvPr id="6" name="Rectangle 5"/>
          <p:cNvSpPr/>
          <p:nvPr/>
        </p:nvSpPr>
        <p:spPr>
          <a:xfrm>
            <a:off x="566057" y="1431328"/>
            <a:ext cx="8120743" cy="4401205"/>
          </a:xfrm>
          <a:prstGeom prst="rect">
            <a:avLst/>
          </a:prstGeom>
        </p:spPr>
        <p:txBody>
          <a:bodyPr wrap="square">
            <a:spAutoFit/>
          </a:bodyPr>
          <a:lstStyle/>
          <a:p>
            <a:pPr marL="342900" indent="-342900" algn="just">
              <a:buFont typeface="Arial" panose="020B0604020202020204" pitchFamily="34" charset="0"/>
              <a:buChar char="•"/>
            </a:pPr>
            <a:r>
              <a:rPr lang="en-US" sz="2800" dirty="0">
                <a:solidFill>
                  <a:schemeClr val="tx2">
                    <a:lumMod val="75000"/>
                  </a:schemeClr>
                </a:solidFill>
                <a:latin typeface="Century Gothic" panose="020B0502020202020204" pitchFamily="34" charset="0"/>
              </a:rPr>
              <a:t>Professional management still done by school </a:t>
            </a:r>
            <a:r>
              <a:rPr lang="en-US" sz="2800" dirty="0" smtClean="0">
                <a:solidFill>
                  <a:schemeClr val="tx2">
                    <a:lumMod val="75000"/>
                  </a:schemeClr>
                </a:solidFill>
                <a:latin typeface="Century Gothic" panose="020B0502020202020204" pitchFamily="34" charset="0"/>
              </a:rPr>
              <a:t>principal;</a:t>
            </a:r>
            <a:endParaRPr lang="en-US" sz="2800" dirty="0">
              <a:solidFill>
                <a:schemeClr val="tx2">
                  <a:lumMod val="75000"/>
                </a:schemeClr>
              </a:solidFill>
              <a:latin typeface="Century Gothic" panose="020B0502020202020204" pitchFamily="34" charset="0"/>
            </a:endParaRPr>
          </a:p>
          <a:p>
            <a:pPr marL="342900" indent="-342900" algn="just">
              <a:buFont typeface="Arial" panose="020B0604020202020204" pitchFamily="34" charset="0"/>
              <a:buChar char="•"/>
            </a:pPr>
            <a:r>
              <a:rPr lang="en-US" sz="2800" dirty="0">
                <a:solidFill>
                  <a:schemeClr val="tx2">
                    <a:lumMod val="75000"/>
                  </a:schemeClr>
                </a:solidFill>
                <a:latin typeface="Century Gothic" panose="020B0502020202020204" pitchFamily="34" charset="0"/>
              </a:rPr>
              <a:t>All new staff vacancies (including principal) appointed by SGB, unless the staff member is already on WCED’s </a:t>
            </a:r>
            <a:r>
              <a:rPr lang="en-US" sz="2800" dirty="0" smtClean="0">
                <a:solidFill>
                  <a:schemeClr val="tx2">
                    <a:lumMod val="75000"/>
                  </a:schemeClr>
                </a:solidFill>
                <a:latin typeface="Century Gothic" panose="020B0502020202020204" pitchFamily="34" charset="0"/>
              </a:rPr>
              <a:t>payroll;</a:t>
            </a:r>
            <a:endParaRPr lang="en-US" sz="2800" dirty="0">
              <a:solidFill>
                <a:schemeClr val="tx2">
                  <a:lumMod val="75000"/>
                </a:schemeClr>
              </a:solidFill>
              <a:latin typeface="Century Gothic" panose="020B0502020202020204" pitchFamily="34" charset="0"/>
            </a:endParaRPr>
          </a:p>
          <a:p>
            <a:pPr marL="342900" indent="-342900" algn="just">
              <a:buFont typeface="Arial" panose="020B0604020202020204" pitchFamily="34" charset="0"/>
              <a:buChar char="•"/>
            </a:pPr>
            <a:r>
              <a:rPr lang="en-US" sz="2800" dirty="0">
                <a:solidFill>
                  <a:schemeClr val="tx2">
                    <a:lumMod val="75000"/>
                  </a:schemeClr>
                </a:solidFill>
                <a:latin typeface="Century Gothic" panose="020B0502020202020204" pitchFamily="34" charset="0"/>
              </a:rPr>
              <a:t>The </a:t>
            </a:r>
            <a:r>
              <a:rPr lang="en-US" sz="2800" dirty="0" smtClean="0">
                <a:solidFill>
                  <a:schemeClr val="tx2">
                    <a:lumMod val="75000"/>
                  </a:schemeClr>
                </a:solidFill>
                <a:latin typeface="Century Gothic" panose="020B0502020202020204" pitchFamily="34" charset="0"/>
              </a:rPr>
              <a:t>School Operating Partner </a:t>
            </a:r>
            <a:r>
              <a:rPr lang="en-US" sz="2800" dirty="0">
                <a:solidFill>
                  <a:schemeClr val="tx2">
                    <a:lumMod val="75000"/>
                  </a:schemeClr>
                </a:solidFill>
                <a:latin typeface="Century Gothic" panose="020B0502020202020204" pitchFamily="34" charset="0"/>
              </a:rPr>
              <a:t>consists of 50% of the </a:t>
            </a:r>
            <a:r>
              <a:rPr lang="en-US" sz="2800" dirty="0" smtClean="0">
                <a:solidFill>
                  <a:schemeClr val="tx2">
                    <a:lumMod val="75000"/>
                  </a:schemeClr>
                </a:solidFill>
                <a:latin typeface="Century Gothic" panose="020B0502020202020204" pitchFamily="34" charset="0"/>
              </a:rPr>
              <a:t>SGB; and</a:t>
            </a:r>
            <a:endParaRPr lang="en-US" sz="2800" dirty="0">
              <a:solidFill>
                <a:schemeClr val="tx2">
                  <a:lumMod val="75000"/>
                </a:schemeClr>
              </a:solidFill>
              <a:latin typeface="Century Gothic" panose="020B0502020202020204" pitchFamily="34" charset="0"/>
            </a:endParaRPr>
          </a:p>
          <a:p>
            <a:pPr marL="342900" indent="-342900" algn="just">
              <a:buFont typeface="Arial" panose="020B0604020202020204" pitchFamily="34" charset="0"/>
              <a:buChar char="•"/>
            </a:pPr>
            <a:r>
              <a:rPr lang="en-US" sz="2800" dirty="0">
                <a:solidFill>
                  <a:schemeClr val="tx2">
                    <a:lumMod val="75000"/>
                  </a:schemeClr>
                </a:solidFill>
                <a:latin typeface="Century Gothic" panose="020B0502020202020204" pitchFamily="34" charset="0"/>
              </a:rPr>
              <a:t>The South African Schools Act and other legislation </a:t>
            </a:r>
            <a:r>
              <a:rPr lang="en-US" sz="2800" dirty="0" smtClean="0">
                <a:solidFill>
                  <a:schemeClr val="tx2">
                    <a:lumMod val="75000"/>
                  </a:schemeClr>
                </a:solidFill>
                <a:latin typeface="Century Gothic" panose="020B0502020202020204" pitchFamily="34" charset="0"/>
              </a:rPr>
              <a:t>are still </a:t>
            </a:r>
            <a:r>
              <a:rPr lang="en-US" sz="2800" dirty="0">
                <a:solidFill>
                  <a:schemeClr val="tx2">
                    <a:lumMod val="75000"/>
                  </a:schemeClr>
                </a:solidFill>
                <a:latin typeface="Century Gothic" panose="020B0502020202020204" pitchFamily="34" charset="0"/>
              </a:rPr>
              <a:t>applicable at these </a:t>
            </a:r>
            <a:r>
              <a:rPr lang="en-US" sz="2800" dirty="0" smtClean="0">
                <a:solidFill>
                  <a:schemeClr val="tx2">
                    <a:lumMod val="75000"/>
                  </a:schemeClr>
                </a:solidFill>
                <a:latin typeface="Century Gothic" panose="020B0502020202020204" pitchFamily="34" charset="0"/>
              </a:rPr>
              <a:t>schools.</a:t>
            </a:r>
            <a:endParaRPr lang="en-ZA" sz="2800" dirty="0">
              <a:solidFill>
                <a:schemeClr val="tx2">
                  <a:lumMod val="75000"/>
                </a:schemeClr>
              </a:solidFill>
              <a:latin typeface="Century Gothic" panose="020B0502020202020204" pitchFamily="34" charset="0"/>
            </a:endParaRPr>
          </a:p>
        </p:txBody>
      </p:sp>
    </p:spTree>
    <p:extLst>
      <p:ext uri="{BB962C8B-B14F-4D97-AF65-F5344CB8AC3E}">
        <p14:creationId xmlns:p14="http://schemas.microsoft.com/office/powerpoint/2010/main" xmlns="" val="1443224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WCED COLLABORATION SCHOOLS</a:t>
            </a:r>
            <a:endParaRPr lang="en-ZA"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800057454"/>
              </p:ext>
            </p:extLst>
          </p:nvPr>
        </p:nvGraphicFramePr>
        <p:xfrm>
          <a:off x="602343" y="1637846"/>
          <a:ext cx="8229600" cy="3931920"/>
        </p:xfrm>
        <a:graphic>
          <a:graphicData uri="http://schemas.openxmlformats.org/drawingml/2006/table">
            <a:tbl>
              <a:tblPr firstRow="1" bandRow="1">
                <a:tableStyleId>{7DF18680-E054-41AD-8BC1-D1AEF772440D}</a:tableStyleId>
              </a:tblPr>
              <a:tblGrid>
                <a:gridCol w="3113314"/>
                <a:gridCol w="2373086"/>
                <a:gridCol w="2743200"/>
              </a:tblGrid>
              <a:tr h="118382">
                <a:tc>
                  <a:txBody>
                    <a:bodyPr/>
                    <a:lstStyle/>
                    <a:p>
                      <a:endParaRPr lang="en-ZA" dirty="0"/>
                    </a:p>
                  </a:txBody>
                  <a:tcPr/>
                </a:tc>
                <a:tc>
                  <a:txBody>
                    <a:bodyPr/>
                    <a:lstStyle/>
                    <a:p>
                      <a:endParaRPr lang="en-ZA" dirty="0"/>
                    </a:p>
                  </a:txBody>
                  <a:tcPr/>
                </a:tc>
                <a:tc>
                  <a:txBody>
                    <a:bodyPr/>
                    <a:lstStyle/>
                    <a:p>
                      <a:endParaRPr lang="en-ZA" dirty="0"/>
                    </a:p>
                  </a:txBody>
                  <a:tcPr/>
                </a:tc>
              </a:tr>
              <a:tr h="370840">
                <a:tc>
                  <a:txBody>
                    <a:bodyPr/>
                    <a:lstStyle/>
                    <a:p>
                      <a:r>
                        <a:rPr lang="en-ZA" sz="2400" b="1" dirty="0" smtClean="0">
                          <a:latin typeface="Century Gothic" panose="020B0502020202020204" pitchFamily="34" charset="0"/>
                        </a:rPr>
                        <a:t>Education</a:t>
                      </a:r>
                      <a:r>
                        <a:rPr lang="en-ZA" sz="2400" b="1" baseline="0" dirty="0" smtClean="0">
                          <a:latin typeface="Century Gothic" panose="020B0502020202020204" pitchFamily="34" charset="0"/>
                        </a:rPr>
                        <a:t> </a:t>
                      </a:r>
                      <a:r>
                        <a:rPr lang="en-ZA" sz="2400" b="1" dirty="0" smtClean="0">
                          <a:latin typeface="Century Gothic" panose="020B0502020202020204" pitchFamily="34" charset="0"/>
                        </a:rPr>
                        <a:t>District</a:t>
                      </a:r>
                      <a:endParaRPr lang="en-ZA" sz="2400" b="1" dirty="0">
                        <a:latin typeface="Century Gothic" panose="020B0502020202020204" pitchFamily="34" charset="0"/>
                      </a:endParaRPr>
                    </a:p>
                  </a:txBody>
                  <a:tcPr/>
                </a:tc>
                <a:tc>
                  <a:txBody>
                    <a:bodyPr/>
                    <a:lstStyle/>
                    <a:p>
                      <a:r>
                        <a:rPr lang="en-ZA" sz="2400" b="1" dirty="0" smtClean="0">
                          <a:latin typeface="Century Gothic" panose="020B0502020202020204" pitchFamily="34" charset="0"/>
                        </a:rPr>
                        <a:t>Number of Schools</a:t>
                      </a:r>
                      <a:endParaRPr lang="en-ZA" sz="2400" b="1" dirty="0">
                        <a:latin typeface="Century Gothic" panose="020B0502020202020204" pitchFamily="34" charset="0"/>
                      </a:endParaRPr>
                    </a:p>
                  </a:txBody>
                  <a:tcPr/>
                </a:tc>
                <a:tc>
                  <a:txBody>
                    <a:bodyPr/>
                    <a:lstStyle/>
                    <a:p>
                      <a:r>
                        <a:rPr lang="en-ZA" sz="2400" b="1" dirty="0" smtClean="0">
                          <a:latin typeface="Century Gothic" panose="020B0502020202020204" pitchFamily="34" charset="0"/>
                        </a:rPr>
                        <a:t>School Type</a:t>
                      </a:r>
                      <a:endParaRPr lang="en-ZA" sz="2400" b="1" dirty="0">
                        <a:latin typeface="Century Gothic" panose="020B0502020202020204" pitchFamily="34" charset="0"/>
                      </a:endParaRPr>
                    </a:p>
                  </a:txBody>
                  <a:tcPr/>
                </a:tc>
              </a:tr>
              <a:tr h="370840">
                <a:tc>
                  <a:txBody>
                    <a:bodyPr/>
                    <a:lstStyle/>
                    <a:p>
                      <a:r>
                        <a:rPr lang="en-ZA" sz="2400" b="1" dirty="0" smtClean="0">
                          <a:latin typeface="Century Gothic" panose="020B0502020202020204" pitchFamily="34" charset="0"/>
                        </a:rPr>
                        <a:t>Metro East</a:t>
                      </a:r>
                      <a:endParaRPr lang="en-ZA" sz="2400" b="1" dirty="0">
                        <a:latin typeface="Century Gothic" panose="020B0502020202020204" pitchFamily="34" charset="0"/>
                      </a:endParaRPr>
                    </a:p>
                  </a:txBody>
                  <a:tcPr/>
                </a:tc>
                <a:tc>
                  <a:txBody>
                    <a:bodyPr/>
                    <a:lstStyle/>
                    <a:p>
                      <a:r>
                        <a:rPr lang="en-ZA" sz="2400" b="1" dirty="0" smtClean="0">
                          <a:latin typeface="Century Gothic" panose="020B0502020202020204" pitchFamily="34" charset="0"/>
                        </a:rPr>
                        <a:t>5</a:t>
                      </a:r>
                      <a:endParaRPr lang="en-ZA" sz="2400" b="1" dirty="0">
                        <a:latin typeface="Century Gothic" panose="020B0502020202020204" pitchFamily="34" charset="0"/>
                      </a:endParaRPr>
                    </a:p>
                  </a:txBody>
                  <a:tcPr/>
                </a:tc>
                <a:tc>
                  <a:txBody>
                    <a:bodyPr/>
                    <a:lstStyle/>
                    <a:p>
                      <a:r>
                        <a:rPr lang="en-ZA" sz="2400" b="1" dirty="0" smtClean="0">
                          <a:latin typeface="Century Gothic" panose="020B0502020202020204" pitchFamily="34" charset="0"/>
                        </a:rPr>
                        <a:t>2 x PS; 3 x HS</a:t>
                      </a:r>
                      <a:endParaRPr lang="en-ZA" sz="2400" b="1" dirty="0">
                        <a:latin typeface="Century Gothic" panose="020B0502020202020204" pitchFamily="34" charset="0"/>
                      </a:endParaRPr>
                    </a:p>
                  </a:txBody>
                  <a:tcPr/>
                </a:tc>
              </a:tr>
              <a:tr h="370840">
                <a:tc>
                  <a:txBody>
                    <a:bodyPr/>
                    <a:lstStyle/>
                    <a:p>
                      <a:r>
                        <a:rPr lang="en-ZA" sz="2400" b="1" dirty="0" smtClean="0">
                          <a:latin typeface="Century Gothic" panose="020B0502020202020204" pitchFamily="34" charset="0"/>
                        </a:rPr>
                        <a:t>Metro Central</a:t>
                      </a:r>
                      <a:endParaRPr lang="en-ZA" sz="2400" b="1" dirty="0">
                        <a:latin typeface="Century Gothic" panose="020B0502020202020204" pitchFamily="34" charset="0"/>
                      </a:endParaRPr>
                    </a:p>
                  </a:txBody>
                  <a:tcPr/>
                </a:tc>
                <a:tc>
                  <a:txBody>
                    <a:bodyPr/>
                    <a:lstStyle/>
                    <a:p>
                      <a:r>
                        <a:rPr lang="en-ZA" sz="2400" b="1" dirty="0" smtClean="0">
                          <a:latin typeface="Century Gothic" panose="020B0502020202020204" pitchFamily="34" charset="0"/>
                        </a:rPr>
                        <a:t>4</a:t>
                      </a:r>
                      <a:endParaRPr lang="en-ZA" sz="2400" b="1" dirty="0">
                        <a:latin typeface="Century Gothic" panose="020B0502020202020204" pitchFamily="34" charset="0"/>
                      </a:endParaRPr>
                    </a:p>
                  </a:txBody>
                  <a:tcPr/>
                </a:tc>
                <a:tc>
                  <a:txBody>
                    <a:bodyPr/>
                    <a:lstStyle/>
                    <a:p>
                      <a:r>
                        <a:rPr lang="en-ZA" sz="2400" b="1" dirty="0" smtClean="0">
                          <a:latin typeface="Century Gothic" panose="020B0502020202020204" pitchFamily="34" charset="0"/>
                        </a:rPr>
                        <a:t>2</a:t>
                      </a:r>
                      <a:r>
                        <a:rPr lang="en-ZA" sz="2400" b="1" baseline="0" dirty="0" smtClean="0">
                          <a:latin typeface="Century Gothic" panose="020B0502020202020204" pitchFamily="34" charset="0"/>
                        </a:rPr>
                        <a:t> x PS; 2 x HS</a:t>
                      </a:r>
                      <a:endParaRPr lang="en-ZA" sz="2400" b="1" dirty="0">
                        <a:latin typeface="Century Gothic" panose="020B0502020202020204" pitchFamily="34" charset="0"/>
                      </a:endParaRPr>
                    </a:p>
                  </a:txBody>
                  <a:tcPr/>
                </a:tc>
              </a:tr>
              <a:tr h="370840">
                <a:tc>
                  <a:txBody>
                    <a:bodyPr/>
                    <a:lstStyle/>
                    <a:p>
                      <a:r>
                        <a:rPr lang="en-ZA" sz="2400" b="1" dirty="0" smtClean="0">
                          <a:latin typeface="Century Gothic" panose="020B0502020202020204" pitchFamily="34" charset="0"/>
                        </a:rPr>
                        <a:t>Metro South</a:t>
                      </a:r>
                      <a:endParaRPr lang="en-ZA" sz="2400" b="1" dirty="0">
                        <a:latin typeface="Century Gothic" panose="020B0502020202020204" pitchFamily="34" charset="0"/>
                      </a:endParaRPr>
                    </a:p>
                  </a:txBody>
                  <a:tcPr/>
                </a:tc>
                <a:tc>
                  <a:txBody>
                    <a:bodyPr/>
                    <a:lstStyle/>
                    <a:p>
                      <a:r>
                        <a:rPr lang="en-ZA" sz="2400" b="1" dirty="0" smtClean="0">
                          <a:latin typeface="Century Gothic" panose="020B0502020202020204" pitchFamily="34" charset="0"/>
                        </a:rPr>
                        <a:t>1</a:t>
                      </a:r>
                      <a:endParaRPr lang="en-ZA" sz="2400" b="1" dirty="0">
                        <a:latin typeface="Century Gothic" panose="020B0502020202020204" pitchFamily="34" charset="0"/>
                      </a:endParaRPr>
                    </a:p>
                  </a:txBody>
                  <a:tcPr/>
                </a:tc>
                <a:tc>
                  <a:txBody>
                    <a:bodyPr/>
                    <a:lstStyle/>
                    <a:p>
                      <a:r>
                        <a:rPr lang="en-ZA" sz="2400" b="1" dirty="0" smtClean="0">
                          <a:latin typeface="Century Gothic" panose="020B0502020202020204" pitchFamily="34" charset="0"/>
                        </a:rPr>
                        <a:t>1 x PS</a:t>
                      </a:r>
                      <a:endParaRPr lang="en-ZA" sz="2400" b="1" dirty="0">
                        <a:latin typeface="Century Gothic" panose="020B0502020202020204" pitchFamily="34" charset="0"/>
                      </a:endParaRPr>
                    </a:p>
                  </a:txBody>
                  <a:tcPr/>
                </a:tc>
              </a:tr>
              <a:tr h="370840">
                <a:tc>
                  <a:txBody>
                    <a:bodyPr/>
                    <a:lstStyle/>
                    <a:p>
                      <a:r>
                        <a:rPr lang="en-ZA" sz="2400" b="1" dirty="0" smtClean="0">
                          <a:latin typeface="Century Gothic" panose="020B0502020202020204" pitchFamily="34" charset="0"/>
                        </a:rPr>
                        <a:t>Metro North</a:t>
                      </a:r>
                      <a:endParaRPr lang="en-ZA" sz="2400" b="1" dirty="0">
                        <a:latin typeface="Century Gothic" panose="020B0502020202020204" pitchFamily="34" charset="0"/>
                      </a:endParaRPr>
                    </a:p>
                  </a:txBody>
                  <a:tcPr/>
                </a:tc>
                <a:tc>
                  <a:txBody>
                    <a:bodyPr/>
                    <a:lstStyle/>
                    <a:p>
                      <a:r>
                        <a:rPr lang="en-ZA" sz="2400" b="1" dirty="0" smtClean="0">
                          <a:latin typeface="Century Gothic" panose="020B0502020202020204" pitchFamily="34" charset="0"/>
                        </a:rPr>
                        <a:t>1</a:t>
                      </a:r>
                      <a:endParaRPr lang="en-ZA" sz="2400" b="1" dirty="0">
                        <a:latin typeface="Century Gothic" panose="020B0502020202020204" pitchFamily="34" charset="0"/>
                      </a:endParaRPr>
                    </a:p>
                  </a:txBody>
                  <a:tcPr/>
                </a:tc>
                <a:tc>
                  <a:txBody>
                    <a:bodyPr/>
                    <a:lstStyle/>
                    <a:p>
                      <a:r>
                        <a:rPr lang="en-ZA" sz="2400" b="1" dirty="0" smtClean="0">
                          <a:latin typeface="Century Gothic" panose="020B0502020202020204" pitchFamily="34" charset="0"/>
                        </a:rPr>
                        <a:t>1 x PS</a:t>
                      </a:r>
                      <a:endParaRPr lang="en-ZA" sz="2400" b="1" dirty="0">
                        <a:latin typeface="Century Gothic" panose="020B0502020202020204" pitchFamily="34" charset="0"/>
                      </a:endParaRPr>
                    </a:p>
                  </a:txBody>
                  <a:tcPr/>
                </a:tc>
              </a:tr>
              <a:tr h="370840">
                <a:tc>
                  <a:txBody>
                    <a:bodyPr/>
                    <a:lstStyle/>
                    <a:p>
                      <a:r>
                        <a:rPr lang="en-ZA" sz="2400" b="1" dirty="0" smtClean="0">
                          <a:latin typeface="Century Gothic" panose="020B0502020202020204" pitchFamily="34" charset="0"/>
                        </a:rPr>
                        <a:t>Cape Winelands</a:t>
                      </a:r>
                      <a:endParaRPr lang="en-ZA" sz="2400" b="1" dirty="0">
                        <a:latin typeface="Century Gothic" panose="020B0502020202020204" pitchFamily="34" charset="0"/>
                      </a:endParaRPr>
                    </a:p>
                  </a:txBody>
                  <a:tcPr/>
                </a:tc>
                <a:tc>
                  <a:txBody>
                    <a:bodyPr/>
                    <a:lstStyle/>
                    <a:p>
                      <a:r>
                        <a:rPr lang="en-ZA" sz="2400" b="1" dirty="0" smtClean="0">
                          <a:latin typeface="Century Gothic" panose="020B0502020202020204" pitchFamily="34" charset="0"/>
                        </a:rPr>
                        <a:t>2</a:t>
                      </a:r>
                      <a:endParaRPr lang="en-ZA" sz="2400" b="1" dirty="0">
                        <a:latin typeface="Century Gothic" panose="020B0502020202020204" pitchFamily="34" charset="0"/>
                      </a:endParaRPr>
                    </a:p>
                  </a:txBody>
                  <a:tcPr/>
                </a:tc>
                <a:tc>
                  <a:txBody>
                    <a:bodyPr/>
                    <a:lstStyle/>
                    <a:p>
                      <a:r>
                        <a:rPr lang="en-ZA" sz="2400" b="1" dirty="0" smtClean="0">
                          <a:latin typeface="Century Gothic" panose="020B0502020202020204" pitchFamily="34" charset="0"/>
                        </a:rPr>
                        <a:t>1</a:t>
                      </a:r>
                      <a:r>
                        <a:rPr lang="en-ZA" sz="2400" b="1" baseline="0" dirty="0" smtClean="0">
                          <a:latin typeface="Century Gothic" panose="020B0502020202020204" pitchFamily="34" charset="0"/>
                        </a:rPr>
                        <a:t> x PS; 1 x HS</a:t>
                      </a:r>
                      <a:endParaRPr lang="en-ZA" sz="2400" b="1" dirty="0">
                        <a:latin typeface="Century Gothic" panose="020B0502020202020204" pitchFamily="34" charset="0"/>
                      </a:endParaRPr>
                    </a:p>
                  </a:txBody>
                  <a:tcPr/>
                </a:tc>
              </a:tr>
              <a:tr h="370840">
                <a:tc>
                  <a:txBody>
                    <a:bodyPr/>
                    <a:lstStyle/>
                    <a:p>
                      <a:endParaRPr lang="en-ZA" sz="2400" b="1" dirty="0">
                        <a:latin typeface="Century Gothic" panose="020B0502020202020204" pitchFamily="34" charset="0"/>
                      </a:endParaRPr>
                    </a:p>
                  </a:txBody>
                  <a:tcPr/>
                </a:tc>
                <a:tc>
                  <a:txBody>
                    <a:bodyPr/>
                    <a:lstStyle/>
                    <a:p>
                      <a:r>
                        <a:rPr lang="en-ZA" sz="2400" b="1" dirty="0" smtClean="0">
                          <a:latin typeface="Century Gothic" panose="020B0502020202020204" pitchFamily="34" charset="0"/>
                        </a:rPr>
                        <a:t>13</a:t>
                      </a:r>
                      <a:endParaRPr lang="en-ZA" sz="2400" b="1" dirty="0">
                        <a:latin typeface="Century Gothic" panose="020B0502020202020204" pitchFamily="34" charset="0"/>
                      </a:endParaRPr>
                    </a:p>
                  </a:txBody>
                  <a:tcPr/>
                </a:tc>
                <a:tc>
                  <a:txBody>
                    <a:bodyPr/>
                    <a:lstStyle/>
                    <a:p>
                      <a:endParaRPr lang="en-ZA" sz="2400" b="1" dirty="0">
                        <a:latin typeface="Century Gothic" panose="020B0502020202020204" pitchFamily="34" charset="0"/>
                      </a:endParaRPr>
                    </a:p>
                  </a:txBody>
                  <a:tcPr/>
                </a:tc>
              </a:tr>
            </a:tbl>
          </a:graphicData>
        </a:graphic>
      </p:graphicFrame>
      <p:sp>
        <p:nvSpPr>
          <p:cNvPr id="4" name="Footer Placeholder 3"/>
          <p:cNvSpPr>
            <a:spLocks noGrp="1"/>
          </p:cNvSpPr>
          <p:nvPr>
            <p:ph type="ftr" sz="quarter" idx="11"/>
          </p:nvPr>
        </p:nvSpPr>
        <p:spPr/>
        <p:txBody>
          <a:bodyPr/>
          <a:lstStyle/>
          <a:p>
            <a:r>
              <a:rPr lang="en-US" dirty="0" smtClean="0"/>
              <a:t>MEC Consultation 2021 Basket of posts</a:t>
            </a:r>
            <a:endParaRPr lang="en-US" dirty="0"/>
          </a:p>
        </p:txBody>
      </p:sp>
      <p:sp>
        <p:nvSpPr>
          <p:cNvPr id="5" name="Slide Number Placeholder 4"/>
          <p:cNvSpPr>
            <a:spLocks noGrp="1"/>
          </p:cNvSpPr>
          <p:nvPr>
            <p:ph type="sldNum" sz="quarter" idx="12"/>
          </p:nvPr>
        </p:nvSpPr>
        <p:spPr/>
        <p:txBody>
          <a:bodyPr/>
          <a:lstStyle/>
          <a:p>
            <a:fld id="{4A195F56-7990-6B44-9AC2-D8AEA6FBBBD0}" type="slidenum">
              <a:rPr lang="en-US" smtClean="0"/>
              <a:pPr/>
              <a:t>13</a:t>
            </a:fld>
            <a:endParaRPr lang="en-US" dirty="0"/>
          </a:p>
        </p:txBody>
      </p:sp>
    </p:spTree>
    <p:extLst>
      <p:ext uri="{BB962C8B-B14F-4D97-AF65-F5344CB8AC3E}">
        <p14:creationId xmlns:p14="http://schemas.microsoft.com/office/powerpoint/2010/main" xmlns="" val="2622860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543800" cy="737159"/>
          </a:xfrm>
        </p:spPr>
        <p:txBody>
          <a:bodyPr>
            <a:normAutofit/>
          </a:bodyPr>
          <a:lstStyle/>
          <a:p>
            <a:pPr algn="ctr"/>
            <a:r>
              <a:rPr lang="en-US" sz="3200" dirty="0" smtClean="0">
                <a:latin typeface="Arial" charset="0"/>
                <a:ea typeface="Arial" charset="0"/>
                <a:cs typeface="Arial" charset="0"/>
              </a:rPr>
              <a:t>WCED COLLABORATION SCHOOLS</a:t>
            </a:r>
            <a:endParaRPr lang="en-US" sz="3200" dirty="0">
              <a:latin typeface="Arial" charset="0"/>
              <a:ea typeface="Arial" charset="0"/>
              <a:cs typeface="Arial" charset="0"/>
            </a:endParaRPr>
          </a:p>
        </p:txBody>
      </p:sp>
      <p:sp>
        <p:nvSpPr>
          <p:cNvPr id="3" name="Slide Number Placeholder 2"/>
          <p:cNvSpPr>
            <a:spLocks noGrp="1"/>
          </p:cNvSpPr>
          <p:nvPr>
            <p:ph type="sldNum" sz="quarter" idx="4294967295"/>
          </p:nvPr>
        </p:nvSpPr>
        <p:spPr/>
        <p:txBody>
          <a:bodyPr/>
          <a:lstStyle/>
          <a:p>
            <a:fld id="{DCE80A28-E993-9740-8538-B5CF0C0F58BC}" type="slidenum">
              <a:rPr lang="en-US" smtClean="0"/>
              <a:pPr/>
              <a:t>14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967842008"/>
              </p:ext>
            </p:extLst>
          </p:nvPr>
        </p:nvGraphicFramePr>
        <p:xfrm>
          <a:off x="395536" y="1124744"/>
          <a:ext cx="8424936" cy="4970088"/>
        </p:xfrm>
        <a:graphic>
          <a:graphicData uri="http://schemas.openxmlformats.org/drawingml/2006/table">
            <a:tbl>
              <a:tblPr firstRow="1" firstCol="1" bandRow="1">
                <a:tableStyleId>{D113A9D2-9D6B-4929-AA2D-F23B5EE8CBE7}</a:tableStyleId>
              </a:tblPr>
              <a:tblGrid>
                <a:gridCol w="1024102">
                  <a:extLst>
                    <a:ext uri="{9D8B030D-6E8A-4147-A177-3AD203B41FA5}">
                      <a16:colId xmlns="" xmlns:a16="http://schemas.microsoft.com/office/drawing/2014/main" val="4212571361"/>
                    </a:ext>
                  </a:extLst>
                </a:gridCol>
                <a:gridCol w="2474389">
                  <a:extLst>
                    <a:ext uri="{9D8B030D-6E8A-4147-A177-3AD203B41FA5}">
                      <a16:colId xmlns="" xmlns:a16="http://schemas.microsoft.com/office/drawing/2014/main" val="2856003782"/>
                    </a:ext>
                  </a:extLst>
                </a:gridCol>
                <a:gridCol w="856773">
                  <a:extLst>
                    <a:ext uri="{9D8B030D-6E8A-4147-A177-3AD203B41FA5}">
                      <a16:colId xmlns="" xmlns:a16="http://schemas.microsoft.com/office/drawing/2014/main" val="633940659"/>
                    </a:ext>
                  </a:extLst>
                </a:gridCol>
                <a:gridCol w="2897620">
                  <a:extLst>
                    <a:ext uri="{9D8B030D-6E8A-4147-A177-3AD203B41FA5}">
                      <a16:colId xmlns="" xmlns:a16="http://schemas.microsoft.com/office/drawing/2014/main" val="3782173782"/>
                    </a:ext>
                  </a:extLst>
                </a:gridCol>
                <a:gridCol w="1172052">
                  <a:extLst>
                    <a:ext uri="{9D8B030D-6E8A-4147-A177-3AD203B41FA5}">
                      <a16:colId xmlns="" xmlns:a16="http://schemas.microsoft.com/office/drawing/2014/main" val="3677118562"/>
                    </a:ext>
                  </a:extLst>
                </a:gridCol>
              </a:tblGrid>
              <a:tr h="255841">
                <a:tc>
                  <a:txBody>
                    <a:bodyPr/>
                    <a:lstStyle/>
                    <a:p>
                      <a:pPr marL="0" marR="0" algn="ctr">
                        <a:spcBef>
                          <a:spcPts val="0"/>
                        </a:spcBef>
                        <a:spcAft>
                          <a:spcPts val="0"/>
                        </a:spcAft>
                      </a:pPr>
                      <a:r>
                        <a:rPr lang="en-US" sz="1400" b="1" dirty="0">
                          <a:solidFill>
                            <a:schemeClr val="tx1"/>
                          </a:solidFill>
                          <a:effectLst/>
                        </a:rPr>
                        <a:t>DISTRICT</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ZA" sz="1400" b="1" dirty="0">
                          <a:solidFill>
                            <a:schemeClr val="tx1"/>
                          </a:solidFill>
                          <a:effectLst/>
                        </a:rPr>
                        <a:t>SCHOOL NAME</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ZA" sz="1400" b="1" dirty="0">
                          <a:solidFill>
                            <a:schemeClr val="tx1"/>
                          </a:solidFill>
                          <a:effectLst/>
                        </a:rPr>
                        <a:t>TYPE</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ZA" sz="1400" b="1" dirty="0">
                          <a:solidFill>
                            <a:schemeClr val="tx1"/>
                          </a:solidFill>
                          <a:effectLst/>
                        </a:rPr>
                        <a:t>SCHOOL OPERATING PARTNER</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ZA" sz="1400" b="1" dirty="0">
                          <a:solidFill>
                            <a:schemeClr val="tx1"/>
                          </a:solidFill>
                          <a:effectLst/>
                        </a:rPr>
                        <a:t>START</a:t>
                      </a:r>
                      <a:r>
                        <a:rPr lang="en-ZA" sz="1400" b="1" baseline="0" dirty="0">
                          <a:solidFill>
                            <a:schemeClr val="tx1"/>
                          </a:solidFill>
                          <a:effectLst/>
                        </a:rPr>
                        <a:t> DATE</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011761503"/>
                  </a:ext>
                </a:extLst>
              </a:tr>
              <a:tr h="649490">
                <a:tc rowSpan="5">
                  <a:txBody>
                    <a:bodyPr/>
                    <a:lstStyle/>
                    <a:p>
                      <a:pPr marL="0" marR="0" algn="ctr">
                        <a:spcBef>
                          <a:spcPts val="0"/>
                        </a:spcBef>
                        <a:spcAft>
                          <a:spcPts val="0"/>
                        </a:spcAft>
                      </a:pPr>
                      <a:r>
                        <a:rPr lang="en-US" sz="1200" b="1" dirty="0">
                          <a:solidFill>
                            <a:schemeClr val="tx1"/>
                          </a:solidFill>
                          <a:effectLst/>
                        </a:rPr>
                        <a:t>Metro</a:t>
                      </a:r>
                      <a:r>
                        <a:rPr lang="en-US" sz="1200" b="1" baseline="0" dirty="0">
                          <a:solidFill>
                            <a:schemeClr val="tx1"/>
                          </a:solidFill>
                          <a:effectLst/>
                        </a:rPr>
                        <a:t> East</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ZA" sz="1200" b="1" dirty="0">
                          <a:solidFill>
                            <a:schemeClr val="tx1"/>
                          </a:solidFill>
                          <a:effectLst/>
                        </a:rPr>
                        <a:t>Forest Village Leadership</a:t>
                      </a:r>
                      <a:r>
                        <a:rPr lang="en-ZA" sz="1200" b="1" baseline="0" dirty="0">
                          <a:solidFill>
                            <a:schemeClr val="tx1"/>
                          </a:solidFill>
                          <a:effectLst/>
                        </a:rPr>
                        <a:t> Academy</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ZA" sz="1200" b="1" dirty="0">
                          <a:solidFill>
                            <a:schemeClr val="tx1"/>
                          </a:solidFill>
                          <a:effectLst/>
                        </a:rPr>
                        <a:t>New</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rPr>
                        <a:t>Acorn Education</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baseline="0" dirty="0">
                          <a:solidFill>
                            <a:schemeClr val="tx1"/>
                          </a:solidFill>
                          <a:effectLst/>
                        </a:rPr>
                        <a:t>2016</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36073296"/>
                  </a:ext>
                </a:extLst>
              </a:tr>
              <a:tr h="432993">
                <a:tc vMerge="1">
                  <a:txBody>
                    <a:bodyPr/>
                    <a:lstStyle/>
                    <a:p>
                      <a:endParaRPr lang="en-ZA"/>
                    </a:p>
                  </a:txBody>
                  <a:tcPr/>
                </a:tc>
                <a:tc>
                  <a:txBody>
                    <a:bodyPr/>
                    <a:lstStyle/>
                    <a:p>
                      <a:pPr marL="0" marR="0" algn="l">
                        <a:spcBef>
                          <a:spcPts val="0"/>
                        </a:spcBef>
                        <a:spcAft>
                          <a:spcPts val="0"/>
                        </a:spcAft>
                      </a:pPr>
                      <a:r>
                        <a:rPr lang="en-ZA" sz="1200" b="1" dirty="0">
                          <a:solidFill>
                            <a:schemeClr val="tx1"/>
                          </a:solidFill>
                          <a:effectLst/>
                        </a:rPr>
                        <a:t>Happy Valley Primary</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ZA" sz="1200" b="1" dirty="0">
                          <a:solidFill>
                            <a:schemeClr val="tx1"/>
                          </a:solidFill>
                          <a:effectLst/>
                        </a:rPr>
                        <a:t>New</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ZA" sz="1200" b="1" dirty="0">
                          <a:solidFill>
                            <a:schemeClr val="tx1"/>
                          </a:solidFill>
                          <a:effectLst/>
                        </a:rPr>
                        <a:t>Mellon Educate</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baseline="0" dirty="0">
                          <a:solidFill>
                            <a:schemeClr val="tx1"/>
                          </a:solidFill>
                          <a:effectLst/>
                        </a:rPr>
                        <a:t>2016</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18269217"/>
                  </a:ext>
                </a:extLst>
              </a:tr>
              <a:tr h="255841">
                <a:tc vMerge="1">
                  <a:txBody>
                    <a:bodyPr/>
                    <a:lstStyle/>
                    <a:p>
                      <a:endParaRPr lang="en-ZA"/>
                    </a:p>
                  </a:txBody>
                  <a:tcPr/>
                </a:tc>
                <a:tc>
                  <a:txBody>
                    <a:bodyPr/>
                    <a:lstStyle/>
                    <a:p>
                      <a:pPr marL="0" marR="0" algn="l">
                        <a:spcBef>
                          <a:spcPts val="0"/>
                        </a:spcBef>
                        <a:spcAft>
                          <a:spcPts val="0"/>
                        </a:spcAft>
                      </a:pPr>
                      <a:r>
                        <a:rPr lang="en-US" sz="1200" b="1" dirty="0">
                          <a:solidFill>
                            <a:schemeClr val="tx1"/>
                          </a:solidFill>
                          <a:effectLst/>
                        </a:rPr>
                        <a:t>Apex High</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rPr>
                        <a:t>New</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rPr>
                        <a:t>Acorn Education</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rPr>
                        <a:t> 2018</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37947271"/>
                  </a:ext>
                </a:extLst>
              </a:tr>
              <a:tr h="255841">
                <a:tc vMerge="1">
                  <a:txBody>
                    <a:bodyPr/>
                    <a:lstStyle/>
                    <a:p>
                      <a:endParaRPr lang="en-ZA"/>
                    </a:p>
                  </a:txBody>
                  <a:tcPr/>
                </a:tc>
                <a:tc>
                  <a:txBody>
                    <a:bodyPr/>
                    <a:lstStyle/>
                    <a:p>
                      <a:pPr marL="0" marR="0" algn="l">
                        <a:spcBef>
                          <a:spcPts val="0"/>
                        </a:spcBef>
                        <a:spcAft>
                          <a:spcPts val="0"/>
                        </a:spcAft>
                      </a:pPr>
                      <a:r>
                        <a:rPr lang="en-US" sz="1200" b="1" dirty="0">
                          <a:solidFill>
                            <a:schemeClr val="tx1"/>
                          </a:solidFill>
                          <a:effectLst/>
                        </a:rPr>
                        <a:t>Kraaifontein</a:t>
                      </a:r>
                      <a:r>
                        <a:rPr lang="en-US" sz="1200" b="1" baseline="0" dirty="0">
                          <a:solidFill>
                            <a:schemeClr val="tx1"/>
                          </a:solidFill>
                          <a:effectLst/>
                        </a:rPr>
                        <a:t> High</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rPr>
                        <a:t>New</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rPr>
                        <a:t>School</a:t>
                      </a:r>
                      <a:r>
                        <a:rPr lang="en-US" sz="1200" b="1" baseline="0" dirty="0">
                          <a:solidFill>
                            <a:schemeClr val="tx1"/>
                          </a:solidFill>
                          <a:effectLst/>
                        </a:rPr>
                        <a:t> Turnaround Foundation</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rPr>
                        <a:t>2019</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46256519"/>
                  </a:ext>
                </a:extLst>
              </a:tr>
              <a:tr h="255841">
                <a:tc vMerge="1">
                  <a:txBody>
                    <a:bodyPr/>
                    <a:lstStyle/>
                    <a:p>
                      <a:endParaRPr lang="en-ZA"/>
                    </a:p>
                  </a:txBody>
                  <a:tcPr/>
                </a:tc>
                <a:tc>
                  <a:txBody>
                    <a:bodyPr/>
                    <a:lstStyle/>
                    <a:p>
                      <a:pPr marL="0" marR="0" algn="l">
                        <a:spcBef>
                          <a:spcPts val="0"/>
                        </a:spcBef>
                        <a:spcAft>
                          <a:spcPts val="0"/>
                        </a:spcAft>
                      </a:pPr>
                      <a:r>
                        <a:rPr lang="en-US" sz="1200" b="1" dirty="0">
                          <a:solidFill>
                            <a:schemeClr val="tx1"/>
                          </a:solidFill>
                          <a:effectLst/>
                        </a:rPr>
                        <a:t>Apex Primary</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rPr>
                        <a:t>New</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rPr>
                        <a:t>Acorn Education</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rPr>
                        <a:t>2020</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2382718"/>
                  </a:ext>
                </a:extLst>
              </a:tr>
              <a:tr h="255841">
                <a:tc rowSpan="4">
                  <a:txBody>
                    <a:bodyPr/>
                    <a:lstStyle/>
                    <a:p>
                      <a:pPr marL="0" marR="0" algn="ctr">
                        <a:spcBef>
                          <a:spcPts val="0"/>
                        </a:spcBef>
                        <a:spcAft>
                          <a:spcPts val="0"/>
                        </a:spcAft>
                      </a:pPr>
                      <a:r>
                        <a:rPr lang="en-US" sz="1200" b="1" dirty="0">
                          <a:solidFill>
                            <a:schemeClr val="tx1"/>
                          </a:solidFill>
                          <a:effectLst/>
                        </a:rPr>
                        <a:t>Metro</a:t>
                      </a:r>
                      <a:r>
                        <a:rPr lang="en-US" sz="1200" b="1" baseline="0" dirty="0">
                          <a:solidFill>
                            <a:schemeClr val="tx1"/>
                          </a:solidFill>
                          <a:effectLst/>
                        </a:rPr>
                        <a:t> Central</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ZA" sz="1200" b="1" dirty="0">
                          <a:solidFill>
                            <a:schemeClr val="tx1"/>
                          </a:solidFill>
                          <a:effectLst/>
                        </a:rPr>
                        <a:t>Langa</a:t>
                      </a:r>
                      <a:r>
                        <a:rPr lang="en-ZA" sz="1200" b="1" baseline="0" dirty="0">
                          <a:solidFill>
                            <a:schemeClr val="tx1"/>
                          </a:solidFill>
                          <a:effectLst/>
                        </a:rPr>
                        <a:t> High</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ZA" sz="1200" b="1" dirty="0">
                          <a:solidFill>
                            <a:schemeClr val="tx1"/>
                          </a:solidFill>
                          <a:effectLst/>
                        </a:rPr>
                        <a:t>Existing</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rPr>
                        <a:t>School Turnaround</a:t>
                      </a:r>
                      <a:r>
                        <a:rPr lang="en-US" sz="1200" b="1" baseline="0" dirty="0">
                          <a:solidFill>
                            <a:schemeClr val="tx1"/>
                          </a:solidFill>
                          <a:effectLst/>
                        </a:rPr>
                        <a:t> Foundation</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baseline="0" dirty="0">
                          <a:solidFill>
                            <a:schemeClr val="tx1"/>
                          </a:solidFill>
                          <a:effectLst/>
                        </a:rPr>
                        <a:t>2016</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745582858"/>
                  </a:ext>
                </a:extLst>
              </a:tr>
              <a:tr h="255841">
                <a:tc vMerge="1">
                  <a:txBody>
                    <a:bodyPr/>
                    <a:lstStyle/>
                    <a:p>
                      <a:pPr marL="0" marR="0">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ZA" sz="1200" b="1" dirty="0">
                          <a:solidFill>
                            <a:schemeClr val="tx1"/>
                          </a:solidFill>
                          <a:effectLst/>
                        </a:rPr>
                        <a:t>Silikamva High</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ZA" sz="1200" b="1" dirty="0">
                          <a:solidFill>
                            <a:schemeClr val="tx1"/>
                          </a:solidFill>
                          <a:effectLst/>
                        </a:rPr>
                        <a:t>Existing</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ZA" sz="1200" b="1" dirty="0">
                          <a:solidFill>
                            <a:schemeClr val="tx1"/>
                          </a:solidFill>
                          <a:effectLst/>
                        </a:rPr>
                        <a:t>Common Good</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baseline="0" dirty="0">
                          <a:solidFill>
                            <a:schemeClr val="tx1"/>
                          </a:solidFill>
                          <a:effectLst/>
                        </a:rPr>
                        <a:t>2016</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12721876"/>
                  </a:ext>
                </a:extLst>
              </a:tr>
              <a:tr h="432993">
                <a:tc vMerge="1">
                  <a:txBody>
                    <a:bodyPr/>
                    <a:lstStyle/>
                    <a:p>
                      <a:endParaRPr lang="en-ZA"/>
                    </a:p>
                  </a:txBody>
                  <a:tcPr/>
                </a:tc>
                <a:tc>
                  <a:txBody>
                    <a:bodyPr/>
                    <a:lstStyle/>
                    <a:p>
                      <a:pPr marL="0" marR="0" algn="l">
                        <a:spcBef>
                          <a:spcPts val="0"/>
                        </a:spcBef>
                        <a:spcAft>
                          <a:spcPts val="0"/>
                        </a:spcAft>
                      </a:pPr>
                      <a:r>
                        <a:rPr lang="en-US" sz="1200" b="1" dirty="0">
                          <a:solidFill>
                            <a:schemeClr val="tx1"/>
                          </a:solidFill>
                          <a:effectLst/>
                        </a:rPr>
                        <a:t>Disa Primary (Bonteheuwel)</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ZA" sz="1200" b="1" dirty="0">
                          <a:solidFill>
                            <a:schemeClr val="tx1"/>
                          </a:solidFill>
                          <a:effectLst/>
                        </a:rPr>
                        <a:t>Existing</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ZA" sz="1200" b="1" baseline="0" dirty="0">
                          <a:solidFill>
                            <a:schemeClr val="tx1"/>
                          </a:solidFill>
                          <a:effectLst/>
                        </a:rPr>
                        <a:t>Common Good</a:t>
                      </a:r>
                      <a:endParaRPr lang="en-ZA" sz="1200" b="1" baseline="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baseline="0" dirty="0">
                          <a:solidFill>
                            <a:schemeClr val="tx1"/>
                          </a:solidFill>
                          <a:effectLst/>
                        </a:rPr>
                        <a:t>2018</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4699013"/>
                  </a:ext>
                </a:extLst>
              </a:tr>
              <a:tr h="432993">
                <a:tc vMerge="1">
                  <a:txBody>
                    <a:bodyPr/>
                    <a:lstStyle/>
                    <a:p>
                      <a:endParaRPr lang="en-ZA"/>
                    </a:p>
                  </a:txBody>
                  <a:tcPr/>
                </a:tc>
                <a:tc>
                  <a:txBody>
                    <a:bodyPr/>
                    <a:lstStyle/>
                    <a:p>
                      <a:pPr algn="l"/>
                      <a:r>
                        <a:rPr lang="en-ZA" sz="1200" b="1" kern="1200" dirty="0">
                          <a:solidFill>
                            <a:schemeClr val="tx1"/>
                          </a:solidFill>
                          <a:effectLst/>
                        </a:rPr>
                        <a:t>Boundary</a:t>
                      </a:r>
                      <a:r>
                        <a:rPr lang="en-ZA" sz="1200" b="1" kern="1200" baseline="0" dirty="0">
                          <a:solidFill>
                            <a:schemeClr val="tx1"/>
                          </a:solidFill>
                          <a:effectLst/>
                        </a:rPr>
                        <a:t> Primary</a:t>
                      </a:r>
                      <a:endParaRPr lang="en-ZA" sz="12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ZA" sz="1200" b="1" kern="1200" dirty="0">
                          <a:solidFill>
                            <a:schemeClr val="tx1"/>
                          </a:solidFill>
                          <a:effectLst/>
                        </a:rPr>
                        <a:t>Existing</a:t>
                      </a:r>
                    </a:p>
                    <a:p>
                      <a:pPr marL="0" marR="0" algn="ctr" defTabSz="914400" rtl="0" eaLnBrk="1" latinLnBrk="0" hangingPunct="1">
                        <a:spcBef>
                          <a:spcPts val="0"/>
                        </a:spcBef>
                        <a:spcAft>
                          <a:spcPts val="0"/>
                        </a:spcAft>
                      </a:pPr>
                      <a:endParaRPr lang="en-ZA" sz="12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ZA" sz="1200" b="1" kern="1200" dirty="0">
                          <a:solidFill>
                            <a:schemeClr val="tx1"/>
                          </a:solidFill>
                          <a:effectLst/>
                        </a:rPr>
                        <a:t>Common Good</a:t>
                      </a:r>
                      <a:endParaRPr lang="en-ZA" sz="12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ZA" sz="1200" b="1" kern="1200" dirty="0">
                          <a:solidFill>
                            <a:schemeClr val="tx1"/>
                          </a:solidFill>
                          <a:effectLst/>
                        </a:rPr>
                        <a:t>2019</a:t>
                      </a:r>
                      <a:endParaRPr lang="en-ZA" sz="12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37889701"/>
                  </a:ext>
                </a:extLst>
              </a:tr>
              <a:tr h="364746">
                <a:tc>
                  <a:txBody>
                    <a:bodyPr/>
                    <a:lstStyle/>
                    <a:p>
                      <a:pPr marL="0" marR="0" algn="ctr">
                        <a:spcBef>
                          <a:spcPts val="0"/>
                        </a:spcBef>
                        <a:spcAft>
                          <a:spcPts val="0"/>
                        </a:spcAft>
                      </a:pPr>
                      <a:r>
                        <a:rPr lang="en-US" sz="1200" b="1" dirty="0">
                          <a:solidFill>
                            <a:schemeClr val="tx1"/>
                          </a:solidFill>
                          <a:effectLst/>
                        </a:rPr>
                        <a:t>Metro South</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200" b="1" dirty="0">
                          <a:solidFill>
                            <a:schemeClr val="tx1"/>
                          </a:solidFill>
                          <a:effectLst/>
                        </a:rPr>
                        <a:t>Jupiter</a:t>
                      </a:r>
                      <a:r>
                        <a:rPr lang="en-US" sz="1200" b="1" baseline="0" dirty="0">
                          <a:solidFill>
                            <a:schemeClr val="tx1"/>
                          </a:solidFill>
                          <a:effectLst/>
                        </a:rPr>
                        <a:t> Street Primary</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rPr>
                        <a:t>New</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rPr>
                        <a:t>School Turnaround Foundation</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rPr>
                        <a:t>2019</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87871808"/>
                  </a:ext>
                </a:extLst>
              </a:tr>
              <a:tr h="432993">
                <a:tc>
                  <a:txBody>
                    <a:bodyPr/>
                    <a:lstStyle/>
                    <a:p>
                      <a:pPr marL="0" marR="0" algn="ctr">
                        <a:spcBef>
                          <a:spcPts val="0"/>
                        </a:spcBef>
                        <a:spcAft>
                          <a:spcPts val="0"/>
                        </a:spcAft>
                      </a:pPr>
                      <a:r>
                        <a:rPr lang="en-US" sz="1200" b="1" dirty="0">
                          <a:solidFill>
                            <a:schemeClr val="tx1"/>
                          </a:solidFill>
                          <a:effectLst/>
                        </a:rPr>
                        <a:t>Metro North</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200" b="1" dirty="0">
                          <a:solidFill>
                            <a:schemeClr val="tx1"/>
                          </a:solidFill>
                          <a:effectLst/>
                        </a:rPr>
                        <a:t>Trevor Manuel Primary</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rPr>
                        <a:t>Existing</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ZA" sz="1200" b="1" baseline="0" dirty="0">
                          <a:solidFill>
                            <a:schemeClr val="tx1"/>
                          </a:solidFill>
                          <a:effectLst/>
                        </a:rPr>
                        <a:t>DGMT</a:t>
                      </a:r>
                      <a:endParaRPr lang="en-ZA" sz="1200" b="1" baseline="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baseline="0" dirty="0">
                          <a:solidFill>
                            <a:schemeClr val="tx1"/>
                          </a:solidFill>
                          <a:effectLst/>
                        </a:rPr>
                        <a:t>2017</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94643035"/>
                  </a:ext>
                </a:extLst>
              </a:tr>
              <a:tr h="255841">
                <a:tc rowSpan="2">
                  <a:txBody>
                    <a:bodyPr/>
                    <a:lstStyle/>
                    <a:p>
                      <a:pPr marL="0" marR="0" algn="ctr">
                        <a:spcBef>
                          <a:spcPts val="0"/>
                        </a:spcBef>
                        <a:spcAft>
                          <a:spcPts val="0"/>
                        </a:spcAft>
                      </a:pPr>
                      <a:r>
                        <a:rPr lang="en-US" sz="1200" b="1" dirty="0">
                          <a:solidFill>
                            <a:schemeClr val="tx1"/>
                          </a:solidFill>
                          <a:effectLst/>
                        </a:rPr>
                        <a:t>Winelands</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200" b="1" dirty="0">
                          <a:solidFill>
                            <a:schemeClr val="tx1"/>
                          </a:solidFill>
                          <a:effectLst/>
                        </a:rPr>
                        <a:t>Zwelethemba High</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rPr>
                        <a:t>New</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ZA" sz="1200" b="1" baseline="0" dirty="0">
                          <a:solidFill>
                            <a:schemeClr val="tx1"/>
                          </a:solidFill>
                          <a:effectLst/>
                        </a:rPr>
                        <a:t>School Turnaround Foundation</a:t>
                      </a:r>
                      <a:endParaRPr lang="en-ZA" sz="1200" b="1" baseline="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baseline="0" dirty="0">
                          <a:solidFill>
                            <a:schemeClr val="tx1"/>
                          </a:solidFill>
                          <a:effectLst/>
                        </a:rPr>
                        <a:t>2017</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90069089"/>
                  </a:ext>
                </a:extLst>
              </a:tr>
              <a:tr h="432993">
                <a:tc vMerge="1">
                  <a:txBody>
                    <a:bodyPr/>
                    <a:lstStyle/>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l">
                        <a:spcBef>
                          <a:spcPts val="0"/>
                        </a:spcBef>
                        <a:spcAft>
                          <a:spcPts val="0"/>
                        </a:spcAft>
                      </a:pPr>
                      <a:r>
                        <a:rPr lang="en-US" sz="1200" b="1" dirty="0">
                          <a:solidFill>
                            <a:schemeClr val="tx1"/>
                          </a:solidFill>
                          <a:effectLst/>
                        </a:rPr>
                        <a:t>Jakes Gerwel Technical High</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rPr>
                        <a:t>New</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ZA" sz="1200" b="1" baseline="0" dirty="0">
                          <a:solidFill>
                            <a:schemeClr val="tx1"/>
                          </a:solidFill>
                          <a:effectLst/>
                        </a:rPr>
                        <a:t>Jakes Gerwel Trust</a:t>
                      </a:r>
                      <a:endParaRPr lang="en-ZA" sz="1200" b="1" baseline="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rPr>
                        <a:t>2018</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64534154"/>
                  </a:ext>
                </a:extLst>
              </a:tr>
            </a:tbl>
          </a:graphicData>
        </a:graphic>
      </p:graphicFrame>
    </p:spTree>
    <p:extLst>
      <p:ext uri="{BB962C8B-B14F-4D97-AF65-F5344CB8AC3E}">
        <p14:creationId xmlns:p14="http://schemas.microsoft.com/office/powerpoint/2010/main" xmlns="" val="3175815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FUNDING</a:t>
            </a:r>
            <a:endParaRPr lang="en-ZA" dirty="0"/>
          </a:p>
        </p:txBody>
      </p:sp>
      <p:sp>
        <p:nvSpPr>
          <p:cNvPr id="3" name="Content Placeholder 2"/>
          <p:cNvSpPr>
            <a:spLocks noGrp="1"/>
          </p:cNvSpPr>
          <p:nvPr>
            <p:ph idx="1"/>
          </p:nvPr>
        </p:nvSpPr>
        <p:spPr>
          <a:solidFill>
            <a:schemeClr val="tx2">
              <a:lumMod val="75000"/>
            </a:schemeClr>
          </a:solidFill>
        </p:spPr>
        <p:txBody>
          <a:bodyPr/>
          <a:lstStyle/>
          <a:p>
            <a:endParaRPr lang="en-ZA" dirty="0"/>
          </a:p>
        </p:txBody>
      </p:sp>
      <p:sp>
        <p:nvSpPr>
          <p:cNvPr id="4" name="Footer Placeholder 3"/>
          <p:cNvSpPr>
            <a:spLocks noGrp="1"/>
          </p:cNvSpPr>
          <p:nvPr>
            <p:ph type="ftr" sz="quarter" idx="11"/>
          </p:nvPr>
        </p:nvSpPr>
        <p:spPr/>
        <p:txBody>
          <a:bodyPr/>
          <a:lstStyle/>
          <a:p>
            <a:r>
              <a:rPr lang="en-US" dirty="0" smtClean="0"/>
              <a:t>MEC Consultation 2021 Basket of posts</a:t>
            </a:r>
            <a:endParaRPr lang="en-US" dirty="0"/>
          </a:p>
        </p:txBody>
      </p:sp>
      <p:sp>
        <p:nvSpPr>
          <p:cNvPr id="5" name="Slide Number Placeholder 4"/>
          <p:cNvSpPr>
            <a:spLocks noGrp="1"/>
          </p:cNvSpPr>
          <p:nvPr>
            <p:ph type="sldNum" sz="quarter" idx="12"/>
          </p:nvPr>
        </p:nvSpPr>
        <p:spPr/>
        <p:txBody>
          <a:bodyPr/>
          <a:lstStyle/>
          <a:p>
            <a:fld id="{4A195F56-7990-6B44-9AC2-D8AEA6FBBBD0}" type="slidenum">
              <a:rPr lang="en-US" smtClean="0"/>
              <a:pPr/>
              <a:t>15</a:t>
            </a:fld>
            <a:endParaRPr lang="en-US" dirty="0"/>
          </a:p>
        </p:txBody>
      </p:sp>
    </p:spTree>
    <p:extLst>
      <p:ext uri="{BB962C8B-B14F-4D97-AF65-F5344CB8AC3E}">
        <p14:creationId xmlns:p14="http://schemas.microsoft.com/office/powerpoint/2010/main" xmlns="" val="1185952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34" y="188640"/>
            <a:ext cx="7543800" cy="699801"/>
          </a:xfrm>
        </p:spPr>
        <p:txBody>
          <a:bodyPr>
            <a:normAutofit fontScale="90000"/>
          </a:bodyPr>
          <a:lstStyle/>
          <a:p>
            <a:pPr algn="ctr"/>
            <a:r>
              <a:rPr lang="en-US" dirty="0">
                <a:latin typeface="Arial" charset="0"/>
                <a:ea typeface="Arial" charset="0"/>
                <a:cs typeface="Arial" charset="0"/>
              </a:rPr>
              <a:t> </a:t>
            </a:r>
            <a:r>
              <a:rPr lang="en-US" dirty="0" smtClean="0">
                <a:latin typeface="Arial" charset="0"/>
                <a:ea typeface="Arial" charset="0"/>
                <a:cs typeface="Arial" charset="0"/>
              </a:rPr>
              <a:t/>
            </a:r>
            <a:br>
              <a:rPr lang="en-US" dirty="0" smtClean="0">
                <a:latin typeface="Arial" charset="0"/>
                <a:ea typeface="Arial" charset="0"/>
                <a:cs typeface="Arial" charset="0"/>
              </a:rPr>
            </a:br>
            <a:r>
              <a:rPr lang="en-US" dirty="0" smtClean="0">
                <a:latin typeface="Century Gothic" panose="020B0502020202020204" pitchFamily="34" charset="0"/>
                <a:ea typeface="Arial" charset="0"/>
                <a:cs typeface="Arial" charset="0"/>
              </a:rPr>
              <a:t>FUNDING PRINCIPLES OF CS</a:t>
            </a:r>
            <a:r>
              <a:rPr lang="en-US" dirty="0" smtClean="0">
                <a:latin typeface="Arial" charset="0"/>
                <a:ea typeface="Arial" charset="0"/>
                <a:cs typeface="Arial" charset="0"/>
              </a:rPr>
              <a:t/>
            </a:r>
            <a:br>
              <a:rPr lang="en-US" dirty="0" smtClean="0">
                <a:latin typeface="Arial" charset="0"/>
                <a:ea typeface="Arial" charset="0"/>
                <a:cs typeface="Arial" charset="0"/>
              </a:rPr>
            </a:br>
            <a:endParaRPr lang="en-US" dirty="0">
              <a:latin typeface="Arial" charset="0"/>
              <a:ea typeface="Arial" charset="0"/>
              <a:cs typeface="Arial" charset="0"/>
            </a:endParaRPr>
          </a:p>
        </p:txBody>
      </p:sp>
      <p:sp>
        <p:nvSpPr>
          <p:cNvPr id="3" name="Slide Number Placeholder 2"/>
          <p:cNvSpPr>
            <a:spLocks noGrp="1"/>
          </p:cNvSpPr>
          <p:nvPr>
            <p:ph type="sldNum" sz="quarter" idx="4294967295"/>
          </p:nvPr>
        </p:nvSpPr>
        <p:spPr/>
        <p:txBody>
          <a:bodyPr/>
          <a:lstStyle/>
          <a:p>
            <a:endParaRPr lang="en-US" dirty="0" smtClean="0"/>
          </a:p>
          <a:p>
            <a:endParaRPr lang="en-US" dirty="0"/>
          </a:p>
        </p:txBody>
      </p:sp>
      <p:grpSp>
        <p:nvGrpSpPr>
          <p:cNvPr id="6" name="Group 5"/>
          <p:cNvGrpSpPr/>
          <p:nvPr/>
        </p:nvGrpSpPr>
        <p:grpSpPr>
          <a:xfrm>
            <a:off x="684783" y="1268760"/>
            <a:ext cx="8221989" cy="4248472"/>
            <a:chOff x="847318" y="2238376"/>
            <a:chExt cx="8221989" cy="3350864"/>
          </a:xfrm>
        </p:grpSpPr>
        <p:sp>
          <p:nvSpPr>
            <p:cNvPr id="21" name="Rectangle 20"/>
            <p:cNvSpPr/>
            <p:nvPr/>
          </p:nvSpPr>
          <p:spPr>
            <a:xfrm>
              <a:off x="1200150" y="4571850"/>
              <a:ext cx="7162800" cy="1017390"/>
            </a:xfrm>
            <a:prstGeom prst="rect">
              <a:avLst/>
            </a:prstGeom>
            <a:solidFill>
              <a:schemeClr val="bg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p:cNvSpPr/>
            <p:nvPr/>
          </p:nvSpPr>
          <p:spPr>
            <a:xfrm>
              <a:off x="1260559" y="3342494"/>
              <a:ext cx="6902369" cy="1042853"/>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TextBox 3"/>
            <p:cNvSpPr txBox="1"/>
            <p:nvPr/>
          </p:nvSpPr>
          <p:spPr>
            <a:xfrm>
              <a:off x="1386179" y="3439916"/>
              <a:ext cx="1696663" cy="830997"/>
            </a:xfrm>
            <a:prstGeom prst="rect">
              <a:avLst/>
            </a:prstGeom>
            <a:noFill/>
            <a:ln>
              <a:solidFill>
                <a:schemeClr val="tx1"/>
              </a:solidFill>
            </a:ln>
          </p:spPr>
          <p:txBody>
            <a:bodyPr wrap="square" rtlCol="0">
              <a:spAutoFit/>
            </a:bodyPr>
            <a:lstStyle/>
            <a:p>
              <a:pPr algn="ctr"/>
              <a:r>
                <a:rPr lang="en-US" sz="1200" b="1" dirty="0">
                  <a:latin typeface="Arial" charset="0"/>
                  <a:ea typeface="Arial" charset="0"/>
                  <a:cs typeface="Arial" charset="0"/>
                </a:rPr>
                <a:t>Public school funding: </a:t>
              </a:r>
            </a:p>
            <a:p>
              <a:pPr algn="ctr"/>
              <a:r>
                <a:rPr lang="en-US" sz="1200" b="1" dirty="0">
                  <a:latin typeface="Arial" charset="0"/>
                  <a:ea typeface="Arial" charset="0"/>
                  <a:cs typeface="Arial" charset="0"/>
                </a:rPr>
                <a:t>Posts + norms and standards</a:t>
              </a:r>
            </a:p>
          </p:txBody>
        </p:sp>
        <p:sp>
          <p:nvSpPr>
            <p:cNvPr id="7" name="TextBox 6"/>
            <p:cNvSpPr txBox="1"/>
            <p:nvPr/>
          </p:nvSpPr>
          <p:spPr>
            <a:xfrm>
              <a:off x="3359068" y="3673793"/>
              <a:ext cx="1381125" cy="461665"/>
            </a:xfrm>
            <a:prstGeom prst="rect">
              <a:avLst/>
            </a:prstGeom>
            <a:noFill/>
            <a:ln>
              <a:solidFill>
                <a:schemeClr val="tx1"/>
              </a:solidFill>
            </a:ln>
          </p:spPr>
          <p:txBody>
            <a:bodyPr wrap="square" rtlCol="0">
              <a:spAutoFit/>
            </a:bodyPr>
            <a:lstStyle/>
            <a:p>
              <a:pPr algn="ctr"/>
              <a:r>
                <a:rPr lang="en-US" sz="1200" b="1" dirty="0">
                  <a:latin typeface="Arial" charset="0"/>
                  <a:ea typeface="Arial" charset="0"/>
                  <a:cs typeface="Arial" charset="0"/>
                </a:rPr>
                <a:t>Op-ex premium per child</a:t>
              </a:r>
            </a:p>
          </p:txBody>
        </p:sp>
        <p:sp>
          <p:nvSpPr>
            <p:cNvPr id="8" name="TextBox 7"/>
            <p:cNvSpPr txBox="1"/>
            <p:nvPr/>
          </p:nvSpPr>
          <p:spPr>
            <a:xfrm>
              <a:off x="5016418" y="3662251"/>
              <a:ext cx="1085849" cy="461665"/>
            </a:xfrm>
            <a:prstGeom prst="rect">
              <a:avLst/>
            </a:prstGeom>
            <a:noFill/>
            <a:ln>
              <a:solidFill>
                <a:schemeClr val="tx1"/>
              </a:solidFill>
            </a:ln>
          </p:spPr>
          <p:txBody>
            <a:bodyPr wrap="square" rtlCol="0">
              <a:spAutoFit/>
            </a:bodyPr>
            <a:lstStyle/>
            <a:p>
              <a:pPr algn="ctr"/>
              <a:r>
                <a:rPr lang="en-US" sz="1200" b="1" dirty="0">
                  <a:latin typeface="Arial" charset="0"/>
                  <a:ea typeface="Arial" charset="0"/>
                  <a:cs typeface="Arial" charset="0"/>
                </a:rPr>
                <a:t>Launch costs</a:t>
              </a:r>
            </a:p>
          </p:txBody>
        </p:sp>
        <p:sp>
          <p:nvSpPr>
            <p:cNvPr id="9" name="TextBox 8"/>
            <p:cNvSpPr txBox="1"/>
            <p:nvPr/>
          </p:nvSpPr>
          <p:spPr>
            <a:xfrm>
              <a:off x="6378494" y="3496734"/>
              <a:ext cx="1428750" cy="830997"/>
            </a:xfrm>
            <a:prstGeom prst="rect">
              <a:avLst/>
            </a:prstGeom>
            <a:noFill/>
            <a:ln>
              <a:solidFill>
                <a:schemeClr val="tx1"/>
              </a:solidFill>
            </a:ln>
          </p:spPr>
          <p:txBody>
            <a:bodyPr wrap="square" rtlCol="0">
              <a:spAutoFit/>
            </a:bodyPr>
            <a:lstStyle/>
            <a:p>
              <a:pPr algn="ctr"/>
              <a:r>
                <a:rPr lang="en-US" sz="1200" b="1" dirty="0">
                  <a:latin typeface="Arial" charset="0"/>
                  <a:ea typeface="Arial" charset="0"/>
                  <a:cs typeface="Arial" charset="0"/>
                </a:rPr>
                <a:t>School operating partner core expenses</a:t>
              </a:r>
            </a:p>
          </p:txBody>
        </p:sp>
        <p:sp>
          <p:nvSpPr>
            <p:cNvPr id="5" name="TextBox 4"/>
            <p:cNvSpPr txBox="1"/>
            <p:nvPr/>
          </p:nvSpPr>
          <p:spPr>
            <a:xfrm>
              <a:off x="3082841" y="3696875"/>
              <a:ext cx="266700" cy="438582"/>
            </a:xfrm>
            <a:prstGeom prst="rect">
              <a:avLst/>
            </a:prstGeom>
            <a:noFill/>
          </p:spPr>
          <p:txBody>
            <a:bodyPr wrap="square" rtlCol="0">
              <a:spAutoFit/>
            </a:bodyPr>
            <a:lstStyle/>
            <a:p>
              <a:r>
                <a:rPr lang="en-US" sz="2250" b="1" dirty="0"/>
                <a:t>+</a:t>
              </a:r>
            </a:p>
          </p:txBody>
        </p:sp>
        <p:sp>
          <p:nvSpPr>
            <p:cNvPr id="10" name="TextBox 9"/>
            <p:cNvSpPr txBox="1"/>
            <p:nvPr/>
          </p:nvSpPr>
          <p:spPr>
            <a:xfrm>
              <a:off x="4730668" y="3679669"/>
              <a:ext cx="266700" cy="438582"/>
            </a:xfrm>
            <a:prstGeom prst="rect">
              <a:avLst/>
            </a:prstGeom>
            <a:noFill/>
          </p:spPr>
          <p:txBody>
            <a:bodyPr wrap="square" rtlCol="0">
              <a:spAutoFit/>
            </a:bodyPr>
            <a:lstStyle/>
            <a:p>
              <a:r>
                <a:rPr lang="en-US" sz="2250" b="1" dirty="0"/>
                <a:t>+</a:t>
              </a:r>
            </a:p>
          </p:txBody>
        </p:sp>
        <p:sp>
          <p:nvSpPr>
            <p:cNvPr id="11" name="TextBox 10"/>
            <p:cNvSpPr txBox="1"/>
            <p:nvPr/>
          </p:nvSpPr>
          <p:spPr>
            <a:xfrm>
              <a:off x="6121317" y="3673792"/>
              <a:ext cx="266700" cy="438582"/>
            </a:xfrm>
            <a:prstGeom prst="rect">
              <a:avLst/>
            </a:prstGeom>
            <a:noFill/>
          </p:spPr>
          <p:txBody>
            <a:bodyPr wrap="square" rtlCol="0">
              <a:spAutoFit/>
            </a:bodyPr>
            <a:lstStyle/>
            <a:p>
              <a:r>
                <a:rPr lang="en-US" sz="2250" b="1" dirty="0"/>
                <a:t>+</a:t>
              </a:r>
            </a:p>
          </p:txBody>
        </p:sp>
        <p:sp>
          <p:nvSpPr>
            <p:cNvPr id="19" name="Rectangle 18"/>
            <p:cNvSpPr/>
            <p:nvPr/>
          </p:nvSpPr>
          <p:spPr>
            <a:xfrm>
              <a:off x="1200150" y="2238376"/>
              <a:ext cx="7162800" cy="897491"/>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4">
                    <a:lumMod val="20000"/>
                    <a:lumOff val="80000"/>
                  </a:schemeClr>
                </a:solidFill>
              </a:endParaRPr>
            </a:p>
          </p:txBody>
        </p:sp>
        <p:sp>
          <p:nvSpPr>
            <p:cNvPr id="12" name="TextBox 11"/>
            <p:cNvSpPr txBox="1"/>
            <p:nvPr/>
          </p:nvSpPr>
          <p:spPr>
            <a:xfrm>
              <a:off x="7835819" y="3673792"/>
              <a:ext cx="266700" cy="438582"/>
            </a:xfrm>
            <a:prstGeom prst="rect">
              <a:avLst/>
            </a:prstGeom>
            <a:noFill/>
          </p:spPr>
          <p:txBody>
            <a:bodyPr wrap="square" rtlCol="0">
              <a:spAutoFit/>
            </a:bodyPr>
            <a:lstStyle/>
            <a:p>
              <a:r>
                <a:rPr lang="en-US" sz="2250" b="1" dirty="0"/>
                <a:t>=</a:t>
              </a:r>
            </a:p>
          </p:txBody>
        </p:sp>
        <p:sp>
          <p:nvSpPr>
            <p:cNvPr id="13" name="TextBox 12"/>
            <p:cNvSpPr txBox="1"/>
            <p:nvPr/>
          </p:nvSpPr>
          <p:spPr>
            <a:xfrm>
              <a:off x="1386179" y="2558902"/>
              <a:ext cx="1696663" cy="276999"/>
            </a:xfrm>
            <a:prstGeom prst="rect">
              <a:avLst/>
            </a:prstGeom>
            <a:noFill/>
            <a:ln>
              <a:solidFill>
                <a:schemeClr val="tx1"/>
              </a:solidFill>
            </a:ln>
          </p:spPr>
          <p:txBody>
            <a:bodyPr wrap="square" rtlCol="0">
              <a:spAutoFit/>
            </a:bodyPr>
            <a:lstStyle/>
            <a:p>
              <a:pPr algn="ctr"/>
              <a:r>
                <a:rPr lang="en-US" sz="1200" b="1" dirty="0">
                  <a:latin typeface="Arial" charset="0"/>
                  <a:ea typeface="Arial" charset="0"/>
                  <a:cs typeface="Arial" charset="0"/>
                </a:rPr>
                <a:t>WCED</a:t>
              </a:r>
            </a:p>
          </p:txBody>
        </p:sp>
        <p:sp>
          <p:nvSpPr>
            <p:cNvPr id="14" name="TextBox 13"/>
            <p:cNvSpPr txBox="1"/>
            <p:nvPr/>
          </p:nvSpPr>
          <p:spPr>
            <a:xfrm rot="16200000">
              <a:off x="525531" y="2560163"/>
              <a:ext cx="897490" cy="253916"/>
            </a:xfrm>
            <a:prstGeom prst="rect">
              <a:avLst/>
            </a:prstGeom>
            <a:noFill/>
            <a:ln>
              <a:solidFill>
                <a:schemeClr val="tx1"/>
              </a:solidFill>
            </a:ln>
          </p:spPr>
          <p:txBody>
            <a:bodyPr wrap="square" rtlCol="0">
              <a:spAutoFit/>
            </a:bodyPr>
            <a:lstStyle/>
            <a:p>
              <a:pPr algn="ctr"/>
              <a:r>
                <a:rPr lang="en-US" sz="1050" b="1" dirty="0">
                  <a:latin typeface="Arial" charset="0"/>
                  <a:ea typeface="Arial" charset="0"/>
                  <a:cs typeface="Arial" charset="0"/>
                </a:rPr>
                <a:t>SOURCE</a:t>
              </a:r>
            </a:p>
          </p:txBody>
        </p:sp>
        <p:sp>
          <p:nvSpPr>
            <p:cNvPr id="15" name="TextBox 14"/>
            <p:cNvSpPr txBox="1"/>
            <p:nvPr/>
          </p:nvSpPr>
          <p:spPr>
            <a:xfrm rot="16200000">
              <a:off x="477166" y="4958468"/>
              <a:ext cx="1007627" cy="253916"/>
            </a:xfrm>
            <a:prstGeom prst="rect">
              <a:avLst/>
            </a:prstGeom>
            <a:noFill/>
            <a:ln>
              <a:solidFill>
                <a:schemeClr val="tx1"/>
              </a:solidFill>
            </a:ln>
          </p:spPr>
          <p:txBody>
            <a:bodyPr wrap="square" rtlCol="0">
              <a:spAutoFit/>
            </a:bodyPr>
            <a:lstStyle/>
            <a:p>
              <a:pPr algn="ctr"/>
              <a:r>
                <a:rPr lang="en-US" sz="1050" b="1" dirty="0">
                  <a:latin typeface="Arial" charset="0"/>
                  <a:ea typeface="Arial" charset="0"/>
                  <a:cs typeface="Arial" charset="0"/>
                </a:rPr>
                <a:t>RECIPIENT</a:t>
              </a:r>
            </a:p>
          </p:txBody>
        </p:sp>
        <p:sp>
          <p:nvSpPr>
            <p:cNvPr id="16" name="TextBox 15"/>
            <p:cNvSpPr txBox="1"/>
            <p:nvPr/>
          </p:nvSpPr>
          <p:spPr>
            <a:xfrm>
              <a:off x="3349542" y="2577853"/>
              <a:ext cx="4457702" cy="276999"/>
            </a:xfrm>
            <a:prstGeom prst="rect">
              <a:avLst/>
            </a:prstGeom>
            <a:noFill/>
            <a:ln>
              <a:solidFill>
                <a:schemeClr val="tx1"/>
              </a:solidFill>
            </a:ln>
          </p:spPr>
          <p:txBody>
            <a:bodyPr wrap="square" rtlCol="0">
              <a:spAutoFit/>
            </a:bodyPr>
            <a:lstStyle/>
            <a:p>
              <a:pPr algn="ctr"/>
              <a:r>
                <a:rPr lang="en-US" sz="1200" b="1" dirty="0">
                  <a:latin typeface="Arial" charset="0"/>
                  <a:ea typeface="Arial" charset="0"/>
                  <a:cs typeface="Arial" charset="0"/>
                </a:rPr>
                <a:t>Funder Group</a:t>
              </a:r>
            </a:p>
          </p:txBody>
        </p:sp>
        <p:sp>
          <p:nvSpPr>
            <p:cNvPr id="17" name="TextBox 16"/>
            <p:cNvSpPr txBox="1"/>
            <p:nvPr/>
          </p:nvSpPr>
          <p:spPr>
            <a:xfrm>
              <a:off x="3359069" y="4902973"/>
              <a:ext cx="4448175" cy="276999"/>
            </a:xfrm>
            <a:prstGeom prst="rect">
              <a:avLst/>
            </a:prstGeom>
            <a:noFill/>
            <a:ln>
              <a:solidFill>
                <a:schemeClr val="tx1"/>
              </a:solidFill>
            </a:ln>
          </p:spPr>
          <p:txBody>
            <a:bodyPr wrap="square" rtlCol="0">
              <a:spAutoFit/>
            </a:bodyPr>
            <a:lstStyle/>
            <a:p>
              <a:pPr algn="ctr"/>
              <a:r>
                <a:rPr lang="en-US" sz="1200" b="1" dirty="0">
                  <a:latin typeface="Arial" charset="0"/>
                  <a:ea typeface="Arial" charset="0"/>
                  <a:cs typeface="Arial" charset="0"/>
                </a:rPr>
                <a:t>School Operating Partner</a:t>
              </a:r>
            </a:p>
          </p:txBody>
        </p:sp>
        <p:sp>
          <p:nvSpPr>
            <p:cNvPr id="18" name="TextBox 17"/>
            <p:cNvSpPr txBox="1"/>
            <p:nvPr/>
          </p:nvSpPr>
          <p:spPr>
            <a:xfrm>
              <a:off x="1386179" y="4902973"/>
              <a:ext cx="1696663" cy="276999"/>
            </a:xfrm>
            <a:prstGeom prst="rect">
              <a:avLst/>
            </a:prstGeom>
            <a:noFill/>
            <a:ln>
              <a:solidFill>
                <a:schemeClr val="tx1"/>
              </a:solidFill>
            </a:ln>
          </p:spPr>
          <p:txBody>
            <a:bodyPr wrap="square" rtlCol="0">
              <a:spAutoFit/>
            </a:bodyPr>
            <a:lstStyle/>
            <a:p>
              <a:pPr algn="ctr"/>
              <a:r>
                <a:rPr lang="en-US" sz="1200" b="1" dirty="0">
                  <a:latin typeface="Arial" charset="0"/>
                  <a:ea typeface="Arial" charset="0"/>
                  <a:cs typeface="Arial" charset="0"/>
                </a:rPr>
                <a:t>SGB</a:t>
              </a:r>
            </a:p>
          </p:txBody>
        </p:sp>
        <p:sp>
          <p:nvSpPr>
            <p:cNvPr id="22" name="TextBox 21"/>
            <p:cNvSpPr txBox="1"/>
            <p:nvPr/>
          </p:nvSpPr>
          <p:spPr>
            <a:xfrm rot="16200000">
              <a:off x="452849" y="3709386"/>
              <a:ext cx="1042853" cy="253916"/>
            </a:xfrm>
            <a:prstGeom prst="rect">
              <a:avLst/>
            </a:prstGeom>
            <a:noFill/>
            <a:ln>
              <a:solidFill>
                <a:schemeClr val="tx1"/>
              </a:solidFill>
            </a:ln>
          </p:spPr>
          <p:txBody>
            <a:bodyPr wrap="square" rtlCol="0">
              <a:spAutoFit/>
            </a:bodyPr>
            <a:lstStyle/>
            <a:p>
              <a:pPr algn="ctr"/>
              <a:r>
                <a:rPr lang="en-US" sz="1050" b="1" dirty="0">
                  <a:latin typeface="Arial" charset="0"/>
                  <a:ea typeface="Arial" charset="0"/>
                  <a:cs typeface="Arial" charset="0"/>
                </a:rPr>
                <a:t>FUNDS</a:t>
              </a:r>
            </a:p>
          </p:txBody>
        </p:sp>
        <p:sp>
          <p:nvSpPr>
            <p:cNvPr id="24" name="TextBox 23"/>
            <p:cNvSpPr txBox="1"/>
            <p:nvPr/>
          </p:nvSpPr>
          <p:spPr>
            <a:xfrm>
              <a:off x="8200776" y="3490069"/>
              <a:ext cx="868531" cy="646331"/>
            </a:xfrm>
            <a:prstGeom prst="rect">
              <a:avLst/>
            </a:prstGeom>
            <a:noFill/>
            <a:ln>
              <a:solidFill>
                <a:schemeClr val="tx1"/>
              </a:solidFill>
            </a:ln>
          </p:spPr>
          <p:txBody>
            <a:bodyPr wrap="square" rtlCol="0">
              <a:spAutoFit/>
            </a:bodyPr>
            <a:lstStyle/>
            <a:p>
              <a:pPr algn="ctr"/>
              <a:r>
                <a:rPr lang="en-US" sz="1200" b="1" dirty="0">
                  <a:latin typeface="Arial" charset="0"/>
                  <a:ea typeface="Arial" charset="0"/>
                  <a:cs typeface="Arial" charset="0"/>
                </a:rPr>
                <a:t>Total financing available</a:t>
              </a:r>
            </a:p>
          </p:txBody>
        </p:sp>
        <p:cxnSp>
          <p:nvCxnSpPr>
            <p:cNvPr id="26" name="Straight Arrow Connector 25"/>
            <p:cNvCxnSpPr>
              <a:stCxn id="18" idx="0"/>
            </p:cNvCxnSpPr>
            <p:nvPr/>
          </p:nvCxnSpPr>
          <p:spPr>
            <a:xfrm flipH="1" flipV="1">
              <a:off x="2234510" y="4434188"/>
              <a:ext cx="1" cy="4687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7" idx="0"/>
            </p:cNvCxnSpPr>
            <p:nvPr/>
          </p:nvCxnSpPr>
          <p:spPr>
            <a:xfrm flipH="1" flipV="1">
              <a:off x="5583156" y="4434188"/>
              <a:ext cx="1" cy="4687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ight Brace 30"/>
            <p:cNvSpPr/>
            <p:nvPr/>
          </p:nvSpPr>
          <p:spPr>
            <a:xfrm rot="5400000">
              <a:off x="5466652" y="1869131"/>
              <a:ext cx="249046" cy="4629150"/>
            </a:xfrm>
            <a:prstGeom prst="rightBrace">
              <a:avLst>
                <a:gd name="adj1" fmla="val 8333"/>
                <a:gd name="adj2" fmla="val 502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cxnSp>
          <p:nvCxnSpPr>
            <p:cNvPr id="40" name="Straight Arrow Connector 39"/>
            <p:cNvCxnSpPr>
              <a:stCxn id="13" idx="2"/>
            </p:cNvCxnSpPr>
            <p:nvPr/>
          </p:nvCxnSpPr>
          <p:spPr>
            <a:xfrm flipH="1">
              <a:off x="2234510" y="2835901"/>
              <a:ext cx="1" cy="4025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591174" y="2831767"/>
              <a:ext cx="0" cy="4067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ight Brace 43"/>
            <p:cNvSpPr/>
            <p:nvPr/>
          </p:nvSpPr>
          <p:spPr>
            <a:xfrm rot="16200000">
              <a:off x="5453871" y="1145734"/>
              <a:ext cx="249046" cy="4629150"/>
            </a:xfrm>
            <a:prstGeom prst="rightBrace">
              <a:avLst>
                <a:gd name="adj1" fmla="val 8333"/>
                <a:gd name="adj2" fmla="val 502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grpSp>
    </p:spTree>
    <p:extLst>
      <p:ext uri="{BB962C8B-B14F-4D97-AF65-F5344CB8AC3E}">
        <p14:creationId xmlns:p14="http://schemas.microsoft.com/office/powerpoint/2010/main" xmlns="" val="3463837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STAFFING: COMPENSATION </a:t>
            </a:r>
            <a:r>
              <a:rPr lang="en-US" sz="2800" dirty="0"/>
              <a:t>OF </a:t>
            </a:r>
            <a:r>
              <a:rPr lang="en-US" sz="2800" dirty="0" smtClean="0"/>
              <a:t>EMPLOYEES</a:t>
            </a:r>
            <a:endParaRPr lang="en-US" sz="2800" dirty="0"/>
          </a:p>
        </p:txBody>
      </p:sp>
      <p:sp>
        <p:nvSpPr>
          <p:cNvPr id="3" name="Content Placeholder 2"/>
          <p:cNvSpPr>
            <a:spLocks noGrp="1"/>
          </p:cNvSpPr>
          <p:nvPr>
            <p:ph idx="1"/>
          </p:nvPr>
        </p:nvSpPr>
        <p:spPr/>
        <p:txBody>
          <a:bodyPr>
            <a:normAutofit/>
          </a:bodyPr>
          <a:lstStyle/>
          <a:p>
            <a:pPr marL="285750" indent="-285750" algn="just">
              <a:buFont typeface="Arial" panose="020B0604020202020204" pitchFamily="34" charset="0"/>
              <a:buChar char="•"/>
            </a:pPr>
            <a:endParaRPr lang="en-US" sz="2400" dirty="0" smtClean="0"/>
          </a:p>
          <a:p>
            <a:pPr marL="285750" indent="-285750" algn="just">
              <a:buFont typeface="Arial" panose="020B0604020202020204" pitchFamily="34" charset="0"/>
              <a:buChar char="•"/>
            </a:pPr>
            <a:r>
              <a:rPr lang="en-US" sz="2800" b="1" dirty="0" smtClean="0"/>
              <a:t>Memorandum </a:t>
            </a:r>
            <a:r>
              <a:rPr lang="en-US" sz="2800" b="1" dirty="0"/>
              <a:t>of Agreement (MOA) signed between the MEC for Education and the donors.  </a:t>
            </a:r>
          </a:p>
          <a:p>
            <a:pPr marL="285750" indent="-285750" algn="just">
              <a:buFont typeface="Arial" panose="020B0604020202020204" pitchFamily="34" charset="0"/>
              <a:buChar char="•"/>
            </a:pPr>
            <a:endParaRPr lang="en-US" sz="2800" b="1" dirty="0"/>
          </a:p>
          <a:p>
            <a:pPr marL="285750" indent="-285750" algn="just">
              <a:buFont typeface="Arial" panose="020B0604020202020204" pitchFamily="34" charset="0"/>
              <a:buChar char="•"/>
            </a:pPr>
            <a:r>
              <a:rPr lang="en-US" sz="2800" b="1" dirty="0"/>
              <a:t>Obligation on the part of the Western Cape to: </a:t>
            </a:r>
            <a:r>
              <a:rPr lang="en-US" sz="2800" b="1" i="1" dirty="0"/>
              <a:t>“maintain the payment of the salaries for the </a:t>
            </a:r>
            <a:r>
              <a:rPr lang="en-US" sz="2800" b="1" i="1" dirty="0" smtClean="0"/>
              <a:t>educators </a:t>
            </a:r>
            <a:r>
              <a:rPr lang="en-US" sz="2800" b="1" i="1" dirty="0"/>
              <a:t>and </a:t>
            </a:r>
            <a:r>
              <a:rPr lang="en-US" sz="2800" b="1" i="1" dirty="0" smtClean="0"/>
              <a:t>non-educators on the </a:t>
            </a:r>
            <a:r>
              <a:rPr lang="en-US" sz="2800" b="1" i="1" dirty="0"/>
              <a:t>staff establishment”.</a:t>
            </a:r>
          </a:p>
          <a:p>
            <a:pPr marL="285750" indent="-285750" algn="just">
              <a:buFont typeface="Arial" panose="020B0604020202020204" pitchFamily="34" charset="0"/>
              <a:buChar char="•"/>
            </a:pPr>
            <a:endParaRPr lang="en-US" sz="1800" dirty="0"/>
          </a:p>
        </p:txBody>
      </p:sp>
      <p:sp>
        <p:nvSpPr>
          <p:cNvPr id="5" name="Slide Number Placeholder 4"/>
          <p:cNvSpPr>
            <a:spLocks noGrp="1"/>
          </p:cNvSpPr>
          <p:nvPr>
            <p:ph type="sldNum" sz="quarter" idx="12"/>
          </p:nvPr>
        </p:nvSpPr>
        <p:spPr/>
        <p:txBody>
          <a:bodyPr/>
          <a:lstStyle/>
          <a:p>
            <a:pPr algn="r"/>
            <a:fld id="{4A195F56-7990-6B44-9AC2-D8AEA6FBBBD0}" type="slidenum">
              <a:rPr lang="en-US" smtClean="0">
                <a:solidFill>
                  <a:prstClr val="black"/>
                </a:solidFill>
              </a:rPr>
              <a:pPr algn="r"/>
              <a:t>17</a:t>
            </a:fld>
            <a:endParaRPr lang="en-US" dirty="0">
              <a:solidFill>
                <a:prstClr val="black"/>
              </a:solidFill>
            </a:endParaRPr>
          </a:p>
        </p:txBody>
      </p:sp>
    </p:spTree>
    <p:extLst>
      <p:ext uri="{BB962C8B-B14F-4D97-AF65-F5344CB8AC3E}">
        <p14:creationId xmlns:p14="http://schemas.microsoft.com/office/powerpoint/2010/main" xmlns="" val="2448710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STAFFING: COMPENSATION </a:t>
            </a:r>
            <a:r>
              <a:rPr lang="en-US" sz="2800" dirty="0"/>
              <a:t>OF </a:t>
            </a:r>
            <a:r>
              <a:rPr lang="en-US" sz="2800" dirty="0" smtClean="0"/>
              <a:t>EMPLOYEES</a:t>
            </a:r>
            <a:endParaRPr lang="en-US" sz="2800" dirty="0"/>
          </a:p>
        </p:txBody>
      </p:sp>
      <p:sp>
        <p:nvSpPr>
          <p:cNvPr id="3" name="Content Placeholder 2"/>
          <p:cNvSpPr>
            <a:spLocks noGrp="1"/>
          </p:cNvSpPr>
          <p:nvPr>
            <p:ph idx="1"/>
          </p:nvPr>
        </p:nvSpPr>
        <p:spPr/>
        <p:txBody>
          <a:bodyPr>
            <a:normAutofit lnSpcReduction="10000"/>
          </a:bodyPr>
          <a:lstStyle/>
          <a:p>
            <a:pPr algn="just"/>
            <a:endParaRPr lang="en-US" sz="1800" dirty="0"/>
          </a:p>
          <a:p>
            <a:pPr marL="285750" indent="-285750" algn="just">
              <a:buFont typeface="Arial" panose="020B0604020202020204" pitchFamily="34" charset="0"/>
              <a:buChar char="•"/>
            </a:pPr>
            <a:r>
              <a:rPr lang="en-US" sz="2600" b="1" dirty="0" smtClean="0"/>
              <a:t>New vacant posts at the school are converted </a:t>
            </a:r>
            <a:r>
              <a:rPr lang="en-US" sz="2600" b="1" dirty="0"/>
              <a:t>to the school’s staff establishment as SGB posts and funded through a transfer </a:t>
            </a:r>
            <a:r>
              <a:rPr lang="en-US" sz="2600" b="1" dirty="0" smtClean="0"/>
              <a:t>payment to the SGB.</a:t>
            </a:r>
          </a:p>
          <a:p>
            <a:pPr marL="0" indent="0" algn="just">
              <a:buNone/>
            </a:pPr>
            <a:endParaRPr lang="en-US" sz="2600" b="1" dirty="0"/>
          </a:p>
          <a:p>
            <a:pPr marL="285750" indent="-285750" algn="just">
              <a:buFont typeface="Arial" panose="020B0604020202020204" pitchFamily="34" charset="0"/>
              <a:buChar char="•"/>
            </a:pPr>
            <a:r>
              <a:rPr lang="en-US" sz="2600" b="1" dirty="0"/>
              <a:t>Payment of transfers to collaboration schools is based on the collaboration post level funding for vacant posts as per the approved staff establishment determined by the WCED in accordance with the post provisioning model.</a:t>
            </a:r>
          </a:p>
        </p:txBody>
      </p:sp>
      <p:sp>
        <p:nvSpPr>
          <p:cNvPr id="5" name="Slide Number Placeholder 4"/>
          <p:cNvSpPr>
            <a:spLocks noGrp="1"/>
          </p:cNvSpPr>
          <p:nvPr>
            <p:ph type="sldNum" sz="quarter" idx="12"/>
          </p:nvPr>
        </p:nvSpPr>
        <p:spPr/>
        <p:txBody>
          <a:bodyPr/>
          <a:lstStyle/>
          <a:p>
            <a:pPr algn="r"/>
            <a:fld id="{4A195F56-7990-6B44-9AC2-D8AEA6FBBBD0}" type="slidenum">
              <a:rPr lang="en-US" smtClean="0">
                <a:solidFill>
                  <a:prstClr val="black"/>
                </a:solidFill>
              </a:rPr>
              <a:pPr algn="r"/>
              <a:t>18</a:t>
            </a:fld>
            <a:endParaRPr lang="en-US" dirty="0">
              <a:solidFill>
                <a:prstClr val="black"/>
              </a:solidFill>
            </a:endParaRPr>
          </a:p>
        </p:txBody>
      </p:sp>
    </p:spTree>
    <p:extLst>
      <p:ext uri="{BB962C8B-B14F-4D97-AF65-F5344CB8AC3E}">
        <p14:creationId xmlns:p14="http://schemas.microsoft.com/office/powerpoint/2010/main" xmlns="" val="3010716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INDICATIVE ALLOCATION</a:t>
            </a:r>
          </a:p>
        </p:txBody>
      </p:sp>
      <p:sp>
        <p:nvSpPr>
          <p:cNvPr id="5" name="Slide Number Placeholder 4"/>
          <p:cNvSpPr>
            <a:spLocks noGrp="1"/>
          </p:cNvSpPr>
          <p:nvPr>
            <p:ph type="sldNum" sz="quarter" idx="12"/>
          </p:nvPr>
        </p:nvSpPr>
        <p:spPr/>
        <p:txBody>
          <a:bodyPr/>
          <a:lstStyle/>
          <a:p>
            <a:pPr algn="r"/>
            <a:fld id="{4A195F56-7990-6B44-9AC2-D8AEA6FBBBD0}" type="slidenum">
              <a:rPr lang="en-US" smtClean="0">
                <a:solidFill>
                  <a:prstClr val="black"/>
                </a:solidFill>
              </a:rPr>
              <a:pPr algn="r"/>
              <a:t>19</a:t>
            </a:fld>
            <a:endParaRPr lang="en-US" dirty="0">
              <a:solidFill>
                <a:prstClr val="black"/>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82308057"/>
              </p:ext>
            </p:extLst>
          </p:nvPr>
        </p:nvGraphicFramePr>
        <p:xfrm>
          <a:off x="145143" y="1268760"/>
          <a:ext cx="9129486" cy="4680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close up of a logo&#10;&#10;Description automatically generated">
            <a:extLst>
              <a:ext uri="{FF2B5EF4-FFF2-40B4-BE49-F238E27FC236}">
                <a16:creationId xmlns="" xmlns:a16="http://schemas.microsoft.com/office/drawing/2014/main" id="{091CA4BF-1537-4C6F-8378-27C144096D54}"/>
              </a:ext>
            </a:extLst>
          </p:cNvPr>
          <p:cNvPicPr>
            <a:picLocks noChangeAspect="1"/>
          </p:cNvPicPr>
          <p:nvPr/>
        </p:nvPicPr>
        <p:blipFill>
          <a:blip r:embed="rId6" cstate="email">
            <a:extLst>
              <a:ext uri="{28A0092B-C50C-407E-A947-70E740481C1C}">
                <a14:useLocalDpi xmlns:a14="http://schemas.microsoft.com/office/drawing/2010/main" xmlns="" val="0"/>
              </a:ext>
              <a:ext uri="{837473B0-CC2E-450A-ABE3-18F120FF3D39}">
                <a1611:picAttrSrcUrl xmlns:a1611="http://schemas.microsoft.com/office/drawing/2016/11/main" xmlns="" r:id="rId8"/>
              </a:ext>
            </a:extLst>
          </a:blip>
          <a:stretch>
            <a:fillRect/>
          </a:stretch>
        </p:blipFill>
        <p:spPr>
          <a:xfrm>
            <a:off x="437647" y="3216999"/>
            <a:ext cx="1144853" cy="1133783"/>
          </a:xfrm>
          <a:prstGeom prst="rect">
            <a:avLst/>
          </a:prstGeom>
        </p:spPr>
      </p:pic>
      <p:grpSp>
        <p:nvGrpSpPr>
          <p:cNvPr id="9" name="Group 8">
            <a:extLst>
              <a:ext uri="{FF2B5EF4-FFF2-40B4-BE49-F238E27FC236}">
                <a16:creationId xmlns="" xmlns:a16="http://schemas.microsoft.com/office/drawing/2014/main" id="{FF483C57-DA4E-4238-B919-C58A7E209C08}"/>
              </a:ext>
            </a:extLst>
          </p:cNvPr>
          <p:cNvGrpSpPr/>
          <p:nvPr/>
        </p:nvGrpSpPr>
        <p:grpSpPr>
          <a:xfrm>
            <a:off x="2300291" y="3044714"/>
            <a:ext cx="2487734" cy="1306067"/>
            <a:chOff x="3587430" y="-91634"/>
            <a:chExt cx="3138541" cy="3581339"/>
          </a:xfrm>
          <a:scene3d>
            <a:camera prst="orthographicFront"/>
            <a:lightRig rig="flat" dir="t"/>
          </a:scene3d>
        </p:grpSpPr>
        <p:sp>
          <p:nvSpPr>
            <p:cNvPr id="10" name="Rectangle 9">
              <a:extLst>
                <a:ext uri="{FF2B5EF4-FFF2-40B4-BE49-F238E27FC236}">
                  <a16:creationId xmlns="" xmlns:a16="http://schemas.microsoft.com/office/drawing/2014/main" id="{791AAE9C-8308-457F-8BAB-994ED39B62E1}"/>
                </a:ext>
              </a:extLst>
            </p:cNvPr>
            <p:cNvSpPr/>
            <p:nvPr/>
          </p:nvSpPr>
          <p:spPr>
            <a:xfrm>
              <a:off x="3713429" y="127723"/>
              <a:ext cx="3012541" cy="1807525"/>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TextBox 10">
              <a:extLst>
                <a:ext uri="{FF2B5EF4-FFF2-40B4-BE49-F238E27FC236}">
                  <a16:creationId xmlns="" xmlns:a16="http://schemas.microsoft.com/office/drawing/2014/main" id="{0DFB14DB-5560-460F-9B28-0277000DF893}"/>
                </a:ext>
              </a:extLst>
            </p:cNvPr>
            <p:cNvSpPr txBox="1"/>
            <p:nvPr/>
          </p:nvSpPr>
          <p:spPr>
            <a:xfrm>
              <a:off x="3587430" y="-91634"/>
              <a:ext cx="3138541" cy="3581339"/>
            </a:xfrm>
            <a:prstGeom prst="rect">
              <a:avLst/>
            </a:prstGeom>
            <a:solidFill>
              <a:schemeClr val="accent3">
                <a:lumMod val="20000"/>
                <a:lumOff val="80000"/>
              </a:schemeClr>
            </a:solidFill>
            <a:sp3d/>
          </p:spPr>
          <p:style>
            <a:lnRef idx="0">
              <a:scrgbClr r="0" g="0" b="0"/>
            </a:lnRef>
            <a:fillRef idx="0">
              <a:scrgbClr r="0" g="0" b="0"/>
            </a:fillRef>
            <a:effectRef idx="0">
              <a:scrgbClr r="0" g="0" b="0"/>
            </a:effectRef>
            <a:fontRef idx="minor">
              <a:schemeClr val="dk1"/>
            </a:fontRef>
          </p:style>
          <p:txBody>
            <a:bodyPr spcFirstLastPara="0" vert="horz" wrap="square" lIns="138684" tIns="138684" rIns="138684" bIns="138684" numCol="1" spcCol="1270" anchor="ctr" anchorCtr="0">
              <a:noAutofit/>
            </a:bodyPr>
            <a:lstStyle/>
            <a:p>
              <a:pPr algn="ctr" defTabSz="866775">
                <a:lnSpc>
                  <a:spcPct val="90000"/>
                </a:lnSpc>
                <a:spcBef>
                  <a:spcPct val="0"/>
                </a:spcBef>
                <a:spcAft>
                  <a:spcPct val="35000"/>
                </a:spcAft>
              </a:pPr>
              <a:r>
                <a:rPr lang="en-US" sz="1950" b="1" dirty="0"/>
                <a:t> </a:t>
              </a:r>
              <a:r>
                <a:rPr lang="en-US" sz="2400" b="1" dirty="0"/>
                <a:t>Determine vacant </a:t>
              </a:r>
              <a:r>
                <a:rPr lang="en-US" sz="2400" b="1" dirty="0" smtClean="0"/>
                <a:t>post(s) </a:t>
              </a:r>
              <a:r>
                <a:rPr lang="en-US" sz="2400" b="1" dirty="0"/>
                <a:t>to be funded</a:t>
              </a:r>
            </a:p>
          </p:txBody>
        </p:sp>
      </p:grpSp>
      <p:grpSp>
        <p:nvGrpSpPr>
          <p:cNvPr id="12" name="Group 11">
            <a:extLst>
              <a:ext uri="{FF2B5EF4-FFF2-40B4-BE49-F238E27FC236}">
                <a16:creationId xmlns="" xmlns:a16="http://schemas.microsoft.com/office/drawing/2014/main" id="{76793D93-FD41-430E-A978-24DFD624CBF7}"/>
              </a:ext>
            </a:extLst>
          </p:cNvPr>
          <p:cNvGrpSpPr/>
          <p:nvPr/>
        </p:nvGrpSpPr>
        <p:grpSpPr>
          <a:xfrm>
            <a:off x="353552" y="1872343"/>
            <a:ext cx="2664297" cy="952712"/>
            <a:chOff x="3713429" y="-3685368"/>
            <a:chExt cx="3751891" cy="6472546"/>
          </a:xfrm>
          <a:scene3d>
            <a:camera prst="orthographicFront"/>
            <a:lightRig rig="flat" dir="t"/>
          </a:scene3d>
        </p:grpSpPr>
        <p:sp>
          <p:nvSpPr>
            <p:cNvPr id="13" name="Rectangle 12">
              <a:extLst>
                <a:ext uri="{FF2B5EF4-FFF2-40B4-BE49-F238E27FC236}">
                  <a16:creationId xmlns="" xmlns:a16="http://schemas.microsoft.com/office/drawing/2014/main" id="{08314FC2-2407-43B5-BE3D-21FFC33362A6}"/>
                </a:ext>
              </a:extLst>
            </p:cNvPr>
            <p:cNvSpPr/>
            <p:nvPr/>
          </p:nvSpPr>
          <p:spPr>
            <a:xfrm>
              <a:off x="3713429" y="-843068"/>
              <a:ext cx="3663124" cy="2778316"/>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4" name="TextBox 13">
              <a:extLst>
                <a:ext uri="{FF2B5EF4-FFF2-40B4-BE49-F238E27FC236}">
                  <a16:creationId xmlns="" xmlns:a16="http://schemas.microsoft.com/office/drawing/2014/main" id="{1D58844F-79F7-48A9-8F69-BE4BAB62DFE0}"/>
                </a:ext>
              </a:extLst>
            </p:cNvPr>
            <p:cNvSpPr txBox="1"/>
            <p:nvPr/>
          </p:nvSpPr>
          <p:spPr>
            <a:xfrm>
              <a:off x="3713430" y="-3685368"/>
              <a:ext cx="3751890" cy="6472546"/>
            </a:xfrm>
            <a:prstGeom prst="rect">
              <a:avLst/>
            </a:prstGeom>
            <a:solidFill>
              <a:schemeClr val="tx2">
                <a:lumMod val="20000"/>
                <a:lumOff val="80000"/>
              </a:schemeClr>
            </a:solidFill>
            <a:ln>
              <a:solidFill>
                <a:srgbClr val="A6BBC8"/>
              </a:solidFill>
            </a:ln>
            <a:sp3d/>
          </p:spPr>
          <p:style>
            <a:lnRef idx="0">
              <a:scrgbClr r="0" g="0" b="0"/>
            </a:lnRef>
            <a:fillRef idx="0">
              <a:scrgbClr r="0" g="0" b="0"/>
            </a:fillRef>
            <a:effectRef idx="0">
              <a:scrgbClr r="0" g="0" b="0"/>
            </a:effectRef>
            <a:fontRef idx="minor">
              <a:schemeClr val="dk1"/>
            </a:fontRef>
          </p:style>
          <p:txBody>
            <a:bodyPr spcFirstLastPara="0" vert="horz" wrap="square" lIns="138684" tIns="138684" rIns="138684" bIns="138684" numCol="1" spcCol="1270" anchor="ctr" anchorCtr="0">
              <a:noAutofit/>
            </a:bodyPr>
            <a:lstStyle/>
            <a:p>
              <a:pPr algn="ctr" defTabSz="866775">
                <a:lnSpc>
                  <a:spcPct val="90000"/>
                </a:lnSpc>
                <a:spcBef>
                  <a:spcPct val="0"/>
                </a:spcBef>
                <a:spcAft>
                  <a:spcPct val="35000"/>
                </a:spcAft>
              </a:pPr>
              <a:r>
                <a:rPr lang="en-US" sz="2400" b="1" dirty="0" smtClean="0"/>
                <a:t>Approved </a:t>
              </a:r>
              <a:r>
                <a:rPr lang="en-US" sz="2400" b="1" dirty="0"/>
                <a:t>staff establishment</a:t>
              </a:r>
            </a:p>
          </p:txBody>
        </p:sp>
      </p:grpSp>
      <p:sp>
        <p:nvSpPr>
          <p:cNvPr id="15" name="Arrow: Right 14">
            <a:extLst>
              <a:ext uri="{FF2B5EF4-FFF2-40B4-BE49-F238E27FC236}">
                <a16:creationId xmlns="" xmlns:a16="http://schemas.microsoft.com/office/drawing/2014/main" id="{985C3216-53F4-4B80-9400-D0E1D494658F}"/>
              </a:ext>
            </a:extLst>
          </p:cNvPr>
          <p:cNvSpPr/>
          <p:nvPr/>
        </p:nvSpPr>
        <p:spPr>
          <a:xfrm>
            <a:off x="1685700" y="3154383"/>
            <a:ext cx="530942" cy="274618"/>
          </a:xfrm>
          <a:prstGeom prst="right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p>
        </p:txBody>
      </p:sp>
      <p:sp>
        <p:nvSpPr>
          <p:cNvPr id="16" name="Arrow: Right 15">
            <a:extLst>
              <a:ext uri="{FF2B5EF4-FFF2-40B4-BE49-F238E27FC236}">
                <a16:creationId xmlns="" xmlns:a16="http://schemas.microsoft.com/office/drawing/2014/main" id="{B080EF9E-5085-41F6-989D-681047ECFB75}"/>
              </a:ext>
            </a:extLst>
          </p:cNvPr>
          <p:cNvSpPr/>
          <p:nvPr/>
        </p:nvSpPr>
        <p:spPr>
          <a:xfrm>
            <a:off x="4974132" y="3154383"/>
            <a:ext cx="530942" cy="274618"/>
          </a:xfrm>
          <a:prstGeom prst="right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p>
        </p:txBody>
      </p:sp>
      <p:grpSp>
        <p:nvGrpSpPr>
          <p:cNvPr id="17" name="Group 16">
            <a:extLst>
              <a:ext uri="{FF2B5EF4-FFF2-40B4-BE49-F238E27FC236}">
                <a16:creationId xmlns="" xmlns:a16="http://schemas.microsoft.com/office/drawing/2014/main" id="{919A893C-9FF8-4010-AE63-D08502BAE1C4}"/>
              </a:ext>
            </a:extLst>
          </p:cNvPr>
          <p:cNvGrpSpPr/>
          <p:nvPr/>
        </p:nvGrpSpPr>
        <p:grpSpPr>
          <a:xfrm>
            <a:off x="5787290" y="2966645"/>
            <a:ext cx="3249206" cy="739176"/>
            <a:chOff x="3713429" y="127723"/>
            <a:chExt cx="4529965" cy="1807525"/>
          </a:xfrm>
          <a:scene3d>
            <a:camera prst="orthographicFront"/>
            <a:lightRig rig="flat" dir="t"/>
          </a:scene3d>
        </p:grpSpPr>
        <p:sp>
          <p:nvSpPr>
            <p:cNvPr id="18" name="Rectangle 17">
              <a:extLst>
                <a:ext uri="{FF2B5EF4-FFF2-40B4-BE49-F238E27FC236}">
                  <a16:creationId xmlns="" xmlns:a16="http://schemas.microsoft.com/office/drawing/2014/main" id="{2ACF86B2-0BD1-46C2-A3BB-D5118963DEB7}"/>
                </a:ext>
              </a:extLst>
            </p:cNvPr>
            <p:cNvSpPr/>
            <p:nvPr/>
          </p:nvSpPr>
          <p:spPr>
            <a:xfrm>
              <a:off x="3713429" y="127723"/>
              <a:ext cx="3012541" cy="1807525"/>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TextBox 18">
              <a:extLst>
                <a:ext uri="{FF2B5EF4-FFF2-40B4-BE49-F238E27FC236}">
                  <a16:creationId xmlns="" xmlns:a16="http://schemas.microsoft.com/office/drawing/2014/main" id="{D8D2AC2D-BEAD-4B84-8DC7-2580E4732EB7}"/>
                </a:ext>
              </a:extLst>
            </p:cNvPr>
            <p:cNvSpPr txBox="1"/>
            <p:nvPr/>
          </p:nvSpPr>
          <p:spPr>
            <a:xfrm>
              <a:off x="3713429" y="127723"/>
              <a:ext cx="4529965" cy="1807525"/>
            </a:xfrm>
            <a:prstGeom prst="rect">
              <a:avLst/>
            </a:prstGeom>
            <a:solidFill>
              <a:schemeClr val="accent2">
                <a:lumMod val="20000"/>
                <a:lumOff val="80000"/>
              </a:schemeClr>
            </a:solidFill>
            <a:sp3d/>
          </p:spPr>
          <p:style>
            <a:lnRef idx="0">
              <a:scrgbClr r="0" g="0" b="0"/>
            </a:lnRef>
            <a:fillRef idx="0">
              <a:scrgbClr r="0" g="0" b="0"/>
            </a:fillRef>
            <a:effectRef idx="0">
              <a:scrgbClr r="0" g="0" b="0"/>
            </a:effectRef>
            <a:fontRef idx="minor">
              <a:schemeClr val="dk1"/>
            </a:fontRef>
          </p:style>
          <p:txBody>
            <a:bodyPr spcFirstLastPara="0" vert="horz" wrap="square" lIns="138684" tIns="138684" rIns="138684" bIns="138684" numCol="1" spcCol="1270" anchor="ctr" anchorCtr="0">
              <a:noAutofit/>
            </a:bodyPr>
            <a:lstStyle/>
            <a:p>
              <a:pPr algn="ctr" defTabSz="866775">
                <a:lnSpc>
                  <a:spcPct val="90000"/>
                </a:lnSpc>
                <a:spcBef>
                  <a:spcPct val="0"/>
                </a:spcBef>
                <a:spcAft>
                  <a:spcPct val="35000"/>
                </a:spcAft>
              </a:pPr>
              <a:r>
                <a:rPr lang="en-US" sz="1950" dirty="0"/>
                <a:t> </a:t>
              </a:r>
              <a:r>
                <a:rPr lang="en-US" sz="2400" b="1" dirty="0"/>
                <a:t>Indicative staff allocation transfer</a:t>
              </a:r>
            </a:p>
          </p:txBody>
        </p:sp>
      </p:grpSp>
      <p:grpSp>
        <p:nvGrpSpPr>
          <p:cNvPr id="20" name="Group 19">
            <a:extLst>
              <a:ext uri="{FF2B5EF4-FFF2-40B4-BE49-F238E27FC236}">
                <a16:creationId xmlns="" xmlns:a16="http://schemas.microsoft.com/office/drawing/2014/main" id="{13385DAA-06E2-4255-A9DA-51A9855771B1}"/>
              </a:ext>
            </a:extLst>
          </p:cNvPr>
          <p:cNvGrpSpPr/>
          <p:nvPr/>
        </p:nvGrpSpPr>
        <p:grpSpPr>
          <a:xfrm>
            <a:off x="6088249" y="3798405"/>
            <a:ext cx="384910" cy="2006859"/>
            <a:chOff x="3713429" y="127723"/>
            <a:chExt cx="3012541" cy="1807525"/>
          </a:xfrm>
          <a:scene3d>
            <a:camera prst="orthographicFront">
              <a:rot lat="21000000" lon="0" rev="0"/>
            </a:camera>
            <a:lightRig rig="flat" dir="t"/>
          </a:scene3d>
        </p:grpSpPr>
        <p:sp>
          <p:nvSpPr>
            <p:cNvPr id="21" name="Rectangle 20">
              <a:extLst>
                <a:ext uri="{FF2B5EF4-FFF2-40B4-BE49-F238E27FC236}">
                  <a16:creationId xmlns="" xmlns:a16="http://schemas.microsoft.com/office/drawing/2014/main" id="{EB676B16-DB7A-42EA-A636-710D15DED097}"/>
                </a:ext>
              </a:extLst>
            </p:cNvPr>
            <p:cNvSpPr/>
            <p:nvPr/>
          </p:nvSpPr>
          <p:spPr>
            <a:xfrm>
              <a:off x="3713429" y="127723"/>
              <a:ext cx="3012541" cy="1807525"/>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2" name="TextBox 21">
              <a:extLst>
                <a:ext uri="{FF2B5EF4-FFF2-40B4-BE49-F238E27FC236}">
                  <a16:creationId xmlns="" xmlns:a16="http://schemas.microsoft.com/office/drawing/2014/main" id="{0E0390FC-A197-4100-AD6A-7ECD3F288CBC}"/>
                </a:ext>
              </a:extLst>
            </p:cNvPr>
            <p:cNvSpPr txBox="1"/>
            <p:nvPr/>
          </p:nvSpPr>
          <p:spPr>
            <a:xfrm>
              <a:off x="3713429" y="127723"/>
              <a:ext cx="3012541" cy="1807525"/>
            </a:xfrm>
            <a:prstGeom prst="rect">
              <a:avLst/>
            </a:prstGeom>
            <a:sp3d/>
          </p:spPr>
          <p:style>
            <a:lnRef idx="0">
              <a:scrgbClr r="0" g="0" b="0"/>
            </a:lnRef>
            <a:fillRef idx="0">
              <a:scrgbClr r="0" g="0" b="0"/>
            </a:fillRef>
            <a:effectRef idx="0">
              <a:scrgbClr r="0" g="0" b="0"/>
            </a:effectRef>
            <a:fontRef idx="minor">
              <a:schemeClr val="dk1"/>
            </a:fontRef>
          </p:style>
          <p:txBody>
            <a:bodyPr spcFirstLastPara="0" vert="vert270" wrap="square" lIns="138684" tIns="138684" rIns="138684" bIns="138684" numCol="1" spcCol="1270" anchor="ctr" anchorCtr="0">
              <a:noAutofit/>
              <a:flatTx/>
            </a:bodyPr>
            <a:lstStyle/>
            <a:p>
              <a:pPr algn="ctr" defTabSz="866775">
                <a:lnSpc>
                  <a:spcPct val="90000"/>
                </a:lnSpc>
                <a:spcBef>
                  <a:spcPct val="0"/>
                </a:spcBef>
                <a:spcAft>
                  <a:spcPct val="35000"/>
                </a:spcAft>
              </a:pPr>
              <a:r>
                <a:rPr lang="en-US" sz="1950" dirty="0"/>
                <a:t> </a:t>
              </a:r>
              <a:r>
                <a:rPr lang="en-US" sz="2400" dirty="0"/>
                <a:t>PAYMENTS</a:t>
              </a:r>
            </a:p>
          </p:txBody>
        </p:sp>
      </p:grpSp>
      <p:grpSp>
        <p:nvGrpSpPr>
          <p:cNvPr id="26" name="Group 25">
            <a:extLst>
              <a:ext uri="{FF2B5EF4-FFF2-40B4-BE49-F238E27FC236}">
                <a16:creationId xmlns="" xmlns:a16="http://schemas.microsoft.com/office/drawing/2014/main" id="{DA6DAEBF-97BE-4A66-B405-343D2789CE0F}"/>
              </a:ext>
            </a:extLst>
          </p:cNvPr>
          <p:cNvGrpSpPr/>
          <p:nvPr/>
        </p:nvGrpSpPr>
        <p:grpSpPr>
          <a:xfrm>
            <a:off x="6576358" y="3798405"/>
            <a:ext cx="2460138" cy="739176"/>
            <a:chOff x="3713429" y="127723"/>
            <a:chExt cx="3012541" cy="2127101"/>
          </a:xfrm>
          <a:scene3d>
            <a:camera prst="orthographicFront"/>
            <a:lightRig rig="flat" dir="t"/>
          </a:scene3d>
        </p:grpSpPr>
        <p:sp>
          <p:nvSpPr>
            <p:cNvPr id="27" name="Rectangle 26">
              <a:extLst>
                <a:ext uri="{FF2B5EF4-FFF2-40B4-BE49-F238E27FC236}">
                  <a16:creationId xmlns="" xmlns:a16="http://schemas.microsoft.com/office/drawing/2014/main" id="{46464443-1F86-4FFD-AE48-0AF02BEB01A4}"/>
                </a:ext>
              </a:extLst>
            </p:cNvPr>
            <p:cNvSpPr/>
            <p:nvPr/>
          </p:nvSpPr>
          <p:spPr>
            <a:xfrm>
              <a:off x="3713429" y="127723"/>
              <a:ext cx="3012541" cy="1807525"/>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8" name="TextBox 27">
              <a:extLst>
                <a:ext uri="{FF2B5EF4-FFF2-40B4-BE49-F238E27FC236}">
                  <a16:creationId xmlns="" xmlns:a16="http://schemas.microsoft.com/office/drawing/2014/main" id="{787E8E04-B074-4459-8EDC-1E7A4F1FBCA3}"/>
                </a:ext>
              </a:extLst>
            </p:cNvPr>
            <p:cNvSpPr txBox="1"/>
            <p:nvPr/>
          </p:nvSpPr>
          <p:spPr>
            <a:xfrm>
              <a:off x="3713429" y="127723"/>
              <a:ext cx="3012541" cy="2127101"/>
            </a:xfrm>
            <a:prstGeom prst="rect">
              <a:avLst/>
            </a:prstGeom>
            <a:solidFill>
              <a:schemeClr val="accent2">
                <a:lumMod val="20000"/>
                <a:lumOff val="80000"/>
              </a:schemeClr>
            </a:solidFill>
            <a:sp3d/>
          </p:spPr>
          <p:style>
            <a:lnRef idx="0">
              <a:scrgbClr r="0" g="0" b="0"/>
            </a:lnRef>
            <a:fillRef idx="0">
              <a:scrgbClr r="0" g="0" b="0"/>
            </a:fillRef>
            <a:effectRef idx="0">
              <a:scrgbClr r="0" g="0" b="0"/>
            </a:effectRef>
            <a:fontRef idx="minor">
              <a:schemeClr val="dk1"/>
            </a:fontRef>
          </p:style>
          <p:txBody>
            <a:bodyPr spcFirstLastPara="0" vert="horz" wrap="square" lIns="138684" tIns="138684" rIns="138684" bIns="138684" numCol="1" spcCol="1270" anchor="ctr" anchorCtr="0">
              <a:noAutofit/>
            </a:bodyPr>
            <a:lstStyle/>
            <a:p>
              <a:pPr algn="just" defTabSz="866775">
                <a:lnSpc>
                  <a:spcPct val="90000"/>
                </a:lnSpc>
                <a:spcBef>
                  <a:spcPct val="0"/>
                </a:spcBef>
                <a:spcAft>
                  <a:spcPct val="35000"/>
                </a:spcAft>
              </a:pPr>
              <a:r>
                <a:rPr lang="en-US" sz="2000" b="1" dirty="0" smtClean="0"/>
                <a:t>Nov/Dec in the preceding </a:t>
              </a:r>
              <a:r>
                <a:rPr lang="en-US" sz="2000" b="1" dirty="0"/>
                <a:t>year</a:t>
              </a:r>
            </a:p>
          </p:txBody>
        </p:sp>
      </p:grpSp>
      <p:grpSp>
        <p:nvGrpSpPr>
          <p:cNvPr id="29" name="Group 28">
            <a:extLst>
              <a:ext uri="{FF2B5EF4-FFF2-40B4-BE49-F238E27FC236}">
                <a16:creationId xmlns="" xmlns:a16="http://schemas.microsoft.com/office/drawing/2014/main" id="{0D53D047-E831-416D-8958-C1328667C3EC}"/>
              </a:ext>
            </a:extLst>
          </p:cNvPr>
          <p:cNvGrpSpPr/>
          <p:nvPr/>
        </p:nvGrpSpPr>
        <p:grpSpPr>
          <a:xfrm>
            <a:off x="6564762" y="4775584"/>
            <a:ext cx="2460138" cy="957672"/>
            <a:chOff x="3713429" y="127723"/>
            <a:chExt cx="3012541" cy="1807525"/>
          </a:xfrm>
          <a:scene3d>
            <a:camera prst="orthographicFront"/>
            <a:lightRig rig="flat" dir="t"/>
          </a:scene3d>
        </p:grpSpPr>
        <p:sp>
          <p:nvSpPr>
            <p:cNvPr id="30" name="Rectangle 29">
              <a:extLst>
                <a:ext uri="{FF2B5EF4-FFF2-40B4-BE49-F238E27FC236}">
                  <a16:creationId xmlns="" xmlns:a16="http://schemas.microsoft.com/office/drawing/2014/main" id="{26ED8DB7-4AB8-4506-9D4F-3E098889AD76}"/>
                </a:ext>
              </a:extLst>
            </p:cNvPr>
            <p:cNvSpPr/>
            <p:nvPr/>
          </p:nvSpPr>
          <p:spPr>
            <a:xfrm>
              <a:off x="3713429" y="127723"/>
              <a:ext cx="3012541" cy="1807525"/>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1" name="TextBox 30">
              <a:extLst>
                <a:ext uri="{FF2B5EF4-FFF2-40B4-BE49-F238E27FC236}">
                  <a16:creationId xmlns="" xmlns:a16="http://schemas.microsoft.com/office/drawing/2014/main" id="{7EB66A7A-73D3-476B-A12F-3D03880F6151}"/>
                </a:ext>
              </a:extLst>
            </p:cNvPr>
            <p:cNvSpPr txBox="1"/>
            <p:nvPr/>
          </p:nvSpPr>
          <p:spPr>
            <a:xfrm>
              <a:off x="3713429" y="127723"/>
              <a:ext cx="3012541" cy="1807525"/>
            </a:xfrm>
            <a:prstGeom prst="rect">
              <a:avLst/>
            </a:prstGeom>
            <a:solidFill>
              <a:schemeClr val="accent2">
                <a:lumMod val="20000"/>
                <a:lumOff val="80000"/>
              </a:schemeClr>
            </a:solidFill>
            <a:sp3d/>
          </p:spPr>
          <p:style>
            <a:lnRef idx="0">
              <a:scrgbClr r="0" g="0" b="0"/>
            </a:lnRef>
            <a:fillRef idx="0">
              <a:scrgbClr r="0" g="0" b="0"/>
            </a:fillRef>
            <a:effectRef idx="0">
              <a:scrgbClr r="0" g="0" b="0"/>
            </a:effectRef>
            <a:fontRef idx="minor">
              <a:schemeClr val="dk1"/>
            </a:fontRef>
          </p:style>
          <p:txBody>
            <a:bodyPr spcFirstLastPara="0" vert="horz" wrap="square" lIns="138684" tIns="138684" rIns="138684" bIns="138684" numCol="1" spcCol="1270" anchor="ctr" anchorCtr="0">
              <a:noAutofit/>
            </a:bodyPr>
            <a:lstStyle/>
            <a:p>
              <a:pPr algn="ctr" defTabSz="866775">
                <a:lnSpc>
                  <a:spcPct val="90000"/>
                </a:lnSpc>
                <a:spcBef>
                  <a:spcPct val="0"/>
                </a:spcBef>
                <a:spcAft>
                  <a:spcPct val="35000"/>
                </a:spcAft>
              </a:pPr>
              <a:r>
                <a:rPr lang="en-US" sz="2000" b="1" dirty="0" smtClean="0"/>
                <a:t>April during the academic </a:t>
              </a:r>
              <a:r>
                <a:rPr lang="en-US" sz="2000" b="1" dirty="0"/>
                <a:t>year</a:t>
              </a:r>
            </a:p>
          </p:txBody>
        </p:sp>
      </p:grpSp>
      <p:sp>
        <p:nvSpPr>
          <p:cNvPr id="32" name="Arrow: Striped Right 31">
            <a:extLst>
              <a:ext uri="{FF2B5EF4-FFF2-40B4-BE49-F238E27FC236}">
                <a16:creationId xmlns="" xmlns:a16="http://schemas.microsoft.com/office/drawing/2014/main" id="{70AD5DCD-C326-4A5E-B0D7-28291FF08F6D}"/>
              </a:ext>
            </a:extLst>
          </p:cNvPr>
          <p:cNvSpPr/>
          <p:nvPr/>
        </p:nvSpPr>
        <p:spPr>
          <a:xfrm rot="5400000">
            <a:off x="4863891" y="4684107"/>
            <a:ext cx="2006859" cy="235457"/>
          </a:xfrm>
          <a:prstGeom prst="striped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p>
        </p:txBody>
      </p:sp>
    </p:spTree>
    <p:extLst>
      <p:ext uri="{BB962C8B-B14F-4D97-AF65-F5344CB8AC3E}">
        <p14:creationId xmlns:p14="http://schemas.microsoft.com/office/powerpoint/2010/main" xmlns="" val="1643609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CONTENT OF PRESENTATION</a:t>
            </a:r>
            <a:endParaRPr lang="en-ZA" dirty="0"/>
          </a:p>
        </p:txBody>
      </p:sp>
      <p:sp>
        <p:nvSpPr>
          <p:cNvPr id="3" name="Slide Number Placeholder 2"/>
          <p:cNvSpPr>
            <a:spLocks noGrp="1"/>
          </p:cNvSpPr>
          <p:nvPr>
            <p:ph type="sldNum" sz="quarter" idx="4294967295"/>
          </p:nvPr>
        </p:nvSpPr>
        <p:spPr>
          <a:xfrm>
            <a:off x="8378080" y="6468150"/>
            <a:ext cx="514400" cy="230832"/>
          </a:xfrm>
          <a:prstGeom prst="rect">
            <a:avLst/>
          </a:prstGeom>
        </p:spPr>
        <p:txBody>
          <a:bodyPr/>
          <a:lstStyle/>
          <a:p>
            <a:fld id="{8406839F-D7A4-4E5D-B93D-768AD4D1DB36}" type="slidenum">
              <a:rPr lang="en-ZA" smtClean="0"/>
              <a:pPr/>
              <a:t>2</a:t>
            </a:fld>
            <a:endParaRPr lang="en-ZA" dirty="0"/>
          </a:p>
        </p:txBody>
      </p:sp>
      <p:sp>
        <p:nvSpPr>
          <p:cNvPr id="4" name="Footer Placeholder 3"/>
          <p:cNvSpPr>
            <a:spLocks noGrp="1"/>
          </p:cNvSpPr>
          <p:nvPr>
            <p:ph type="ftr" sz="quarter" idx="4294967295"/>
          </p:nvPr>
        </p:nvSpPr>
        <p:spPr>
          <a:xfrm>
            <a:off x="4043080" y="6468150"/>
            <a:ext cx="4138573" cy="230832"/>
          </a:xfrm>
          <a:prstGeom prst="rect">
            <a:avLst/>
          </a:prstGeom>
        </p:spPr>
        <p:txBody>
          <a:bodyPr/>
          <a:lstStyle/>
          <a:p>
            <a:r>
              <a:rPr lang="en-ZA" dirty="0" smtClean="0"/>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lstStyle/>
          <a:p>
            <a:pPr marL="342900" indent="-342900">
              <a:buFont typeface="+mj-lt"/>
              <a:buAutoNum type="arabicPeriod"/>
            </a:pPr>
            <a:r>
              <a:rPr lang="en-ZA" sz="1800" dirty="0" smtClean="0">
                <a:solidFill>
                  <a:schemeClr val="tx2">
                    <a:lumMod val="75000"/>
                  </a:schemeClr>
                </a:solidFill>
              </a:rPr>
              <a:t>Legal contextualization</a:t>
            </a:r>
          </a:p>
          <a:p>
            <a:pPr marL="342900" indent="-342900">
              <a:buFont typeface="+mj-lt"/>
              <a:buAutoNum type="arabicPeriod"/>
            </a:pPr>
            <a:endParaRPr lang="en-ZA" sz="1800" dirty="0" smtClean="0">
              <a:solidFill>
                <a:schemeClr val="tx2">
                  <a:lumMod val="75000"/>
                </a:schemeClr>
              </a:solidFill>
            </a:endParaRPr>
          </a:p>
          <a:p>
            <a:pPr marL="342900" indent="-342900">
              <a:buFont typeface="+mj-lt"/>
              <a:buAutoNum type="arabicPeriod"/>
            </a:pPr>
            <a:r>
              <a:rPr lang="en-ZA" sz="1800" dirty="0" smtClean="0">
                <a:solidFill>
                  <a:schemeClr val="tx2">
                    <a:lumMod val="75000"/>
                  </a:schemeClr>
                </a:solidFill>
              </a:rPr>
              <a:t>Definition of a Collaboration School</a:t>
            </a:r>
          </a:p>
          <a:p>
            <a:pPr marL="342900" indent="-342900">
              <a:buFont typeface="+mj-lt"/>
              <a:buAutoNum type="arabicPeriod"/>
            </a:pPr>
            <a:endParaRPr lang="en-ZA" sz="1800" dirty="0">
              <a:solidFill>
                <a:schemeClr val="tx2">
                  <a:lumMod val="75000"/>
                </a:schemeClr>
              </a:solidFill>
            </a:endParaRPr>
          </a:p>
          <a:p>
            <a:pPr marL="342900" indent="-342900">
              <a:buFont typeface="+mj-lt"/>
              <a:buAutoNum type="arabicPeriod"/>
            </a:pPr>
            <a:r>
              <a:rPr lang="en-ZA" sz="1800" dirty="0" smtClean="0">
                <a:solidFill>
                  <a:schemeClr val="tx2">
                    <a:lumMod val="75000"/>
                  </a:schemeClr>
                </a:solidFill>
              </a:rPr>
              <a:t>Aim and purpose of Collaboration Schools</a:t>
            </a:r>
          </a:p>
          <a:p>
            <a:pPr marL="342900" indent="-342900">
              <a:buFont typeface="+mj-lt"/>
              <a:buAutoNum type="arabicPeriod"/>
            </a:pPr>
            <a:endParaRPr lang="en-ZA" sz="1800" dirty="0">
              <a:solidFill>
                <a:schemeClr val="tx2">
                  <a:lumMod val="75000"/>
                </a:schemeClr>
              </a:solidFill>
            </a:endParaRPr>
          </a:p>
          <a:p>
            <a:pPr marL="342900" indent="-342900">
              <a:buFont typeface="+mj-lt"/>
              <a:buAutoNum type="arabicPeriod"/>
            </a:pPr>
            <a:r>
              <a:rPr lang="en-ZA" sz="1800" dirty="0" smtClean="0">
                <a:solidFill>
                  <a:schemeClr val="tx2">
                    <a:lumMod val="75000"/>
                  </a:schemeClr>
                </a:solidFill>
              </a:rPr>
              <a:t>Structure of Collaboration Schools</a:t>
            </a:r>
          </a:p>
          <a:p>
            <a:pPr marL="342900" indent="-342900">
              <a:buFont typeface="+mj-lt"/>
              <a:buAutoNum type="arabicPeriod"/>
            </a:pPr>
            <a:endParaRPr lang="en-ZA" sz="1800" dirty="0">
              <a:solidFill>
                <a:schemeClr val="tx2">
                  <a:lumMod val="75000"/>
                </a:schemeClr>
              </a:solidFill>
            </a:endParaRPr>
          </a:p>
          <a:p>
            <a:pPr marL="342900" indent="-342900">
              <a:buFont typeface="+mj-lt"/>
              <a:buAutoNum type="arabicPeriod"/>
            </a:pPr>
            <a:r>
              <a:rPr lang="en-ZA" sz="1800" dirty="0" smtClean="0">
                <a:solidFill>
                  <a:schemeClr val="tx2">
                    <a:lumMod val="75000"/>
                  </a:schemeClr>
                </a:solidFill>
              </a:rPr>
              <a:t>Collaboration Schools in the province</a:t>
            </a:r>
          </a:p>
          <a:p>
            <a:pPr marL="342900" indent="-342900">
              <a:buFont typeface="+mj-lt"/>
              <a:buAutoNum type="arabicPeriod"/>
            </a:pPr>
            <a:endParaRPr lang="en-ZA" sz="1800" dirty="0">
              <a:solidFill>
                <a:schemeClr val="tx2">
                  <a:lumMod val="75000"/>
                </a:schemeClr>
              </a:solidFill>
            </a:endParaRPr>
          </a:p>
          <a:p>
            <a:pPr marL="342900" indent="-342900">
              <a:buFont typeface="+mj-lt"/>
              <a:buAutoNum type="arabicPeriod"/>
            </a:pPr>
            <a:r>
              <a:rPr lang="en-ZA" sz="1800" dirty="0" smtClean="0">
                <a:solidFill>
                  <a:schemeClr val="tx2">
                    <a:lumMod val="75000"/>
                  </a:schemeClr>
                </a:solidFill>
              </a:rPr>
              <a:t>Expenditure of Collaboration Schools</a:t>
            </a:r>
          </a:p>
          <a:p>
            <a:pPr marL="342900" indent="-342900">
              <a:buFont typeface="+mj-lt"/>
              <a:buAutoNum type="arabicPeriod"/>
            </a:pPr>
            <a:endParaRPr lang="en-ZA" sz="1800" dirty="0">
              <a:solidFill>
                <a:schemeClr val="tx2">
                  <a:lumMod val="75000"/>
                </a:schemeClr>
              </a:solidFill>
            </a:endParaRPr>
          </a:p>
          <a:p>
            <a:pPr marL="342900" indent="-342900">
              <a:buFont typeface="+mj-lt"/>
              <a:buAutoNum type="arabicPeriod"/>
            </a:pPr>
            <a:r>
              <a:rPr lang="en-ZA" sz="1800" dirty="0" smtClean="0">
                <a:solidFill>
                  <a:schemeClr val="tx2">
                    <a:lumMod val="75000"/>
                  </a:schemeClr>
                </a:solidFill>
              </a:rPr>
              <a:t>Learner Performance</a:t>
            </a:r>
          </a:p>
          <a:p>
            <a:endParaRPr lang="en-ZA" dirty="0"/>
          </a:p>
          <a:p>
            <a:endParaRPr lang="en-ZA" dirty="0" smtClean="0"/>
          </a:p>
          <a:p>
            <a:endParaRPr lang="en-ZA" dirty="0"/>
          </a:p>
          <a:p>
            <a:endParaRPr lang="en-ZA" dirty="0" smtClean="0"/>
          </a:p>
          <a:p>
            <a:endParaRPr lang="en-ZA" dirty="0"/>
          </a:p>
          <a:p>
            <a:endParaRPr lang="en-ZA" dirty="0" smtClean="0"/>
          </a:p>
          <a:p>
            <a:endParaRPr lang="en-ZA" dirty="0" smtClean="0"/>
          </a:p>
          <a:p>
            <a:endParaRPr lang="en-ZA" dirty="0"/>
          </a:p>
        </p:txBody>
      </p:sp>
      <p:sp>
        <p:nvSpPr>
          <p:cNvPr id="6" name="Rectangle 5"/>
          <p:cNvSpPr/>
          <p:nvPr/>
        </p:nvSpPr>
        <p:spPr>
          <a:xfrm>
            <a:off x="457200" y="1263027"/>
            <a:ext cx="8686799" cy="4524315"/>
          </a:xfrm>
          <a:prstGeom prst="rect">
            <a:avLst/>
          </a:prstGeom>
        </p:spPr>
        <p:txBody>
          <a:bodyPr wrap="square">
            <a:spAutoFit/>
          </a:bodyPr>
          <a:lstStyle/>
          <a:p>
            <a:pPr marL="342900" indent="-342900">
              <a:buFont typeface="+mj-lt"/>
              <a:buAutoNum type="arabicPeriod"/>
            </a:pPr>
            <a:r>
              <a:rPr lang="en-ZA" sz="3600" b="1" dirty="0" smtClean="0">
                <a:solidFill>
                  <a:schemeClr val="tx2">
                    <a:lumMod val="75000"/>
                  </a:schemeClr>
                </a:solidFill>
              </a:rPr>
              <a:t> Legal contextualization</a:t>
            </a:r>
            <a:endParaRPr lang="en-ZA" sz="3600" b="1" dirty="0">
              <a:solidFill>
                <a:schemeClr val="tx2">
                  <a:lumMod val="75000"/>
                </a:schemeClr>
              </a:solidFill>
            </a:endParaRPr>
          </a:p>
          <a:p>
            <a:pPr marL="342900" indent="-342900">
              <a:buFont typeface="+mj-lt"/>
              <a:buAutoNum type="arabicPeriod"/>
            </a:pPr>
            <a:r>
              <a:rPr lang="en-ZA" sz="3600" b="1" dirty="0" smtClean="0">
                <a:solidFill>
                  <a:schemeClr val="tx2">
                    <a:lumMod val="75000"/>
                  </a:schemeClr>
                </a:solidFill>
              </a:rPr>
              <a:t> WCED strategic goals</a:t>
            </a:r>
          </a:p>
          <a:p>
            <a:pPr marL="342900" indent="-342900">
              <a:buFont typeface="+mj-lt"/>
              <a:buAutoNum type="arabicPeriod"/>
            </a:pPr>
            <a:r>
              <a:rPr lang="en-ZA" sz="3600" b="1" dirty="0">
                <a:solidFill>
                  <a:schemeClr val="tx2">
                    <a:lumMod val="75000"/>
                  </a:schemeClr>
                </a:solidFill>
              </a:rPr>
              <a:t> </a:t>
            </a:r>
            <a:r>
              <a:rPr lang="en-ZA" sz="3600" b="1" dirty="0" smtClean="0">
                <a:solidFill>
                  <a:schemeClr val="tx2">
                    <a:lumMod val="75000"/>
                  </a:schemeClr>
                </a:solidFill>
              </a:rPr>
              <a:t>Definition </a:t>
            </a:r>
            <a:r>
              <a:rPr lang="en-ZA" sz="3600" b="1" dirty="0">
                <a:solidFill>
                  <a:schemeClr val="tx2">
                    <a:lumMod val="75000"/>
                  </a:schemeClr>
                </a:solidFill>
              </a:rPr>
              <a:t>of a Collaboration </a:t>
            </a:r>
            <a:r>
              <a:rPr lang="en-ZA" sz="3600" b="1" dirty="0" smtClean="0">
                <a:solidFill>
                  <a:schemeClr val="tx2">
                    <a:lumMod val="75000"/>
                  </a:schemeClr>
                </a:solidFill>
              </a:rPr>
              <a:t>School</a:t>
            </a:r>
            <a:endParaRPr lang="en-ZA" sz="3600" b="1" dirty="0">
              <a:solidFill>
                <a:schemeClr val="tx2">
                  <a:lumMod val="75000"/>
                </a:schemeClr>
              </a:solidFill>
            </a:endParaRPr>
          </a:p>
          <a:p>
            <a:pPr marL="342900" indent="-342900">
              <a:buFont typeface="+mj-lt"/>
              <a:buAutoNum type="arabicPeriod"/>
            </a:pPr>
            <a:r>
              <a:rPr lang="en-ZA" sz="3600" b="1" dirty="0" smtClean="0">
                <a:solidFill>
                  <a:schemeClr val="tx2">
                    <a:lumMod val="75000"/>
                  </a:schemeClr>
                </a:solidFill>
              </a:rPr>
              <a:t> Aim </a:t>
            </a:r>
            <a:r>
              <a:rPr lang="en-ZA" sz="3600" b="1" dirty="0">
                <a:solidFill>
                  <a:schemeClr val="tx2">
                    <a:lumMod val="75000"/>
                  </a:schemeClr>
                </a:solidFill>
              </a:rPr>
              <a:t>and purpose of Collaboration </a:t>
            </a:r>
            <a:r>
              <a:rPr lang="en-ZA" sz="3600" b="1" dirty="0" smtClean="0">
                <a:solidFill>
                  <a:schemeClr val="tx2">
                    <a:lumMod val="75000"/>
                  </a:schemeClr>
                </a:solidFill>
              </a:rPr>
              <a:t>Schools</a:t>
            </a:r>
            <a:endParaRPr lang="en-ZA" sz="3600" b="1" dirty="0">
              <a:solidFill>
                <a:schemeClr val="tx2">
                  <a:lumMod val="75000"/>
                </a:schemeClr>
              </a:solidFill>
            </a:endParaRPr>
          </a:p>
          <a:p>
            <a:pPr marL="342900" indent="-342900">
              <a:buFont typeface="+mj-lt"/>
              <a:buAutoNum type="arabicPeriod"/>
            </a:pPr>
            <a:r>
              <a:rPr lang="en-ZA" sz="3600" b="1" dirty="0" smtClean="0">
                <a:solidFill>
                  <a:schemeClr val="tx2">
                    <a:lumMod val="75000"/>
                  </a:schemeClr>
                </a:solidFill>
              </a:rPr>
              <a:t> Structure </a:t>
            </a:r>
            <a:r>
              <a:rPr lang="en-ZA" sz="3600" b="1" dirty="0">
                <a:solidFill>
                  <a:schemeClr val="tx2">
                    <a:lumMod val="75000"/>
                  </a:schemeClr>
                </a:solidFill>
              </a:rPr>
              <a:t>of Collaboration </a:t>
            </a:r>
            <a:r>
              <a:rPr lang="en-ZA" sz="3600" b="1" dirty="0" smtClean="0">
                <a:solidFill>
                  <a:schemeClr val="tx2">
                    <a:lumMod val="75000"/>
                  </a:schemeClr>
                </a:solidFill>
              </a:rPr>
              <a:t>Schools</a:t>
            </a:r>
            <a:endParaRPr lang="en-ZA" sz="3600" b="1" dirty="0">
              <a:solidFill>
                <a:schemeClr val="tx2">
                  <a:lumMod val="75000"/>
                </a:schemeClr>
              </a:solidFill>
            </a:endParaRPr>
          </a:p>
          <a:p>
            <a:pPr marL="342900" indent="-342900">
              <a:buFont typeface="+mj-lt"/>
              <a:buAutoNum type="arabicPeriod"/>
            </a:pPr>
            <a:r>
              <a:rPr lang="en-ZA" sz="3600" b="1" dirty="0" smtClean="0">
                <a:solidFill>
                  <a:schemeClr val="tx2">
                    <a:lumMod val="75000"/>
                  </a:schemeClr>
                </a:solidFill>
              </a:rPr>
              <a:t> Collaboration </a:t>
            </a:r>
            <a:r>
              <a:rPr lang="en-ZA" sz="3600" b="1" dirty="0">
                <a:solidFill>
                  <a:schemeClr val="tx2">
                    <a:lumMod val="75000"/>
                  </a:schemeClr>
                </a:solidFill>
              </a:rPr>
              <a:t>Schools in the </a:t>
            </a:r>
            <a:r>
              <a:rPr lang="en-ZA" sz="3600" b="1" dirty="0" smtClean="0">
                <a:solidFill>
                  <a:schemeClr val="tx2">
                    <a:lumMod val="75000"/>
                  </a:schemeClr>
                </a:solidFill>
              </a:rPr>
              <a:t>province</a:t>
            </a:r>
            <a:endParaRPr lang="en-ZA" sz="3600" b="1" dirty="0">
              <a:solidFill>
                <a:schemeClr val="tx2">
                  <a:lumMod val="75000"/>
                </a:schemeClr>
              </a:solidFill>
            </a:endParaRPr>
          </a:p>
          <a:p>
            <a:pPr marL="342900" indent="-342900">
              <a:buFont typeface="+mj-lt"/>
              <a:buAutoNum type="arabicPeriod"/>
            </a:pPr>
            <a:r>
              <a:rPr lang="en-ZA" sz="3600" b="1" dirty="0" smtClean="0">
                <a:solidFill>
                  <a:schemeClr val="tx2">
                    <a:lumMod val="75000"/>
                  </a:schemeClr>
                </a:solidFill>
              </a:rPr>
              <a:t> Expenditure </a:t>
            </a:r>
            <a:r>
              <a:rPr lang="en-ZA" sz="3600" b="1" dirty="0">
                <a:solidFill>
                  <a:schemeClr val="tx2">
                    <a:lumMod val="75000"/>
                  </a:schemeClr>
                </a:solidFill>
              </a:rPr>
              <a:t>of Collaboration </a:t>
            </a:r>
            <a:r>
              <a:rPr lang="en-ZA" sz="3600" b="1" dirty="0" smtClean="0">
                <a:solidFill>
                  <a:schemeClr val="tx2">
                    <a:lumMod val="75000"/>
                  </a:schemeClr>
                </a:solidFill>
              </a:rPr>
              <a:t>Schools</a:t>
            </a:r>
            <a:endParaRPr lang="en-ZA" sz="3600" b="1" dirty="0">
              <a:solidFill>
                <a:schemeClr val="tx2">
                  <a:lumMod val="75000"/>
                </a:schemeClr>
              </a:solidFill>
            </a:endParaRPr>
          </a:p>
          <a:p>
            <a:pPr marL="342900" indent="-342900">
              <a:buFont typeface="+mj-lt"/>
              <a:buAutoNum type="arabicPeriod"/>
            </a:pPr>
            <a:r>
              <a:rPr lang="en-ZA" sz="3600" b="1" dirty="0" smtClean="0">
                <a:solidFill>
                  <a:schemeClr val="tx2">
                    <a:lumMod val="75000"/>
                  </a:schemeClr>
                </a:solidFill>
              </a:rPr>
              <a:t> Learner </a:t>
            </a:r>
            <a:r>
              <a:rPr lang="en-ZA" sz="3600" b="1" dirty="0">
                <a:solidFill>
                  <a:schemeClr val="tx2">
                    <a:lumMod val="75000"/>
                  </a:schemeClr>
                </a:solidFill>
              </a:rPr>
              <a:t>Performance</a:t>
            </a:r>
          </a:p>
        </p:txBody>
      </p:sp>
    </p:spTree>
    <p:extLst>
      <p:ext uri="{BB962C8B-B14F-4D97-AF65-F5344CB8AC3E}">
        <p14:creationId xmlns:p14="http://schemas.microsoft.com/office/powerpoint/2010/main" xmlns="" val="1954045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FINAL ALLOCATION</a:t>
            </a:r>
            <a:endParaRPr lang="en-US" dirty="0"/>
          </a:p>
        </p:txBody>
      </p:sp>
      <p:sp>
        <p:nvSpPr>
          <p:cNvPr id="5" name="Slide Number Placeholder 4"/>
          <p:cNvSpPr>
            <a:spLocks noGrp="1"/>
          </p:cNvSpPr>
          <p:nvPr>
            <p:ph type="sldNum" sz="quarter" idx="12"/>
          </p:nvPr>
        </p:nvSpPr>
        <p:spPr/>
        <p:txBody>
          <a:bodyPr/>
          <a:lstStyle/>
          <a:p>
            <a:pPr algn="r"/>
            <a:fld id="{4A195F56-7990-6B44-9AC2-D8AEA6FBBBD0}" type="slidenum">
              <a:rPr lang="en-US" smtClean="0">
                <a:solidFill>
                  <a:prstClr val="black"/>
                </a:solidFill>
              </a:rPr>
              <a:pPr algn="r"/>
              <a:t>20</a:t>
            </a:fld>
            <a:endParaRPr lang="en-US" dirty="0">
              <a:solidFill>
                <a:prstClr val="black"/>
              </a:solidFill>
            </a:endParaRPr>
          </a:p>
        </p:txBody>
      </p:sp>
      <p:sp>
        <p:nvSpPr>
          <p:cNvPr id="9" name="TextBox 8">
            <a:extLst>
              <a:ext uri="{FF2B5EF4-FFF2-40B4-BE49-F238E27FC236}">
                <a16:creationId xmlns="" xmlns:a16="http://schemas.microsoft.com/office/drawing/2014/main" id="{97E21529-A9CD-4DB7-89B9-E5B940135043}"/>
              </a:ext>
            </a:extLst>
          </p:cNvPr>
          <p:cNvSpPr txBox="1"/>
          <p:nvPr/>
        </p:nvSpPr>
        <p:spPr>
          <a:xfrm>
            <a:off x="78359" y="2214292"/>
            <a:ext cx="1610158" cy="961356"/>
          </a:xfrm>
          <a:prstGeom prst="rect">
            <a:avLst/>
          </a:prstGeom>
          <a:solidFill>
            <a:schemeClr val="accent1">
              <a:lumMod val="20000"/>
              <a:lumOff val="80000"/>
            </a:schemeClr>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38684" tIns="138684" rIns="138684" bIns="138684" numCol="1" spcCol="1270" anchor="ctr" anchorCtr="0">
            <a:noAutofit/>
          </a:bodyPr>
          <a:lstStyle/>
          <a:p>
            <a:pPr algn="ctr" defTabSz="866775">
              <a:lnSpc>
                <a:spcPct val="90000"/>
              </a:lnSpc>
              <a:spcBef>
                <a:spcPct val="0"/>
              </a:spcBef>
              <a:spcAft>
                <a:spcPct val="35000"/>
              </a:spcAft>
            </a:pPr>
            <a:r>
              <a:rPr lang="en-US" sz="1950" dirty="0"/>
              <a:t> </a:t>
            </a:r>
            <a:r>
              <a:rPr lang="en-US" sz="1950" b="1" dirty="0"/>
              <a:t>FINAL </a:t>
            </a:r>
            <a:r>
              <a:rPr lang="en-US" sz="1950" b="1" dirty="0" smtClean="0"/>
              <a:t>           </a:t>
            </a:r>
            <a:r>
              <a:rPr lang="en-US" sz="1350" b="1" dirty="0" smtClean="0"/>
              <a:t>Approved </a:t>
            </a:r>
            <a:r>
              <a:rPr lang="en-US" sz="1350" b="1" dirty="0"/>
              <a:t>staff establishment</a:t>
            </a:r>
          </a:p>
        </p:txBody>
      </p:sp>
      <p:pic>
        <p:nvPicPr>
          <p:cNvPr id="10" name="Picture 9" descr="A close up of a logo&#10;&#10;Description automatically generated">
            <a:extLst>
              <a:ext uri="{FF2B5EF4-FFF2-40B4-BE49-F238E27FC236}">
                <a16:creationId xmlns="" xmlns:a16="http://schemas.microsoft.com/office/drawing/2014/main" id="{62D558E1-23A7-4467-9AFC-313A4419BD1A}"/>
              </a:ext>
            </a:extLst>
          </p:cNvPr>
          <p:cNvPicPr>
            <a:picLocks noChangeAspect="1"/>
          </p:cNvPicPr>
          <p:nvPr/>
        </p:nvPicPr>
        <p:blipFill>
          <a:blip r:embed="rId2" cstate="email">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729130" y="3418380"/>
            <a:ext cx="1144853" cy="1133783"/>
          </a:xfrm>
          <a:prstGeom prst="rect">
            <a:avLst/>
          </a:prstGeom>
        </p:spPr>
      </p:pic>
      <p:sp>
        <p:nvSpPr>
          <p:cNvPr id="4" name="TextBox 3">
            <a:extLst>
              <a:ext uri="{FF2B5EF4-FFF2-40B4-BE49-F238E27FC236}">
                <a16:creationId xmlns="" xmlns:a16="http://schemas.microsoft.com/office/drawing/2014/main" id="{28ACC27A-022F-446C-B297-13CBFED3A3F7}"/>
              </a:ext>
            </a:extLst>
          </p:cNvPr>
          <p:cNvSpPr txBox="1"/>
          <p:nvPr/>
        </p:nvSpPr>
        <p:spPr>
          <a:xfrm>
            <a:off x="295276" y="4676161"/>
            <a:ext cx="3268612" cy="300082"/>
          </a:xfrm>
          <a:prstGeom prst="rect">
            <a:avLst/>
          </a:prstGeom>
          <a:noFill/>
        </p:spPr>
        <p:txBody>
          <a:bodyPr wrap="square" rtlCol="0">
            <a:spAutoFit/>
          </a:bodyPr>
          <a:lstStyle/>
          <a:p>
            <a:r>
              <a:rPr lang="en-ZA" sz="1350" dirty="0"/>
              <a:t>Includes additional/growth posts</a:t>
            </a:r>
          </a:p>
        </p:txBody>
      </p:sp>
      <p:grpSp>
        <p:nvGrpSpPr>
          <p:cNvPr id="11" name="Group 10">
            <a:extLst>
              <a:ext uri="{FF2B5EF4-FFF2-40B4-BE49-F238E27FC236}">
                <a16:creationId xmlns="" xmlns:a16="http://schemas.microsoft.com/office/drawing/2014/main" id="{B667844E-48D4-4805-8587-453AF88EEF2D}"/>
              </a:ext>
            </a:extLst>
          </p:cNvPr>
          <p:cNvGrpSpPr/>
          <p:nvPr/>
        </p:nvGrpSpPr>
        <p:grpSpPr>
          <a:xfrm>
            <a:off x="3038626" y="3399488"/>
            <a:ext cx="1371737" cy="739176"/>
            <a:chOff x="3713429" y="127723"/>
            <a:chExt cx="3012541" cy="1807525"/>
          </a:xfrm>
          <a:scene3d>
            <a:camera prst="orthographicFront"/>
            <a:lightRig rig="flat" dir="t"/>
          </a:scene3d>
        </p:grpSpPr>
        <p:sp>
          <p:nvSpPr>
            <p:cNvPr id="12" name="Rectangle 11">
              <a:extLst>
                <a:ext uri="{FF2B5EF4-FFF2-40B4-BE49-F238E27FC236}">
                  <a16:creationId xmlns="" xmlns:a16="http://schemas.microsoft.com/office/drawing/2014/main" id="{0D8EB156-4F49-4C8F-80FA-DD0C9F6EE50C}"/>
                </a:ext>
              </a:extLst>
            </p:cNvPr>
            <p:cNvSpPr/>
            <p:nvPr/>
          </p:nvSpPr>
          <p:spPr>
            <a:xfrm>
              <a:off x="3713429" y="127723"/>
              <a:ext cx="3012541" cy="1807525"/>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TextBox 12">
              <a:extLst>
                <a:ext uri="{FF2B5EF4-FFF2-40B4-BE49-F238E27FC236}">
                  <a16:creationId xmlns="" xmlns:a16="http://schemas.microsoft.com/office/drawing/2014/main" id="{B3FB2379-29E2-4AFA-8F29-5CA37AD90C85}"/>
                </a:ext>
              </a:extLst>
            </p:cNvPr>
            <p:cNvSpPr txBox="1"/>
            <p:nvPr/>
          </p:nvSpPr>
          <p:spPr>
            <a:xfrm>
              <a:off x="3713429" y="127723"/>
              <a:ext cx="3012541" cy="1807525"/>
            </a:xfrm>
            <a:prstGeom prst="rect">
              <a:avLst/>
            </a:prstGeom>
            <a:solidFill>
              <a:schemeClr val="accent5">
                <a:lumMod val="20000"/>
                <a:lumOff val="80000"/>
              </a:schemeClr>
            </a:solidFill>
            <a:sp3d/>
          </p:spPr>
          <p:style>
            <a:lnRef idx="0">
              <a:scrgbClr r="0" g="0" b="0"/>
            </a:lnRef>
            <a:fillRef idx="0">
              <a:scrgbClr r="0" g="0" b="0"/>
            </a:fillRef>
            <a:effectRef idx="0">
              <a:scrgbClr r="0" g="0" b="0"/>
            </a:effectRef>
            <a:fontRef idx="minor">
              <a:schemeClr val="dk1"/>
            </a:fontRef>
          </p:style>
          <p:txBody>
            <a:bodyPr spcFirstLastPara="0" vert="horz" wrap="square" lIns="138684" tIns="138684" rIns="138684" bIns="138684" numCol="1" spcCol="1270" anchor="ctr" anchorCtr="0">
              <a:noAutofit/>
            </a:bodyPr>
            <a:lstStyle/>
            <a:p>
              <a:pPr algn="ctr" defTabSz="866775">
                <a:lnSpc>
                  <a:spcPct val="90000"/>
                </a:lnSpc>
                <a:spcBef>
                  <a:spcPct val="0"/>
                </a:spcBef>
                <a:spcAft>
                  <a:spcPct val="35000"/>
                </a:spcAft>
              </a:pPr>
              <a:r>
                <a:rPr lang="en-US" sz="1950" b="1" dirty="0"/>
                <a:t> </a:t>
              </a:r>
              <a:r>
                <a:rPr lang="en-US" sz="1400" b="1" dirty="0"/>
                <a:t>Final staff allocation transfer</a:t>
              </a:r>
            </a:p>
          </p:txBody>
        </p:sp>
      </p:grpSp>
      <p:sp>
        <p:nvSpPr>
          <p:cNvPr id="14" name="Arrow: Curved Down 13">
            <a:extLst>
              <a:ext uri="{FF2B5EF4-FFF2-40B4-BE49-F238E27FC236}">
                <a16:creationId xmlns="" xmlns:a16="http://schemas.microsoft.com/office/drawing/2014/main" id="{9E38E82B-8C29-4B65-B730-B1337DC44485}"/>
              </a:ext>
            </a:extLst>
          </p:cNvPr>
          <p:cNvSpPr/>
          <p:nvPr/>
        </p:nvSpPr>
        <p:spPr>
          <a:xfrm rot="5400000">
            <a:off x="4145688" y="2926696"/>
            <a:ext cx="1348012" cy="591779"/>
          </a:xfrm>
          <a:prstGeom prst="curvedDownArrow">
            <a:avLst>
              <a:gd name="adj1" fmla="val 25000"/>
              <a:gd name="adj2" fmla="val 55652"/>
              <a:gd name="adj3" fmla="val 25000"/>
            </a:avLst>
          </a:prstGeom>
          <a:gradFill>
            <a:gsLst>
              <a:gs pos="100000">
                <a:srgbClr val="92D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solidFill>
                <a:schemeClr val="tx1"/>
              </a:solidFill>
            </a:endParaRPr>
          </a:p>
        </p:txBody>
      </p:sp>
      <p:grpSp>
        <p:nvGrpSpPr>
          <p:cNvPr id="15" name="Group 14">
            <a:extLst>
              <a:ext uri="{FF2B5EF4-FFF2-40B4-BE49-F238E27FC236}">
                <a16:creationId xmlns="" xmlns:a16="http://schemas.microsoft.com/office/drawing/2014/main" id="{50F24C13-322E-4CFA-A545-34CE9332C08D}"/>
              </a:ext>
            </a:extLst>
          </p:cNvPr>
          <p:cNvGrpSpPr/>
          <p:nvPr/>
        </p:nvGrpSpPr>
        <p:grpSpPr>
          <a:xfrm>
            <a:off x="2124620" y="2210016"/>
            <a:ext cx="2259406" cy="273845"/>
            <a:chOff x="3713429" y="127723"/>
            <a:chExt cx="3012541" cy="1807525"/>
          </a:xfrm>
          <a:scene3d>
            <a:camera prst="orthographicFront"/>
            <a:lightRig rig="flat" dir="t"/>
          </a:scene3d>
        </p:grpSpPr>
        <p:sp>
          <p:nvSpPr>
            <p:cNvPr id="16" name="Rectangle 15">
              <a:extLst>
                <a:ext uri="{FF2B5EF4-FFF2-40B4-BE49-F238E27FC236}">
                  <a16:creationId xmlns="" xmlns:a16="http://schemas.microsoft.com/office/drawing/2014/main" id="{FEFF8A71-1B91-49B6-B99E-95A000A8E897}"/>
                </a:ext>
              </a:extLst>
            </p:cNvPr>
            <p:cNvSpPr/>
            <p:nvPr/>
          </p:nvSpPr>
          <p:spPr>
            <a:xfrm>
              <a:off x="3713429" y="127723"/>
              <a:ext cx="3012541" cy="1807525"/>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TextBox 16">
              <a:extLst>
                <a:ext uri="{FF2B5EF4-FFF2-40B4-BE49-F238E27FC236}">
                  <a16:creationId xmlns="" xmlns:a16="http://schemas.microsoft.com/office/drawing/2014/main" id="{076E8DBD-6064-41F7-BA86-97D729535853}"/>
                </a:ext>
              </a:extLst>
            </p:cNvPr>
            <p:cNvSpPr txBox="1"/>
            <p:nvPr/>
          </p:nvSpPr>
          <p:spPr>
            <a:xfrm>
              <a:off x="3713429" y="127723"/>
              <a:ext cx="3012541" cy="180752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38684" tIns="138684" rIns="138684" bIns="138684" numCol="1" spcCol="1270" anchor="ctr" anchorCtr="0">
              <a:noAutofit/>
            </a:bodyPr>
            <a:lstStyle/>
            <a:p>
              <a:pPr algn="ctr" defTabSz="866775">
                <a:lnSpc>
                  <a:spcPct val="90000"/>
                </a:lnSpc>
                <a:spcBef>
                  <a:spcPct val="0"/>
                </a:spcBef>
                <a:spcAft>
                  <a:spcPct val="35000"/>
                </a:spcAft>
              </a:pPr>
              <a:r>
                <a:rPr lang="en-US" sz="1950" b="1" dirty="0"/>
                <a:t> </a:t>
              </a:r>
              <a:r>
                <a:rPr lang="en-US" sz="1400" b="1" dirty="0"/>
                <a:t>Salary increase</a:t>
              </a:r>
            </a:p>
          </p:txBody>
        </p:sp>
      </p:grpSp>
      <p:grpSp>
        <p:nvGrpSpPr>
          <p:cNvPr id="24" name="Group 23">
            <a:extLst>
              <a:ext uri="{FF2B5EF4-FFF2-40B4-BE49-F238E27FC236}">
                <a16:creationId xmlns="" xmlns:a16="http://schemas.microsoft.com/office/drawing/2014/main" id="{7BEC9273-6F77-4BB7-8248-22392ADAFF03}"/>
              </a:ext>
            </a:extLst>
          </p:cNvPr>
          <p:cNvGrpSpPr/>
          <p:nvPr/>
        </p:nvGrpSpPr>
        <p:grpSpPr>
          <a:xfrm>
            <a:off x="2124620" y="2548580"/>
            <a:ext cx="2399184" cy="461348"/>
            <a:chOff x="3713429" y="-412413"/>
            <a:chExt cx="3198912" cy="2587351"/>
          </a:xfrm>
          <a:scene3d>
            <a:camera prst="orthographicFront"/>
            <a:lightRig rig="flat" dir="t"/>
          </a:scene3d>
        </p:grpSpPr>
        <p:sp>
          <p:nvSpPr>
            <p:cNvPr id="25" name="Rectangle 24">
              <a:extLst>
                <a:ext uri="{FF2B5EF4-FFF2-40B4-BE49-F238E27FC236}">
                  <a16:creationId xmlns="" xmlns:a16="http://schemas.microsoft.com/office/drawing/2014/main" id="{835B1A9C-D2F8-44CB-895C-343653ACD56E}"/>
                </a:ext>
              </a:extLst>
            </p:cNvPr>
            <p:cNvSpPr/>
            <p:nvPr/>
          </p:nvSpPr>
          <p:spPr>
            <a:xfrm>
              <a:off x="3713429" y="127723"/>
              <a:ext cx="3012541" cy="1807525"/>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6" name="TextBox 25">
              <a:extLst>
                <a:ext uri="{FF2B5EF4-FFF2-40B4-BE49-F238E27FC236}">
                  <a16:creationId xmlns="" xmlns:a16="http://schemas.microsoft.com/office/drawing/2014/main" id="{9A09EB2D-8B20-4CFE-81A5-E04D5D032BBE}"/>
                </a:ext>
              </a:extLst>
            </p:cNvPr>
            <p:cNvSpPr txBox="1"/>
            <p:nvPr/>
          </p:nvSpPr>
          <p:spPr>
            <a:xfrm>
              <a:off x="3713429" y="-412413"/>
              <a:ext cx="3198912" cy="258735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38684" tIns="138684" rIns="138684" bIns="138684" numCol="1" spcCol="1270" anchor="ctr" anchorCtr="0">
              <a:noAutofit/>
            </a:bodyPr>
            <a:lstStyle/>
            <a:p>
              <a:pPr algn="ctr" defTabSz="866775">
                <a:lnSpc>
                  <a:spcPct val="90000"/>
                </a:lnSpc>
                <a:spcBef>
                  <a:spcPct val="0"/>
                </a:spcBef>
                <a:spcAft>
                  <a:spcPct val="35000"/>
                </a:spcAft>
              </a:pPr>
              <a:r>
                <a:rPr lang="en-US" sz="1400" dirty="0"/>
                <a:t> </a:t>
              </a:r>
              <a:r>
                <a:rPr lang="en-US" sz="1400" b="1" dirty="0"/>
                <a:t>Additional vacancies/posts</a:t>
              </a:r>
            </a:p>
          </p:txBody>
        </p:sp>
      </p:grpSp>
      <p:grpSp>
        <p:nvGrpSpPr>
          <p:cNvPr id="27" name="Group 26">
            <a:extLst>
              <a:ext uri="{FF2B5EF4-FFF2-40B4-BE49-F238E27FC236}">
                <a16:creationId xmlns="" xmlns:a16="http://schemas.microsoft.com/office/drawing/2014/main" id="{3322E2B7-D8AB-42E9-B8B0-3F378DDFA87A}"/>
              </a:ext>
            </a:extLst>
          </p:cNvPr>
          <p:cNvGrpSpPr/>
          <p:nvPr/>
        </p:nvGrpSpPr>
        <p:grpSpPr>
          <a:xfrm>
            <a:off x="5305897" y="3363959"/>
            <a:ext cx="1371737" cy="1133783"/>
            <a:chOff x="3713429" y="127723"/>
            <a:chExt cx="3012541" cy="1807525"/>
          </a:xfrm>
          <a:scene3d>
            <a:camera prst="orthographicFront"/>
            <a:lightRig rig="flat" dir="t"/>
          </a:scene3d>
        </p:grpSpPr>
        <p:sp>
          <p:nvSpPr>
            <p:cNvPr id="28" name="Rectangle 27">
              <a:extLst>
                <a:ext uri="{FF2B5EF4-FFF2-40B4-BE49-F238E27FC236}">
                  <a16:creationId xmlns="" xmlns:a16="http://schemas.microsoft.com/office/drawing/2014/main" id="{C6B7290D-052B-45BB-A1DF-0180ABC84DED}"/>
                </a:ext>
              </a:extLst>
            </p:cNvPr>
            <p:cNvSpPr/>
            <p:nvPr/>
          </p:nvSpPr>
          <p:spPr>
            <a:xfrm>
              <a:off x="3713429" y="127723"/>
              <a:ext cx="3012541" cy="1807525"/>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9" name="TextBox 28">
              <a:extLst>
                <a:ext uri="{FF2B5EF4-FFF2-40B4-BE49-F238E27FC236}">
                  <a16:creationId xmlns="" xmlns:a16="http://schemas.microsoft.com/office/drawing/2014/main" id="{93BC1FD9-D8A9-46CC-A1C3-B1C5306CE43C}"/>
                </a:ext>
              </a:extLst>
            </p:cNvPr>
            <p:cNvSpPr txBox="1"/>
            <p:nvPr/>
          </p:nvSpPr>
          <p:spPr>
            <a:xfrm>
              <a:off x="3713429" y="127723"/>
              <a:ext cx="3012541" cy="1807525"/>
            </a:xfrm>
            <a:prstGeom prst="rect">
              <a:avLst/>
            </a:prstGeom>
            <a:solidFill>
              <a:schemeClr val="accent5">
                <a:lumMod val="20000"/>
                <a:lumOff val="80000"/>
              </a:schemeClr>
            </a:solidFill>
            <a:sp3d/>
          </p:spPr>
          <p:style>
            <a:lnRef idx="0">
              <a:scrgbClr r="0" g="0" b="0"/>
            </a:lnRef>
            <a:fillRef idx="0">
              <a:scrgbClr r="0" g="0" b="0"/>
            </a:fillRef>
            <a:effectRef idx="0">
              <a:scrgbClr r="0" g="0" b="0"/>
            </a:effectRef>
            <a:fontRef idx="minor">
              <a:schemeClr val="dk1"/>
            </a:fontRef>
          </p:style>
          <p:txBody>
            <a:bodyPr spcFirstLastPara="0" vert="horz" wrap="square" lIns="138684" tIns="138684" rIns="138684" bIns="138684" numCol="1" spcCol="1270" anchor="ctr" anchorCtr="0">
              <a:noAutofit/>
            </a:bodyPr>
            <a:lstStyle/>
            <a:p>
              <a:pPr algn="ctr" defTabSz="866775">
                <a:lnSpc>
                  <a:spcPct val="90000"/>
                </a:lnSpc>
                <a:spcBef>
                  <a:spcPct val="0"/>
                </a:spcBef>
                <a:spcAft>
                  <a:spcPct val="35000"/>
                </a:spcAft>
              </a:pPr>
              <a:r>
                <a:rPr lang="en-US" sz="1950" dirty="0"/>
                <a:t> </a:t>
              </a:r>
              <a:r>
                <a:rPr lang="en-US" sz="1400" b="1" dirty="0"/>
                <a:t>Normal payroll cost at school</a:t>
              </a:r>
            </a:p>
          </p:txBody>
        </p:sp>
      </p:grpSp>
      <p:sp>
        <p:nvSpPr>
          <p:cNvPr id="30" name="Rectangle: Rounded Corners 29">
            <a:extLst>
              <a:ext uri="{FF2B5EF4-FFF2-40B4-BE49-F238E27FC236}">
                <a16:creationId xmlns="" xmlns:a16="http://schemas.microsoft.com/office/drawing/2014/main" id="{38A5BEDF-84F7-49FB-904E-AB2721DF1F87}"/>
              </a:ext>
            </a:extLst>
          </p:cNvPr>
          <p:cNvSpPr/>
          <p:nvPr/>
        </p:nvSpPr>
        <p:spPr>
          <a:xfrm>
            <a:off x="2795034" y="3120388"/>
            <a:ext cx="4113766" cy="1493774"/>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p>
        </p:txBody>
      </p:sp>
      <p:sp>
        <p:nvSpPr>
          <p:cNvPr id="33" name="TextBox 32">
            <a:extLst>
              <a:ext uri="{FF2B5EF4-FFF2-40B4-BE49-F238E27FC236}">
                <a16:creationId xmlns="" xmlns:a16="http://schemas.microsoft.com/office/drawing/2014/main" id="{BC6780E8-3C65-444B-97D6-D5FD84A1C284}"/>
              </a:ext>
            </a:extLst>
          </p:cNvPr>
          <p:cNvSpPr txBox="1"/>
          <p:nvPr/>
        </p:nvSpPr>
        <p:spPr>
          <a:xfrm>
            <a:off x="7220189" y="2707252"/>
            <a:ext cx="1521728" cy="751211"/>
          </a:xfrm>
          <a:prstGeom prst="rect">
            <a:avLst/>
          </a:prstGeom>
          <a:solidFill>
            <a:srgbClr val="FFC000"/>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38684" tIns="138684" rIns="138684" bIns="138684" numCol="1" spcCol="1270" anchor="ctr" anchorCtr="0">
            <a:noAutofit/>
          </a:bodyPr>
          <a:lstStyle/>
          <a:p>
            <a:pPr algn="ctr" defTabSz="866775">
              <a:lnSpc>
                <a:spcPct val="90000"/>
              </a:lnSpc>
              <a:spcBef>
                <a:spcPct val="0"/>
              </a:spcBef>
              <a:spcAft>
                <a:spcPct val="35000"/>
              </a:spcAft>
            </a:pPr>
            <a:r>
              <a:rPr lang="en-US" sz="1950" dirty="0"/>
              <a:t> </a:t>
            </a:r>
            <a:r>
              <a:rPr lang="en-US" sz="1400" b="1" dirty="0"/>
              <a:t>Reconciliation</a:t>
            </a:r>
          </a:p>
        </p:txBody>
      </p:sp>
      <p:sp>
        <p:nvSpPr>
          <p:cNvPr id="34" name="Arrow: Right 33">
            <a:extLst>
              <a:ext uri="{FF2B5EF4-FFF2-40B4-BE49-F238E27FC236}">
                <a16:creationId xmlns="" xmlns:a16="http://schemas.microsoft.com/office/drawing/2014/main" id="{9EB72FC5-016D-4C70-A6C0-D486588BA0DB}"/>
              </a:ext>
            </a:extLst>
          </p:cNvPr>
          <p:cNvSpPr/>
          <p:nvPr/>
        </p:nvSpPr>
        <p:spPr>
          <a:xfrm rot="5400000">
            <a:off x="7855135" y="3765590"/>
            <a:ext cx="550436" cy="230072"/>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p>
        </p:txBody>
      </p:sp>
      <p:grpSp>
        <p:nvGrpSpPr>
          <p:cNvPr id="35" name="Group 34">
            <a:extLst>
              <a:ext uri="{FF2B5EF4-FFF2-40B4-BE49-F238E27FC236}">
                <a16:creationId xmlns="" xmlns:a16="http://schemas.microsoft.com/office/drawing/2014/main" id="{5A651C3E-500C-4FCB-B1A2-2327265869A0}"/>
              </a:ext>
            </a:extLst>
          </p:cNvPr>
          <p:cNvGrpSpPr/>
          <p:nvPr/>
        </p:nvGrpSpPr>
        <p:grpSpPr>
          <a:xfrm>
            <a:off x="7394214" y="4249756"/>
            <a:ext cx="1591318" cy="550436"/>
            <a:chOff x="3231197" y="127723"/>
            <a:chExt cx="3494773" cy="1807525"/>
          </a:xfrm>
          <a:scene3d>
            <a:camera prst="orthographicFront"/>
            <a:lightRig rig="flat" dir="t"/>
          </a:scene3d>
        </p:grpSpPr>
        <p:sp>
          <p:nvSpPr>
            <p:cNvPr id="36" name="Rectangle 35">
              <a:extLst>
                <a:ext uri="{FF2B5EF4-FFF2-40B4-BE49-F238E27FC236}">
                  <a16:creationId xmlns="" xmlns:a16="http://schemas.microsoft.com/office/drawing/2014/main" id="{37781F99-E2E6-4220-85E0-ACA3CB9C38D7}"/>
                </a:ext>
              </a:extLst>
            </p:cNvPr>
            <p:cNvSpPr/>
            <p:nvPr/>
          </p:nvSpPr>
          <p:spPr>
            <a:xfrm>
              <a:off x="3713429" y="127723"/>
              <a:ext cx="3012541" cy="1807525"/>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7" name="TextBox 36">
              <a:extLst>
                <a:ext uri="{FF2B5EF4-FFF2-40B4-BE49-F238E27FC236}">
                  <a16:creationId xmlns="" xmlns:a16="http://schemas.microsoft.com/office/drawing/2014/main" id="{2EF42165-4AE6-43B9-88B7-6B7E4FCA2013}"/>
                </a:ext>
              </a:extLst>
            </p:cNvPr>
            <p:cNvSpPr txBox="1"/>
            <p:nvPr/>
          </p:nvSpPr>
          <p:spPr>
            <a:xfrm>
              <a:off x="3231197" y="127723"/>
              <a:ext cx="3383084" cy="1807525"/>
            </a:xfrm>
            <a:prstGeom prst="rect">
              <a:avLst/>
            </a:prstGeom>
            <a:solidFill>
              <a:schemeClr val="accent5">
                <a:lumMod val="20000"/>
                <a:lumOff val="80000"/>
              </a:schemeClr>
            </a:solidFill>
            <a:sp3d/>
          </p:spPr>
          <p:style>
            <a:lnRef idx="0">
              <a:scrgbClr r="0" g="0" b="0"/>
            </a:lnRef>
            <a:fillRef idx="0">
              <a:scrgbClr r="0" g="0" b="0"/>
            </a:fillRef>
            <a:effectRef idx="0">
              <a:scrgbClr r="0" g="0" b="0"/>
            </a:effectRef>
            <a:fontRef idx="minor">
              <a:schemeClr val="dk1"/>
            </a:fontRef>
          </p:style>
          <p:txBody>
            <a:bodyPr spcFirstLastPara="0" vert="horz" wrap="square" lIns="138684" tIns="138684" rIns="138684" bIns="138684" numCol="1" spcCol="1270" anchor="ctr" anchorCtr="0">
              <a:noAutofit/>
            </a:bodyPr>
            <a:lstStyle/>
            <a:p>
              <a:pPr algn="ctr" defTabSz="866775">
                <a:lnSpc>
                  <a:spcPct val="90000"/>
                </a:lnSpc>
                <a:spcBef>
                  <a:spcPct val="0"/>
                </a:spcBef>
                <a:spcAft>
                  <a:spcPct val="35000"/>
                </a:spcAft>
              </a:pPr>
              <a:r>
                <a:rPr lang="en-US" sz="1950" dirty="0"/>
                <a:t> </a:t>
              </a:r>
              <a:r>
                <a:rPr lang="en-US" sz="1400" b="1" dirty="0"/>
                <a:t>Final payment</a:t>
              </a:r>
            </a:p>
          </p:txBody>
        </p:sp>
      </p:grpSp>
    </p:spTree>
    <p:extLst>
      <p:ext uri="{BB962C8B-B14F-4D97-AF65-F5344CB8AC3E}">
        <p14:creationId xmlns:p14="http://schemas.microsoft.com/office/powerpoint/2010/main" xmlns="" val="1988361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36523"/>
            <a:ext cx="8703232" cy="754637"/>
          </a:xfrm>
        </p:spPr>
        <p:txBody>
          <a:bodyPr>
            <a:noAutofit/>
          </a:bodyPr>
          <a:lstStyle/>
          <a:p>
            <a:pPr algn="ctr"/>
            <a:r>
              <a:rPr lang="en-US" sz="3200" dirty="0" smtClean="0"/>
              <a:t>STAFFING: COE </a:t>
            </a:r>
            <a:r>
              <a:rPr lang="en-US" sz="3200" dirty="0"/>
              <a:t>TRANSFERS (</a:t>
            </a:r>
            <a:r>
              <a:rPr lang="en-US" sz="3200" dirty="0" smtClean="0"/>
              <a:t>2019) </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289956648"/>
              </p:ext>
            </p:extLst>
          </p:nvPr>
        </p:nvGraphicFramePr>
        <p:xfrm>
          <a:off x="611560" y="1556792"/>
          <a:ext cx="8136904" cy="3816424"/>
        </p:xfrm>
        <a:graphic>
          <a:graphicData uri="http://schemas.openxmlformats.org/drawingml/2006/table">
            <a:tbl>
              <a:tblPr firstRow="1" bandRow="1">
                <a:tableStyleId>{5C22544A-7EE6-4342-B048-85BDC9FD1C3A}</a:tableStyleId>
              </a:tblPr>
              <a:tblGrid>
                <a:gridCol w="2241584">
                  <a:extLst>
                    <a:ext uri="{9D8B030D-6E8A-4147-A177-3AD203B41FA5}">
                      <a16:colId xmlns="" xmlns:a16="http://schemas.microsoft.com/office/drawing/2014/main" val="20000"/>
                    </a:ext>
                  </a:extLst>
                </a:gridCol>
                <a:gridCol w="1276210">
                  <a:extLst>
                    <a:ext uri="{9D8B030D-6E8A-4147-A177-3AD203B41FA5}">
                      <a16:colId xmlns="" xmlns:a16="http://schemas.microsoft.com/office/drawing/2014/main" val="20001"/>
                    </a:ext>
                  </a:extLst>
                </a:gridCol>
                <a:gridCol w="1165470">
                  <a:extLst>
                    <a:ext uri="{9D8B030D-6E8A-4147-A177-3AD203B41FA5}">
                      <a16:colId xmlns="" xmlns:a16="http://schemas.microsoft.com/office/drawing/2014/main" val="20002"/>
                    </a:ext>
                  </a:extLst>
                </a:gridCol>
                <a:gridCol w="975024">
                  <a:extLst>
                    <a:ext uri="{9D8B030D-6E8A-4147-A177-3AD203B41FA5}">
                      <a16:colId xmlns="" xmlns:a16="http://schemas.microsoft.com/office/drawing/2014/main" val="20003"/>
                    </a:ext>
                  </a:extLst>
                </a:gridCol>
                <a:gridCol w="2478616">
                  <a:extLst>
                    <a:ext uri="{9D8B030D-6E8A-4147-A177-3AD203B41FA5}">
                      <a16:colId xmlns="" xmlns:a16="http://schemas.microsoft.com/office/drawing/2014/main" val="20004"/>
                    </a:ext>
                  </a:extLst>
                </a:gridCol>
              </a:tblGrid>
              <a:tr h="2069144">
                <a:tc rowSpan="2">
                  <a:txBody>
                    <a:bodyPr/>
                    <a:lstStyle/>
                    <a:p>
                      <a:pPr algn="ctr"/>
                      <a:r>
                        <a:rPr lang="en-US" sz="2400" b="1" dirty="0">
                          <a:solidFill>
                            <a:schemeClr val="tx1"/>
                          </a:solidFill>
                        </a:rPr>
                        <a:t>Number of Collaboration schools</a:t>
                      </a:r>
                    </a:p>
                  </a:txBody>
                  <a:tcPr marL="68580" marR="68580" marT="34290" marB="34290" anchor="ctr">
                    <a:solidFill>
                      <a:schemeClr val="accent5">
                        <a:lumMod val="20000"/>
                        <a:lumOff val="80000"/>
                      </a:schemeClr>
                    </a:solidFill>
                  </a:tcPr>
                </a:tc>
                <a:tc gridSpan="3">
                  <a:txBody>
                    <a:bodyPr/>
                    <a:lstStyle/>
                    <a:p>
                      <a:pPr algn="ctr"/>
                      <a:r>
                        <a:rPr lang="en-US" sz="2400" dirty="0">
                          <a:solidFill>
                            <a:schemeClr val="tx1"/>
                          </a:solidFill>
                        </a:rPr>
                        <a:t>Approved staff establishment</a:t>
                      </a:r>
                    </a:p>
                  </a:txBody>
                  <a:tcPr marL="68580" marR="68580" marT="34290" marB="34290">
                    <a:solidFill>
                      <a:schemeClr val="accent5">
                        <a:lumMod val="20000"/>
                        <a:lumOff val="80000"/>
                      </a:schemeClr>
                    </a:solidFill>
                  </a:tcPr>
                </a:tc>
                <a:tc hMerge="1">
                  <a:txBody>
                    <a:bodyPr/>
                    <a:lstStyle/>
                    <a:p>
                      <a:endParaRPr lang="en-US" dirty="0"/>
                    </a:p>
                  </a:txBody>
                  <a:tcPr/>
                </a:tc>
                <a:tc hMerge="1">
                  <a:txBody>
                    <a:bodyPr/>
                    <a:lstStyle/>
                    <a:p>
                      <a:endParaRPr lang="en-US" dirty="0"/>
                    </a:p>
                  </a:txBody>
                  <a:tcPr/>
                </a:tc>
                <a:tc rowSpan="2">
                  <a:txBody>
                    <a:bodyPr/>
                    <a:lstStyle/>
                    <a:p>
                      <a:pPr algn="ctr"/>
                      <a:r>
                        <a:rPr lang="en-US" sz="2400" b="1" dirty="0">
                          <a:solidFill>
                            <a:schemeClr val="tx1"/>
                          </a:solidFill>
                        </a:rPr>
                        <a:t>Amount transferred</a:t>
                      </a:r>
                    </a:p>
                    <a:p>
                      <a:pPr algn="ctr"/>
                      <a:r>
                        <a:rPr lang="en-US" sz="2400" b="1" dirty="0">
                          <a:solidFill>
                            <a:schemeClr val="tx1"/>
                          </a:solidFill>
                        </a:rPr>
                        <a:t>R’000</a:t>
                      </a:r>
                    </a:p>
                  </a:txBody>
                  <a:tcPr marL="68580" marR="68580" marT="34290" marB="34290" anchor="ctr">
                    <a:solidFill>
                      <a:schemeClr val="accent5">
                        <a:lumMod val="20000"/>
                        <a:lumOff val="80000"/>
                      </a:schemeClr>
                    </a:solidFill>
                  </a:tcPr>
                </a:tc>
                <a:extLst>
                  <a:ext uri="{0D108BD9-81ED-4DB2-BD59-A6C34878D82A}">
                    <a16:rowId xmlns="" xmlns:a16="http://schemas.microsoft.com/office/drawing/2014/main" val="10000"/>
                  </a:ext>
                </a:extLst>
              </a:tr>
              <a:tr h="1106317">
                <a:tc vMerge="1">
                  <a:txBody>
                    <a:bodyPr/>
                    <a:lstStyle/>
                    <a:p>
                      <a:pPr algn="ctr"/>
                      <a:endParaRPr lang="en-US" b="1" dirty="0"/>
                    </a:p>
                  </a:txBody>
                  <a:tcPr anchor="ctr"/>
                </a:tc>
                <a:tc>
                  <a:txBody>
                    <a:bodyPr/>
                    <a:lstStyle/>
                    <a:p>
                      <a:pPr algn="ctr"/>
                      <a:r>
                        <a:rPr lang="en-US" sz="2400" b="1" dirty="0">
                          <a:solidFill>
                            <a:schemeClr val="tx1"/>
                          </a:solidFill>
                        </a:rPr>
                        <a:t>Total posts</a:t>
                      </a:r>
                    </a:p>
                  </a:txBody>
                  <a:tcPr marL="68580" marR="68580" marT="34290" marB="34290" anchor="ctr"/>
                </a:tc>
                <a:tc>
                  <a:txBody>
                    <a:bodyPr/>
                    <a:lstStyle/>
                    <a:p>
                      <a:pPr algn="ctr"/>
                      <a:r>
                        <a:rPr lang="en-US" sz="2400" b="1" dirty="0">
                          <a:solidFill>
                            <a:schemeClr val="tx1"/>
                          </a:solidFill>
                        </a:rPr>
                        <a:t>WCED posts</a:t>
                      </a:r>
                    </a:p>
                  </a:txBody>
                  <a:tcPr marL="68580" marR="68580" marT="34290" marB="34290" anchor="ctr"/>
                </a:tc>
                <a:tc>
                  <a:txBody>
                    <a:bodyPr/>
                    <a:lstStyle/>
                    <a:p>
                      <a:pPr algn="ctr"/>
                      <a:r>
                        <a:rPr lang="en-US" sz="2400" b="1" dirty="0">
                          <a:solidFill>
                            <a:schemeClr val="tx1"/>
                          </a:solidFill>
                        </a:rPr>
                        <a:t>SGB posts</a:t>
                      </a:r>
                    </a:p>
                  </a:txBody>
                  <a:tcPr marL="68580" marR="68580" marT="34290" marB="34290" anchor="ctr"/>
                </a:tc>
                <a:tc vMerge="1">
                  <a:txBody>
                    <a:bodyPr/>
                    <a:lstStyle/>
                    <a:p>
                      <a:pPr algn="ctr"/>
                      <a:endParaRPr lang="en-US" b="1" dirty="0"/>
                    </a:p>
                  </a:txBody>
                  <a:tcPr anchor="ctr"/>
                </a:tc>
                <a:extLst>
                  <a:ext uri="{0D108BD9-81ED-4DB2-BD59-A6C34878D82A}">
                    <a16:rowId xmlns="" xmlns:a16="http://schemas.microsoft.com/office/drawing/2014/main" val="10001"/>
                  </a:ext>
                </a:extLst>
              </a:tr>
              <a:tr h="640963">
                <a:tc>
                  <a:txBody>
                    <a:bodyPr/>
                    <a:lstStyle/>
                    <a:p>
                      <a:pPr algn="ctr"/>
                      <a:r>
                        <a:rPr lang="en-US" sz="2400" b="1" dirty="0">
                          <a:solidFill>
                            <a:schemeClr val="tx1"/>
                          </a:solidFill>
                        </a:rPr>
                        <a:t>12</a:t>
                      </a:r>
                    </a:p>
                  </a:txBody>
                  <a:tcPr marL="68580" marR="68580" marT="34290" marB="34290" anchor="ctr">
                    <a:solidFill>
                      <a:schemeClr val="accent6">
                        <a:lumMod val="60000"/>
                        <a:lumOff val="40000"/>
                      </a:schemeClr>
                    </a:solidFill>
                  </a:tcPr>
                </a:tc>
                <a:tc>
                  <a:txBody>
                    <a:bodyPr/>
                    <a:lstStyle/>
                    <a:p>
                      <a:pPr algn="ctr"/>
                      <a:r>
                        <a:rPr lang="en-US" sz="2400" b="1" dirty="0">
                          <a:solidFill>
                            <a:schemeClr val="tx1"/>
                          </a:solidFill>
                        </a:rPr>
                        <a:t>278</a:t>
                      </a:r>
                    </a:p>
                  </a:txBody>
                  <a:tcPr marL="68580" marR="68580" marT="34290" marB="34290" anchor="ctr">
                    <a:solidFill>
                      <a:schemeClr val="accent6">
                        <a:lumMod val="60000"/>
                        <a:lumOff val="40000"/>
                      </a:schemeClr>
                    </a:solidFill>
                  </a:tcPr>
                </a:tc>
                <a:tc>
                  <a:txBody>
                    <a:bodyPr/>
                    <a:lstStyle/>
                    <a:p>
                      <a:pPr algn="ctr"/>
                      <a:r>
                        <a:rPr lang="en-US" sz="2400" b="1" dirty="0">
                          <a:solidFill>
                            <a:schemeClr val="tx1"/>
                          </a:solidFill>
                        </a:rPr>
                        <a:t>88</a:t>
                      </a:r>
                    </a:p>
                  </a:txBody>
                  <a:tcPr marL="68580" marR="68580" marT="34290" marB="34290" anchor="ctr">
                    <a:solidFill>
                      <a:schemeClr val="accent6">
                        <a:lumMod val="60000"/>
                        <a:lumOff val="40000"/>
                      </a:schemeClr>
                    </a:solidFill>
                  </a:tcPr>
                </a:tc>
                <a:tc>
                  <a:txBody>
                    <a:bodyPr/>
                    <a:lstStyle/>
                    <a:p>
                      <a:pPr algn="ctr"/>
                      <a:r>
                        <a:rPr lang="en-US" sz="2400" b="1" dirty="0">
                          <a:solidFill>
                            <a:schemeClr val="tx1"/>
                          </a:solidFill>
                        </a:rPr>
                        <a:t>190</a:t>
                      </a:r>
                    </a:p>
                  </a:txBody>
                  <a:tcPr marL="68580" marR="68580" marT="34290" marB="34290" anchor="ctr">
                    <a:solidFill>
                      <a:schemeClr val="accent6">
                        <a:lumMod val="60000"/>
                        <a:lumOff val="40000"/>
                      </a:schemeClr>
                    </a:solidFill>
                  </a:tcPr>
                </a:tc>
                <a:tc>
                  <a:txBody>
                    <a:bodyPr/>
                    <a:lstStyle/>
                    <a:p>
                      <a:pPr algn="ctr"/>
                      <a:r>
                        <a:rPr lang="en-US" sz="2400" b="1" dirty="0">
                          <a:solidFill>
                            <a:schemeClr val="tx1"/>
                          </a:solidFill>
                        </a:rPr>
                        <a:t>73 782</a:t>
                      </a:r>
                    </a:p>
                  </a:txBody>
                  <a:tcPr marL="68580" marR="68580" marT="34290" marB="34290" anchor="ctr">
                    <a:solidFill>
                      <a:schemeClr val="accent6">
                        <a:lumMod val="60000"/>
                        <a:lumOff val="40000"/>
                      </a:schemeClr>
                    </a:solidFill>
                  </a:tcPr>
                </a:tc>
                <a:extLst>
                  <a:ext uri="{0D108BD9-81ED-4DB2-BD59-A6C34878D82A}">
                    <a16:rowId xmlns=""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pPr algn="r"/>
            <a:fld id="{4A195F56-7990-6B44-9AC2-D8AEA6FBBBD0}" type="slidenum">
              <a:rPr lang="en-US" smtClean="0">
                <a:solidFill>
                  <a:prstClr val="black"/>
                </a:solidFill>
              </a:rPr>
              <a:pPr algn="r"/>
              <a:t>21</a:t>
            </a:fld>
            <a:endParaRPr lang="en-US" dirty="0">
              <a:solidFill>
                <a:prstClr val="black"/>
              </a:solidFill>
            </a:endParaRPr>
          </a:p>
        </p:txBody>
      </p:sp>
    </p:spTree>
    <p:extLst>
      <p:ext uri="{BB962C8B-B14F-4D97-AF65-F5344CB8AC3E}">
        <p14:creationId xmlns:p14="http://schemas.microsoft.com/office/powerpoint/2010/main" xmlns="" val="3542679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799752"/>
          </a:xfrm>
        </p:spPr>
        <p:txBody>
          <a:bodyPr/>
          <a:lstStyle/>
          <a:p>
            <a:pPr algn="ctr"/>
            <a:r>
              <a:rPr lang="en-ZA" dirty="0" smtClean="0"/>
              <a:t>DONOR FUNDING 2016 - 2020</a:t>
            </a:r>
            <a:endParaRPr lang="en-ZA" dirty="0"/>
          </a:p>
        </p:txBody>
      </p:sp>
      <p:sp>
        <p:nvSpPr>
          <p:cNvPr id="3" name="Slide Number Placeholder 2"/>
          <p:cNvSpPr>
            <a:spLocks noGrp="1"/>
          </p:cNvSpPr>
          <p:nvPr>
            <p:ph type="sldNum" sz="quarter" idx="4294967295"/>
          </p:nvPr>
        </p:nvSpPr>
        <p:spPr>
          <a:xfrm>
            <a:off x="8378080" y="6468150"/>
            <a:ext cx="514400" cy="230832"/>
          </a:xfrm>
          <a:prstGeom prst="rect">
            <a:avLst/>
          </a:prstGeom>
        </p:spPr>
        <p:txBody>
          <a:bodyPr/>
          <a:lstStyle/>
          <a:p>
            <a:fld id="{8406839F-D7A4-4E5D-B93D-768AD4D1DB36}" type="slidenum">
              <a:rPr lang="en-ZA" smtClean="0"/>
              <a:pPr/>
              <a:t>22</a:t>
            </a:fld>
            <a:endParaRPr lang="en-ZA" dirty="0"/>
          </a:p>
        </p:txBody>
      </p:sp>
      <p:sp>
        <p:nvSpPr>
          <p:cNvPr id="4" name="Footer Placeholder 3"/>
          <p:cNvSpPr>
            <a:spLocks noGrp="1"/>
          </p:cNvSpPr>
          <p:nvPr>
            <p:ph type="ftr" sz="quarter" idx="4294967295"/>
          </p:nvPr>
        </p:nvSpPr>
        <p:spPr>
          <a:xfrm>
            <a:off x="4043080" y="6468150"/>
            <a:ext cx="4138573" cy="230832"/>
          </a:xfrm>
          <a:prstGeom prst="rect">
            <a:avLst/>
          </a:prstGeom>
        </p:spPr>
        <p:txBody>
          <a:bodyPr/>
          <a:lstStyle/>
          <a:p>
            <a:r>
              <a:rPr lang="en-ZA" dirty="0"/>
              <a:t>Go to Insert &gt; Header &amp; Footer &gt; Enter presentation name into footer field</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xmlns="" val="1511586259"/>
              </p:ext>
            </p:extLst>
          </p:nvPr>
        </p:nvGraphicFramePr>
        <p:xfrm>
          <a:off x="295275" y="980727"/>
          <a:ext cx="8597900" cy="5112574"/>
        </p:xfrm>
        <a:graphic>
          <a:graphicData uri="http://schemas.openxmlformats.org/drawingml/2006/table">
            <a:tbl>
              <a:tblPr/>
              <a:tblGrid>
                <a:gridCol w="2538152">
                  <a:extLst>
                    <a:ext uri="{9D8B030D-6E8A-4147-A177-3AD203B41FA5}">
                      <a16:colId xmlns="" xmlns:a16="http://schemas.microsoft.com/office/drawing/2014/main" val="756883022"/>
                    </a:ext>
                  </a:extLst>
                </a:gridCol>
                <a:gridCol w="108468">
                  <a:extLst>
                    <a:ext uri="{9D8B030D-6E8A-4147-A177-3AD203B41FA5}">
                      <a16:colId xmlns="" xmlns:a16="http://schemas.microsoft.com/office/drawing/2014/main" val="3018652919"/>
                    </a:ext>
                  </a:extLst>
                </a:gridCol>
                <a:gridCol w="744814">
                  <a:extLst>
                    <a:ext uri="{9D8B030D-6E8A-4147-A177-3AD203B41FA5}">
                      <a16:colId xmlns="" xmlns:a16="http://schemas.microsoft.com/office/drawing/2014/main" val="2103697142"/>
                    </a:ext>
                  </a:extLst>
                </a:gridCol>
                <a:gridCol w="108468">
                  <a:extLst>
                    <a:ext uri="{9D8B030D-6E8A-4147-A177-3AD203B41FA5}">
                      <a16:colId xmlns="" xmlns:a16="http://schemas.microsoft.com/office/drawing/2014/main" val="4042010048"/>
                    </a:ext>
                  </a:extLst>
                </a:gridCol>
                <a:gridCol w="744814">
                  <a:extLst>
                    <a:ext uri="{9D8B030D-6E8A-4147-A177-3AD203B41FA5}">
                      <a16:colId xmlns="" xmlns:a16="http://schemas.microsoft.com/office/drawing/2014/main" val="1513935278"/>
                    </a:ext>
                  </a:extLst>
                </a:gridCol>
                <a:gridCol w="108468">
                  <a:extLst>
                    <a:ext uri="{9D8B030D-6E8A-4147-A177-3AD203B41FA5}">
                      <a16:colId xmlns="" xmlns:a16="http://schemas.microsoft.com/office/drawing/2014/main" val="453926530"/>
                    </a:ext>
                  </a:extLst>
                </a:gridCol>
                <a:gridCol w="744814">
                  <a:extLst>
                    <a:ext uri="{9D8B030D-6E8A-4147-A177-3AD203B41FA5}">
                      <a16:colId xmlns="" xmlns:a16="http://schemas.microsoft.com/office/drawing/2014/main" val="3337339063"/>
                    </a:ext>
                  </a:extLst>
                </a:gridCol>
                <a:gridCol w="108468">
                  <a:extLst>
                    <a:ext uri="{9D8B030D-6E8A-4147-A177-3AD203B41FA5}">
                      <a16:colId xmlns="" xmlns:a16="http://schemas.microsoft.com/office/drawing/2014/main" val="1197299632"/>
                    </a:ext>
                  </a:extLst>
                </a:gridCol>
                <a:gridCol w="744814">
                  <a:extLst>
                    <a:ext uri="{9D8B030D-6E8A-4147-A177-3AD203B41FA5}">
                      <a16:colId xmlns="" xmlns:a16="http://schemas.microsoft.com/office/drawing/2014/main" val="2972551387"/>
                    </a:ext>
                  </a:extLst>
                </a:gridCol>
                <a:gridCol w="108468">
                  <a:extLst>
                    <a:ext uri="{9D8B030D-6E8A-4147-A177-3AD203B41FA5}">
                      <a16:colId xmlns="" xmlns:a16="http://schemas.microsoft.com/office/drawing/2014/main" val="765143188"/>
                    </a:ext>
                  </a:extLst>
                </a:gridCol>
                <a:gridCol w="744814">
                  <a:extLst>
                    <a:ext uri="{9D8B030D-6E8A-4147-A177-3AD203B41FA5}">
                      <a16:colId xmlns="" xmlns:a16="http://schemas.microsoft.com/office/drawing/2014/main" val="1532266584"/>
                    </a:ext>
                  </a:extLst>
                </a:gridCol>
                <a:gridCol w="412179">
                  <a:extLst>
                    <a:ext uri="{9D8B030D-6E8A-4147-A177-3AD203B41FA5}">
                      <a16:colId xmlns="" xmlns:a16="http://schemas.microsoft.com/office/drawing/2014/main" val="3823306402"/>
                    </a:ext>
                  </a:extLst>
                </a:gridCol>
                <a:gridCol w="744814">
                  <a:extLst>
                    <a:ext uri="{9D8B030D-6E8A-4147-A177-3AD203B41FA5}">
                      <a16:colId xmlns="" xmlns:a16="http://schemas.microsoft.com/office/drawing/2014/main" val="2720265003"/>
                    </a:ext>
                  </a:extLst>
                </a:gridCol>
                <a:gridCol w="101237">
                  <a:extLst>
                    <a:ext uri="{9D8B030D-6E8A-4147-A177-3AD203B41FA5}">
                      <a16:colId xmlns="" xmlns:a16="http://schemas.microsoft.com/office/drawing/2014/main" val="254370951"/>
                    </a:ext>
                  </a:extLst>
                </a:gridCol>
                <a:gridCol w="267554">
                  <a:extLst>
                    <a:ext uri="{9D8B030D-6E8A-4147-A177-3AD203B41FA5}">
                      <a16:colId xmlns="" xmlns:a16="http://schemas.microsoft.com/office/drawing/2014/main" val="3146239355"/>
                    </a:ext>
                  </a:extLst>
                </a:gridCol>
                <a:gridCol w="267554">
                  <a:extLst>
                    <a:ext uri="{9D8B030D-6E8A-4147-A177-3AD203B41FA5}">
                      <a16:colId xmlns="" xmlns:a16="http://schemas.microsoft.com/office/drawing/2014/main" val="3906284413"/>
                    </a:ext>
                  </a:extLst>
                </a:gridCol>
              </a:tblGrid>
              <a:tr h="233852">
                <a:tc>
                  <a:txBody>
                    <a:bodyPr/>
                    <a:lstStyle/>
                    <a:p>
                      <a:pPr algn="l" fontAlgn="ctr"/>
                      <a:endParaRPr lang="en-ZA" sz="900" b="1" i="0" u="none" strike="noStrike" dirty="0">
                        <a:solidFill>
                          <a:srgbClr val="002060"/>
                        </a:solidFill>
                        <a:effectLst/>
                        <a:latin typeface="Century Gothic" panose="020B0502020202020204" pitchFamily="34" charset="0"/>
                      </a:endParaRPr>
                    </a:p>
                  </a:txBody>
                  <a:tcPr marL="54234" marR="3616" marT="3616" marB="0" anchor="ctr">
                    <a:lnL>
                      <a:noFill/>
                    </a:lnL>
                    <a:lnR>
                      <a:noFill/>
                    </a:lnR>
                    <a:lnT>
                      <a:noFill/>
                    </a:lnT>
                    <a:lnB>
                      <a:noFill/>
                    </a:lnB>
                  </a:tcPr>
                </a:tc>
                <a:tc>
                  <a:txBody>
                    <a:bodyPr/>
                    <a:lstStyle/>
                    <a:p>
                      <a:pPr algn="ctr" fontAlgn="ctr"/>
                      <a:endParaRPr lang="en-ZA" sz="600" b="1" i="0" u="none" strike="noStrike" dirty="0">
                        <a:solidFill>
                          <a:srgbClr val="000000"/>
                        </a:solidFill>
                        <a:effectLst/>
                        <a:latin typeface="Arial" panose="020B0604020202020204" pitchFamily="34" charset="0"/>
                      </a:endParaRPr>
                    </a:p>
                  </a:txBody>
                  <a:tcPr marL="3616" marR="3616" marT="361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700" b="1" i="0" u="none" strike="noStrike" dirty="0">
                          <a:solidFill>
                            <a:srgbClr val="000000"/>
                          </a:solidFill>
                          <a:effectLst/>
                          <a:latin typeface="Arial" panose="020B0604020202020204" pitchFamily="34" charset="0"/>
                        </a:rPr>
                        <a:t>2016 ACTUAL</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700" b="1" i="0" u="none" strike="noStrike" dirty="0">
                          <a:solidFill>
                            <a:srgbClr val="000000"/>
                          </a:solidFill>
                          <a:effectLst/>
                          <a:latin typeface="Arial" panose="020B0604020202020204" pitchFamily="34" charset="0"/>
                        </a:rPr>
                        <a:t>2017 ACTUAL</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700" b="1" i="0" u="none" strike="noStrike" dirty="0">
                          <a:solidFill>
                            <a:srgbClr val="000000"/>
                          </a:solidFill>
                          <a:effectLst/>
                          <a:latin typeface="Arial" panose="020B0604020202020204" pitchFamily="34" charset="0"/>
                        </a:rPr>
                        <a:t>2018 ACTUAL</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700" b="1" i="0" u="none" strike="noStrike" dirty="0">
                          <a:solidFill>
                            <a:srgbClr val="000000"/>
                          </a:solidFill>
                          <a:effectLst/>
                          <a:latin typeface="Arial" panose="020B0604020202020204" pitchFamily="34" charset="0"/>
                        </a:rPr>
                        <a:t>2019 ACTUAL</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endParaRPr lang="en-ZA" sz="700" b="1" i="0" u="none" strike="noStrike" dirty="0">
                        <a:solidFill>
                          <a:srgbClr val="000000"/>
                        </a:solidFill>
                        <a:effectLst/>
                        <a:latin typeface="Calibri" panose="020F050202020403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700" b="1" i="0" u="none" strike="noStrike" dirty="0">
                          <a:solidFill>
                            <a:srgbClr val="000000"/>
                          </a:solidFill>
                          <a:effectLst/>
                          <a:latin typeface="Arial" panose="020B0604020202020204" pitchFamily="34" charset="0"/>
                        </a:rPr>
                        <a:t>2020 FORECAST</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700" b="1" i="0" u="none" strike="noStrike" dirty="0">
                          <a:solidFill>
                            <a:srgbClr val="000000"/>
                          </a:solidFill>
                          <a:effectLst/>
                          <a:latin typeface="Arial" panose="020B0604020202020204" pitchFamily="34" charset="0"/>
                        </a:rPr>
                        <a:t>TOTAL</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ZA" sz="700" b="1" i="0" u="none" strike="noStrike" dirty="0">
                          <a:solidFill>
                            <a:srgbClr val="000000"/>
                          </a:solidFill>
                          <a:effectLst/>
                          <a:latin typeface="Arial" panose="020B0604020202020204" pitchFamily="34" charset="0"/>
                        </a:rPr>
                        <a:t>% of Total</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extLst>
                  <a:ext uri="{0D108BD9-81ED-4DB2-BD59-A6C34878D82A}">
                    <a16:rowId xmlns="" xmlns:a16="http://schemas.microsoft.com/office/drawing/2014/main" val="3844979744"/>
                  </a:ext>
                </a:extLst>
              </a:tr>
              <a:tr h="183996">
                <a:tc>
                  <a:txBody>
                    <a:bodyPr/>
                    <a:lstStyle/>
                    <a:p>
                      <a:pPr algn="l" fontAlgn="ctr"/>
                      <a:endParaRPr lang="en-ZA" sz="700" b="0" i="0" u="none" strike="noStrike" dirty="0">
                        <a:solidFill>
                          <a:srgbClr val="000000"/>
                        </a:solidFill>
                        <a:effectLst/>
                        <a:latin typeface="Calibri" panose="020F0502020204030204" pitchFamily="34" charset="0"/>
                      </a:endParaRPr>
                    </a:p>
                  </a:txBody>
                  <a:tcPr marL="54234" marR="3616" marT="3616" marB="0" anchor="ctr">
                    <a:lnL>
                      <a:noFill/>
                    </a:lnL>
                    <a:lnR>
                      <a:noFill/>
                    </a:lnR>
                    <a:lnT>
                      <a:noFill/>
                    </a:lnT>
                    <a:lnB>
                      <a:noFill/>
                    </a:lnB>
                  </a:tcPr>
                </a:tc>
                <a:tc>
                  <a:txBody>
                    <a:bodyPr/>
                    <a:lstStyle/>
                    <a:p>
                      <a:pPr algn="ctr" fontAlgn="ctr"/>
                      <a:endParaRPr lang="en-ZA" sz="600" b="1" i="0" u="none" strike="noStrike" dirty="0">
                        <a:solidFill>
                          <a:srgbClr val="000000"/>
                        </a:solidFill>
                        <a:effectLst/>
                        <a:latin typeface="Arial" panose="020B0604020202020204" pitchFamily="34" charset="0"/>
                      </a:endParaRPr>
                    </a:p>
                  </a:txBody>
                  <a:tcPr marL="3616" marR="3616" marT="361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700" b="1" i="0" u="none" strike="noStrike" dirty="0">
                          <a:solidFill>
                            <a:srgbClr val="000000"/>
                          </a:solidFill>
                          <a:effectLst/>
                          <a:latin typeface="Arial" panose="020B0604020202020204" pitchFamily="34" charset="0"/>
                        </a:rPr>
                        <a:t>FULL YEAR</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700" b="1" i="0" u="none" strike="noStrike" dirty="0">
                          <a:solidFill>
                            <a:srgbClr val="000000"/>
                          </a:solidFill>
                          <a:effectLst/>
                          <a:latin typeface="Arial" panose="020B0604020202020204" pitchFamily="34" charset="0"/>
                        </a:rPr>
                        <a:t>FULL YEAR</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700" b="1" i="0" u="none" strike="noStrike" dirty="0">
                          <a:solidFill>
                            <a:srgbClr val="000000"/>
                          </a:solidFill>
                          <a:effectLst/>
                          <a:latin typeface="Arial" panose="020B0604020202020204" pitchFamily="34" charset="0"/>
                        </a:rPr>
                        <a:t>FULL YEAR</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700" b="1" i="0" u="none" strike="noStrike" dirty="0">
                          <a:solidFill>
                            <a:srgbClr val="000000"/>
                          </a:solidFill>
                          <a:effectLst/>
                          <a:latin typeface="Arial" panose="020B0604020202020204" pitchFamily="34" charset="0"/>
                        </a:rPr>
                        <a:t>FULL YEAR</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endParaRPr lang="en-ZA" sz="700" b="0" i="0" u="none" strike="noStrike" dirty="0">
                        <a:solidFill>
                          <a:srgbClr val="000000"/>
                        </a:solidFill>
                        <a:effectLst/>
                        <a:latin typeface="Calibri" panose="020F050202020403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700" b="1" i="0" u="none" strike="noStrike" dirty="0">
                          <a:solidFill>
                            <a:srgbClr val="000000"/>
                          </a:solidFill>
                          <a:effectLst/>
                          <a:latin typeface="Arial" panose="020B0604020202020204" pitchFamily="34" charset="0"/>
                        </a:rPr>
                        <a:t>Latest Est.</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700" b="1" i="0" u="none" strike="noStrike" dirty="0">
                          <a:solidFill>
                            <a:srgbClr val="000000"/>
                          </a:solidFill>
                          <a:effectLst/>
                          <a:latin typeface="Arial" panose="020B0604020202020204" pitchFamily="34" charset="0"/>
                        </a:rPr>
                        <a:t>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ZA" sz="700" b="1" i="0" u="none" strike="noStrike" dirty="0">
                          <a:solidFill>
                            <a:srgbClr val="000000"/>
                          </a:solidFill>
                          <a:effectLst/>
                          <a:latin typeface="Arial" panose="020B0604020202020204" pitchFamily="34" charset="0"/>
                        </a:rPr>
                        <a:t>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extLst>
                  <a:ext uri="{0D108BD9-81ED-4DB2-BD59-A6C34878D82A}">
                    <a16:rowId xmlns="" xmlns:a16="http://schemas.microsoft.com/office/drawing/2014/main" val="3401461465"/>
                  </a:ext>
                </a:extLst>
              </a:tr>
              <a:tr h="183996">
                <a:tc>
                  <a:txBody>
                    <a:bodyPr/>
                    <a:lstStyle/>
                    <a:p>
                      <a:pPr algn="l" fontAlgn="ctr"/>
                      <a:endParaRPr lang="en-ZA" sz="700" b="0" i="0" u="none" strike="noStrike" dirty="0">
                        <a:solidFill>
                          <a:srgbClr val="000000"/>
                        </a:solidFill>
                        <a:effectLst/>
                        <a:latin typeface="Calibri" panose="020F0502020204030204" pitchFamily="34" charset="0"/>
                      </a:endParaRPr>
                    </a:p>
                  </a:txBody>
                  <a:tcPr marL="54234" marR="3616" marT="361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ZA" sz="600" b="1" i="0" u="none" strike="noStrike" dirty="0">
                        <a:solidFill>
                          <a:srgbClr val="000000"/>
                        </a:solidFill>
                        <a:effectLst/>
                        <a:latin typeface="Arial" panose="020B0604020202020204" pitchFamily="34" charset="0"/>
                      </a:endParaRPr>
                    </a:p>
                  </a:txBody>
                  <a:tcPr marL="3616" marR="3616" marT="3616" marB="0" anchor="ctr">
                    <a:lnL>
                      <a:noFill/>
                    </a:lnL>
                    <a:lnR>
                      <a:noFill/>
                    </a:lnR>
                    <a:lnT>
                      <a:noFill/>
                    </a:lnT>
                    <a:lnB>
                      <a:noFill/>
                    </a:lnB>
                  </a:tcPr>
                </a:tc>
                <a:tc>
                  <a:txBody>
                    <a:bodyPr/>
                    <a:lstStyle/>
                    <a:p>
                      <a:pPr algn="l" fontAlgn="ctr"/>
                      <a:endParaRPr lang="en-ZA" sz="700" b="0" i="0" u="none" strike="noStrike" dirty="0">
                        <a:solidFill>
                          <a:srgbClr val="000000"/>
                        </a:solidFill>
                        <a:effectLst/>
                        <a:latin typeface="Calibri" panose="020F0502020204030204" pitchFamily="34" charset="0"/>
                      </a:endParaRPr>
                    </a:p>
                  </a:txBody>
                  <a:tcPr marL="3616" marR="3616" marT="36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600" b="1" i="0" u="none" strike="noStrike" dirty="0">
                        <a:solidFill>
                          <a:srgbClr val="000000"/>
                        </a:solidFill>
                        <a:effectLst/>
                        <a:latin typeface="Arial" panose="020B0604020202020204" pitchFamily="34" charset="0"/>
                      </a:endParaRPr>
                    </a:p>
                  </a:txBody>
                  <a:tcPr marL="3616" marR="3616" marT="3616" marB="0" anchor="ctr">
                    <a:lnL>
                      <a:noFill/>
                    </a:lnL>
                    <a:lnR>
                      <a:noFill/>
                    </a:lnR>
                    <a:lnT>
                      <a:noFill/>
                    </a:lnT>
                    <a:lnB>
                      <a:noFill/>
                    </a:lnB>
                  </a:tcPr>
                </a:tc>
                <a:tc>
                  <a:txBody>
                    <a:bodyPr/>
                    <a:lstStyle/>
                    <a:p>
                      <a:pPr algn="l" fontAlgn="ctr"/>
                      <a:endParaRPr lang="en-ZA" sz="700" b="0" i="0" u="none" strike="noStrike" dirty="0">
                        <a:solidFill>
                          <a:srgbClr val="000000"/>
                        </a:solidFill>
                        <a:effectLst/>
                        <a:latin typeface="Calibri" panose="020F0502020204030204" pitchFamily="34" charset="0"/>
                      </a:endParaRPr>
                    </a:p>
                  </a:txBody>
                  <a:tcPr marL="3616" marR="3616" marT="36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600" b="1" i="0" u="none" strike="noStrike" dirty="0">
                        <a:solidFill>
                          <a:srgbClr val="000000"/>
                        </a:solidFill>
                        <a:effectLst/>
                        <a:latin typeface="Arial" panose="020B0604020202020204" pitchFamily="34" charset="0"/>
                      </a:endParaRPr>
                    </a:p>
                  </a:txBody>
                  <a:tcPr marL="3616" marR="3616" marT="3616" marB="0" anchor="ctr">
                    <a:lnL>
                      <a:noFill/>
                    </a:lnL>
                    <a:lnR>
                      <a:noFill/>
                    </a:lnR>
                    <a:lnT>
                      <a:noFill/>
                    </a:lnT>
                    <a:lnB>
                      <a:noFill/>
                    </a:lnB>
                  </a:tcPr>
                </a:tc>
                <a:tc>
                  <a:txBody>
                    <a:bodyPr/>
                    <a:lstStyle/>
                    <a:p>
                      <a:pPr algn="l" fontAlgn="ctr"/>
                      <a:endParaRPr lang="en-ZA" sz="700" b="0" i="0" u="none" strike="noStrike" dirty="0">
                        <a:solidFill>
                          <a:srgbClr val="000000"/>
                        </a:solidFill>
                        <a:effectLst/>
                        <a:latin typeface="Calibri" panose="020F0502020204030204" pitchFamily="34" charset="0"/>
                      </a:endParaRPr>
                    </a:p>
                  </a:txBody>
                  <a:tcPr marL="3616" marR="3616" marT="36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600" b="1" i="0" u="none" strike="noStrike" dirty="0">
                        <a:solidFill>
                          <a:srgbClr val="000000"/>
                        </a:solidFill>
                        <a:effectLst/>
                        <a:latin typeface="Arial" panose="020B0604020202020204" pitchFamily="34" charset="0"/>
                      </a:endParaRPr>
                    </a:p>
                  </a:txBody>
                  <a:tcPr marL="3616" marR="3616" marT="3616" marB="0" anchor="ctr">
                    <a:lnL>
                      <a:noFill/>
                    </a:lnL>
                    <a:lnR>
                      <a:noFill/>
                    </a:lnR>
                    <a:lnT>
                      <a:noFill/>
                    </a:lnT>
                    <a:lnB>
                      <a:noFill/>
                    </a:lnB>
                  </a:tcPr>
                </a:tc>
                <a:tc>
                  <a:txBody>
                    <a:bodyPr/>
                    <a:lstStyle/>
                    <a:p>
                      <a:pPr algn="ctr" fontAlgn="ctr"/>
                      <a:endParaRPr lang="en-ZA" sz="600" b="1" i="0" u="none" strike="noStrike" dirty="0">
                        <a:solidFill>
                          <a:srgbClr val="000000"/>
                        </a:solidFill>
                        <a:effectLst/>
                        <a:latin typeface="Arial" panose="020B0604020202020204" pitchFamily="34" charset="0"/>
                      </a:endParaRPr>
                    </a:p>
                  </a:txBody>
                  <a:tcPr marL="3616" marR="3616" marT="36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ZA" sz="700" b="0" i="0" u="none" strike="noStrike" dirty="0">
                        <a:solidFill>
                          <a:srgbClr val="000000"/>
                        </a:solidFill>
                        <a:effectLst/>
                        <a:latin typeface="Calibri" panose="020F0502020204030204" pitchFamily="34" charset="0"/>
                      </a:endParaRPr>
                    </a:p>
                  </a:txBody>
                  <a:tcPr marL="3616" marR="3616" marT="3616" marB="0" anchor="ctr">
                    <a:lnL>
                      <a:noFill/>
                    </a:lnL>
                    <a:lnR>
                      <a:noFill/>
                    </a:lnR>
                    <a:lnT>
                      <a:noFill/>
                    </a:lnT>
                    <a:lnB>
                      <a:noFill/>
                    </a:lnB>
                  </a:tcPr>
                </a:tc>
                <a:tc>
                  <a:txBody>
                    <a:bodyPr/>
                    <a:lstStyle/>
                    <a:p>
                      <a:pPr algn="ctr" fontAlgn="ctr"/>
                      <a:r>
                        <a:rPr lang="en-ZA" sz="700" b="1" i="0" u="none" strike="noStrike" dirty="0">
                          <a:solidFill>
                            <a:srgbClr val="000000"/>
                          </a:solidFill>
                          <a:effectLst/>
                          <a:latin typeface="Arial" panose="020B0604020202020204" pitchFamily="34" charset="0"/>
                        </a:rPr>
                        <a:t> </a:t>
                      </a:r>
                    </a:p>
                  </a:txBody>
                  <a:tcPr marL="3616" marR="3616" marT="36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ZA" sz="700" b="1" i="0" u="none" strike="noStrike" dirty="0">
                        <a:solidFill>
                          <a:srgbClr val="000000"/>
                        </a:solidFill>
                        <a:effectLst/>
                        <a:latin typeface="Arial" panose="020B0604020202020204" pitchFamily="34" charset="0"/>
                      </a:endParaRPr>
                    </a:p>
                  </a:txBody>
                  <a:tcPr marL="3616" marR="3616" marT="3616" marB="0" anchor="ctr">
                    <a:lnL>
                      <a:noFill/>
                    </a:lnL>
                    <a:lnR>
                      <a:noFill/>
                    </a:lnR>
                    <a:lnT>
                      <a:noFill/>
                    </a:lnT>
                    <a:lnB>
                      <a:noFill/>
                    </a:lnB>
                  </a:tcPr>
                </a:tc>
                <a:tc>
                  <a:txBody>
                    <a:bodyPr/>
                    <a:lstStyle/>
                    <a:p>
                      <a:pPr algn="ctr" fontAlgn="ctr"/>
                      <a:r>
                        <a:rPr lang="en-ZA" sz="700" b="1" i="0" u="none" strike="noStrike" dirty="0">
                          <a:solidFill>
                            <a:srgbClr val="000000"/>
                          </a:solidFill>
                          <a:effectLst/>
                          <a:latin typeface="Arial" panose="020B0604020202020204" pitchFamily="34" charset="0"/>
                        </a:rPr>
                        <a:t> </a:t>
                      </a:r>
                    </a:p>
                  </a:txBody>
                  <a:tcPr marL="3616" marR="3616" marT="36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93208266"/>
                  </a:ext>
                </a:extLst>
              </a:tr>
              <a:tr h="243348">
                <a:tc>
                  <a:txBody>
                    <a:bodyPr/>
                    <a:lstStyle/>
                    <a:p>
                      <a:pPr algn="l" fontAlgn="ctr"/>
                      <a:r>
                        <a:rPr lang="en-ZA" sz="900" b="1" i="0" u="none" strike="noStrike" dirty="0">
                          <a:solidFill>
                            <a:srgbClr val="000000"/>
                          </a:solidFill>
                          <a:effectLst/>
                          <a:latin typeface="Arial" panose="020B0604020202020204" pitchFamily="34" charset="0"/>
                        </a:rPr>
                        <a:t>TOTAL EXPENDITURE</a:t>
                      </a:r>
                    </a:p>
                  </a:txBody>
                  <a:tcPr marL="54234"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800" b="1" i="0" u="none" strike="noStrike" dirty="0">
                          <a:solidFill>
                            <a:srgbClr val="000000"/>
                          </a:solidFill>
                          <a:effectLst/>
                          <a:latin typeface="Arial" panose="020B0604020202020204" pitchFamily="34" charset="0"/>
                        </a:rPr>
                        <a:t>     26 604 000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800" b="1" i="0" u="none" strike="noStrike" dirty="0">
                          <a:solidFill>
                            <a:srgbClr val="000000"/>
                          </a:solidFill>
                          <a:effectLst/>
                          <a:latin typeface="Arial" panose="020B0604020202020204" pitchFamily="34" charset="0"/>
                        </a:rPr>
                        <a:t>     88 487 000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800" b="1" i="0" u="none" strike="noStrike" dirty="0">
                          <a:solidFill>
                            <a:srgbClr val="000000"/>
                          </a:solidFill>
                          <a:effectLst/>
                          <a:latin typeface="Arial" panose="020B0604020202020204" pitchFamily="34" charset="0"/>
                        </a:rPr>
                        <a:t>     80 704 000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800" b="1" i="0" u="none" strike="noStrike" dirty="0">
                          <a:solidFill>
                            <a:srgbClr val="000000"/>
                          </a:solidFill>
                          <a:effectLst/>
                          <a:latin typeface="Arial" panose="020B0604020202020204" pitchFamily="34" charset="0"/>
                        </a:rPr>
                        <a:t>     66 487 000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endParaRPr lang="en-ZA" sz="700" b="0" i="0" u="none" strike="noStrike" dirty="0">
                        <a:solidFill>
                          <a:srgbClr val="000000"/>
                        </a:solidFill>
                        <a:effectLst/>
                        <a:latin typeface="Calibri" panose="020F050202020403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800" b="1" i="0" u="none" strike="noStrike" dirty="0">
                          <a:solidFill>
                            <a:srgbClr val="000000"/>
                          </a:solidFill>
                          <a:effectLst/>
                          <a:latin typeface="Arial" panose="020B0604020202020204" pitchFamily="34" charset="0"/>
                        </a:rPr>
                        <a:t>     79 743 000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800" b="1" i="0" u="none" strike="noStrike" dirty="0">
                          <a:solidFill>
                            <a:srgbClr val="000000"/>
                          </a:solidFill>
                          <a:effectLst/>
                          <a:latin typeface="Arial" panose="020B0604020202020204" pitchFamily="34" charset="0"/>
                        </a:rPr>
                        <a:t>   342 025 000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ZA" sz="600" b="1" i="0" u="none" strike="noStrike" dirty="0">
                          <a:solidFill>
                            <a:srgbClr val="000000"/>
                          </a:solidFill>
                          <a:effectLst/>
                          <a:latin typeface="Arial" panose="020B0604020202020204" pitchFamily="34" charset="0"/>
                        </a:rPr>
                        <a:t>100%</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extLst>
                  <a:ext uri="{0D108BD9-81ED-4DB2-BD59-A6C34878D82A}">
                    <a16:rowId xmlns="" xmlns:a16="http://schemas.microsoft.com/office/drawing/2014/main" val="374498035"/>
                  </a:ext>
                </a:extLst>
              </a:tr>
              <a:tr h="183996">
                <a:tc>
                  <a:txBody>
                    <a:bodyPr/>
                    <a:lstStyle/>
                    <a:p>
                      <a:pPr algn="l" fontAlgn="ctr"/>
                      <a:r>
                        <a:rPr lang="en-ZA" sz="700" b="0" i="0" u="none" strike="noStrike" dirty="0">
                          <a:solidFill>
                            <a:srgbClr val="000000"/>
                          </a:solidFill>
                          <a:effectLst/>
                          <a:latin typeface="Calibri" panose="020F0502020204030204" pitchFamily="34" charset="0"/>
                        </a:rPr>
                        <a:t> </a:t>
                      </a:r>
                    </a:p>
                  </a:txBody>
                  <a:tcPr marL="54234" marR="3616" marT="361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ZA" sz="600" b="1" i="0" u="none" strike="noStrike" dirty="0">
                        <a:solidFill>
                          <a:srgbClr val="000000"/>
                        </a:solidFill>
                        <a:effectLst/>
                        <a:latin typeface="Arial" panose="020B0604020202020204" pitchFamily="34" charset="0"/>
                      </a:endParaRPr>
                    </a:p>
                  </a:txBody>
                  <a:tcPr marL="3616" marR="3616" marT="3616" marB="0" anchor="ctr">
                    <a:lnL>
                      <a:noFill/>
                    </a:lnL>
                    <a:lnR>
                      <a:noFill/>
                    </a:lnR>
                    <a:lnT>
                      <a:noFill/>
                    </a:lnT>
                    <a:lnB>
                      <a:noFill/>
                    </a:lnB>
                  </a:tcPr>
                </a:tc>
                <a:tc>
                  <a:txBody>
                    <a:bodyPr/>
                    <a:lstStyle/>
                    <a:p>
                      <a:pPr algn="ctr" fontAlgn="ctr"/>
                      <a:r>
                        <a:rPr lang="en-ZA" sz="700" b="1" i="0" u="none" strike="noStrike" dirty="0">
                          <a:solidFill>
                            <a:srgbClr val="000000"/>
                          </a:solidFill>
                          <a:effectLst/>
                          <a:latin typeface="Arial" panose="020B0604020202020204" pitchFamily="34" charset="0"/>
                        </a:rPr>
                        <a:t> </a:t>
                      </a:r>
                    </a:p>
                  </a:txBody>
                  <a:tcPr marL="3616" marR="3616" marT="36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ZA" sz="600" b="1" i="0" u="none" strike="noStrike" dirty="0">
                        <a:solidFill>
                          <a:srgbClr val="000000"/>
                        </a:solidFill>
                        <a:effectLst/>
                        <a:latin typeface="Arial" panose="020B0604020202020204" pitchFamily="34" charset="0"/>
                      </a:endParaRPr>
                    </a:p>
                  </a:txBody>
                  <a:tcPr marL="3616" marR="3616" marT="3616" marB="0" anchor="ctr">
                    <a:lnL>
                      <a:noFill/>
                    </a:lnL>
                    <a:lnR>
                      <a:noFill/>
                    </a:lnR>
                    <a:lnT>
                      <a:noFill/>
                    </a:lnT>
                    <a:lnB>
                      <a:noFill/>
                    </a:lnB>
                  </a:tcPr>
                </a:tc>
                <a:tc>
                  <a:txBody>
                    <a:bodyPr/>
                    <a:lstStyle/>
                    <a:p>
                      <a:pPr algn="ctr" fontAlgn="ctr"/>
                      <a:r>
                        <a:rPr lang="en-ZA" sz="700" b="1" i="0" u="none" strike="noStrike" dirty="0">
                          <a:solidFill>
                            <a:srgbClr val="000000"/>
                          </a:solidFill>
                          <a:effectLst/>
                          <a:latin typeface="Arial" panose="020B0604020202020204" pitchFamily="34" charset="0"/>
                        </a:rPr>
                        <a:t> </a:t>
                      </a:r>
                    </a:p>
                  </a:txBody>
                  <a:tcPr marL="3616" marR="3616" marT="36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ZA" sz="600" b="1" i="0" u="none" strike="noStrike" dirty="0">
                        <a:solidFill>
                          <a:srgbClr val="000000"/>
                        </a:solidFill>
                        <a:effectLst/>
                        <a:latin typeface="Arial" panose="020B0604020202020204" pitchFamily="34" charset="0"/>
                      </a:endParaRPr>
                    </a:p>
                  </a:txBody>
                  <a:tcPr marL="3616" marR="3616" marT="3616" marB="0" anchor="ctr">
                    <a:lnL>
                      <a:noFill/>
                    </a:lnL>
                    <a:lnR>
                      <a:noFill/>
                    </a:lnR>
                    <a:lnT>
                      <a:noFill/>
                    </a:lnT>
                    <a:lnB>
                      <a:noFill/>
                    </a:lnB>
                  </a:tcPr>
                </a:tc>
                <a:tc>
                  <a:txBody>
                    <a:bodyPr/>
                    <a:lstStyle/>
                    <a:p>
                      <a:pPr algn="ctr" fontAlgn="ctr"/>
                      <a:r>
                        <a:rPr lang="en-ZA" sz="700" b="1" i="0" u="none" strike="noStrike" dirty="0">
                          <a:solidFill>
                            <a:srgbClr val="000000"/>
                          </a:solidFill>
                          <a:effectLst/>
                          <a:latin typeface="Arial" panose="020B0604020202020204" pitchFamily="34" charset="0"/>
                        </a:rPr>
                        <a:t> </a:t>
                      </a:r>
                    </a:p>
                  </a:txBody>
                  <a:tcPr marL="3616" marR="3616" marT="36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ZA" sz="600" b="1" i="0" u="none" strike="noStrike" dirty="0">
                        <a:solidFill>
                          <a:srgbClr val="000000"/>
                        </a:solidFill>
                        <a:effectLst/>
                        <a:latin typeface="Arial" panose="020B0604020202020204" pitchFamily="34" charset="0"/>
                      </a:endParaRPr>
                    </a:p>
                  </a:txBody>
                  <a:tcPr marL="3616" marR="3616" marT="3616" marB="0" anchor="ctr">
                    <a:lnL>
                      <a:noFill/>
                    </a:lnL>
                    <a:lnR>
                      <a:noFill/>
                    </a:lnR>
                    <a:lnT>
                      <a:noFill/>
                    </a:lnT>
                    <a:lnB>
                      <a:noFill/>
                    </a:lnB>
                  </a:tcPr>
                </a:tc>
                <a:tc>
                  <a:txBody>
                    <a:bodyPr/>
                    <a:lstStyle/>
                    <a:p>
                      <a:pPr algn="ctr" fontAlgn="ctr"/>
                      <a:r>
                        <a:rPr lang="en-ZA" sz="600" b="1" i="0" u="none" strike="noStrike" dirty="0">
                          <a:solidFill>
                            <a:srgbClr val="FF0000"/>
                          </a:solidFill>
                          <a:effectLst/>
                          <a:latin typeface="Arial" panose="020B0604020202020204" pitchFamily="34" charset="0"/>
                        </a:rPr>
                        <a:t> </a:t>
                      </a:r>
                    </a:p>
                  </a:txBody>
                  <a:tcPr marL="3616" marR="3616" marT="36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en-ZA" sz="600" b="1" i="1" u="none" strike="noStrike" dirty="0">
                        <a:solidFill>
                          <a:srgbClr val="000000"/>
                        </a:solidFill>
                        <a:effectLst/>
                        <a:latin typeface="Calibri" panose="020F0502020204030204" pitchFamily="34" charset="0"/>
                      </a:endParaRPr>
                    </a:p>
                  </a:txBody>
                  <a:tcPr marL="3616" marR="3616" marT="3616" marB="0" anchor="ctr">
                    <a:lnL>
                      <a:noFill/>
                    </a:lnL>
                    <a:lnR>
                      <a:noFill/>
                    </a:lnR>
                    <a:lnT>
                      <a:noFill/>
                    </a:lnT>
                    <a:lnB>
                      <a:noFill/>
                    </a:lnB>
                  </a:tcPr>
                </a:tc>
                <a:tc>
                  <a:txBody>
                    <a:bodyPr/>
                    <a:lstStyle/>
                    <a:p>
                      <a:pPr algn="l" fontAlgn="ctr"/>
                      <a:endParaRPr lang="en-ZA" sz="600" b="1" i="1" u="none" strike="noStrike" dirty="0">
                        <a:solidFill>
                          <a:srgbClr val="000000"/>
                        </a:solidFill>
                        <a:effectLst/>
                        <a:latin typeface="Calibri" panose="020F0502020204030204" pitchFamily="34" charset="0"/>
                      </a:endParaRPr>
                    </a:p>
                  </a:txBody>
                  <a:tcPr marL="3616" marR="3616" marT="36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ctr"/>
                      <a:endParaRPr lang="en-ZA" sz="600" b="1" i="1" u="none" strike="noStrike" dirty="0">
                        <a:solidFill>
                          <a:srgbClr val="000000"/>
                        </a:solidFill>
                        <a:effectLst/>
                        <a:latin typeface="Calibri" panose="020F0502020204030204" pitchFamily="34" charset="0"/>
                      </a:endParaRPr>
                    </a:p>
                  </a:txBody>
                  <a:tcPr marL="3616" marR="3616" marT="36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83517782"/>
                  </a:ext>
                </a:extLst>
              </a:tr>
              <a:tr h="183996">
                <a:tc>
                  <a:txBody>
                    <a:bodyPr/>
                    <a:lstStyle/>
                    <a:p>
                      <a:pPr algn="l" fontAlgn="ctr"/>
                      <a:r>
                        <a:rPr lang="en-ZA" sz="600" b="1" i="0" u="none" strike="noStrike" dirty="0">
                          <a:solidFill>
                            <a:srgbClr val="000000"/>
                          </a:solidFill>
                          <a:effectLst/>
                          <a:latin typeface="Arial" panose="020B0604020202020204" pitchFamily="34" charset="0"/>
                        </a:rPr>
                        <a:t>Schools</a:t>
                      </a:r>
                    </a:p>
                  </a:txBody>
                  <a:tcPr marL="54234"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19 070 661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69 332 670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62 159 368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50 615 010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60 150 072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261 327 782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600" b="0" i="0" u="none" strike="noStrike" dirty="0">
                          <a:solidFill>
                            <a:srgbClr val="000000"/>
                          </a:solidFill>
                          <a:effectLst/>
                          <a:latin typeface="Arial" panose="020B0604020202020204" pitchFamily="34" charset="0"/>
                        </a:rPr>
                        <a:t>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600" b="0" i="0" u="none" strike="noStrike" dirty="0">
                          <a:solidFill>
                            <a:srgbClr val="000000"/>
                          </a:solidFill>
                          <a:effectLst/>
                          <a:latin typeface="Arial" panose="020B0604020202020204" pitchFamily="34" charset="0"/>
                        </a:rPr>
                        <a:t>76%</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 xmlns:a16="http://schemas.microsoft.com/office/drawing/2014/main" val="1447594682"/>
                  </a:ext>
                </a:extLst>
              </a:tr>
              <a:tr h="183996">
                <a:tc>
                  <a:txBody>
                    <a:bodyPr/>
                    <a:lstStyle/>
                    <a:p>
                      <a:pPr algn="l" fontAlgn="ctr"/>
                      <a:r>
                        <a:rPr lang="en-US" sz="600" b="1" i="0" u="none" strike="noStrike" dirty="0">
                          <a:solidFill>
                            <a:srgbClr val="000000"/>
                          </a:solidFill>
                          <a:effectLst/>
                          <a:latin typeface="Arial" panose="020B0604020202020204" pitchFamily="34" charset="0"/>
                        </a:rPr>
                        <a:t>School Operating Partners (Org Dev. &amp; Overheads)</a:t>
                      </a:r>
                    </a:p>
                  </a:txBody>
                  <a:tcPr marL="54234"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1 654 512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3 415 130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3 026 336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3 440 421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3 568 716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15 105 114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600" b="0" i="0" u="none" strike="noStrike" dirty="0">
                          <a:solidFill>
                            <a:srgbClr val="000000"/>
                          </a:solidFill>
                          <a:effectLst/>
                          <a:latin typeface="Arial" panose="020B0604020202020204" pitchFamily="34" charset="0"/>
                        </a:rPr>
                        <a:t>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600" b="0" i="0" u="none" strike="noStrike" dirty="0">
                          <a:solidFill>
                            <a:srgbClr val="000000"/>
                          </a:solidFill>
                          <a:effectLst/>
                          <a:latin typeface="Arial" panose="020B0604020202020204" pitchFamily="34" charset="0"/>
                        </a:rPr>
                        <a:t>4%</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 xmlns:a16="http://schemas.microsoft.com/office/drawing/2014/main" val="2399424719"/>
                  </a:ext>
                </a:extLst>
              </a:tr>
              <a:tr h="183996">
                <a:tc>
                  <a:txBody>
                    <a:bodyPr/>
                    <a:lstStyle/>
                    <a:p>
                      <a:pPr algn="l" fontAlgn="ctr"/>
                      <a:r>
                        <a:rPr lang="en-ZA" sz="600" b="1" i="0" u="none" strike="noStrike" dirty="0">
                          <a:solidFill>
                            <a:srgbClr val="000000"/>
                          </a:solidFill>
                          <a:effectLst/>
                          <a:latin typeface="Arial" panose="020B0604020202020204" pitchFamily="34" charset="0"/>
                        </a:rPr>
                        <a:t>Development Programme (SOP &amp; School)</a:t>
                      </a:r>
                    </a:p>
                  </a:txBody>
                  <a:tcPr marL="54234"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3 724 487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10 360 545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7 482 763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6 297 746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6 836 898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34 702 439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600" b="0" i="0" u="none" strike="noStrike" dirty="0">
                          <a:solidFill>
                            <a:srgbClr val="000000"/>
                          </a:solidFill>
                          <a:effectLst/>
                          <a:latin typeface="Arial" panose="020B0604020202020204" pitchFamily="34" charset="0"/>
                        </a:rPr>
                        <a:t>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600" b="0" i="0" u="none" strike="noStrike" dirty="0">
                          <a:solidFill>
                            <a:srgbClr val="000000"/>
                          </a:solidFill>
                          <a:effectLst/>
                          <a:latin typeface="Arial" panose="020B0604020202020204" pitchFamily="34" charset="0"/>
                        </a:rPr>
                        <a:t>10%</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 xmlns:a16="http://schemas.microsoft.com/office/drawing/2014/main" val="2506587412"/>
                  </a:ext>
                </a:extLst>
              </a:tr>
              <a:tr h="213671">
                <a:tc>
                  <a:txBody>
                    <a:bodyPr/>
                    <a:lstStyle/>
                    <a:p>
                      <a:pPr algn="l" fontAlgn="ctr"/>
                      <a:r>
                        <a:rPr lang="en-ZA" sz="600" b="1" i="0" u="none" strike="noStrike" dirty="0">
                          <a:solidFill>
                            <a:srgbClr val="000000"/>
                          </a:solidFill>
                          <a:effectLst/>
                          <a:latin typeface="Arial" panose="020B0604020202020204" pitchFamily="34" charset="0"/>
                        </a:rPr>
                        <a:t>Programme Delivery</a:t>
                      </a:r>
                    </a:p>
                  </a:txBody>
                  <a:tcPr marL="54234"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endParaRPr lang="en-ZA" sz="8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2 154 000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endParaRPr lang="en-ZA" sz="8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5 379 000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endParaRPr lang="en-ZA" sz="8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8 036 000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endParaRPr lang="en-ZA" sz="8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6 134 000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endParaRPr lang="en-ZA" sz="600" b="1" i="0" u="none" strike="noStrike" dirty="0">
                        <a:solidFill>
                          <a:srgbClr val="000000"/>
                        </a:solidFill>
                        <a:effectLst/>
                        <a:latin typeface="Arial" panose="020B0604020202020204" pitchFamily="34" charset="0"/>
                      </a:endParaRP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9 187 000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700" b="1" i="0" u="none" strike="noStrike" dirty="0">
                          <a:solidFill>
                            <a:srgbClr val="000000"/>
                          </a:solidFill>
                          <a:effectLst/>
                          <a:latin typeface="Arial" panose="020B0604020202020204" pitchFamily="34" charset="0"/>
                        </a:rPr>
                        <a:t>          30 890 000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600" b="0" i="0" u="none" strike="noStrike" dirty="0">
                          <a:solidFill>
                            <a:srgbClr val="000000"/>
                          </a:solidFill>
                          <a:effectLst/>
                          <a:latin typeface="Arial" panose="020B0604020202020204" pitchFamily="34" charset="0"/>
                        </a:rPr>
                        <a:t> </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600" b="0" i="0" u="none" strike="noStrike" dirty="0">
                          <a:solidFill>
                            <a:srgbClr val="000000"/>
                          </a:solidFill>
                          <a:effectLst/>
                          <a:latin typeface="Arial" panose="020B0604020202020204" pitchFamily="34" charset="0"/>
                        </a:rPr>
                        <a:t>9%</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 xmlns:a16="http://schemas.microsoft.com/office/drawing/2014/main" val="2802473245"/>
                  </a:ext>
                </a:extLst>
              </a:tr>
              <a:tr h="249283">
                <a:tc>
                  <a:txBody>
                    <a:bodyPr/>
                    <a:lstStyle/>
                    <a:p>
                      <a:pPr algn="l" fontAlgn="ctr"/>
                      <a:endParaRPr lang="en-ZA" sz="900" b="1" i="0" u="none" strike="noStrike" dirty="0">
                        <a:solidFill>
                          <a:srgbClr val="000000"/>
                        </a:solidFill>
                        <a:effectLst/>
                        <a:latin typeface="Calibri" panose="020F0502020204030204" pitchFamily="34" charset="0"/>
                      </a:endParaRPr>
                    </a:p>
                  </a:txBody>
                  <a:tcPr marL="54234" marR="3616" marT="36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ZA" sz="800" b="1" i="0" u="none" strike="noStrike" dirty="0">
                        <a:solidFill>
                          <a:srgbClr val="000000"/>
                        </a:solidFill>
                        <a:effectLst/>
                        <a:latin typeface="Arial" panose="020B0604020202020204" pitchFamily="34" charset="0"/>
                      </a:endParaRPr>
                    </a:p>
                  </a:txBody>
                  <a:tcPr marL="3616" marR="3616" marT="3616" marB="0" anchor="ctr">
                    <a:lnL>
                      <a:noFill/>
                    </a:lnL>
                    <a:lnR>
                      <a:noFill/>
                    </a:lnR>
                    <a:lnT>
                      <a:noFill/>
                    </a:lnT>
                    <a:lnB>
                      <a:noFill/>
                    </a:lnB>
                  </a:tcPr>
                </a:tc>
                <a:tc>
                  <a:txBody>
                    <a:bodyPr/>
                    <a:lstStyle/>
                    <a:p>
                      <a:pPr algn="l" fontAlgn="ctr"/>
                      <a:endParaRPr lang="en-ZA" sz="800" b="1" i="0" u="none" strike="noStrike" dirty="0">
                        <a:solidFill>
                          <a:srgbClr val="000000"/>
                        </a:solidFill>
                        <a:effectLst/>
                        <a:latin typeface="Arial" panose="020B0604020202020204" pitchFamily="34" charset="0"/>
                      </a:endParaRPr>
                    </a:p>
                  </a:txBody>
                  <a:tcPr marL="3616" marR="3616" marT="36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ZA" sz="800" b="1" i="0" u="none" strike="noStrike" dirty="0">
                        <a:solidFill>
                          <a:srgbClr val="000000"/>
                        </a:solidFill>
                        <a:effectLst/>
                        <a:latin typeface="Arial" panose="020B0604020202020204" pitchFamily="34" charset="0"/>
                      </a:endParaRPr>
                    </a:p>
                  </a:txBody>
                  <a:tcPr marL="3616" marR="3616" marT="3616" marB="0" anchor="ctr">
                    <a:lnL>
                      <a:noFill/>
                    </a:lnL>
                    <a:lnR>
                      <a:noFill/>
                    </a:lnR>
                    <a:lnT>
                      <a:noFill/>
                    </a:lnT>
                    <a:lnB>
                      <a:noFill/>
                    </a:lnB>
                  </a:tcPr>
                </a:tc>
                <a:tc>
                  <a:txBody>
                    <a:bodyPr/>
                    <a:lstStyle/>
                    <a:p>
                      <a:pPr algn="l" fontAlgn="ctr"/>
                      <a:endParaRPr lang="en-ZA" sz="800" b="1" i="0" u="none" strike="noStrike" dirty="0">
                        <a:solidFill>
                          <a:srgbClr val="000000"/>
                        </a:solidFill>
                        <a:effectLst/>
                        <a:latin typeface="Arial" panose="020B0604020202020204" pitchFamily="34" charset="0"/>
                      </a:endParaRPr>
                    </a:p>
                  </a:txBody>
                  <a:tcPr marL="3616" marR="3616" marT="36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ZA" sz="800" b="1" i="0" u="none" strike="noStrike" dirty="0">
                        <a:solidFill>
                          <a:srgbClr val="000000"/>
                        </a:solidFill>
                        <a:effectLst/>
                        <a:latin typeface="Arial" panose="020B0604020202020204" pitchFamily="34" charset="0"/>
                      </a:endParaRPr>
                    </a:p>
                  </a:txBody>
                  <a:tcPr marL="3616" marR="3616" marT="3616" marB="0" anchor="ctr">
                    <a:lnL>
                      <a:noFill/>
                    </a:lnL>
                    <a:lnR>
                      <a:noFill/>
                    </a:lnR>
                    <a:lnT>
                      <a:noFill/>
                    </a:lnT>
                    <a:lnB>
                      <a:noFill/>
                    </a:lnB>
                  </a:tcPr>
                </a:tc>
                <a:tc>
                  <a:txBody>
                    <a:bodyPr/>
                    <a:lstStyle/>
                    <a:p>
                      <a:pPr algn="l" fontAlgn="ctr"/>
                      <a:endParaRPr lang="en-ZA" sz="800" b="1" i="0" u="none" strike="noStrike" dirty="0">
                        <a:solidFill>
                          <a:srgbClr val="000000"/>
                        </a:solidFill>
                        <a:effectLst/>
                        <a:latin typeface="Arial" panose="020B0604020202020204" pitchFamily="34" charset="0"/>
                      </a:endParaRPr>
                    </a:p>
                  </a:txBody>
                  <a:tcPr marL="3616" marR="3616" marT="36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ZA" sz="800" b="1" i="0" u="none" strike="noStrike" dirty="0">
                        <a:solidFill>
                          <a:srgbClr val="000000"/>
                        </a:solidFill>
                        <a:effectLst/>
                        <a:latin typeface="Arial" panose="020B0604020202020204" pitchFamily="34" charset="0"/>
                      </a:endParaRPr>
                    </a:p>
                  </a:txBody>
                  <a:tcPr marL="3616" marR="3616" marT="3616" marB="0" anchor="ctr">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ZA" sz="600" b="1" i="0" u="none" strike="noStrike" dirty="0">
                        <a:solidFill>
                          <a:srgbClr val="000000"/>
                        </a:solidFill>
                        <a:effectLst/>
                        <a:latin typeface="Arial" panose="020B0604020202020204" pitchFamily="34" charset="0"/>
                      </a:endParaRPr>
                    </a:p>
                  </a:txBody>
                  <a:tcPr marL="3616" marR="3616" marT="3616" marB="0" anchor="ctr">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ctr"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2359206029"/>
                  </a:ext>
                </a:extLst>
              </a:tr>
              <a:tr h="233852">
                <a:tc>
                  <a:txBody>
                    <a:bodyPr/>
                    <a:lstStyle/>
                    <a:p>
                      <a:pPr algn="l" fontAlgn="ctr"/>
                      <a:r>
                        <a:rPr lang="en-ZA" sz="900" b="1" i="0" u="none" strike="noStrike" dirty="0">
                          <a:solidFill>
                            <a:srgbClr val="002060"/>
                          </a:solidFill>
                          <a:effectLst/>
                          <a:latin typeface="Century Gothic" panose="020B0502020202020204" pitchFamily="34" charset="0"/>
                        </a:rPr>
                        <a:t>PARAMETERS:</a:t>
                      </a:r>
                    </a:p>
                  </a:txBody>
                  <a:tcPr marL="54234" marR="3616" marT="361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800" b="0" i="0" u="none" strike="noStrike" dirty="0">
                        <a:solidFill>
                          <a:srgbClr val="FF0000"/>
                        </a:solidFill>
                        <a:effectLst/>
                        <a:latin typeface="Calibri" panose="020F0502020204030204" pitchFamily="34" charset="0"/>
                      </a:endParaRPr>
                    </a:p>
                  </a:txBody>
                  <a:tcPr marL="3616" marR="3616" marT="361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extLst>
                  <a:ext uri="{0D108BD9-81ED-4DB2-BD59-A6C34878D82A}">
                    <a16:rowId xmlns="" xmlns:a16="http://schemas.microsoft.com/office/drawing/2014/main" val="515893100"/>
                  </a:ext>
                </a:extLst>
              </a:tr>
              <a:tr h="249283">
                <a:tc>
                  <a:txBody>
                    <a:bodyPr/>
                    <a:lstStyle/>
                    <a:p>
                      <a:pPr algn="l" fontAlgn="ctr"/>
                      <a:r>
                        <a:rPr lang="en-ZA" sz="700" b="1" i="0" u="none" strike="noStrike" dirty="0">
                          <a:solidFill>
                            <a:srgbClr val="000000"/>
                          </a:solidFill>
                          <a:effectLst/>
                          <a:latin typeface="Arial" panose="020B0604020202020204" pitchFamily="34" charset="0"/>
                        </a:rPr>
                        <a:t>Learners</a:t>
                      </a:r>
                    </a:p>
                  </a:txBody>
                  <a:tcPr marL="54234"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l"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0" i="0" u="none" strike="noStrike" dirty="0">
                          <a:solidFill>
                            <a:srgbClr val="000000"/>
                          </a:solidFill>
                          <a:effectLst/>
                          <a:latin typeface="Arial" panose="020B0604020202020204" pitchFamily="34" charset="0"/>
                        </a:rPr>
                        <a:t>4 253</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0" i="0" u="none" strike="noStrike" dirty="0">
                          <a:solidFill>
                            <a:srgbClr val="000000"/>
                          </a:solidFill>
                          <a:effectLst/>
                          <a:latin typeface="Arial" panose="020B0604020202020204" pitchFamily="34" charset="0"/>
                        </a:rPr>
                        <a:t>5 909</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0" i="0" u="none" strike="noStrike" dirty="0">
                          <a:solidFill>
                            <a:srgbClr val="000000"/>
                          </a:solidFill>
                          <a:effectLst/>
                          <a:latin typeface="Arial" panose="020B0604020202020204" pitchFamily="34" charset="0"/>
                        </a:rPr>
                        <a:t>6 674</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l"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0" i="0" u="none" strike="noStrike" dirty="0">
                          <a:solidFill>
                            <a:srgbClr val="000000"/>
                          </a:solidFill>
                          <a:effectLst/>
                          <a:latin typeface="Arial" panose="020B0604020202020204" pitchFamily="34" charset="0"/>
                        </a:rPr>
                        <a:t>7 218</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0" i="0" u="none" strike="noStrike" dirty="0">
                          <a:solidFill>
                            <a:srgbClr val="000000"/>
                          </a:solidFill>
                          <a:effectLst/>
                          <a:latin typeface="Arial" panose="020B0604020202020204" pitchFamily="34" charset="0"/>
                        </a:rPr>
                        <a:t>9 003</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extLst>
                  <a:ext uri="{0D108BD9-81ED-4DB2-BD59-A6C34878D82A}">
                    <a16:rowId xmlns="" xmlns:a16="http://schemas.microsoft.com/office/drawing/2014/main" val="2903888725"/>
                  </a:ext>
                </a:extLst>
              </a:tr>
              <a:tr h="249283">
                <a:tc>
                  <a:txBody>
                    <a:bodyPr/>
                    <a:lstStyle/>
                    <a:p>
                      <a:pPr algn="l" fontAlgn="ctr"/>
                      <a:r>
                        <a:rPr lang="en-ZA" sz="700" b="1" i="0" u="none" strike="noStrike" dirty="0">
                          <a:solidFill>
                            <a:srgbClr val="000000"/>
                          </a:solidFill>
                          <a:effectLst/>
                          <a:latin typeface="Arial" panose="020B0604020202020204" pitchFamily="34" charset="0"/>
                        </a:rPr>
                        <a:t>Schools</a:t>
                      </a:r>
                    </a:p>
                  </a:txBody>
                  <a:tcPr marL="54234"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0" i="0" u="none" strike="noStrike" dirty="0">
                          <a:solidFill>
                            <a:srgbClr val="000000"/>
                          </a:solidFill>
                          <a:effectLst/>
                          <a:latin typeface="Arial" panose="020B0604020202020204" pitchFamily="34" charset="0"/>
                        </a:rPr>
                        <a:t>5</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0" i="0" u="none" strike="noStrike" dirty="0">
                          <a:solidFill>
                            <a:srgbClr val="000000"/>
                          </a:solidFill>
                          <a:effectLst/>
                          <a:latin typeface="Arial" panose="020B0604020202020204" pitchFamily="34" charset="0"/>
                        </a:rPr>
                        <a:t>7</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0" i="0" u="none" strike="noStrike" dirty="0">
                          <a:solidFill>
                            <a:srgbClr val="000000"/>
                          </a:solidFill>
                          <a:effectLst/>
                          <a:latin typeface="Arial" panose="020B0604020202020204" pitchFamily="34" charset="0"/>
                        </a:rPr>
                        <a:t>9</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0" i="0" u="none" strike="noStrike" dirty="0">
                          <a:solidFill>
                            <a:srgbClr val="000000"/>
                          </a:solidFill>
                          <a:effectLst/>
                          <a:latin typeface="Arial" panose="020B0604020202020204" pitchFamily="34" charset="0"/>
                        </a:rPr>
                        <a:t>11</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0" i="0" u="none" strike="noStrike" dirty="0">
                          <a:solidFill>
                            <a:srgbClr val="000000"/>
                          </a:solidFill>
                          <a:effectLst/>
                          <a:latin typeface="Arial" panose="020B0604020202020204" pitchFamily="34" charset="0"/>
                        </a:rPr>
                        <a:t>12</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extLst>
                  <a:ext uri="{0D108BD9-81ED-4DB2-BD59-A6C34878D82A}">
                    <a16:rowId xmlns="" xmlns:a16="http://schemas.microsoft.com/office/drawing/2014/main" val="188435407"/>
                  </a:ext>
                </a:extLst>
              </a:tr>
              <a:tr h="249283">
                <a:tc>
                  <a:txBody>
                    <a:bodyPr/>
                    <a:lstStyle/>
                    <a:p>
                      <a:pPr algn="l" fontAlgn="ctr"/>
                      <a:r>
                        <a:rPr lang="en-ZA" sz="700" b="1" i="0" u="none" strike="noStrike" dirty="0">
                          <a:solidFill>
                            <a:srgbClr val="000000"/>
                          </a:solidFill>
                          <a:effectLst/>
                          <a:latin typeface="Arial" panose="020B0604020202020204" pitchFamily="34" charset="0"/>
                        </a:rPr>
                        <a:t>SOPS</a:t>
                      </a:r>
                    </a:p>
                  </a:txBody>
                  <a:tcPr marL="54234"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0" i="0" u="none" strike="noStrike" dirty="0">
                          <a:solidFill>
                            <a:srgbClr val="000000"/>
                          </a:solidFill>
                          <a:effectLst/>
                          <a:latin typeface="Arial" panose="020B0604020202020204" pitchFamily="34" charset="0"/>
                        </a:rPr>
                        <a:t>4</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0" i="0" u="none" strike="noStrike" dirty="0">
                          <a:solidFill>
                            <a:srgbClr val="000000"/>
                          </a:solidFill>
                          <a:effectLst/>
                          <a:latin typeface="Arial" panose="020B0604020202020204" pitchFamily="34" charset="0"/>
                        </a:rPr>
                        <a:t>5</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0" i="0" u="none" strike="noStrike" dirty="0">
                          <a:solidFill>
                            <a:srgbClr val="000000"/>
                          </a:solidFill>
                          <a:effectLst/>
                          <a:latin typeface="Arial" panose="020B0604020202020204" pitchFamily="34" charset="0"/>
                        </a:rPr>
                        <a:t>4</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0" i="0" u="none" strike="noStrike" dirty="0">
                          <a:solidFill>
                            <a:srgbClr val="000000"/>
                          </a:solidFill>
                          <a:effectLst/>
                          <a:latin typeface="Arial" panose="020B0604020202020204" pitchFamily="34" charset="0"/>
                        </a:rPr>
                        <a:t>4</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0" i="0" u="none" strike="noStrike" dirty="0">
                          <a:solidFill>
                            <a:srgbClr val="000000"/>
                          </a:solidFill>
                          <a:effectLst/>
                          <a:latin typeface="Arial" panose="020B0604020202020204" pitchFamily="34" charset="0"/>
                        </a:rPr>
                        <a:t>4</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extLst>
                  <a:ext uri="{0D108BD9-81ED-4DB2-BD59-A6C34878D82A}">
                    <a16:rowId xmlns="" xmlns:a16="http://schemas.microsoft.com/office/drawing/2014/main" val="1446198183"/>
                  </a:ext>
                </a:extLst>
              </a:tr>
              <a:tr h="249283">
                <a:tc>
                  <a:txBody>
                    <a:bodyPr/>
                    <a:lstStyle/>
                    <a:p>
                      <a:pPr algn="l" fontAlgn="ctr"/>
                      <a:endParaRPr lang="en-ZA" sz="700" b="1" i="0" u="none" strike="noStrike" dirty="0">
                        <a:solidFill>
                          <a:srgbClr val="000000"/>
                        </a:solidFill>
                        <a:effectLst/>
                        <a:latin typeface="Arial" panose="020B0604020202020204" pitchFamily="34" charset="0"/>
                      </a:endParaRPr>
                    </a:p>
                  </a:txBody>
                  <a:tcPr marL="54234" marR="3616" marT="36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700" b="0" i="0" u="none" strike="noStrike" dirty="0">
                        <a:solidFill>
                          <a:srgbClr val="000000"/>
                        </a:solidFill>
                        <a:effectLst/>
                        <a:latin typeface="Arial" panose="020B0604020202020204" pitchFamily="34" charset="0"/>
                      </a:endParaRPr>
                    </a:p>
                  </a:txBody>
                  <a:tcPr marL="3616" marR="3616" marT="3616" marB="0" anchor="b">
                    <a:lnL>
                      <a:noFill/>
                    </a:lnL>
                    <a:lnR>
                      <a:noFill/>
                    </a:lnR>
                    <a:lnT>
                      <a:noFill/>
                    </a:lnT>
                    <a:lnB>
                      <a:noFill/>
                    </a:lnB>
                  </a:tcPr>
                </a:tc>
                <a:tc>
                  <a:txBody>
                    <a:bodyPr/>
                    <a:lstStyle/>
                    <a:p>
                      <a:pPr algn="ctr" fontAlgn="b"/>
                      <a:endParaRPr lang="en-ZA" sz="700" b="0" i="0" u="none" strike="noStrike" dirty="0">
                        <a:solidFill>
                          <a:srgbClr val="000000"/>
                        </a:solidFill>
                        <a:effectLst/>
                        <a:latin typeface="Arial" panose="020B0604020202020204" pitchFamily="34" charset="0"/>
                      </a:endParaRPr>
                    </a:p>
                  </a:txBody>
                  <a:tcPr marL="3616" marR="3616" marT="361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700" b="0" i="0" u="none" strike="noStrike" dirty="0">
                        <a:solidFill>
                          <a:srgbClr val="000000"/>
                        </a:solidFill>
                        <a:effectLst/>
                        <a:latin typeface="Arial" panose="020B0604020202020204" pitchFamily="34" charset="0"/>
                      </a:endParaRPr>
                    </a:p>
                  </a:txBody>
                  <a:tcPr marL="3616" marR="3616" marT="3616" marB="0" anchor="b">
                    <a:lnL>
                      <a:noFill/>
                    </a:lnL>
                    <a:lnR>
                      <a:noFill/>
                    </a:lnR>
                    <a:lnT>
                      <a:noFill/>
                    </a:lnT>
                    <a:lnB>
                      <a:noFill/>
                    </a:lnB>
                  </a:tcPr>
                </a:tc>
                <a:tc>
                  <a:txBody>
                    <a:bodyPr/>
                    <a:lstStyle/>
                    <a:p>
                      <a:pPr algn="ctr" fontAlgn="b"/>
                      <a:endParaRPr lang="en-ZA" sz="700" b="0" i="0" u="none" strike="noStrike" dirty="0">
                        <a:solidFill>
                          <a:srgbClr val="000000"/>
                        </a:solidFill>
                        <a:effectLst/>
                        <a:latin typeface="Arial" panose="020B0604020202020204" pitchFamily="34" charset="0"/>
                      </a:endParaRPr>
                    </a:p>
                  </a:txBody>
                  <a:tcPr marL="3616" marR="3616" marT="361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700" b="0" i="0" u="none" strike="noStrike" dirty="0">
                        <a:solidFill>
                          <a:srgbClr val="000000"/>
                        </a:solidFill>
                        <a:effectLst/>
                        <a:latin typeface="Arial" panose="020B0604020202020204" pitchFamily="34" charset="0"/>
                      </a:endParaRPr>
                    </a:p>
                  </a:txBody>
                  <a:tcPr marL="3616" marR="3616" marT="3616" marB="0" anchor="b">
                    <a:lnL>
                      <a:noFill/>
                    </a:lnL>
                    <a:lnR>
                      <a:noFill/>
                    </a:lnR>
                    <a:lnT>
                      <a:noFill/>
                    </a:lnT>
                    <a:lnB>
                      <a:noFill/>
                    </a:lnB>
                  </a:tcPr>
                </a:tc>
                <a:tc>
                  <a:txBody>
                    <a:bodyPr/>
                    <a:lstStyle/>
                    <a:p>
                      <a:pPr algn="ctr" fontAlgn="b"/>
                      <a:endParaRPr lang="en-ZA" sz="700" b="0" i="0" u="none" strike="noStrike" dirty="0">
                        <a:solidFill>
                          <a:srgbClr val="000000"/>
                        </a:solidFill>
                        <a:effectLst/>
                        <a:latin typeface="Arial" panose="020B0604020202020204" pitchFamily="34" charset="0"/>
                      </a:endParaRPr>
                    </a:p>
                  </a:txBody>
                  <a:tcPr marL="3616" marR="3616" marT="361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700" b="0" i="0" u="none" strike="noStrike" dirty="0">
                        <a:solidFill>
                          <a:srgbClr val="000000"/>
                        </a:solidFill>
                        <a:effectLst/>
                        <a:latin typeface="Arial" panose="020B0604020202020204" pitchFamily="34" charset="0"/>
                      </a:endParaRPr>
                    </a:p>
                  </a:txBody>
                  <a:tcPr marL="3616" marR="3616" marT="3616" marB="0" anchor="b">
                    <a:lnL>
                      <a:noFill/>
                    </a:lnL>
                    <a:lnR>
                      <a:noFill/>
                    </a:lnR>
                    <a:lnT>
                      <a:noFill/>
                    </a:lnT>
                    <a:lnB>
                      <a:noFill/>
                    </a:lnB>
                  </a:tcPr>
                </a:tc>
                <a:tc>
                  <a:txBody>
                    <a:bodyPr/>
                    <a:lstStyle/>
                    <a:p>
                      <a:pPr algn="ctr" fontAlgn="b"/>
                      <a:endParaRPr lang="en-ZA" sz="700" b="0" i="0" u="none" strike="noStrike" dirty="0">
                        <a:solidFill>
                          <a:srgbClr val="000000"/>
                        </a:solidFill>
                        <a:effectLst/>
                        <a:latin typeface="Arial" panose="020B0604020202020204" pitchFamily="34" charset="0"/>
                      </a:endParaRPr>
                    </a:p>
                  </a:txBody>
                  <a:tcPr marL="3616" marR="3616" marT="361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700" b="0" i="0" u="none" strike="noStrike" dirty="0">
                        <a:solidFill>
                          <a:srgbClr val="000000"/>
                        </a:solidFill>
                        <a:effectLst/>
                        <a:latin typeface="Arial" panose="020B0604020202020204" pitchFamily="34" charset="0"/>
                      </a:endParaRPr>
                    </a:p>
                  </a:txBody>
                  <a:tcPr marL="3616" marR="3616" marT="3616" marB="0" anchor="b">
                    <a:lnL>
                      <a:noFill/>
                    </a:lnL>
                    <a:lnR>
                      <a:noFill/>
                    </a:lnR>
                    <a:lnT>
                      <a:noFill/>
                    </a:lnT>
                    <a:lnB>
                      <a:noFill/>
                    </a:lnB>
                  </a:tcPr>
                </a:tc>
                <a:tc>
                  <a:txBody>
                    <a:bodyPr/>
                    <a:lstStyle/>
                    <a:p>
                      <a:pPr algn="ctr" fontAlgn="b"/>
                      <a:endParaRPr lang="en-ZA" sz="700" b="0" i="0" u="none" strike="noStrike" dirty="0">
                        <a:solidFill>
                          <a:srgbClr val="000000"/>
                        </a:solidFill>
                        <a:effectLst/>
                        <a:latin typeface="Arial" panose="020B0604020202020204" pitchFamily="34" charset="0"/>
                      </a:endParaRPr>
                    </a:p>
                  </a:txBody>
                  <a:tcPr marL="3616" marR="3616" marT="361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extLst>
                  <a:ext uri="{0D108BD9-81ED-4DB2-BD59-A6C34878D82A}">
                    <a16:rowId xmlns="" xmlns:a16="http://schemas.microsoft.com/office/drawing/2014/main" val="1546299356"/>
                  </a:ext>
                </a:extLst>
              </a:tr>
              <a:tr h="249283">
                <a:tc>
                  <a:txBody>
                    <a:bodyPr/>
                    <a:lstStyle/>
                    <a:p>
                      <a:pPr algn="l" fontAlgn="ctr"/>
                      <a:r>
                        <a:rPr lang="en-US" sz="700" b="1" i="0" u="none" strike="noStrike" dirty="0">
                          <a:solidFill>
                            <a:srgbClr val="000000"/>
                          </a:solidFill>
                          <a:effectLst/>
                          <a:latin typeface="Arial" panose="020B0604020202020204" pitchFamily="34" charset="0"/>
                        </a:rPr>
                        <a:t>Cost per learner - School* (excl JGT infrastructure)</a:t>
                      </a:r>
                    </a:p>
                  </a:txBody>
                  <a:tcPr marL="54234"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1" i="0" u="none" strike="noStrike" dirty="0">
                          <a:solidFill>
                            <a:srgbClr val="000000"/>
                          </a:solidFill>
                          <a:effectLst/>
                          <a:latin typeface="Arial" panose="020B0604020202020204" pitchFamily="34" charset="0"/>
                        </a:rPr>
                        <a:t>R3 663</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1" i="0" u="none" strike="noStrike" dirty="0">
                          <a:solidFill>
                            <a:srgbClr val="000000"/>
                          </a:solidFill>
                          <a:effectLst/>
                          <a:latin typeface="Arial" panose="020B0604020202020204" pitchFamily="34" charset="0"/>
                        </a:rPr>
                        <a:t>R5 826</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1" i="0" u="none" strike="noStrike" dirty="0">
                          <a:solidFill>
                            <a:srgbClr val="000000"/>
                          </a:solidFill>
                          <a:effectLst/>
                          <a:latin typeface="Arial" panose="020B0604020202020204" pitchFamily="34" charset="0"/>
                        </a:rPr>
                        <a:t>R4 534</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1" i="0" u="none" strike="noStrike" dirty="0">
                          <a:solidFill>
                            <a:srgbClr val="000000"/>
                          </a:solidFill>
                          <a:effectLst/>
                          <a:latin typeface="Arial" panose="020B0604020202020204" pitchFamily="34" charset="0"/>
                        </a:rPr>
                        <a:t>R5 193</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1" i="0" u="none" strike="noStrike" dirty="0">
                          <a:solidFill>
                            <a:srgbClr val="000000"/>
                          </a:solidFill>
                          <a:effectLst/>
                          <a:latin typeface="Arial" panose="020B0604020202020204" pitchFamily="34" charset="0"/>
                        </a:rPr>
                        <a:t>R5 419</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extLst>
                  <a:ext uri="{0D108BD9-81ED-4DB2-BD59-A6C34878D82A}">
                    <a16:rowId xmlns="" xmlns:a16="http://schemas.microsoft.com/office/drawing/2014/main" val="1953194616"/>
                  </a:ext>
                </a:extLst>
              </a:tr>
              <a:tr h="249283">
                <a:tc>
                  <a:txBody>
                    <a:bodyPr/>
                    <a:lstStyle/>
                    <a:p>
                      <a:pPr algn="l" fontAlgn="ctr"/>
                      <a:r>
                        <a:rPr lang="en-ZA" sz="700" b="1" i="0" u="none" strike="noStrike" dirty="0">
                          <a:solidFill>
                            <a:srgbClr val="000000"/>
                          </a:solidFill>
                          <a:effectLst/>
                          <a:latin typeface="Arial" panose="020B0604020202020204" pitchFamily="34" charset="0"/>
                        </a:rPr>
                        <a:t>Cost per learner - TOTAL* (excl JGT infrastructure)</a:t>
                      </a:r>
                    </a:p>
                  </a:txBody>
                  <a:tcPr marL="54234"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1" i="0" u="none" strike="noStrike" dirty="0">
                          <a:solidFill>
                            <a:srgbClr val="000000"/>
                          </a:solidFill>
                          <a:effectLst/>
                          <a:latin typeface="Arial" panose="020B0604020202020204" pitchFamily="34" charset="0"/>
                        </a:rPr>
                        <a:t>R5 431</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en-ZA" sz="700" b="1"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1" i="0" u="none" strike="noStrike" dirty="0">
                          <a:solidFill>
                            <a:srgbClr val="000000"/>
                          </a:solidFill>
                          <a:effectLst/>
                          <a:latin typeface="Arial" panose="020B0604020202020204" pitchFamily="34" charset="0"/>
                        </a:rPr>
                        <a:t>R9 071</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en-ZA" sz="700" b="1"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1" i="0" u="none" strike="noStrike" dirty="0">
                          <a:solidFill>
                            <a:srgbClr val="000000"/>
                          </a:solidFill>
                          <a:effectLst/>
                          <a:latin typeface="Arial" panose="020B0604020202020204" pitchFamily="34" charset="0"/>
                        </a:rPr>
                        <a:t>R7 103</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700" b="0"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1" i="0" u="none" strike="noStrike" dirty="0">
                          <a:solidFill>
                            <a:srgbClr val="000000"/>
                          </a:solidFill>
                          <a:effectLst/>
                          <a:latin typeface="Arial" panose="020B0604020202020204" pitchFamily="34" charset="0"/>
                        </a:rPr>
                        <a:t>R7 218</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en-ZA" sz="700" b="1" i="0" u="none" strike="noStrike" dirty="0">
                        <a:solidFill>
                          <a:srgbClr val="000000"/>
                        </a:solidFill>
                        <a:effectLst/>
                        <a:latin typeface="Arial" panose="020B0604020202020204" pitchFamily="34" charset="0"/>
                      </a:endParaRP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700" b="1" i="0" u="none" strike="noStrike" dirty="0">
                          <a:solidFill>
                            <a:srgbClr val="000000"/>
                          </a:solidFill>
                          <a:effectLst/>
                          <a:latin typeface="Arial" panose="020B0604020202020204" pitchFamily="34" charset="0"/>
                        </a:rPr>
                        <a:t>R7 497</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1"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extLst>
                  <a:ext uri="{0D108BD9-81ED-4DB2-BD59-A6C34878D82A}">
                    <a16:rowId xmlns="" xmlns:a16="http://schemas.microsoft.com/office/drawing/2014/main" val="106017513"/>
                  </a:ext>
                </a:extLst>
              </a:tr>
              <a:tr h="172124">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extLst>
                  <a:ext uri="{0D108BD9-81ED-4DB2-BD59-A6C34878D82A}">
                    <a16:rowId xmlns="" xmlns:a16="http://schemas.microsoft.com/office/drawing/2014/main" val="3683032743"/>
                  </a:ext>
                </a:extLst>
              </a:tr>
              <a:tr h="172124">
                <a:tc gridSpan="3">
                  <a:txBody>
                    <a:bodyPr/>
                    <a:lstStyle/>
                    <a:p>
                      <a:pPr algn="l" fontAlgn="ctr"/>
                      <a:r>
                        <a:rPr lang="en-US" sz="600" b="0" i="0" u="none" strike="noStrike" dirty="0">
                          <a:solidFill>
                            <a:srgbClr val="000000"/>
                          </a:solidFill>
                          <a:effectLst/>
                          <a:latin typeface="Arial" panose="020B0604020202020204" pitchFamily="34" charset="0"/>
                        </a:rPr>
                        <a:t>Excludes Mellon Educate's parameters and contribution to Happy Valley Primary 2018 - 2020</a:t>
                      </a:r>
                    </a:p>
                  </a:txBody>
                  <a:tcPr marL="54234" marR="3616" marT="3616" marB="0" anchor="ctr">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extLst>
                  <a:ext uri="{0D108BD9-81ED-4DB2-BD59-A6C34878D82A}">
                    <a16:rowId xmlns="" xmlns:a16="http://schemas.microsoft.com/office/drawing/2014/main" val="3452422459"/>
                  </a:ext>
                </a:extLst>
              </a:tr>
              <a:tr h="172124">
                <a:tc gridSpan="3">
                  <a:txBody>
                    <a:bodyPr/>
                    <a:lstStyle/>
                    <a:p>
                      <a:pPr algn="l" fontAlgn="ctr"/>
                      <a:r>
                        <a:rPr lang="en-US" sz="600" b="0" i="0" u="none" strike="noStrike" dirty="0">
                          <a:solidFill>
                            <a:srgbClr val="000000"/>
                          </a:solidFill>
                          <a:effectLst/>
                          <a:latin typeface="Arial" panose="020B0604020202020204" pitchFamily="34" charset="0"/>
                        </a:rPr>
                        <a:t>Donors include the Public School Partnership Funder Group and the Jakes Gerwel Trust</a:t>
                      </a:r>
                    </a:p>
                  </a:txBody>
                  <a:tcPr marL="54234" marR="3616" marT="3616" marB="0" anchor="ctr">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extLst>
                  <a:ext uri="{0D108BD9-81ED-4DB2-BD59-A6C34878D82A}">
                    <a16:rowId xmlns="" xmlns:a16="http://schemas.microsoft.com/office/drawing/2014/main" val="4193277552"/>
                  </a:ext>
                </a:extLst>
              </a:tr>
              <a:tr h="172124">
                <a:tc>
                  <a:txBody>
                    <a:bodyPr/>
                    <a:lstStyle/>
                    <a:p>
                      <a:pPr algn="l" fontAlgn="ctr"/>
                      <a:r>
                        <a:rPr lang="en-ZA" sz="600" b="0" i="0" u="none" strike="noStrike" dirty="0">
                          <a:solidFill>
                            <a:srgbClr val="000000"/>
                          </a:solidFill>
                          <a:effectLst/>
                          <a:latin typeface="Arial" panose="020B0604020202020204" pitchFamily="34" charset="0"/>
                        </a:rPr>
                        <a:t>Jakes Gerwel expenditure includes ~ R96mil infrastructure expenditure</a:t>
                      </a:r>
                    </a:p>
                  </a:txBody>
                  <a:tcPr marL="54234" marR="3616" marT="3616" marB="0" anchor="ctr">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extLst>
                  <a:ext uri="{0D108BD9-81ED-4DB2-BD59-A6C34878D82A}">
                    <a16:rowId xmlns="" xmlns:a16="http://schemas.microsoft.com/office/drawing/2014/main" val="3831196784"/>
                  </a:ext>
                </a:extLst>
              </a:tr>
              <a:tr h="172124">
                <a:tc gridSpan="3">
                  <a:txBody>
                    <a:bodyPr/>
                    <a:lstStyle/>
                    <a:p>
                      <a:pPr algn="l" fontAlgn="ctr"/>
                      <a:r>
                        <a:rPr lang="en-ZA" sz="600" b="0" i="0" u="none" strike="noStrike" dirty="0">
                          <a:solidFill>
                            <a:srgbClr val="000000"/>
                          </a:solidFill>
                          <a:effectLst/>
                          <a:latin typeface="Arial" panose="020B0604020202020204" pitchFamily="34" charset="0"/>
                        </a:rPr>
                        <a:t>* Cost per learner calculation excludes this Jakes Gerwel infrastructure contribution</a:t>
                      </a:r>
                    </a:p>
                  </a:txBody>
                  <a:tcPr marL="54234" marR="3616" marT="3616" marB="0" anchor="ctr">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extLst>
                  <a:ext uri="{0D108BD9-81ED-4DB2-BD59-A6C34878D82A}">
                    <a16:rowId xmlns="" xmlns:a16="http://schemas.microsoft.com/office/drawing/2014/main" val="2158838139"/>
                  </a:ext>
                </a:extLst>
              </a:tr>
              <a:tr h="306150">
                <a:tc gridSpan="3">
                  <a:txBody>
                    <a:bodyPr/>
                    <a:lstStyle/>
                    <a:p>
                      <a:pPr algn="l" fontAlgn="ctr"/>
                      <a:r>
                        <a:rPr lang="en-US" sz="600" b="0" i="0" u="none" strike="noStrike" dirty="0">
                          <a:solidFill>
                            <a:srgbClr val="000000"/>
                          </a:solidFill>
                          <a:effectLst/>
                          <a:latin typeface="Arial" panose="020B0604020202020204" pitchFamily="34" charset="0"/>
                        </a:rPr>
                        <a:t>Higher 2020 costs are attributed to a COVID-response fund and increased standardized assessments</a:t>
                      </a:r>
                    </a:p>
                  </a:txBody>
                  <a:tcPr marL="54234" marR="3616" marT="3616" marB="0" anchor="ctr">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extLst>
                  <a:ext uri="{0D108BD9-81ED-4DB2-BD59-A6C34878D82A}">
                    <a16:rowId xmlns="" xmlns:a16="http://schemas.microsoft.com/office/drawing/2014/main" val="1605216231"/>
                  </a:ext>
                </a:extLst>
              </a:tr>
              <a:tr h="172124">
                <a:tc>
                  <a:txBody>
                    <a:bodyPr/>
                    <a:lstStyle/>
                    <a:p>
                      <a:pPr algn="l" fontAlgn="ctr"/>
                      <a:r>
                        <a:rPr lang="en-US" sz="600" b="0" i="0" u="none" strike="noStrike" dirty="0">
                          <a:solidFill>
                            <a:srgbClr val="000000"/>
                          </a:solidFill>
                          <a:effectLst/>
                          <a:latin typeface="Arial" panose="020B0604020202020204" pitchFamily="34" charset="0"/>
                        </a:rPr>
                        <a:t>Programme delivery includes programme administration and M&amp;E</a:t>
                      </a:r>
                    </a:p>
                  </a:txBody>
                  <a:tcPr marL="54234" marR="3616" marT="3616" marB="0" anchor="ctr">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3616" marR="3616" marT="3616" marB="0" anchor="b">
                    <a:lnL>
                      <a:noFill/>
                    </a:lnL>
                    <a:lnR>
                      <a:noFill/>
                    </a:lnR>
                    <a:lnT>
                      <a:noFill/>
                    </a:lnT>
                    <a:lnB>
                      <a:noFill/>
                    </a:lnB>
                  </a:tcPr>
                </a:tc>
                <a:extLst>
                  <a:ext uri="{0D108BD9-81ED-4DB2-BD59-A6C34878D82A}">
                    <a16:rowId xmlns="" xmlns:a16="http://schemas.microsoft.com/office/drawing/2014/main" val="1962009283"/>
                  </a:ext>
                </a:extLst>
              </a:tr>
            </a:tbl>
          </a:graphicData>
        </a:graphic>
      </p:graphicFrame>
    </p:spTree>
    <p:extLst>
      <p:ext uri="{BB962C8B-B14F-4D97-AF65-F5344CB8AC3E}">
        <p14:creationId xmlns:p14="http://schemas.microsoft.com/office/powerpoint/2010/main" xmlns="" val="2834083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LEARNER PERFORMANCE</a:t>
            </a:r>
            <a:endParaRPr lang="en-ZA" dirty="0"/>
          </a:p>
        </p:txBody>
      </p:sp>
      <p:sp>
        <p:nvSpPr>
          <p:cNvPr id="3" name="Content Placeholder 2"/>
          <p:cNvSpPr>
            <a:spLocks noGrp="1"/>
          </p:cNvSpPr>
          <p:nvPr>
            <p:ph idx="1"/>
          </p:nvPr>
        </p:nvSpPr>
        <p:spPr>
          <a:solidFill>
            <a:schemeClr val="tx2">
              <a:lumMod val="75000"/>
            </a:schemeClr>
          </a:solidFill>
        </p:spPr>
        <p:txBody>
          <a:bodyPr/>
          <a:lstStyle/>
          <a:p>
            <a:endParaRPr lang="en-ZA" dirty="0"/>
          </a:p>
        </p:txBody>
      </p:sp>
      <p:sp>
        <p:nvSpPr>
          <p:cNvPr id="4" name="Footer Placeholder 3"/>
          <p:cNvSpPr>
            <a:spLocks noGrp="1"/>
          </p:cNvSpPr>
          <p:nvPr>
            <p:ph type="ftr" sz="quarter" idx="11"/>
          </p:nvPr>
        </p:nvSpPr>
        <p:spPr/>
        <p:txBody>
          <a:bodyPr/>
          <a:lstStyle/>
          <a:p>
            <a:r>
              <a:rPr lang="en-US" dirty="0" smtClean="0"/>
              <a:t>MEC Consultation 2021 Basket of posts</a:t>
            </a:r>
            <a:endParaRPr lang="en-US" dirty="0"/>
          </a:p>
        </p:txBody>
      </p:sp>
      <p:sp>
        <p:nvSpPr>
          <p:cNvPr id="5" name="Slide Number Placeholder 4"/>
          <p:cNvSpPr>
            <a:spLocks noGrp="1"/>
          </p:cNvSpPr>
          <p:nvPr>
            <p:ph type="sldNum" sz="quarter" idx="12"/>
          </p:nvPr>
        </p:nvSpPr>
        <p:spPr/>
        <p:txBody>
          <a:bodyPr/>
          <a:lstStyle/>
          <a:p>
            <a:fld id="{4A195F56-7990-6B44-9AC2-D8AEA6FBBBD0}" type="slidenum">
              <a:rPr lang="en-US" smtClean="0"/>
              <a:pPr/>
              <a:t>23</a:t>
            </a:fld>
            <a:endParaRPr lang="en-US" dirty="0"/>
          </a:p>
        </p:txBody>
      </p:sp>
    </p:spTree>
    <p:extLst>
      <p:ext uri="{BB962C8B-B14F-4D97-AF65-F5344CB8AC3E}">
        <p14:creationId xmlns:p14="http://schemas.microsoft.com/office/powerpoint/2010/main" xmlns="" val="3328320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DCE80A28-E993-9740-8538-B5CF0C0F58BC}" type="slidenum">
              <a:rPr lang="en-US" smtClean="0"/>
              <a:pPr/>
              <a:t>24</a:t>
            </a:fld>
            <a:endParaRPr lang="en-US" dirty="0"/>
          </a:p>
        </p:txBody>
      </p:sp>
      <p:sp>
        <p:nvSpPr>
          <p:cNvPr id="5" name="TextBox 4"/>
          <p:cNvSpPr txBox="1"/>
          <p:nvPr/>
        </p:nvSpPr>
        <p:spPr>
          <a:xfrm>
            <a:off x="865562" y="2334986"/>
            <a:ext cx="7502979" cy="530915"/>
          </a:xfrm>
          <a:prstGeom prst="rect">
            <a:avLst/>
          </a:prstGeom>
          <a:noFill/>
        </p:spPr>
        <p:txBody>
          <a:bodyPr wrap="square" rtlCol="0">
            <a:spAutoFit/>
          </a:bodyPr>
          <a:lstStyle/>
          <a:p>
            <a:r>
              <a:rPr lang="en-ZA" sz="1500" dirty="0">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endParaRPr>
          </a:p>
          <a:p>
            <a:endParaRPr lang="en-US" sz="1350" dirty="0"/>
          </a:p>
        </p:txBody>
      </p:sp>
      <p:sp>
        <p:nvSpPr>
          <p:cNvPr id="4" name="TextBox 3"/>
          <p:cNvSpPr txBox="1"/>
          <p:nvPr/>
        </p:nvSpPr>
        <p:spPr>
          <a:xfrm>
            <a:off x="323528" y="1052736"/>
            <a:ext cx="8496944" cy="4401205"/>
          </a:xfrm>
          <a:prstGeom prst="rect">
            <a:avLst/>
          </a:prstGeom>
          <a:noFill/>
        </p:spPr>
        <p:txBody>
          <a:bodyPr wrap="square" rtlCol="0">
            <a:spAutoFit/>
          </a:bodyPr>
          <a:lstStyle/>
          <a:p>
            <a:pPr marL="257175" indent="-257175" algn="just">
              <a:buFont typeface="Arial" panose="020B0604020202020204" pitchFamily="34" charset="0"/>
              <a:buChar char="•"/>
            </a:pPr>
            <a:r>
              <a:rPr lang="en-US" sz="2400" dirty="0">
                <a:solidFill>
                  <a:schemeClr val="bg2">
                    <a:lumMod val="50000"/>
                  </a:schemeClr>
                </a:solidFill>
                <a:latin typeface="Arial" panose="020B0604020202020204" pitchFamily="34" charset="0"/>
                <a:cs typeface="Arial" panose="020B0604020202020204" pitchFamily="34" charset="0"/>
              </a:rPr>
              <a:t>The </a:t>
            </a:r>
            <a:r>
              <a:rPr lang="en-US" sz="2400" b="1" dirty="0">
                <a:solidFill>
                  <a:schemeClr val="bg2">
                    <a:lumMod val="50000"/>
                  </a:schemeClr>
                </a:solidFill>
                <a:latin typeface="Arial" panose="020B0604020202020204" pitchFamily="34" charset="0"/>
                <a:cs typeface="Arial" panose="020B0604020202020204" pitchFamily="34" charset="0"/>
              </a:rPr>
              <a:t>quality of governance </a:t>
            </a:r>
            <a:r>
              <a:rPr lang="en-US" sz="2400" dirty="0">
                <a:solidFill>
                  <a:schemeClr val="bg2">
                    <a:lumMod val="50000"/>
                  </a:schemeClr>
                </a:solidFill>
                <a:latin typeface="Arial" panose="020B0604020202020204" pitchFamily="34" charset="0"/>
                <a:cs typeface="Arial" panose="020B0604020202020204" pitchFamily="34" charset="0"/>
              </a:rPr>
              <a:t>has improved significantly</a:t>
            </a:r>
          </a:p>
          <a:p>
            <a:pPr marL="257175" indent="-257175" algn="just">
              <a:buFont typeface="Arial" panose="020B0604020202020204" pitchFamily="34" charset="0"/>
              <a:buChar char="•"/>
            </a:pPr>
            <a:r>
              <a:rPr lang="en-US" sz="2400" dirty="0">
                <a:solidFill>
                  <a:schemeClr val="bg2">
                    <a:lumMod val="50000"/>
                  </a:schemeClr>
                </a:solidFill>
                <a:latin typeface="Arial" panose="020B0604020202020204" pitchFamily="34" charset="0"/>
                <a:cs typeface="Arial" panose="020B0604020202020204" pitchFamily="34" charset="0"/>
              </a:rPr>
              <a:t>Quality of education is at the heart of governance and the SGBs have prepared and are </a:t>
            </a:r>
            <a:r>
              <a:rPr lang="en-US" sz="2400" b="1" dirty="0">
                <a:solidFill>
                  <a:schemeClr val="bg2">
                    <a:lumMod val="50000"/>
                  </a:schemeClr>
                </a:solidFill>
                <a:latin typeface="Arial" panose="020B0604020202020204" pitchFamily="34" charset="0"/>
                <a:cs typeface="Arial" panose="020B0604020202020204" pitchFamily="34" charset="0"/>
              </a:rPr>
              <a:t>monitoring the implementation of high quality school improvement plans</a:t>
            </a:r>
          </a:p>
          <a:p>
            <a:pPr marL="257175" indent="-257175" algn="just">
              <a:buFont typeface="Arial" panose="020B0604020202020204" pitchFamily="34" charset="0"/>
              <a:buChar char="•"/>
            </a:pPr>
            <a:r>
              <a:rPr lang="en-US" sz="2400" b="1" dirty="0">
                <a:solidFill>
                  <a:schemeClr val="bg2">
                    <a:lumMod val="50000"/>
                  </a:schemeClr>
                </a:solidFill>
                <a:latin typeface="Arial" panose="020B0604020202020204" pitchFamily="34" charset="0"/>
                <a:cs typeface="Arial" panose="020B0604020202020204" pitchFamily="34" charset="0"/>
              </a:rPr>
              <a:t>Extended schools days </a:t>
            </a:r>
            <a:r>
              <a:rPr lang="en-US" sz="2400" dirty="0" smtClean="0">
                <a:solidFill>
                  <a:schemeClr val="bg2">
                    <a:lumMod val="50000"/>
                  </a:schemeClr>
                </a:solidFill>
                <a:latin typeface="Arial" panose="020B0604020202020204" pitchFamily="34" charset="0"/>
                <a:cs typeface="Arial" panose="020B0604020202020204" pitchFamily="34" charset="0"/>
              </a:rPr>
              <a:t>in </a:t>
            </a:r>
            <a:r>
              <a:rPr lang="en-US" sz="2400" dirty="0">
                <a:solidFill>
                  <a:schemeClr val="bg2">
                    <a:lumMod val="50000"/>
                  </a:schemeClr>
                </a:solidFill>
                <a:latin typeface="Arial" panose="020B0604020202020204" pitchFamily="34" charset="0"/>
                <a:cs typeface="Arial" panose="020B0604020202020204" pitchFamily="34" charset="0"/>
              </a:rPr>
              <a:t>some schools</a:t>
            </a:r>
          </a:p>
          <a:p>
            <a:pPr marL="257175" indent="-257175" algn="just">
              <a:buFont typeface="Arial" panose="020B0604020202020204" pitchFamily="34" charset="0"/>
              <a:buChar char="•"/>
            </a:pPr>
            <a:r>
              <a:rPr lang="en-US" sz="2400" dirty="0">
                <a:solidFill>
                  <a:schemeClr val="bg2">
                    <a:lumMod val="50000"/>
                  </a:schemeClr>
                </a:solidFill>
                <a:latin typeface="Arial" panose="020B0604020202020204" pitchFamily="34" charset="0"/>
                <a:cs typeface="Arial" panose="020B0604020202020204" pitchFamily="34" charset="0"/>
              </a:rPr>
              <a:t>Parents have taken decisive steps to </a:t>
            </a:r>
            <a:r>
              <a:rPr lang="en-US" sz="2400" b="1" dirty="0">
                <a:solidFill>
                  <a:schemeClr val="bg2">
                    <a:lumMod val="50000"/>
                  </a:schemeClr>
                </a:solidFill>
                <a:latin typeface="Arial" panose="020B0604020202020204" pitchFamily="34" charset="0"/>
                <a:cs typeface="Arial" panose="020B0604020202020204" pitchFamily="34" charset="0"/>
              </a:rPr>
              <a:t>demand quality education </a:t>
            </a:r>
            <a:r>
              <a:rPr lang="en-US" sz="2400" dirty="0">
                <a:solidFill>
                  <a:schemeClr val="bg2">
                    <a:lumMod val="50000"/>
                  </a:schemeClr>
                </a:solidFill>
                <a:latin typeface="Arial" panose="020B0604020202020204" pitchFamily="34" charset="0"/>
                <a:cs typeface="Arial" panose="020B0604020202020204" pitchFamily="34" charset="0"/>
              </a:rPr>
              <a:t>for their children </a:t>
            </a:r>
          </a:p>
          <a:p>
            <a:pPr marL="257175" indent="-257175" algn="just">
              <a:buFont typeface="Arial" panose="020B0604020202020204" pitchFamily="34" charset="0"/>
              <a:buChar char="•"/>
            </a:pPr>
            <a:r>
              <a:rPr lang="en-US" sz="2400" dirty="0">
                <a:solidFill>
                  <a:schemeClr val="bg2">
                    <a:lumMod val="50000"/>
                  </a:schemeClr>
                </a:solidFill>
                <a:latin typeface="Arial" panose="020B0604020202020204" pitchFamily="34" charset="0"/>
                <a:cs typeface="Arial" panose="020B0604020202020204" pitchFamily="34" charset="0"/>
              </a:rPr>
              <a:t>School O</a:t>
            </a:r>
            <a:r>
              <a:rPr lang="en-US" sz="2400" dirty="0" smtClean="0">
                <a:solidFill>
                  <a:schemeClr val="bg2">
                    <a:lumMod val="50000"/>
                  </a:schemeClr>
                </a:solidFill>
                <a:latin typeface="Arial" panose="020B0604020202020204" pitchFamily="34" charset="0"/>
                <a:cs typeface="Arial" panose="020B0604020202020204" pitchFamily="34" charset="0"/>
              </a:rPr>
              <a:t>perating </a:t>
            </a:r>
            <a:r>
              <a:rPr lang="en-US" sz="2400" dirty="0">
                <a:solidFill>
                  <a:schemeClr val="bg2">
                    <a:lumMod val="50000"/>
                  </a:schemeClr>
                </a:solidFill>
                <a:latin typeface="Arial" panose="020B0604020202020204" pitchFamily="34" charset="0"/>
                <a:cs typeface="Arial" panose="020B0604020202020204" pitchFamily="34" charset="0"/>
              </a:rPr>
              <a:t>P</a:t>
            </a:r>
            <a:r>
              <a:rPr lang="en-US" sz="2400" dirty="0" smtClean="0">
                <a:solidFill>
                  <a:schemeClr val="bg2">
                    <a:lumMod val="50000"/>
                  </a:schemeClr>
                </a:solidFill>
                <a:latin typeface="Arial" panose="020B0604020202020204" pitchFamily="34" charset="0"/>
                <a:cs typeface="Arial" panose="020B0604020202020204" pitchFamily="34" charset="0"/>
              </a:rPr>
              <a:t>artners </a:t>
            </a:r>
            <a:r>
              <a:rPr lang="en-US" sz="2400" dirty="0">
                <a:solidFill>
                  <a:schemeClr val="bg2">
                    <a:lumMod val="50000"/>
                  </a:schemeClr>
                </a:solidFill>
                <a:latin typeface="Arial" panose="020B0604020202020204" pitchFamily="34" charset="0"/>
                <a:cs typeface="Arial" panose="020B0604020202020204" pitchFamily="34" charset="0"/>
              </a:rPr>
              <a:t>are freeing the school management team from administrative </a:t>
            </a:r>
            <a:r>
              <a:rPr lang="en-US" sz="2400" dirty="0" smtClean="0">
                <a:solidFill>
                  <a:schemeClr val="bg2">
                    <a:lumMod val="50000"/>
                  </a:schemeClr>
                </a:solidFill>
                <a:latin typeface="Arial" panose="020B0604020202020204" pitchFamily="34" charset="0"/>
                <a:cs typeface="Arial" panose="020B0604020202020204" pitchFamily="34" charset="0"/>
              </a:rPr>
              <a:t>tasks, for </a:t>
            </a:r>
            <a:r>
              <a:rPr lang="en-US" sz="2400" dirty="0">
                <a:solidFill>
                  <a:schemeClr val="bg2">
                    <a:lumMod val="50000"/>
                  </a:schemeClr>
                </a:solidFill>
                <a:latin typeface="Arial" panose="020B0604020202020204" pitchFamily="34" charset="0"/>
                <a:cs typeface="Arial" panose="020B0604020202020204" pitchFamily="34" charset="0"/>
              </a:rPr>
              <a:t>focus </a:t>
            </a:r>
            <a:r>
              <a:rPr lang="en-US" sz="2400" b="1" dirty="0" smtClean="0">
                <a:solidFill>
                  <a:schemeClr val="bg2">
                    <a:lumMod val="50000"/>
                  </a:schemeClr>
                </a:solidFill>
                <a:latin typeface="Arial" panose="020B0604020202020204" pitchFamily="34" charset="0"/>
                <a:cs typeface="Arial" panose="020B0604020202020204" pitchFamily="34" charset="0"/>
              </a:rPr>
              <a:t>on </a:t>
            </a:r>
            <a:r>
              <a:rPr lang="en-US" sz="2400" b="1" dirty="0">
                <a:solidFill>
                  <a:schemeClr val="bg2">
                    <a:lumMod val="50000"/>
                  </a:schemeClr>
                </a:solidFill>
                <a:latin typeface="Arial" panose="020B0604020202020204" pitchFamily="34" charset="0"/>
                <a:cs typeface="Arial" panose="020B0604020202020204" pitchFamily="34" charset="0"/>
              </a:rPr>
              <a:t>instructional leadership and teacher development</a:t>
            </a:r>
          </a:p>
          <a:p>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323528" y="332656"/>
            <a:ext cx="8712968" cy="461665"/>
          </a:xfrm>
          <a:prstGeom prst="rect">
            <a:avLst/>
          </a:prstGeom>
        </p:spPr>
        <p:txBody>
          <a:bodyPr wrap="square">
            <a:spAutoFit/>
          </a:bodyPr>
          <a:lstStyle/>
          <a:p>
            <a:pPr algn="ctr"/>
            <a:r>
              <a:rPr lang="en-ZA" sz="2400" b="1" dirty="0">
                <a:solidFill>
                  <a:srgbClr val="003399"/>
                </a:solidFill>
                <a:latin typeface="Century Gothic" pitchFamily="34" charset="0"/>
                <a:ea typeface="+mj-ea"/>
                <a:cs typeface="+mj-cs"/>
              </a:rPr>
              <a:t>OVERVIEW OF PROGRESS IN COLLABORATION SCHOOLS </a:t>
            </a:r>
            <a:endParaRPr lang="en-US" dirty="0"/>
          </a:p>
        </p:txBody>
      </p:sp>
    </p:spTree>
    <p:extLst>
      <p:ext uri="{BB962C8B-B14F-4D97-AF65-F5344CB8AC3E}">
        <p14:creationId xmlns:p14="http://schemas.microsoft.com/office/powerpoint/2010/main" xmlns="" val="3728434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34" y="399902"/>
            <a:ext cx="8597205" cy="559256"/>
          </a:xfrm>
        </p:spPr>
        <p:txBody>
          <a:bodyPr>
            <a:normAutofit fontScale="90000"/>
          </a:bodyPr>
          <a:lstStyle/>
          <a:p>
            <a:r>
              <a:rPr lang="en-ZA" sz="3600" dirty="0" smtClean="0">
                <a:solidFill>
                  <a:srgbClr val="003399"/>
                </a:solidFill>
              </a:rPr>
              <a:t/>
            </a:r>
            <a:br>
              <a:rPr lang="en-ZA" sz="3600" dirty="0" smtClean="0">
                <a:solidFill>
                  <a:srgbClr val="003399"/>
                </a:solidFill>
              </a:rPr>
            </a:br>
            <a:r>
              <a:rPr lang="en-ZA" sz="3600" dirty="0" smtClean="0">
                <a:solidFill>
                  <a:srgbClr val="003399"/>
                </a:solidFill>
              </a:rPr>
              <a:t>LEARNER </a:t>
            </a:r>
            <a:r>
              <a:rPr lang="en-ZA" sz="3600" dirty="0">
                <a:solidFill>
                  <a:srgbClr val="003399"/>
                </a:solidFill>
              </a:rPr>
              <a:t>OUTCOMES: GRADE 3 </a:t>
            </a:r>
            <a:r>
              <a:rPr lang="en-ZA" sz="3600" dirty="0" smtClean="0">
                <a:solidFill>
                  <a:srgbClr val="003399"/>
                </a:solidFill>
              </a:rPr>
              <a:t>SYSTEMICS </a:t>
            </a:r>
            <a:r>
              <a:rPr lang="en-US" dirty="0"/>
              <a:t/>
            </a:r>
            <a:br>
              <a:rPr lang="en-US" dirty="0"/>
            </a:br>
            <a:endParaRPr lang="en-ZA" dirty="0"/>
          </a:p>
        </p:txBody>
      </p:sp>
      <p:sp>
        <p:nvSpPr>
          <p:cNvPr id="3" name="Slide Number Placeholder 2"/>
          <p:cNvSpPr>
            <a:spLocks noGrp="1"/>
          </p:cNvSpPr>
          <p:nvPr>
            <p:ph type="sldNum" sz="quarter" idx="4294967295"/>
          </p:nvPr>
        </p:nvSpPr>
        <p:spPr>
          <a:xfrm>
            <a:off x="8378080" y="6468150"/>
            <a:ext cx="514400" cy="230832"/>
          </a:xfrm>
          <a:prstGeom prst="rect">
            <a:avLst/>
          </a:prstGeom>
        </p:spPr>
        <p:txBody>
          <a:bodyPr/>
          <a:lstStyle/>
          <a:p>
            <a:fld id="{DCE80A28-E993-9740-8538-B5CF0C0F58BC}" type="slidenum">
              <a:rPr lang="en-US" smtClean="0"/>
              <a:pPr/>
              <a:t>25</a:t>
            </a:fld>
            <a:endParaRPr lang="en-US" dirty="0"/>
          </a:p>
        </p:txBody>
      </p:sp>
      <p:sp>
        <p:nvSpPr>
          <p:cNvPr id="5" name="TextBox 4"/>
          <p:cNvSpPr txBox="1"/>
          <p:nvPr/>
        </p:nvSpPr>
        <p:spPr>
          <a:xfrm>
            <a:off x="539552" y="1700808"/>
            <a:ext cx="7502979" cy="530915"/>
          </a:xfrm>
          <a:prstGeom prst="rect">
            <a:avLst/>
          </a:prstGeom>
          <a:noFill/>
        </p:spPr>
        <p:txBody>
          <a:bodyPr wrap="square" rtlCol="0">
            <a:spAutoFit/>
          </a:bodyPr>
          <a:lstStyle/>
          <a:p>
            <a:r>
              <a:rPr lang="en-ZA" sz="1500" dirty="0">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endParaRPr>
          </a:p>
          <a:p>
            <a:endParaRPr lang="en-US" sz="1350" dirty="0"/>
          </a:p>
        </p:txBody>
      </p:sp>
      <p:graphicFrame>
        <p:nvGraphicFramePr>
          <p:cNvPr id="11" name="Table 10"/>
          <p:cNvGraphicFramePr>
            <a:graphicFrameLocks noGrp="1"/>
          </p:cNvGraphicFramePr>
          <p:nvPr>
            <p:extLst/>
          </p:nvPr>
        </p:nvGraphicFramePr>
        <p:xfrm>
          <a:off x="616705" y="1196752"/>
          <a:ext cx="8275139" cy="4883155"/>
        </p:xfrm>
        <a:graphic>
          <a:graphicData uri="http://schemas.openxmlformats.org/drawingml/2006/table">
            <a:tbl>
              <a:tblPr/>
              <a:tblGrid>
                <a:gridCol w="2294097">
                  <a:extLst>
                    <a:ext uri="{9D8B030D-6E8A-4147-A177-3AD203B41FA5}">
                      <a16:colId xmlns="" xmlns:a16="http://schemas.microsoft.com/office/drawing/2014/main" val="654842656"/>
                    </a:ext>
                  </a:extLst>
                </a:gridCol>
                <a:gridCol w="440385">
                  <a:extLst>
                    <a:ext uri="{9D8B030D-6E8A-4147-A177-3AD203B41FA5}">
                      <a16:colId xmlns="" xmlns:a16="http://schemas.microsoft.com/office/drawing/2014/main" val="3060435250"/>
                    </a:ext>
                  </a:extLst>
                </a:gridCol>
                <a:gridCol w="440385">
                  <a:extLst>
                    <a:ext uri="{9D8B030D-6E8A-4147-A177-3AD203B41FA5}">
                      <a16:colId xmlns="" xmlns:a16="http://schemas.microsoft.com/office/drawing/2014/main" val="4291463433"/>
                    </a:ext>
                  </a:extLst>
                </a:gridCol>
                <a:gridCol w="399419">
                  <a:extLst>
                    <a:ext uri="{9D8B030D-6E8A-4147-A177-3AD203B41FA5}">
                      <a16:colId xmlns="" xmlns:a16="http://schemas.microsoft.com/office/drawing/2014/main" val="3579665798"/>
                    </a:ext>
                  </a:extLst>
                </a:gridCol>
                <a:gridCol w="399419">
                  <a:extLst>
                    <a:ext uri="{9D8B030D-6E8A-4147-A177-3AD203B41FA5}">
                      <a16:colId xmlns="" xmlns:a16="http://schemas.microsoft.com/office/drawing/2014/main" val="2755524310"/>
                    </a:ext>
                  </a:extLst>
                </a:gridCol>
                <a:gridCol w="399419">
                  <a:extLst>
                    <a:ext uri="{9D8B030D-6E8A-4147-A177-3AD203B41FA5}">
                      <a16:colId xmlns="" xmlns:a16="http://schemas.microsoft.com/office/drawing/2014/main" val="1514054761"/>
                    </a:ext>
                  </a:extLst>
                </a:gridCol>
                <a:gridCol w="399419">
                  <a:extLst>
                    <a:ext uri="{9D8B030D-6E8A-4147-A177-3AD203B41FA5}">
                      <a16:colId xmlns="" xmlns:a16="http://schemas.microsoft.com/office/drawing/2014/main" val="3582974948"/>
                    </a:ext>
                  </a:extLst>
                </a:gridCol>
                <a:gridCol w="399419">
                  <a:extLst>
                    <a:ext uri="{9D8B030D-6E8A-4147-A177-3AD203B41FA5}">
                      <a16:colId xmlns="" xmlns:a16="http://schemas.microsoft.com/office/drawing/2014/main" val="1520299700"/>
                    </a:ext>
                  </a:extLst>
                </a:gridCol>
                <a:gridCol w="399419">
                  <a:extLst>
                    <a:ext uri="{9D8B030D-6E8A-4147-A177-3AD203B41FA5}">
                      <a16:colId xmlns="" xmlns:a16="http://schemas.microsoft.com/office/drawing/2014/main" val="1840766540"/>
                    </a:ext>
                  </a:extLst>
                </a:gridCol>
                <a:gridCol w="399419">
                  <a:extLst>
                    <a:ext uri="{9D8B030D-6E8A-4147-A177-3AD203B41FA5}">
                      <a16:colId xmlns="" xmlns:a16="http://schemas.microsoft.com/office/drawing/2014/main" val="2974755649"/>
                    </a:ext>
                  </a:extLst>
                </a:gridCol>
                <a:gridCol w="153623">
                  <a:extLst>
                    <a:ext uri="{9D8B030D-6E8A-4147-A177-3AD203B41FA5}">
                      <a16:colId xmlns="" xmlns:a16="http://schemas.microsoft.com/office/drawing/2014/main" val="845266052"/>
                    </a:ext>
                  </a:extLst>
                </a:gridCol>
                <a:gridCol w="1362120">
                  <a:extLst>
                    <a:ext uri="{9D8B030D-6E8A-4147-A177-3AD203B41FA5}">
                      <a16:colId xmlns="" xmlns:a16="http://schemas.microsoft.com/office/drawing/2014/main" val="1915300953"/>
                    </a:ext>
                  </a:extLst>
                </a:gridCol>
                <a:gridCol w="788596">
                  <a:extLst>
                    <a:ext uri="{9D8B030D-6E8A-4147-A177-3AD203B41FA5}">
                      <a16:colId xmlns="" xmlns:a16="http://schemas.microsoft.com/office/drawing/2014/main" val="277161153"/>
                    </a:ext>
                  </a:extLst>
                </a:gridCol>
              </a:tblGrid>
              <a:tr h="297004">
                <a:tc>
                  <a:txBody>
                    <a:bodyPr/>
                    <a:lstStyle/>
                    <a:p>
                      <a:pPr algn="l" fontAlgn="ctr"/>
                      <a:endParaRPr lang="en-ZA" sz="1100" b="1" i="0" u="none" strike="noStrike" dirty="0">
                        <a:solidFill>
                          <a:srgbClr val="000000"/>
                        </a:solidFill>
                        <a:effectLst/>
                        <a:latin typeface="Calibri" panose="020F0502020204030204" pitchFamily="34" charset="0"/>
                      </a:endParaRPr>
                    </a:p>
                  </a:txBody>
                  <a:tcPr marL="5121" marR="5121" marT="5121"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Quintile</a:t>
                      </a:r>
                    </a:p>
                  </a:txBody>
                  <a:tcPr marL="5121" marR="5121" marT="5121"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Yrs in Prog.</a:t>
                      </a:r>
                    </a:p>
                  </a:txBody>
                  <a:tcPr marL="5121" marR="5121" marT="5121"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2013</a:t>
                      </a:r>
                    </a:p>
                  </a:txBody>
                  <a:tcPr marL="5121" marR="5121" marT="5121"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2014</a:t>
                      </a:r>
                    </a:p>
                  </a:txBody>
                  <a:tcPr marL="5121" marR="5121" marT="5121"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2015</a:t>
                      </a:r>
                    </a:p>
                  </a:txBody>
                  <a:tcPr marL="5121" marR="5121" marT="5121"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2016</a:t>
                      </a:r>
                    </a:p>
                  </a:txBody>
                  <a:tcPr marL="5121" marR="5121" marT="5121"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2017</a:t>
                      </a:r>
                    </a:p>
                  </a:txBody>
                  <a:tcPr marL="5121" marR="5121" marT="5121"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2018</a:t>
                      </a:r>
                    </a:p>
                  </a:txBody>
                  <a:tcPr marL="5121" marR="5121" marT="5121"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2019</a:t>
                      </a:r>
                    </a:p>
                  </a:txBody>
                  <a:tcPr marL="5121" marR="5121" marT="5121" marB="0" anchor="ctr">
                    <a:lnL>
                      <a:noFill/>
                    </a:lnL>
                    <a:lnR>
                      <a:noFill/>
                    </a:lnR>
                    <a:lnT>
                      <a:noFill/>
                    </a:lnT>
                    <a:lnB>
                      <a:noFill/>
                    </a:lnB>
                  </a:tcPr>
                </a:tc>
                <a:tc>
                  <a:txBody>
                    <a:bodyPr/>
                    <a:lstStyle/>
                    <a:p>
                      <a:pPr algn="ctr" fontAlgn="ctr"/>
                      <a:endParaRPr lang="en-ZA" sz="900" b="0" i="0" u="none" strike="noStrike" dirty="0">
                        <a:solidFill>
                          <a:srgbClr val="000000"/>
                        </a:solidFill>
                        <a:effectLst/>
                        <a:latin typeface="Calibri" panose="020F0502020204030204" pitchFamily="34" charset="0"/>
                      </a:endParaRPr>
                    </a:p>
                  </a:txBody>
                  <a:tcPr marL="5121" marR="5121" marT="5121"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Cumulative Improvement</a:t>
                      </a:r>
                      <a:br>
                        <a:rPr lang="en-ZA" sz="900" b="1" i="0" u="none" strike="noStrike" dirty="0">
                          <a:solidFill>
                            <a:srgbClr val="000000"/>
                          </a:solidFill>
                          <a:effectLst/>
                          <a:latin typeface="Calibri" panose="020F0502020204030204" pitchFamily="34" charset="0"/>
                        </a:rPr>
                      </a:br>
                      <a:r>
                        <a:rPr lang="en-ZA" sz="900" b="1" i="0" u="none" strike="noStrike" dirty="0">
                          <a:solidFill>
                            <a:srgbClr val="000000"/>
                          </a:solidFill>
                          <a:effectLst/>
                          <a:latin typeface="Calibri" panose="020F0502020204030204" pitchFamily="34" charset="0"/>
                        </a:rPr>
                        <a:t>(Baseline to Current)</a:t>
                      </a:r>
                    </a:p>
                  </a:txBody>
                  <a:tcPr marL="5121" marR="5121" marT="5121"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Comments</a:t>
                      </a:r>
                    </a:p>
                  </a:txBody>
                  <a:tcPr marL="5121" marR="5121" marT="5121" marB="0" anchor="ctr">
                    <a:lnL>
                      <a:noFill/>
                    </a:lnL>
                    <a:lnR>
                      <a:noFill/>
                    </a:lnR>
                    <a:lnT>
                      <a:noFill/>
                    </a:lnT>
                    <a:lnB>
                      <a:noFill/>
                    </a:lnB>
                  </a:tcPr>
                </a:tc>
                <a:extLst>
                  <a:ext uri="{0D108BD9-81ED-4DB2-BD59-A6C34878D82A}">
                    <a16:rowId xmlns="" xmlns:a16="http://schemas.microsoft.com/office/drawing/2014/main" val="474924527"/>
                  </a:ext>
                </a:extLst>
              </a:tr>
              <a:tr h="148502">
                <a:tc>
                  <a:txBody>
                    <a:bodyPr/>
                    <a:lstStyle/>
                    <a:p>
                      <a:pPr algn="l" fontAlgn="ctr"/>
                      <a:r>
                        <a:rPr lang="en-ZA" sz="900" b="1" i="0" u="none" strike="noStrike" dirty="0">
                          <a:solidFill>
                            <a:srgbClr val="000000"/>
                          </a:solidFill>
                          <a:effectLst/>
                          <a:latin typeface="Calibri" panose="020F0502020204030204" pitchFamily="34" charset="0"/>
                        </a:rPr>
                        <a:t>COLLABORATION SCHOOLS: GRADE 3</a:t>
                      </a:r>
                    </a:p>
                  </a:txBody>
                  <a:tcPr marL="5121" marR="5121" marT="5121" marB="0" anchor="ctr">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121" marR="5121" marT="5121" marB="0" anchor="ctr">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121" marR="5121" marT="5121" marB="0" anchor="ctr">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121" marR="5121" marT="5121" marB="0" anchor="ctr">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121" marR="5121" marT="5121" marB="0" anchor="ctr">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121" marR="5121" marT="5121" marB="0" anchor="ctr">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121" marR="5121" marT="5121" marB="0" anchor="ctr">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121" marR="5121" marT="5121" marB="0" anchor="ctr">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121" marR="5121" marT="5121" marB="0" anchor="ctr">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121" marR="5121" marT="5121" marB="0" anchor="ctr">
                    <a:lnL>
                      <a:noFill/>
                    </a:lnL>
                    <a:lnR>
                      <a:noFill/>
                    </a:lnR>
                    <a:lnT>
                      <a:noFill/>
                    </a:lnT>
                    <a:lnB>
                      <a:noFill/>
                    </a:lnB>
                  </a:tcPr>
                </a:tc>
                <a:tc>
                  <a:txBody>
                    <a:bodyPr/>
                    <a:lstStyle/>
                    <a:p>
                      <a:pPr algn="ctr" fontAlgn="ctr"/>
                      <a:endParaRPr lang="en-ZA" sz="900" b="0" i="0" u="none" strike="noStrike" dirty="0">
                        <a:solidFill>
                          <a:srgbClr val="000000"/>
                        </a:solidFill>
                        <a:effectLst/>
                        <a:latin typeface="Calibri" panose="020F0502020204030204" pitchFamily="34" charset="0"/>
                      </a:endParaRPr>
                    </a:p>
                  </a:txBody>
                  <a:tcPr marL="5121" marR="5121" marT="5121" marB="0" anchor="ctr">
                    <a:lnL>
                      <a:noFill/>
                    </a:lnL>
                    <a:lnR>
                      <a:noFill/>
                    </a:lnR>
                    <a:lnT>
                      <a:noFill/>
                    </a:lnT>
                    <a:lnB>
                      <a:noFill/>
                    </a:lnB>
                  </a:tcPr>
                </a:tc>
                <a:tc>
                  <a:txBody>
                    <a:bodyPr/>
                    <a:lstStyle/>
                    <a:p>
                      <a:pPr algn="ctr" fontAlgn="ctr"/>
                      <a:endParaRPr lang="en-ZA" sz="900" b="0" i="0" u="none" strike="noStrike" dirty="0">
                        <a:solidFill>
                          <a:srgbClr val="000000"/>
                        </a:solidFill>
                        <a:effectLst/>
                        <a:latin typeface="Calibri" panose="020F0502020204030204" pitchFamily="34" charset="0"/>
                      </a:endParaRPr>
                    </a:p>
                  </a:txBody>
                  <a:tcPr marL="5121" marR="5121" marT="5121" marB="0" anchor="ctr">
                    <a:lnL>
                      <a:noFill/>
                    </a:lnL>
                    <a:lnR>
                      <a:noFill/>
                    </a:lnR>
                    <a:lnT>
                      <a:noFill/>
                    </a:lnT>
                    <a:lnB>
                      <a:noFill/>
                    </a:lnB>
                  </a:tcPr>
                </a:tc>
                <a:tc>
                  <a:txBody>
                    <a:bodyPr/>
                    <a:lstStyle/>
                    <a:p>
                      <a:pPr algn="ctr" fontAlgn="ctr"/>
                      <a:endParaRPr lang="en-ZA" sz="900" b="0" i="0" u="none" strike="noStrike" dirty="0">
                        <a:solidFill>
                          <a:srgbClr val="000000"/>
                        </a:solidFill>
                        <a:effectLst/>
                        <a:latin typeface="Calibri" panose="020F0502020204030204" pitchFamily="34" charset="0"/>
                      </a:endParaRPr>
                    </a:p>
                  </a:txBody>
                  <a:tcPr marL="5121" marR="5121" marT="5121" marB="0" anchor="ctr">
                    <a:lnL>
                      <a:noFill/>
                    </a:lnL>
                    <a:lnR>
                      <a:noFill/>
                    </a:lnR>
                    <a:lnT>
                      <a:noFill/>
                    </a:lnT>
                    <a:lnB>
                      <a:noFill/>
                    </a:lnB>
                  </a:tcPr>
                </a:tc>
                <a:extLst>
                  <a:ext uri="{0D108BD9-81ED-4DB2-BD59-A6C34878D82A}">
                    <a16:rowId xmlns="" xmlns:a16="http://schemas.microsoft.com/office/drawing/2014/main" val="1235363562"/>
                  </a:ext>
                </a:extLst>
              </a:tr>
              <a:tr h="148502">
                <a:tc>
                  <a:txBody>
                    <a:bodyPr/>
                    <a:lstStyle/>
                    <a:p>
                      <a:pPr algn="l" fontAlgn="b"/>
                      <a:r>
                        <a:rPr lang="en-US" sz="900" b="1" i="0" u="none" strike="noStrike" dirty="0">
                          <a:solidFill>
                            <a:srgbClr val="000000"/>
                          </a:solidFill>
                          <a:effectLst/>
                          <a:latin typeface="Calibri" panose="020F0502020204030204" pitchFamily="34" charset="0"/>
                        </a:rPr>
                        <a:t>Forest Village Leadership Academy (New)</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4</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Four</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121" marR="5121" marT="512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121" marR="5121" marT="512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121" marR="5121" marT="512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121" marR="5121" marT="512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ZA" sz="900" b="0" i="0" u="none" strike="noStrike" dirty="0">
                        <a:solidFill>
                          <a:srgbClr val="000000"/>
                        </a:solidFill>
                        <a:effectLst/>
                        <a:latin typeface="Calibri" panose="020F0502020204030204" pitchFamily="34" charset="0"/>
                      </a:endParaRPr>
                    </a:p>
                  </a:txBody>
                  <a:tcPr marL="5121" marR="5121" marT="5121"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92872435"/>
                  </a:ext>
                </a:extLst>
              </a:tr>
              <a:tr h="148502">
                <a:tc>
                  <a:txBody>
                    <a:bodyPr/>
                    <a:lstStyle/>
                    <a:p>
                      <a:pPr algn="l" fontAlgn="b"/>
                      <a:r>
                        <a:rPr lang="en-ZA" sz="900" b="0" i="0" u="none" strike="noStrike" dirty="0">
                          <a:solidFill>
                            <a:srgbClr val="000000"/>
                          </a:solidFill>
                          <a:effectLst/>
                          <a:latin typeface="Calibri" panose="020F0502020204030204" pitchFamily="34" charset="0"/>
                        </a:rPr>
                        <a:t> </a:t>
                      </a:r>
                    </a:p>
                  </a:txBody>
                  <a:tcPr marL="76811" marR="5121" marT="51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0000"/>
                          </a:solidFill>
                          <a:effectLst/>
                          <a:latin typeface="Calibri" panose="020F0502020204030204" pitchFamily="34" charset="0"/>
                        </a:rPr>
                        <a:t> </a:t>
                      </a: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l" fontAlgn="ctr"/>
                      <a:r>
                        <a:rPr lang="en-ZA" sz="700" b="0" i="0" u="none" strike="noStrike" dirty="0">
                          <a:solidFill>
                            <a:srgbClr val="808080"/>
                          </a:solidFill>
                          <a:effectLst/>
                          <a:latin typeface="Calibri" panose="020F0502020204030204" pitchFamily="34" charset="0"/>
                        </a:rPr>
                        <a:t> </a:t>
                      </a:r>
                    </a:p>
                  </a:txBody>
                  <a:tcPr marL="5121" marR="5121" marT="5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05805789"/>
                  </a:ext>
                </a:extLst>
              </a:tr>
              <a:tr h="148502">
                <a:tc>
                  <a:txBody>
                    <a:bodyPr/>
                    <a:lstStyle/>
                    <a:p>
                      <a:pPr algn="l" fontAlgn="b"/>
                      <a:r>
                        <a:rPr lang="en-ZA" sz="900" b="0" i="0" u="none" strike="noStrike" dirty="0">
                          <a:solidFill>
                            <a:srgbClr val="000000"/>
                          </a:solidFill>
                          <a:effectLst/>
                          <a:latin typeface="Calibri" panose="020F0502020204030204" pitchFamily="34" charset="0"/>
                        </a:rPr>
                        <a:t>Lang</a:t>
                      </a:r>
                    </a:p>
                  </a:txBody>
                  <a:tcPr marL="153623" marR="5121" marT="51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25,0</a:t>
                      </a:r>
                    </a:p>
                  </a:txBody>
                  <a:tcPr marL="5121" marR="5121" marT="5121"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46,2</a:t>
                      </a:r>
                    </a:p>
                  </a:txBody>
                  <a:tcPr marL="5121" marR="5121" marT="5121"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47,7</a:t>
                      </a:r>
                    </a:p>
                  </a:txBody>
                  <a:tcPr marL="5121" marR="5121" marT="5121"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53,4</a:t>
                      </a:r>
                    </a:p>
                  </a:txBody>
                  <a:tcPr marL="5121" marR="5121" marT="5121"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B050"/>
                          </a:solidFill>
                          <a:effectLst/>
                          <a:latin typeface="Calibri" panose="020F0502020204030204" pitchFamily="34" charset="0"/>
                        </a:rPr>
                        <a:t>28,4</a:t>
                      </a: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n-ZA"/>
                    </a:p>
                  </a:txBody>
                  <a:tcPr/>
                </a:tc>
                <a:extLst>
                  <a:ext uri="{0D108BD9-81ED-4DB2-BD59-A6C34878D82A}">
                    <a16:rowId xmlns="" xmlns:a16="http://schemas.microsoft.com/office/drawing/2014/main" val="1043414543"/>
                  </a:ext>
                </a:extLst>
              </a:tr>
              <a:tr h="148502">
                <a:tc>
                  <a:txBody>
                    <a:bodyPr/>
                    <a:lstStyle/>
                    <a:p>
                      <a:pPr algn="l" fontAlgn="b"/>
                      <a:r>
                        <a:rPr lang="en-ZA" sz="900" b="0" i="0" u="none" strike="noStrike" dirty="0">
                          <a:solidFill>
                            <a:srgbClr val="000000"/>
                          </a:solidFill>
                          <a:effectLst/>
                          <a:latin typeface="Calibri" panose="020F0502020204030204" pitchFamily="34" charset="0"/>
                        </a:rPr>
                        <a:t>Maths</a:t>
                      </a:r>
                    </a:p>
                  </a:txBody>
                  <a:tcPr marL="153623" marR="5121" marT="512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42,3</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58,7</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43,8</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55,8</a:t>
                      </a:r>
                    </a:p>
                  </a:txBody>
                  <a:tcPr marL="5121" marR="5121" marT="512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B050"/>
                          </a:solidFill>
                          <a:effectLst/>
                          <a:latin typeface="Calibri" panose="020F0502020204030204" pitchFamily="34" charset="0"/>
                        </a:rPr>
                        <a:t>13,5</a:t>
                      </a: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en-ZA"/>
                    </a:p>
                  </a:txBody>
                  <a:tcPr/>
                </a:tc>
                <a:extLst>
                  <a:ext uri="{0D108BD9-81ED-4DB2-BD59-A6C34878D82A}">
                    <a16:rowId xmlns="" xmlns:a16="http://schemas.microsoft.com/office/drawing/2014/main" val="3694081334"/>
                  </a:ext>
                </a:extLst>
              </a:tr>
              <a:tr h="148502">
                <a:tc>
                  <a:txBody>
                    <a:bodyPr/>
                    <a:lstStyle/>
                    <a:p>
                      <a:pPr algn="l" fontAlgn="b"/>
                      <a:r>
                        <a:rPr lang="en-ZA" sz="900" b="1" i="0" u="none" strike="noStrike" dirty="0">
                          <a:solidFill>
                            <a:srgbClr val="000000"/>
                          </a:solidFill>
                          <a:effectLst/>
                          <a:latin typeface="Calibri" panose="020F0502020204030204" pitchFamily="34" charset="0"/>
                        </a:rPr>
                        <a:t>Happy Valley  (New)</a:t>
                      </a: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4</a:t>
                      </a: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Four</a:t>
                      </a: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1"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0404947"/>
                  </a:ext>
                </a:extLst>
              </a:tr>
              <a:tr h="148502">
                <a:tc>
                  <a:txBody>
                    <a:bodyPr/>
                    <a:lstStyle/>
                    <a:p>
                      <a:pPr algn="l" fontAlgn="b"/>
                      <a:r>
                        <a:rPr lang="en-ZA" sz="900" b="0" i="0" u="none" strike="noStrike" dirty="0">
                          <a:solidFill>
                            <a:srgbClr val="000000"/>
                          </a:solidFill>
                          <a:effectLst/>
                          <a:latin typeface="Calibri" panose="020F0502020204030204" pitchFamily="34" charset="0"/>
                        </a:rPr>
                        <a:t> </a:t>
                      </a:r>
                    </a:p>
                  </a:txBody>
                  <a:tcPr marL="76811" marR="5121" marT="51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0000"/>
                          </a:solidFill>
                          <a:effectLst/>
                          <a:latin typeface="Calibri" panose="020F0502020204030204" pitchFamily="34" charset="0"/>
                        </a:rPr>
                        <a:t> </a:t>
                      </a: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l" fontAlgn="ctr"/>
                      <a:r>
                        <a:rPr lang="en-ZA" sz="700" b="0" i="0" u="none" strike="noStrike" dirty="0">
                          <a:solidFill>
                            <a:srgbClr val="808080"/>
                          </a:solidFill>
                          <a:effectLst/>
                          <a:latin typeface="Calibri" panose="020F0502020204030204" pitchFamily="34" charset="0"/>
                        </a:rPr>
                        <a:t> </a:t>
                      </a:r>
                    </a:p>
                  </a:txBody>
                  <a:tcPr marL="5121" marR="5121" marT="5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79938651"/>
                  </a:ext>
                </a:extLst>
              </a:tr>
              <a:tr h="148502">
                <a:tc>
                  <a:txBody>
                    <a:bodyPr/>
                    <a:lstStyle/>
                    <a:p>
                      <a:pPr algn="l" fontAlgn="b"/>
                      <a:r>
                        <a:rPr lang="en-ZA" sz="900" b="0" i="0" u="none" strike="noStrike" dirty="0">
                          <a:solidFill>
                            <a:srgbClr val="000000"/>
                          </a:solidFill>
                          <a:effectLst/>
                          <a:latin typeface="Calibri" panose="020F0502020204030204" pitchFamily="34" charset="0"/>
                        </a:rPr>
                        <a:t>Lang</a:t>
                      </a:r>
                    </a:p>
                  </a:txBody>
                  <a:tcPr marL="153623" marR="5121" marT="51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14,7</a:t>
                      </a:r>
                    </a:p>
                  </a:txBody>
                  <a:tcPr marL="5121" marR="5121" marT="5121"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39,8</a:t>
                      </a:r>
                    </a:p>
                  </a:txBody>
                  <a:tcPr marL="5121" marR="5121" marT="5121"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50,3</a:t>
                      </a:r>
                    </a:p>
                  </a:txBody>
                  <a:tcPr marL="5121" marR="5121" marT="5121"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33,2</a:t>
                      </a:r>
                    </a:p>
                  </a:txBody>
                  <a:tcPr marL="5121" marR="5121" marT="5121"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B050"/>
                          </a:solidFill>
                          <a:effectLst/>
                          <a:latin typeface="Calibri" panose="020F0502020204030204" pitchFamily="34" charset="0"/>
                        </a:rPr>
                        <a:t>18,5</a:t>
                      </a: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n-ZA"/>
                    </a:p>
                  </a:txBody>
                  <a:tcPr/>
                </a:tc>
                <a:extLst>
                  <a:ext uri="{0D108BD9-81ED-4DB2-BD59-A6C34878D82A}">
                    <a16:rowId xmlns="" xmlns:a16="http://schemas.microsoft.com/office/drawing/2014/main" val="2333886564"/>
                  </a:ext>
                </a:extLst>
              </a:tr>
              <a:tr h="148502">
                <a:tc>
                  <a:txBody>
                    <a:bodyPr/>
                    <a:lstStyle/>
                    <a:p>
                      <a:pPr algn="l" fontAlgn="b"/>
                      <a:r>
                        <a:rPr lang="en-ZA" sz="900" b="0" i="0" u="none" strike="noStrike" dirty="0">
                          <a:solidFill>
                            <a:srgbClr val="000000"/>
                          </a:solidFill>
                          <a:effectLst/>
                          <a:latin typeface="Calibri" panose="020F0502020204030204" pitchFamily="34" charset="0"/>
                        </a:rPr>
                        <a:t>Maths</a:t>
                      </a:r>
                    </a:p>
                  </a:txBody>
                  <a:tcPr marL="153623" marR="5121" marT="512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39,2</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53,9</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52,3</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35,7</a:t>
                      </a:r>
                    </a:p>
                  </a:txBody>
                  <a:tcPr marL="5121" marR="5121" marT="512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C00000"/>
                          </a:solidFill>
                          <a:effectLst/>
                          <a:latin typeface="Calibri" panose="020F0502020204030204" pitchFamily="34" charset="0"/>
                        </a:rPr>
                        <a:t>-3,5</a:t>
                      </a: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en-ZA"/>
                    </a:p>
                  </a:txBody>
                  <a:tcPr/>
                </a:tc>
                <a:extLst>
                  <a:ext uri="{0D108BD9-81ED-4DB2-BD59-A6C34878D82A}">
                    <a16:rowId xmlns="" xmlns:a16="http://schemas.microsoft.com/office/drawing/2014/main" val="1427373208"/>
                  </a:ext>
                </a:extLst>
              </a:tr>
              <a:tr h="148502">
                <a:tc>
                  <a:txBody>
                    <a:bodyPr/>
                    <a:lstStyle/>
                    <a:p>
                      <a:pPr algn="l" fontAlgn="b"/>
                      <a:r>
                        <a:rPr lang="en-ZA" sz="900" b="1" i="0" u="none" strike="noStrike" dirty="0">
                          <a:solidFill>
                            <a:srgbClr val="000000"/>
                          </a:solidFill>
                          <a:effectLst/>
                          <a:latin typeface="Calibri" panose="020F0502020204030204" pitchFamily="34" charset="0"/>
                        </a:rPr>
                        <a:t>Oranjekloof Primary</a:t>
                      </a: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3</a:t>
                      </a: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Three</a:t>
                      </a: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121" marR="5121" marT="51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900" b="0" i="0" u="none" strike="noStrike" dirty="0">
                        <a:solidFill>
                          <a:srgbClr val="000000"/>
                        </a:solidFill>
                        <a:effectLst/>
                        <a:latin typeface="Calibri" panose="020F0502020204030204" pitchFamily="34" charset="0"/>
                      </a:endParaRPr>
                    </a:p>
                  </a:txBody>
                  <a:tcPr marL="5121" marR="5121" marT="51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6822244"/>
                  </a:ext>
                </a:extLst>
              </a:tr>
              <a:tr h="148502">
                <a:tc>
                  <a:txBody>
                    <a:bodyPr/>
                    <a:lstStyle/>
                    <a:p>
                      <a:pPr algn="l" fontAlgn="b"/>
                      <a:r>
                        <a:rPr lang="en-ZA" sz="900" b="0" i="0" u="none" strike="noStrike" dirty="0">
                          <a:solidFill>
                            <a:srgbClr val="000000"/>
                          </a:solidFill>
                          <a:effectLst/>
                          <a:latin typeface="Calibri" panose="020F0502020204030204" pitchFamily="34" charset="0"/>
                        </a:rPr>
                        <a:t> </a:t>
                      </a:r>
                    </a:p>
                  </a:txBody>
                  <a:tcPr marL="76811" marR="5121" marT="51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 </a:t>
                      </a:r>
                    </a:p>
                  </a:txBody>
                  <a:tcPr marL="5121" marR="5121" marT="5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l" fontAlgn="ctr"/>
                      <a:r>
                        <a:rPr lang="en-US" sz="700" b="0" i="0" u="none" strike="noStrike" dirty="0">
                          <a:solidFill>
                            <a:srgbClr val="808080"/>
                          </a:solidFill>
                          <a:effectLst/>
                          <a:latin typeface="Calibri" panose="020F0502020204030204" pitchFamily="34" charset="0"/>
                        </a:rPr>
                        <a:t>OKP exited CS at the end of 2018</a:t>
                      </a:r>
                    </a:p>
                  </a:txBody>
                  <a:tcPr marL="5121" marR="5121" marT="5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15867127"/>
                  </a:ext>
                </a:extLst>
              </a:tr>
              <a:tr h="148502">
                <a:tc>
                  <a:txBody>
                    <a:bodyPr/>
                    <a:lstStyle/>
                    <a:p>
                      <a:pPr algn="l" fontAlgn="b"/>
                      <a:r>
                        <a:rPr lang="en-ZA" sz="900" b="0" i="0" u="none" strike="noStrike" dirty="0">
                          <a:solidFill>
                            <a:srgbClr val="000000"/>
                          </a:solidFill>
                          <a:effectLst/>
                          <a:latin typeface="Calibri" panose="020F0502020204030204" pitchFamily="34" charset="0"/>
                        </a:rPr>
                        <a:t>Lang</a:t>
                      </a:r>
                    </a:p>
                  </a:txBody>
                  <a:tcPr marL="153623" marR="5121" marT="51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7,2</a:t>
                      </a: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10,5</a:t>
                      </a: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14,4</a:t>
                      </a: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6,6</a:t>
                      </a:r>
                    </a:p>
                  </a:txBody>
                  <a:tcPr marL="5121" marR="5121" marT="5121"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22,4</a:t>
                      </a:r>
                    </a:p>
                  </a:txBody>
                  <a:tcPr marL="5121" marR="5121" marT="5121"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22,5</a:t>
                      </a:r>
                    </a:p>
                  </a:txBody>
                  <a:tcPr marL="5121" marR="5121" marT="5121"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31,1</a:t>
                      </a:r>
                    </a:p>
                  </a:txBody>
                  <a:tcPr marL="5121" marR="5121" marT="51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B050"/>
                          </a:solidFill>
                          <a:effectLst/>
                          <a:latin typeface="Calibri" panose="020F0502020204030204" pitchFamily="34" charset="0"/>
                        </a:rPr>
                        <a:t>16,7</a:t>
                      </a: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n-ZA"/>
                    </a:p>
                  </a:txBody>
                  <a:tcPr/>
                </a:tc>
                <a:extLst>
                  <a:ext uri="{0D108BD9-81ED-4DB2-BD59-A6C34878D82A}">
                    <a16:rowId xmlns="" xmlns:a16="http://schemas.microsoft.com/office/drawing/2014/main" val="3149820038"/>
                  </a:ext>
                </a:extLst>
              </a:tr>
              <a:tr h="148502">
                <a:tc>
                  <a:txBody>
                    <a:bodyPr/>
                    <a:lstStyle/>
                    <a:p>
                      <a:pPr algn="l" fontAlgn="b"/>
                      <a:r>
                        <a:rPr lang="en-ZA" sz="900" b="0" i="0" u="none" strike="noStrike" dirty="0">
                          <a:solidFill>
                            <a:srgbClr val="000000"/>
                          </a:solidFill>
                          <a:effectLst/>
                          <a:latin typeface="Calibri" panose="020F0502020204030204" pitchFamily="34" charset="0"/>
                        </a:rPr>
                        <a:t>Maths</a:t>
                      </a:r>
                    </a:p>
                  </a:txBody>
                  <a:tcPr marL="153623" marR="5121" marT="512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29,3</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30,1</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48,9</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20,8</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73,1</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57,6</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62,2</a:t>
                      </a:r>
                    </a:p>
                  </a:txBody>
                  <a:tcPr marL="5121" marR="5121" marT="512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B050"/>
                          </a:solidFill>
                          <a:effectLst/>
                          <a:latin typeface="Calibri" panose="020F0502020204030204" pitchFamily="34" charset="0"/>
                        </a:rPr>
                        <a:t>13,3</a:t>
                      </a: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en-ZA"/>
                    </a:p>
                  </a:txBody>
                  <a:tcPr/>
                </a:tc>
                <a:extLst>
                  <a:ext uri="{0D108BD9-81ED-4DB2-BD59-A6C34878D82A}">
                    <a16:rowId xmlns="" xmlns:a16="http://schemas.microsoft.com/office/drawing/2014/main" val="3752689378"/>
                  </a:ext>
                </a:extLst>
              </a:tr>
              <a:tr h="148502">
                <a:tc>
                  <a:txBody>
                    <a:bodyPr/>
                    <a:lstStyle/>
                    <a:p>
                      <a:pPr algn="l" fontAlgn="b"/>
                      <a:r>
                        <a:rPr lang="en-ZA" sz="900" b="1" i="0" u="none" strike="noStrike" dirty="0">
                          <a:solidFill>
                            <a:srgbClr val="000000"/>
                          </a:solidFill>
                          <a:effectLst/>
                          <a:latin typeface="Calibri" panose="020F0502020204030204" pitchFamily="34" charset="0"/>
                        </a:rPr>
                        <a:t>Trevor Manuel Primary</a:t>
                      </a: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1</a:t>
                      </a: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Three</a:t>
                      </a: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1"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900" b="0" i="0" u="none" strike="noStrike" dirty="0">
                        <a:solidFill>
                          <a:srgbClr val="000000"/>
                        </a:solidFill>
                        <a:effectLst/>
                        <a:latin typeface="Calibri" panose="020F0502020204030204" pitchFamily="34" charset="0"/>
                      </a:endParaRPr>
                    </a:p>
                  </a:txBody>
                  <a:tcPr marL="5121" marR="5121" marT="51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13468182"/>
                  </a:ext>
                </a:extLst>
              </a:tr>
              <a:tr h="148502">
                <a:tc>
                  <a:txBody>
                    <a:bodyPr/>
                    <a:lstStyle/>
                    <a:p>
                      <a:pPr algn="l" fontAlgn="b"/>
                      <a:r>
                        <a:rPr lang="en-ZA" sz="900" b="0" i="0" u="none" strike="noStrike" dirty="0">
                          <a:solidFill>
                            <a:srgbClr val="000000"/>
                          </a:solidFill>
                          <a:effectLst/>
                          <a:latin typeface="Calibri" panose="020F0502020204030204" pitchFamily="34" charset="0"/>
                        </a:rPr>
                        <a:t> </a:t>
                      </a:r>
                    </a:p>
                  </a:txBody>
                  <a:tcPr marL="76811" marR="5121" marT="51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0000"/>
                          </a:solidFill>
                          <a:effectLst/>
                          <a:latin typeface="Calibri" panose="020F0502020204030204" pitchFamily="34" charset="0"/>
                        </a:rPr>
                        <a:t> </a:t>
                      </a: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l" fontAlgn="ctr"/>
                      <a:r>
                        <a:rPr lang="en-ZA" sz="700" b="0" i="0" u="none" strike="noStrike" dirty="0">
                          <a:solidFill>
                            <a:srgbClr val="808080"/>
                          </a:solidFill>
                          <a:effectLst/>
                          <a:latin typeface="Calibri" panose="020F0502020204030204" pitchFamily="34" charset="0"/>
                        </a:rPr>
                        <a:t> </a:t>
                      </a:r>
                    </a:p>
                  </a:txBody>
                  <a:tcPr marL="5121" marR="5121" marT="5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48218430"/>
                  </a:ext>
                </a:extLst>
              </a:tr>
              <a:tr h="148502">
                <a:tc>
                  <a:txBody>
                    <a:bodyPr/>
                    <a:lstStyle/>
                    <a:p>
                      <a:pPr algn="l" fontAlgn="b"/>
                      <a:r>
                        <a:rPr lang="en-ZA" sz="900" b="0" i="0" u="none" strike="noStrike" dirty="0">
                          <a:solidFill>
                            <a:srgbClr val="000000"/>
                          </a:solidFill>
                          <a:effectLst/>
                          <a:latin typeface="Calibri" panose="020F0502020204030204" pitchFamily="34" charset="0"/>
                        </a:rPr>
                        <a:t>Lang</a:t>
                      </a:r>
                    </a:p>
                  </a:txBody>
                  <a:tcPr marL="153623" marR="5121" marT="51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28,5</a:t>
                      </a: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24,5</a:t>
                      </a: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11,8</a:t>
                      </a: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7,4</a:t>
                      </a: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23,2</a:t>
                      </a:r>
                    </a:p>
                  </a:txBody>
                  <a:tcPr marL="5121" marR="5121" marT="5121"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11,0</a:t>
                      </a:r>
                    </a:p>
                  </a:txBody>
                  <a:tcPr marL="5121" marR="5121" marT="5121"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54,1</a:t>
                      </a:r>
                    </a:p>
                  </a:txBody>
                  <a:tcPr marL="5121" marR="5121" marT="5121"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B050"/>
                          </a:solidFill>
                          <a:effectLst/>
                          <a:latin typeface="Calibri" panose="020F0502020204030204" pitchFamily="34" charset="0"/>
                        </a:rPr>
                        <a:t>46,7</a:t>
                      </a: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n-ZA"/>
                    </a:p>
                  </a:txBody>
                  <a:tcPr/>
                </a:tc>
                <a:extLst>
                  <a:ext uri="{0D108BD9-81ED-4DB2-BD59-A6C34878D82A}">
                    <a16:rowId xmlns="" xmlns:a16="http://schemas.microsoft.com/office/drawing/2014/main" val="440071339"/>
                  </a:ext>
                </a:extLst>
              </a:tr>
              <a:tr h="148502">
                <a:tc>
                  <a:txBody>
                    <a:bodyPr/>
                    <a:lstStyle/>
                    <a:p>
                      <a:pPr algn="l" fontAlgn="b"/>
                      <a:r>
                        <a:rPr lang="en-ZA" sz="900" b="0" i="0" u="none" strike="noStrike" dirty="0">
                          <a:solidFill>
                            <a:srgbClr val="000000"/>
                          </a:solidFill>
                          <a:effectLst/>
                          <a:latin typeface="Calibri" panose="020F0502020204030204" pitchFamily="34" charset="0"/>
                        </a:rPr>
                        <a:t>Maths</a:t>
                      </a:r>
                    </a:p>
                  </a:txBody>
                  <a:tcPr marL="153623" marR="5121" marT="512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29,5</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17,3</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20,6</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14,8</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27,6</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25,5</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39,8</a:t>
                      </a:r>
                    </a:p>
                  </a:txBody>
                  <a:tcPr marL="5121" marR="5121" marT="512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B050"/>
                          </a:solidFill>
                          <a:effectLst/>
                          <a:latin typeface="Calibri" panose="020F0502020204030204" pitchFamily="34" charset="0"/>
                        </a:rPr>
                        <a:t>25,0</a:t>
                      </a: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en-ZA"/>
                    </a:p>
                  </a:txBody>
                  <a:tcPr/>
                </a:tc>
                <a:extLst>
                  <a:ext uri="{0D108BD9-81ED-4DB2-BD59-A6C34878D82A}">
                    <a16:rowId xmlns="" xmlns:a16="http://schemas.microsoft.com/office/drawing/2014/main" val="2320987350"/>
                  </a:ext>
                </a:extLst>
              </a:tr>
              <a:tr h="148502">
                <a:tc>
                  <a:txBody>
                    <a:bodyPr/>
                    <a:lstStyle/>
                    <a:p>
                      <a:pPr algn="l" fontAlgn="b"/>
                      <a:r>
                        <a:rPr lang="en-ZA" sz="900" b="1" i="0" u="none" strike="noStrike" dirty="0">
                          <a:solidFill>
                            <a:srgbClr val="000000"/>
                          </a:solidFill>
                          <a:effectLst/>
                          <a:latin typeface="Calibri" panose="020F0502020204030204" pitchFamily="34" charset="0"/>
                        </a:rPr>
                        <a:t>Disa Primary</a:t>
                      </a: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4</a:t>
                      </a: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Two</a:t>
                      </a: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1"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900" b="0" i="0" u="none" strike="noStrike" dirty="0">
                        <a:solidFill>
                          <a:srgbClr val="000000"/>
                        </a:solidFill>
                        <a:effectLst/>
                        <a:latin typeface="Calibri" panose="020F0502020204030204" pitchFamily="34" charset="0"/>
                      </a:endParaRPr>
                    </a:p>
                  </a:txBody>
                  <a:tcPr marL="5121" marR="5121" marT="51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20779853"/>
                  </a:ext>
                </a:extLst>
              </a:tr>
              <a:tr h="148502">
                <a:tc>
                  <a:txBody>
                    <a:bodyPr/>
                    <a:lstStyle/>
                    <a:p>
                      <a:pPr algn="l" fontAlgn="b"/>
                      <a:r>
                        <a:rPr lang="en-ZA" sz="900" b="0" i="0" u="none" strike="noStrike" dirty="0">
                          <a:solidFill>
                            <a:srgbClr val="000000"/>
                          </a:solidFill>
                          <a:effectLst/>
                          <a:latin typeface="Calibri" panose="020F0502020204030204" pitchFamily="34" charset="0"/>
                        </a:rPr>
                        <a:t> </a:t>
                      </a:r>
                    </a:p>
                  </a:txBody>
                  <a:tcPr marL="76811" marR="5121" marT="51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0000"/>
                          </a:solidFill>
                          <a:effectLst/>
                          <a:latin typeface="Calibri" panose="020F0502020204030204" pitchFamily="34" charset="0"/>
                        </a:rPr>
                        <a:t> </a:t>
                      </a: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l" fontAlgn="ctr"/>
                      <a:r>
                        <a:rPr lang="en-ZA" sz="700" b="0" i="0" u="none" strike="noStrike" dirty="0">
                          <a:solidFill>
                            <a:srgbClr val="808080"/>
                          </a:solidFill>
                          <a:effectLst/>
                          <a:latin typeface="Calibri" panose="020F0502020204030204" pitchFamily="34" charset="0"/>
                        </a:rPr>
                        <a:t> </a:t>
                      </a:r>
                    </a:p>
                  </a:txBody>
                  <a:tcPr marL="5121" marR="5121" marT="5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32662659"/>
                  </a:ext>
                </a:extLst>
              </a:tr>
              <a:tr h="148502">
                <a:tc>
                  <a:txBody>
                    <a:bodyPr/>
                    <a:lstStyle/>
                    <a:p>
                      <a:pPr algn="l" fontAlgn="b"/>
                      <a:r>
                        <a:rPr lang="en-ZA" sz="900" b="0" i="0" u="none" strike="noStrike" dirty="0">
                          <a:solidFill>
                            <a:srgbClr val="000000"/>
                          </a:solidFill>
                          <a:effectLst/>
                          <a:latin typeface="Calibri" panose="020F0502020204030204" pitchFamily="34" charset="0"/>
                        </a:rPr>
                        <a:t>Lang</a:t>
                      </a:r>
                    </a:p>
                  </a:txBody>
                  <a:tcPr marL="153623" marR="5121" marT="51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18,0</a:t>
                      </a: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17,9</a:t>
                      </a: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20,0</a:t>
                      </a: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20,9</a:t>
                      </a: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21,3</a:t>
                      </a: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6,6</a:t>
                      </a:r>
                    </a:p>
                  </a:txBody>
                  <a:tcPr marL="5121" marR="5121" marT="5121"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29,8</a:t>
                      </a:r>
                    </a:p>
                  </a:txBody>
                  <a:tcPr marL="5121" marR="5121" marT="5121"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B050"/>
                          </a:solidFill>
                          <a:effectLst/>
                          <a:latin typeface="Calibri" panose="020F0502020204030204" pitchFamily="34" charset="0"/>
                        </a:rPr>
                        <a:t>8,5</a:t>
                      </a: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n-ZA"/>
                    </a:p>
                  </a:txBody>
                  <a:tcPr/>
                </a:tc>
                <a:extLst>
                  <a:ext uri="{0D108BD9-81ED-4DB2-BD59-A6C34878D82A}">
                    <a16:rowId xmlns="" xmlns:a16="http://schemas.microsoft.com/office/drawing/2014/main" val="3552774302"/>
                  </a:ext>
                </a:extLst>
              </a:tr>
              <a:tr h="148502">
                <a:tc>
                  <a:txBody>
                    <a:bodyPr/>
                    <a:lstStyle/>
                    <a:p>
                      <a:pPr algn="l" fontAlgn="b"/>
                      <a:r>
                        <a:rPr lang="en-ZA" sz="900" b="0" i="0" u="none" strike="noStrike" dirty="0">
                          <a:solidFill>
                            <a:srgbClr val="000000"/>
                          </a:solidFill>
                          <a:effectLst/>
                          <a:latin typeface="Calibri" panose="020F0502020204030204" pitchFamily="34" charset="0"/>
                        </a:rPr>
                        <a:t>Maths</a:t>
                      </a:r>
                    </a:p>
                  </a:txBody>
                  <a:tcPr marL="153623" marR="5121" marT="512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42,6</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46,2</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25,0</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28,4</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30,7</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29,5</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52,6</a:t>
                      </a:r>
                    </a:p>
                  </a:txBody>
                  <a:tcPr marL="5121" marR="5121" marT="512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ZA" sz="900" b="0" i="0" u="none" strike="noStrike" dirty="0">
                          <a:solidFill>
                            <a:srgbClr val="000000"/>
                          </a:solidFill>
                          <a:effectLst/>
                          <a:latin typeface="Calibri" panose="020F0502020204030204" pitchFamily="34" charset="0"/>
                        </a:rPr>
                        <a:t> </a:t>
                      </a: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B050"/>
                          </a:solidFill>
                          <a:effectLst/>
                          <a:latin typeface="Calibri" panose="020F0502020204030204" pitchFamily="34" charset="0"/>
                        </a:rPr>
                        <a:t>21,9</a:t>
                      </a: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en-ZA"/>
                    </a:p>
                  </a:txBody>
                  <a:tcPr/>
                </a:tc>
                <a:extLst>
                  <a:ext uri="{0D108BD9-81ED-4DB2-BD59-A6C34878D82A}">
                    <a16:rowId xmlns="" xmlns:a16="http://schemas.microsoft.com/office/drawing/2014/main" val="747619676"/>
                  </a:ext>
                </a:extLst>
              </a:tr>
              <a:tr h="148502">
                <a:tc>
                  <a:txBody>
                    <a:bodyPr/>
                    <a:lstStyle/>
                    <a:p>
                      <a:pPr algn="l" fontAlgn="b"/>
                      <a:r>
                        <a:rPr lang="en-ZA" sz="900" b="1" i="0" u="none" strike="noStrike" dirty="0">
                          <a:solidFill>
                            <a:srgbClr val="000000"/>
                          </a:solidFill>
                          <a:effectLst/>
                          <a:latin typeface="Calibri" panose="020F0502020204030204" pitchFamily="34" charset="0"/>
                        </a:rPr>
                        <a:t>Jupiter Street Primary (NEW)</a:t>
                      </a: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4</a:t>
                      </a: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One</a:t>
                      </a: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900" b="1"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57211568"/>
                  </a:ext>
                </a:extLst>
              </a:tr>
              <a:tr h="148502">
                <a:tc>
                  <a:txBody>
                    <a:bodyPr/>
                    <a:lstStyle/>
                    <a:p>
                      <a:pPr algn="l" fontAlgn="b"/>
                      <a:r>
                        <a:rPr lang="en-ZA" sz="900" b="0" i="0" u="none" strike="noStrike" dirty="0">
                          <a:solidFill>
                            <a:srgbClr val="000000"/>
                          </a:solidFill>
                          <a:effectLst/>
                          <a:latin typeface="Calibri" panose="020F0502020204030204" pitchFamily="34" charset="0"/>
                        </a:rPr>
                        <a:t> </a:t>
                      </a:r>
                    </a:p>
                  </a:txBody>
                  <a:tcPr marL="76811" marR="5121" marT="51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0000"/>
                          </a:solidFill>
                          <a:effectLst/>
                          <a:latin typeface="Calibri" panose="020F0502020204030204" pitchFamily="34" charset="0"/>
                        </a:rPr>
                        <a:t> </a:t>
                      </a: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l" fontAlgn="ctr"/>
                      <a:r>
                        <a:rPr lang="en-US" sz="700" b="0" i="0" u="none" strike="noStrike" dirty="0">
                          <a:solidFill>
                            <a:srgbClr val="808080"/>
                          </a:solidFill>
                          <a:effectLst/>
                          <a:latin typeface="Calibri" panose="020F0502020204030204" pitchFamily="34" charset="0"/>
                        </a:rPr>
                        <a:t> Only Gr 1,2,3 in 2019, so no Gr 6 score </a:t>
                      </a:r>
                    </a:p>
                  </a:txBody>
                  <a:tcPr marL="5121" marR="5121" marT="5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32882876"/>
                  </a:ext>
                </a:extLst>
              </a:tr>
              <a:tr h="148502">
                <a:tc>
                  <a:txBody>
                    <a:bodyPr/>
                    <a:lstStyle/>
                    <a:p>
                      <a:pPr algn="l" fontAlgn="b"/>
                      <a:r>
                        <a:rPr lang="en-ZA" sz="900" b="0" i="0" u="none" strike="noStrike" dirty="0">
                          <a:solidFill>
                            <a:srgbClr val="000000"/>
                          </a:solidFill>
                          <a:effectLst/>
                          <a:latin typeface="Calibri" panose="020F0502020204030204" pitchFamily="34" charset="0"/>
                        </a:rPr>
                        <a:t>Lang</a:t>
                      </a:r>
                    </a:p>
                  </a:txBody>
                  <a:tcPr marL="153623" marR="5121" marT="51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22,2</a:t>
                      </a:r>
                    </a:p>
                  </a:txBody>
                  <a:tcPr marL="5121" marR="5121" marT="5121"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0000"/>
                          </a:solidFill>
                          <a:effectLst/>
                          <a:latin typeface="Calibri" panose="020F0502020204030204" pitchFamily="34" charset="0"/>
                        </a:rPr>
                        <a:t> </a:t>
                      </a: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n-ZA"/>
                    </a:p>
                  </a:txBody>
                  <a:tcPr/>
                </a:tc>
                <a:extLst>
                  <a:ext uri="{0D108BD9-81ED-4DB2-BD59-A6C34878D82A}">
                    <a16:rowId xmlns="" xmlns:a16="http://schemas.microsoft.com/office/drawing/2014/main" val="2085000669"/>
                  </a:ext>
                </a:extLst>
              </a:tr>
              <a:tr h="204830">
                <a:tc>
                  <a:txBody>
                    <a:bodyPr/>
                    <a:lstStyle/>
                    <a:p>
                      <a:pPr algn="l" fontAlgn="b"/>
                      <a:r>
                        <a:rPr lang="en-ZA" sz="900" b="0" i="0" u="none" strike="noStrike" dirty="0">
                          <a:solidFill>
                            <a:srgbClr val="000000"/>
                          </a:solidFill>
                          <a:effectLst/>
                          <a:latin typeface="Calibri" panose="020F0502020204030204" pitchFamily="34" charset="0"/>
                        </a:rPr>
                        <a:t>Maths</a:t>
                      </a:r>
                    </a:p>
                  </a:txBody>
                  <a:tcPr marL="153623" marR="5121" marT="512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69,4</a:t>
                      </a:r>
                    </a:p>
                  </a:txBody>
                  <a:tcPr marL="5121" marR="5121" marT="512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0000"/>
                          </a:solidFill>
                          <a:effectLst/>
                          <a:latin typeface="Calibri" panose="020F0502020204030204" pitchFamily="34" charset="0"/>
                        </a:rPr>
                        <a:t> </a:t>
                      </a: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en-ZA"/>
                    </a:p>
                  </a:txBody>
                  <a:tcPr/>
                </a:tc>
                <a:extLst>
                  <a:ext uri="{0D108BD9-81ED-4DB2-BD59-A6C34878D82A}">
                    <a16:rowId xmlns="" xmlns:a16="http://schemas.microsoft.com/office/drawing/2014/main" val="4152228745"/>
                  </a:ext>
                </a:extLst>
              </a:tr>
              <a:tr h="148502">
                <a:tc>
                  <a:txBody>
                    <a:bodyPr/>
                    <a:lstStyle/>
                    <a:p>
                      <a:pPr algn="l" fontAlgn="b"/>
                      <a:r>
                        <a:rPr lang="en-ZA" sz="900" b="1" i="0" u="none" strike="noStrike" dirty="0">
                          <a:solidFill>
                            <a:srgbClr val="000000"/>
                          </a:solidFill>
                          <a:effectLst/>
                          <a:latin typeface="Calibri" panose="020F0502020204030204" pitchFamily="34" charset="0"/>
                        </a:rPr>
                        <a:t>Boundary Primary</a:t>
                      </a: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4</a:t>
                      </a: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One</a:t>
                      </a: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1" i="0" u="none" strike="noStrike" dirty="0">
                        <a:solidFill>
                          <a:srgbClr val="000000"/>
                        </a:solidFill>
                        <a:effectLst/>
                        <a:latin typeface="Calibri" panose="020F0502020204030204" pitchFamily="34" charset="0"/>
                      </a:endParaRPr>
                    </a:p>
                  </a:txBody>
                  <a:tcPr marL="5121" marR="5121" marT="51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900" b="0" i="0" u="none" strike="noStrike" dirty="0">
                        <a:solidFill>
                          <a:srgbClr val="000000"/>
                        </a:solidFill>
                        <a:effectLst/>
                        <a:latin typeface="Calibri" panose="020F0502020204030204" pitchFamily="34" charset="0"/>
                      </a:endParaRPr>
                    </a:p>
                  </a:txBody>
                  <a:tcPr marL="5121" marR="5121" marT="51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30695371"/>
                  </a:ext>
                </a:extLst>
              </a:tr>
              <a:tr h="148502">
                <a:tc>
                  <a:txBody>
                    <a:bodyPr/>
                    <a:lstStyle/>
                    <a:p>
                      <a:pPr algn="l" fontAlgn="b"/>
                      <a:r>
                        <a:rPr lang="en-ZA" sz="900" b="0" i="0" u="none" strike="noStrike" dirty="0">
                          <a:solidFill>
                            <a:srgbClr val="000000"/>
                          </a:solidFill>
                          <a:effectLst/>
                          <a:latin typeface="Calibri" panose="020F0502020204030204" pitchFamily="34" charset="0"/>
                        </a:rPr>
                        <a:t> </a:t>
                      </a:r>
                    </a:p>
                  </a:txBody>
                  <a:tcPr marL="76811" marR="5121" marT="51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0000"/>
                          </a:solidFill>
                          <a:effectLst/>
                          <a:latin typeface="Calibri" panose="020F0502020204030204" pitchFamily="34" charset="0"/>
                        </a:rPr>
                        <a:t> </a:t>
                      </a: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l" fontAlgn="ctr"/>
                      <a:r>
                        <a:rPr lang="en-US" sz="700" b="0" i="0" u="none" strike="noStrike" dirty="0">
                          <a:solidFill>
                            <a:srgbClr val="808080"/>
                          </a:solidFill>
                          <a:effectLst/>
                          <a:latin typeface="Calibri" panose="020F0502020204030204" pitchFamily="34" charset="0"/>
                        </a:rPr>
                        <a:t>Joined the programme in 2018 - the movement over 2018 &amp; 2019 shows large improvements!</a:t>
                      </a:r>
                    </a:p>
                  </a:txBody>
                  <a:tcPr marL="5121" marR="5121" marT="5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93549714"/>
                  </a:ext>
                </a:extLst>
              </a:tr>
              <a:tr h="148502">
                <a:tc>
                  <a:txBody>
                    <a:bodyPr/>
                    <a:lstStyle/>
                    <a:p>
                      <a:pPr algn="l" fontAlgn="b"/>
                      <a:r>
                        <a:rPr lang="en-ZA" sz="900" b="0" i="0" u="none" strike="noStrike" dirty="0">
                          <a:solidFill>
                            <a:srgbClr val="000000"/>
                          </a:solidFill>
                          <a:effectLst/>
                          <a:latin typeface="Calibri" panose="020F0502020204030204" pitchFamily="34" charset="0"/>
                        </a:rPr>
                        <a:t>Lang</a:t>
                      </a:r>
                    </a:p>
                  </a:txBody>
                  <a:tcPr marL="153623" marR="5121" marT="51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11,1</a:t>
                      </a: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29,8</a:t>
                      </a: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25,0</a:t>
                      </a: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10,8</a:t>
                      </a: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18,0</a:t>
                      </a: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32,9</a:t>
                      </a:r>
                    </a:p>
                  </a:txBody>
                  <a:tcPr marL="5121" marR="5121" marT="5121"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25,8</a:t>
                      </a:r>
                    </a:p>
                  </a:txBody>
                  <a:tcPr marL="5121" marR="5121" marT="5121"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C00000"/>
                          </a:solidFill>
                          <a:effectLst/>
                          <a:latin typeface="Calibri" panose="020F0502020204030204" pitchFamily="34" charset="0"/>
                        </a:rPr>
                        <a:t>-7,1</a:t>
                      </a: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n-ZA"/>
                    </a:p>
                  </a:txBody>
                  <a:tcPr/>
                </a:tc>
                <a:extLst>
                  <a:ext uri="{0D108BD9-81ED-4DB2-BD59-A6C34878D82A}">
                    <a16:rowId xmlns="" xmlns:a16="http://schemas.microsoft.com/office/drawing/2014/main" val="3314725134"/>
                  </a:ext>
                </a:extLst>
              </a:tr>
              <a:tr h="371767">
                <a:tc>
                  <a:txBody>
                    <a:bodyPr/>
                    <a:lstStyle/>
                    <a:p>
                      <a:pPr algn="l" fontAlgn="b"/>
                      <a:r>
                        <a:rPr lang="en-ZA" sz="900" b="0" i="0" u="none" strike="noStrike" dirty="0">
                          <a:solidFill>
                            <a:srgbClr val="000000"/>
                          </a:solidFill>
                          <a:effectLst/>
                          <a:latin typeface="Calibri" panose="020F0502020204030204" pitchFamily="34" charset="0"/>
                        </a:rPr>
                        <a:t>Maths</a:t>
                      </a:r>
                    </a:p>
                  </a:txBody>
                  <a:tcPr marL="153623" marR="5121" marT="512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47,6</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50,9</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44,6</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33,8</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36,1</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47,8</a:t>
                      </a:r>
                    </a:p>
                  </a:txBody>
                  <a:tcPr marL="5121" marR="5121" marT="51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37,1</a:t>
                      </a:r>
                    </a:p>
                  </a:txBody>
                  <a:tcPr marL="5121" marR="5121" marT="512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C00000"/>
                          </a:solidFill>
                          <a:effectLst/>
                          <a:latin typeface="Calibri" panose="020F0502020204030204" pitchFamily="34" charset="0"/>
                        </a:rPr>
                        <a:t>-10,7</a:t>
                      </a:r>
                    </a:p>
                  </a:txBody>
                  <a:tcPr marL="5121" marR="5121" marT="5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en-ZA"/>
                    </a:p>
                  </a:txBody>
                  <a:tcPr/>
                </a:tc>
                <a:extLst>
                  <a:ext uri="{0D108BD9-81ED-4DB2-BD59-A6C34878D82A}">
                    <a16:rowId xmlns="" xmlns:a16="http://schemas.microsoft.com/office/drawing/2014/main" val="3754293652"/>
                  </a:ext>
                </a:extLst>
              </a:tr>
            </a:tbl>
          </a:graphicData>
        </a:graphic>
      </p:graphicFrame>
    </p:spTree>
    <p:extLst>
      <p:ext uri="{BB962C8B-B14F-4D97-AF65-F5344CB8AC3E}">
        <p14:creationId xmlns:p14="http://schemas.microsoft.com/office/powerpoint/2010/main" xmlns="" val="228677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48" y="399902"/>
            <a:ext cx="8597205" cy="559256"/>
          </a:xfrm>
        </p:spPr>
        <p:txBody>
          <a:bodyPr>
            <a:normAutofit fontScale="90000"/>
          </a:bodyPr>
          <a:lstStyle/>
          <a:p>
            <a:r>
              <a:rPr lang="en-ZA" sz="3600" dirty="0" smtClean="0">
                <a:solidFill>
                  <a:srgbClr val="003399"/>
                </a:solidFill>
              </a:rPr>
              <a:t/>
            </a:r>
            <a:br>
              <a:rPr lang="en-ZA" sz="3600" dirty="0" smtClean="0">
                <a:solidFill>
                  <a:srgbClr val="003399"/>
                </a:solidFill>
              </a:rPr>
            </a:br>
            <a:r>
              <a:rPr lang="en-ZA" sz="3600" dirty="0" smtClean="0">
                <a:solidFill>
                  <a:srgbClr val="003399"/>
                </a:solidFill>
              </a:rPr>
              <a:t>LEARNER </a:t>
            </a:r>
            <a:r>
              <a:rPr lang="en-ZA" sz="3600" dirty="0">
                <a:solidFill>
                  <a:srgbClr val="003399"/>
                </a:solidFill>
              </a:rPr>
              <a:t>OUTCOMES: GRADE </a:t>
            </a:r>
            <a:r>
              <a:rPr lang="en-ZA" sz="3600" dirty="0" smtClean="0">
                <a:solidFill>
                  <a:srgbClr val="003399"/>
                </a:solidFill>
              </a:rPr>
              <a:t>6 SYSTEMICS </a:t>
            </a:r>
            <a:r>
              <a:rPr lang="en-US" dirty="0"/>
              <a:t/>
            </a:r>
            <a:br>
              <a:rPr lang="en-US" dirty="0"/>
            </a:br>
            <a:endParaRPr lang="en-ZA" dirty="0"/>
          </a:p>
        </p:txBody>
      </p:sp>
      <p:sp>
        <p:nvSpPr>
          <p:cNvPr id="3" name="Slide Number Placeholder 2"/>
          <p:cNvSpPr>
            <a:spLocks noGrp="1"/>
          </p:cNvSpPr>
          <p:nvPr>
            <p:ph type="sldNum" sz="quarter" idx="4294967295"/>
          </p:nvPr>
        </p:nvSpPr>
        <p:spPr>
          <a:xfrm>
            <a:off x="8378080" y="6468150"/>
            <a:ext cx="514400" cy="230832"/>
          </a:xfrm>
          <a:prstGeom prst="rect">
            <a:avLst/>
          </a:prstGeom>
        </p:spPr>
        <p:txBody>
          <a:bodyPr/>
          <a:lstStyle/>
          <a:p>
            <a:fld id="{DCE80A28-E993-9740-8538-B5CF0C0F58BC}" type="slidenum">
              <a:rPr lang="en-US" smtClean="0"/>
              <a:pPr/>
              <a:t>26</a:t>
            </a:fld>
            <a:endParaRPr lang="en-US" dirty="0"/>
          </a:p>
        </p:txBody>
      </p:sp>
      <p:sp>
        <p:nvSpPr>
          <p:cNvPr id="5" name="TextBox 4"/>
          <p:cNvSpPr txBox="1"/>
          <p:nvPr/>
        </p:nvSpPr>
        <p:spPr>
          <a:xfrm>
            <a:off x="539552" y="1700808"/>
            <a:ext cx="7502979" cy="530915"/>
          </a:xfrm>
          <a:prstGeom prst="rect">
            <a:avLst/>
          </a:prstGeom>
          <a:noFill/>
        </p:spPr>
        <p:txBody>
          <a:bodyPr wrap="square" rtlCol="0">
            <a:spAutoFit/>
          </a:bodyPr>
          <a:lstStyle/>
          <a:p>
            <a:r>
              <a:rPr lang="en-ZA" sz="1500" dirty="0">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endParaRPr>
          </a:p>
          <a:p>
            <a:endParaRPr lang="en-US" sz="1350" dirty="0"/>
          </a:p>
        </p:txBody>
      </p:sp>
      <p:graphicFrame>
        <p:nvGraphicFramePr>
          <p:cNvPr id="8" name="Table 7"/>
          <p:cNvGraphicFramePr>
            <a:graphicFrameLocks noGrp="1"/>
          </p:cNvGraphicFramePr>
          <p:nvPr>
            <p:extLst/>
          </p:nvPr>
        </p:nvGraphicFramePr>
        <p:xfrm>
          <a:off x="317752" y="1196760"/>
          <a:ext cx="8597901" cy="4680504"/>
        </p:xfrm>
        <a:graphic>
          <a:graphicData uri="http://schemas.openxmlformats.org/drawingml/2006/table">
            <a:tbl>
              <a:tblPr/>
              <a:tblGrid>
                <a:gridCol w="1985494">
                  <a:extLst>
                    <a:ext uri="{9D8B030D-6E8A-4147-A177-3AD203B41FA5}">
                      <a16:colId xmlns="" xmlns:a16="http://schemas.microsoft.com/office/drawing/2014/main" val="2435211839"/>
                    </a:ext>
                  </a:extLst>
                </a:gridCol>
                <a:gridCol w="381144">
                  <a:extLst>
                    <a:ext uri="{9D8B030D-6E8A-4147-A177-3AD203B41FA5}">
                      <a16:colId xmlns="" xmlns:a16="http://schemas.microsoft.com/office/drawing/2014/main" val="1388159054"/>
                    </a:ext>
                  </a:extLst>
                </a:gridCol>
                <a:gridCol w="381144">
                  <a:extLst>
                    <a:ext uri="{9D8B030D-6E8A-4147-A177-3AD203B41FA5}">
                      <a16:colId xmlns="" xmlns:a16="http://schemas.microsoft.com/office/drawing/2014/main" val="2022378949"/>
                    </a:ext>
                  </a:extLst>
                </a:gridCol>
                <a:gridCol w="345689">
                  <a:extLst>
                    <a:ext uri="{9D8B030D-6E8A-4147-A177-3AD203B41FA5}">
                      <a16:colId xmlns="" xmlns:a16="http://schemas.microsoft.com/office/drawing/2014/main" val="1227524243"/>
                    </a:ext>
                  </a:extLst>
                </a:gridCol>
                <a:gridCol w="345689">
                  <a:extLst>
                    <a:ext uri="{9D8B030D-6E8A-4147-A177-3AD203B41FA5}">
                      <a16:colId xmlns="" xmlns:a16="http://schemas.microsoft.com/office/drawing/2014/main" val="1160293005"/>
                    </a:ext>
                  </a:extLst>
                </a:gridCol>
                <a:gridCol w="345689">
                  <a:extLst>
                    <a:ext uri="{9D8B030D-6E8A-4147-A177-3AD203B41FA5}">
                      <a16:colId xmlns="" xmlns:a16="http://schemas.microsoft.com/office/drawing/2014/main" val="3489192591"/>
                    </a:ext>
                  </a:extLst>
                </a:gridCol>
                <a:gridCol w="345689">
                  <a:extLst>
                    <a:ext uri="{9D8B030D-6E8A-4147-A177-3AD203B41FA5}">
                      <a16:colId xmlns="" xmlns:a16="http://schemas.microsoft.com/office/drawing/2014/main" val="775997486"/>
                    </a:ext>
                  </a:extLst>
                </a:gridCol>
                <a:gridCol w="345689">
                  <a:extLst>
                    <a:ext uri="{9D8B030D-6E8A-4147-A177-3AD203B41FA5}">
                      <a16:colId xmlns="" xmlns:a16="http://schemas.microsoft.com/office/drawing/2014/main" val="3276100896"/>
                    </a:ext>
                  </a:extLst>
                </a:gridCol>
                <a:gridCol w="345689">
                  <a:extLst>
                    <a:ext uri="{9D8B030D-6E8A-4147-A177-3AD203B41FA5}">
                      <a16:colId xmlns="" xmlns:a16="http://schemas.microsoft.com/office/drawing/2014/main" val="175972424"/>
                    </a:ext>
                  </a:extLst>
                </a:gridCol>
                <a:gridCol w="345689">
                  <a:extLst>
                    <a:ext uri="{9D8B030D-6E8A-4147-A177-3AD203B41FA5}">
                      <a16:colId xmlns="" xmlns:a16="http://schemas.microsoft.com/office/drawing/2014/main" val="3235822003"/>
                    </a:ext>
                  </a:extLst>
                </a:gridCol>
                <a:gridCol w="132957">
                  <a:extLst>
                    <a:ext uri="{9D8B030D-6E8A-4147-A177-3AD203B41FA5}">
                      <a16:colId xmlns="" xmlns:a16="http://schemas.microsoft.com/office/drawing/2014/main" val="3704548139"/>
                    </a:ext>
                  </a:extLst>
                </a:gridCol>
                <a:gridCol w="1178887">
                  <a:extLst>
                    <a:ext uri="{9D8B030D-6E8A-4147-A177-3AD203B41FA5}">
                      <a16:colId xmlns="" xmlns:a16="http://schemas.microsoft.com/office/drawing/2014/main" val="1007444514"/>
                    </a:ext>
                  </a:extLst>
                </a:gridCol>
                <a:gridCol w="132957">
                  <a:extLst>
                    <a:ext uri="{9D8B030D-6E8A-4147-A177-3AD203B41FA5}">
                      <a16:colId xmlns="" xmlns:a16="http://schemas.microsoft.com/office/drawing/2014/main" val="395405175"/>
                    </a:ext>
                  </a:extLst>
                </a:gridCol>
                <a:gridCol w="1116841">
                  <a:extLst>
                    <a:ext uri="{9D8B030D-6E8A-4147-A177-3AD203B41FA5}">
                      <a16:colId xmlns="" xmlns:a16="http://schemas.microsoft.com/office/drawing/2014/main" val="3425665322"/>
                    </a:ext>
                  </a:extLst>
                </a:gridCol>
                <a:gridCol w="186140">
                  <a:extLst>
                    <a:ext uri="{9D8B030D-6E8A-4147-A177-3AD203B41FA5}">
                      <a16:colId xmlns="" xmlns:a16="http://schemas.microsoft.com/office/drawing/2014/main" val="3321954439"/>
                    </a:ext>
                  </a:extLst>
                </a:gridCol>
                <a:gridCol w="682514">
                  <a:extLst>
                    <a:ext uri="{9D8B030D-6E8A-4147-A177-3AD203B41FA5}">
                      <a16:colId xmlns="" xmlns:a16="http://schemas.microsoft.com/office/drawing/2014/main" val="1393836950"/>
                    </a:ext>
                  </a:extLst>
                </a:gridCol>
              </a:tblGrid>
              <a:tr h="445765">
                <a:tc>
                  <a:txBody>
                    <a:bodyPr/>
                    <a:lstStyle/>
                    <a:p>
                      <a:pPr algn="l" fontAlgn="ctr"/>
                      <a:endParaRPr lang="en-ZA" sz="1000" b="1"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r>
                        <a:rPr lang="en-ZA" sz="800" b="1" i="0" u="none" strike="noStrike" dirty="0">
                          <a:solidFill>
                            <a:srgbClr val="000000"/>
                          </a:solidFill>
                          <a:effectLst/>
                          <a:latin typeface="Calibri" panose="020F0502020204030204" pitchFamily="34" charset="0"/>
                        </a:rPr>
                        <a:t>Quintile</a:t>
                      </a:r>
                    </a:p>
                  </a:txBody>
                  <a:tcPr marL="4432" marR="4432" marT="4432" marB="0" anchor="ctr">
                    <a:lnL>
                      <a:noFill/>
                    </a:lnL>
                    <a:lnR>
                      <a:noFill/>
                    </a:lnR>
                    <a:lnT>
                      <a:noFill/>
                    </a:lnT>
                    <a:lnB>
                      <a:noFill/>
                    </a:lnB>
                  </a:tcPr>
                </a:tc>
                <a:tc>
                  <a:txBody>
                    <a:bodyPr/>
                    <a:lstStyle/>
                    <a:p>
                      <a:pPr algn="ctr" fontAlgn="ctr"/>
                      <a:r>
                        <a:rPr lang="en-ZA" sz="800" b="1" i="0" u="none" strike="noStrike" dirty="0">
                          <a:solidFill>
                            <a:srgbClr val="000000"/>
                          </a:solidFill>
                          <a:effectLst/>
                          <a:latin typeface="Calibri" panose="020F0502020204030204" pitchFamily="34" charset="0"/>
                        </a:rPr>
                        <a:t>Yrs in Prog.</a:t>
                      </a:r>
                    </a:p>
                  </a:txBody>
                  <a:tcPr marL="4432" marR="4432" marT="4432" marB="0" anchor="ctr">
                    <a:lnL>
                      <a:noFill/>
                    </a:lnL>
                    <a:lnR>
                      <a:noFill/>
                    </a:lnR>
                    <a:lnT>
                      <a:noFill/>
                    </a:lnT>
                    <a:lnB>
                      <a:noFill/>
                    </a:lnB>
                  </a:tcPr>
                </a:tc>
                <a:tc>
                  <a:txBody>
                    <a:bodyPr/>
                    <a:lstStyle/>
                    <a:p>
                      <a:pPr algn="ctr" fontAlgn="ctr"/>
                      <a:r>
                        <a:rPr lang="en-ZA" sz="800" b="1" i="0" u="none" strike="noStrike" dirty="0">
                          <a:solidFill>
                            <a:srgbClr val="000000"/>
                          </a:solidFill>
                          <a:effectLst/>
                          <a:latin typeface="Calibri" panose="020F0502020204030204" pitchFamily="34" charset="0"/>
                        </a:rPr>
                        <a:t>2013</a:t>
                      </a:r>
                    </a:p>
                  </a:txBody>
                  <a:tcPr marL="4432" marR="4432" marT="4432" marB="0" anchor="ctr">
                    <a:lnL>
                      <a:noFill/>
                    </a:lnL>
                    <a:lnR>
                      <a:noFill/>
                    </a:lnR>
                    <a:lnT>
                      <a:noFill/>
                    </a:lnT>
                    <a:lnB>
                      <a:noFill/>
                    </a:lnB>
                  </a:tcPr>
                </a:tc>
                <a:tc>
                  <a:txBody>
                    <a:bodyPr/>
                    <a:lstStyle/>
                    <a:p>
                      <a:pPr algn="ctr" fontAlgn="ctr"/>
                      <a:r>
                        <a:rPr lang="en-ZA" sz="800" b="1" i="0" u="none" strike="noStrike" dirty="0">
                          <a:solidFill>
                            <a:srgbClr val="000000"/>
                          </a:solidFill>
                          <a:effectLst/>
                          <a:latin typeface="Calibri" panose="020F0502020204030204" pitchFamily="34" charset="0"/>
                        </a:rPr>
                        <a:t>2014</a:t>
                      </a:r>
                    </a:p>
                  </a:txBody>
                  <a:tcPr marL="4432" marR="4432" marT="4432" marB="0" anchor="ctr">
                    <a:lnL>
                      <a:noFill/>
                    </a:lnL>
                    <a:lnR>
                      <a:noFill/>
                    </a:lnR>
                    <a:lnT>
                      <a:noFill/>
                    </a:lnT>
                    <a:lnB>
                      <a:noFill/>
                    </a:lnB>
                  </a:tcPr>
                </a:tc>
                <a:tc>
                  <a:txBody>
                    <a:bodyPr/>
                    <a:lstStyle/>
                    <a:p>
                      <a:pPr algn="ctr" fontAlgn="ctr"/>
                      <a:r>
                        <a:rPr lang="en-ZA" sz="800" b="1" i="0" u="none" strike="noStrike" dirty="0">
                          <a:solidFill>
                            <a:srgbClr val="000000"/>
                          </a:solidFill>
                          <a:effectLst/>
                          <a:latin typeface="Calibri" panose="020F0502020204030204" pitchFamily="34" charset="0"/>
                        </a:rPr>
                        <a:t>2015</a:t>
                      </a:r>
                    </a:p>
                  </a:txBody>
                  <a:tcPr marL="4432" marR="4432" marT="4432" marB="0" anchor="ctr">
                    <a:lnL>
                      <a:noFill/>
                    </a:lnL>
                    <a:lnR>
                      <a:noFill/>
                    </a:lnR>
                    <a:lnT>
                      <a:noFill/>
                    </a:lnT>
                    <a:lnB>
                      <a:noFill/>
                    </a:lnB>
                  </a:tcPr>
                </a:tc>
                <a:tc>
                  <a:txBody>
                    <a:bodyPr/>
                    <a:lstStyle/>
                    <a:p>
                      <a:pPr algn="ctr" fontAlgn="ctr"/>
                      <a:r>
                        <a:rPr lang="en-ZA" sz="800" b="1" i="0" u="none" strike="noStrike" dirty="0">
                          <a:solidFill>
                            <a:srgbClr val="000000"/>
                          </a:solidFill>
                          <a:effectLst/>
                          <a:latin typeface="Calibri" panose="020F0502020204030204" pitchFamily="34" charset="0"/>
                        </a:rPr>
                        <a:t>2016</a:t>
                      </a:r>
                    </a:p>
                  </a:txBody>
                  <a:tcPr marL="4432" marR="4432" marT="4432" marB="0" anchor="ctr">
                    <a:lnL>
                      <a:noFill/>
                    </a:lnL>
                    <a:lnR>
                      <a:noFill/>
                    </a:lnR>
                    <a:lnT>
                      <a:noFill/>
                    </a:lnT>
                    <a:lnB>
                      <a:noFill/>
                    </a:lnB>
                  </a:tcPr>
                </a:tc>
                <a:tc>
                  <a:txBody>
                    <a:bodyPr/>
                    <a:lstStyle/>
                    <a:p>
                      <a:pPr algn="ctr" fontAlgn="ctr"/>
                      <a:r>
                        <a:rPr lang="en-ZA" sz="800" b="1" i="0" u="none" strike="noStrike" dirty="0">
                          <a:solidFill>
                            <a:srgbClr val="000000"/>
                          </a:solidFill>
                          <a:effectLst/>
                          <a:latin typeface="Calibri" panose="020F0502020204030204" pitchFamily="34" charset="0"/>
                        </a:rPr>
                        <a:t>2017</a:t>
                      </a:r>
                    </a:p>
                  </a:txBody>
                  <a:tcPr marL="4432" marR="4432" marT="4432" marB="0" anchor="ctr">
                    <a:lnL>
                      <a:noFill/>
                    </a:lnL>
                    <a:lnR>
                      <a:noFill/>
                    </a:lnR>
                    <a:lnT>
                      <a:noFill/>
                    </a:lnT>
                    <a:lnB>
                      <a:noFill/>
                    </a:lnB>
                  </a:tcPr>
                </a:tc>
                <a:tc>
                  <a:txBody>
                    <a:bodyPr/>
                    <a:lstStyle/>
                    <a:p>
                      <a:pPr algn="ctr" fontAlgn="ctr"/>
                      <a:r>
                        <a:rPr lang="en-ZA" sz="800" b="1" i="0" u="none" strike="noStrike" dirty="0">
                          <a:solidFill>
                            <a:srgbClr val="000000"/>
                          </a:solidFill>
                          <a:effectLst/>
                          <a:latin typeface="Calibri" panose="020F0502020204030204" pitchFamily="34" charset="0"/>
                        </a:rPr>
                        <a:t>2018</a:t>
                      </a:r>
                    </a:p>
                  </a:txBody>
                  <a:tcPr marL="4432" marR="4432" marT="4432" marB="0" anchor="ctr">
                    <a:lnL>
                      <a:noFill/>
                    </a:lnL>
                    <a:lnR>
                      <a:noFill/>
                    </a:lnR>
                    <a:lnT>
                      <a:noFill/>
                    </a:lnT>
                    <a:lnB>
                      <a:noFill/>
                    </a:lnB>
                  </a:tcPr>
                </a:tc>
                <a:tc>
                  <a:txBody>
                    <a:bodyPr/>
                    <a:lstStyle/>
                    <a:p>
                      <a:pPr algn="ctr" fontAlgn="ctr"/>
                      <a:r>
                        <a:rPr lang="en-ZA" sz="800" b="1" i="0" u="none" strike="noStrike" dirty="0">
                          <a:solidFill>
                            <a:srgbClr val="000000"/>
                          </a:solidFill>
                          <a:effectLst/>
                          <a:latin typeface="Calibri" panose="020F0502020204030204" pitchFamily="34" charset="0"/>
                        </a:rPr>
                        <a:t>2019</a:t>
                      </a:r>
                    </a:p>
                  </a:txBody>
                  <a:tcPr marL="4432" marR="4432" marT="4432" marB="0" anchor="ctr">
                    <a:lnL>
                      <a:noFill/>
                    </a:lnL>
                    <a:lnR>
                      <a:noFill/>
                    </a:lnR>
                    <a:lnT>
                      <a:noFill/>
                    </a:lnT>
                    <a:lnB>
                      <a:noFill/>
                    </a:lnB>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r>
                        <a:rPr lang="en-ZA" sz="800" b="1" i="0" u="none" strike="noStrike" dirty="0">
                          <a:solidFill>
                            <a:srgbClr val="000000"/>
                          </a:solidFill>
                          <a:effectLst/>
                          <a:latin typeface="Calibri" panose="020F0502020204030204" pitchFamily="34" charset="0"/>
                        </a:rPr>
                        <a:t>Cumulative Improvement</a:t>
                      </a:r>
                      <a:br>
                        <a:rPr lang="en-ZA" sz="800" b="1" i="0" u="none" strike="noStrike" dirty="0">
                          <a:solidFill>
                            <a:srgbClr val="000000"/>
                          </a:solidFill>
                          <a:effectLst/>
                          <a:latin typeface="Calibri" panose="020F0502020204030204" pitchFamily="34" charset="0"/>
                        </a:rPr>
                      </a:br>
                      <a:r>
                        <a:rPr lang="en-ZA" sz="800" b="1" i="0" u="none" strike="noStrike" dirty="0">
                          <a:solidFill>
                            <a:srgbClr val="000000"/>
                          </a:solidFill>
                          <a:effectLst/>
                          <a:latin typeface="Calibri" panose="020F0502020204030204" pitchFamily="34" charset="0"/>
                        </a:rPr>
                        <a:t>(Baseline to Current)</a:t>
                      </a:r>
                    </a:p>
                  </a:txBody>
                  <a:tcPr marL="4432" marR="4432" marT="4432" marB="0" anchor="ctr">
                    <a:lnL>
                      <a:noFill/>
                    </a:lnL>
                    <a:lnR>
                      <a:noFill/>
                    </a:lnR>
                    <a:lnT>
                      <a:noFill/>
                    </a:lnT>
                    <a:lnB>
                      <a:noFill/>
                    </a:lnB>
                  </a:tcPr>
                </a:tc>
                <a:tc>
                  <a:txBody>
                    <a:bodyPr/>
                    <a:lstStyle/>
                    <a:p>
                      <a:pPr algn="ctr" fontAlgn="ctr"/>
                      <a:endParaRPr lang="en-ZA" sz="800" b="1"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r>
                        <a:rPr lang="en-US" sz="800" b="1" i="0" u="none" strike="noStrike" dirty="0">
                          <a:solidFill>
                            <a:srgbClr val="000000"/>
                          </a:solidFill>
                          <a:effectLst/>
                          <a:latin typeface="Calibri" panose="020F0502020204030204" pitchFamily="34" charset="0"/>
                        </a:rPr>
                        <a:t>Cohort Improvement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(Gr 3 2016 to Gr 6 2019)</a:t>
                      </a:r>
                    </a:p>
                  </a:txBody>
                  <a:tcPr marL="4432" marR="4432" marT="4432" marB="0" anchor="ctr">
                    <a:lnL>
                      <a:noFill/>
                    </a:lnL>
                    <a:lnR>
                      <a:noFill/>
                    </a:lnR>
                    <a:lnT>
                      <a:noFill/>
                    </a:lnT>
                    <a:lnB>
                      <a:noFill/>
                    </a:lnB>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r>
                        <a:rPr lang="en-ZA" sz="800" b="1" i="0" u="none" strike="noStrike" dirty="0">
                          <a:solidFill>
                            <a:srgbClr val="000000"/>
                          </a:solidFill>
                          <a:effectLst/>
                          <a:latin typeface="Calibri" panose="020F0502020204030204" pitchFamily="34" charset="0"/>
                        </a:rPr>
                        <a:t>Comments</a:t>
                      </a:r>
                    </a:p>
                  </a:txBody>
                  <a:tcPr marL="4432" marR="4432" marT="4432" marB="0" anchor="ctr">
                    <a:lnL>
                      <a:noFill/>
                    </a:lnL>
                    <a:lnR>
                      <a:noFill/>
                    </a:lnR>
                    <a:lnT>
                      <a:noFill/>
                    </a:lnT>
                    <a:lnB>
                      <a:noFill/>
                    </a:lnB>
                  </a:tcPr>
                </a:tc>
                <a:extLst>
                  <a:ext uri="{0D108BD9-81ED-4DB2-BD59-A6C34878D82A}">
                    <a16:rowId xmlns="" xmlns:a16="http://schemas.microsoft.com/office/drawing/2014/main" val="1047302189"/>
                  </a:ext>
                </a:extLst>
              </a:tr>
              <a:tr h="222881">
                <a:tc>
                  <a:txBody>
                    <a:bodyPr/>
                    <a:lstStyle/>
                    <a:p>
                      <a:pPr algn="l" fontAlgn="ctr"/>
                      <a:r>
                        <a:rPr lang="en-ZA" sz="800" b="1" i="0" u="none" strike="noStrike" dirty="0">
                          <a:solidFill>
                            <a:srgbClr val="000000"/>
                          </a:solidFill>
                          <a:effectLst/>
                          <a:latin typeface="Calibri" panose="020F0502020204030204" pitchFamily="34" charset="0"/>
                        </a:rPr>
                        <a:t>COLLABORATION SCHOOLS: GRADE 6</a:t>
                      </a:r>
                    </a:p>
                  </a:txBody>
                  <a:tcPr marL="4432" marR="4432" marT="4432" marB="0" anchor="ctr">
                    <a:lnL>
                      <a:noFill/>
                    </a:lnL>
                    <a:lnR>
                      <a:noFill/>
                    </a:lnR>
                    <a:lnT>
                      <a:noFill/>
                    </a:lnT>
                    <a:lnB>
                      <a:noFill/>
                    </a:lnB>
                  </a:tcPr>
                </a:tc>
                <a:tc>
                  <a:txBody>
                    <a:bodyPr/>
                    <a:lstStyle/>
                    <a:p>
                      <a:pPr algn="ctr" fontAlgn="ctr"/>
                      <a:endParaRPr lang="en-ZA" sz="800" b="1"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endParaRPr lang="en-ZA" sz="800" b="1"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endParaRPr lang="en-ZA" sz="800" b="1"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endParaRPr lang="en-ZA" sz="800" b="1"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endParaRPr lang="en-ZA" sz="800" b="1"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endParaRPr lang="en-ZA" sz="800" b="1"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endParaRPr lang="en-ZA" sz="800" b="1"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endParaRPr lang="en-ZA" sz="800" b="1"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endParaRPr lang="en-ZA" sz="800" b="1"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extLst>
                  <a:ext uri="{0D108BD9-81ED-4DB2-BD59-A6C34878D82A}">
                    <a16:rowId xmlns="" xmlns:a16="http://schemas.microsoft.com/office/drawing/2014/main" val="3414966834"/>
                  </a:ext>
                </a:extLst>
              </a:tr>
              <a:tr h="222881">
                <a:tc>
                  <a:txBody>
                    <a:bodyPr/>
                    <a:lstStyle/>
                    <a:p>
                      <a:pPr algn="l" fontAlgn="b"/>
                      <a:r>
                        <a:rPr lang="en-US" sz="800" b="1" i="0" u="none" strike="noStrike" dirty="0">
                          <a:solidFill>
                            <a:srgbClr val="000000"/>
                          </a:solidFill>
                          <a:effectLst/>
                          <a:latin typeface="Calibri" panose="020F0502020204030204" pitchFamily="34" charset="0"/>
                        </a:rPr>
                        <a:t>Forest Village Leadership Academy (New)</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0000"/>
                          </a:solidFill>
                          <a:effectLst/>
                          <a:latin typeface="Calibri" panose="020F0502020204030204" pitchFamily="34" charset="0"/>
                        </a:rPr>
                        <a:t>4</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0000"/>
                          </a:solidFill>
                          <a:effectLst/>
                          <a:latin typeface="Calibri" panose="020F0502020204030204" pitchFamily="34" charset="0"/>
                        </a:rPr>
                        <a:t>Four</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ZA" sz="800" b="1"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ZA" sz="800" b="1"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ZA" sz="800" b="1"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ZA" sz="800" b="1"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a:noFill/>
                    </a:lnT>
                    <a:lnB>
                      <a:noFill/>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a:noFill/>
                    </a:lnT>
                    <a:lnB>
                      <a:noFill/>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91821751"/>
                  </a:ext>
                </a:extLst>
              </a:tr>
              <a:tr h="222881">
                <a:tc>
                  <a:txBody>
                    <a:bodyPr/>
                    <a:lstStyle/>
                    <a:p>
                      <a:pPr algn="l" fontAlgn="b"/>
                      <a:r>
                        <a:rPr lang="en-ZA" sz="800" b="0" i="0" u="none" strike="noStrike" dirty="0">
                          <a:solidFill>
                            <a:srgbClr val="000000"/>
                          </a:solidFill>
                          <a:effectLst/>
                          <a:latin typeface="Calibri" panose="020F0502020204030204" pitchFamily="34" charset="0"/>
                        </a:rPr>
                        <a:t>Lang</a:t>
                      </a:r>
                    </a:p>
                  </a:txBody>
                  <a:tcPr marL="132957" marR="4432" marT="443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28,6</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48,3</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41,3</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63,6</a:t>
                      </a:r>
                    </a:p>
                  </a:txBody>
                  <a:tcPr marL="4432" marR="4432" marT="443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800" b="1" i="0" u="none" strike="noStrike" dirty="0">
                          <a:solidFill>
                            <a:srgbClr val="00B050"/>
                          </a:solidFill>
                          <a:effectLst/>
                          <a:latin typeface="Calibri" panose="020F0502020204030204" pitchFamily="34" charset="0"/>
                        </a:rPr>
                        <a:t>35,0</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800" b="1" i="0" u="none" strike="noStrike" dirty="0">
                          <a:solidFill>
                            <a:srgbClr val="00B050"/>
                          </a:solidFill>
                          <a:effectLst/>
                          <a:latin typeface="Calibri" panose="020F0502020204030204" pitchFamily="34" charset="0"/>
                        </a:rPr>
                        <a:t>38,6</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ctr"/>
                      <a:r>
                        <a:rPr lang="en-ZA" sz="600" b="0" i="0" u="none" strike="noStrike" dirty="0">
                          <a:solidFill>
                            <a:srgbClr val="808080"/>
                          </a:solidFill>
                          <a:effectLst/>
                          <a:latin typeface="Calibri" panose="020F0502020204030204" pitchFamily="34" charset="0"/>
                        </a:rPr>
                        <a:t> </a:t>
                      </a:r>
                    </a:p>
                  </a:txBody>
                  <a:tcPr marL="4432" marR="4432" marT="4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85486074"/>
                  </a:ext>
                </a:extLst>
              </a:tr>
              <a:tr h="222881">
                <a:tc>
                  <a:txBody>
                    <a:bodyPr/>
                    <a:lstStyle/>
                    <a:p>
                      <a:pPr algn="l" fontAlgn="b"/>
                      <a:r>
                        <a:rPr lang="en-ZA" sz="800" b="0" i="0" u="none" strike="noStrike" dirty="0">
                          <a:solidFill>
                            <a:srgbClr val="000000"/>
                          </a:solidFill>
                          <a:effectLst/>
                          <a:latin typeface="Calibri" panose="020F0502020204030204" pitchFamily="34" charset="0"/>
                        </a:rPr>
                        <a:t>Maths</a:t>
                      </a:r>
                    </a:p>
                  </a:txBody>
                  <a:tcPr marL="132957" marR="4432" marT="443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30,2</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46,6</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34,6</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50,8</a:t>
                      </a:r>
                    </a:p>
                  </a:txBody>
                  <a:tcPr marL="4432" marR="4432" marT="443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800" b="1" i="0" u="none" strike="noStrike" dirty="0">
                          <a:solidFill>
                            <a:srgbClr val="00B050"/>
                          </a:solidFill>
                          <a:effectLst/>
                          <a:latin typeface="Calibri" panose="020F0502020204030204" pitchFamily="34" charset="0"/>
                        </a:rPr>
                        <a:t>20,6</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B050"/>
                          </a:solidFill>
                          <a:effectLst/>
                          <a:latin typeface="Calibri" panose="020F0502020204030204" pitchFamily="34" charset="0"/>
                        </a:rPr>
                        <a:t>8,5</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ZA"/>
                    </a:p>
                  </a:txBody>
                  <a:tcPr/>
                </a:tc>
                <a:extLst>
                  <a:ext uri="{0D108BD9-81ED-4DB2-BD59-A6C34878D82A}">
                    <a16:rowId xmlns="" xmlns:a16="http://schemas.microsoft.com/office/drawing/2014/main" val="3103292562"/>
                  </a:ext>
                </a:extLst>
              </a:tr>
              <a:tr h="222881">
                <a:tc>
                  <a:txBody>
                    <a:bodyPr/>
                    <a:lstStyle/>
                    <a:p>
                      <a:pPr algn="l" fontAlgn="b"/>
                      <a:r>
                        <a:rPr lang="en-ZA" sz="800" b="1" i="0" u="none" strike="noStrike" dirty="0">
                          <a:solidFill>
                            <a:srgbClr val="000000"/>
                          </a:solidFill>
                          <a:effectLst/>
                          <a:latin typeface="Calibri" panose="020F0502020204030204" pitchFamily="34" charset="0"/>
                        </a:rPr>
                        <a:t>Happy Valley  (New)</a:t>
                      </a: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0000"/>
                          </a:solidFill>
                          <a:effectLst/>
                          <a:latin typeface="Calibri" panose="020F0502020204030204" pitchFamily="34" charset="0"/>
                        </a:rPr>
                        <a:t>4</a:t>
                      </a: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0000"/>
                          </a:solidFill>
                          <a:effectLst/>
                          <a:latin typeface="Calibri" panose="020F0502020204030204" pitchFamily="34" charset="0"/>
                        </a:rPr>
                        <a:t>Four</a:t>
                      </a: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a:noFill/>
                    </a:lnT>
                    <a:lnB>
                      <a:noFill/>
                    </a:lnB>
                  </a:tcPr>
                </a:tc>
                <a:tc>
                  <a:txBody>
                    <a:bodyPr/>
                    <a:lstStyle/>
                    <a:p>
                      <a:pPr algn="ctr" fontAlgn="b"/>
                      <a:endParaRPr lang="en-ZA" sz="800" b="1"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a:noFill/>
                    </a:lnT>
                    <a:lnB>
                      <a:noFill/>
                    </a:lnB>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05765621"/>
                  </a:ext>
                </a:extLst>
              </a:tr>
              <a:tr h="222881">
                <a:tc>
                  <a:txBody>
                    <a:bodyPr/>
                    <a:lstStyle/>
                    <a:p>
                      <a:pPr algn="l" fontAlgn="b"/>
                      <a:r>
                        <a:rPr lang="en-ZA" sz="800" b="0" i="0" u="none" strike="noStrike" dirty="0">
                          <a:solidFill>
                            <a:srgbClr val="000000"/>
                          </a:solidFill>
                          <a:effectLst/>
                          <a:latin typeface="Calibri" panose="020F0502020204030204" pitchFamily="34" charset="0"/>
                        </a:rPr>
                        <a:t>Lang</a:t>
                      </a:r>
                    </a:p>
                  </a:txBody>
                  <a:tcPr marL="132957" marR="4432" marT="443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17,0</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18,9</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22,8</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25,5</a:t>
                      </a:r>
                    </a:p>
                  </a:txBody>
                  <a:tcPr marL="4432" marR="4432" marT="443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800" b="1" i="0" u="none" strike="noStrike" dirty="0">
                          <a:solidFill>
                            <a:srgbClr val="00B050"/>
                          </a:solidFill>
                          <a:effectLst/>
                          <a:latin typeface="Calibri" panose="020F0502020204030204" pitchFamily="34" charset="0"/>
                        </a:rPr>
                        <a:t>8,5</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800" b="1" i="0" u="none" strike="noStrike" dirty="0">
                          <a:solidFill>
                            <a:srgbClr val="00B050"/>
                          </a:solidFill>
                          <a:effectLst/>
                          <a:latin typeface="Calibri" panose="020F0502020204030204" pitchFamily="34" charset="0"/>
                        </a:rPr>
                        <a:t>10,8</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ctr"/>
                      <a:r>
                        <a:rPr lang="en-ZA" sz="600" b="0" i="0" u="none" strike="noStrike" dirty="0">
                          <a:solidFill>
                            <a:srgbClr val="808080"/>
                          </a:solidFill>
                          <a:effectLst/>
                          <a:latin typeface="Calibri" panose="020F0502020204030204" pitchFamily="34" charset="0"/>
                        </a:rPr>
                        <a:t> </a:t>
                      </a:r>
                    </a:p>
                  </a:txBody>
                  <a:tcPr marL="4432" marR="4432" marT="4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06267964"/>
                  </a:ext>
                </a:extLst>
              </a:tr>
              <a:tr h="222881">
                <a:tc>
                  <a:txBody>
                    <a:bodyPr/>
                    <a:lstStyle/>
                    <a:p>
                      <a:pPr algn="l" fontAlgn="b"/>
                      <a:r>
                        <a:rPr lang="en-ZA" sz="800" b="0" i="0" u="none" strike="noStrike" dirty="0">
                          <a:solidFill>
                            <a:srgbClr val="000000"/>
                          </a:solidFill>
                          <a:effectLst/>
                          <a:latin typeface="Calibri" panose="020F0502020204030204" pitchFamily="34" charset="0"/>
                        </a:rPr>
                        <a:t>Maths</a:t>
                      </a:r>
                    </a:p>
                  </a:txBody>
                  <a:tcPr marL="132957" marR="4432" marT="443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11,0</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15,0</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9,5</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11,2</a:t>
                      </a:r>
                    </a:p>
                  </a:txBody>
                  <a:tcPr marL="4432" marR="4432" marT="443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800" b="1" i="0" u="none" strike="noStrike" dirty="0">
                          <a:solidFill>
                            <a:srgbClr val="00B050"/>
                          </a:solidFill>
                          <a:effectLst/>
                          <a:latin typeface="Calibri" panose="020F0502020204030204" pitchFamily="34" charset="0"/>
                        </a:rPr>
                        <a:t>0,2</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C00000"/>
                          </a:solidFill>
                          <a:effectLst/>
                          <a:latin typeface="Calibri" panose="020F0502020204030204" pitchFamily="34" charset="0"/>
                        </a:rPr>
                        <a:t>-28,0</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ZA"/>
                    </a:p>
                  </a:txBody>
                  <a:tcPr/>
                </a:tc>
                <a:extLst>
                  <a:ext uri="{0D108BD9-81ED-4DB2-BD59-A6C34878D82A}">
                    <a16:rowId xmlns="" xmlns:a16="http://schemas.microsoft.com/office/drawing/2014/main" val="3161630460"/>
                  </a:ext>
                </a:extLst>
              </a:tr>
              <a:tr h="222881">
                <a:tc>
                  <a:txBody>
                    <a:bodyPr/>
                    <a:lstStyle/>
                    <a:p>
                      <a:pPr algn="l" fontAlgn="b"/>
                      <a:r>
                        <a:rPr lang="en-ZA" sz="800" b="1" i="0" u="none" strike="noStrike" dirty="0">
                          <a:solidFill>
                            <a:srgbClr val="000000"/>
                          </a:solidFill>
                          <a:effectLst/>
                          <a:latin typeface="Calibri" panose="020F0502020204030204" pitchFamily="34" charset="0"/>
                        </a:rPr>
                        <a:t>Oranjekloof Primary</a:t>
                      </a: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0000"/>
                          </a:solidFill>
                          <a:effectLst/>
                          <a:latin typeface="Calibri" panose="020F0502020204030204" pitchFamily="34" charset="0"/>
                        </a:rPr>
                        <a:t>3</a:t>
                      </a: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0000"/>
                          </a:solidFill>
                          <a:effectLst/>
                          <a:latin typeface="Calibri" panose="020F0502020204030204" pitchFamily="34" charset="0"/>
                        </a:rPr>
                        <a:t>Three</a:t>
                      </a: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a:noFill/>
                    </a:lnT>
                    <a:lnB>
                      <a:noFill/>
                    </a:lnB>
                  </a:tcPr>
                </a:tc>
                <a:tc>
                  <a:txBody>
                    <a:bodyPr/>
                    <a:lstStyle/>
                    <a:p>
                      <a:pPr algn="ctr" fontAlgn="ctr"/>
                      <a:endParaRPr lang="en-ZA" sz="800" b="1" i="0" u="none" strike="noStrike" dirty="0">
                        <a:solidFill>
                          <a:srgbClr val="000000"/>
                        </a:solidFill>
                        <a:effectLst/>
                        <a:latin typeface="Calibri" panose="020F0502020204030204" pitchFamily="34" charset="0"/>
                      </a:endParaRPr>
                    </a:p>
                  </a:txBody>
                  <a:tcPr marL="4432" marR="4432" marT="44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89297113"/>
                  </a:ext>
                </a:extLst>
              </a:tr>
              <a:tr h="222881">
                <a:tc>
                  <a:txBody>
                    <a:bodyPr/>
                    <a:lstStyle/>
                    <a:p>
                      <a:pPr algn="l" fontAlgn="b"/>
                      <a:r>
                        <a:rPr lang="en-ZA" sz="800" b="0" i="0" u="none" strike="noStrike" dirty="0">
                          <a:solidFill>
                            <a:srgbClr val="000000"/>
                          </a:solidFill>
                          <a:effectLst/>
                          <a:latin typeface="Calibri" panose="020F0502020204030204" pitchFamily="34" charset="0"/>
                        </a:rPr>
                        <a:t>Lang</a:t>
                      </a:r>
                    </a:p>
                  </a:txBody>
                  <a:tcPr marL="132957" marR="4432" marT="443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13,1</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15,7</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20,0</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21,4</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17,4</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18,6</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17,8</a:t>
                      </a:r>
                    </a:p>
                  </a:txBody>
                  <a:tcPr marL="4432" marR="4432" marT="443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800" b="1" i="0" u="none" strike="noStrike" dirty="0">
                          <a:solidFill>
                            <a:srgbClr val="C00000"/>
                          </a:solidFill>
                          <a:effectLst/>
                          <a:latin typeface="Calibri" panose="020F0502020204030204" pitchFamily="34" charset="0"/>
                        </a:rPr>
                        <a:t>-2,2</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800" b="1" i="0" u="none" strike="noStrike" dirty="0">
                          <a:solidFill>
                            <a:srgbClr val="00B050"/>
                          </a:solidFill>
                          <a:effectLst/>
                          <a:latin typeface="Calibri" panose="020F0502020204030204" pitchFamily="34" charset="0"/>
                        </a:rPr>
                        <a:t>11,2</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ctr"/>
                      <a:r>
                        <a:rPr lang="en-US" sz="600" b="0" i="0" u="none" strike="noStrike" dirty="0">
                          <a:solidFill>
                            <a:srgbClr val="808080"/>
                          </a:solidFill>
                          <a:effectLst/>
                          <a:latin typeface="Calibri" panose="020F0502020204030204" pitchFamily="34" charset="0"/>
                        </a:rPr>
                        <a:t>OKP exited CS at the end of 2018</a:t>
                      </a:r>
                    </a:p>
                  </a:txBody>
                  <a:tcPr marL="4432" marR="4432" marT="4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20366976"/>
                  </a:ext>
                </a:extLst>
              </a:tr>
              <a:tr h="222881">
                <a:tc>
                  <a:txBody>
                    <a:bodyPr/>
                    <a:lstStyle/>
                    <a:p>
                      <a:pPr algn="l" fontAlgn="b"/>
                      <a:r>
                        <a:rPr lang="en-ZA" sz="800" b="0" i="0" u="none" strike="noStrike" dirty="0">
                          <a:solidFill>
                            <a:srgbClr val="000000"/>
                          </a:solidFill>
                          <a:effectLst/>
                          <a:latin typeface="Calibri" panose="020F0502020204030204" pitchFamily="34" charset="0"/>
                        </a:rPr>
                        <a:t>Maths</a:t>
                      </a:r>
                    </a:p>
                  </a:txBody>
                  <a:tcPr marL="132957" marR="4432" marT="443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12,3</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23,1</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26,9</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18,6</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25,0</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37,9</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36,1</a:t>
                      </a:r>
                    </a:p>
                  </a:txBody>
                  <a:tcPr marL="4432" marR="4432" marT="443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800" b="1" i="0" u="none" strike="noStrike" dirty="0">
                          <a:solidFill>
                            <a:srgbClr val="00B050"/>
                          </a:solidFill>
                          <a:effectLst/>
                          <a:latin typeface="Calibri" panose="020F0502020204030204" pitchFamily="34" charset="0"/>
                        </a:rPr>
                        <a:t>9,2</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800" b="0" i="0" u="none" strike="noStrike" dirty="0">
                          <a:solidFill>
                            <a:srgbClr val="000000"/>
                          </a:solidFill>
                          <a:effectLst/>
                          <a:latin typeface="Calibri" panose="020F0502020204030204" pitchFamily="34" charset="0"/>
                        </a:rPr>
                        <a:t> </a:t>
                      </a:r>
                    </a:p>
                  </a:txBody>
                  <a:tcPr marL="4432" marR="4432" marT="4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B050"/>
                          </a:solidFill>
                          <a:effectLst/>
                          <a:latin typeface="Calibri" panose="020F0502020204030204" pitchFamily="34" charset="0"/>
                        </a:rPr>
                        <a:t>15,3</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ZA"/>
                    </a:p>
                  </a:txBody>
                  <a:tcPr/>
                </a:tc>
                <a:extLst>
                  <a:ext uri="{0D108BD9-81ED-4DB2-BD59-A6C34878D82A}">
                    <a16:rowId xmlns="" xmlns:a16="http://schemas.microsoft.com/office/drawing/2014/main" val="2699492519"/>
                  </a:ext>
                </a:extLst>
              </a:tr>
              <a:tr h="222881">
                <a:tc>
                  <a:txBody>
                    <a:bodyPr/>
                    <a:lstStyle/>
                    <a:p>
                      <a:pPr algn="l" fontAlgn="b"/>
                      <a:r>
                        <a:rPr lang="en-ZA" sz="800" b="1" i="0" u="none" strike="noStrike" dirty="0">
                          <a:solidFill>
                            <a:srgbClr val="000000"/>
                          </a:solidFill>
                          <a:effectLst/>
                          <a:latin typeface="Calibri" panose="020F0502020204030204" pitchFamily="34" charset="0"/>
                        </a:rPr>
                        <a:t>Trevor Manuel Primary</a:t>
                      </a: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0000"/>
                          </a:solidFill>
                          <a:effectLst/>
                          <a:latin typeface="Calibri" panose="020F0502020204030204" pitchFamily="34" charset="0"/>
                        </a:rPr>
                        <a:t>1</a:t>
                      </a: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0000"/>
                          </a:solidFill>
                          <a:effectLst/>
                          <a:latin typeface="Calibri" panose="020F0502020204030204" pitchFamily="34" charset="0"/>
                        </a:rPr>
                        <a:t>Three</a:t>
                      </a: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a:noFill/>
                    </a:lnT>
                    <a:lnB>
                      <a:noFill/>
                    </a:lnB>
                  </a:tcPr>
                </a:tc>
                <a:tc>
                  <a:txBody>
                    <a:bodyPr/>
                    <a:lstStyle/>
                    <a:p>
                      <a:pPr algn="ctr" fontAlgn="b"/>
                      <a:endParaRPr lang="en-ZA" sz="800" b="1"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62060598"/>
                  </a:ext>
                </a:extLst>
              </a:tr>
              <a:tr h="222881">
                <a:tc>
                  <a:txBody>
                    <a:bodyPr/>
                    <a:lstStyle/>
                    <a:p>
                      <a:pPr algn="l" fontAlgn="b"/>
                      <a:r>
                        <a:rPr lang="en-ZA" sz="800" b="0" i="0" u="none" strike="noStrike" dirty="0">
                          <a:solidFill>
                            <a:srgbClr val="000000"/>
                          </a:solidFill>
                          <a:effectLst/>
                          <a:latin typeface="Calibri" panose="020F0502020204030204" pitchFamily="34" charset="0"/>
                        </a:rPr>
                        <a:t>Lang</a:t>
                      </a:r>
                    </a:p>
                  </a:txBody>
                  <a:tcPr marL="132957" marR="4432" marT="443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3,0</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13,1</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3,6</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8,8</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9,4</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13,8</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18,4</a:t>
                      </a:r>
                    </a:p>
                  </a:txBody>
                  <a:tcPr marL="4432" marR="4432" marT="443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800" b="1" i="0" u="none" strike="noStrike" dirty="0">
                          <a:solidFill>
                            <a:srgbClr val="00B050"/>
                          </a:solidFill>
                          <a:effectLst/>
                          <a:latin typeface="Calibri" panose="020F0502020204030204" pitchFamily="34" charset="0"/>
                        </a:rPr>
                        <a:t>9,7</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800" b="1" i="0" u="none" strike="noStrike" dirty="0">
                          <a:solidFill>
                            <a:srgbClr val="00B050"/>
                          </a:solidFill>
                          <a:effectLst/>
                          <a:latin typeface="Calibri" panose="020F0502020204030204" pitchFamily="34" charset="0"/>
                        </a:rPr>
                        <a:t>11,0</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ctr"/>
                      <a:r>
                        <a:rPr lang="en-ZA" sz="600" b="0" i="0" u="none" strike="noStrike" dirty="0">
                          <a:solidFill>
                            <a:srgbClr val="808080"/>
                          </a:solidFill>
                          <a:effectLst/>
                          <a:latin typeface="Calibri" panose="020F0502020204030204" pitchFamily="34" charset="0"/>
                        </a:rPr>
                        <a:t> </a:t>
                      </a:r>
                    </a:p>
                  </a:txBody>
                  <a:tcPr marL="4432" marR="4432" marT="4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32153597"/>
                  </a:ext>
                </a:extLst>
              </a:tr>
              <a:tr h="222881">
                <a:tc>
                  <a:txBody>
                    <a:bodyPr/>
                    <a:lstStyle/>
                    <a:p>
                      <a:pPr algn="l" fontAlgn="b"/>
                      <a:r>
                        <a:rPr lang="en-ZA" sz="800" b="0" i="0" u="none" strike="noStrike" dirty="0">
                          <a:solidFill>
                            <a:srgbClr val="000000"/>
                          </a:solidFill>
                          <a:effectLst/>
                          <a:latin typeface="Calibri" panose="020F0502020204030204" pitchFamily="34" charset="0"/>
                        </a:rPr>
                        <a:t>Maths</a:t>
                      </a:r>
                    </a:p>
                  </a:txBody>
                  <a:tcPr marL="132957" marR="4432" marT="443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1,0</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1,5</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2,4</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5,0</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13,8</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6,0</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62,0</a:t>
                      </a:r>
                    </a:p>
                  </a:txBody>
                  <a:tcPr marL="4432" marR="4432" marT="443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800" b="1" i="0" u="none" strike="noStrike" dirty="0">
                          <a:solidFill>
                            <a:srgbClr val="00B050"/>
                          </a:solidFill>
                          <a:effectLst/>
                          <a:latin typeface="Calibri" panose="020F0502020204030204" pitchFamily="34" charset="0"/>
                        </a:rPr>
                        <a:t>57,0</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B050"/>
                          </a:solidFill>
                          <a:effectLst/>
                          <a:latin typeface="Calibri" panose="020F0502020204030204" pitchFamily="34" charset="0"/>
                        </a:rPr>
                        <a:t>47,2</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ZA"/>
                    </a:p>
                  </a:txBody>
                  <a:tcPr/>
                </a:tc>
                <a:extLst>
                  <a:ext uri="{0D108BD9-81ED-4DB2-BD59-A6C34878D82A}">
                    <a16:rowId xmlns="" xmlns:a16="http://schemas.microsoft.com/office/drawing/2014/main" val="3161495237"/>
                  </a:ext>
                </a:extLst>
              </a:tr>
              <a:tr h="222881">
                <a:tc>
                  <a:txBody>
                    <a:bodyPr/>
                    <a:lstStyle/>
                    <a:p>
                      <a:pPr algn="l" fontAlgn="b"/>
                      <a:r>
                        <a:rPr lang="en-ZA" sz="800" b="1" i="0" u="none" strike="noStrike" dirty="0">
                          <a:solidFill>
                            <a:srgbClr val="000000"/>
                          </a:solidFill>
                          <a:effectLst/>
                          <a:latin typeface="Calibri" panose="020F0502020204030204" pitchFamily="34" charset="0"/>
                        </a:rPr>
                        <a:t>Disa Primary</a:t>
                      </a: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0000"/>
                          </a:solidFill>
                          <a:effectLst/>
                          <a:latin typeface="Calibri" panose="020F0502020204030204" pitchFamily="34" charset="0"/>
                        </a:rPr>
                        <a:t>4</a:t>
                      </a: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0000"/>
                          </a:solidFill>
                          <a:effectLst/>
                          <a:latin typeface="Calibri" panose="020F0502020204030204" pitchFamily="34" charset="0"/>
                        </a:rPr>
                        <a:t>Two</a:t>
                      </a: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a:noFill/>
                    </a:lnT>
                    <a:lnB>
                      <a:noFill/>
                    </a:lnB>
                  </a:tcPr>
                </a:tc>
                <a:tc>
                  <a:txBody>
                    <a:bodyPr/>
                    <a:lstStyle/>
                    <a:p>
                      <a:pPr algn="ctr" fontAlgn="b"/>
                      <a:endParaRPr lang="en-ZA" sz="800" b="1"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11503336"/>
                  </a:ext>
                </a:extLst>
              </a:tr>
              <a:tr h="222881">
                <a:tc>
                  <a:txBody>
                    <a:bodyPr/>
                    <a:lstStyle/>
                    <a:p>
                      <a:pPr algn="l" fontAlgn="b"/>
                      <a:r>
                        <a:rPr lang="en-ZA" sz="800" b="0" i="0" u="none" strike="noStrike" dirty="0">
                          <a:solidFill>
                            <a:srgbClr val="000000"/>
                          </a:solidFill>
                          <a:effectLst/>
                          <a:latin typeface="Calibri" panose="020F0502020204030204" pitchFamily="34" charset="0"/>
                        </a:rPr>
                        <a:t>Lang</a:t>
                      </a:r>
                    </a:p>
                  </a:txBody>
                  <a:tcPr marL="132957" marR="4432" marT="443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24,6</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22,9</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15,9</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26,8</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31,1</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18,0</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43,8</a:t>
                      </a:r>
                    </a:p>
                  </a:txBody>
                  <a:tcPr marL="4432" marR="4432" marT="443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800" b="1" i="0" u="none" strike="noStrike" dirty="0">
                          <a:solidFill>
                            <a:srgbClr val="00B050"/>
                          </a:solidFill>
                          <a:effectLst/>
                          <a:latin typeface="Calibri" panose="020F0502020204030204" pitchFamily="34" charset="0"/>
                        </a:rPr>
                        <a:t>12,7</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800" b="1" i="0" u="none" strike="noStrike" dirty="0">
                          <a:solidFill>
                            <a:srgbClr val="00B050"/>
                          </a:solidFill>
                          <a:effectLst/>
                          <a:latin typeface="Calibri" panose="020F0502020204030204" pitchFamily="34" charset="0"/>
                        </a:rPr>
                        <a:t>22,9</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ctr"/>
                      <a:r>
                        <a:rPr lang="en-ZA" sz="600" b="0" i="0" u="none" strike="noStrike" dirty="0">
                          <a:solidFill>
                            <a:srgbClr val="808080"/>
                          </a:solidFill>
                          <a:effectLst/>
                          <a:latin typeface="Calibri" panose="020F0502020204030204" pitchFamily="34" charset="0"/>
                        </a:rPr>
                        <a:t> </a:t>
                      </a:r>
                    </a:p>
                  </a:txBody>
                  <a:tcPr marL="4432" marR="4432" marT="4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91895563"/>
                  </a:ext>
                </a:extLst>
              </a:tr>
              <a:tr h="222881">
                <a:tc>
                  <a:txBody>
                    <a:bodyPr/>
                    <a:lstStyle/>
                    <a:p>
                      <a:pPr algn="l" fontAlgn="b"/>
                      <a:r>
                        <a:rPr lang="en-ZA" sz="800" b="0" i="0" u="none" strike="noStrike" dirty="0">
                          <a:solidFill>
                            <a:srgbClr val="000000"/>
                          </a:solidFill>
                          <a:effectLst/>
                          <a:latin typeface="Calibri" panose="020F0502020204030204" pitchFamily="34" charset="0"/>
                        </a:rPr>
                        <a:t>Maths</a:t>
                      </a:r>
                    </a:p>
                  </a:txBody>
                  <a:tcPr marL="132957" marR="4432" marT="443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15,8</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20,8</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18,2</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21,4</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8,9</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19,7</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800" b="0" i="0" u="none" strike="noStrike" dirty="0">
                          <a:solidFill>
                            <a:srgbClr val="000000"/>
                          </a:solidFill>
                          <a:effectLst/>
                          <a:latin typeface="Calibri" panose="020F0502020204030204" pitchFamily="34" charset="0"/>
                        </a:rPr>
                        <a:t>62,5</a:t>
                      </a:r>
                    </a:p>
                  </a:txBody>
                  <a:tcPr marL="4432" marR="4432" marT="443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800" b="1" i="0" u="none" strike="noStrike" dirty="0">
                          <a:solidFill>
                            <a:srgbClr val="00B050"/>
                          </a:solidFill>
                          <a:effectLst/>
                          <a:latin typeface="Calibri" panose="020F0502020204030204" pitchFamily="34" charset="0"/>
                        </a:rPr>
                        <a:t>53,6</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B050"/>
                          </a:solidFill>
                          <a:effectLst/>
                          <a:latin typeface="Calibri" panose="020F0502020204030204" pitchFamily="34" charset="0"/>
                        </a:rPr>
                        <a:t>34,1</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ZA"/>
                    </a:p>
                  </a:txBody>
                  <a:tcPr/>
                </a:tc>
                <a:extLst>
                  <a:ext uri="{0D108BD9-81ED-4DB2-BD59-A6C34878D82A}">
                    <a16:rowId xmlns="" xmlns:a16="http://schemas.microsoft.com/office/drawing/2014/main" val="1257966689"/>
                  </a:ext>
                </a:extLst>
              </a:tr>
              <a:tr h="222881">
                <a:tc>
                  <a:txBody>
                    <a:bodyPr/>
                    <a:lstStyle/>
                    <a:p>
                      <a:pPr algn="l" fontAlgn="b"/>
                      <a:r>
                        <a:rPr lang="en-ZA" sz="800" b="1" i="0" u="none" strike="noStrike" dirty="0">
                          <a:solidFill>
                            <a:srgbClr val="000000"/>
                          </a:solidFill>
                          <a:effectLst/>
                          <a:latin typeface="Calibri" panose="020F0502020204030204" pitchFamily="34" charset="0"/>
                        </a:rPr>
                        <a:t>Boundary Primary</a:t>
                      </a: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0000"/>
                          </a:solidFill>
                          <a:effectLst/>
                          <a:latin typeface="Calibri" panose="020F0502020204030204" pitchFamily="34" charset="0"/>
                        </a:rPr>
                        <a:t>4</a:t>
                      </a: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0000"/>
                          </a:solidFill>
                          <a:effectLst/>
                          <a:latin typeface="Calibri" panose="020F0502020204030204" pitchFamily="34" charset="0"/>
                        </a:rPr>
                        <a:t>One</a:t>
                      </a: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a:noFill/>
                    </a:lnT>
                    <a:lnB>
                      <a:noFill/>
                    </a:lnB>
                  </a:tcPr>
                </a:tc>
                <a:tc>
                  <a:txBody>
                    <a:bodyPr/>
                    <a:lstStyle/>
                    <a:p>
                      <a:pPr algn="ctr" fontAlgn="b"/>
                      <a:endParaRPr lang="en-ZA" sz="800" b="1"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a:noFill/>
                    </a:lnL>
                    <a:lnR>
                      <a:noFill/>
                    </a:lnR>
                    <a:lnT>
                      <a:noFill/>
                    </a:lnT>
                    <a:lnB>
                      <a:noFill/>
                    </a:lnB>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4432" marR="4432" marT="44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63242131"/>
                  </a:ext>
                </a:extLst>
              </a:tr>
              <a:tr h="222881">
                <a:tc>
                  <a:txBody>
                    <a:bodyPr/>
                    <a:lstStyle/>
                    <a:p>
                      <a:pPr algn="l" fontAlgn="b"/>
                      <a:r>
                        <a:rPr lang="en-ZA" sz="800" b="0" i="0" u="none" strike="noStrike" dirty="0">
                          <a:solidFill>
                            <a:srgbClr val="000000"/>
                          </a:solidFill>
                          <a:effectLst/>
                          <a:latin typeface="Calibri" panose="020F0502020204030204" pitchFamily="34" charset="0"/>
                        </a:rPr>
                        <a:t>Lang</a:t>
                      </a:r>
                    </a:p>
                  </a:txBody>
                  <a:tcPr marL="132957" marR="4432" marT="443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47,5</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31,4</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37,0</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25,4</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33,9</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40,0</a:t>
                      </a:r>
                    </a:p>
                  </a:txBody>
                  <a:tcPr marL="4432" marR="4432" marT="4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800" b="0" i="0" u="none" strike="noStrike" dirty="0">
                          <a:solidFill>
                            <a:srgbClr val="000000"/>
                          </a:solidFill>
                          <a:effectLst/>
                          <a:latin typeface="Calibri" panose="020F0502020204030204" pitchFamily="34" charset="0"/>
                        </a:rPr>
                        <a:t>39,6</a:t>
                      </a:r>
                    </a:p>
                  </a:txBody>
                  <a:tcPr marL="4432" marR="4432" marT="443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800" b="1" i="0" u="none" strike="noStrike" dirty="0">
                          <a:solidFill>
                            <a:srgbClr val="C00000"/>
                          </a:solidFill>
                          <a:effectLst/>
                          <a:latin typeface="Calibri" panose="020F0502020204030204" pitchFamily="34" charset="0"/>
                        </a:rPr>
                        <a:t>-0,4</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800" b="1" i="0" u="none" strike="noStrike" dirty="0">
                          <a:solidFill>
                            <a:srgbClr val="00B050"/>
                          </a:solidFill>
                          <a:effectLst/>
                          <a:latin typeface="Calibri" panose="020F0502020204030204" pitchFamily="34" charset="0"/>
                        </a:rPr>
                        <a:t>28,8</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ctr"/>
                      <a:r>
                        <a:rPr lang="en-ZA" sz="600" b="0" i="0" u="none" strike="noStrike" dirty="0">
                          <a:solidFill>
                            <a:srgbClr val="808080"/>
                          </a:solidFill>
                          <a:effectLst/>
                          <a:latin typeface="Calibri" panose="020F0502020204030204" pitchFamily="34" charset="0"/>
                        </a:rPr>
                        <a:t> </a:t>
                      </a:r>
                    </a:p>
                  </a:txBody>
                  <a:tcPr marL="4432" marR="4432" marT="4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82072392"/>
                  </a:ext>
                </a:extLst>
              </a:tr>
              <a:tr h="222881">
                <a:tc>
                  <a:txBody>
                    <a:bodyPr/>
                    <a:lstStyle/>
                    <a:p>
                      <a:pPr algn="l" fontAlgn="b"/>
                      <a:r>
                        <a:rPr lang="en-ZA" sz="800" b="0" i="0" u="none" strike="noStrike" dirty="0">
                          <a:solidFill>
                            <a:srgbClr val="000000"/>
                          </a:solidFill>
                          <a:effectLst/>
                          <a:latin typeface="Calibri" panose="020F0502020204030204" pitchFamily="34" charset="0"/>
                        </a:rPr>
                        <a:t>Maths</a:t>
                      </a:r>
                    </a:p>
                  </a:txBody>
                  <a:tcPr marL="132957" marR="4432" marT="443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27,5</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20,8</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15,1</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23,9</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10,2</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43,6</a:t>
                      </a:r>
                    </a:p>
                  </a:txBody>
                  <a:tcPr marL="4432" marR="4432" marT="4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Calibri" panose="020F0502020204030204" pitchFamily="34" charset="0"/>
                        </a:rPr>
                        <a:t>32,1</a:t>
                      </a:r>
                    </a:p>
                  </a:txBody>
                  <a:tcPr marL="4432" marR="4432" marT="443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800" b="1" i="0" u="none" strike="noStrike" dirty="0">
                          <a:solidFill>
                            <a:srgbClr val="C00000"/>
                          </a:solidFill>
                          <a:effectLst/>
                          <a:latin typeface="Calibri" panose="020F0502020204030204" pitchFamily="34" charset="0"/>
                        </a:rPr>
                        <a:t>-11,5</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C00000"/>
                          </a:solidFill>
                          <a:effectLst/>
                          <a:latin typeface="Calibri" panose="020F0502020204030204" pitchFamily="34" charset="0"/>
                        </a:rPr>
                        <a:t>-1,7</a:t>
                      </a: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4432" marR="4432" marT="4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ZA"/>
                    </a:p>
                  </a:txBody>
                  <a:tcPr/>
                </a:tc>
                <a:extLst>
                  <a:ext uri="{0D108BD9-81ED-4DB2-BD59-A6C34878D82A}">
                    <a16:rowId xmlns="" xmlns:a16="http://schemas.microsoft.com/office/drawing/2014/main" val="2404827732"/>
                  </a:ext>
                </a:extLst>
              </a:tr>
            </a:tbl>
          </a:graphicData>
        </a:graphic>
      </p:graphicFrame>
    </p:spTree>
    <p:extLst>
      <p:ext uri="{BB962C8B-B14F-4D97-AF65-F5344CB8AC3E}">
        <p14:creationId xmlns:p14="http://schemas.microsoft.com/office/powerpoint/2010/main" xmlns="" val="1547090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48" y="399902"/>
            <a:ext cx="8597205" cy="559256"/>
          </a:xfrm>
        </p:spPr>
        <p:txBody>
          <a:bodyPr>
            <a:normAutofit fontScale="90000"/>
          </a:bodyPr>
          <a:lstStyle/>
          <a:p>
            <a:r>
              <a:rPr lang="en-ZA" sz="3100" dirty="0">
                <a:solidFill>
                  <a:srgbClr val="003399"/>
                </a:solidFill>
              </a:rPr>
              <a:t>LEARNER OUTCOMES: GRADE 9 SYSTEMICS &amp; NSC</a:t>
            </a:r>
            <a:r>
              <a:rPr lang="en-US" dirty="0"/>
              <a:t/>
            </a:r>
            <a:br>
              <a:rPr lang="en-US" dirty="0"/>
            </a:br>
            <a:endParaRPr lang="en-ZA" dirty="0"/>
          </a:p>
        </p:txBody>
      </p:sp>
      <p:sp>
        <p:nvSpPr>
          <p:cNvPr id="3" name="Slide Number Placeholder 2"/>
          <p:cNvSpPr>
            <a:spLocks noGrp="1"/>
          </p:cNvSpPr>
          <p:nvPr>
            <p:ph type="sldNum" sz="quarter" idx="4294967295"/>
          </p:nvPr>
        </p:nvSpPr>
        <p:spPr>
          <a:xfrm>
            <a:off x="8378080" y="6468150"/>
            <a:ext cx="514400" cy="230832"/>
          </a:xfrm>
          <a:prstGeom prst="rect">
            <a:avLst/>
          </a:prstGeom>
        </p:spPr>
        <p:txBody>
          <a:bodyPr/>
          <a:lstStyle/>
          <a:p>
            <a:fld id="{DCE80A28-E993-9740-8538-B5CF0C0F58BC}" type="slidenum">
              <a:rPr lang="en-US" smtClean="0"/>
              <a:pPr/>
              <a:t>27</a:t>
            </a:fld>
            <a:endParaRPr lang="en-US" dirty="0"/>
          </a:p>
        </p:txBody>
      </p:sp>
      <p:sp>
        <p:nvSpPr>
          <p:cNvPr id="5" name="TextBox 4"/>
          <p:cNvSpPr txBox="1"/>
          <p:nvPr/>
        </p:nvSpPr>
        <p:spPr>
          <a:xfrm>
            <a:off x="865562" y="2334986"/>
            <a:ext cx="7502979" cy="530915"/>
          </a:xfrm>
          <a:prstGeom prst="rect">
            <a:avLst/>
          </a:prstGeom>
          <a:noFill/>
        </p:spPr>
        <p:txBody>
          <a:bodyPr wrap="square" rtlCol="0">
            <a:spAutoFit/>
          </a:bodyPr>
          <a:lstStyle/>
          <a:p>
            <a:r>
              <a:rPr lang="en-ZA" sz="1500" dirty="0">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endParaRPr>
          </a:p>
          <a:p>
            <a:endParaRPr lang="en-US" sz="1350" dirty="0"/>
          </a:p>
        </p:txBody>
      </p:sp>
      <p:graphicFrame>
        <p:nvGraphicFramePr>
          <p:cNvPr id="9" name="Table 8"/>
          <p:cNvGraphicFramePr>
            <a:graphicFrameLocks noGrp="1"/>
          </p:cNvGraphicFramePr>
          <p:nvPr>
            <p:extLst/>
          </p:nvPr>
        </p:nvGraphicFramePr>
        <p:xfrm>
          <a:off x="294580" y="1196754"/>
          <a:ext cx="8597900" cy="4824527"/>
        </p:xfrm>
        <a:graphic>
          <a:graphicData uri="http://schemas.openxmlformats.org/drawingml/2006/table">
            <a:tbl>
              <a:tblPr/>
              <a:tblGrid>
                <a:gridCol w="2383576">
                  <a:extLst>
                    <a:ext uri="{9D8B030D-6E8A-4147-A177-3AD203B41FA5}">
                      <a16:colId xmlns="" xmlns:a16="http://schemas.microsoft.com/office/drawing/2014/main" val="1389847661"/>
                    </a:ext>
                  </a:extLst>
                </a:gridCol>
                <a:gridCol w="457561">
                  <a:extLst>
                    <a:ext uri="{9D8B030D-6E8A-4147-A177-3AD203B41FA5}">
                      <a16:colId xmlns="" xmlns:a16="http://schemas.microsoft.com/office/drawing/2014/main" val="1670540775"/>
                    </a:ext>
                  </a:extLst>
                </a:gridCol>
                <a:gridCol w="457561">
                  <a:extLst>
                    <a:ext uri="{9D8B030D-6E8A-4147-A177-3AD203B41FA5}">
                      <a16:colId xmlns="" xmlns:a16="http://schemas.microsoft.com/office/drawing/2014/main" val="1909837094"/>
                    </a:ext>
                  </a:extLst>
                </a:gridCol>
                <a:gridCol w="414998">
                  <a:extLst>
                    <a:ext uri="{9D8B030D-6E8A-4147-A177-3AD203B41FA5}">
                      <a16:colId xmlns="" xmlns:a16="http://schemas.microsoft.com/office/drawing/2014/main" val="4198657392"/>
                    </a:ext>
                  </a:extLst>
                </a:gridCol>
                <a:gridCol w="414998">
                  <a:extLst>
                    <a:ext uri="{9D8B030D-6E8A-4147-A177-3AD203B41FA5}">
                      <a16:colId xmlns="" xmlns:a16="http://schemas.microsoft.com/office/drawing/2014/main" val="3934024343"/>
                    </a:ext>
                  </a:extLst>
                </a:gridCol>
                <a:gridCol w="414998">
                  <a:extLst>
                    <a:ext uri="{9D8B030D-6E8A-4147-A177-3AD203B41FA5}">
                      <a16:colId xmlns="" xmlns:a16="http://schemas.microsoft.com/office/drawing/2014/main" val="1410143058"/>
                    </a:ext>
                  </a:extLst>
                </a:gridCol>
                <a:gridCol w="414998">
                  <a:extLst>
                    <a:ext uri="{9D8B030D-6E8A-4147-A177-3AD203B41FA5}">
                      <a16:colId xmlns="" xmlns:a16="http://schemas.microsoft.com/office/drawing/2014/main" val="2035372299"/>
                    </a:ext>
                  </a:extLst>
                </a:gridCol>
                <a:gridCol w="414998">
                  <a:extLst>
                    <a:ext uri="{9D8B030D-6E8A-4147-A177-3AD203B41FA5}">
                      <a16:colId xmlns="" xmlns:a16="http://schemas.microsoft.com/office/drawing/2014/main" val="376865173"/>
                    </a:ext>
                  </a:extLst>
                </a:gridCol>
                <a:gridCol w="414998">
                  <a:extLst>
                    <a:ext uri="{9D8B030D-6E8A-4147-A177-3AD203B41FA5}">
                      <a16:colId xmlns="" xmlns:a16="http://schemas.microsoft.com/office/drawing/2014/main" val="3211976158"/>
                    </a:ext>
                  </a:extLst>
                </a:gridCol>
                <a:gridCol w="414998">
                  <a:extLst>
                    <a:ext uri="{9D8B030D-6E8A-4147-A177-3AD203B41FA5}">
                      <a16:colId xmlns="" xmlns:a16="http://schemas.microsoft.com/office/drawing/2014/main" val="4293524997"/>
                    </a:ext>
                  </a:extLst>
                </a:gridCol>
                <a:gridCol w="159614">
                  <a:extLst>
                    <a:ext uri="{9D8B030D-6E8A-4147-A177-3AD203B41FA5}">
                      <a16:colId xmlns="" xmlns:a16="http://schemas.microsoft.com/office/drawing/2014/main" val="2992511758"/>
                    </a:ext>
                  </a:extLst>
                </a:gridCol>
                <a:gridCol w="1415248">
                  <a:extLst>
                    <a:ext uri="{9D8B030D-6E8A-4147-A177-3AD203B41FA5}">
                      <a16:colId xmlns="" xmlns:a16="http://schemas.microsoft.com/office/drawing/2014/main" val="3228197858"/>
                    </a:ext>
                  </a:extLst>
                </a:gridCol>
                <a:gridCol w="819354">
                  <a:extLst>
                    <a:ext uri="{9D8B030D-6E8A-4147-A177-3AD203B41FA5}">
                      <a16:colId xmlns="" xmlns:a16="http://schemas.microsoft.com/office/drawing/2014/main" val="232328413"/>
                    </a:ext>
                  </a:extLst>
                </a:gridCol>
              </a:tblGrid>
              <a:tr h="332726">
                <a:tc>
                  <a:txBody>
                    <a:bodyPr/>
                    <a:lstStyle/>
                    <a:p>
                      <a:pPr algn="l" fontAlgn="ctr"/>
                      <a:endParaRPr lang="en-ZA" sz="1200" b="1" i="0" u="none" strike="noStrike" dirty="0">
                        <a:solidFill>
                          <a:srgbClr val="000000"/>
                        </a:solidFill>
                        <a:effectLst/>
                        <a:latin typeface="Calibri" panose="020F0502020204030204" pitchFamily="34" charset="0"/>
                      </a:endParaRPr>
                    </a:p>
                  </a:txBody>
                  <a:tcPr marL="5320" marR="5320" marT="5320"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Quintile</a:t>
                      </a:r>
                    </a:p>
                  </a:txBody>
                  <a:tcPr marL="5320" marR="5320" marT="5320"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Yrs in Prog.</a:t>
                      </a:r>
                    </a:p>
                  </a:txBody>
                  <a:tcPr marL="5320" marR="5320" marT="5320"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2013</a:t>
                      </a:r>
                    </a:p>
                  </a:txBody>
                  <a:tcPr marL="5320" marR="5320" marT="5320"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2014</a:t>
                      </a:r>
                    </a:p>
                  </a:txBody>
                  <a:tcPr marL="5320" marR="5320" marT="5320"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2015</a:t>
                      </a:r>
                    </a:p>
                  </a:txBody>
                  <a:tcPr marL="5320" marR="5320" marT="5320"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2016</a:t>
                      </a:r>
                    </a:p>
                  </a:txBody>
                  <a:tcPr marL="5320" marR="5320" marT="5320"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2017</a:t>
                      </a:r>
                    </a:p>
                  </a:txBody>
                  <a:tcPr marL="5320" marR="5320" marT="5320"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2018</a:t>
                      </a:r>
                    </a:p>
                  </a:txBody>
                  <a:tcPr marL="5320" marR="5320" marT="5320"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2019</a:t>
                      </a:r>
                    </a:p>
                  </a:txBody>
                  <a:tcPr marL="5320" marR="5320" marT="5320" marB="0" anchor="ctr">
                    <a:lnL>
                      <a:noFill/>
                    </a:lnL>
                    <a:lnR>
                      <a:noFill/>
                    </a:lnR>
                    <a:lnT>
                      <a:noFill/>
                    </a:lnT>
                    <a:lnB>
                      <a:noFill/>
                    </a:lnB>
                  </a:tcPr>
                </a:tc>
                <a:tc>
                  <a:txBody>
                    <a:bodyPr/>
                    <a:lstStyle/>
                    <a:p>
                      <a:pPr algn="ctr" fontAlgn="ctr"/>
                      <a:endParaRPr lang="en-ZA" sz="900" b="0" i="0" u="none" strike="noStrike" dirty="0">
                        <a:solidFill>
                          <a:srgbClr val="000000"/>
                        </a:solidFill>
                        <a:effectLst/>
                        <a:latin typeface="Calibri" panose="020F0502020204030204" pitchFamily="34" charset="0"/>
                      </a:endParaRPr>
                    </a:p>
                  </a:txBody>
                  <a:tcPr marL="5320" marR="5320" marT="5320"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Cumulative Improvement</a:t>
                      </a:r>
                      <a:br>
                        <a:rPr lang="en-ZA" sz="900" b="1" i="0" u="none" strike="noStrike" dirty="0">
                          <a:solidFill>
                            <a:srgbClr val="000000"/>
                          </a:solidFill>
                          <a:effectLst/>
                          <a:latin typeface="Calibri" panose="020F0502020204030204" pitchFamily="34" charset="0"/>
                        </a:rPr>
                      </a:br>
                      <a:r>
                        <a:rPr lang="en-ZA" sz="900" b="1" i="0" u="none" strike="noStrike" dirty="0">
                          <a:solidFill>
                            <a:srgbClr val="000000"/>
                          </a:solidFill>
                          <a:effectLst/>
                          <a:latin typeface="Calibri" panose="020F0502020204030204" pitchFamily="34" charset="0"/>
                        </a:rPr>
                        <a:t>(Baseline to Current)</a:t>
                      </a:r>
                    </a:p>
                  </a:txBody>
                  <a:tcPr marL="5320" marR="5320" marT="5320" marB="0" anchor="ctr">
                    <a:lnL>
                      <a:noFill/>
                    </a:lnL>
                    <a:lnR>
                      <a:noFill/>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Comments</a:t>
                      </a:r>
                    </a:p>
                  </a:txBody>
                  <a:tcPr marL="5320" marR="5320" marT="5320" marB="0" anchor="ctr">
                    <a:lnL>
                      <a:noFill/>
                    </a:lnL>
                    <a:lnR>
                      <a:noFill/>
                    </a:lnR>
                    <a:lnT>
                      <a:noFill/>
                    </a:lnT>
                    <a:lnB>
                      <a:noFill/>
                    </a:lnB>
                  </a:tcPr>
                </a:tc>
                <a:extLst>
                  <a:ext uri="{0D108BD9-81ED-4DB2-BD59-A6C34878D82A}">
                    <a16:rowId xmlns="" xmlns:a16="http://schemas.microsoft.com/office/drawing/2014/main" val="770327640"/>
                  </a:ext>
                </a:extLst>
              </a:tr>
              <a:tr h="166363">
                <a:tc>
                  <a:txBody>
                    <a:bodyPr/>
                    <a:lstStyle/>
                    <a:p>
                      <a:pPr algn="l" fontAlgn="ctr"/>
                      <a:r>
                        <a:rPr lang="en-ZA" sz="900" b="1" i="0" u="none" strike="noStrike" dirty="0">
                          <a:solidFill>
                            <a:srgbClr val="000000"/>
                          </a:solidFill>
                          <a:effectLst/>
                          <a:latin typeface="Calibri" panose="020F0502020204030204" pitchFamily="34" charset="0"/>
                        </a:rPr>
                        <a:t>COLLABORATION SCHOOLS</a:t>
                      </a:r>
                    </a:p>
                  </a:txBody>
                  <a:tcPr marL="5320" marR="5320" marT="5320" marB="0" anchor="ctr">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320" marR="5320" marT="5320" marB="0" anchor="ctr">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320" marR="5320" marT="5320" marB="0" anchor="ctr">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320" marR="5320" marT="5320" marB="0" anchor="ctr">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320" marR="5320" marT="5320" marB="0" anchor="ctr">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320" marR="5320" marT="5320" marB="0" anchor="ctr">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320" marR="5320" marT="5320" marB="0" anchor="ctr">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320" marR="5320" marT="5320" marB="0" anchor="ctr">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320" marR="5320" marT="5320" marB="0" anchor="ctr">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320" marR="5320" marT="5320" marB="0" anchor="ctr">
                    <a:lnL>
                      <a:noFill/>
                    </a:lnL>
                    <a:lnR>
                      <a:noFill/>
                    </a:lnR>
                    <a:lnT>
                      <a:noFill/>
                    </a:lnT>
                    <a:lnB>
                      <a:noFill/>
                    </a:lnB>
                  </a:tcPr>
                </a:tc>
                <a:tc>
                  <a:txBody>
                    <a:bodyPr/>
                    <a:lstStyle/>
                    <a:p>
                      <a:pPr algn="ctr" fontAlgn="ctr"/>
                      <a:endParaRPr lang="en-ZA" sz="900" b="0" i="0" u="none" strike="noStrike" dirty="0">
                        <a:solidFill>
                          <a:srgbClr val="000000"/>
                        </a:solidFill>
                        <a:effectLst/>
                        <a:latin typeface="Calibri" panose="020F0502020204030204" pitchFamily="34" charset="0"/>
                      </a:endParaRPr>
                    </a:p>
                  </a:txBody>
                  <a:tcPr marL="5320" marR="5320" marT="5320" marB="0" anchor="ctr">
                    <a:lnL>
                      <a:noFill/>
                    </a:lnL>
                    <a:lnR>
                      <a:noFill/>
                    </a:lnR>
                    <a:lnT>
                      <a:noFill/>
                    </a:lnT>
                    <a:lnB>
                      <a:noFill/>
                    </a:lnB>
                  </a:tcPr>
                </a:tc>
                <a:tc>
                  <a:txBody>
                    <a:bodyPr/>
                    <a:lstStyle/>
                    <a:p>
                      <a:pPr algn="ctr" fontAlgn="ctr"/>
                      <a:endParaRPr lang="en-ZA" sz="900" b="0" i="0" u="none" strike="noStrike" dirty="0">
                        <a:solidFill>
                          <a:srgbClr val="000000"/>
                        </a:solidFill>
                        <a:effectLst/>
                        <a:latin typeface="Calibri" panose="020F0502020204030204" pitchFamily="34" charset="0"/>
                      </a:endParaRPr>
                    </a:p>
                  </a:txBody>
                  <a:tcPr marL="5320" marR="5320" marT="5320" marB="0" anchor="ctr">
                    <a:lnL>
                      <a:noFill/>
                    </a:lnL>
                    <a:lnR>
                      <a:noFill/>
                    </a:lnR>
                    <a:lnT>
                      <a:noFill/>
                    </a:lnT>
                    <a:lnB>
                      <a:noFill/>
                    </a:lnB>
                  </a:tcPr>
                </a:tc>
                <a:tc>
                  <a:txBody>
                    <a:bodyPr/>
                    <a:lstStyle/>
                    <a:p>
                      <a:pPr algn="ctr" fontAlgn="ctr"/>
                      <a:endParaRPr lang="en-ZA" sz="900" b="0" i="0" u="none" strike="noStrike" dirty="0">
                        <a:solidFill>
                          <a:srgbClr val="000000"/>
                        </a:solidFill>
                        <a:effectLst/>
                        <a:latin typeface="Calibri" panose="020F0502020204030204" pitchFamily="34" charset="0"/>
                      </a:endParaRPr>
                    </a:p>
                  </a:txBody>
                  <a:tcPr marL="5320" marR="5320" marT="5320" marB="0" anchor="ctr">
                    <a:lnL>
                      <a:noFill/>
                    </a:lnL>
                    <a:lnR>
                      <a:noFill/>
                    </a:lnR>
                    <a:lnT>
                      <a:noFill/>
                    </a:lnT>
                    <a:lnB>
                      <a:noFill/>
                    </a:lnB>
                  </a:tcPr>
                </a:tc>
                <a:extLst>
                  <a:ext uri="{0D108BD9-81ED-4DB2-BD59-A6C34878D82A}">
                    <a16:rowId xmlns="" xmlns:a16="http://schemas.microsoft.com/office/drawing/2014/main" val="854382916"/>
                  </a:ext>
                </a:extLst>
              </a:tr>
              <a:tr h="166363">
                <a:tc>
                  <a:txBody>
                    <a:bodyPr/>
                    <a:lstStyle/>
                    <a:p>
                      <a:pPr algn="l" fontAlgn="b"/>
                      <a:r>
                        <a:rPr lang="en-ZA" sz="900" b="1" i="0" u="none" strike="noStrike" dirty="0">
                          <a:solidFill>
                            <a:srgbClr val="000000"/>
                          </a:solidFill>
                          <a:effectLst/>
                          <a:latin typeface="Calibri" panose="020F0502020204030204" pitchFamily="34" charset="0"/>
                        </a:rPr>
                        <a:t>Langa Secondary</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3</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Four</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320" marR="5320" marT="53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ZA" sz="900" b="0" i="0" u="none" strike="noStrike" dirty="0">
                        <a:solidFill>
                          <a:srgbClr val="000000"/>
                        </a:solidFill>
                        <a:effectLst/>
                        <a:latin typeface="Calibri" panose="020F0502020204030204" pitchFamily="34" charset="0"/>
                      </a:endParaRPr>
                    </a:p>
                  </a:txBody>
                  <a:tcPr marL="5320" marR="5320" marT="53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10950990"/>
                  </a:ext>
                </a:extLst>
              </a:tr>
              <a:tr h="166363">
                <a:tc>
                  <a:txBody>
                    <a:bodyPr/>
                    <a:lstStyle/>
                    <a:p>
                      <a:pPr algn="l" fontAlgn="b"/>
                      <a:r>
                        <a:rPr lang="en-ZA" sz="900" b="0" i="0" u="none" strike="noStrike" dirty="0">
                          <a:solidFill>
                            <a:srgbClr val="000000"/>
                          </a:solidFill>
                          <a:effectLst/>
                          <a:latin typeface="Calibri" panose="020F0502020204030204" pitchFamily="34" charset="0"/>
                        </a:rPr>
                        <a:t>9</a:t>
                      </a:r>
                    </a:p>
                  </a:txBody>
                  <a:tcPr marL="79807" marR="5320" marT="53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 </a:t>
                      </a:r>
                    </a:p>
                  </a:txBody>
                  <a:tcPr marL="5320" marR="5320" marT="5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6">
                  <a:txBody>
                    <a:bodyPr/>
                    <a:lstStyle/>
                    <a:p>
                      <a:pPr algn="l" fontAlgn="ctr"/>
                      <a:r>
                        <a:rPr lang="en-ZA" sz="800" b="0" i="0" u="none" strike="noStrike" dirty="0">
                          <a:solidFill>
                            <a:srgbClr val="808080"/>
                          </a:solidFill>
                          <a:effectLst/>
                          <a:latin typeface="Calibri" panose="020F0502020204030204" pitchFamily="34" charset="0"/>
                        </a:rPr>
                        <a:t> </a:t>
                      </a:r>
                    </a:p>
                  </a:txBody>
                  <a:tcPr marL="5320" marR="5320" marT="5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64102819"/>
                  </a:ext>
                </a:extLst>
              </a:tr>
              <a:tr h="166363">
                <a:tc>
                  <a:txBody>
                    <a:bodyPr/>
                    <a:lstStyle/>
                    <a:p>
                      <a:pPr algn="l" fontAlgn="b"/>
                      <a:r>
                        <a:rPr lang="en-ZA" sz="900" b="0" i="0" u="none" strike="noStrike" dirty="0">
                          <a:solidFill>
                            <a:srgbClr val="000000"/>
                          </a:solidFill>
                          <a:effectLst/>
                          <a:latin typeface="Calibri" panose="020F0502020204030204" pitchFamily="34" charset="0"/>
                        </a:rPr>
                        <a:t>Lang</a:t>
                      </a:r>
                    </a:p>
                  </a:txBody>
                  <a:tcPr marL="159614" marR="5320" marT="53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14,8</a:t>
                      </a: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15,6</a:t>
                      </a: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12,0</a:t>
                      </a: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7,0</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11,5</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13,3</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20,8</a:t>
                      </a:r>
                    </a:p>
                  </a:txBody>
                  <a:tcPr marL="5320" marR="5320" marT="532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B050"/>
                          </a:solidFill>
                          <a:effectLst/>
                          <a:latin typeface="Calibri" panose="020F0502020204030204" pitchFamily="34" charset="0"/>
                        </a:rPr>
                        <a:t>8,8</a:t>
                      </a: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n-ZA"/>
                    </a:p>
                  </a:txBody>
                  <a:tcPr/>
                </a:tc>
                <a:extLst>
                  <a:ext uri="{0D108BD9-81ED-4DB2-BD59-A6C34878D82A}">
                    <a16:rowId xmlns="" xmlns:a16="http://schemas.microsoft.com/office/drawing/2014/main" val="1927389952"/>
                  </a:ext>
                </a:extLst>
              </a:tr>
              <a:tr h="166363">
                <a:tc>
                  <a:txBody>
                    <a:bodyPr/>
                    <a:lstStyle/>
                    <a:p>
                      <a:pPr algn="l" fontAlgn="b"/>
                      <a:r>
                        <a:rPr lang="en-ZA" sz="900" b="0" i="0" u="none" strike="noStrike" dirty="0">
                          <a:solidFill>
                            <a:srgbClr val="000000"/>
                          </a:solidFill>
                          <a:effectLst/>
                          <a:latin typeface="Calibri" panose="020F0502020204030204" pitchFamily="34" charset="0"/>
                        </a:rPr>
                        <a:t>Maths</a:t>
                      </a:r>
                    </a:p>
                  </a:txBody>
                  <a:tcPr marL="159614" marR="5320" marT="53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0,7</a:t>
                      </a: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1,9</a:t>
                      </a: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0,0</a:t>
                      </a: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3,1</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2,3</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3,5</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7,0</a:t>
                      </a:r>
                    </a:p>
                  </a:txBody>
                  <a:tcPr marL="5320" marR="5320" marT="532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B050"/>
                          </a:solidFill>
                          <a:effectLst/>
                          <a:latin typeface="Calibri" panose="020F0502020204030204" pitchFamily="34" charset="0"/>
                        </a:rPr>
                        <a:t>7,0</a:t>
                      </a: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n-ZA"/>
                    </a:p>
                  </a:txBody>
                  <a:tcPr/>
                </a:tc>
                <a:extLst>
                  <a:ext uri="{0D108BD9-81ED-4DB2-BD59-A6C34878D82A}">
                    <a16:rowId xmlns="" xmlns:a16="http://schemas.microsoft.com/office/drawing/2014/main" val="624244409"/>
                  </a:ext>
                </a:extLst>
              </a:tr>
              <a:tr h="166363">
                <a:tc>
                  <a:txBody>
                    <a:bodyPr/>
                    <a:lstStyle/>
                    <a:p>
                      <a:pPr algn="l" fontAlgn="b"/>
                      <a:r>
                        <a:rPr lang="en-ZA" sz="900" b="0" i="0" u="none" strike="noStrike" dirty="0">
                          <a:solidFill>
                            <a:srgbClr val="000000"/>
                          </a:solidFill>
                          <a:effectLst/>
                          <a:latin typeface="Calibri" panose="020F0502020204030204" pitchFamily="34" charset="0"/>
                        </a:rPr>
                        <a:t>12 NSC</a:t>
                      </a:r>
                    </a:p>
                  </a:txBody>
                  <a:tcPr marL="79807" marR="5320" marT="53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 </a:t>
                      </a:r>
                    </a:p>
                  </a:txBody>
                  <a:tcPr marL="5320" marR="5320" marT="5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ZA"/>
                    </a:p>
                  </a:txBody>
                  <a:tcPr/>
                </a:tc>
                <a:extLst>
                  <a:ext uri="{0D108BD9-81ED-4DB2-BD59-A6C34878D82A}">
                    <a16:rowId xmlns="" xmlns:a16="http://schemas.microsoft.com/office/drawing/2014/main" val="2057332398"/>
                  </a:ext>
                </a:extLst>
              </a:tr>
              <a:tr h="166363">
                <a:tc>
                  <a:txBody>
                    <a:bodyPr/>
                    <a:lstStyle/>
                    <a:p>
                      <a:pPr algn="l" fontAlgn="b"/>
                      <a:r>
                        <a:rPr lang="en-ZA" sz="900" b="0" i="0" u="none" strike="noStrike" dirty="0">
                          <a:solidFill>
                            <a:srgbClr val="000000"/>
                          </a:solidFill>
                          <a:effectLst/>
                          <a:latin typeface="Calibri" panose="020F0502020204030204" pitchFamily="34" charset="0"/>
                        </a:rPr>
                        <a:t>Pass</a:t>
                      </a:r>
                    </a:p>
                  </a:txBody>
                  <a:tcPr marL="159614" marR="5320" marT="53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60,0</a:t>
                      </a: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40,0</a:t>
                      </a: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41,9</a:t>
                      </a: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34,3</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49,7</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78,1</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71,8</a:t>
                      </a:r>
                    </a:p>
                  </a:txBody>
                  <a:tcPr marL="5320" marR="5320" marT="532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B050"/>
                          </a:solidFill>
                          <a:effectLst/>
                          <a:latin typeface="Calibri" panose="020F0502020204030204" pitchFamily="34" charset="0"/>
                        </a:rPr>
                        <a:t>29,9</a:t>
                      </a: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n-ZA"/>
                    </a:p>
                  </a:txBody>
                  <a:tcPr/>
                </a:tc>
                <a:extLst>
                  <a:ext uri="{0D108BD9-81ED-4DB2-BD59-A6C34878D82A}">
                    <a16:rowId xmlns="" xmlns:a16="http://schemas.microsoft.com/office/drawing/2014/main" val="2058131969"/>
                  </a:ext>
                </a:extLst>
              </a:tr>
              <a:tr h="166363">
                <a:tc>
                  <a:txBody>
                    <a:bodyPr/>
                    <a:lstStyle/>
                    <a:p>
                      <a:pPr algn="l" fontAlgn="b"/>
                      <a:r>
                        <a:rPr lang="en-ZA" sz="900" b="0" i="0" u="none" strike="noStrike" dirty="0">
                          <a:solidFill>
                            <a:srgbClr val="000000"/>
                          </a:solidFill>
                          <a:effectLst/>
                          <a:latin typeface="Calibri" panose="020F0502020204030204" pitchFamily="34" charset="0"/>
                        </a:rPr>
                        <a:t>Bach. Pass</a:t>
                      </a:r>
                    </a:p>
                  </a:txBody>
                  <a:tcPr marL="159614" marR="5320" marT="53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10,0</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12,4</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7,3</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16,6</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25,0</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33,3</a:t>
                      </a:r>
                    </a:p>
                  </a:txBody>
                  <a:tcPr marL="5320" marR="5320" marT="53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B050"/>
                          </a:solidFill>
                          <a:effectLst/>
                          <a:latin typeface="Calibri" panose="020F0502020204030204" pitchFamily="34" charset="0"/>
                        </a:rPr>
                        <a:t>20,9</a:t>
                      </a: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en-ZA"/>
                    </a:p>
                  </a:txBody>
                  <a:tcPr/>
                </a:tc>
                <a:extLst>
                  <a:ext uri="{0D108BD9-81ED-4DB2-BD59-A6C34878D82A}">
                    <a16:rowId xmlns="" xmlns:a16="http://schemas.microsoft.com/office/drawing/2014/main" val="163711141"/>
                  </a:ext>
                </a:extLst>
              </a:tr>
              <a:tr h="166363">
                <a:tc>
                  <a:txBody>
                    <a:bodyPr/>
                    <a:lstStyle/>
                    <a:p>
                      <a:pPr algn="l" fontAlgn="b"/>
                      <a:r>
                        <a:rPr lang="en-ZA" sz="900" b="1" i="0" u="none" strike="noStrike" dirty="0">
                          <a:solidFill>
                            <a:srgbClr val="000000"/>
                          </a:solidFill>
                          <a:effectLst/>
                          <a:latin typeface="Calibri" panose="020F0502020204030204" pitchFamily="34" charset="0"/>
                        </a:rPr>
                        <a:t>Silikamva High</a:t>
                      </a: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3</a:t>
                      </a: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Four</a:t>
                      </a: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900" b="0" i="0" u="none" strike="noStrike" dirty="0">
                        <a:solidFill>
                          <a:srgbClr val="000000"/>
                        </a:solidFill>
                        <a:effectLst/>
                        <a:latin typeface="Calibri" panose="020F0502020204030204" pitchFamily="34" charset="0"/>
                      </a:endParaRPr>
                    </a:p>
                  </a:txBody>
                  <a:tcPr marL="5320" marR="5320" marT="53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7397131"/>
                  </a:ext>
                </a:extLst>
              </a:tr>
              <a:tr h="166363">
                <a:tc>
                  <a:txBody>
                    <a:bodyPr/>
                    <a:lstStyle/>
                    <a:p>
                      <a:pPr algn="l" fontAlgn="b"/>
                      <a:r>
                        <a:rPr lang="en-ZA" sz="900" b="0" i="0" u="none" strike="noStrike" dirty="0">
                          <a:solidFill>
                            <a:srgbClr val="000000"/>
                          </a:solidFill>
                          <a:effectLst/>
                          <a:latin typeface="Calibri" panose="020F0502020204030204" pitchFamily="34" charset="0"/>
                        </a:rPr>
                        <a:t>9</a:t>
                      </a:r>
                    </a:p>
                  </a:txBody>
                  <a:tcPr marL="79807" marR="5320" marT="53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6">
                  <a:txBody>
                    <a:bodyPr/>
                    <a:lstStyle/>
                    <a:p>
                      <a:pPr algn="l" fontAlgn="ctr"/>
                      <a:r>
                        <a:rPr lang="en-US" sz="800" b="0" i="0" u="none" strike="noStrike" dirty="0">
                          <a:solidFill>
                            <a:srgbClr val="808080"/>
                          </a:solidFill>
                          <a:effectLst/>
                          <a:latin typeface="Calibri" panose="020F0502020204030204" pitchFamily="34" charset="0"/>
                        </a:rPr>
                        <a:t>First cohort of matrics wrote in 2016. Community fires and community unrest have contributed to decline in NSC</a:t>
                      </a:r>
                    </a:p>
                  </a:txBody>
                  <a:tcPr marL="5320" marR="5320" marT="5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47101320"/>
                  </a:ext>
                </a:extLst>
              </a:tr>
              <a:tr h="166363">
                <a:tc>
                  <a:txBody>
                    <a:bodyPr/>
                    <a:lstStyle/>
                    <a:p>
                      <a:pPr algn="l" fontAlgn="b"/>
                      <a:r>
                        <a:rPr lang="en-ZA" sz="900" b="0" i="0" u="none" strike="noStrike" dirty="0">
                          <a:solidFill>
                            <a:srgbClr val="000000"/>
                          </a:solidFill>
                          <a:effectLst/>
                          <a:latin typeface="Calibri" panose="020F0502020204030204" pitchFamily="34" charset="0"/>
                        </a:rPr>
                        <a:t>Lang</a:t>
                      </a:r>
                    </a:p>
                  </a:txBody>
                  <a:tcPr marL="159614" marR="5320" marT="53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38,7</a:t>
                      </a: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36,4</a:t>
                      </a: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30,3</a:t>
                      </a: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20,0</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26,2</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39,0</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45,3</a:t>
                      </a:r>
                    </a:p>
                  </a:txBody>
                  <a:tcPr marL="5320" marR="5320" marT="532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B050"/>
                          </a:solidFill>
                          <a:effectLst/>
                          <a:latin typeface="Calibri" panose="020F0502020204030204" pitchFamily="34" charset="0"/>
                        </a:rPr>
                        <a:t>15,0</a:t>
                      </a: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n-ZA"/>
                    </a:p>
                  </a:txBody>
                  <a:tcPr/>
                </a:tc>
                <a:extLst>
                  <a:ext uri="{0D108BD9-81ED-4DB2-BD59-A6C34878D82A}">
                    <a16:rowId xmlns="" xmlns:a16="http://schemas.microsoft.com/office/drawing/2014/main" val="1845271215"/>
                  </a:ext>
                </a:extLst>
              </a:tr>
              <a:tr h="166363">
                <a:tc>
                  <a:txBody>
                    <a:bodyPr/>
                    <a:lstStyle/>
                    <a:p>
                      <a:pPr algn="l" fontAlgn="b"/>
                      <a:r>
                        <a:rPr lang="en-ZA" sz="900" b="0" i="0" u="none" strike="noStrike" dirty="0">
                          <a:solidFill>
                            <a:srgbClr val="000000"/>
                          </a:solidFill>
                          <a:effectLst/>
                          <a:latin typeface="Calibri" panose="020F0502020204030204" pitchFamily="34" charset="0"/>
                        </a:rPr>
                        <a:t>Maths</a:t>
                      </a:r>
                    </a:p>
                  </a:txBody>
                  <a:tcPr marL="159614" marR="5320" marT="53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1,1</a:t>
                      </a: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2,5</a:t>
                      </a: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12,3</a:t>
                      </a: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13,0</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5,4</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11,9</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16,5</a:t>
                      </a:r>
                    </a:p>
                  </a:txBody>
                  <a:tcPr marL="5320" marR="5320" marT="532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B050"/>
                          </a:solidFill>
                          <a:effectLst/>
                          <a:latin typeface="Calibri" panose="020F0502020204030204" pitchFamily="34" charset="0"/>
                        </a:rPr>
                        <a:t>4,2</a:t>
                      </a: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n-ZA"/>
                    </a:p>
                  </a:txBody>
                  <a:tcPr/>
                </a:tc>
                <a:extLst>
                  <a:ext uri="{0D108BD9-81ED-4DB2-BD59-A6C34878D82A}">
                    <a16:rowId xmlns="" xmlns:a16="http://schemas.microsoft.com/office/drawing/2014/main" val="2811012208"/>
                  </a:ext>
                </a:extLst>
              </a:tr>
              <a:tr h="166363">
                <a:tc>
                  <a:txBody>
                    <a:bodyPr/>
                    <a:lstStyle/>
                    <a:p>
                      <a:pPr algn="l" fontAlgn="b"/>
                      <a:r>
                        <a:rPr lang="en-ZA" sz="900" b="0" i="0" u="none" strike="noStrike" dirty="0">
                          <a:solidFill>
                            <a:srgbClr val="000000"/>
                          </a:solidFill>
                          <a:effectLst/>
                          <a:latin typeface="Calibri" panose="020F0502020204030204" pitchFamily="34" charset="0"/>
                        </a:rPr>
                        <a:t>12 NSC </a:t>
                      </a:r>
                    </a:p>
                  </a:txBody>
                  <a:tcPr marL="79807" marR="5320" marT="53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0000"/>
                          </a:solidFill>
                          <a:effectLst/>
                          <a:latin typeface="Calibri" panose="020F0502020204030204" pitchFamily="34" charset="0"/>
                        </a:rPr>
                        <a:t> </a:t>
                      </a: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ZA"/>
                    </a:p>
                  </a:txBody>
                  <a:tcPr/>
                </a:tc>
                <a:extLst>
                  <a:ext uri="{0D108BD9-81ED-4DB2-BD59-A6C34878D82A}">
                    <a16:rowId xmlns="" xmlns:a16="http://schemas.microsoft.com/office/drawing/2014/main" val="1799938269"/>
                  </a:ext>
                </a:extLst>
              </a:tr>
              <a:tr h="166363">
                <a:tc>
                  <a:txBody>
                    <a:bodyPr/>
                    <a:lstStyle/>
                    <a:p>
                      <a:pPr algn="l" fontAlgn="b"/>
                      <a:r>
                        <a:rPr lang="en-ZA" sz="900" b="0" i="0" u="none" strike="noStrike" dirty="0">
                          <a:solidFill>
                            <a:srgbClr val="000000"/>
                          </a:solidFill>
                          <a:effectLst/>
                          <a:latin typeface="Calibri" panose="020F0502020204030204" pitchFamily="34" charset="0"/>
                        </a:rPr>
                        <a:t>Pass</a:t>
                      </a:r>
                    </a:p>
                  </a:txBody>
                  <a:tcPr marL="159614" marR="5320" marT="53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91,7</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71,8</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60,3</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40,4</a:t>
                      </a:r>
                    </a:p>
                  </a:txBody>
                  <a:tcPr marL="5320" marR="5320" marT="532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C00000"/>
                          </a:solidFill>
                          <a:effectLst/>
                          <a:latin typeface="Calibri" panose="020F0502020204030204" pitchFamily="34" charset="0"/>
                        </a:rPr>
                        <a:t>-51,3</a:t>
                      </a: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n-ZA"/>
                    </a:p>
                  </a:txBody>
                  <a:tcPr/>
                </a:tc>
                <a:extLst>
                  <a:ext uri="{0D108BD9-81ED-4DB2-BD59-A6C34878D82A}">
                    <a16:rowId xmlns="" xmlns:a16="http://schemas.microsoft.com/office/drawing/2014/main" val="1180763200"/>
                  </a:ext>
                </a:extLst>
              </a:tr>
              <a:tr h="166363">
                <a:tc>
                  <a:txBody>
                    <a:bodyPr/>
                    <a:lstStyle/>
                    <a:p>
                      <a:pPr algn="l" fontAlgn="b"/>
                      <a:r>
                        <a:rPr lang="en-ZA" sz="900" b="0" i="0" u="none" strike="noStrike" dirty="0">
                          <a:solidFill>
                            <a:srgbClr val="000000"/>
                          </a:solidFill>
                          <a:effectLst/>
                          <a:latin typeface="Calibri" panose="020F0502020204030204" pitchFamily="34" charset="0"/>
                        </a:rPr>
                        <a:t>Bach. Pass</a:t>
                      </a:r>
                    </a:p>
                  </a:txBody>
                  <a:tcPr marL="159614" marR="5320" marT="53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56,9</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25,9</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25,6</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18,3</a:t>
                      </a:r>
                    </a:p>
                  </a:txBody>
                  <a:tcPr marL="5320" marR="5320" marT="53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C00000"/>
                          </a:solidFill>
                          <a:effectLst/>
                          <a:latin typeface="Calibri" panose="020F0502020204030204" pitchFamily="34" charset="0"/>
                        </a:rPr>
                        <a:t>-38,6</a:t>
                      </a: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en-ZA"/>
                    </a:p>
                  </a:txBody>
                  <a:tcPr/>
                </a:tc>
                <a:extLst>
                  <a:ext uri="{0D108BD9-81ED-4DB2-BD59-A6C34878D82A}">
                    <a16:rowId xmlns="" xmlns:a16="http://schemas.microsoft.com/office/drawing/2014/main" val="1666633184"/>
                  </a:ext>
                </a:extLst>
              </a:tr>
              <a:tr h="166363">
                <a:tc>
                  <a:txBody>
                    <a:bodyPr/>
                    <a:lstStyle/>
                    <a:p>
                      <a:pPr algn="l" fontAlgn="b"/>
                      <a:r>
                        <a:rPr lang="en-ZA" sz="900" b="1" i="0" u="none" strike="noStrike" dirty="0">
                          <a:solidFill>
                            <a:srgbClr val="000000"/>
                          </a:solidFill>
                          <a:effectLst/>
                          <a:latin typeface="Calibri" panose="020F0502020204030204" pitchFamily="34" charset="0"/>
                        </a:rPr>
                        <a:t>Zwelethemba High (New)</a:t>
                      </a: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1</a:t>
                      </a: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Three</a:t>
                      </a: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320" marR="5320" marT="53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900" b="0" i="0" u="none" strike="noStrike" dirty="0">
                        <a:solidFill>
                          <a:srgbClr val="000000"/>
                        </a:solidFill>
                        <a:effectLst/>
                        <a:latin typeface="Calibri" panose="020F0502020204030204" pitchFamily="34" charset="0"/>
                      </a:endParaRPr>
                    </a:p>
                  </a:txBody>
                  <a:tcPr marL="5320" marR="5320" marT="53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32284771"/>
                  </a:ext>
                </a:extLst>
              </a:tr>
              <a:tr h="166363">
                <a:tc>
                  <a:txBody>
                    <a:bodyPr/>
                    <a:lstStyle/>
                    <a:p>
                      <a:pPr algn="l" fontAlgn="b"/>
                      <a:r>
                        <a:rPr lang="en-ZA" sz="900" b="0" i="0" u="none" strike="noStrike" dirty="0">
                          <a:solidFill>
                            <a:srgbClr val="000000"/>
                          </a:solidFill>
                          <a:effectLst/>
                          <a:latin typeface="Calibri" panose="020F0502020204030204" pitchFamily="34" charset="0"/>
                        </a:rPr>
                        <a:t>9</a:t>
                      </a:r>
                    </a:p>
                  </a:txBody>
                  <a:tcPr marL="79807" marR="5320" marT="53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 </a:t>
                      </a:r>
                    </a:p>
                  </a:txBody>
                  <a:tcPr marL="5320" marR="5320" marT="5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l" fontAlgn="ctr"/>
                      <a:r>
                        <a:rPr lang="en-ZA" sz="800" b="0" i="0" u="none" strike="noStrike" dirty="0">
                          <a:solidFill>
                            <a:srgbClr val="808080"/>
                          </a:solidFill>
                          <a:effectLst/>
                          <a:latin typeface="Calibri" panose="020F0502020204030204" pitchFamily="34" charset="0"/>
                        </a:rPr>
                        <a:t> </a:t>
                      </a:r>
                    </a:p>
                  </a:txBody>
                  <a:tcPr marL="5320" marR="5320" marT="5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12128698"/>
                  </a:ext>
                </a:extLst>
              </a:tr>
              <a:tr h="166363">
                <a:tc>
                  <a:txBody>
                    <a:bodyPr/>
                    <a:lstStyle/>
                    <a:p>
                      <a:pPr algn="l" fontAlgn="b"/>
                      <a:r>
                        <a:rPr lang="en-ZA" sz="900" b="0" i="0" u="none" strike="noStrike" dirty="0">
                          <a:solidFill>
                            <a:srgbClr val="000000"/>
                          </a:solidFill>
                          <a:effectLst/>
                          <a:latin typeface="Calibri" panose="020F0502020204030204" pitchFamily="34" charset="0"/>
                        </a:rPr>
                        <a:t>Lang</a:t>
                      </a:r>
                    </a:p>
                  </a:txBody>
                  <a:tcPr marL="159614" marR="5320" marT="53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41,6</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34,2</a:t>
                      </a:r>
                    </a:p>
                  </a:txBody>
                  <a:tcPr marL="5320" marR="5320" marT="532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C00000"/>
                          </a:solidFill>
                          <a:effectLst/>
                          <a:latin typeface="Calibri" panose="020F0502020204030204" pitchFamily="34" charset="0"/>
                        </a:rPr>
                        <a:t>-7,4</a:t>
                      </a: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n-ZA"/>
                    </a:p>
                  </a:txBody>
                  <a:tcPr/>
                </a:tc>
                <a:extLst>
                  <a:ext uri="{0D108BD9-81ED-4DB2-BD59-A6C34878D82A}">
                    <a16:rowId xmlns="" xmlns:a16="http://schemas.microsoft.com/office/drawing/2014/main" val="647203109"/>
                  </a:ext>
                </a:extLst>
              </a:tr>
              <a:tr h="166363">
                <a:tc>
                  <a:txBody>
                    <a:bodyPr/>
                    <a:lstStyle/>
                    <a:p>
                      <a:pPr algn="l" fontAlgn="b"/>
                      <a:r>
                        <a:rPr lang="en-ZA" sz="900" b="0" i="0" u="none" strike="noStrike" dirty="0">
                          <a:solidFill>
                            <a:srgbClr val="000000"/>
                          </a:solidFill>
                          <a:effectLst/>
                          <a:latin typeface="Calibri" panose="020F0502020204030204" pitchFamily="34" charset="0"/>
                        </a:rPr>
                        <a:t>Maths</a:t>
                      </a:r>
                    </a:p>
                  </a:txBody>
                  <a:tcPr marL="159614" marR="5320" marT="53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15,4</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10,2</a:t>
                      </a:r>
                    </a:p>
                  </a:txBody>
                  <a:tcPr marL="5320" marR="5320" marT="53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C00000"/>
                          </a:solidFill>
                          <a:effectLst/>
                          <a:latin typeface="Calibri" panose="020F0502020204030204" pitchFamily="34" charset="0"/>
                        </a:rPr>
                        <a:t>-5,2</a:t>
                      </a: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en-ZA"/>
                    </a:p>
                  </a:txBody>
                  <a:tcPr/>
                </a:tc>
                <a:extLst>
                  <a:ext uri="{0D108BD9-81ED-4DB2-BD59-A6C34878D82A}">
                    <a16:rowId xmlns="" xmlns:a16="http://schemas.microsoft.com/office/drawing/2014/main" val="2065565083"/>
                  </a:ext>
                </a:extLst>
              </a:tr>
              <a:tr h="166363">
                <a:tc>
                  <a:txBody>
                    <a:bodyPr/>
                    <a:lstStyle/>
                    <a:p>
                      <a:pPr algn="l" fontAlgn="b"/>
                      <a:r>
                        <a:rPr lang="en-ZA" sz="900" b="1" i="0" u="none" strike="noStrike" dirty="0">
                          <a:solidFill>
                            <a:srgbClr val="000000"/>
                          </a:solidFill>
                          <a:effectLst/>
                          <a:latin typeface="Calibri" panose="020F0502020204030204" pitchFamily="34" charset="0"/>
                        </a:rPr>
                        <a:t>Apex High (New)</a:t>
                      </a: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5</a:t>
                      </a: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Three</a:t>
                      </a: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ctr"/>
                      <a:endParaRPr lang="en-ZA" sz="900" b="1" i="0" u="none" strike="noStrike" dirty="0">
                        <a:solidFill>
                          <a:srgbClr val="000000"/>
                        </a:solidFill>
                        <a:effectLst/>
                        <a:latin typeface="Calibri" panose="020F0502020204030204" pitchFamily="34" charset="0"/>
                      </a:endParaRPr>
                    </a:p>
                  </a:txBody>
                  <a:tcPr marL="5320" marR="5320" marT="53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900" b="0" i="0" u="none" strike="noStrike" dirty="0">
                        <a:solidFill>
                          <a:srgbClr val="000000"/>
                        </a:solidFill>
                        <a:effectLst/>
                        <a:latin typeface="Calibri" panose="020F0502020204030204" pitchFamily="34" charset="0"/>
                      </a:endParaRPr>
                    </a:p>
                  </a:txBody>
                  <a:tcPr marL="5320" marR="5320" marT="53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77050014"/>
                  </a:ext>
                </a:extLst>
              </a:tr>
              <a:tr h="166363">
                <a:tc>
                  <a:txBody>
                    <a:bodyPr/>
                    <a:lstStyle/>
                    <a:p>
                      <a:pPr algn="l" fontAlgn="b"/>
                      <a:r>
                        <a:rPr lang="en-ZA" sz="900" b="0" i="0" u="none" strike="noStrike" dirty="0">
                          <a:solidFill>
                            <a:srgbClr val="000000"/>
                          </a:solidFill>
                          <a:effectLst/>
                          <a:latin typeface="Calibri" panose="020F0502020204030204" pitchFamily="34" charset="0"/>
                        </a:rPr>
                        <a:t>9</a:t>
                      </a:r>
                    </a:p>
                  </a:txBody>
                  <a:tcPr marL="79807" marR="5320" marT="53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900" b="1" i="0" u="none" strike="noStrike" dirty="0">
                          <a:solidFill>
                            <a:srgbClr val="000000"/>
                          </a:solidFill>
                          <a:effectLst/>
                          <a:latin typeface="Calibri" panose="020F0502020204030204" pitchFamily="34" charset="0"/>
                        </a:rPr>
                        <a:t> </a:t>
                      </a:r>
                    </a:p>
                  </a:txBody>
                  <a:tcPr marL="5320" marR="5320" marT="5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l" fontAlgn="ctr"/>
                      <a:r>
                        <a:rPr lang="en-ZA" sz="800" b="0" i="0" u="none" strike="noStrike" dirty="0">
                          <a:solidFill>
                            <a:srgbClr val="808080"/>
                          </a:solidFill>
                          <a:effectLst/>
                          <a:latin typeface="Calibri" panose="020F0502020204030204" pitchFamily="34" charset="0"/>
                        </a:rPr>
                        <a:t> </a:t>
                      </a:r>
                    </a:p>
                  </a:txBody>
                  <a:tcPr marL="5320" marR="5320" marT="5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90769725"/>
                  </a:ext>
                </a:extLst>
              </a:tr>
              <a:tr h="166363">
                <a:tc>
                  <a:txBody>
                    <a:bodyPr/>
                    <a:lstStyle/>
                    <a:p>
                      <a:pPr algn="l" fontAlgn="b"/>
                      <a:r>
                        <a:rPr lang="en-ZA" sz="900" b="0" i="0" u="none" strike="noStrike" dirty="0">
                          <a:solidFill>
                            <a:srgbClr val="000000"/>
                          </a:solidFill>
                          <a:effectLst/>
                          <a:latin typeface="Calibri" panose="020F0502020204030204" pitchFamily="34" charset="0"/>
                        </a:rPr>
                        <a:t>Lang</a:t>
                      </a:r>
                    </a:p>
                  </a:txBody>
                  <a:tcPr marL="159614" marR="5320" marT="53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56,2</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67,1</a:t>
                      </a:r>
                    </a:p>
                  </a:txBody>
                  <a:tcPr marL="5320" marR="5320" marT="532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B050"/>
                          </a:solidFill>
                          <a:effectLst/>
                          <a:latin typeface="Calibri" panose="020F0502020204030204" pitchFamily="34" charset="0"/>
                        </a:rPr>
                        <a:t>10,9</a:t>
                      </a: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n-ZA"/>
                    </a:p>
                  </a:txBody>
                  <a:tcPr/>
                </a:tc>
                <a:extLst>
                  <a:ext uri="{0D108BD9-81ED-4DB2-BD59-A6C34878D82A}">
                    <a16:rowId xmlns="" xmlns:a16="http://schemas.microsoft.com/office/drawing/2014/main" val="1584512435"/>
                  </a:ext>
                </a:extLst>
              </a:tr>
              <a:tr h="166363">
                <a:tc>
                  <a:txBody>
                    <a:bodyPr/>
                    <a:lstStyle/>
                    <a:p>
                      <a:pPr algn="l" fontAlgn="b"/>
                      <a:r>
                        <a:rPr lang="en-ZA" sz="900" b="0" i="0" u="none" strike="noStrike" dirty="0">
                          <a:solidFill>
                            <a:srgbClr val="000000"/>
                          </a:solidFill>
                          <a:effectLst/>
                          <a:latin typeface="Calibri" panose="020F0502020204030204" pitchFamily="34" charset="0"/>
                        </a:rPr>
                        <a:t>Maths</a:t>
                      </a:r>
                    </a:p>
                  </a:txBody>
                  <a:tcPr marL="159614" marR="5320" marT="53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15,7</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14,9</a:t>
                      </a:r>
                    </a:p>
                  </a:txBody>
                  <a:tcPr marL="5320" marR="5320" marT="53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C00000"/>
                          </a:solidFill>
                          <a:effectLst/>
                          <a:latin typeface="Calibri" panose="020F0502020204030204" pitchFamily="34" charset="0"/>
                        </a:rPr>
                        <a:t>-0,8</a:t>
                      </a: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en-ZA"/>
                    </a:p>
                  </a:txBody>
                  <a:tcPr/>
                </a:tc>
                <a:extLst>
                  <a:ext uri="{0D108BD9-81ED-4DB2-BD59-A6C34878D82A}">
                    <a16:rowId xmlns="" xmlns:a16="http://schemas.microsoft.com/office/drawing/2014/main" val="3285516731"/>
                  </a:ext>
                </a:extLst>
              </a:tr>
              <a:tr h="166363">
                <a:tc>
                  <a:txBody>
                    <a:bodyPr/>
                    <a:lstStyle/>
                    <a:p>
                      <a:pPr algn="l" fontAlgn="b"/>
                      <a:r>
                        <a:rPr lang="en-US" sz="900" b="1" i="0" u="none" strike="noStrike" dirty="0">
                          <a:solidFill>
                            <a:srgbClr val="000000"/>
                          </a:solidFill>
                          <a:effectLst/>
                          <a:latin typeface="Calibri" panose="020F0502020204030204" pitchFamily="34" charset="0"/>
                        </a:rPr>
                        <a:t>Jakes Gerwel Technical High (New) </a:t>
                      </a: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2</a:t>
                      </a: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panose="020F0502020204030204" pitchFamily="34" charset="0"/>
                        </a:rPr>
                        <a:t>Two</a:t>
                      </a: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1"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98182196"/>
                  </a:ext>
                </a:extLst>
              </a:tr>
              <a:tr h="166363">
                <a:tc>
                  <a:txBody>
                    <a:bodyPr/>
                    <a:lstStyle/>
                    <a:p>
                      <a:pPr algn="l" fontAlgn="b"/>
                      <a:r>
                        <a:rPr lang="en-ZA" sz="900" b="0" i="0" u="none" strike="noStrike" dirty="0">
                          <a:solidFill>
                            <a:srgbClr val="000000"/>
                          </a:solidFill>
                          <a:effectLst/>
                          <a:latin typeface="Calibri" panose="020F0502020204030204" pitchFamily="34" charset="0"/>
                        </a:rPr>
                        <a:t>9</a:t>
                      </a:r>
                    </a:p>
                  </a:txBody>
                  <a:tcPr marL="79807" marR="5320" marT="53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0000"/>
                          </a:solidFill>
                          <a:effectLst/>
                          <a:latin typeface="Calibri" panose="020F0502020204030204" pitchFamily="34" charset="0"/>
                        </a:rPr>
                        <a:t> </a:t>
                      </a: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l" fontAlgn="ctr"/>
                      <a:r>
                        <a:rPr lang="en-ZA" sz="800" b="0" i="0" u="none" strike="noStrike" dirty="0">
                          <a:solidFill>
                            <a:srgbClr val="808080"/>
                          </a:solidFill>
                          <a:effectLst/>
                          <a:latin typeface="Calibri" panose="020F0502020204030204" pitchFamily="34" charset="0"/>
                        </a:rPr>
                        <a:t/>
                      </a:r>
                      <a:br>
                        <a:rPr lang="en-ZA" sz="800" b="0" i="0" u="none" strike="noStrike" dirty="0">
                          <a:solidFill>
                            <a:srgbClr val="808080"/>
                          </a:solidFill>
                          <a:effectLst/>
                          <a:latin typeface="Calibri" panose="020F0502020204030204" pitchFamily="34" charset="0"/>
                        </a:rPr>
                      </a:br>
                      <a:endParaRPr lang="en-ZA" sz="800" b="0" i="0" u="none" strike="noStrike" dirty="0">
                        <a:solidFill>
                          <a:srgbClr val="808080"/>
                        </a:solidFill>
                        <a:effectLst/>
                        <a:latin typeface="Calibri" panose="020F0502020204030204" pitchFamily="34" charset="0"/>
                      </a:endParaRPr>
                    </a:p>
                  </a:txBody>
                  <a:tcPr marL="5320" marR="5320" marT="5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82175751"/>
                  </a:ext>
                </a:extLst>
              </a:tr>
              <a:tr h="166363">
                <a:tc>
                  <a:txBody>
                    <a:bodyPr/>
                    <a:lstStyle/>
                    <a:p>
                      <a:pPr algn="l" fontAlgn="b"/>
                      <a:r>
                        <a:rPr lang="en-ZA" sz="900" b="0" i="0" u="none" strike="noStrike" dirty="0">
                          <a:solidFill>
                            <a:srgbClr val="000000"/>
                          </a:solidFill>
                          <a:effectLst/>
                          <a:latin typeface="Calibri" panose="020F0502020204030204" pitchFamily="34" charset="0"/>
                        </a:rPr>
                        <a:t>Lang</a:t>
                      </a:r>
                    </a:p>
                  </a:txBody>
                  <a:tcPr marL="159614" marR="5320" marT="53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endParaRPr lang="en-ZA" sz="900" b="0" i="0" u="none" strike="noStrike" dirty="0">
                        <a:solidFill>
                          <a:srgbClr val="000000"/>
                        </a:solidFill>
                        <a:effectLst/>
                        <a:latin typeface="Calibri" panose="020F0502020204030204" pitchFamily="34" charset="0"/>
                      </a:endParaRPr>
                    </a:p>
                  </a:txBody>
                  <a:tcPr marL="5320" marR="5320" marT="5320" marB="0" anchor="b">
                    <a:lnL>
                      <a:noFill/>
                    </a:lnL>
                    <a:lnR>
                      <a:noFill/>
                    </a:lnR>
                    <a:lnT>
                      <a:noFill/>
                    </a:lnT>
                    <a:lnB>
                      <a:noFill/>
                    </a:lnB>
                  </a:tcPr>
                </a:tc>
                <a:tc>
                  <a:txBody>
                    <a:bodyPr/>
                    <a:lstStyle/>
                    <a:p>
                      <a:pPr algn="ctr" fontAlgn="b"/>
                      <a:r>
                        <a:rPr lang="en-ZA" sz="900" b="0" i="0" u="none" strike="noStrike" dirty="0">
                          <a:solidFill>
                            <a:srgbClr val="000000"/>
                          </a:solidFill>
                          <a:effectLst/>
                          <a:latin typeface="Calibri" panose="020F0502020204030204" pitchFamily="34" charset="0"/>
                        </a:rPr>
                        <a:t>44,1</a:t>
                      </a:r>
                    </a:p>
                  </a:txBody>
                  <a:tcPr marL="5320" marR="5320" marT="5320" marB="0" anchor="b">
                    <a:lnL>
                      <a:noFill/>
                    </a:lnL>
                    <a:lnR>
                      <a:noFill/>
                    </a:lnR>
                    <a:lnT>
                      <a:noFill/>
                    </a:lnT>
                    <a:lnB>
                      <a:noFill/>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60,0</a:t>
                      </a:r>
                    </a:p>
                  </a:txBody>
                  <a:tcPr marL="5320" marR="5320" marT="532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B050"/>
                          </a:solidFill>
                          <a:effectLst/>
                          <a:latin typeface="Calibri" panose="020F0502020204030204" pitchFamily="34" charset="0"/>
                        </a:rPr>
                        <a:t>15,9</a:t>
                      </a: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n-ZA"/>
                    </a:p>
                  </a:txBody>
                  <a:tcPr/>
                </a:tc>
                <a:extLst>
                  <a:ext uri="{0D108BD9-81ED-4DB2-BD59-A6C34878D82A}">
                    <a16:rowId xmlns="" xmlns:a16="http://schemas.microsoft.com/office/drawing/2014/main" val="3119045958"/>
                  </a:ext>
                </a:extLst>
              </a:tr>
              <a:tr h="166363">
                <a:tc>
                  <a:txBody>
                    <a:bodyPr/>
                    <a:lstStyle/>
                    <a:p>
                      <a:pPr algn="l" fontAlgn="b"/>
                      <a:r>
                        <a:rPr lang="en-ZA" sz="900" b="0" i="0" u="none" strike="noStrike" dirty="0">
                          <a:solidFill>
                            <a:srgbClr val="000000"/>
                          </a:solidFill>
                          <a:effectLst/>
                          <a:latin typeface="Calibri" panose="020F0502020204030204" pitchFamily="34" charset="0"/>
                        </a:rPr>
                        <a:t>Maths</a:t>
                      </a:r>
                    </a:p>
                  </a:txBody>
                  <a:tcPr marL="159614" marR="5320" marT="53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 </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3,0</a:t>
                      </a:r>
                    </a:p>
                  </a:txBody>
                  <a:tcPr marL="5320" marR="5320" marT="532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Calibri" panose="020F0502020204030204" pitchFamily="34" charset="0"/>
                        </a:rPr>
                        <a:t>10,8</a:t>
                      </a:r>
                    </a:p>
                  </a:txBody>
                  <a:tcPr marL="5320" marR="5320" marT="53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900" b="1" i="0" u="none" strike="noStrike" dirty="0">
                          <a:solidFill>
                            <a:srgbClr val="00B050"/>
                          </a:solidFill>
                          <a:effectLst/>
                          <a:latin typeface="Calibri" panose="020F0502020204030204" pitchFamily="34" charset="0"/>
                        </a:rPr>
                        <a:t>7,8</a:t>
                      </a:r>
                    </a:p>
                  </a:txBody>
                  <a:tcPr marL="5320" marR="5320" marT="5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en-ZA"/>
                    </a:p>
                  </a:txBody>
                  <a:tcPr/>
                </a:tc>
                <a:extLst>
                  <a:ext uri="{0D108BD9-81ED-4DB2-BD59-A6C34878D82A}">
                    <a16:rowId xmlns="" xmlns:a16="http://schemas.microsoft.com/office/drawing/2014/main" val="4179137637"/>
                  </a:ext>
                </a:extLst>
              </a:tr>
            </a:tbl>
          </a:graphicData>
        </a:graphic>
      </p:graphicFrame>
    </p:spTree>
    <p:extLst>
      <p:ext uri="{BB962C8B-B14F-4D97-AF65-F5344CB8AC3E}">
        <p14:creationId xmlns:p14="http://schemas.microsoft.com/office/powerpoint/2010/main" xmlns="" val="223845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xmlns="" val="1352459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LEGISLATIVE FRAMEWORK</a:t>
            </a:r>
            <a:endParaRPr lang="en-ZA" dirty="0"/>
          </a:p>
        </p:txBody>
      </p:sp>
      <p:sp>
        <p:nvSpPr>
          <p:cNvPr id="3" name="Content Placeholder 2"/>
          <p:cNvSpPr>
            <a:spLocks noGrp="1"/>
          </p:cNvSpPr>
          <p:nvPr>
            <p:ph idx="1"/>
          </p:nvPr>
        </p:nvSpPr>
        <p:spPr>
          <a:solidFill>
            <a:schemeClr val="tx2">
              <a:lumMod val="75000"/>
            </a:schemeClr>
          </a:solidFill>
        </p:spPr>
        <p:txBody>
          <a:bodyPr/>
          <a:lstStyle/>
          <a:p>
            <a:endParaRPr lang="en-ZA" dirty="0" smtClean="0"/>
          </a:p>
          <a:p>
            <a:endParaRPr lang="en-ZA" dirty="0"/>
          </a:p>
          <a:p>
            <a:endParaRPr lang="en-ZA" dirty="0"/>
          </a:p>
        </p:txBody>
      </p:sp>
      <p:sp>
        <p:nvSpPr>
          <p:cNvPr id="4" name="Footer Placeholder 3"/>
          <p:cNvSpPr>
            <a:spLocks noGrp="1"/>
          </p:cNvSpPr>
          <p:nvPr>
            <p:ph type="ftr" sz="quarter" idx="11"/>
          </p:nvPr>
        </p:nvSpPr>
        <p:spPr/>
        <p:txBody>
          <a:bodyPr/>
          <a:lstStyle/>
          <a:p>
            <a:r>
              <a:rPr lang="en-US" dirty="0" smtClean="0"/>
              <a:t>MEC Consultation 2021 Basket of posts</a:t>
            </a:r>
            <a:endParaRPr lang="en-US" dirty="0"/>
          </a:p>
        </p:txBody>
      </p:sp>
      <p:sp>
        <p:nvSpPr>
          <p:cNvPr id="5" name="Slide Number Placeholder 4"/>
          <p:cNvSpPr>
            <a:spLocks noGrp="1"/>
          </p:cNvSpPr>
          <p:nvPr>
            <p:ph type="sldNum" sz="quarter" idx="12"/>
          </p:nvPr>
        </p:nvSpPr>
        <p:spPr/>
        <p:txBody>
          <a:bodyPr/>
          <a:lstStyle/>
          <a:p>
            <a:fld id="{4A195F56-7990-6B44-9AC2-D8AEA6FBBBD0}" type="slidenum">
              <a:rPr lang="en-US" smtClean="0"/>
              <a:pPr/>
              <a:t>3</a:t>
            </a:fld>
            <a:endParaRPr lang="en-US" dirty="0"/>
          </a:p>
        </p:txBody>
      </p:sp>
    </p:spTree>
    <p:extLst>
      <p:ext uri="{BB962C8B-B14F-4D97-AF65-F5344CB8AC3E}">
        <p14:creationId xmlns:p14="http://schemas.microsoft.com/office/powerpoint/2010/main" xmlns="" val="2740130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200" dirty="0" smtClean="0"/>
              <a:t>LEGISLATION </a:t>
            </a:r>
            <a:endParaRPr lang="en-ZA" sz="3200" dirty="0"/>
          </a:p>
        </p:txBody>
      </p:sp>
      <p:sp>
        <p:nvSpPr>
          <p:cNvPr id="3" name="Slide Number Placeholder 2"/>
          <p:cNvSpPr>
            <a:spLocks noGrp="1"/>
          </p:cNvSpPr>
          <p:nvPr>
            <p:ph type="sldNum" sz="quarter" idx="4294967295"/>
          </p:nvPr>
        </p:nvSpPr>
        <p:spPr>
          <a:xfrm>
            <a:off x="8378080" y="6468150"/>
            <a:ext cx="514400" cy="230832"/>
          </a:xfrm>
          <a:prstGeom prst="rect">
            <a:avLst/>
          </a:prstGeom>
        </p:spPr>
        <p:txBody>
          <a:bodyPr/>
          <a:lstStyle/>
          <a:p>
            <a:fld id="{8406839F-D7A4-4E5D-B93D-768AD4D1DB36}" type="slidenum">
              <a:rPr lang="en-ZA" smtClean="0"/>
              <a:pPr/>
              <a:t>4</a:t>
            </a:fld>
            <a:endParaRPr lang="en-ZA" dirty="0"/>
          </a:p>
        </p:txBody>
      </p:sp>
      <p:sp>
        <p:nvSpPr>
          <p:cNvPr id="4" name="Footer Placeholder 3"/>
          <p:cNvSpPr>
            <a:spLocks noGrp="1"/>
          </p:cNvSpPr>
          <p:nvPr>
            <p:ph type="ftr" sz="quarter" idx="4294967295"/>
          </p:nvPr>
        </p:nvSpPr>
        <p:spPr>
          <a:xfrm>
            <a:off x="4043080" y="6468150"/>
            <a:ext cx="4138573" cy="230832"/>
          </a:xfrm>
          <a:prstGeom prst="rect">
            <a:avLst/>
          </a:prstGeom>
        </p:spPr>
        <p:txBody>
          <a:bodyPr/>
          <a:lstStyle/>
          <a:p>
            <a:r>
              <a:rPr lang="en-ZA" dirty="0"/>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normAutofit fontScale="25000" lnSpcReduction="20000"/>
          </a:bodyPr>
          <a:lstStyle/>
          <a:p>
            <a:pPr marL="342900" lvl="0" indent="-342900">
              <a:spcBef>
                <a:spcPct val="20000"/>
              </a:spcBef>
              <a:buFont typeface="Arial" pitchFamily="34" charset="0"/>
              <a:buChar char="•"/>
              <a:defRPr/>
            </a:pPr>
            <a:endParaRPr lang="en-US" sz="2200" dirty="0">
              <a:solidFill>
                <a:prstClr val="black"/>
              </a:solidFill>
              <a:latin typeface="+mn-lt"/>
              <a:cs typeface="Arial" pitchFamily="34" charset="0"/>
            </a:endParaRPr>
          </a:p>
          <a:p>
            <a:pPr marL="342900" lvl="0" indent="-342900" algn="just">
              <a:spcBef>
                <a:spcPct val="20000"/>
              </a:spcBef>
              <a:buFont typeface="Arial" pitchFamily="34" charset="0"/>
              <a:buChar char="•"/>
              <a:defRPr/>
            </a:pPr>
            <a:r>
              <a:rPr lang="en-US" sz="2600" b="0" dirty="0">
                <a:solidFill>
                  <a:prstClr val="black"/>
                </a:solidFill>
                <a:latin typeface="+mn-lt"/>
                <a:cs typeface="Arial" pitchFamily="34" charset="0"/>
              </a:rPr>
              <a:t>The Western Cape Provincial School Education Amendment Act, 4 of 2018 was promulgated in November 2018</a:t>
            </a:r>
          </a:p>
          <a:p>
            <a:pPr marL="342900" lvl="0" indent="-342900">
              <a:spcBef>
                <a:spcPct val="20000"/>
              </a:spcBef>
              <a:buFont typeface="Arial" pitchFamily="34" charset="0"/>
              <a:buChar char="•"/>
              <a:defRPr/>
            </a:pPr>
            <a:endParaRPr lang="en-US" sz="2200" dirty="0">
              <a:solidFill>
                <a:prstClr val="black"/>
              </a:solidFill>
              <a:latin typeface="+mn-lt"/>
              <a:cs typeface="Arial" pitchFamily="34" charset="0"/>
            </a:endParaRPr>
          </a:p>
          <a:p>
            <a:pPr marL="342900" indent="-342900" algn="just">
              <a:spcBef>
                <a:spcPct val="20000"/>
              </a:spcBef>
              <a:buFont typeface="Arial" pitchFamily="34" charset="0"/>
              <a:buChar char="•"/>
              <a:defRPr/>
            </a:pPr>
            <a:r>
              <a:rPr lang="en-US" sz="2400" dirty="0">
                <a:solidFill>
                  <a:prstClr val="black"/>
                </a:solidFill>
                <a:effectLst>
                  <a:outerShdw blurRad="38100" dist="38100" dir="2700000" algn="tl">
                    <a:srgbClr val="000000">
                      <a:alpha val="43137"/>
                    </a:srgbClr>
                  </a:outerShdw>
                </a:effectLst>
                <a:cs typeface="Arial" pitchFamily="34" charset="0"/>
              </a:rPr>
              <a:t>Reason:</a:t>
            </a:r>
            <a:r>
              <a:rPr lang="en-US" sz="2400" b="0" dirty="0">
                <a:solidFill>
                  <a:prstClr val="black"/>
                </a:solidFill>
                <a:cs typeface="Arial" pitchFamily="34" charset="0"/>
              </a:rPr>
              <a:t> A need to legislate and regulate on provincial policy developments on Collaboration Schools and the School Evaluation Authority was identified</a:t>
            </a:r>
          </a:p>
          <a:p>
            <a:pPr>
              <a:spcBef>
                <a:spcPct val="20000"/>
              </a:spcBef>
              <a:defRPr/>
            </a:pPr>
            <a:r>
              <a:rPr lang="en-US" sz="2200" dirty="0">
                <a:solidFill>
                  <a:prstClr val="black"/>
                </a:solidFill>
                <a:cs typeface="Arial" pitchFamily="34" charset="0"/>
              </a:rPr>
              <a:t> </a:t>
            </a:r>
            <a:endParaRPr lang="en-US" sz="2200" dirty="0">
              <a:solidFill>
                <a:prstClr val="black"/>
              </a:solidFill>
              <a:latin typeface="+mn-lt"/>
              <a:cs typeface="Arial" pitchFamily="34" charset="0"/>
            </a:endParaRPr>
          </a:p>
          <a:p>
            <a:pPr marL="342900" lvl="0" indent="-342900" algn="just">
              <a:spcBef>
                <a:spcPct val="20000"/>
              </a:spcBef>
              <a:buFont typeface="Arial" pitchFamily="34" charset="0"/>
              <a:buChar char="•"/>
              <a:defRPr/>
            </a:pPr>
            <a:r>
              <a:rPr lang="en-US" sz="2400" dirty="0">
                <a:solidFill>
                  <a:prstClr val="black"/>
                </a:solidFill>
                <a:latin typeface="+mn-lt"/>
                <a:cs typeface="Arial" pitchFamily="34" charset="0"/>
              </a:rPr>
              <a:t>What underpins the Act?</a:t>
            </a:r>
          </a:p>
          <a:p>
            <a:pPr marL="339725" lvl="0" indent="-339725" algn="just">
              <a:spcBef>
                <a:spcPct val="20000"/>
              </a:spcBef>
              <a:defRPr/>
            </a:pPr>
            <a:r>
              <a:rPr lang="en-US" sz="2400" b="0" dirty="0">
                <a:solidFill>
                  <a:schemeClr val="bg2">
                    <a:lumMod val="75000"/>
                  </a:schemeClr>
                </a:solidFill>
                <a:latin typeface="+mn-lt"/>
                <a:cs typeface="Arial" pitchFamily="34" charset="0"/>
              </a:rPr>
              <a:t>    </a:t>
            </a:r>
            <a:r>
              <a:rPr lang="en-US" sz="2800" b="0" dirty="0">
                <a:solidFill>
                  <a:schemeClr val="tx2"/>
                </a:solidFill>
                <a:effectLst>
                  <a:outerShdw blurRad="38100" dist="38100" dir="2700000" algn="tl">
                    <a:srgbClr val="000000">
                      <a:alpha val="43137"/>
                    </a:srgbClr>
                  </a:outerShdw>
                </a:effectLst>
                <a:ea typeface="+mj-ea"/>
                <a:cs typeface="+mj-cs"/>
              </a:rPr>
              <a:t>Emphasis upon quality education outcomes,     accountability and transparency  </a:t>
            </a:r>
          </a:p>
          <a:p>
            <a:endParaRPr lang="en-ZA" dirty="0"/>
          </a:p>
        </p:txBody>
      </p:sp>
      <p:sp>
        <p:nvSpPr>
          <p:cNvPr id="6" name="Rectangle 5"/>
          <p:cNvSpPr/>
          <p:nvPr/>
        </p:nvSpPr>
        <p:spPr>
          <a:xfrm>
            <a:off x="457200" y="1348431"/>
            <a:ext cx="8229600" cy="5178341"/>
          </a:xfrm>
          <a:prstGeom prst="rect">
            <a:avLst/>
          </a:prstGeom>
        </p:spPr>
        <p:txBody>
          <a:bodyPr wrap="square">
            <a:spAutoFit/>
          </a:bodyPr>
          <a:lstStyle/>
          <a:p>
            <a:pPr marL="342900" lvl="0" indent="-342900" algn="just">
              <a:spcBef>
                <a:spcPct val="20000"/>
              </a:spcBef>
              <a:buFont typeface="Arial" pitchFamily="34" charset="0"/>
              <a:buChar char="•"/>
              <a:defRPr/>
            </a:pPr>
            <a:r>
              <a:rPr lang="en-US" sz="2000" dirty="0">
                <a:solidFill>
                  <a:schemeClr val="tx2">
                    <a:lumMod val="75000"/>
                  </a:schemeClr>
                </a:solidFill>
                <a:latin typeface="Century Gothic" panose="020B0502020202020204" pitchFamily="34" charset="0"/>
                <a:cs typeface="Arial" pitchFamily="34" charset="0"/>
              </a:rPr>
              <a:t>The </a:t>
            </a:r>
            <a:r>
              <a:rPr lang="en-US" sz="2000" b="1" dirty="0">
                <a:solidFill>
                  <a:schemeClr val="tx2">
                    <a:lumMod val="75000"/>
                  </a:schemeClr>
                </a:solidFill>
                <a:latin typeface="Century Gothic" panose="020B0502020202020204" pitchFamily="34" charset="0"/>
                <a:cs typeface="Arial" pitchFamily="34" charset="0"/>
              </a:rPr>
              <a:t>Western Cape Provincial School Education Amendment Act, 4 of 2018 </a:t>
            </a:r>
            <a:r>
              <a:rPr lang="en-US" sz="2000" dirty="0">
                <a:solidFill>
                  <a:schemeClr val="tx2">
                    <a:lumMod val="75000"/>
                  </a:schemeClr>
                </a:solidFill>
                <a:latin typeface="Century Gothic" panose="020B0502020202020204" pitchFamily="34" charset="0"/>
                <a:cs typeface="Arial" pitchFamily="34" charset="0"/>
              </a:rPr>
              <a:t>was promulgated in November </a:t>
            </a:r>
            <a:r>
              <a:rPr lang="en-US" sz="2000" dirty="0" smtClean="0">
                <a:solidFill>
                  <a:schemeClr val="tx2">
                    <a:lumMod val="75000"/>
                  </a:schemeClr>
                </a:solidFill>
                <a:latin typeface="Century Gothic" panose="020B0502020202020204" pitchFamily="34" charset="0"/>
                <a:cs typeface="Arial" pitchFamily="34" charset="0"/>
              </a:rPr>
              <a:t>2018.</a:t>
            </a:r>
          </a:p>
          <a:p>
            <a:pPr lvl="0" algn="just">
              <a:spcBef>
                <a:spcPts val="300"/>
              </a:spcBef>
            </a:pPr>
            <a:endParaRPr lang="en-ZA" sz="2000" b="1" u="sng" dirty="0" smtClean="0">
              <a:solidFill>
                <a:srgbClr val="003399"/>
              </a:solidFill>
              <a:latin typeface="Century Gothic" pitchFamily="34" charset="0"/>
            </a:endParaRPr>
          </a:p>
          <a:p>
            <a:pPr lvl="0" algn="just">
              <a:spcBef>
                <a:spcPts val="300"/>
              </a:spcBef>
            </a:pPr>
            <a:r>
              <a:rPr lang="en-ZA" sz="2000" b="1" u="sng" dirty="0" smtClean="0">
                <a:solidFill>
                  <a:srgbClr val="003399"/>
                </a:solidFill>
                <a:latin typeface="Century Gothic" pitchFamily="34" charset="0"/>
              </a:rPr>
              <a:t>Enabling </a:t>
            </a:r>
            <a:r>
              <a:rPr lang="en-ZA" sz="2000" b="1" u="sng" dirty="0">
                <a:solidFill>
                  <a:srgbClr val="003399"/>
                </a:solidFill>
                <a:latin typeface="Century Gothic" pitchFamily="34" charset="0"/>
              </a:rPr>
              <a:t>Provision:</a:t>
            </a:r>
            <a:r>
              <a:rPr lang="en-ZA" sz="2000" b="1" dirty="0">
                <a:solidFill>
                  <a:srgbClr val="003399"/>
                </a:solidFill>
                <a:latin typeface="Century Gothic" pitchFamily="34" charset="0"/>
              </a:rPr>
              <a:t> </a:t>
            </a:r>
            <a:r>
              <a:rPr lang="en-ZA" sz="2000" b="1" dirty="0">
                <a:solidFill>
                  <a:srgbClr val="003399"/>
                </a:solidFill>
                <a:effectLst>
                  <a:outerShdw blurRad="38100" dist="38100" dir="2700000" algn="tl">
                    <a:srgbClr val="000000">
                      <a:alpha val="43137"/>
                    </a:srgbClr>
                  </a:outerShdw>
                </a:effectLst>
                <a:latin typeface="Century Gothic" pitchFamily="34" charset="0"/>
              </a:rPr>
              <a:t>Section 12(1) </a:t>
            </a:r>
          </a:p>
          <a:p>
            <a:pPr marL="342900" lvl="0" indent="-342900" algn="just">
              <a:spcBef>
                <a:spcPts val="300"/>
              </a:spcBef>
              <a:buFont typeface="Arial" panose="020B0604020202020204" pitchFamily="34" charset="0"/>
              <a:buChar char="•"/>
            </a:pPr>
            <a:r>
              <a:rPr lang="en-ZA" sz="2000" dirty="0">
                <a:solidFill>
                  <a:schemeClr val="tx2">
                    <a:lumMod val="75000"/>
                  </a:schemeClr>
                </a:solidFill>
                <a:latin typeface="Century Gothic" pitchFamily="34" charset="0"/>
              </a:rPr>
              <a:t>It makes provision for collaboration schools and donor funded schools as additional types of public schools. </a:t>
            </a:r>
            <a:endParaRPr lang="en-ZA" sz="2000" dirty="0" smtClean="0">
              <a:solidFill>
                <a:schemeClr val="tx2">
                  <a:lumMod val="75000"/>
                </a:schemeClr>
              </a:solidFill>
              <a:latin typeface="Century Gothic" pitchFamily="34" charset="0"/>
            </a:endParaRPr>
          </a:p>
          <a:p>
            <a:pPr lvl="0">
              <a:spcBef>
                <a:spcPts val="300"/>
              </a:spcBef>
            </a:pPr>
            <a:endParaRPr lang="en-ZA" sz="2000" b="1" u="sng" dirty="0" smtClean="0">
              <a:solidFill>
                <a:schemeClr val="tx2">
                  <a:lumMod val="75000"/>
                </a:schemeClr>
              </a:solidFill>
              <a:latin typeface="Century Gothic" pitchFamily="34" charset="0"/>
            </a:endParaRPr>
          </a:p>
          <a:p>
            <a:pPr lvl="0">
              <a:spcBef>
                <a:spcPts val="300"/>
              </a:spcBef>
            </a:pPr>
            <a:r>
              <a:rPr lang="en-ZA" sz="2000" b="1" u="sng" dirty="0" smtClean="0">
                <a:solidFill>
                  <a:schemeClr val="tx2">
                    <a:lumMod val="75000"/>
                  </a:schemeClr>
                </a:solidFill>
                <a:latin typeface="Century Gothic" pitchFamily="34" charset="0"/>
              </a:rPr>
              <a:t>What </a:t>
            </a:r>
            <a:r>
              <a:rPr lang="en-ZA" sz="2000" b="1" u="sng" dirty="0">
                <a:solidFill>
                  <a:schemeClr val="tx2">
                    <a:lumMod val="75000"/>
                  </a:schemeClr>
                </a:solidFill>
                <a:latin typeface="Century Gothic" pitchFamily="34" charset="0"/>
              </a:rPr>
              <a:t>section 12C provides for:</a:t>
            </a:r>
          </a:p>
          <a:p>
            <a:pPr lvl="0" algn="just">
              <a:spcBef>
                <a:spcPts val="300"/>
              </a:spcBef>
              <a:buFont typeface="Arial" pitchFamily="34" charset="0"/>
              <a:buChar char="•"/>
            </a:pPr>
            <a:r>
              <a:rPr lang="en-ZA" sz="2000" dirty="0">
                <a:solidFill>
                  <a:schemeClr val="tx2">
                    <a:lumMod val="75000"/>
                  </a:schemeClr>
                </a:solidFill>
                <a:latin typeface="Century Gothic" pitchFamily="34" charset="0"/>
              </a:rPr>
              <a:t>The establishment of new collaboration schools</a:t>
            </a:r>
          </a:p>
          <a:p>
            <a:pPr lvl="0" algn="just">
              <a:spcBef>
                <a:spcPts val="300"/>
              </a:spcBef>
              <a:buFont typeface="Arial" pitchFamily="34" charset="0"/>
              <a:buChar char="•"/>
            </a:pPr>
            <a:r>
              <a:rPr lang="en-ZA" sz="2000" dirty="0">
                <a:solidFill>
                  <a:schemeClr val="tx2">
                    <a:lumMod val="75000"/>
                  </a:schemeClr>
                </a:solidFill>
                <a:latin typeface="Century Gothic" pitchFamily="34" charset="0"/>
              </a:rPr>
              <a:t>Declaration of existing schools as collaboration schools by the Provincial Minister of Education</a:t>
            </a:r>
          </a:p>
          <a:p>
            <a:pPr lvl="0" algn="just">
              <a:spcBef>
                <a:spcPts val="300"/>
              </a:spcBef>
              <a:buFont typeface="Arial" pitchFamily="34" charset="0"/>
              <a:buChar char="•"/>
            </a:pPr>
            <a:r>
              <a:rPr lang="en-ZA" sz="2000" dirty="0">
                <a:solidFill>
                  <a:schemeClr val="tx2">
                    <a:lumMod val="75000"/>
                  </a:schemeClr>
                </a:solidFill>
                <a:latin typeface="Century Gothic" pitchFamily="34" charset="0"/>
              </a:rPr>
              <a:t>How governance at these schools will work</a:t>
            </a:r>
          </a:p>
          <a:p>
            <a:pPr lvl="0" algn="just">
              <a:spcBef>
                <a:spcPts val="300"/>
              </a:spcBef>
            </a:pPr>
            <a:endParaRPr lang="en-ZA" sz="2000" dirty="0">
              <a:solidFill>
                <a:schemeClr val="tx2">
                  <a:lumMod val="75000"/>
                </a:schemeClr>
              </a:solidFill>
              <a:latin typeface="Century Gothic" pitchFamily="34" charset="0"/>
            </a:endParaRPr>
          </a:p>
          <a:p>
            <a:pPr lvl="0">
              <a:spcBef>
                <a:spcPct val="20000"/>
              </a:spcBef>
              <a:defRPr/>
            </a:pPr>
            <a:endParaRPr lang="en-US" sz="2000" dirty="0">
              <a:solidFill>
                <a:schemeClr val="tx2">
                  <a:lumMod val="75000"/>
                </a:schemeClr>
              </a:solidFill>
              <a:latin typeface="Century Gothic" panose="020B0502020202020204" pitchFamily="34" charset="0"/>
              <a:cs typeface="Arial" pitchFamily="34" charset="0"/>
            </a:endParaRPr>
          </a:p>
          <a:p>
            <a:pPr>
              <a:spcBef>
                <a:spcPct val="20000"/>
              </a:spcBef>
              <a:defRPr/>
            </a:pPr>
            <a:r>
              <a:rPr lang="en-US" sz="2000" dirty="0" smtClean="0">
                <a:solidFill>
                  <a:schemeClr val="tx2">
                    <a:lumMod val="75000"/>
                  </a:schemeClr>
                </a:solidFill>
                <a:latin typeface="Century Gothic" panose="020B0502020202020204" pitchFamily="34" charset="0"/>
                <a:cs typeface="Arial" pitchFamily="34" charset="0"/>
              </a:rPr>
              <a:t> </a:t>
            </a:r>
            <a:endParaRPr lang="en-US" sz="2000" dirty="0">
              <a:solidFill>
                <a:schemeClr val="tx2"/>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xmlns="" val="2756382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200" dirty="0" smtClean="0"/>
              <a:t>LEGISLATION</a:t>
            </a:r>
            <a:endParaRPr lang="en-ZA" sz="3200" dirty="0"/>
          </a:p>
        </p:txBody>
      </p:sp>
      <p:sp>
        <p:nvSpPr>
          <p:cNvPr id="3" name="Content Placeholder 2"/>
          <p:cNvSpPr>
            <a:spLocks noGrp="1"/>
          </p:cNvSpPr>
          <p:nvPr>
            <p:ph idx="1"/>
          </p:nvPr>
        </p:nvSpPr>
        <p:spPr/>
        <p:txBody>
          <a:bodyPr>
            <a:normAutofit/>
          </a:bodyPr>
          <a:lstStyle/>
          <a:p>
            <a:pPr algn="just" defTabSz="914400">
              <a:spcBef>
                <a:spcPts val="300"/>
              </a:spcBef>
            </a:pPr>
            <a:endParaRPr lang="en-US" sz="2400" dirty="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cs typeface="Arial" pitchFamily="34" charset="0"/>
            </a:endParaRPr>
          </a:p>
          <a:p>
            <a:pPr algn="just" defTabSz="914400">
              <a:spcBef>
                <a:spcPts val="300"/>
              </a:spcBef>
            </a:pPr>
            <a:r>
              <a:rPr lang="en-US" sz="2400" dirty="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cs typeface="Arial" pitchFamily="34" charset="0"/>
              </a:rPr>
              <a:t>Reason</a:t>
            </a:r>
            <a:r>
              <a:rPr lang="en-US" sz="2400"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cs typeface="Arial" pitchFamily="34" charset="0"/>
              </a:rPr>
              <a:t>:</a:t>
            </a:r>
            <a:r>
              <a:rPr lang="en-US" sz="2400" dirty="0">
                <a:solidFill>
                  <a:schemeClr val="tx2">
                    <a:lumMod val="75000"/>
                  </a:schemeClr>
                </a:solidFill>
                <a:latin typeface="Century Gothic" panose="020B0502020202020204" pitchFamily="34" charset="0"/>
                <a:cs typeface="Arial" pitchFamily="34" charset="0"/>
              </a:rPr>
              <a:t> Resulted from a need to legislate and regulate on provincial policy developments on Collaboration Schools and the School Evaluation Authority.</a:t>
            </a:r>
          </a:p>
          <a:p>
            <a:pPr marL="0" lvl="0" indent="0" algn="just" defTabSz="914400">
              <a:spcBef>
                <a:spcPts val="300"/>
              </a:spcBef>
              <a:buNone/>
            </a:pPr>
            <a:endParaRPr lang="en-ZA" sz="2400" b="1" dirty="0">
              <a:solidFill>
                <a:schemeClr val="tx2">
                  <a:lumMod val="75000"/>
                </a:schemeClr>
              </a:solidFill>
              <a:latin typeface="Century Gothic" pitchFamily="34" charset="0"/>
              <a:cs typeface="+mn-cs"/>
            </a:endParaRPr>
          </a:p>
          <a:p>
            <a:pPr>
              <a:defRPr/>
            </a:pPr>
            <a:endParaRPr lang="en-US" sz="2400" dirty="0">
              <a:solidFill>
                <a:schemeClr val="tx2">
                  <a:lumMod val="75000"/>
                </a:schemeClr>
              </a:solidFill>
              <a:latin typeface="Century Gothic" panose="020B0502020202020204" pitchFamily="34" charset="0"/>
              <a:cs typeface="Arial" pitchFamily="34" charset="0"/>
            </a:endParaRPr>
          </a:p>
          <a:p>
            <a:pPr lvl="0" algn="just">
              <a:buFont typeface="Arial" pitchFamily="34" charset="0"/>
              <a:buChar char="•"/>
              <a:defRPr/>
            </a:pPr>
            <a:r>
              <a:rPr lang="en-US" sz="2400" dirty="0">
                <a:solidFill>
                  <a:schemeClr val="tx2">
                    <a:lumMod val="75000"/>
                  </a:schemeClr>
                </a:solidFill>
                <a:latin typeface="Century Gothic" panose="020B0502020202020204" pitchFamily="34" charset="0"/>
                <a:cs typeface="Arial" pitchFamily="34" charset="0"/>
              </a:rPr>
              <a:t>What underpins the clause in the Act?</a:t>
            </a:r>
          </a:p>
          <a:p>
            <a:pPr marL="400050" lvl="1" indent="0" algn="just">
              <a:buNone/>
              <a:defRPr/>
            </a:pPr>
            <a:r>
              <a:rPr lang="en-US" sz="2400" dirty="0" smtClean="0">
                <a:solidFill>
                  <a:schemeClr val="tx2"/>
                </a:solidFill>
                <a:effectLst>
                  <a:outerShdw blurRad="38100" dist="38100" dir="2700000" algn="tl">
                    <a:srgbClr val="000000">
                      <a:alpha val="43137"/>
                    </a:srgbClr>
                  </a:outerShdw>
                </a:effectLst>
                <a:latin typeface="Century Gothic" panose="020B0502020202020204" pitchFamily="34" charset="0"/>
              </a:rPr>
              <a:t>Emphasis </a:t>
            </a:r>
            <a:r>
              <a:rPr lang="en-US" sz="2400" dirty="0">
                <a:solidFill>
                  <a:schemeClr val="tx2"/>
                </a:solidFill>
                <a:effectLst>
                  <a:outerShdw blurRad="38100" dist="38100" dir="2700000" algn="tl">
                    <a:srgbClr val="000000">
                      <a:alpha val="43137"/>
                    </a:srgbClr>
                  </a:outerShdw>
                </a:effectLst>
                <a:latin typeface="Century Gothic" panose="020B0502020202020204" pitchFamily="34" charset="0"/>
              </a:rPr>
              <a:t>on quality education outcomes, </a:t>
            </a:r>
            <a:r>
              <a:rPr lang="en-US" sz="2400" dirty="0" smtClean="0">
                <a:solidFill>
                  <a:schemeClr val="tx2"/>
                </a:solidFill>
                <a:effectLst>
                  <a:outerShdw blurRad="38100" dist="38100" dir="2700000" algn="tl">
                    <a:srgbClr val="000000">
                      <a:alpha val="43137"/>
                    </a:srgbClr>
                  </a:outerShdw>
                </a:effectLst>
                <a:latin typeface="Century Gothic" panose="020B0502020202020204" pitchFamily="34" charset="0"/>
              </a:rPr>
              <a:t> accountability </a:t>
            </a:r>
            <a:r>
              <a:rPr lang="en-US" sz="2400" dirty="0">
                <a:solidFill>
                  <a:schemeClr val="tx2"/>
                </a:solidFill>
                <a:effectLst>
                  <a:outerShdw blurRad="38100" dist="38100" dir="2700000" algn="tl">
                    <a:srgbClr val="000000">
                      <a:alpha val="43137"/>
                    </a:srgbClr>
                  </a:outerShdw>
                </a:effectLst>
                <a:latin typeface="Century Gothic" panose="020B0502020202020204" pitchFamily="34" charset="0"/>
              </a:rPr>
              <a:t>and transparency .</a:t>
            </a:r>
          </a:p>
          <a:p>
            <a:pPr lvl="1"/>
            <a:endParaRPr lang="en-ZA" sz="2400" dirty="0"/>
          </a:p>
        </p:txBody>
      </p:sp>
      <p:sp>
        <p:nvSpPr>
          <p:cNvPr id="5" name="Slide Number Placeholder 4"/>
          <p:cNvSpPr>
            <a:spLocks noGrp="1"/>
          </p:cNvSpPr>
          <p:nvPr>
            <p:ph type="sldNum" sz="quarter" idx="12"/>
          </p:nvPr>
        </p:nvSpPr>
        <p:spPr/>
        <p:txBody>
          <a:bodyPr/>
          <a:lstStyle/>
          <a:p>
            <a:fld id="{4A195F56-7990-6B44-9AC2-D8AEA6FBBBD0}" type="slidenum">
              <a:rPr lang="en-US" smtClean="0"/>
              <a:pPr/>
              <a:t>5</a:t>
            </a:fld>
            <a:endParaRPr lang="en-US" dirty="0"/>
          </a:p>
        </p:txBody>
      </p:sp>
    </p:spTree>
    <p:extLst>
      <p:ext uri="{BB962C8B-B14F-4D97-AF65-F5344CB8AC3E}">
        <p14:creationId xmlns:p14="http://schemas.microsoft.com/office/powerpoint/2010/main" xmlns="" val="3335975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3573016"/>
            <a:ext cx="8640960" cy="2808312"/>
          </a:xfrm>
        </p:spPr>
        <p:txBody>
          <a:bodyPr>
            <a:noAutofit/>
          </a:bodyPr>
          <a:lstStyle/>
          <a:p>
            <a:endParaRPr lang="en-ZA" sz="1600" b="1" dirty="0"/>
          </a:p>
          <a:p>
            <a:endParaRPr lang="en-ZA" sz="1600" b="1" dirty="0"/>
          </a:p>
        </p:txBody>
      </p:sp>
      <p:sp>
        <p:nvSpPr>
          <p:cNvPr id="4" name="TextBox 3"/>
          <p:cNvSpPr txBox="1"/>
          <p:nvPr/>
        </p:nvSpPr>
        <p:spPr>
          <a:xfrm>
            <a:off x="395536" y="204365"/>
            <a:ext cx="8496944" cy="646331"/>
          </a:xfrm>
          <a:prstGeom prst="rect">
            <a:avLst/>
          </a:prstGeom>
          <a:noFill/>
        </p:spPr>
        <p:txBody>
          <a:bodyPr wrap="square" rtlCol="0">
            <a:spAutoFit/>
          </a:bodyPr>
          <a:lstStyle/>
          <a:p>
            <a:pPr>
              <a:spcBef>
                <a:spcPct val="0"/>
              </a:spcBef>
            </a:pPr>
            <a:r>
              <a:rPr lang="en-US" sz="3600" b="1" dirty="0" smtClean="0">
                <a:solidFill>
                  <a:schemeClr val="tx2"/>
                </a:solidFill>
                <a:latin typeface="Century Gothic" pitchFamily="34" charset="0"/>
              </a:rPr>
              <a:t>WCED STRATEGIC GOALS</a:t>
            </a:r>
            <a:endParaRPr lang="en-ZA" sz="3600" b="1" dirty="0">
              <a:solidFill>
                <a:schemeClr val="tx2"/>
              </a:solidFill>
              <a:latin typeface="Century Gothic" pitchFamily="34" charset="0"/>
            </a:endParaRPr>
          </a:p>
        </p:txBody>
      </p:sp>
      <p:sp>
        <p:nvSpPr>
          <p:cNvPr id="9" name="Footer Placeholder 8"/>
          <p:cNvSpPr>
            <a:spLocks noGrp="1"/>
          </p:cNvSpPr>
          <p:nvPr>
            <p:ph type="ftr" sz="quarter" idx="4294967295"/>
          </p:nvPr>
        </p:nvSpPr>
        <p:spPr>
          <a:xfrm>
            <a:off x="2502713" y="6538912"/>
            <a:ext cx="4138573" cy="230832"/>
          </a:xfrm>
          <a:prstGeom prst="rect">
            <a:avLst/>
          </a:prstGeom>
        </p:spPr>
        <p:txBody>
          <a:bodyPr/>
          <a:lstStyle/>
          <a:p>
            <a:pPr algn="ctr">
              <a:defRPr/>
            </a:pPr>
            <a:r>
              <a:rPr lang="en-US" sz="900" dirty="0">
                <a:solidFill>
                  <a:srgbClr val="001489"/>
                </a:solidFill>
                <a:latin typeface="Century Gothic" panose="020B0502020202020204" pitchFamily="34" charset="0"/>
              </a:rPr>
              <a:t>MEC Consultation 2021 Basket of posts</a:t>
            </a:r>
            <a:endParaRPr lang="en-GB" sz="900" dirty="0">
              <a:solidFill>
                <a:srgbClr val="001489"/>
              </a:solidFill>
              <a:latin typeface="Century Gothic" panose="020B0502020202020204" pitchFamily="34" charset="0"/>
            </a:endParaRPr>
          </a:p>
        </p:txBody>
      </p:sp>
      <p:pic>
        <p:nvPicPr>
          <p:cNvPr id="1026" name="Picture 2">
            <a:extLst>
              <a:ext uri="{FF2B5EF4-FFF2-40B4-BE49-F238E27FC236}">
                <a16:creationId xmlns="" xmlns:a16="http://schemas.microsoft.com/office/drawing/2014/main" id="{6135167B-8DCD-48B4-9472-49F34AF24D5D}"/>
              </a:ext>
            </a:extLst>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926283" y="1481137"/>
            <a:ext cx="7163980" cy="427405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5">
            <a:extLst>
              <a:ext uri="{FF2B5EF4-FFF2-40B4-BE49-F238E27FC236}">
                <a16:creationId xmlns="" xmlns:a16="http://schemas.microsoft.com/office/drawing/2014/main" id="{1E9C1CAA-EC1A-4381-9AF9-1965524FC02A}"/>
              </a:ext>
            </a:extLst>
          </p:cNvPr>
          <p:cNvSpPr txBox="1">
            <a:spLocks/>
          </p:cNvSpPr>
          <p:nvPr/>
        </p:nvSpPr>
        <p:spPr>
          <a:xfrm>
            <a:off x="8629600" y="6468150"/>
            <a:ext cx="514400" cy="32429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A9205F3-C97A-4903-9FFC-7B2C1B9F8639}" type="slidenum">
              <a:rPr lang="en-GB" sz="900" smtClean="0"/>
              <a:pPr>
                <a:defRPr/>
              </a:pPr>
              <a:t>6</a:t>
            </a:fld>
            <a:endParaRPr lang="en-GB" sz="900" dirty="0"/>
          </a:p>
        </p:txBody>
      </p:sp>
    </p:spTree>
    <p:extLst>
      <p:ext uri="{BB962C8B-B14F-4D97-AF65-F5344CB8AC3E}">
        <p14:creationId xmlns:p14="http://schemas.microsoft.com/office/powerpoint/2010/main" xmlns="" val="800663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STRUCTURE AND OPERATIONS</a:t>
            </a:r>
            <a:endParaRPr lang="en-ZA" dirty="0"/>
          </a:p>
        </p:txBody>
      </p:sp>
      <p:sp>
        <p:nvSpPr>
          <p:cNvPr id="3" name="Content Placeholder 2"/>
          <p:cNvSpPr>
            <a:spLocks noGrp="1"/>
          </p:cNvSpPr>
          <p:nvPr>
            <p:ph idx="1"/>
          </p:nvPr>
        </p:nvSpPr>
        <p:spPr>
          <a:solidFill>
            <a:schemeClr val="tx2">
              <a:lumMod val="75000"/>
            </a:schemeClr>
          </a:solidFill>
        </p:spPr>
        <p:txBody>
          <a:bodyPr/>
          <a:lstStyle/>
          <a:p>
            <a:endParaRPr lang="en-ZA" dirty="0"/>
          </a:p>
        </p:txBody>
      </p:sp>
      <p:sp>
        <p:nvSpPr>
          <p:cNvPr id="4" name="Footer Placeholder 3"/>
          <p:cNvSpPr>
            <a:spLocks noGrp="1"/>
          </p:cNvSpPr>
          <p:nvPr>
            <p:ph type="ftr" sz="quarter" idx="11"/>
          </p:nvPr>
        </p:nvSpPr>
        <p:spPr/>
        <p:txBody>
          <a:bodyPr/>
          <a:lstStyle/>
          <a:p>
            <a:r>
              <a:rPr lang="en-US" dirty="0" smtClean="0"/>
              <a:t>MEC Consultation 2021 Basket of posts</a:t>
            </a:r>
            <a:endParaRPr lang="en-US" dirty="0"/>
          </a:p>
        </p:txBody>
      </p:sp>
      <p:sp>
        <p:nvSpPr>
          <p:cNvPr id="5" name="Slide Number Placeholder 4"/>
          <p:cNvSpPr>
            <a:spLocks noGrp="1"/>
          </p:cNvSpPr>
          <p:nvPr>
            <p:ph type="sldNum" sz="quarter" idx="12"/>
          </p:nvPr>
        </p:nvSpPr>
        <p:spPr/>
        <p:txBody>
          <a:bodyPr/>
          <a:lstStyle/>
          <a:p>
            <a:fld id="{4A195F56-7990-6B44-9AC2-D8AEA6FBBBD0}" type="slidenum">
              <a:rPr lang="en-US" smtClean="0"/>
              <a:pPr/>
              <a:t>7</a:t>
            </a:fld>
            <a:endParaRPr lang="en-US" dirty="0"/>
          </a:p>
        </p:txBody>
      </p:sp>
    </p:spTree>
    <p:extLst>
      <p:ext uri="{BB962C8B-B14F-4D97-AF65-F5344CB8AC3E}">
        <p14:creationId xmlns:p14="http://schemas.microsoft.com/office/powerpoint/2010/main" xmlns="" val="1068372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200" dirty="0" smtClean="0"/>
              <a:t>DEFINITION: COLLABORATION SCHOOL</a:t>
            </a:r>
            <a:endParaRPr lang="en-ZA" sz="3200" dirty="0"/>
          </a:p>
        </p:txBody>
      </p:sp>
      <p:sp>
        <p:nvSpPr>
          <p:cNvPr id="3" name="Slide Number Placeholder 2"/>
          <p:cNvSpPr>
            <a:spLocks noGrp="1"/>
          </p:cNvSpPr>
          <p:nvPr>
            <p:ph type="sldNum" sz="quarter" idx="4294967295"/>
          </p:nvPr>
        </p:nvSpPr>
        <p:spPr>
          <a:xfrm>
            <a:off x="8378080" y="6468150"/>
            <a:ext cx="514400" cy="230832"/>
          </a:xfrm>
          <a:prstGeom prst="rect">
            <a:avLst/>
          </a:prstGeom>
        </p:spPr>
        <p:txBody>
          <a:bodyPr/>
          <a:lstStyle/>
          <a:p>
            <a:fld id="{8406839F-D7A4-4E5D-B93D-768AD4D1DB36}" type="slidenum">
              <a:rPr lang="en-ZA" smtClean="0"/>
              <a:pPr/>
              <a:t>8</a:t>
            </a:fld>
            <a:endParaRPr lang="en-ZA" dirty="0"/>
          </a:p>
        </p:txBody>
      </p:sp>
      <p:sp>
        <p:nvSpPr>
          <p:cNvPr id="4" name="Footer Placeholder 3"/>
          <p:cNvSpPr>
            <a:spLocks noGrp="1"/>
          </p:cNvSpPr>
          <p:nvPr>
            <p:ph type="ftr" sz="quarter" idx="4294967295"/>
          </p:nvPr>
        </p:nvSpPr>
        <p:spPr>
          <a:xfrm>
            <a:off x="4043080" y="6468150"/>
            <a:ext cx="4138573" cy="230832"/>
          </a:xfrm>
          <a:prstGeom prst="rect">
            <a:avLst/>
          </a:prstGeom>
        </p:spPr>
        <p:txBody>
          <a:bodyPr/>
          <a:lstStyle/>
          <a:p>
            <a:r>
              <a:rPr lang="en-ZA" dirty="0"/>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normAutofit fontScale="25000" lnSpcReduction="20000"/>
          </a:bodyPr>
          <a:lstStyle/>
          <a:p>
            <a:pPr marL="342900" lvl="0" indent="-342900">
              <a:spcBef>
                <a:spcPct val="20000"/>
              </a:spcBef>
              <a:buFont typeface="Arial" pitchFamily="34" charset="0"/>
              <a:buChar char="•"/>
              <a:defRPr/>
            </a:pPr>
            <a:endParaRPr lang="en-US" sz="2200" dirty="0">
              <a:solidFill>
                <a:prstClr val="black"/>
              </a:solidFill>
              <a:latin typeface="+mn-lt"/>
              <a:cs typeface="Arial" pitchFamily="34" charset="0"/>
            </a:endParaRPr>
          </a:p>
          <a:p>
            <a:pPr marL="342900" lvl="0" indent="-342900" algn="just">
              <a:spcBef>
                <a:spcPct val="20000"/>
              </a:spcBef>
              <a:buFont typeface="Arial" pitchFamily="34" charset="0"/>
              <a:buChar char="•"/>
              <a:defRPr/>
            </a:pPr>
            <a:r>
              <a:rPr lang="en-US" sz="2600" b="0" dirty="0">
                <a:solidFill>
                  <a:prstClr val="black"/>
                </a:solidFill>
                <a:latin typeface="+mn-lt"/>
                <a:cs typeface="Arial" pitchFamily="34" charset="0"/>
              </a:rPr>
              <a:t>The Western Cape Provincial School Education Amendment Act, 4 of 2018 was promulgated in November 2018</a:t>
            </a:r>
          </a:p>
          <a:p>
            <a:pPr marL="342900" lvl="0" indent="-342900">
              <a:spcBef>
                <a:spcPct val="20000"/>
              </a:spcBef>
              <a:buFont typeface="Arial" pitchFamily="34" charset="0"/>
              <a:buChar char="•"/>
              <a:defRPr/>
            </a:pPr>
            <a:endParaRPr lang="en-US" sz="2200" dirty="0">
              <a:solidFill>
                <a:prstClr val="black"/>
              </a:solidFill>
              <a:latin typeface="+mn-lt"/>
              <a:cs typeface="Arial" pitchFamily="34" charset="0"/>
            </a:endParaRPr>
          </a:p>
          <a:p>
            <a:pPr marL="342900" indent="-342900" algn="just">
              <a:spcBef>
                <a:spcPct val="20000"/>
              </a:spcBef>
              <a:buFont typeface="Arial" pitchFamily="34" charset="0"/>
              <a:buChar char="•"/>
              <a:defRPr/>
            </a:pPr>
            <a:r>
              <a:rPr lang="en-US" sz="2400" dirty="0">
                <a:solidFill>
                  <a:prstClr val="black"/>
                </a:solidFill>
                <a:effectLst>
                  <a:outerShdw blurRad="38100" dist="38100" dir="2700000" algn="tl">
                    <a:srgbClr val="000000">
                      <a:alpha val="43137"/>
                    </a:srgbClr>
                  </a:outerShdw>
                </a:effectLst>
                <a:cs typeface="Arial" pitchFamily="34" charset="0"/>
              </a:rPr>
              <a:t>Reason:</a:t>
            </a:r>
            <a:r>
              <a:rPr lang="en-US" sz="2400" b="0" dirty="0">
                <a:solidFill>
                  <a:prstClr val="black"/>
                </a:solidFill>
                <a:cs typeface="Arial" pitchFamily="34" charset="0"/>
              </a:rPr>
              <a:t> A need to legislate and regulate on provincial policy developments on Collaboration Schools and the School Evaluation Authority was identified</a:t>
            </a:r>
          </a:p>
          <a:p>
            <a:pPr>
              <a:spcBef>
                <a:spcPct val="20000"/>
              </a:spcBef>
              <a:defRPr/>
            </a:pPr>
            <a:r>
              <a:rPr lang="en-US" sz="2200" dirty="0">
                <a:solidFill>
                  <a:prstClr val="black"/>
                </a:solidFill>
                <a:cs typeface="Arial" pitchFamily="34" charset="0"/>
              </a:rPr>
              <a:t> </a:t>
            </a:r>
            <a:endParaRPr lang="en-US" sz="2200" dirty="0">
              <a:solidFill>
                <a:prstClr val="black"/>
              </a:solidFill>
              <a:latin typeface="+mn-lt"/>
              <a:cs typeface="Arial" pitchFamily="34" charset="0"/>
            </a:endParaRPr>
          </a:p>
          <a:p>
            <a:pPr marL="342900" lvl="0" indent="-342900" algn="just">
              <a:spcBef>
                <a:spcPct val="20000"/>
              </a:spcBef>
              <a:buFont typeface="Arial" pitchFamily="34" charset="0"/>
              <a:buChar char="•"/>
              <a:defRPr/>
            </a:pPr>
            <a:r>
              <a:rPr lang="en-US" sz="2400" dirty="0">
                <a:solidFill>
                  <a:prstClr val="black"/>
                </a:solidFill>
                <a:latin typeface="+mn-lt"/>
                <a:cs typeface="Arial" pitchFamily="34" charset="0"/>
              </a:rPr>
              <a:t>What underpins the Act?</a:t>
            </a:r>
          </a:p>
          <a:p>
            <a:pPr marL="339725" lvl="0" indent="-339725" algn="just">
              <a:spcBef>
                <a:spcPct val="20000"/>
              </a:spcBef>
              <a:defRPr/>
            </a:pPr>
            <a:r>
              <a:rPr lang="en-US" sz="2400" b="0" dirty="0">
                <a:solidFill>
                  <a:schemeClr val="bg2">
                    <a:lumMod val="75000"/>
                  </a:schemeClr>
                </a:solidFill>
                <a:latin typeface="+mn-lt"/>
                <a:cs typeface="Arial" pitchFamily="34" charset="0"/>
              </a:rPr>
              <a:t>    </a:t>
            </a:r>
            <a:r>
              <a:rPr lang="en-US" sz="2800" b="0" dirty="0">
                <a:solidFill>
                  <a:schemeClr val="tx2"/>
                </a:solidFill>
                <a:effectLst>
                  <a:outerShdw blurRad="38100" dist="38100" dir="2700000" algn="tl">
                    <a:srgbClr val="000000">
                      <a:alpha val="43137"/>
                    </a:srgbClr>
                  </a:outerShdw>
                </a:effectLst>
                <a:ea typeface="+mj-ea"/>
                <a:cs typeface="+mj-cs"/>
              </a:rPr>
              <a:t>Emphasis upon quality education outcomes,     accountability and transparency  </a:t>
            </a:r>
          </a:p>
          <a:p>
            <a:endParaRPr lang="en-ZA" dirty="0"/>
          </a:p>
        </p:txBody>
      </p:sp>
      <p:sp>
        <p:nvSpPr>
          <p:cNvPr id="6" name="Rectangle 5"/>
          <p:cNvSpPr/>
          <p:nvPr/>
        </p:nvSpPr>
        <p:spPr>
          <a:xfrm>
            <a:off x="457201" y="1562411"/>
            <a:ext cx="8229600" cy="3693319"/>
          </a:xfrm>
          <a:prstGeom prst="rect">
            <a:avLst/>
          </a:prstGeom>
        </p:spPr>
        <p:txBody>
          <a:bodyPr wrap="square">
            <a:spAutoFit/>
          </a:bodyPr>
          <a:lstStyle/>
          <a:p>
            <a:pPr algn="just"/>
            <a:r>
              <a:rPr lang="en-ZA" sz="2600" b="1" u="sng" dirty="0">
                <a:solidFill>
                  <a:schemeClr val="tx2"/>
                </a:solidFill>
                <a:latin typeface="Century Gothic" panose="020B0502020202020204" pitchFamily="34" charset="0"/>
              </a:rPr>
              <a:t>Definition of Collaboration School:</a:t>
            </a:r>
          </a:p>
          <a:p>
            <a:pPr algn="just"/>
            <a:endParaRPr lang="en-ZA" sz="2600" u="sng" dirty="0">
              <a:solidFill>
                <a:schemeClr val="tx2"/>
              </a:solidFill>
              <a:latin typeface="Century Gothic" panose="020B0502020202020204" pitchFamily="34" charset="0"/>
            </a:endParaRPr>
          </a:p>
          <a:p>
            <a:pPr algn="just"/>
            <a:r>
              <a:rPr lang="en-US" sz="2600" dirty="0">
                <a:solidFill>
                  <a:schemeClr val="tx2">
                    <a:lumMod val="75000"/>
                  </a:schemeClr>
                </a:solidFill>
                <a:latin typeface="Century Gothic" panose="020B0502020202020204" pitchFamily="34" charset="0"/>
              </a:rPr>
              <a:t>“Collaboration School” means an institutional mechanism that partners poor-performing schools and schools serving marginalised communities with a non-profit school operating partner committed to improving the quality of teaching and learning in that school in order to substantially improve the school’s educational outcomes.” </a:t>
            </a:r>
            <a:endParaRPr lang="en-ZA" sz="2600" dirty="0">
              <a:solidFill>
                <a:schemeClr val="tx2">
                  <a:lumMod val="75000"/>
                </a:schemeClr>
              </a:solidFill>
              <a:latin typeface="Century Gothic" panose="020B0502020202020204" pitchFamily="34" charset="0"/>
            </a:endParaRPr>
          </a:p>
        </p:txBody>
      </p:sp>
    </p:spTree>
    <p:extLst>
      <p:ext uri="{BB962C8B-B14F-4D97-AF65-F5344CB8AC3E}">
        <p14:creationId xmlns:p14="http://schemas.microsoft.com/office/powerpoint/2010/main" xmlns="" val="3783996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690803" y="3645025"/>
            <a:ext cx="3330079" cy="19389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
        <p:nvSpPr>
          <p:cNvPr id="10" name="Rectangle 9"/>
          <p:cNvSpPr/>
          <p:nvPr/>
        </p:nvSpPr>
        <p:spPr>
          <a:xfrm>
            <a:off x="2269853" y="3380066"/>
            <a:ext cx="3330079" cy="1838965"/>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
        <p:nvSpPr>
          <p:cNvPr id="2" name="Title 1"/>
          <p:cNvSpPr>
            <a:spLocks noGrp="1"/>
          </p:cNvSpPr>
          <p:nvPr>
            <p:ph type="title"/>
          </p:nvPr>
        </p:nvSpPr>
        <p:spPr>
          <a:xfrm>
            <a:off x="464826" y="135813"/>
            <a:ext cx="8556056" cy="737159"/>
          </a:xfrm>
        </p:spPr>
        <p:txBody>
          <a:bodyPr>
            <a:normAutofit/>
          </a:bodyPr>
          <a:lstStyle/>
          <a:p>
            <a:r>
              <a:rPr lang="en-US" sz="3200" dirty="0" smtClean="0">
                <a:latin typeface="Arial" charset="0"/>
                <a:ea typeface="Arial" charset="0"/>
                <a:cs typeface="Arial" charset="0"/>
              </a:rPr>
              <a:t>OPERATION: COLLABORATION SCHOOLS </a:t>
            </a:r>
            <a:endParaRPr lang="en-US" sz="3200" dirty="0">
              <a:latin typeface="Arial" charset="0"/>
              <a:ea typeface="Arial" charset="0"/>
              <a:cs typeface="Arial" charset="0"/>
            </a:endParaRPr>
          </a:p>
        </p:txBody>
      </p:sp>
      <p:sp>
        <p:nvSpPr>
          <p:cNvPr id="3" name="Slide Number Placeholder 2"/>
          <p:cNvSpPr>
            <a:spLocks noGrp="1"/>
          </p:cNvSpPr>
          <p:nvPr>
            <p:ph type="sldNum" sz="quarter" idx="4294967295"/>
          </p:nvPr>
        </p:nvSpPr>
        <p:spPr/>
        <p:txBody>
          <a:bodyPr/>
          <a:lstStyle/>
          <a:p>
            <a:fld id="{DCE80A28-E993-9740-8538-B5CF0C0F58BC}" type="slidenum">
              <a:rPr lang="en-US" smtClean="0"/>
              <a:pPr/>
              <a:t>9</a:t>
            </a:fld>
            <a:endParaRPr lang="en-US" dirty="0"/>
          </a:p>
        </p:txBody>
      </p:sp>
      <p:sp>
        <p:nvSpPr>
          <p:cNvPr id="4" name="TextBox 3"/>
          <p:cNvSpPr txBox="1"/>
          <p:nvPr/>
        </p:nvSpPr>
        <p:spPr>
          <a:xfrm>
            <a:off x="5690803" y="3645024"/>
            <a:ext cx="3583826" cy="193899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To:</a:t>
            </a: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test new approaches to improvement &amp;</a:t>
            </a: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extend access to quality education </a:t>
            </a:r>
            <a:r>
              <a:rPr lang="en-US" sz="2000" dirty="0" smtClean="0">
                <a:latin typeface="Arial" panose="020B0604020202020204" pitchFamily="34" charset="0"/>
                <a:cs typeface="Arial" panose="020B0604020202020204" pitchFamily="34" charset="0"/>
              </a:rPr>
              <a:t>in marginalised </a:t>
            </a:r>
            <a:r>
              <a:rPr lang="en-US" sz="2000" dirty="0">
                <a:latin typeface="Arial" panose="020B0604020202020204" pitchFamily="34" charset="0"/>
                <a:cs typeface="Arial" panose="020B0604020202020204" pitchFamily="34" charset="0"/>
              </a:rPr>
              <a:t>communities</a:t>
            </a:r>
          </a:p>
        </p:txBody>
      </p:sp>
      <p:sp>
        <p:nvSpPr>
          <p:cNvPr id="7" name="TextBox 6"/>
          <p:cNvSpPr txBox="1"/>
          <p:nvPr/>
        </p:nvSpPr>
        <p:spPr>
          <a:xfrm>
            <a:off x="2269853" y="3285223"/>
            <a:ext cx="4043303" cy="183896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That brings together:</a:t>
            </a:r>
            <a:endParaRPr lang="en-US" sz="20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additional expertise</a:t>
            </a: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additional resources</a:t>
            </a: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greater flexibility, and</a:t>
            </a: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greater accountability</a:t>
            </a:r>
          </a:p>
          <a:p>
            <a:pPr marL="214313" indent="-214313">
              <a:buFont typeface="Arial" panose="020B0604020202020204" pitchFamily="34" charset="0"/>
              <a:buChar char="•"/>
            </a:pPr>
            <a:endParaRPr lang="en-US" sz="135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936140" y="1226961"/>
            <a:ext cx="2270517" cy="1700697"/>
          </a:xfrm>
          <a:prstGeom prst="rect">
            <a:avLst/>
          </a:prstGeom>
        </p:spPr>
      </p:pic>
      <p:sp>
        <p:nvSpPr>
          <p:cNvPr id="9" name="TextBox 8"/>
          <p:cNvSpPr txBox="1"/>
          <p:nvPr/>
        </p:nvSpPr>
        <p:spPr>
          <a:xfrm>
            <a:off x="409663" y="1325380"/>
            <a:ext cx="3330079" cy="1631216"/>
          </a:xfrm>
          <a:prstGeom prst="rect">
            <a:avLst/>
          </a:prstGeom>
          <a:solidFill>
            <a:schemeClr val="accent2">
              <a:lumMod val="20000"/>
              <a:lumOff val="80000"/>
            </a:schemeClr>
          </a:solidFill>
        </p:spPr>
        <p:txBody>
          <a:bodyPr wrap="square" rtlCol="0">
            <a:spAutoFit/>
          </a:bodyPr>
          <a:lstStyle/>
          <a:p>
            <a:r>
              <a:rPr lang="en-US" sz="2000" b="1" dirty="0">
                <a:latin typeface="Arial" panose="020B0604020202020204" pitchFamily="34" charset="0"/>
                <a:cs typeface="Arial" panose="020B0604020202020204" pitchFamily="34" charset="0"/>
              </a:rPr>
              <a:t>A collaboration between</a:t>
            </a:r>
            <a:r>
              <a:rPr lang="en-US" sz="2000" dirty="0">
                <a:latin typeface="Arial" panose="020B0604020202020204" pitchFamily="34" charset="0"/>
                <a:cs typeface="Arial" panose="020B0604020202020204" pitchFamily="34" charset="0"/>
              </a:rPr>
              <a:t>:</a:t>
            </a: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government</a:t>
            </a: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philanthropic donors</a:t>
            </a: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no-fee schools</a:t>
            </a: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NGOs</a:t>
            </a:r>
          </a:p>
        </p:txBody>
      </p:sp>
      <p:sp>
        <p:nvSpPr>
          <p:cNvPr id="12" name="Curved Right Arrow 11"/>
          <p:cNvSpPr/>
          <p:nvPr/>
        </p:nvSpPr>
        <p:spPr>
          <a:xfrm rot="19186127">
            <a:off x="1158056" y="3086414"/>
            <a:ext cx="831462" cy="1172604"/>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schemeClr val="tx1"/>
              </a:solidFill>
            </a:endParaRPr>
          </a:p>
        </p:txBody>
      </p:sp>
      <p:sp>
        <p:nvSpPr>
          <p:cNvPr id="13" name="Curved Right Arrow 12"/>
          <p:cNvSpPr/>
          <p:nvPr/>
        </p:nvSpPr>
        <p:spPr>
          <a:xfrm rot="17733541">
            <a:off x="4497781" y="4773143"/>
            <a:ext cx="911348" cy="1787952"/>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schemeClr val="tx1"/>
              </a:solidFill>
            </a:endParaRPr>
          </a:p>
        </p:txBody>
      </p:sp>
    </p:spTree>
    <p:extLst>
      <p:ext uri="{BB962C8B-B14F-4D97-AF65-F5344CB8AC3E}">
        <p14:creationId xmlns:p14="http://schemas.microsoft.com/office/powerpoint/2010/main" xmlns="" val="37351137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MARTBOX_SB6" val="W7sZ06LbXOADmgFMdiD8S7mwauFqwXJB"/>
  <p:tag name="SMARTBOX_SB8" val="5zbCZmvvwdXViW/PdaUP0A=="/>
  <p:tag name="SMARTBOX_SB7" val="okpar52XqDQrSAOpqNqg5Q=="/>
</p:tagLst>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WCED RGB">
      <a:dk1>
        <a:sysClr val="windowText" lastClr="000000"/>
      </a:dk1>
      <a:lt1>
        <a:srgbClr val="FFFFFF"/>
      </a:lt1>
      <a:dk2>
        <a:srgbClr val="001489"/>
      </a:dk2>
      <a:lt2>
        <a:srgbClr val="A6BBC8"/>
      </a:lt2>
      <a:accent1>
        <a:srgbClr val="5B7F95"/>
      </a:accent1>
      <a:accent2>
        <a:srgbClr val="890C58"/>
      </a:accent2>
      <a:accent3>
        <a:srgbClr val="8FAD15"/>
      </a:accent3>
      <a:accent4>
        <a:srgbClr val="8D6E97"/>
      </a:accent4>
      <a:accent5>
        <a:srgbClr val="007DBA"/>
      </a:accent5>
      <a:accent6>
        <a:srgbClr val="FFC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Custom Design">
  <a:themeElements>
    <a:clrScheme name="WCED RGB">
      <a:dk1>
        <a:sysClr val="windowText" lastClr="000000"/>
      </a:dk1>
      <a:lt1>
        <a:srgbClr val="FFFFFF"/>
      </a:lt1>
      <a:dk2>
        <a:srgbClr val="001489"/>
      </a:dk2>
      <a:lt2>
        <a:srgbClr val="A6BBC8"/>
      </a:lt2>
      <a:accent1>
        <a:srgbClr val="5B7F95"/>
      </a:accent1>
      <a:accent2>
        <a:srgbClr val="890C58"/>
      </a:accent2>
      <a:accent3>
        <a:srgbClr val="8FAD15"/>
      </a:accent3>
      <a:accent4>
        <a:srgbClr val="8D6E97"/>
      </a:accent4>
      <a:accent5>
        <a:srgbClr val="007DBA"/>
      </a:accent5>
      <a:accent6>
        <a:srgbClr val="FFC600"/>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EA8135EB9A1B40ADB7FAD0C0D2CFBD" ma:contentTypeVersion="13" ma:contentTypeDescription="Create a new document." ma:contentTypeScope="" ma:versionID="93b5d500b714a66750347255f032cacc">
  <xsd:schema xmlns:xsd="http://www.w3.org/2001/XMLSchema" xmlns:xs="http://www.w3.org/2001/XMLSchema" xmlns:p="http://schemas.microsoft.com/office/2006/metadata/properties" xmlns:ns3="539628de-23e3-4a63-b87e-072be4865365" xmlns:ns4="f3109f4e-0acb-4696-a384-8883159a2ae0" targetNamespace="http://schemas.microsoft.com/office/2006/metadata/properties" ma:root="true" ma:fieldsID="f596eba12a66a312f296a4647e1ea965" ns3:_="" ns4:_="">
    <xsd:import namespace="539628de-23e3-4a63-b87e-072be4865365"/>
    <xsd:import namespace="f3109f4e-0acb-4696-a384-8883159a2ae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628de-23e3-4a63-b87e-072be48653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109f4e-0acb-4696-a384-8883159a2ae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531D7C-3F8B-4B65-985C-3659BC2651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628de-23e3-4a63-b87e-072be4865365"/>
    <ds:schemaRef ds:uri="f3109f4e-0acb-4696-a384-8883159a2a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FBFCE9-1A48-4693-9C84-386882DBAAD0}">
  <ds:schemaRefs>
    <ds:schemaRef ds:uri="http://purl.org/dc/dcmitype/"/>
    <ds:schemaRef ds:uri="http://schemas.microsoft.com/office/2006/metadata/properties"/>
    <ds:schemaRef ds:uri="http://schemas.microsoft.com/office/2006/documentManagement/types"/>
    <ds:schemaRef ds:uri="http://purl.org/dc/elements/1.1/"/>
    <ds:schemaRef ds:uri="http://www.w3.org/XML/1998/namespace"/>
    <ds:schemaRef ds:uri="http://purl.org/dc/terms/"/>
    <ds:schemaRef ds:uri="539628de-23e3-4a63-b87e-072be4865365"/>
    <ds:schemaRef ds:uri="http://schemas.microsoft.com/office/infopath/2007/PartnerControls"/>
    <ds:schemaRef ds:uri="http://schemas.openxmlformats.org/package/2006/metadata/core-properties"/>
    <ds:schemaRef ds:uri="f3109f4e-0acb-4696-a384-8883159a2ae0"/>
  </ds:schemaRefs>
</ds:datastoreItem>
</file>

<file path=customXml/itemProps3.xml><?xml version="1.0" encoding="utf-8"?>
<ds:datastoreItem xmlns:ds="http://schemas.openxmlformats.org/officeDocument/2006/customXml" ds:itemID="{2EAC90C1-DCAC-4156-9F15-C53AD44E46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2468</TotalTime>
  <Words>2069</Words>
  <Application>Microsoft Office PowerPoint</Application>
  <PresentationFormat>On-screen Show (4:3)</PresentationFormat>
  <Paragraphs>1064</Paragraphs>
  <Slides>28</Slides>
  <Notes>9</Notes>
  <HiddenSlides>0</HiddenSlides>
  <MMClips>0</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3_Custom Design</vt:lpstr>
      <vt:lpstr>2_Custom Design</vt:lpstr>
      <vt:lpstr>1_Custom Design</vt:lpstr>
      <vt:lpstr>Custom Design</vt:lpstr>
      <vt:lpstr>5_Custom Design</vt:lpstr>
      <vt:lpstr>4_Custom Design</vt:lpstr>
      <vt:lpstr>COLLABORATION SCHOOLS</vt:lpstr>
      <vt:lpstr>CONTENT OF PRESENTATION</vt:lpstr>
      <vt:lpstr>LEGISLATIVE FRAMEWORK</vt:lpstr>
      <vt:lpstr>LEGISLATION </vt:lpstr>
      <vt:lpstr>LEGISLATION</vt:lpstr>
      <vt:lpstr>Slide 6</vt:lpstr>
      <vt:lpstr>STRUCTURE AND OPERATIONS</vt:lpstr>
      <vt:lpstr>DEFINITION: COLLABORATION SCHOOL</vt:lpstr>
      <vt:lpstr>OPERATION: COLLABORATION SCHOOLS </vt:lpstr>
      <vt:lpstr>PURPOSE OF COLLABORATION SCHOOLS</vt:lpstr>
      <vt:lpstr> STRUCTURE OF COLLABORATION SCHOOLS </vt:lpstr>
      <vt:lpstr>DIFFERENCE WITH CONVENTIONAL SCHOOL MODEL</vt:lpstr>
      <vt:lpstr>WCED COLLABORATION SCHOOLS</vt:lpstr>
      <vt:lpstr>WCED COLLABORATION SCHOOLS</vt:lpstr>
      <vt:lpstr>FUNDING</vt:lpstr>
      <vt:lpstr>  FUNDING PRINCIPLES OF CS </vt:lpstr>
      <vt:lpstr>STAFFING: COMPENSATION OF EMPLOYEES</vt:lpstr>
      <vt:lpstr>STAFFING: COMPENSATION OF EMPLOYEES</vt:lpstr>
      <vt:lpstr>INDICATIVE ALLOCATION</vt:lpstr>
      <vt:lpstr>FINAL ALLOCATION</vt:lpstr>
      <vt:lpstr>STAFFING: COE TRANSFERS (2019) </vt:lpstr>
      <vt:lpstr>DONOR FUNDING 2016 - 2020</vt:lpstr>
      <vt:lpstr>LEARNER PERFORMANCE</vt:lpstr>
      <vt:lpstr>Slide 24</vt:lpstr>
      <vt:lpstr> LEARNER OUTCOMES: GRADE 3 SYSTEMICS  </vt:lpstr>
      <vt:lpstr> LEARNER OUTCOMES: GRADE 6 SYSTEMICS  </vt:lpstr>
      <vt:lpstr>LEARNER OUTCOMES: GRADE 9 SYSTEMICS &amp; NSC </vt:lpstr>
      <vt:lpstr>Slide 28</vt:lpstr>
    </vt:vector>
  </TitlesOfParts>
  <Company>Western Cape Education Dept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 Media3</dc:creator>
  <cp:lastModifiedBy>USER</cp:lastModifiedBy>
  <cp:revision>496</cp:revision>
  <cp:lastPrinted>2020-08-05T07:35:12Z</cp:lastPrinted>
  <dcterms:created xsi:type="dcterms:W3CDTF">2019-09-09T09:39:51Z</dcterms:created>
  <dcterms:modified xsi:type="dcterms:W3CDTF">2020-09-01T13:37:13Z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0x01010025EA8135EB9A1B40ADB7FAD0C0D2CFBD</vt:lpwstr>
  </property>
</Properties>
</file>