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handoutMasterIdLst>
    <p:handoutMasterId r:id="rId25"/>
  </p:handoutMasterIdLst>
  <p:sldIdLst>
    <p:sldId id="256" r:id="rId2"/>
    <p:sldId id="309" r:id="rId3"/>
    <p:sldId id="269" r:id="rId4"/>
    <p:sldId id="312" r:id="rId5"/>
    <p:sldId id="314" r:id="rId6"/>
    <p:sldId id="313" r:id="rId7"/>
    <p:sldId id="297" r:id="rId8"/>
    <p:sldId id="315" r:id="rId9"/>
    <p:sldId id="311" r:id="rId10"/>
    <p:sldId id="306" r:id="rId11"/>
    <p:sldId id="298" r:id="rId12"/>
    <p:sldId id="299" r:id="rId13"/>
    <p:sldId id="275" r:id="rId14"/>
    <p:sldId id="300" r:id="rId15"/>
    <p:sldId id="301" r:id="rId16"/>
    <p:sldId id="302" r:id="rId17"/>
    <p:sldId id="303" r:id="rId18"/>
    <p:sldId id="316" r:id="rId19"/>
    <p:sldId id="319" r:id="rId20"/>
    <p:sldId id="317" r:id="rId21"/>
    <p:sldId id="318" r:id="rId22"/>
    <p:sldId id="304" r:id="rId2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5981B"/>
    <a:srgbClr val="B77727"/>
    <a:srgbClr val="CAA53B"/>
    <a:srgbClr val="A99F1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113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US" sz="1000" dirty="0" smtClean="0">
                <a:latin typeface="Gill Sans"/>
                <a:cs typeface="Gill Sans"/>
              </a:rPr>
              <a:t>DEPARTMENT OF ARTS AND CULTURE</a:t>
            </a:r>
            <a:endParaRPr lang="en-US" sz="1000" dirty="0">
              <a:latin typeface="Gill Sans"/>
              <a:cs typeface="Gill Sans"/>
            </a:endParaRPr>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263B0001-5CEB-460D-9F96-0FE9D8E28CDE}" type="datetime1">
              <a:rPr lang="en-US" sz="900" smtClean="0">
                <a:latin typeface="Gill Sans"/>
              </a:rPr>
              <a:pPr/>
              <a:t>9/1/2020</a:t>
            </a:fld>
            <a:endParaRPr lang="en-US" sz="900" dirty="0">
              <a:latin typeface="Gill Sans"/>
              <a:cs typeface="Gill Sans"/>
            </a:endParaRPr>
          </a:p>
        </p:txBody>
      </p:sp>
      <p:sp>
        <p:nvSpPr>
          <p:cNvPr id="4" name="Footer Placeholder 3"/>
          <p:cNvSpPr>
            <a:spLocks noGrp="1"/>
          </p:cNvSpPr>
          <p:nvPr>
            <p:ph type="ftr" sz="quarter" idx="2"/>
          </p:nvPr>
        </p:nvSpPr>
        <p:spPr>
          <a:xfrm>
            <a:off x="0" y="9430306"/>
            <a:ext cx="2945659" cy="496332"/>
          </a:xfrm>
          <a:prstGeom prst="rect">
            <a:avLst/>
          </a:prstGeom>
        </p:spPr>
        <p:txBody>
          <a:bodyPr vert="horz" lIns="91440" tIns="45720" rIns="91440" bIns="45720" rtlCol="0" anchor="t"/>
          <a:lstStyle>
            <a:lvl1pPr algn="l">
              <a:defRPr sz="1200"/>
            </a:lvl1pPr>
          </a:lstStyle>
          <a:p>
            <a:r>
              <a:rPr lang="en-US" sz="900" dirty="0" smtClean="0">
                <a:latin typeface="Calibri (Body)"/>
                <a:cs typeface="Calibri (Body)"/>
              </a:rPr>
              <a:t>INSERT YOUR THEME HERE</a:t>
            </a:r>
            <a:endParaRPr lang="en-US" sz="900" dirty="0">
              <a:latin typeface="Calibri (Body)"/>
              <a:cs typeface="Calibri (Body)"/>
            </a:endParaRPr>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t"/>
          <a:lstStyle>
            <a:lvl1pPr algn="r">
              <a:defRPr sz="1200"/>
            </a:lvl1pPr>
          </a:lstStyle>
          <a:p>
            <a:fld id="{CD67EF3C-C429-054A-8787-30F50F0F2813}" type="slidenum">
              <a:rPr lang="en-US" sz="900" smtClean="0">
                <a:latin typeface="Gill Sans"/>
                <a:cs typeface="Gill Sans"/>
              </a:rPr>
              <a:pPr/>
              <a:t>‹#›</a:t>
            </a:fld>
            <a:endParaRPr lang="en-US" sz="900" dirty="0">
              <a:latin typeface="Gill Sans"/>
              <a:cs typeface="Gill Sans"/>
            </a:endParaRPr>
          </a:p>
        </p:txBody>
      </p:sp>
    </p:spTree>
    <p:extLst>
      <p:ext uri="{BB962C8B-B14F-4D97-AF65-F5344CB8AC3E}">
        <p14:creationId xmlns:p14="http://schemas.microsoft.com/office/powerpoint/2010/main" xmlns="" val="1000952393"/>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US" dirty="0" smtClean="0"/>
              <a:t>DEPARTMENT OF ARTS AND CULTURE</a:t>
            </a:r>
            <a:endParaRPr lang="en-US"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2F1E48F-7A39-4D65-8FE8-DCF6B58CCC38}" type="datetime1">
              <a:rPr lang="en-US" smtClean="0"/>
              <a:pPr/>
              <a:t>9/1/2020</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90E4B56-0DDA-AA4D-BBA2-B941666BDE94}" type="slidenum">
              <a:rPr lang="en-US" smtClean="0"/>
              <a:pPr/>
              <a:t>‹#›</a:t>
            </a:fld>
            <a:endParaRPr lang="en-US" dirty="0"/>
          </a:p>
        </p:txBody>
      </p:sp>
    </p:spTree>
    <p:extLst>
      <p:ext uri="{BB962C8B-B14F-4D97-AF65-F5344CB8AC3E}">
        <p14:creationId xmlns:p14="http://schemas.microsoft.com/office/powerpoint/2010/main" xmlns="" val="1305099193"/>
      </p:ext>
    </p:extLst>
  </p:cSld>
  <p:clrMap bg1="lt1" tx1="dk1" bg2="lt2" tx2="dk2" accent1="accent1" accent2="accent2" accent3="accent3" accent4="accent4" accent5="accent5" accent6="accent6" hlink="hlink" folHlink="folHlink"/>
  <p:hf ft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0FA5BFEA-E19C-4060-9D65-F4EC987CDE4E}" type="datetime1">
              <a:rPr lang="en-US" smtClean="0"/>
              <a:pPr/>
              <a:t>9/1/2020</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a:t>
            </a:fld>
            <a:endParaRPr lang="en-US" dirty="0"/>
          </a:p>
        </p:txBody>
      </p:sp>
    </p:spTree>
    <p:extLst>
      <p:ext uri="{BB962C8B-B14F-4D97-AF65-F5344CB8AC3E}">
        <p14:creationId xmlns:p14="http://schemas.microsoft.com/office/powerpoint/2010/main" xmlns="" val="2919463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773A73A2-35EC-4B45-9C44-6128E476C735}" type="datetime1">
              <a:rPr lang="en-US" smtClean="0"/>
              <a:pPr/>
              <a:t>9/1/2020</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11</a:t>
            </a:fld>
            <a:endParaRPr lang="en-US" dirty="0"/>
          </a:p>
        </p:txBody>
      </p:sp>
    </p:spTree>
    <p:extLst>
      <p:ext uri="{BB962C8B-B14F-4D97-AF65-F5344CB8AC3E}">
        <p14:creationId xmlns:p14="http://schemas.microsoft.com/office/powerpoint/2010/main" xmlns="" val="15118340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2743200"/>
            <a:ext cx="9144000" cy="1828800"/>
          </a:xfrm>
          <a:prstGeom prst="rect">
            <a:avLst/>
          </a:prstGeom>
          <a:solidFill>
            <a:srgbClr val="F5981B"/>
          </a:solidFill>
          <a:ln>
            <a:no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solidFill>
                <a:srgbClr val="F5981B"/>
              </a:solidFill>
            </a:endParaRPr>
          </a:p>
        </p:txBody>
      </p:sp>
      <p:sp>
        <p:nvSpPr>
          <p:cNvPr id="2" name="Title 1"/>
          <p:cNvSpPr>
            <a:spLocks noGrp="1"/>
          </p:cNvSpPr>
          <p:nvPr>
            <p:ph type="ctrTitle" hasCustomPrompt="1"/>
          </p:nvPr>
        </p:nvSpPr>
        <p:spPr>
          <a:xfrm>
            <a:off x="3163246" y="2986408"/>
            <a:ext cx="5591793" cy="721140"/>
          </a:xfrm>
        </p:spPr>
        <p:txBody>
          <a:bodyPr anchor="t" anchorCtr="0">
            <a:normAutofit/>
          </a:bodyPr>
          <a:lstStyle>
            <a:lvl1pPr algn="l">
              <a:defRPr sz="2400">
                <a:solidFill>
                  <a:schemeClr val="bg1"/>
                </a:solidFill>
              </a:defRPr>
            </a:lvl1pPr>
          </a:lstStyle>
          <a:p>
            <a:r>
              <a:rPr lang="en-ZA" dirty="0" smtClean="0"/>
              <a:t>Click here to add your main title</a:t>
            </a:r>
            <a:endParaRPr lang="en-ZA" dirty="0"/>
          </a:p>
        </p:txBody>
      </p:sp>
      <p:sp>
        <p:nvSpPr>
          <p:cNvPr id="3" name="Subtitle 2"/>
          <p:cNvSpPr>
            <a:spLocks noGrp="1"/>
          </p:cNvSpPr>
          <p:nvPr>
            <p:ph type="subTitle" idx="1"/>
          </p:nvPr>
        </p:nvSpPr>
        <p:spPr>
          <a:xfrm>
            <a:off x="3163246" y="3813960"/>
            <a:ext cx="5599754" cy="453240"/>
          </a:xfrm>
        </p:spPr>
        <p:txBody>
          <a:bodyPr anchor="t">
            <a:normAutofit/>
          </a:bodyPr>
          <a:lstStyle>
            <a:lvl1pPr marL="0" indent="0" algn="l">
              <a:buNone/>
              <a:defRPr sz="1800" b="0" i="1">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pic>
        <p:nvPicPr>
          <p:cNvPr id="1026" name="Picture 2" descr="C:\Users\bingo\Desktop\banzi\DSAC\Sport%2c Art and Culture Logo_CMYK.jp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251520" y="476672"/>
            <a:ext cx="3131766" cy="1192991"/>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66800" y="2209800"/>
            <a:ext cx="6954587" cy="566738"/>
          </a:xfrm>
        </p:spPr>
        <p:txBody>
          <a:bodyPr anchor="b"/>
          <a:lstStyle>
            <a:lvl1pPr algn="ctr">
              <a:defRPr sz="3200" b="1"/>
            </a:lvl1pPr>
          </a:lstStyle>
          <a:p>
            <a:r>
              <a:rPr lang="en-US" dirty="0" smtClean="0"/>
              <a:t>Thank you</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1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273051"/>
            <a:ext cx="5035550" cy="5670550"/>
          </a:xfrm>
        </p:spPr>
        <p:txBody>
          <a:bodyPr/>
          <a:lstStyle>
            <a:lvl1pPr>
              <a:defRPr sz="1350">
                <a:latin typeface="Arial"/>
                <a:cs typeface="Arial"/>
              </a:defRPr>
            </a:lvl1pPr>
            <a:lvl2pPr>
              <a:defRPr sz="1200">
                <a:latin typeface="Arial"/>
                <a:cs typeface="Arial"/>
              </a:defRPr>
            </a:lvl2pPr>
            <a:lvl3pPr>
              <a:defRPr sz="1050">
                <a:latin typeface="Arial"/>
                <a:cs typeface="Arial"/>
              </a:defRPr>
            </a:lvl3pPr>
            <a:lvl4pPr>
              <a:defRPr sz="788">
                <a:latin typeface="Arial"/>
                <a:cs typeface="Arial"/>
              </a:defRPr>
            </a:lvl4pPr>
            <a:lvl5pPr>
              <a:defRPr sz="600">
                <a:latin typeface="Arial"/>
                <a:cs typeface="Arial"/>
              </a:defRPr>
            </a:lvl5pPr>
            <a:lvl6pPr>
              <a:defRPr sz="1500"/>
            </a:lvl6pPr>
            <a:lvl7pPr>
              <a:defRPr sz="1500"/>
            </a:lvl7pPr>
            <a:lvl8pPr>
              <a:defRPr sz="1500"/>
            </a:lvl8pPr>
            <a:lvl9pPr>
              <a:defRPr sz="15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Text Placeholder 3"/>
          <p:cNvSpPr>
            <a:spLocks noGrp="1"/>
          </p:cNvSpPr>
          <p:nvPr>
            <p:ph type="body" sz="half" idx="2"/>
          </p:nvPr>
        </p:nvSpPr>
        <p:spPr>
          <a:xfrm>
            <a:off x="1600201" y="1435101"/>
            <a:ext cx="1865313" cy="4508500"/>
          </a:xfrm>
        </p:spPr>
        <p:txBody>
          <a:bodyPr/>
          <a:lstStyle>
            <a:lvl1pPr marL="0" indent="0">
              <a:buNone/>
              <a:defRPr sz="1050">
                <a:latin typeface="Arial"/>
                <a:cs typeface="Aria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Click to edit Master text styles</a:t>
            </a:r>
          </a:p>
        </p:txBody>
      </p:sp>
      <p:sp>
        <p:nvSpPr>
          <p:cNvPr id="5" name="Date Placeholder 4">
            <a:extLst>
              <a:ext uri="{FF2B5EF4-FFF2-40B4-BE49-F238E27FC236}">
                <a16:creationId xmlns:a16="http://schemas.microsoft.com/office/drawing/2014/main" xmlns="" id="{27AB80CD-2DE0-412C-90AD-F50FFE94D0CE}"/>
              </a:ext>
            </a:extLst>
          </p:cNvPr>
          <p:cNvSpPr>
            <a:spLocks noGrp="1"/>
          </p:cNvSpPr>
          <p:nvPr>
            <p:ph type="dt" sz="half" idx="10"/>
          </p:nvPr>
        </p:nvSpPr>
        <p:spPr/>
        <p:txBody>
          <a:bodyPr/>
          <a:lstStyle/>
          <a:p>
            <a:endParaRPr lang="en-ZA" dirty="0"/>
          </a:p>
        </p:txBody>
      </p:sp>
      <p:sp>
        <p:nvSpPr>
          <p:cNvPr id="7" name="Footer Placeholder 6">
            <a:extLst>
              <a:ext uri="{FF2B5EF4-FFF2-40B4-BE49-F238E27FC236}">
                <a16:creationId xmlns:a16="http://schemas.microsoft.com/office/drawing/2014/main" xmlns="" id="{57617ACD-9001-41BD-8635-93A7730A7934}"/>
              </a:ext>
            </a:extLst>
          </p:cNvPr>
          <p:cNvSpPr>
            <a:spLocks noGrp="1"/>
          </p:cNvSpPr>
          <p:nvPr>
            <p:ph type="ftr" sz="quarter" idx="11"/>
          </p:nvPr>
        </p:nvSpPr>
        <p:spPr/>
        <p:txBody>
          <a:bodyPr/>
          <a:lstStyle/>
          <a:p>
            <a:endParaRPr lang="en-ZA" dirty="0"/>
          </a:p>
        </p:txBody>
      </p:sp>
      <p:sp>
        <p:nvSpPr>
          <p:cNvPr id="8" name="Slide Number Placeholder 7">
            <a:extLst>
              <a:ext uri="{FF2B5EF4-FFF2-40B4-BE49-F238E27FC236}">
                <a16:creationId xmlns:a16="http://schemas.microsoft.com/office/drawing/2014/main" xmlns="" id="{03A227B1-92A1-41A5-B9E6-5EE177538D82}"/>
              </a:ext>
            </a:extLst>
          </p:cNvPr>
          <p:cNvSpPr>
            <a:spLocks noGrp="1"/>
          </p:cNvSpPr>
          <p:nvPr>
            <p:ph type="sldNum" sz="quarter" idx="12"/>
          </p:nvPr>
        </p:nvSpPr>
        <p:spPr/>
        <p:txBody>
          <a:bodyPr/>
          <a:lstStyle/>
          <a:p>
            <a:fld id="{F986BC6C-A1B6-454A-8737-3EFFA3B96459}" type="slidenum">
              <a:rPr lang="en-ZA" smtClean="0"/>
              <a:pPr/>
              <a:t>‹#›</a:t>
            </a:fld>
            <a:endParaRPr lang="en-ZA" dirty="0"/>
          </a:p>
        </p:txBody>
      </p:sp>
    </p:spTree>
    <p:extLst>
      <p:ext uri="{BB962C8B-B14F-4D97-AF65-F5344CB8AC3E}">
        <p14:creationId xmlns:p14="http://schemas.microsoft.com/office/powerpoint/2010/main" xmlns="" val="61594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2" descr="C:\Users\bingo\Desktop\banzi\DSAC\Sport%2c Art and Culture Logo_CMYK.jp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116396" y="5847461"/>
            <a:ext cx="2079340" cy="792088"/>
          </a:xfrm>
          <a:prstGeom prst="rect">
            <a:avLst/>
          </a:prstGeom>
          <a:noFill/>
          <a:extLst>
            <a:ext uri="{909E8E84-426E-40DD-AFC4-6F175D3DCCD1}">
              <a14:hiddenFill xmlns:a14="http://schemas.microsoft.com/office/drawing/2010/main" xmlns="">
                <a:solidFill>
                  <a:srgbClr val="FFFFFF"/>
                </a:solidFill>
              </a14:hiddenFill>
            </a:ext>
          </a:extLst>
        </p:spPr>
      </p:pic>
      <p:sp>
        <p:nvSpPr>
          <p:cNvPr id="8" name="Rectangle 7"/>
          <p:cNvSpPr/>
          <p:nvPr userDrawn="1"/>
        </p:nvSpPr>
        <p:spPr>
          <a:xfrm>
            <a:off x="0" y="6583362"/>
            <a:ext cx="9144000" cy="112374"/>
          </a:xfrm>
          <a:prstGeom prst="rect">
            <a:avLst/>
          </a:prstGeom>
          <a:solidFill>
            <a:srgbClr val="F5981B"/>
          </a:solidFill>
          <a:ln>
            <a:no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ln>
                <a:noFill/>
              </a:ln>
              <a:solidFill>
                <a:srgbClr val="F5981B"/>
              </a:solidFill>
            </a:endParaRPr>
          </a:p>
        </p:txBody>
      </p:sp>
      <p:sp>
        <p:nvSpPr>
          <p:cNvPr id="2" name="Title 1"/>
          <p:cNvSpPr>
            <a:spLocks noGrp="1"/>
          </p:cNvSpPr>
          <p:nvPr>
            <p:ph type="title"/>
          </p:nvPr>
        </p:nvSpPr>
        <p:spPr/>
        <p:txBody>
          <a:bodyPr/>
          <a:lstStyle/>
          <a:p>
            <a:r>
              <a:rPr lang="en-US" dirty="0" smtClean="0"/>
              <a:t>Click to edit Master title style</a:t>
            </a:r>
            <a:endParaRPr lang="en-ZA" dirty="0"/>
          </a:p>
        </p:txBody>
      </p:sp>
      <p:sp>
        <p:nvSpPr>
          <p:cNvPr id="3" name="Content Placeholder 2"/>
          <p:cNvSpPr>
            <a:spLocks noGrp="1"/>
          </p:cNvSpPr>
          <p:nvPr>
            <p:ph idx="1"/>
          </p:nvPr>
        </p:nvSpPr>
        <p:spPr>
          <a:xfrm>
            <a:off x="1600200" y="1600201"/>
            <a:ext cx="6934200" cy="4343400"/>
          </a:xfr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5" name="Slide Number Placeholder 5"/>
          <p:cNvSpPr>
            <a:spLocks noGrp="1"/>
          </p:cNvSpPr>
          <p:nvPr>
            <p:ph type="sldNum" sz="quarter" idx="4"/>
          </p:nvPr>
        </p:nvSpPr>
        <p:spPr>
          <a:xfrm>
            <a:off x="8172400" y="6172200"/>
            <a:ext cx="5144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199" y="2924944"/>
            <a:ext cx="6894513" cy="1362075"/>
          </a:xfrm>
        </p:spPr>
        <p:txBody>
          <a:bodyPr anchor="t">
            <a:normAutofit/>
          </a:bodyPr>
          <a:lstStyle>
            <a:lvl1pPr algn="l">
              <a:defRPr sz="1800" b="1" cap="all"/>
            </a:lvl1pPr>
          </a:lstStyle>
          <a:p>
            <a:r>
              <a:rPr lang="en-US" dirty="0" smtClean="0"/>
              <a:t>Click to edit Master title style</a:t>
            </a:r>
            <a:endParaRPr lang="en-ZA" dirty="0"/>
          </a:p>
        </p:txBody>
      </p:sp>
      <p:sp>
        <p:nvSpPr>
          <p:cNvPr id="3" name="Text Placeholder 2"/>
          <p:cNvSpPr>
            <a:spLocks noGrp="1"/>
          </p:cNvSpPr>
          <p:nvPr>
            <p:ph type="body" idx="1"/>
          </p:nvPr>
        </p:nvSpPr>
        <p:spPr>
          <a:xfrm>
            <a:off x="1600199" y="1268760"/>
            <a:ext cx="6894513" cy="1500187"/>
          </a:xfrm>
        </p:spPr>
        <p:txBody>
          <a:bodyPr anchor="b">
            <a:normAutofit/>
          </a:bodyPr>
          <a:lstStyle>
            <a:lvl1pPr marL="0" indent="0">
              <a:buNone/>
              <a:defRPr sz="1600">
                <a:solidFill>
                  <a:schemeClr val="tx1">
                    <a:tint val="7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9"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1800"/>
            </a:lvl1pPr>
          </a:lstStyle>
          <a:p>
            <a:r>
              <a:rPr lang="en-US" dirty="0" smtClean="0"/>
              <a:t>Click to edit Master title style</a:t>
            </a:r>
            <a:endParaRPr lang="en-ZA" dirty="0"/>
          </a:p>
        </p:txBody>
      </p:sp>
      <p:sp>
        <p:nvSpPr>
          <p:cNvPr id="3" name="Content Placeholder 2"/>
          <p:cNvSpPr>
            <a:spLocks noGrp="1"/>
          </p:cNvSpPr>
          <p:nvPr>
            <p:ph sz="half" idx="1"/>
          </p:nvPr>
        </p:nvSpPr>
        <p:spPr>
          <a:xfrm>
            <a:off x="457200" y="1600201"/>
            <a:ext cx="4038600" cy="4343399"/>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Content Placeholder 3"/>
          <p:cNvSpPr>
            <a:spLocks noGrp="1"/>
          </p:cNvSpPr>
          <p:nvPr>
            <p:ph sz="half" idx="2"/>
          </p:nvPr>
        </p:nvSpPr>
        <p:spPr>
          <a:xfrm>
            <a:off x="4648200" y="1600201"/>
            <a:ext cx="4038600" cy="4343400"/>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ZA" dirty="0"/>
          </a:p>
        </p:txBody>
      </p:sp>
      <p:sp>
        <p:nvSpPr>
          <p:cNvPr id="3" name="Text Placeholder 2"/>
          <p:cNvSpPr>
            <a:spLocks noGrp="1"/>
          </p:cNvSpPr>
          <p:nvPr>
            <p:ph type="body" idx="1"/>
          </p:nvPr>
        </p:nvSpPr>
        <p:spPr>
          <a:xfrm>
            <a:off x="457200" y="1535113"/>
            <a:ext cx="4040188" cy="639762"/>
          </a:xfrm>
        </p:spPr>
        <p:txBody>
          <a:bodyPr anchor="t" anchorCtr="0">
            <a:no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5" name="Text Placeholder 4"/>
          <p:cNvSpPr>
            <a:spLocks noGrp="1"/>
          </p:cNvSpPr>
          <p:nvPr>
            <p:ph type="body" sz="quarter" idx="3"/>
          </p:nvPr>
        </p:nvSpPr>
        <p:spPr>
          <a:xfrm>
            <a:off x="4645025" y="1535113"/>
            <a:ext cx="4041775" cy="639762"/>
          </a:xfrm>
        </p:spPr>
        <p:txBody>
          <a:bodyPr anchor="t" anchorCtr="0">
            <a:norm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8" name="Slide Number Placeholder 5"/>
          <p:cNvSpPr>
            <a:spLocks noGrp="1"/>
          </p:cNvSpPr>
          <p:nvPr>
            <p:ph type="sldNum" sz="quarter" idx="10"/>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8"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4"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3"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0" y="273050"/>
            <a:ext cx="1865313" cy="1162050"/>
          </a:xfrm>
        </p:spPr>
        <p:txBody>
          <a:bodyPr anchor="t" anchorCtr="0">
            <a:normAutofit/>
          </a:bodyPr>
          <a:lstStyle>
            <a:lvl1pPr algn="l">
              <a:defRPr sz="1400" b="1"/>
            </a:lvl1pPr>
          </a:lstStyle>
          <a:p>
            <a:r>
              <a:rPr lang="en-US" dirty="0" smtClean="0"/>
              <a:t>Click to edit Master title style</a:t>
            </a:r>
            <a:endParaRPr lang="en-ZA" dirty="0"/>
          </a:p>
        </p:txBody>
      </p:sp>
      <p:sp>
        <p:nvSpPr>
          <p:cNvPr id="3" name="Content Placeholder 2"/>
          <p:cNvSpPr>
            <a:spLocks noGrp="1"/>
          </p:cNvSpPr>
          <p:nvPr>
            <p:ph idx="1"/>
          </p:nvPr>
        </p:nvSpPr>
        <p:spPr>
          <a:xfrm>
            <a:off x="3575050" y="273051"/>
            <a:ext cx="5035550" cy="5670550"/>
          </a:xfrm>
        </p:spPr>
        <p:txBody>
          <a:bodyPr/>
          <a:lstStyle>
            <a:lvl1pPr>
              <a:defRPr sz="1800">
                <a:latin typeface="Arial"/>
                <a:cs typeface="Arial"/>
              </a:defRPr>
            </a:lvl1pPr>
            <a:lvl2pPr>
              <a:defRPr sz="1600">
                <a:latin typeface="Arial"/>
                <a:cs typeface="Arial"/>
              </a:defRPr>
            </a:lvl2pPr>
            <a:lvl3pPr>
              <a:defRPr sz="1400">
                <a:latin typeface="Arial"/>
                <a:cs typeface="Arial"/>
              </a:defRPr>
            </a:lvl3pPr>
            <a:lvl4pPr>
              <a:defRPr sz="1050">
                <a:latin typeface="Arial"/>
                <a:cs typeface="Arial"/>
              </a:defRPr>
            </a:lvl4pPr>
            <a:lvl5pPr>
              <a:defRPr sz="800">
                <a:latin typeface="Arial"/>
                <a:cs typeface="Aria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Text Placeholder 3"/>
          <p:cNvSpPr>
            <a:spLocks noGrp="1"/>
          </p:cNvSpPr>
          <p:nvPr>
            <p:ph type="body" sz="half" idx="2"/>
          </p:nvPr>
        </p:nvSpPr>
        <p:spPr>
          <a:xfrm>
            <a:off x="1600200" y="1435101"/>
            <a:ext cx="1865313" cy="4508500"/>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199" y="4800600"/>
            <a:ext cx="6954587" cy="566738"/>
          </a:xfrm>
        </p:spPr>
        <p:txBody>
          <a:bodyPr anchor="b"/>
          <a:lstStyle>
            <a:lvl1pPr algn="l">
              <a:defRPr sz="2000" b="1"/>
            </a:lvl1pPr>
          </a:lstStyle>
          <a:p>
            <a:r>
              <a:rPr lang="en-US" dirty="0" smtClean="0"/>
              <a:t>Click to edit Master title style</a:t>
            </a:r>
            <a:endParaRPr lang="en-ZA" dirty="0"/>
          </a:p>
        </p:txBody>
      </p:sp>
      <p:sp>
        <p:nvSpPr>
          <p:cNvPr id="3" name="Picture Placeholder 2"/>
          <p:cNvSpPr>
            <a:spLocks noGrp="1"/>
          </p:cNvSpPr>
          <p:nvPr>
            <p:ph type="pic" idx="1"/>
          </p:nvPr>
        </p:nvSpPr>
        <p:spPr>
          <a:xfrm>
            <a:off x="1600199" y="612775"/>
            <a:ext cx="6954587" cy="4114800"/>
          </a:xfrm>
        </p:spPr>
        <p:txBody>
          <a:bodyPr/>
          <a:lstStyle>
            <a:lvl1pPr marL="0" indent="0">
              <a:buNone/>
              <a:defRPr sz="3200">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600199" y="5367338"/>
            <a:ext cx="6954587" cy="804862"/>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01824"/>
            <a:ext cx="8229600" cy="710952"/>
          </a:xfrm>
          <a:prstGeom prst="rect">
            <a:avLst/>
          </a:prstGeom>
        </p:spPr>
        <p:txBody>
          <a:bodyPr vert="horz" lIns="91440" tIns="45720" rIns="91440" bIns="45720" rtlCol="0" anchor="t" anchorCtr="0">
            <a:normAutofit/>
          </a:bodyPr>
          <a:lstStyle/>
          <a:p>
            <a:r>
              <a:rPr lang="en-US" dirty="0" smtClean="0"/>
              <a:t>Click to edit Master title style</a:t>
            </a:r>
            <a:endParaRPr lang="en-Z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Date Placeholder 3"/>
          <p:cNvSpPr>
            <a:spLocks noGrp="1"/>
          </p:cNvSpPr>
          <p:nvPr>
            <p:ph type="dt" sz="half" idx="2"/>
          </p:nvPr>
        </p:nvSpPr>
        <p:spPr>
          <a:xfrm>
            <a:off x="1112674" y="6356350"/>
            <a:ext cx="2133600" cy="365125"/>
          </a:xfrm>
          <a:prstGeom prst="rect">
            <a:avLst/>
          </a:prstGeom>
        </p:spPr>
        <p:txBody>
          <a:bodyPr vert="horz" lIns="91440" tIns="45720" rIns="91440" bIns="45720" rtlCol="0" anchor="ctr"/>
          <a:lstStyle>
            <a:lvl1pPr algn="l">
              <a:defRPr sz="1050" b="1">
                <a:solidFill>
                  <a:schemeClr val="bg1"/>
                </a:solidFill>
              </a:defRPr>
            </a:lvl1pPr>
          </a:lstStyle>
          <a:p>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a:solidFill>
                  <a:schemeClr val="bg1"/>
                </a:solidFill>
                <a:latin typeface="Verdana" pitchFamily="34" charset="0"/>
              </a:defRPr>
            </a:lvl1pPr>
          </a:lstStyle>
          <a:p>
            <a:endParaRPr lang="en-ZA" dirty="0"/>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l" defTabSz="914400" rtl="0" eaLnBrk="1" latinLnBrk="0" hangingPunct="1">
        <a:spcBef>
          <a:spcPct val="0"/>
        </a:spcBef>
        <a:buNone/>
        <a:defRPr sz="3600" b="1" kern="1200">
          <a:solidFill>
            <a:srgbClr val="F5981B"/>
          </a:solidFill>
          <a:latin typeface="Arial"/>
          <a:ea typeface="+mj-ea"/>
          <a:cs typeface="Arial"/>
        </a:defRPr>
      </a:lvl1pPr>
    </p:titleStyle>
    <p:bodyStyle>
      <a:lvl1pPr marL="342900" indent="-342900" algn="l" defTabSz="914400" rtl="0" eaLnBrk="1" latinLnBrk="0" hangingPunct="1">
        <a:spcBef>
          <a:spcPct val="20000"/>
        </a:spcBef>
        <a:buFont typeface="Arial" pitchFamily="34" charset="0"/>
        <a:buChar char="•"/>
        <a:defRPr sz="1600" b="1" kern="1200">
          <a:solidFill>
            <a:srgbClr val="F5981B"/>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F5981B"/>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11.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3272408"/>
            <a:ext cx="8316265" cy="732656"/>
          </a:xfrm>
        </p:spPr>
        <p:txBody>
          <a:bodyPr>
            <a:normAutofit fontScale="90000"/>
          </a:bodyPr>
          <a:lstStyle/>
          <a:p>
            <a:pPr algn="ctr"/>
            <a:r>
              <a:rPr lang="en-ZA" dirty="0" smtClean="0"/>
              <a:t>PORTFOLIO COMMITTEE  PRESENTATION : UPDATE ON COVID-19 RELIEF FUND : </a:t>
            </a:r>
            <a:br>
              <a:rPr lang="en-ZA" dirty="0" smtClean="0"/>
            </a:br>
            <a:r>
              <a:rPr lang="en-ZA" dirty="0"/>
              <a:t/>
            </a:r>
            <a:br>
              <a:rPr lang="en-ZA" dirty="0"/>
            </a:br>
            <a:endParaRPr lang="en-ZA" dirty="0"/>
          </a:p>
        </p:txBody>
      </p:sp>
      <p:sp>
        <p:nvSpPr>
          <p:cNvPr id="11" name="Rectangle 10"/>
          <p:cNvSpPr/>
          <p:nvPr/>
        </p:nvSpPr>
        <p:spPr>
          <a:xfrm>
            <a:off x="3111180" y="4639300"/>
            <a:ext cx="5587246" cy="523220"/>
          </a:xfrm>
          <a:prstGeom prst="rect">
            <a:avLst/>
          </a:prstGeom>
        </p:spPr>
        <p:txBody>
          <a:bodyPr wrap="square">
            <a:noAutofit/>
          </a:bodyPr>
          <a:lstStyle/>
          <a:p>
            <a:pPr>
              <a:spcAft>
                <a:spcPts val="600"/>
              </a:spcAft>
            </a:pPr>
            <a:r>
              <a:rPr lang="en-ZA" sz="1400" b="1" dirty="0" smtClean="0">
                <a:solidFill>
                  <a:srgbClr val="F5981B"/>
                </a:solidFill>
                <a:latin typeface="Arial"/>
                <a:cs typeface="Arial"/>
              </a:rPr>
              <a:t>DIRECTOR-GENERAL: MR. VUSUMUZI MKHIZE</a:t>
            </a:r>
          </a:p>
          <a:p>
            <a:pPr>
              <a:spcAft>
                <a:spcPts val="600"/>
              </a:spcAft>
            </a:pPr>
            <a:r>
              <a:rPr lang="en-ZA" sz="1400" b="1" dirty="0" smtClean="0">
                <a:solidFill>
                  <a:srgbClr val="F5981B"/>
                </a:solidFill>
                <a:latin typeface="Arial"/>
                <a:cs typeface="Arial"/>
              </a:rPr>
              <a:t>25 AUGUST 2020</a:t>
            </a:r>
            <a:endParaRPr lang="en-ZA" sz="1400" b="1" dirty="0">
              <a:solidFill>
                <a:srgbClr val="F5981B"/>
              </a:solidFill>
              <a:latin typeface="Arial"/>
              <a:cs typeface="Aria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Process</a:t>
            </a:r>
            <a:endParaRPr lang="en-US" dirty="0"/>
          </a:p>
        </p:txBody>
      </p:sp>
      <p:sp>
        <p:nvSpPr>
          <p:cNvPr id="3" name="Content Placeholder 2"/>
          <p:cNvSpPr>
            <a:spLocks noGrp="1"/>
          </p:cNvSpPr>
          <p:nvPr>
            <p:ph idx="1"/>
          </p:nvPr>
        </p:nvSpPr>
        <p:spPr>
          <a:xfrm>
            <a:off x="251520" y="1556792"/>
            <a:ext cx="8282880" cy="4386809"/>
          </a:xfrm>
        </p:spPr>
        <p:txBody>
          <a:bodyPr>
            <a:normAutofit fontScale="92500" lnSpcReduction="20000"/>
          </a:bodyPr>
          <a:lstStyle/>
          <a:p>
            <a:r>
              <a:rPr lang="en-US" sz="1800" b="0" dirty="0" smtClean="0">
                <a:solidFill>
                  <a:schemeClr val="tx1"/>
                </a:solidFill>
                <a:latin typeface="Arial" panose="020B0604020202020204" pitchFamily="34" charset="0"/>
                <a:cs typeface="Arial" panose="020B0604020202020204" pitchFamily="34" charset="0"/>
              </a:rPr>
              <a:t>For the Sport Application process: the Department will follow the same process as followed for the 1</a:t>
            </a:r>
            <a:r>
              <a:rPr lang="en-US" sz="1800" b="0" baseline="30000" dirty="0" smtClean="0">
                <a:solidFill>
                  <a:schemeClr val="tx1"/>
                </a:solidFill>
                <a:latin typeface="Arial" panose="020B0604020202020204" pitchFamily="34" charset="0"/>
                <a:cs typeface="Arial" panose="020B0604020202020204" pitchFamily="34" charset="0"/>
              </a:rPr>
              <a:t>st</a:t>
            </a:r>
            <a:r>
              <a:rPr lang="en-US" sz="1800" b="0" dirty="0" smtClean="0">
                <a:solidFill>
                  <a:schemeClr val="tx1"/>
                </a:solidFill>
                <a:latin typeface="Arial" panose="020B0604020202020204" pitchFamily="34" charset="0"/>
                <a:cs typeface="Arial" panose="020B0604020202020204" pitchFamily="34" charset="0"/>
              </a:rPr>
              <a:t> wave but through online applications;</a:t>
            </a:r>
          </a:p>
          <a:p>
            <a:r>
              <a:rPr lang="en-US" sz="1800" b="0" dirty="0" smtClean="0">
                <a:solidFill>
                  <a:schemeClr val="tx1"/>
                </a:solidFill>
                <a:latin typeface="Arial" panose="020B0604020202020204" pitchFamily="34" charset="0"/>
                <a:cs typeface="Arial" panose="020B0604020202020204" pitchFamily="34" charset="0"/>
              </a:rPr>
              <a:t>The Fitness Instructors/ Practitioners who will not be processed through Federations but directly by the Department</a:t>
            </a:r>
          </a:p>
          <a:p>
            <a:r>
              <a:rPr lang="en-US" sz="1800" b="0" dirty="0" smtClean="0">
                <a:solidFill>
                  <a:schemeClr val="tx1"/>
                </a:solidFill>
                <a:latin typeface="Arial" panose="020B0604020202020204" pitchFamily="34" charset="0"/>
                <a:cs typeface="Arial" panose="020B0604020202020204" pitchFamily="34" charset="0"/>
              </a:rPr>
              <a:t>For the Arts, Culture and Heritage Application process: the </a:t>
            </a:r>
            <a:r>
              <a:rPr lang="en-US" sz="1800" b="0" dirty="0">
                <a:solidFill>
                  <a:schemeClr val="tx1"/>
                </a:solidFill>
                <a:latin typeface="Arial" panose="020B0604020202020204" pitchFamily="34" charset="0"/>
                <a:cs typeface="Arial" panose="020B0604020202020204" pitchFamily="34" charset="0"/>
              </a:rPr>
              <a:t>department has enlisted the services of BASA and NAC to provide end to end </a:t>
            </a:r>
            <a:r>
              <a:rPr lang="en-ZA" sz="1800" b="0" dirty="0">
                <a:solidFill>
                  <a:schemeClr val="tx1"/>
                </a:solidFill>
                <a:latin typeface="Arial" panose="020B0604020202020204" pitchFamily="34" charset="0"/>
                <a:cs typeface="Arial" panose="020B0604020202020204" pitchFamily="34" charset="0"/>
              </a:rPr>
              <a:t>management and co-ordination of the second phase of the relief application process utilising their Grant Management </a:t>
            </a:r>
            <a:r>
              <a:rPr lang="en-ZA" sz="1800" b="0" dirty="0" smtClean="0">
                <a:solidFill>
                  <a:schemeClr val="tx1"/>
                </a:solidFill>
                <a:latin typeface="Arial" panose="020B0604020202020204" pitchFamily="34" charset="0"/>
                <a:cs typeface="Arial" panose="020B0604020202020204" pitchFamily="34" charset="0"/>
              </a:rPr>
              <a:t>Systems.</a:t>
            </a:r>
            <a:endParaRPr lang="en-ZA" sz="1800" b="0" dirty="0">
              <a:solidFill>
                <a:schemeClr val="tx1"/>
              </a:solidFill>
              <a:latin typeface="Arial" panose="020B0604020202020204" pitchFamily="34" charset="0"/>
              <a:cs typeface="Arial" panose="020B0604020202020204" pitchFamily="34" charset="0"/>
            </a:endParaRPr>
          </a:p>
          <a:p>
            <a:r>
              <a:rPr lang="en-ZA" sz="1800" b="0" dirty="0">
                <a:solidFill>
                  <a:schemeClr val="tx1"/>
                </a:solidFill>
                <a:latin typeface="Arial" panose="020B0604020202020204" pitchFamily="34" charset="0"/>
                <a:cs typeface="Arial" panose="020B0604020202020204" pitchFamily="34" charset="0"/>
              </a:rPr>
              <a:t>NAC will manage web based applications. </a:t>
            </a:r>
            <a:endParaRPr lang="en-ZA" sz="1800" b="0" dirty="0" smtClean="0">
              <a:solidFill>
                <a:schemeClr val="tx1"/>
              </a:solidFill>
              <a:latin typeface="Arial" panose="020B0604020202020204" pitchFamily="34" charset="0"/>
              <a:cs typeface="Arial" panose="020B0604020202020204" pitchFamily="34" charset="0"/>
            </a:endParaRPr>
          </a:p>
          <a:p>
            <a:r>
              <a:rPr lang="en-ZA" sz="1800" b="0" dirty="0" smtClean="0">
                <a:solidFill>
                  <a:schemeClr val="tx1"/>
                </a:solidFill>
                <a:latin typeface="Arial" panose="020B0604020202020204" pitchFamily="34" charset="0"/>
                <a:cs typeface="Arial" panose="020B0604020202020204" pitchFamily="34" charset="0"/>
              </a:rPr>
              <a:t>BASA </a:t>
            </a:r>
            <a:r>
              <a:rPr lang="en-ZA" sz="1800" b="0" dirty="0">
                <a:solidFill>
                  <a:schemeClr val="tx1"/>
                </a:solidFill>
                <a:latin typeface="Arial" panose="020B0604020202020204" pitchFamily="34" charset="0"/>
                <a:cs typeface="Arial" panose="020B0604020202020204" pitchFamily="34" charset="0"/>
              </a:rPr>
              <a:t>will manage Mobile app applications (Whatsapp</a:t>
            </a:r>
            <a:r>
              <a:rPr lang="en-ZA" sz="1800" b="0" dirty="0" smtClean="0">
                <a:solidFill>
                  <a:schemeClr val="tx1"/>
                </a:solidFill>
                <a:latin typeface="Arial" panose="020B0604020202020204" pitchFamily="34" charset="0"/>
                <a:cs typeface="Arial" panose="020B0604020202020204" pitchFamily="34" charset="0"/>
              </a:rPr>
              <a:t>). </a:t>
            </a:r>
          </a:p>
          <a:p>
            <a:r>
              <a:rPr lang="en-GB" sz="1800" b="0" dirty="0" smtClean="0">
                <a:solidFill>
                  <a:schemeClr val="tx1"/>
                </a:solidFill>
              </a:rPr>
              <a:t>Application </a:t>
            </a:r>
            <a:r>
              <a:rPr lang="en-GB" sz="1800" b="0" dirty="0">
                <a:solidFill>
                  <a:schemeClr val="tx1"/>
                </a:solidFill>
              </a:rPr>
              <a:t>Form to be in 6 Languages: English, Afrikaans, isiZulu, Sepedi, Xitsonga; </a:t>
            </a:r>
            <a:r>
              <a:rPr lang="en-GB" sz="1800" b="0" dirty="0" smtClean="0">
                <a:solidFill>
                  <a:schemeClr val="tx1"/>
                </a:solidFill>
              </a:rPr>
              <a:t>Tshivenda</a:t>
            </a:r>
          </a:p>
          <a:p>
            <a:r>
              <a:rPr lang="en-GB" sz="1800" b="0" dirty="0" smtClean="0">
                <a:solidFill>
                  <a:schemeClr val="tx1"/>
                </a:solidFill>
              </a:rPr>
              <a:t>Recommendations of successful applications will be sent to DSAC for final approval prior to payment being made.</a:t>
            </a:r>
          </a:p>
          <a:p>
            <a:r>
              <a:rPr lang="en-GB" sz="1800" b="0" dirty="0">
                <a:solidFill>
                  <a:schemeClr val="tx1"/>
                </a:solidFill>
              </a:rPr>
              <a:t>Web-based Applications: NAC – </a:t>
            </a:r>
            <a:r>
              <a:rPr lang="en-GB" sz="1800" b="0" dirty="0" smtClean="0">
                <a:solidFill>
                  <a:schemeClr val="tx1"/>
                </a:solidFill>
              </a:rPr>
              <a:t>went live </a:t>
            </a:r>
            <a:r>
              <a:rPr lang="en-GB" sz="1800" b="0" dirty="0">
                <a:solidFill>
                  <a:schemeClr val="tx1"/>
                </a:solidFill>
              </a:rPr>
              <a:t>on </a:t>
            </a:r>
            <a:r>
              <a:rPr lang="en-GB" sz="1800" b="0" dirty="0" smtClean="0">
                <a:solidFill>
                  <a:schemeClr val="tx1"/>
                </a:solidFill>
              </a:rPr>
              <a:t> the 17th </a:t>
            </a:r>
            <a:r>
              <a:rPr lang="en-GB" sz="1800" b="0" dirty="0">
                <a:solidFill>
                  <a:schemeClr val="tx1"/>
                </a:solidFill>
              </a:rPr>
              <a:t>August 2020 </a:t>
            </a:r>
            <a:r>
              <a:rPr lang="en-GB" sz="1800" b="0" dirty="0" smtClean="0">
                <a:solidFill>
                  <a:schemeClr val="tx1"/>
                </a:solidFill>
              </a:rPr>
              <a:t>with the closing date of 31 August 2020</a:t>
            </a:r>
            <a:endParaRPr lang="en-GB" sz="1800" b="0" dirty="0">
              <a:solidFill>
                <a:schemeClr val="tx1"/>
              </a:solidFill>
            </a:endParaRPr>
          </a:p>
          <a:p>
            <a:r>
              <a:rPr lang="en-GB" sz="1800" b="0" dirty="0">
                <a:solidFill>
                  <a:schemeClr val="tx1"/>
                </a:solidFill>
              </a:rPr>
              <a:t>WhatsApp-based Applications: BASA – </a:t>
            </a:r>
            <a:r>
              <a:rPr lang="en-GB" sz="1800" b="0" dirty="0" smtClean="0">
                <a:solidFill>
                  <a:schemeClr val="tx1"/>
                </a:solidFill>
              </a:rPr>
              <a:t>went live </a:t>
            </a:r>
            <a:r>
              <a:rPr lang="en-GB" sz="1800" b="0" dirty="0">
                <a:solidFill>
                  <a:schemeClr val="tx1"/>
                </a:solidFill>
              </a:rPr>
              <a:t>on the 19th August </a:t>
            </a:r>
            <a:r>
              <a:rPr lang="en-GB" sz="1800" b="0" dirty="0" smtClean="0">
                <a:solidFill>
                  <a:schemeClr val="tx1"/>
                </a:solidFill>
              </a:rPr>
              <a:t>2020 with the closing date of 02</a:t>
            </a:r>
            <a:r>
              <a:rPr lang="en-GB" sz="1800" b="0" baseline="30000" dirty="0" smtClean="0">
                <a:solidFill>
                  <a:schemeClr val="tx1"/>
                </a:solidFill>
              </a:rPr>
              <a:t>nd</a:t>
            </a:r>
            <a:r>
              <a:rPr lang="en-GB" sz="1800" b="0" dirty="0" smtClean="0">
                <a:solidFill>
                  <a:schemeClr val="tx1"/>
                </a:solidFill>
              </a:rPr>
              <a:t> September 2020</a:t>
            </a:r>
            <a:endParaRPr lang="en-GB" sz="1800" b="0" dirty="0">
              <a:solidFill>
                <a:schemeClr val="tx1"/>
              </a:solidFill>
            </a:endParaRPr>
          </a:p>
          <a:p>
            <a:endParaRPr lang="en-ZA" sz="2000" b="0" dirty="0">
              <a:solidFill>
                <a:schemeClr val="tx1"/>
              </a:solidFill>
              <a:latin typeface="Arial" panose="020B0604020202020204" pitchFamily="34" charset="0"/>
              <a:cs typeface="Arial" panose="020B0604020202020204" pitchFamily="34" charset="0"/>
            </a:endParaRPr>
          </a:p>
          <a:p>
            <a:pPr marL="0" indent="0">
              <a:buNone/>
            </a:pPr>
            <a:endParaRPr lang="en-ZA" sz="1800" b="0" dirty="0" smtClean="0">
              <a:solidFill>
                <a:schemeClr val="tx1"/>
              </a:solidFill>
              <a:latin typeface="Arial" panose="020B0604020202020204" pitchFamily="34" charset="0"/>
              <a:cs typeface="Arial" panose="020B0604020202020204" pitchFamily="34" charset="0"/>
            </a:endParaRPr>
          </a:p>
          <a:p>
            <a:pPr marL="0" indent="0">
              <a:buNone/>
            </a:pPr>
            <a:endParaRPr lang="en-ZA" sz="1800" b="0" dirty="0">
              <a:solidFill>
                <a:schemeClr val="tx1"/>
              </a:solidFill>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p:cNvSpPr>
            <a:spLocks noGrp="1"/>
          </p:cNvSpPr>
          <p:nvPr>
            <p:ph type="sldNum" sz="quarter" idx="4"/>
          </p:nvPr>
        </p:nvSpPr>
        <p:spPr/>
        <p:txBody>
          <a:bodyPr/>
          <a:lstStyle/>
          <a:p>
            <a:r>
              <a:rPr lang="en-ZA" dirty="0" smtClean="0"/>
              <a:t>4</a:t>
            </a:r>
          </a:p>
        </p:txBody>
      </p:sp>
    </p:spTree>
    <p:extLst>
      <p:ext uri="{BB962C8B-B14F-4D97-AF65-F5344CB8AC3E}">
        <p14:creationId xmlns:p14="http://schemas.microsoft.com/office/powerpoint/2010/main" xmlns="" val="39294933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lgn="ctr" eaLnBrk="1" fontAlgn="auto" hangingPunct="1">
              <a:spcAft>
                <a:spcPts val="0"/>
              </a:spcAft>
              <a:defRPr/>
            </a:pPr>
            <a:r>
              <a:rPr lang="en-GB" sz="2800" dirty="0">
                <a:latin typeface="+mn-lt"/>
              </a:rPr>
              <a:t>THE SOLIDARITY FUND - STATUS</a:t>
            </a:r>
            <a:endParaRPr lang="en-ZA" sz="2800" dirty="0">
              <a:latin typeface="+mn-lt"/>
            </a:endParaRPr>
          </a:p>
        </p:txBody>
      </p:sp>
      <p:sp>
        <p:nvSpPr>
          <p:cNvPr id="4" name="Content Placeholder 3">
            <a:extLst>
              <a:ext uri="{FF2B5EF4-FFF2-40B4-BE49-F238E27FC236}">
                <a16:creationId xmlns:a16="http://schemas.microsoft.com/office/drawing/2014/main" xmlns="" id="{63E63BAE-312C-6F4E-986E-C93BEBA4162C}"/>
              </a:ext>
            </a:extLst>
          </p:cNvPr>
          <p:cNvSpPr>
            <a:spLocks noGrp="1"/>
          </p:cNvSpPr>
          <p:nvPr>
            <p:ph idx="1"/>
          </p:nvPr>
        </p:nvSpPr>
        <p:spPr>
          <a:xfrm>
            <a:off x="683568" y="1700808"/>
            <a:ext cx="8077200" cy="4743400"/>
          </a:xfrm>
        </p:spPr>
        <p:txBody>
          <a:bodyPr/>
          <a:lstStyle/>
          <a:p>
            <a:r>
              <a:rPr lang="en-US" dirty="0">
                <a:solidFill>
                  <a:schemeClr val="tx1"/>
                </a:solidFill>
              </a:rPr>
              <a:t>Solidarity Fund has made available 10 000 food or cash vouchers of R700.00 to the department amounting to R 7 000 000.00 </a:t>
            </a:r>
          </a:p>
          <a:p>
            <a:r>
              <a:rPr lang="en-US" dirty="0">
                <a:solidFill>
                  <a:schemeClr val="tx1"/>
                </a:solidFill>
              </a:rPr>
              <a:t>The </a:t>
            </a:r>
            <a:r>
              <a:rPr lang="en-US" dirty="0" smtClean="0">
                <a:solidFill>
                  <a:schemeClr val="tx1"/>
                </a:solidFill>
              </a:rPr>
              <a:t>Department </a:t>
            </a:r>
            <a:r>
              <a:rPr lang="en-US" dirty="0">
                <a:solidFill>
                  <a:schemeClr val="tx1"/>
                </a:solidFill>
              </a:rPr>
              <a:t>will together with </a:t>
            </a:r>
            <a:r>
              <a:rPr lang="en-US" dirty="0" smtClean="0">
                <a:solidFill>
                  <a:schemeClr val="tx1"/>
                </a:solidFill>
              </a:rPr>
              <a:t>Provinces </a:t>
            </a:r>
            <a:r>
              <a:rPr lang="en-US" dirty="0">
                <a:solidFill>
                  <a:schemeClr val="tx1"/>
                </a:solidFill>
              </a:rPr>
              <a:t>develop a list of beneficiaries that will receive vouchers.</a:t>
            </a:r>
          </a:p>
          <a:p>
            <a:r>
              <a:rPr lang="en-US" dirty="0">
                <a:solidFill>
                  <a:schemeClr val="tx1"/>
                </a:solidFill>
              </a:rPr>
              <a:t>Each </a:t>
            </a:r>
            <a:r>
              <a:rPr lang="en-US" dirty="0" smtClean="0">
                <a:solidFill>
                  <a:schemeClr val="tx1"/>
                </a:solidFill>
              </a:rPr>
              <a:t>Province </a:t>
            </a:r>
            <a:r>
              <a:rPr lang="en-US" dirty="0">
                <a:solidFill>
                  <a:schemeClr val="tx1"/>
                </a:solidFill>
              </a:rPr>
              <a:t>will receive 1000 vouches</a:t>
            </a:r>
          </a:p>
          <a:p>
            <a:r>
              <a:rPr lang="en-US" dirty="0">
                <a:solidFill>
                  <a:schemeClr val="tx1"/>
                </a:solidFill>
              </a:rPr>
              <a:t>Beneficiaries will be identified as follows:</a:t>
            </a:r>
          </a:p>
          <a:p>
            <a:pPr lvl="1"/>
            <a:r>
              <a:rPr lang="en-US" dirty="0">
                <a:solidFill>
                  <a:schemeClr val="tx1"/>
                </a:solidFill>
              </a:rPr>
              <a:t>50% urban and  50% rural areas</a:t>
            </a:r>
          </a:p>
          <a:p>
            <a:pPr lvl="1"/>
            <a:r>
              <a:rPr lang="en-US" dirty="0">
                <a:solidFill>
                  <a:schemeClr val="tx1"/>
                </a:solidFill>
              </a:rPr>
              <a:t>The vouchers will be made available to the athletes, artist , freelancers , sport and arts legends, </a:t>
            </a:r>
          </a:p>
          <a:p>
            <a:pPr marL="457200" lvl="1" indent="0">
              <a:buNone/>
            </a:pPr>
            <a:r>
              <a:rPr lang="en-US" dirty="0">
                <a:solidFill>
                  <a:schemeClr val="tx1"/>
                </a:solidFill>
              </a:rPr>
              <a:t>       ( missing </a:t>
            </a:r>
            <a:r>
              <a:rPr lang="en-US" dirty="0" smtClean="0">
                <a:solidFill>
                  <a:schemeClr val="tx1"/>
                </a:solidFill>
              </a:rPr>
              <a:t>middle</a:t>
            </a:r>
            <a:r>
              <a:rPr lang="en-US" dirty="0">
                <a:solidFill>
                  <a:schemeClr val="tx1"/>
                </a:solidFill>
              </a:rPr>
              <a:t>) </a:t>
            </a:r>
            <a:r>
              <a:rPr lang="en-US" dirty="0" smtClean="0">
                <a:solidFill>
                  <a:schemeClr val="tx1"/>
                </a:solidFill>
              </a:rPr>
              <a:t>etc. </a:t>
            </a:r>
            <a:r>
              <a:rPr lang="en-US" dirty="0">
                <a:solidFill>
                  <a:schemeClr val="tx1"/>
                </a:solidFill>
              </a:rPr>
              <a:t>.</a:t>
            </a:r>
          </a:p>
          <a:p>
            <a:pPr lvl="1"/>
            <a:r>
              <a:rPr lang="en-US" dirty="0">
                <a:solidFill>
                  <a:schemeClr val="tx1"/>
                </a:solidFill>
              </a:rPr>
              <a:t>The vouchers will be distributed  by channels identified by Solidarity Fund.	</a:t>
            </a:r>
          </a:p>
          <a:p>
            <a:pPr lvl="1"/>
            <a:r>
              <a:rPr lang="en-US" dirty="0">
                <a:solidFill>
                  <a:schemeClr val="tx1"/>
                </a:solidFill>
              </a:rPr>
              <a:t>Those that are receiving social grants and UIF will be excluded from benefiting</a:t>
            </a:r>
          </a:p>
          <a:p>
            <a:pPr marL="457200" lvl="1" indent="0">
              <a:buNone/>
            </a:pPr>
            <a:r>
              <a:rPr lang="en-US" dirty="0">
                <a:solidFill>
                  <a:schemeClr val="tx1"/>
                </a:solidFill>
              </a:rPr>
              <a:t>Data base will be screened  against through the department of social  development to ensure that beneficiaries are not </a:t>
            </a:r>
            <a:r>
              <a:rPr lang="en-US" dirty="0" smtClean="0">
                <a:solidFill>
                  <a:schemeClr val="tx1"/>
                </a:solidFill>
              </a:rPr>
              <a:t>recipients </a:t>
            </a:r>
            <a:r>
              <a:rPr lang="en-US" dirty="0">
                <a:solidFill>
                  <a:schemeClr val="tx1"/>
                </a:solidFill>
              </a:rPr>
              <a:t>of SASSA grant</a:t>
            </a:r>
          </a:p>
          <a:p>
            <a:pPr marL="457200" lvl="1" indent="0">
              <a:buNone/>
            </a:pPr>
            <a:endParaRPr lang="en-US" dirty="0">
              <a:solidFill>
                <a:schemeClr val="tx1"/>
              </a:solidFill>
            </a:endParaRPr>
          </a:p>
          <a:p>
            <a:pPr marL="457200" lvl="1" indent="0">
              <a:buNone/>
            </a:pPr>
            <a:r>
              <a:rPr lang="en-US" dirty="0">
                <a:solidFill>
                  <a:schemeClr val="tx1"/>
                </a:solidFill>
              </a:rPr>
              <a:t>PAYMENT PROCESS</a:t>
            </a:r>
          </a:p>
          <a:p>
            <a:pPr marL="457200" lvl="1" indent="0">
              <a:buNone/>
            </a:pPr>
            <a:r>
              <a:rPr lang="en-US" dirty="0">
                <a:solidFill>
                  <a:schemeClr val="tx1"/>
                </a:solidFill>
              </a:rPr>
              <a:t>Once off payments  to selected beneficiaries will  be done through channels identified by SF </a:t>
            </a:r>
          </a:p>
          <a:p>
            <a:endParaRPr lang="en-US" dirty="0">
              <a:solidFill>
                <a:schemeClr val="accent2">
                  <a:lumMod val="50000"/>
                </a:schemeClr>
              </a:solidFill>
            </a:endParaRPr>
          </a:p>
        </p:txBody>
      </p:sp>
      <p:sp>
        <p:nvSpPr>
          <p:cNvPr id="3" name="Slide Number Placeholder 2"/>
          <p:cNvSpPr>
            <a:spLocks noGrp="1"/>
          </p:cNvSpPr>
          <p:nvPr>
            <p:ph type="sldNum" sz="quarter" idx="4"/>
          </p:nvPr>
        </p:nvSpPr>
        <p:spPr/>
        <p:txBody>
          <a:bodyPr/>
          <a:lstStyle/>
          <a:p>
            <a:r>
              <a:rPr lang="en-ZA" dirty="0" smtClean="0"/>
              <a:t>5</a:t>
            </a:r>
          </a:p>
        </p:txBody>
      </p:sp>
    </p:spTree>
    <p:extLst>
      <p:ext uri="{BB962C8B-B14F-4D97-AF65-F5344CB8AC3E}">
        <p14:creationId xmlns:p14="http://schemas.microsoft.com/office/powerpoint/2010/main" xmlns="" val="796332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260648"/>
            <a:ext cx="8229600" cy="720080"/>
          </a:xfrm>
        </p:spPr>
        <p:txBody>
          <a:bodyPr rtlCol="0">
            <a:normAutofit/>
          </a:bodyPr>
          <a:lstStyle/>
          <a:p>
            <a:pPr algn="ctr" eaLnBrk="1" fontAlgn="auto" hangingPunct="1">
              <a:spcAft>
                <a:spcPts val="0"/>
              </a:spcAft>
              <a:defRPr/>
            </a:pPr>
            <a:r>
              <a:rPr lang="en-GB" sz="2800" dirty="0" smtClean="0">
                <a:latin typeface="+mn-lt"/>
              </a:rPr>
              <a:t>PARTNERSHIP WITH DSBD</a:t>
            </a:r>
            <a:endParaRPr lang="en-ZA" sz="2800" dirty="0">
              <a:latin typeface="+mn-lt"/>
            </a:endParaRPr>
          </a:p>
        </p:txBody>
      </p:sp>
      <p:sp>
        <p:nvSpPr>
          <p:cNvPr id="3" name="TextBox 2"/>
          <p:cNvSpPr txBox="1"/>
          <p:nvPr/>
        </p:nvSpPr>
        <p:spPr>
          <a:xfrm>
            <a:off x="539552" y="1556792"/>
            <a:ext cx="8424167" cy="4247317"/>
          </a:xfrm>
          <a:prstGeom prst="rect">
            <a:avLst/>
          </a:prstGeom>
          <a:noFill/>
        </p:spPr>
        <p:txBody>
          <a:bodyPr wrap="square" rtlCol="0">
            <a:spAutoFit/>
          </a:bodyPr>
          <a:lstStyle/>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The Department of Sport, Arts and Culture (DSAC) and the Department of Small Business Development (DSBD) have agreed to jointly set aside R 23 million to respond to a plea from the Cultural &amp; Creative Industries Federation of South Africa (CCIFSA) for the Craft, Design, Visual Arts and Audio-Visual sectors; towards relief amid the Covid-19 pandemic. </a:t>
            </a:r>
          </a:p>
          <a:p>
            <a:r>
              <a:rPr lang="en-US" b="1" dirty="0" smtClean="0">
                <a:latin typeface="Arial" panose="020B0604020202020204" pitchFamily="34" charset="0"/>
                <a:cs typeface="Arial" panose="020B0604020202020204" pitchFamily="34" charset="0"/>
              </a:rPr>
              <a:t>STATUS:</a:t>
            </a: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Works-stream with representatives from both departments has been formed</a:t>
            </a: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DSAC and DSBD have finalized a Concept Framework</a:t>
            </a: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A Memorandum of Agreement (MoA) has been developed for approval, by 26</a:t>
            </a:r>
            <a:r>
              <a:rPr lang="en-US" baseline="30000" dirty="0" smtClean="0">
                <a:latin typeface="Arial" panose="020B0604020202020204" pitchFamily="34" charset="0"/>
                <a:cs typeface="Arial" panose="020B0604020202020204" pitchFamily="34" charset="0"/>
              </a:rPr>
              <a:t>th</a:t>
            </a:r>
            <a:r>
              <a:rPr lang="en-US" dirty="0" smtClean="0">
                <a:latin typeface="Arial" panose="020B0604020202020204" pitchFamily="34" charset="0"/>
                <a:cs typeface="Arial" panose="020B0604020202020204" pitchFamily="34" charset="0"/>
              </a:rPr>
              <a:t> August 2020.</a:t>
            </a: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A criteria and appointment of adjudication panel is being </a:t>
            </a:r>
            <a:r>
              <a:rPr lang="en-US" dirty="0" err="1" smtClean="0">
                <a:latin typeface="Arial" panose="020B0604020202020204" pitchFamily="34" charset="0"/>
                <a:cs typeface="Arial" panose="020B0604020202020204" pitchFamily="34" charset="0"/>
              </a:rPr>
              <a:t>finalised</a:t>
            </a:r>
            <a:r>
              <a:rPr lang="en-US" dirty="0" smtClean="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The relevant industry bodies have been and will continue to be consulted for their expertise.</a:t>
            </a: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Commencement and sending out calls for application projected for end of August</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4"/>
          </p:nvPr>
        </p:nvSpPr>
        <p:spPr/>
        <p:txBody>
          <a:bodyPr/>
          <a:lstStyle/>
          <a:p>
            <a:r>
              <a:rPr lang="en-ZA" dirty="0" smtClean="0"/>
              <a:t>6</a:t>
            </a:r>
          </a:p>
        </p:txBody>
      </p:sp>
    </p:spTree>
    <p:extLst>
      <p:ext uri="{BB962C8B-B14F-4D97-AF65-F5344CB8AC3E}">
        <p14:creationId xmlns:p14="http://schemas.microsoft.com/office/powerpoint/2010/main" xmlns="" val="3249254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a:xfrm>
            <a:off x="457200" y="188640"/>
            <a:ext cx="8229600" cy="1080120"/>
          </a:xfrm>
        </p:spPr>
        <p:txBody>
          <a:bodyPr>
            <a:normAutofit fontScale="90000"/>
          </a:bodyPr>
          <a:lstStyle/>
          <a:p>
            <a:pPr algn="ctr"/>
            <a:r>
              <a:rPr lang="en-US" dirty="0" smtClean="0">
                <a:cs typeface="Arial Narrow"/>
              </a:rPr>
              <a:t> </a:t>
            </a:r>
            <a:r>
              <a:rPr lang="en-US" sz="3100" dirty="0" smtClean="0"/>
              <a:t>INTENDED BENEFICIARIES IN THE 3 FUNDING OPTIONS</a:t>
            </a:r>
            <a:endParaRPr lang="en-US" sz="3100" dirty="0"/>
          </a:p>
        </p:txBody>
      </p:sp>
      <p:sp>
        <p:nvSpPr>
          <p:cNvPr id="30" name="Content Placeholder 29"/>
          <p:cNvSpPr>
            <a:spLocks noGrp="1"/>
          </p:cNvSpPr>
          <p:nvPr>
            <p:ph idx="1"/>
          </p:nvPr>
        </p:nvSpPr>
        <p:spPr>
          <a:xfrm>
            <a:off x="611560" y="1393737"/>
            <a:ext cx="6934200" cy="4343400"/>
          </a:xfrm>
        </p:spPr>
        <p:txBody>
          <a:bodyPr>
            <a:normAutofit/>
          </a:bodyPr>
          <a:lstStyle/>
          <a:p>
            <a:pPr algn="just"/>
            <a:endParaRPr lang="en-ZA" b="0" dirty="0"/>
          </a:p>
          <a:p>
            <a:pPr algn="just">
              <a:buAutoNum type="alphaLcParenR"/>
            </a:pPr>
            <a:endParaRPr lang="en-ZA" b="0" dirty="0" smtClean="0"/>
          </a:p>
          <a:p>
            <a:pPr algn="just">
              <a:buAutoNum type="alphaLcParenR"/>
            </a:pPr>
            <a:endParaRPr lang="en-ZA" b="0" dirty="0" smtClean="0"/>
          </a:p>
          <a:p>
            <a:pPr marL="0" indent="0" algn="just">
              <a:buNone/>
            </a:pPr>
            <a:endParaRPr lang="en-US" dirty="0"/>
          </a:p>
          <a:p>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xmlns="" val="782845482"/>
              </p:ext>
            </p:extLst>
          </p:nvPr>
        </p:nvGraphicFramePr>
        <p:xfrm>
          <a:off x="611558" y="1427093"/>
          <a:ext cx="8424937" cy="4525963"/>
        </p:xfrm>
        <a:graphic>
          <a:graphicData uri="http://schemas.openxmlformats.org/drawingml/2006/table">
            <a:tbl>
              <a:tblPr firstRow="1" firstCol="1" bandRow="1">
                <a:tableStyleId>{68D230F3-CF80-4859-8CE7-A43EE81993B5}</a:tableStyleId>
              </a:tblPr>
              <a:tblGrid>
                <a:gridCol w="2986877">
                  <a:extLst>
                    <a:ext uri="{9D8B030D-6E8A-4147-A177-3AD203B41FA5}">
                      <a16:colId xmlns:a16="http://schemas.microsoft.com/office/drawing/2014/main" xmlns="" val="410884717"/>
                    </a:ext>
                  </a:extLst>
                </a:gridCol>
                <a:gridCol w="2413435">
                  <a:extLst>
                    <a:ext uri="{9D8B030D-6E8A-4147-A177-3AD203B41FA5}">
                      <a16:colId xmlns:a16="http://schemas.microsoft.com/office/drawing/2014/main" xmlns="" val="3659028585"/>
                    </a:ext>
                  </a:extLst>
                </a:gridCol>
                <a:gridCol w="3024625">
                  <a:extLst>
                    <a:ext uri="{9D8B030D-6E8A-4147-A177-3AD203B41FA5}">
                      <a16:colId xmlns:a16="http://schemas.microsoft.com/office/drawing/2014/main" xmlns="" val="2404276282"/>
                    </a:ext>
                  </a:extLst>
                </a:gridCol>
              </a:tblGrid>
              <a:tr h="213310">
                <a:tc>
                  <a:txBody>
                    <a:bodyPr/>
                    <a:lstStyle/>
                    <a:p>
                      <a:pPr>
                        <a:lnSpc>
                          <a:spcPct val="107000"/>
                        </a:lnSpc>
                        <a:spcAft>
                          <a:spcPts val="0"/>
                        </a:spcAft>
                      </a:pPr>
                      <a:r>
                        <a:rPr lang="en-GB" sz="1300" dirty="0">
                          <a:effectLst/>
                        </a:rPr>
                        <a:t>2</a:t>
                      </a:r>
                      <a:r>
                        <a:rPr lang="en-GB" sz="1300" baseline="30000" dirty="0">
                          <a:effectLst/>
                        </a:rPr>
                        <a:t>nd</a:t>
                      </a:r>
                      <a:r>
                        <a:rPr lang="en-GB" sz="1300" dirty="0">
                          <a:effectLst/>
                        </a:rPr>
                        <a:t> WAVE RELIEF FUND</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066" marR="56066" marT="0" marB="0"/>
                </a:tc>
                <a:tc>
                  <a:txBody>
                    <a:bodyPr/>
                    <a:lstStyle/>
                    <a:p>
                      <a:pPr>
                        <a:lnSpc>
                          <a:spcPct val="107000"/>
                        </a:lnSpc>
                        <a:spcAft>
                          <a:spcPts val="0"/>
                        </a:spcAft>
                      </a:pPr>
                      <a:r>
                        <a:rPr lang="en-GB" sz="1300" dirty="0">
                          <a:effectLst/>
                        </a:rPr>
                        <a:t>SOLIDARITY FUND</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066" marR="56066" marT="0" marB="0"/>
                </a:tc>
                <a:tc>
                  <a:txBody>
                    <a:bodyPr/>
                    <a:lstStyle/>
                    <a:p>
                      <a:pPr>
                        <a:lnSpc>
                          <a:spcPct val="107000"/>
                        </a:lnSpc>
                        <a:spcAft>
                          <a:spcPts val="0"/>
                        </a:spcAft>
                      </a:pPr>
                      <a:r>
                        <a:rPr lang="en-GB" sz="1300" dirty="0">
                          <a:effectLst/>
                        </a:rPr>
                        <a:t>PARTNERSHIP WITH DSBD</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066" marR="56066" marT="0" marB="0"/>
                </a:tc>
                <a:extLst>
                  <a:ext uri="{0D108BD9-81ED-4DB2-BD59-A6C34878D82A}">
                    <a16:rowId xmlns:a16="http://schemas.microsoft.com/office/drawing/2014/main" xmlns="" val="1980936334"/>
                  </a:ext>
                </a:extLst>
              </a:tr>
              <a:tr h="4312653">
                <a:tc>
                  <a:txBody>
                    <a:bodyPr/>
                    <a:lstStyle/>
                    <a:p>
                      <a:pPr marL="270510" indent="-270510" algn="just">
                        <a:lnSpc>
                          <a:spcPct val="150000"/>
                        </a:lnSpc>
                        <a:spcAft>
                          <a:spcPts val="0"/>
                        </a:spcAft>
                      </a:pPr>
                      <a:r>
                        <a:rPr lang="en-ZA" sz="1000" dirty="0">
                          <a:effectLst/>
                        </a:rPr>
                        <a:t>Performance and Celebrations</a:t>
                      </a:r>
                      <a:endParaRPr lang="en-ZA" sz="900" dirty="0">
                        <a:effectLst/>
                      </a:endParaRPr>
                    </a:p>
                    <a:p>
                      <a:pPr marL="270510" indent="-270510" algn="just">
                        <a:lnSpc>
                          <a:spcPct val="150000"/>
                        </a:lnSpc>
                        <a:spcAft>
                          <a:spcPts val="0"/>
                        </a:spcAft>
                      </a:pPr>
                      <a:r>
                        <a:rPr lang="en-ZA" sz="1000" dirty="0">
                          <a:effectLst/>
                        </a:rPr>
                        <a:t>Performing arts: Covering creative &amp; performing artists, dancers &amp; choreographers, entertainers (comedians), poets, actors, film directors</a:t>
                      </a:r>
                      <a:endParaRPr lang="en-ZA" sz="900" dirty="0">
                        <a:effectLst/>
                      </a:endParaRPr>
                    </a:p>
                    <a:p>
                      <a:pPr algn="just">
                        <a:lnSpc>
                          <a:spcPct val="150000"/>
                        </a:lnSpc>
                        <a:spcAft>
                          <a:spcPts val="0"/>
                        </a:spcAft>
                      </a:pPr>
                      <a:r>
                        <a:rPr lang="en-ZA" sz="1000" dirty="0">
                          <a:effectLst/>
                        </a:rPr>
                        <a:t>Music: musicians (principal artists and backing musicians, singers (principal artists and backing singers), sound recording (engineers and producers).</a:t>
                      </a:r>
                      <a:endParaRPr lang="en-ZA" sz="900" dirty="0">
                        <a:effectLst/>
                      </a:endParaRPr>
                    </a:p>
                    <a:p>
                      <a:pPr algn="just">
                        <a:lnSpc>
                          <a:spcPct val="150000"/>
                        </a:lnSpc>
                        <a:spcAft>
                          <a:spcPts val="0"/>
                        </a:spcAft>
                      </a:pPr>
                      <a:r>
                        <a:rPr lang="en-ZA" sz="1000" dirty="0">
                          <a:effectLst/>
                        </a:rPr>
                        <a:t>Festivals &amp; events: stage managers, live sound engineers, lighting technicians, other technicians (riggers, etc.).</a:t>
                      </a:r>
                      <a:endParaRPr lang="en-ZA" sz="900" dirty="0">
                        <a:effectLst/>
                      </a:endParaRPr>
                    </a:p>
                    <a:p>
                      <a:pPr algn="just">
                        <a:lnSpc>
                          <a:spcPct val="150000"/>
                        </a:lnSpc>
                        <a:spcAft>
                          <a:spcPts val="0"/>
                        </a:spcAft>
                      </a:pPr>
                      <a:r>
                        <a:rPr lang="en-ZA" sz="1000" dirty="0">
                          <a:effectLst/>
                        </a:rPr>
                        <a:t>Books and </a:t>
                      </a:r>
                      <a:r>
                        <a:rPr lang="en-ZA" sz="1000" dirty="0" smtClean="0">
                          <a:effectLst/>
                        </a:rPr>
                        <a:t>Publishing</a:t>
                      </a:r>
                    </a:p>
                    <a:p>
                      <a:pPr algn="just">
                        <a:lnSpc>
                          <a:spcPct val="150000"/>
                        </a:lnSpc>
                        <a:spcAft>
                          <a:spcPts val="0"/>
                        </a:spcAft>
                      </a:pPr>
                      <a:r>
                        <a:rPr lang="en-GB" sz="1000" dirty="0" smtClean="0">
                          <a:effectLst/>
                        </a:rPr>
                        <a:t>Heritage practitioners</a:t>
                      </a:r>
                      <a:endParaRPr lang="en-ZA" sz="900" dirty="0">
                        <a:effectLst/>
                      </a:endParaRPr>
                    </a:p>
                    <a:p>
                      <a:pPr>
                        <a:lnSpc>
                          <a:spcPct val="107000"/>
                        </a:lnSpc>
                        <a:spcAft>
                          <a:spcPts val="0"/>
                        </a:spcAft>
                      </a:pPr>
                      <a:r>
                        <a:rPr lang="en-GB" sz="900" dirty="0">
                          <a:effectLst/>
                        </a:rPr>
                        <a:t> </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066" marR="56066" marT="0" marB="0"/>
                </a:tc>
                <a:tc>
                  <a:txBody>
                    <a:bodyPr/>
                    <a:lstStyle/>
                    <a:p>
                      <a:pPr algn="just">
                        <a:lnSpc>
                          <a:spcPct val="106000"/>
                        </a:lnSpc>
                        <a:spcAft>
                          <a:spcPts val="800"/>
                        </a:spcAft>
                      </a:pPr>
                      <a:r>
                        <a:rPr lang="en-US" sz="1000" dirty="0">
                          <a:effectLst/>
                        </a:rPr>
                        <a:t>Between the ages of </a:t>
                      </a:r>
                      <a:r>
                        <a:rPr lang="en-US" sz="1000" dirty="0" smtClean="0">
                          <a:effectLst/>
                        </a:rPr>
                        <a:t>14 </a:t>
                      </a:r>
                      <a:r>
                        <a:rPr lang="en-US" sz="1000" dirty="0">
                          <a:effectLst/>
                        </a:rPr>
                        <a:t>and 59 </a:t>
                      </a:r>
                      <a:r>
                        <a:rPr lang="en-US" sz="1000" dirty="0" smtClean="0">
                          <a:effectLst/>
                        </a:rPr>
                        <a:t> (including the missing middle;</a:t>
                      </a:r>
                      <a:r>
                        <a:rPr lang="en-US" sz="1000" baseline="0" dirty="0" smtClean="0">
                          <a:effectLst/>
                        </a:rPr>
                        <a:t> i</a:t>
                      </a:r>
                      <a:r>
                        <a:rPr lang="en-US" sz="1000" dirty="0" smtClean="0">
                          <a:effectLst/>
                        </a:rPr>
                        <a:t>n </a:t>
                      </a:r>
                      <a:r>
                        <a:rPr lang="en-US" sz="1000" dirty="0">
                          <a:effectLst/>
                        </a:rPr>
                        <a:t>terms of the South African Youth Commission Act, 1996, youth is between 14 – 35 years), </a:t>
                      </a:r>
                      <a:endParaRPr lang="en-ZA" sz="900" dirty="0">
                        <a:effectLst/>
                      </a:endParaRPr>
                    </a:p>
                    <a:p>
                      <a:pPr algn="just">
                        <a:lnSpc>
                          <a:spcPct val="107000"/>
                        </a:lnSpc>
                        <a:spcAft>
                          <a:spcPts val="0"/>
                        </a:spcAft>
                      </a:pPr>
                      <a:r>
                        <a:rPr lang="en-US" sz="1000" dirty="0">
                          <a:effectLst/>
                        </a:rPr>
                        <a:t> </a:t>
                      </a:r>
                      <a:endParaRPr lang="en-ZA" sz="900" dirty="0">
                        <a:effectLst/>
                      </a:endParaRPr>
                    </a:p>
                    <a:p>
                      <a:pPr algn="just">
                        <a:lnSpc>
                          <a:spcPct val="106000"/>
                        </a:lnSpc>
                        <a:spcAft>
                          <a:spcPts val="800"/>
                        </a:spcAft>
                      </a:pPr>
                      <a:r>
                        <a:rPr lang="en-US" sz="1000" dirty="0">
                          <a:effectLst/>
                        </a:rPr>
                        <a:t>Active and ex-professional athletes / Arts practitioners who are unemployed and have no alternative source/s of income</a:t>
                      </a:r>
                      <a:endParaRPr lang="en-ZA" sz="900" dirty="0">
                        <a:effectLst/>
                      </a:endParaRPr>
                    </a:p>
                    <a:p>
                      <a:pPr algn="just">
                        <a:lnSpc>
                          <a:spcPct val="106000"/>
                        </a:lnSpc>
                        <a:spcAft>
                          <a:spcPts val="800"/>
                        </a:spcAft>
                      </a:pPr>
                      <a:r>
                        <a:rPr lang="en-US" sz="1000" dirty="0">
                          <a:effectLst/>
                        </a:rPr>
                        <a:t> </a:t>
                      </a:r>
                      <a:endParaRPr lang="en-ZA" sz="900" dirty="0">
                        <a:effectLst/>
                      </a:endParaRPr>
                    </a:p>
                    <a:p>
                      <a:pPr algn="just">
                        <a:lnSpc>
                          <a:spcPct val="106000"/>
                        </a:lnSpc>
                        <a:spcAft>
                          <a:spcPts val="800"/>
                        </a:spcAft>
                      </a:pPr>
                      <a:r>
                        <a:rPr lang="en-US" sz="1000" dirty="0">
                          <a:effectLst/>
                        </a:rPr>
                        <a:t>Ex-professional athletes / Arts practitioners should have been active for at least a period of 3 years</a:t>
                      </a:r>
                      <a:endParaRPr lang="en-ZA" sz="900" dirty="0">
                        <a:effectLst/>
                      </a:endParaRPr>
                    </a:p>
                    <a:p>
                      <a:pPr algn="just">
                        <a:lnSpc>
                          <a:spcPct val="106000"/>
                        </a:lnSpc>
                        <a:spcAft>
                          <a:spcPts val="800"/>
                        </a:spcAft>
                      </a:pPr>
                      <a:r>
                        <a:rPr lang="en-US" sz="1000" dirty="0">
                          <a:effectLst/>
                        </a:rPr>
                        <a:t> </a:t>
                      </a:r>
                      <a:endParaRPr lang="en-ZA" sz="900" dirty="0">
                        <a:effectLst/>
                      </a:endParaRPr>
                    </a:p>
                    <a:p>
                      <a:pPr algn="just">
                        <a:lnSpc>
                          <a:spcPct val="106000"/>
                        </a:lnSpc>
                        <a:spcAft>
                          <a:spcPts val="800"/>
                        </a:spcAft>
                      </a:pPr>
                      <a:r>
                        <a:rPr lang="en-US" sz="1000" dirty="0">
                          <a:effectLst/>
                        </a:rPr>
                        <a:t>All 60yr olds and above who are provided with social grants EXCLUDED</a:t>
                      </a:r>
                      <a:endParaRPr lang="en-ZA" sz="900" dirty="0">
                        <a:effectLst/>
                      </a:endParaRPr>
                    </a:p>
                    <a:p>
                      <a:pPr algn="just">
                        <a:lnSpc>
                          <a:spcPct val="106000"/>
                        </a:lnSpc>
                        <a:spcAft>
                          <a:spcPts val="800"/>
                        </a:spcAft>
                      </a:pPr>
                      <a:r>
                        <a:rPr lang="en-US" sz="1000" dirty="0">
                          <a:effectLst/>
                        </a:rPr>
                        <a:t>NB:  The criteria also covers, technical staff such as coaches, referees, sound </a:t>
                      </a:r>
                      <a:r>
                        <a:rPr lang="en-US" sz="1000" dirty="0" smtClean="0">
                          <a:effectLst/>
                        </a:rPr>
                        <a:t>engineers</a:t>
                      </a:r>
                    </a:p>
                  </a:txBody>
                  <a:tcPr marL="56066" marR="56066" marT="0" marB="0"/>
                </a:tc>
                <a:tc>
                  <a:txBody>
                    <a:bodyPr/>
                    <a:lstStyle/>
                    <a:p>
                      <a:pPr marL="270510" indent="-270510" algn="just">
                        <a:lnSpc>
                          <a:spcPct val="150000"/>
                        </a:lnSpc>
                        <a:spcAft>
                          <a:spcPts val="0"/>
                        </a:spcAft>
                      </a:pPr>
                      <a:r>
                        <a:rPr lang="en-ZA" sz="1000" dirty="0">
                          <a:effectLst/>
                        </a:rPr>
                        <a:t>Visual Arts &amp; Crafts: 	</a:t>
                      </a:r>
                      <a:endParaRPr lang="en-ZA" sz="900" dirty="0">
                        <a:effectLst/>
                      </a:endParaRPr>
                    </a:p>
                    <a:p>
                      <a:pPr marL="270510" indent="-270510" algn="just">
                        <a:lnSpc>
                          <a:spcPct val="150000"/>
                        </a:lnSpc>
                        <a:spcAft>
                          <a:spcPts val="0"/>
                        </a:spcAft>
                      </a:pPr>
                      <a:r>
                        <a:rPr lang="en-ZA" sz="1000" dirty="0">
                          <a:effectLst/>
                        </a:rPr>
                        <a:t>Fine arts: Covering visual artists, sign writers, decorative painters, painting, drawing, ceramic artists.</a:t>
                      </a:r>
                      <a:endParaRPr lang="en-ZA" sz="900" dirty="0">
                        <a:effectLst/>
                      </a:endParaRPr>
                    </a:p>
                    <a:p>
                      <a:pPr algn="just">
                        <a:lnSpc>
                          <a:spcPct val="150000"/>
                        </a:lnSpc>
                        <a:spcAft>
                          <a:spcPts val="0"/>
                        </a:spcAft>
                      </a:pPr>
                      <a:r>
                        <a:rPr lang="en-ZA" sz="1000" dirty="0">
                          <a:effectLst/>
                        </a:rPr>
                        <a:t>Photography: photographers (film and performing arts).</a:t>
                      </a:r>
                      <a:endParaRPr lang="en-ZA" sz="900" dirty="0">
                        <a:effectLst/>
                      </a:endParaRPr>
                    </a:p>
                    <a:p>
                      <a:pPr algn="just">
                        <a:lnSpc>
                          <a:spcPct val="150000"/>
                        </a:lnSpc>
                        <a:spcAft>
                          <a:spcPts val="0"/>
                        </a:spcAft>
                      </a:pPr>
                      <a:r>
                        <a:rPr lang="en-ZA" sz="1000" dirty="0">
                          <a:effectLst/>
                        </a:rPr>
                        <a:t>Crafts: potters &amp; related workers, handicraft workers in wood, basketry, embroidery, crafts.</a:t>
                      </a:r>
                      <a:endParaRPr lang="en-ZA" sz="900" dirty="0">
                        <a:effectLst/>
                      </a:endParaRPr>
                    </a:p>
                    <a:p>
                      <a:pPr>
                        <a:lnSpc>
                          <a:spcPct val="107000"/>
                        </a:lnSpc>
                        <a:spcAft>
                          <a:spcPts val="0"/>
                        </a:spcAft>
                      </a:pPr>
                      <a:r>
                        <a:rPr lang="en-ZA" sz="1000" dirty="0">
                          <a:effectLst/>
                        </a:rPr>
                        <a:t>Audio-Visual &amp; Interactive Media: Film and video: film, stage &amp; related directors &amp; </a:t>
                      </a:r>
                      <a:r>
                        <a:rPr lang="en-ZA" sz="1000" dirty="0" smtClean="0">
                          <a:effectLst/>
                        </a:rPr>
                        <a:t>producers</a:t>
                      </a:r>
                    </a:p>
                    <a:p>
                      <a:pPr>
                        <a:lnSpc>
                          <a:spcPct val="107000"/>
                        </a:lnSpc>
                        <a:spcAft>
                          <a:spcPts val="0"/>
                        </a:spcAft>
                      </a:pPr>
                      <a:r>
                        <a:rPr lang="en-GB" sz="1000" dirty="0" smtClean="0">
                          <a:effectLst/>
                          <a:latin typeface="Calibri" panose="020F0502020204030204" pitchFamily="34" charset="0"/>
                          <a:ea typeface="Calibri" panose="020F0502020204030204" pitchFamily="34" charset="0"/>
                          <a:cs typeface="Times New Roman" panose="02020603050405020304" pitchFamily="18" charset="0"/>
                        </a:rPr>
                        <a:t>This includes</a:t>
                      </a:r>
                      <a:r>
                        <a:rPr lang="en-GB" sz="1000" baseline="0" dirty="0" smtClean="0">
                          <a:effectLst/>
                          <a:latin typeface="Calibri" panose="020F0502020204030204" pitchFamily="34" charset="0"/>
                          <a:ea typeface="Calibri" panose="020F0502020204030204" pitchFamily="34" charset="0"/>
                          <a:cs typeface="Times New Roman" panose="02020603050405020304" pitchFamily="18" charset="0"/>
                        </a:rPr>
                        <a:t> SMMEs; independent consultants and freelancers</a:t>
                      </a:r>
                      <a:endParaRPr lang="en-ZA"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066" marR="56066" marT="0" marB="0"/>
                </a:tc>
                <a:extLst>
                  <a:ext uri="{0D108BD9-81ED-4DB2-BD59-A6C34878D82A}">
                    <a16:rowId xmlns:a16="http://schemas.microsoft.com/office/drawing/2014/main" xmlns="" val="326560571"/>
                  </a:ext>
                </a:extLst>
              </a:tr>
            </a:tbl>
          </a:graphicData>
        </a:graphic>
      </p:graphicFrame>
      <p:sp>
        <p:nvSpPr>
          <p:cNvPr id="3" name="Slide Number Placeholder 2"/>
          <p:cNvSpPr>
            <a:spLocks noGrp="1"/>
          </p:cNvSpPr>
          <p:nvPr>
            <p:ph type="sldNum" sz="quarter" idx="4"/>
          </p:nvPr>
        </p:nvSpPr>
        <p:spPr/>
        <p:txBody>
          <a:bodyPr/>
          <a:lstStyle/>
          <a:p>
            <a:r>
              <a:rPr lang="en-ZA" dirty="0" smtClean="0"/>
              <a:t>7</a:t>
            </a:r>
          </a:p>
        </p:txBody>
      </p:sp>
    </p:spTree>
    <p:extLst>
      <p:ext uri="{BB962C8B-B14F-4D97-AF65-F5344CB8AC3E}">
        <p14:creationId xmlns:p14="http://schemas.microsoft.com/office/powerpoint/2010/main" xmlns="" val="29898405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1824"/>
            <a:ext cx="8229600" cy="566936"/>
          </a:xfrm>
        </p:spPr>
        <p:txBody>
          <a:bodyPr>
            <a:noAutofit/>
          </a:bodyPr>
          <a:lstStyle/>
          <a:p>
            <a:pPr algn="ctr"/>
            <a:r>
              <a:rPr lang="en-GB" dirty="0" smtClean="0"/>
              <a:t>ELIGIBILITY</a:t>
            </a:r>
            <a:endParaRPr lang="en-ZA" dirty="0"/>
          </a:p>
        </p:txBody>
      </p:sp>
      <p:sp>
        <p:nvSpPr>
          <p:cNvPr id="3" name="Content Placeholder 2"/>
          <p:cNvSpPr>
            <a:spLocks noGrp="1"/>
          </p:cNvSpPr>
          <p:nvPr>
            <p:ph idx="1"/>
          </p:nvPr>
        </p:nvSpPr>
        <p:spPr>
          <a:xfrm>
            <a:off x="395536" y="1340768"/>
            <a:ext cx="8138864" cy="4602833"/>
          </a:xfrm>
        </p:spPr>
        <p:txBody>
          <a:bodyPr>
            <a:noAutofit/>
          </a:bodyPr>
          <a:lstStyle/>
          <a:p>
            <a:pPr lvl="0">
              <a:lnSpc>
                <a:spcPct val="150000"/>
              </a:lnSpc>
            </a:pPr>
            <a:r>
              <a:rPr lang="en-ZA" b="0" dirty="0">
                <a:solidFill>
                  <a:schemeClr val="tx1"/>
                </a:solidFill>
              </a:rPr>
              <a:t>Practitioners/Individuals who rely solely on income generated from participating in Sports, Arts, Culture and Heritage Activities, as above.</a:t>
            </a:r>
          </a:p>
          <a:p>
            <a:pPr lvl="0">
              <a:lnSpc>
                <a:spcPct val="150000"/>
              </a:lnSpc>
            </a:pPr>
            <a:r>
              <a:rPr lang="en-ZA" b="0" dirty="0">
                <a:solidFill>
                  <a:schemeClr val="tx1"/>
                </a:solidFill>
              </a:rPr>
              <a:t>Practitioners/Individuals who are dependent on gigs, are freelancers and independent contractors; </a:t>
            </a:r>
            <a:r>
              <a:rPr lang="en-ZA" b="0" dirty="0" smtClean="0">
                <a:solidFill>
                  <a:schemeClr val="tx1"/>
                </a:solidFill>
              </a:rPr>
              <a:t>and/or </a:t>
            </a:r>
            <a:r>
              <a:rPr lang="en-ZA" b="0" dirty="0">
                <a:solidFill>
                  <a:schemeClr val="tx1"/>
                </a:solidFill>
              </a:rPr>
              <a:t>on sport activities.</a:t>
            </a:r>
          </a:p>
          <a:p>
            <a:pPr lvl="0">
              <a:lnSpc>
                <a:spcPct val="150000"/>
              </a:lnSpc>
            </a:pPr>
            <a:r>
              <a:rPr lang="en-ZA" b="0" dirty="0" smtClean="0">
                <a:solidFill>
                  <a:schemeClr val="tx1"/>
                </a:solidFill>
              </a:rPr>
              <a:t>Must be a </a:t>
            </a:r>
            <a:r>
              <a:rPr lang="en-ZA" b="0" dirty="0">
                <a:solidFill>
                  <a:schemeClr val="tx1"/>
                </a:solidFill>
              </a:rPr>
              <a:t>South African citizens</a:t>
            </a:r>
          </a:p>
          <a:p>
            <a:pPr lvl="0">
              <a:lnSpc>
                <a:spcPct val="150000"/>
              </a:lnSpc>
            </a:pPr>
            <a:r>
              <a:rPr lang="en-ZA" b="0" dirty="0">
                <a:solidFill>
                  <a:schemeClr val="tx1"/>
                </a:solidFill>
              </a:rPr>
              <a:t>Applicants must provide proof of having earned income through Arts, Culture and Heritage Activities (provide contracts/invoices/bank statement/municipal trading permits) in the 12 months period ending on February 2020.</a:t>
            </a:r>
          </a:p>
          <a:p>
            <a:pPr lvl="0">
              <a:lnSpc>
                <a:spcPct val="150000"/>
              </a:lnSpc>
            </a:pPr>
            <a:r>
              <a:rPr lang="en-ZA" b="0" dirty="0">
                <a:solidFill>
                  <a:schemeClr val="tx1"/>
                </a:solidFill>
              </a:rPr>
              <a:t>Practitioners will need to prove their applicability in the sector through provision of their profiles/portfolio of work/ academic achievements in the sector and/ or reference from other prominent practitioners who have been in the field for 10 years or more.    </a:t>
            </a:r>
          </a:p>
        </p:txBody>
      </p:sp>
      <p:sp>
        <p:nvSpPr>
          <p:cNvPr id="5" name="Slide Number Placeholder 4"/>
          <p:cNvSpPr>
            <a:spLocks noGrp="1"/>
          </p:cNvSpPr>
          <p:nvPr>
            <p:ph type="sldNum" sz="quarter" idx="4"/>
          </p:nvPr>
        </p:nvSpPr>
        <p:spPr/>
        <p:txBody>
          <a:bodyPr/>
          <a:lstStyle/>
          <a:p>
            <a:r>
              <a:rPr lang="en-ZA" dirty="0" smtClean="0"/>
              <a:t>8</a:t>
            </a:r>
          </a:p>
        </p:txBody>
      </p:sp>
    </p:spTree>
    <p:extLst>
      <p:ext uri="{BB962C8B-B14F-4D97-AF65-F5344CB8AC3E}">
        <p14:creationId xmlns:p14="http://schemas.microsoft.com/office/powerpoint/2010/main" xmlns="" val="26457858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200" dirty="0" smtClean="0"/>
              <a:t>EXCLUSIONS</a:t>
            </a:r>
            <a:endParaRPr lang="en-ZA" sz="3200" dirty="0"/>
          </a:p>
        </p:txBody>
      </p:sp>
      <p:sp>
        <p:nvSpPr>
          <p:cNvPr id="3" name="Content Placeholder 2"/>
          <p:cNvSpPr>
            <a:spLocks noGrp="1"/>
          </p:cNvSpPr>
          <p:nvPr>
            <p:ph idx="1"/>
          </p:nvPr>
        </p:nvSpPr>
        <p:spPr>
          <a:xfrm>
            <a:off x="457200" y="1600201"/>
            <a:ext cx="8077200" cy="4343400"/>
          </a:xfrm>
        </p:spPr>
        <p:txBody>
          <a:bodyPr>
            <a:normAutofit/>
          </a:bodyPr>
          <a:lstStyle/>
          <a:p>
            <a:pPr lvl="0"/>
            <a:r>
              <a:rPr lang="en-ZA" b="0" dirty="0">
                <a:solidFill>
                  <a:schemeClr val="tx1"/>
                </a:solidFill>
              </a:rPr>
              <a:t>Athletes, coaches and technical personnel who do not rely solely on the income earned from participating in sporting events (this includes athletes, coaches and technical personnel with other sources of income).</a:t>
            </a:r>
          </a:p>
          <a:p>
            <a:pPr lvl="0"/>
            <a:r>
              <a:rPr lang="en-ZA" b="0" dirty="0">
                <a:solidFill>
                  <a:schemeClr val="tx1"/>
                </a:solidFill>
              </a:rPr>
              <a:t>Athletes on fixed-term </a:t>
            </a:r>
            <a:r>
              <a:rPr lang="en-ZA" b="0" dirty="0" smtClean="0">
                <a:solidFill>
                  <a:schemeClr val="tx1"/>
                </a:solidFill>
              </a:rPr>
              <a:t>contracts: these </a:t>
            </a:r>
            <a:r>
              <a:rPr lang="en-ZA" b="0" dirty="0">
                <a:solidFill>
                  <a:schemeClr val="tx1"/>
                </a:solidFill>
              </a:rPr>
              <a:t>athletes are catered for in terms of contracts entered into with either the federations or clubs.</a:t>
            </a:r>
          </a:p>
          <a:p>
            <a:pPr lvl="0"/>
            <a:r>
              <a:rPr lang="en-ZA" b="0" dirty="0" smtClean="0">
                <a:solidFill>
                  <a:schemeClr val="tx1"/>
                </a:solidFill>
              </a:rPr>
              <a:t>The </a:t>
            </a:r>
            <a:r>
              <a:rPr lang="en-ZA" b="0" dirty="0">
                <a:solidFill>
                  <a:schemeClr val="tx1"/>
                </a:solidFill>
              </a:rPr>
              <a:t>athletes </a:t>
            </a:r>
            <a:r>
              <a:rPr lang="en-ZA" b="0" dirty="0" smtClean="0">
                <a:solidFill>
                  <a:schemeClr val="tx1"/>
                </a:solidFill>
              </a:rPr>
              <a:t>that earn </a:t>
            </a:r>
            <a:r>
              <a:rPr lang="en-ZA" b="0" dirty="0">
                <a:solidFill>
                  <a:schemeClr val="tx1"/>
                </a:solidFill>
              </a:rPr>
              <a:t>salaries or wages</a:t>
            </a:r>
            <a:r>
              <a:rPr lang="en-ZA" b="0" dirty="0" smtClean="0">
                <a:solidFill>
                  <a:schemeClr val="tx1"/>
                </a:solidFill>
              </a:rPr>
              <a:t>.</a:t>
            </a:r>
          </a:p>
          <a:p>
            <a:pPr lvl="0"/>
            <a:r>
              <a:rPr lang="en-ZA" b="0" dirty="0" smtClean="0">
                <a:solidFill>
                  <a:schemeClr val="tx1"/>
                </a:solidFill>
              </a:rPr>
              <a:t>Arts and Heritage practitioners </a:t>
            </a:r>
            <a:r>
              <a:rPr lang="en-ZA" b="0" dirty="0">
                <a:solidFill>
                  <a:schemeClr val="tx1"/>
                </a:solidFill>
              </a:rPr>
              <a:t>who do not rely solely on the income earned from participating in Art, Culture and Heritage activities.</a:t>
            </a:r>
          </a:p>
          <a:p>
            <a:pPr lvl="0"/>
            <a:r>
              <a:rPr lang="en-ZA" b="0" dirty="0">
                <a:solidFill>
                  <a:schemeClr val="tx1"/>
                </a:solidFill>
              </a:rPr>
              <a:t>Arts, Culture and Heritage Practitioners on fixed-term contracts may not apply.</a:t>
            </a:r>
          </a:p>
          <a:p>
            <a:pPr lvl="0"/>
            <a:r>
              <a:rPr lang="en-ZA" b="0" dirty="0" smtClean="0">
                <a:solidFill>
                  <a:schemeClr val="tx1"/>
                </a:solidFill>
              </a:rPr>
              <a:t>Companies/NPIs/N GOs</a:t>
            </a:r>
            <a:r>
              <a:rPr lang="en-ZA" b="0" dirty="0">
                <a:solidFill>
                  <a:schemeClr val="tx1"/>
                </a:solidFill>
              </a:rPr>
              <a:t>, group applications (choirs, bands, etc.). These will be catered for on the Presidential Employment Stimulus Programme.</a:t>
            </a:r>
          </a:p>
          <a:p>
            <a:pPr lvl="0"/>
            <a:r>
              <a:rPr lang="en-ZA" b="0" dirty="0">
                <a:solidFill>
                  <a:schemeClr val="tx1"/>
                </a:solidFill>
              </a:rPr>
              <a:t> Applicants who benefitted in the first cycle of the DSAC Relief Fund or its provincial counterparts or any other government relief funding. </a:t>
            </a:r>
          </a:p>
          <a:p>
            <a:pPr lvl="0"/>
            <a:r>
              <a:rPr lang="en-ZA" b="0" dirty="0">
                <a:solidFill>
                  <a:schemeClr val="tx1"/>
                </a:solidFill>
              </a:rPr>
              <a:t>Support sectors such as catering, transport and accommodation will not be catered for. </a:t>
            </a:r>
          </a:p>
          <a:p>
            <a:pPr lvl="0"/>
            <a:endParaRPr lang="en-ZA" dirty="0"/>
          </a:p>
        </p:txBody>
      </p:sp>
      <p:sp>
        <p:nvSpPr>
          <p:cNvPr id="5" name="Slide Number Placeholder 4"/>
          <p:cNvSpPr>
            <a:spLocks noGrp="1"/>
          </p:cNvSpPr>
          <p:nvPr>
            <p:ph type="sldNum" sz="quarter" idx="4"/>
          </p:nvPr>
        </p:nvSpPr>
        <p:spPr/>
        <p:txBody>
          <a:bodyPr/>
          <a:lstStyle/>
          <a:p>
            <a:r>
              <a:rPr lang="en-ZA" dirty="0" smtClean="0"/>
              <a:t>9</a:t>
            </a:r>
          </a:p>
        </p:txBody>
      </p:sp>
    </p:spTree>
    <p:extLst>
      <p:ext uri="{BB962C8B-B14F-4D97-AF65-F5344CB8AC3E}">
        <p14:creationId xmlns:p14="http://schemas.microsoft.com/office/powerpoint/2010/main" xmlns="" val="10595269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200" dirty="0" smtClean="0"/>
              <a:t>OTHER KEY CONSIDERATIONS</a:t>
            </a:r>
            <a:endParaRPr lang="en-ZA" sz="3200" dirty="0"/>
          </a:p>
        </p:txBody>
      </p:sp>
      <p:sp>
        <p:nvSpPr>
          <p:cNvPr id="3" name="Content Placeholder 2"/>
          <p:cNvSpPr>
            <a:spLocks noGrp="1"/>
          </p:cNvSpPr>
          <p:nvPr>
            <p:ph idx="1"/>
          </p:nvPr>
        </p:nvSpPr>
        <p:spPr>
          <a:xfrm>
            <a:off x="539552" y="1600201"/>
            <a:ext cx="7994848" cy="4343400"/>
          </a:xfrm>
        </p:spPr>
        <p:txBody>
          <a:bodyPr>
            <a:normAutofit lnSpcReduction="10000"/>
          </a:bodyPr>
          <a:lstStyle/>
          <a:p>
            <a:pPr marL="457200" lvl="1" indent="0">
              <a:buNone/>
            </a:pPr>
            <a:r>
              <a:rPr lang="en-ZA" sz="2400" dirty="0" smtClean="0">
                <a:solidFill>
                  <a:schemeClr val="tx1"/>
                </a:solidFill>
              </a:rPr>
              <a:t>Duration </a:t>
            </a:r>
            <a:r>
              <a:rPr lang="en-ZA" sz="2400" dirty="0">
                <a:solidFill>
                  <a:schemeClr val="tx1"/>
                </a:solidFill>
              </a:rPr>
              <a:t>of the relief</a:t>
            </a:r>
            <a:r>
              <a:rPr lang="en-ZA" sz="2400" dirty="0" smtClean="0">
                <a:solidFill>
                  <a:schemeClr val="tx1"/>
                </a:solidFill>
              </a:rPr>
              <a:t>:</a:t>
            </a:r>
          </a:p>
          <a:p>
            <a:pPr lvl="0"/>
            <a:r>
              <a:rPr lang="en-ZA" b="0" dirty="0" smtClean="0">
                <a:solidFill>
                  <a:schemeClr val="tx1"/>
                </a:solidFill>
              </a:rPr>
              <a:t>The </a:t>
            </a:r>
            <a:r>
              <a:rPr lang="en-ZA" b="0" dirty="0">
                <a:solidFill>
                  <a:schemeClr val="tx1"/>
                </a:solidFill>
              </a:rPr>
              <a:t>relief will cover a period of three months, September to November </a:t>
            </a:r>
            <a:r>
              <a:rPr lang="en-ZA" b="0" dirty="0" smtClean="0">
                <a:solidFill>
                  <a:schemeClr val="tx1"/>
                </a:solidFill>
              </a:rPr>
              <a:t>2020, totalling to R6 600.</a:t>
            </a:r>
          </a:p>
          <a:p>
            <a:r>
              <a:rPr lang="en-ZA" b="0" dirty="0">
                <a:solidFill>
                  <a:schemeClr val="tx1"/>
                </a:solidFill>
              </a:rPr>
              <a:t>The figure was arrived at by using the basic income and the EPWP monthly rate</a:t>
            </a:r>
          </a:p>
          <a:p>
            <a:pPr lvl="0"/>
            <a:r>
              <a:rPr lang="en-GB" b="0" dirty="0" smtClean="0">
                <a:solidFill>
                  <a:schemeClr val="tx1"/>
                </a:solidFill>
              </a:rPr>
              <a:t>This amount will be a once-off payment (as agreed after sector and entity consultations)</a:t>
            </a:r>
            <a:endParaRPr lang="en-ZA" b="0" dirty="0">
              <a:solidFill>
                <a:schemeClr val="tx1"/>
              </a:solidFill>
            </a:endParaRPr>
          </a:p>
          <a:p>
            <a:endParaRPr lang="en-ZA" sz="1400" dirty="0">
              <a:solidFill>
                <a:schemeClr val="tx1"/>
              </a:solidFill>
            </a:endParaRPr>
          </a:p>
          <a:p>
            <a:pPr marL="457200" lvl="1" indent="0">
              <a:buNone/>
            </a:pPr>
            <a:r>
              <a:rPr lang="en-ZA" sz="2400" dirty="0">
                <a:solidFill>
                  <a:schemeClr val="tx1"/>
                </a:solidFill>
              </a:rPr>
              <a:t>Compliance </a:t>
            </a:r>
            <a:r>
              <a:rPr lang="en-ZA" sz="2400" dirty="0" smtClean="0">
                <a:solidFill>
                  <a:schemeClr val="tx1"/>
                </a:solidFill>
              </a:rPr>
              <a:t>documents</a:t>
            </a:r>
          </a:p>
          <a:p>
            <a:pPr lvl="0">
              <a:lnSpc>
                <a:spcPct val="150000"/>
              </a:lnSpc>
            </a:pPr>
            <a:r>
              <a:rPr lang="en-ZA" b="0" dirty="0" smtClean="0">
                <a:solidFill>
                  <a:schemeClr val="tx1"/>
                </a:solidFill>
              </a:rPr>
              <a:t>Copy </a:t>
            </a:r>
            <a:r>
              <a:rPr lang="en-ZA" b="0" dirty="0">
                <a:solidFill>
                  <a:schemeClr val="tx1"/>
                </a:solidFill>
              </a:rPr>
              <a:t>of South African ID document, </a:t>
            </a:r>
          </a:p>
          <a:p>
            <a:pPr lvl="0">
              <a:lnSpc>
                <a:spcPct val="150000"/>
              </a:lnSpc>
            </a:pPr>
            <a:r>
              <a:rPr lang="en-ZA" b="0" dirty="0">
                <a:solidFill>
                  <a:schemeClr val="tx1"/>
                </a:solidFill>
              </a:rPr>
              <a:t>Proof of having earned income through Arts, Culture and Heritage Activities </a:t>
            </a:r>
            <a:r>
              <a:rPr lang="en-ZA" b="0" dirty="0" smtClean="0">
                <a:solidFill>
                  <a:schemeClr val="tx1"/>
                </a:solidFill>
              </a:rPr>
              <a:t>{signed contracts (where applicable),, </a:t>
            </a:r>
            <a:r>
              <a:rPr lang="en-ZA" b="0" dirty="0">
                <a:solidFill>
                  <a:schemeClr val="tx1"/>
                </a:solidFill>
              </a:rPr>
              <a:t>municipal trading </a:t>
            </a:r>
            <a:r>
              <a:rPr lang="en-ZA" b="0" dirty="0" smtClean="0">
                <a:solidFill>
                  <a:schemeClr val="tx1"/>
                </a:solidFill>
              </a:rPr>
              <a:t>permits( where </a:t>
            </a:r>
            <a:r>
              <a:rPr lang="en-ZA" b="0" dirty="0">
                <a:solidFill>
                  <a:schemeClr val="tx1"/>
                </a:solidFill>
              </a:rPr>
              <a:t>applicable), bank statement etc</a:t>
            </a:r>
            <a:r>
              <a:rPr lang="en-ZA" b="0" dirty="0" smtClean="0">
                <a:solidFill>
                  <a:schemeClr val="tx1"/>
                </a:solidFill>
              </a:rPr>
              <a:t>.}.</a:t>
            </a:r>
            <a:endParaRPr lang="en-ZA" b="0" dirty="0">
              <a:solidFill>
                <a:schemeClr val="tx1"/>
              </a:solidFill>
            </a:endParaRPr>
          </a:p>
          <a:p>
            <a:pPr lvl="0">
              <a:lnSpc>
                <a:spcPct val="150000"/>
              </a:lnSpc>
            </a:pPr>
            <a:r>
              <a:rPr lang="en-ZA" b="0" dirty="0">
                <a:solidFill>
                  <a:schemeClr val="tx1"/>
                </a:solidFill>
              </a:rPr>
              <a:t>T</a:t>
            </a:r>
            <a:r>
              <a:rPr lang="en-ZA" b="0" dirty="0" smtClean="0">
                <a:solidFill>
                  <a:schemeClr val="tx1"/>
                </a:solidFill>
              </a:rPr>
              <a:t>ax compliance documents (tax certificate or tax exemption letter) </a:t>
            </a:r>
            <a:endParaRPr lang="en-ZA" b="0" dirty="0">
              <a:solidFill>
                <a:schemeClr val="tx1"/>
              </a:solidFill>
            </a:endParaRPr>
          </a:p>
        </p:txBody>
      </p:sp>
      <p:sp>
        <p:nvSpPr>
          <p:cNvPr id="5" name="Slide Number Placeholder 4"/>
          <p:cNvSpPr>
            <a:spLocks noGrp="1"/>
          </p:cNvSpPr>
          <p:nvPr>
            <p:ph type="sldNum" sz="quarter" idx="4"/>
          </p:nvPr>
        </p:nvSpPr>
        <p:spPr/>
        <p:txBody>
          <a:bodyPr/>
          <a:lstStyle/>
          <a:p>
            <a:r>
              <a:rPr lang="en-ZA" dirty="0" smtClean="0"/>
              <a:t>10</a:t>
            </a:r>
          </a:p>
        </p:txBody>
      </p:sp>
    </p:spTree>
    <p:extLst>
      <p:ext uri="{BB962C8B-B14F-4D97-AF65-F5344CB8AC3E}">
        <p14:creationId xmlns:p14="http://schemas.microsoft.com/office/powerpoint/2010/main" xmlns="" val="42370080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440160"/>
          </a:xfrm>
        </p:spPr>
        <p:txBody>
          <a:bodyPr>
            <a:noAutofit/>
          </a:bodyPr>
          <a:lstStyle/>
          <a:p>
            <a:pPr algn="ctr"/>
            <a:r>
              <a:rPr lang="en-GB" sz="2800" dirty="0" smtClean="0"/>
              <a:t>COLLABORATIVE ROLE OF THE PROVINCES/ ENTITIES/ SECTOR ORGANISATIONS</a:t>
            </a:r>
            <a:endParaRPr lang="en-ZA" sz="2800" dirty="0"/>
          </a:p>
        </p:txBody>
      </p:sp>
      <p:sp>
        <p:nvSpPr>
          <p:cNvPr id="3" name="Content Placeholder 2"/>
          <p:cNvSpPr>
            <a:spLocks noGrp="1"/>
          </p:cNvSpPr>
          <p:nvPr>
            <p:ph idx="1"/>
          </p:nvPr>
        </p:nvSpPr>
        <p:spPr>
          <a:xfrm>
            <a:off x="755576" y="1268760"/>
            <a:ext cx="7778824" cy="4674841"/>
          </a:xfrm>
        </p:spPr>
        <p:txBody>
          <a:bodyPr>
            <a:normAutofit lnSpcReduction="10000"/>
          </a:bodyPr>
          <a:lstStyle/>
          <a:p>
            <a:pPr marL="0" indent="0">
              <a:lnSpc>
                <a:spcPct val="150000"/>
              </a:lnSpc>
              <a:buNone/>
            </a:pPr>
            <a:r>
              <a:rPr lang="en-GB" b="0" dirty="0" smtClean="0">
                <a:solidFill>
                  <a:schemeClr val="tx1"/>
                </a:solidFill>
              </a:rPr>
              <a:t>The Department consulted with the Provinces; the Agencies/ Entities and Sector organisations before finalising the criteria, application process and other related matters. </a:t>
            </a:r>
          </a:p>
          <a:p>
            <a:pPr marL="0" indent="0">
              <a:lnSpc>
                <a:spcPct val="150000"/>
              </a:lnSpc>
              <a:buNone/>
            </a:pPr>
            <a:r>
              <a:rPr lang="en-GB" b="0" dirty="0" smtClean="0">
                <a:solidFill>
                  <a:schemeClr val="tx1"/>
                </a:solidFill>
              </a:rPr>
              <a:t>Emphasis on the role the above needed to play, inter-alia</a:t>
            </a:r>
          </a:p>
          <a:p>
            <a:pPr>
              <a:lnSpc>
                <a:spcPct val="150000"/>
              </a:lnSpc>
            </a:pPr>
            <a:r>
              <a:rPr lang="en-GB" b="0" dirty="0" smtClean="0">
                <a:solidFill>
                  <a:schemeClr val="tx1"/>
                </a:solidFill>
              </a:rPr>
              <a:t>Raising awareness amongst their constituency</a:t>
            </a:r>
          </a:p>
          <a:p>
            <a:pPr>
              <a:lnSpc>
                <a:spcPct val="150000"/>
              </a:lnSpc>
            </a:pPr>
            <a:r>
              <a:rPr lang="en-GB" b="0" dirty="0" smtClean="0">
                <a:solidFill>
                  <a:schemeClr val="tx1"/>
                </a:solidFill>
              </a:rPr>
              <a:t>Enabling and assisting with access to information</a:t>
            </a:r>
          </a:p>
          <a:p>
            <a:pPr>
              <a:lnSpc>
                <a:spcPct val="150000"/>
              </a:lnSpc>
            </a:pPr>
            <a:r>
              <a:rPr lang="en-GB" b="0" dirty="0" smtClean="0">
                <a:solidFill>
                  <a:schemeClr val="tx1"/>
                </a:solidFill>
              </a:rPr>
              <a:t>Ensuring country wide communication</a:t>
            </a:r>
          </a:p>
          <a:p>
            <a:pPr>
              <a:lnSpc>
                <a:spcPct val="150000"/>
              </a:lnSpc>
            </a:pPr>
            <a:r>
              <a:rPr lang="en-GB" b="0" dirty="0" smtClean="0">
                <a:solidFill>
                  <a:schemeClr val="tx1"/>
                </a:solidFill>
              </a:rPr>
              <a:t>Advantage of reaching remote / disadvantaged areas</a:t>
            </a:r>
          </a:p>
          <a:p>
            <a:pPr>
              <a:lnSpc>
                <a:spcPct val="150000"/>
              </a:lnSpc>
            </a:pPr>
            <a:r>
              <a:rPr lang="en-GB" b="0" dirty="0" smtClean="0">
                <a:solidFill>
                  <a:schemeClr val="tx1"/>
                </a:solidFill>
              </a:rPr>
              <a:t>Partnering with Provinces in implementation especially of the Solidarity Fund</a:t>
            </a:r>
          </a:p>
          <a:p>
            <a:pPr>
              <a:lnSpc>
                <a:spcPct val="150000"/>
              </a:lnSpc>
            </a:pPr>
            <a:r>
              <a:rPr lang="en-GB" b="0" dirty="0" smtClean="0">
                <a:solidFill>
                  <a:schemeClr val="tx1"/>
                </a:solidFill>
              </a:rPr>
              <a:t>Collaborative approach throughout the process</a:t>
            </a:r>
          </a:p>
          <a:p>
            <a:pPr>
              <a:lnSpc>
                <a:spcPct val="150000"/>
              </a:lnSpc>
            </a:pPr>
            <a:r>
              <a:rPr lang="en-GB" b="0" dirty="0" smtClean="0">
                <a:solidFill>
                  <a:schemeClr val="tx1"/>
                </a:solidFill>
              </a:rPr>
              <a:t>Exploring and implementation of measures to prevent duplication and double dipping</a:t>
            </a:r>
          </a:p>
          <a:p>
            <a:pPr marL="0" indent="0">
              <a:lnSpc>
                <a:spcPct val="150000"/>
              </a:lnSpc>
              <a:buNone/>
            </a:pPr>
            <a:endParaRPr lang="en-ZA" b="0" dirty="0">
              <a:solidFill>
                <a:srgbClr val="FF0000"/>
              </a:solidFill>
            </a:endParaRPr>
          </a:p>
        </p:txBody>
      </p:sp>
      <p:sp>
        <p:nvSpPr>
          <p:cNvPr id="5" name="Slide Number Placeholder 4"/>
          <p:cNvSpPr>
            <a:spLocks noGrp="1"/>
          </p:cNvSpPr>
          <p:nvPr>
            <p:ph type="sldNum" sz="quarter" idx="4"/>
          </p:nvPr>
        </p:nvSpPr>
        <p:spPr/>
        <p:txBody>
          <a:bodyPr/>
          <a:lstStyle/>
          <a:p>
            <a:r>
              <a:rPr lang="en-ZA" dirty="0" smtClean="0"/>
              <a:t>12</a:t>
            </a:r>
          </a:p>
        </p:txBody>
      </p:sp>
    </p:spTree>
    <p:extLst>
      <p:ext uri="{BB962C8B-B14F-4D97-AF65-F5344CB8AC3E}">
        <p14:creationId xmlns:p14="http://schemas.microsoft.com/office/powerpoint/2010/main" xmlns="" val="9873709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Monitoring and Risk mitigation</a:t>
            </a:r>
            <a:endParaRPr lang="en-ZA" dirty="0"/>
          </a:p>
        </p:txBody>
      </p:sp>
      <p:sp>
        <p:nvSpPr>
          <p:cNvPr id="3" name="Content Placeholder 2"/>
          <p:cNvSpPr>
            <a:spLocks noGrp="1"/>
          </p:cNvSpPr>
          <p:nvPr>
            <p:ph idx="1"/>
          </p:nvPr>
        </p:nvSpPr>
        <p:spPr>
          <a:xfrm>
            <a:off x="539552" y="1600201"/>
            <a:ext cx="7994848" cy="4343400"/>
          </a:xfrm>
        </p:spPr>
        <p:txBody>
          <a:bodyPr/>
          <a:lstStyle/>
          <a:p>
            <a:pPr lvl="0"/>
            <a:r>
              <a:rPr lang="en-US" b="0" dirty="0">
                <a:solidFill>
                  <a:schemeClr val="tx1"/>
                </a:solidFill>
              </a:rPr>
              <a:t>Submission of reports from panels (DSAC /Agencies Monitoring Team</a:t>
            </a:r>
            <a:r>
              <a:rPr lang="en-US" b="0" dirty="0" smtClean="0">
                <a:solidFill>
                  <a:schemeClr val="tx1"/>
                </a:solidFill>
              </a:rPr>
              <a:t>)</a:t>
            </a:r>
          </a:p>
          <a:p>
            <a:pPr lvl="0"/>
            <a:r>
              <a:rPr lang="en-US" b="0" dirty="0" smtClean="0">
                <a:solidFill>
                  <a:schemeClr val="tx1"/>
                </a:solidFill>
              </a:rPr>
              <a:t>Monitoring Team meets ever three days</a:t>
            </a:r>
            <a:endParaRPr lang="en-US" b="0" dirty="0">
              <a:solidFill>
                <a:schemeClr val="tx1"/>
              </a:solidFill>
            </a:endParaRPr>
          </a:p>
          <a:p>
            <a:pPr lvl="0"/>
            <a:r>
              <a:rPr lang="en-US" b="0" dirty="0">
                <a:solidFill>
                  <a:schemeClr val="tx1"/>
                </a:solidFill>
              </a:rPr>
              <a:t>Collation of daily reports by Agencies (Technical Coordinating </a:t>
            </a:r>
            <a:r>
              <a:rPr lang="en-US" b="0" dirty="0" smtClean="0">
                <a:solidFill>
                  <a:schemeClr val="tx1"/>
                </a:solidFill>
              </a:rPr>
              <a:t>team: Daily monitoring)</a:t>
            </a:r>
          </a:p>
          <a:p>
            <a:pPr lvl="0"/>
            <a:r>
              <a:rPr lang="en-US" b="0" dirty="0" smtClean="0">
                <a:solidFill>
                  <a:schemeClr val="tx1"/>
                </a:solidFill>
              </a:rPr>
              <a:t>Availing the DASC Beneficiary database to the Agencies</a:t>
            </a:r>
          </a:p>
          <a:p>
            <a:pPr lvl="0"/>
            <a:r>
              <a:rPr lang="en-US" b="0" dirty="0" smtClean="0">
                <a:solidFill>
                  <a:schemeClr val="tx1"/>
                </a:solidFill>
              </a:rPr>
              <a:t>Sourcing the Beneficiary database from Provinces</a:t>
            </a:r>
            <a:endParaRPr lang="en-US" b="0" dirty="0">
              <a:solidFill>
                <a:schemeClr val="tx1"/>
              </a:solidFill>
            </a:endParaRPr>
          </a:p>
          <a:p>
            <a:pPr lvl="0"/>
            <a:r>
              <a:rPr lang="en-US" b="0" dirty="0">
                <a:solidFill>
                  <a:schemeClr val="tx1"/>
                </a:solidFill>
              </a:rPr>
              <a:t>Quality assurance : DSAC </a:t>
            </a:r>
            <a:r>
              <a:rPr lang="en-US" b="0" dirty="0" smtClean="0">
                <a:solidFill>
                  <a:schemeClr val="tx1"/>
                </a:solidFill>
              </a:rPr>
              <a:t>RESPONSIBILITY</a:t>
            </a:r>
          </a:p>
          <a:p>
            <a:r>
              <a:rPr lang="en-US" b="0" dirty="0">
                <a:solidFill>
                  <a:schemeClr val="tx1"/>
                </a:solidFill>
                <a:latin typeface="Calibri" panose="020F0502020204030204" pitchFamily="34" charset="0"/>
                <a:ea typeface="Calibri" panose="020F0502020204030204" pitchFamily="34" charset="0"/>
                <a:cs typeface="Times New Roman" panose="02020603050405020304" pitchFamily="18" charset="0"/>
              </a:rPr>
              <a:t>To mitigate the risk of double dipping or fraud </a:t>
            </a:r>
            <a:r>
              <a:rPr lang="en-US" b="0"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by checking </a:t>
            </a:r>
            <a:r>
              <a:rPr lang="en-US" b="0" dirty="0">
                <a:solidFill>
                  <a:schemeClr val="tx1"/>
                </a:solidFill>
                <a:latin typeface="Calibri" panose="020F0502020204030204" pitchFamily="34" charset="0"/>
                <a:ea typeface="Calibri" panose="020F0502020204030204" pitchFamily="34" charset="0"/>
                <a:cs typeface="Times New Roman" panose="02020603050405020304" pitchFamily="18" charset="0"/>
              </a:rPr>
              <a:t>against the UIF, SASSA as well Home Affairs databases</a:t>
            </a:r>
            <a:endParaRPr lang="en-ZA" sz="1400" b="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lvl="0"/>
            <a:endParaRPr lang="en-US" dirty="0"/>
          </a:p>
          <a:p>
            <a:endParaRPr lang="en-ZA" dirty="0"/>
          </a:p>
        </p:txBody>
      </p:sp>
      <p:sp>
        <p:nvSpPr>
          <p:cNvPr id="4" name="Slide Number Placeholder 3"/>
          <p:cNvSpPr>
            <a:spLocks noGrp="1"/>
          </p:cNvSpPr>
          <p:nvPr>
            <p:ph type="sldNum" sz="quarter" idx="4"/>
          </p:nvPr>
        </p:nvSpPr>
        <p:spPr/>
        <p:txBody>
          <a:bodyPr/>
          <a:lstStyle/>
          <a:p>
            <a:r>
              <a:rPr lang="en-ZA" smtClean="0"/>
              <a:t>1</a:t>
            </a:r>
            <a:endParaRPr lang="en-ZA" dirty="0" smtClean="0"/>
          </a:p>
        </p:txBody>
      </p:sp>
    </p:spTree>
    <p:extLst>
      <p:ext uri="{BB962C8B-B14F-4D97-AF65-F5344CB8AC3E}">
        <p14:creationId xmlns:p14="http://schemas.microsoft.com/office/powerpoint/2010/main" xmlns="" val="40527214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09800"/>
            <a:ext cx="6954587" cy="1075184"/>
          </a:xfrm>
        </p:spPr>
        <p:txBody>
          <a:bodyPr>
            <a:normAutofit/>
          </a:bodyPr>
          <a:lstStyle/>
          <a:p>
            <a:r>
              <a:rPr lang="en-GB" dirty="0" smtClean="0"/>
              <a:t>DIRECTIONS IN THE OPENING OF VENUES AND CONTACT SPORT</a:t>
            </a:r>
            <a:endParaRPr lang="en-ZA" dirty="0"/>
          </a:p>
        </p:txBody>
      </p:sp>
      <p:sp>
        <p:nvSpPr>
          <p:cNvPr id="3" name="Slide Number Placeholder 2"/>
          <p:cNvSpPr>
            <a:spLocks noGrp="1"/>
          </p:cNvSpPr>
          <p:nvPr>
            <p:ph type="sldNum" sz="quarter" idx="4294967295"/>
          </p:nvPr>
        </p:nvSpPr>
        <p:spPr/>
        <p:txBody>
          <a:bodyPr/>
          <a:lstStyle/>
          <a:p>
            <a:r>
              <a:rPr lang="en-ZA" smtClean="0"/>
              <a:t>1</a:t>
            </a:r>
            <a:endParaRPr lang="en-ZA" dirty="0" smtClean="0"/>
          </a:p>
        </p:txBody>
      </p:sp>
    </p:spTree>
    <p:extLst>
      <p:ext uri="{BB962C8B-B14F-4D97-AF65-F5344CB8AC3E}">
        <p14:creationId xmlns:p14="http://schemas.microsoft.com/office/powerpoint/2010/main" xmlns="" val="22595216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CDD43455-1EF1-4394-B4A2-09BFCE79F80A}"/>
              </a:ext>
            </a:extLst>
          </p:cNvPr>
          <p:cNvSpPr txBox="1"/>
          <p:nvPr/>
        </p:nvSpPr>
        <p:spPr>
          <a:xfrm>
            <a:off x="1230296" y="433785"/>
            <a:ext cx="6709318" cy="507831"/>
          </a:xfrm>
          <a:prstGeom prst="rect">
            <a:avLst/>
          </a:prstGeom>
          <a:noFill/>
        </p:spPr>
        <p:txBody>
          <a:bodyPr wrap="square" rtlCol="0">
            <a:spAutoFit/>
          </a:bodyPr>
          <a:lstStyle/>
          <a:p>
            <a:pPr algn="r"/>
            <a:r>
              <a:rPr lang="en-US" sz="2700" b="1" dirty="0">
                <a:solidFill>
                  <a:schemeClr val="accent2">
                    <a:lumMod val="50000"/>
                  </a:schemeClr>
                </a:solidFill>
                <a:effectLst>
                  <a:outerShdw blurRad="38100" dist="38100" dir="2700000" algn="tl">
                    <a:srgbClr val="000000">
                      <a:alpha val="43137"/>
                    </a:srgbClr>
                  </a:outerShdw>
                </a:effectLst>
                <a:latin typeface="Bahnschrift SemiBold" panose="020B0502040204020203" pitchFamily="34" charset="0"/>
              </a:rPr>
              <a:t>PURPOSE OF THE PRESENTATION</a:t>
            </a:r>
            <a:endParaRPr lang="en-ZA" sz="2700" b="1" dirty="0">
              <a:solidFill>
                <a:schemeClr val="accent2">
                  <a:lumMod val="50000"/>
                </a:schemeClr>
              </a:solidFill>
              <a:effectLst>
                <a:outerShdw blurRad="38100" dist="38100" dir="2700000" algn="tl">
                  <a:srgbClr val="000000">
                    <a:alpha val="43137"/>
                  </a:srgbClr>
                </a:outerShdw>
              </a:effectLst>
              <a:latin typeface="Bahnschrift SemiBold" panose="020B0502040204020203" pitchFamily="34" charset="0"/>
            </a:endParaRPr>
          </a:p>
        </p:txBody>
      </p:sp>
      <p:sp>
        <p:nvSpPr>
          <p:cNvPr id="2" name="Rectangle 1">
            <a:extLst>
              <a:ext uri="{FF2B5EF4-FFF2-40B4-BE49-F238E27FC236}">
                <a16:creationId xmlns:a16="http://schemas.microsoft.com/office/drawing/2014/main" xmlns="" id="{67A05A67-D99A-41D3-87B7-A24A3459078F}"/>
              </a:ext>
            </a:extLst>
          </p:cNvPr>
          <p:cNvSpPr/>
          <p:nvPr/>
        </p:nvSpPr>
        <p:spPr>
          <a:xfrm>
            <a:off x="1007604" y="1664424"/>
            <a:ext cx="7781465" cy="1477328"/>
          </a:xfrm>
          <a:prstGeom prst="rect">
            <a:avLst/>
          </a:prstGeom>
          <a:solidFill>
            <a:srgbClr val="F3740B"/>
          </a:solidFill>
          <a:ln w="57150">
            <a:solidFill>
              <a:schemeClr val="tx1"/>
            </a:solidFill>
          </a:ln>
        </p:spPr>
        <p:txBody>
          <a:bodyPr wrap="square">
            <a:spAutoFit/>
          </a:bodyPr>
          <a:lstStyle/>
          <a:p>
            <a:pPr algn="ctr"/>
            <a:endParaRPr lang="en-US" dirty="0">
              <a:solidFill>
                <a:schemeClr val="bg1"/>
              </a:solidFill>
              <a:latin typeface="Arial" panose="020B0604020202020204" pitchFamily="34" charset="0"/>
              <a:cs typeface="Arial" panose="020B0604020202020204" pitchFamily="34" charset="0"/>
            </a:endParaRPr>
          </a:p>
          <a:p>
            <a:pPr algn="ctr"/>
            <a:r>
              <a:rPr lang="en-GB" dirty="0" smtClean="0">
                <a:solidFill>
                  <a:schemeClr val="bg1"/>
                </a:solidFill>
                <a:latin typeface="Arial" panose="020B0604020202020204" pitchFamily="34" charset="0"/>
                <a:cs typeface="Arial" panose="020B0604020202020204" pitchFamily="34" charset="0"/>
              </a:rPr>
              <a:t>To provide the Portfolio Committee with an  update on the COVID-19  Relief Initiatives implemented by the Department  </a:t>
            </a:r>
            <a:endParaRPr lang="en-ZA" dirty="0">
              <a:solidFill>
                <a:schemeClr val="bg1"/>
              </a:solidFill>
              <a:latin typeface="Arial" panose="020B0604020202020204" pitchFamily="34" charset="0"/>
              <a:cs typeface="Arial" panose="020B0604020202020204" pitchFamily="34" charset="0"/>
            </a:endParaRPr>
          </a:p>
          <a:p>
            <a:pPr algn="ctr"/>
            <a:endParaRPr lang="en-ZA" dirty="0">
              <a:solidFill>
                <a:schemeClr val="bg1"/>
              </a:solidFill>
              <a:latin typeface="Arial" panose="020B0604020202020204" pitchFamily="34" charset="0"/>
              <a:cs typeface="Arial" panose="020B0604020202020204" pitchFamily="34" charset="0"/>
            </a:endParaRPr>
          </a:p>
          <a:p>
            <a:pPr algn="ctr"/>
            <a:endParaRPr lang="en-US"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xmlns="" id="{EA073C68-6636-4530-B77D-ADF28C7801DA}"/>
              </a:ext>
            </a:extLst>
          </p:cNvPr>
          <p:cNvPicPr>
            <a:picLocks noChangeAspect="1"/>
          </p:cNvPicPr>
          <p:nvPr/>
        </p:nvPicPr>
        <p:blipFill>
          <a:blip r:embed="rId2"/>
          <a:stretch>
            <a:fillRect/>
          </a:stretch>
        </p:blipFill>
        <p:spPr>
          <a:xfrm>
            <a:off x="693040" y="310997"/>
            <a:ext cx="1074513" cy="800169"/>
          </a:xfrm>
          <a:prstGeom prst="rect">
            <a:avLst/>
          </a:prstGeom>
        </p:spPr>
      </p:pic>
      <p:pic>
        <p:nvPicPr>
          <p:cNvPr id="9" name="Picture 2" descr="C:\Users\bingo\Desktop\banzi\DSAC\Sport%2c Art and Culture Logo_CMYK.jpg">
            <a:extLst>
              <a:ext uri="{FF2B5EF4-FFF2-40B4-BE49-F238E27FC236}">
                <a16:creationId xmlns:a16="http://schemas.microsoft.com/office/drawing/2014/main" xmlns="" id="{CA428617-153C-4E96-BAF6-3B13399863A4}"/>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47712" y="5607971"/>
            <a:ext cx="2439682" cy="929354"/>
          </a:xfrm>
          <a:prstGeom prst="rect">
            <a:avLst/>
          </a:prstGeom>
          <a:noFill/>
          <a:extLst>
            <a:ext uri="{909E8E84-426E-40dd-AFC4-6F175D3DCCD1}">
              <a14:hiddenFill xmlns="" xmlns:a14="http://schemas.microsoft.com/office/drawing/2010/main">
                <a:solidFill>
                  <a:srgbClr val="FFFFFF"/>
                </a:solidFill>
              </a14:hiddenFill>
            </a:ext>
          </a:extLst>
        </p:spPr>
      </p:pic>
      <p:sp>
        <p:nvSpPr>
          <p:cNvPr id="7" name="Slide Number Placeholder 6">
            <a:extLst>
              <a:ext uri="{FF2B5EF4-FFF2-40B4-BE49-F238E27FC236}">
                <a16:creationId xmlns:a16="http://schemas.microsoft.com/office/drawing/2014/main" xmlns="" id="{FEB2C70C-D357-4CBA-BAD1-454E71ED07A6}"/>
              </a:ext>
            </a:extLst>
          </p:cNvPr>
          <p:cNvSpPr>
            <a:spLocks noGrp="1"/>
          </p:cNvSpPr>
          <p:nvPr>
            <p:ph type="sldNum" sz="quarter" idx="12"/>
          </p:nvPr>
        </p:nvSpPr>
        <p:spPr/>
        <p:txBody>
          <a:bodyPr/>
          <a:lstStyle/>
          <a:p>
            <a:fld id="{F986BC6C-A1B6-454A-8737-3EFFA3B96459}" type="slidenum">
              <a:rPr lang="en-ZA" smtClean="0"/>
              <a:pPr/>
              <a:t>2</a:t>
            </a:fld>
            <a:endParaRPr lang="en-ZA" dirty="0"/>
          </a:p>
        </p:txBody>
      </p:sp>
      <p:pic>
        <p:nvPicPr>
          <p:cNvPr id="8" name="Picture 7"/>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8161645" y="822257"/>
            <a:ext cx="630449" cy="565538"/>
          </a:xfrm>
          <a:prstGeom prst="rect">
            <a:avLst/>
          </a:prstGeom>
        </p:spPr>
      </p:pic>
    </p:spTree>
    <p:extLst>
      <p:ext uri="{BB962C8B-B14F-4D97-AF65-F5344CB8AC3E}">
        <p14:creationId xmlns:p14="http://schemas.microsoft.com/office/powerpoint/2010/main" xmlns="" val="2822839803"/>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504056"/>
          </a:xfrm>
        </p:spPr>
        <p:txBody>
          <a:bodyPr rtlCol="0">
            <a:noAutofit/>
          </a:bodyPr>
          <a:lstStyle/>
          <a:p>
            <a:pPr algn="ctr" eaLnBrk="1" fontAlgn="auto" hangingPunct="1">
              <a:spcAft>
                <a:spcPts val="0"/>
              </a:spcAft>
              <a:defRPr/>
            </a:pPr>
            <a:r>
              <a:rPr lang="en-GB" sz="2800" dirty="0" smtClean="0">
                <a:solidFill>
                  <a:schemeClr val="accent6"/>
                </a:solidFill>
                <a:latin typeface="+mn-lt"/>
              </a:rPr>
              <a:t>DIRECTIONS ON REOPENING OF VENUES - STATUS</a:t>
            </a:r>
            <a:endParaRPr lang="en-ZA" sz="2800" dirty="0">
              <a:solidFill>
                <a:schemeClr val="accent6"/>
              </a:solidFill>
              <a:latin typeface="+mn-lt"/>
            </a:endParaRPr>
          </a:p>
        </p:txBody>
      </p:sp>
      <p:sp>
        <p:nvSpPr>
          <p:cNvPr id="3" name="Rectangle 2"/>
          <p:cNvSpPr/>
          <p:nvPr/>
        </p:nvSpPr>
        <p:spPr>
          <a:xfrm>
            <a:off x="179512" y="692696"/>
            <a:ext cx="8712968" cy="5016758"/>
          </a:xfrm>
          <a:prstGeom prst="rect">
            <a:avLst/>
          </a:prstGeom>
        </p:spPr>
        <p:txBody>
          <a:bodyPr wrap="square">
            <a:spAutoFit/>
          </a:bodyPr>
          <a:lstStyle/>
          <a:p>
            <a:pPr marL="285750" indent="-285750">
              <a:buFont typeface="Arial"/>
              <a:buChar char="•"/>
            </a:pPr>
            <a:r>
              <a:rPr lang="en-ZA" sz="1600" dirty="0" smtClean="0">
                <a:latin typeface="Arial" panose="020B0604020202020204" pitchFamily="34" charset="0"/>
                <a:cs typeface="Arial" panose="020B0604020202020204" pitchFamily="34" charset="0"/>
              </a:rPr>
              <a:t>By the 31st July 2020 a total of 85 applications were received as follows:</a:t>
            </a:r>
          </a:p>
          <a:p>
            <a:pPr marL="742950" lvl="1" indent="-285750">
              <a:buFont typeface="Arial"/>
              <a:buChar char="•"/>
            </a:pPr>
            <a:r>
              <a:rPr lang="en-ZA" sz="1600" dirty="0" smtClean="0">
                <a:latin typeface="Arial" panose="020B0604020202020204" pitchFamily="34" charset="0"/>
                <a:cs typeface="Arial" panose="020B0604020202020204" pitchFamily="34" charset="0"/>
              </a:rPr>
              <a:t> 39 x Museums;</a:t>
            </a:r>
          </a:p>
          <a:p>
            <a:pPr marL="742950" lvl="1" indent="-285750">
              <a:buFont typeface="Arial"/>
              <a:buChar char="•"/>
            </a:pPr>
            <a:r>
              <a:rPr lang="en-ZA" sz="1600" dirty="0" smtClean="0">
                <a:latin typeface="Arial" panose="020B0604020202020204" pitchFamily="34" charset="0"/>
                <a:cs typeface="Arial" panose="020B0604020202020204" pitchFamily="34" charset="0"/>
              </a:rPr>
              <a:t>18 x Cinemas; </a:t>
            </a:r>
          </a:p>
          <a:p>
            <a:pPr marL="742950" lvl="1" indent="-285750">
              <a:buFont typeface="Arial"/>
              <a:buChar char="•"/>
            </a:pPr>
            <a:r>
              <a:rPr lang="en-ZA" sz="1600" dirty="0" smtClean="0">
                <a:latin typeface="Arial" panose="020B0604020202020204" pitchFamily="34" charset="0"/>
                <a:cs typeface="Arial" panose="020B0604020202020204" pitchFamily="34" charset="0"/>
              </a:rPr>
              <a:t>11 x Theatres; and</a:t>
            </a:r>
          </a:p>
          <a:p>
            <a:pPr marL="742950" lvl="1" indent="-285750">
              <a:buFont typeface="Arial"/>
              <a:buChar char="•"/>
            </a:pPr>
            <a:r>
              <a:rPr lang="en-ZA" sz="1600" dirty="0" smtClean="0">
                <a:latin typeface="Arial" panose="020B0604020202020204" pitchFamily="34" charset="0"/>
                <a:cs typeface="Arial" panose="020B0604020202020204" pitchFamily="34" charset="0"/>
              </a:rPr>
              <a:t>17 x Libraries</a:t>
            </a:r>
            <a:r>
              <a:rPr lang="en-ZA" sz="1600" dirty="0">
                <a:latin typeface="Arial" panose="020B0604020202020204" pitchFamily="34" charset="0"/>
                <a:cs typeface="Arial" panose="020B0604020202020204" pitchFamily="34" charset="0"/>
              </a:rPr>
              <a:t>.</a:t>
            </a:r>
            <a:endParaRPr lang="en-ZA" sz="1600" dirty="0" smtClean="0">
              <a:latin typeface="Arial" panose="020B0604020202020204" pitchFamily="34" charset="0"/>
              <a:cs typeface="Arial" panose="020B0604020202020204" pitchFamily="34" charset="0"/>
            </a:endParaRPr>
          </a:p>
          <a:p>
            <a:pPr lvl="1"/>
            <a:r>
              <a:rPr lang="en-ZA" sz="1600" b="1" dirty="0" smtClean="0">
                <a:latin typeface="Arial" panose="020B0604020202020204" pitchFamily="34" charset="0"/>
                <a:cs typeface="Arial" panose="020B0604020202020204" pitchFamily="34" charset="0"/>
              </a:rPr>
              <a:t>NOTE: </a:t>
            </a:r>
            <a:r>
              <a:rPr lang="en-ZA" sz="1600" dirty="0" smtClean="0">
                <a:latin typeface="Arial" panose="020B0604020202020204" pitchFamily="34" charset="0"/>
                <a:cs typeface="Arial" panose="020B0604020202020204" pitchFamily="34" charset="0"/>
              </a:rPr>
              <a:t>there were two applications for Libraries and three for cinemas which were group applications.</a:t>
            </a:r>
          </a:p>
          <a:p>
            <a:pPr marL="285750" indent="-285750">
              <a:buFont typeface="Arial"/>
              <a:buChar char="•"/>
            </a:pPr>
            <a:r>
              <a:rPr lang="en-ZA" sz="1600" dirty="0" smtClean="0">
                <a:latin typeface="Arial" panose="020B0604020202020204" pitchFamily="34" charset="0"/>
                <a:cs typeface="Arial" panose="020B0604020202020204" pitchFamily="34" charset="0"/>
              </a:rPr>
              <a:t>An internal Technical Committee has adjudicated over all the above applications.</a:t>
            </a:r>
          </a:p>
          <a:p>
            <a:pPr marL="285750" indent="-285750">
              <a:buFont typeface="Arial"/>
              <a:buChar char="•"/>
            </a:pPr>
            <a:r>
              <a:rPr lang="en-ZA" sz="1600" dirty="0" smtClean="0">
                <a:latin typeface="Arial" panose="020B0604020202020204" pitchFamily="34" charset="0"/>
                <a:cs typeface="Arial" panose="020B0604020202020204" pitchFamily="34" charset="0"/>
              </a:rPr>
              <a:t>Last adjudication was held on the 18</a:t>
            </a:r>
            <a:r>
              <a:rPr lang="en-ZA" sz="1600" baseline="30000" dirty="0" smtClean="0">
                <a:latin typeface="Arial" panose="020B0604020202020204" pitchFamily="34" charset="0"/>
                <a:cs typeface="Arial" panose="020B0604020202020204" pitchFamily="34" charset="0"/>
              </a:rPr>
              <a:t>th</a:t>
            </a:r>
            <a:r>
              <a:rPr lang="en-ZA" sz="1600" dirty="0" smtClean="0">
                <a:latin typeface="Arial" panose="020B0604020202020204" pitchFamily="34" charset="0"/>
                <a:cs typeface="Arial" panose="020B0604020202020204" pitchFamily="34" charset="0"/>
              </a:rPr>
              <a:t> August 2020; as the Committee had to consider those that had to submit outstanding documents; e.g. Declaration letters</a:t>
            </a:r>
          </a:p>
          <a:p>
            <a:pPr marL="285750" indent="-285750">
              <a:buFont typeface="Arial"/>
              <a:buChar char="•"/>
            </a:pPr>
            <a:r>
              <a:rPr lang="en-ZA" sz="1600" dirty="0" smtClean="0">
                <a:latin typeface="Arial" panose="020B0604020202020204" pitchFamily="34" charset="0"/>
                <a:cs typeface="Arial" panose="020B0604020202020204" pitchFamily="34" charset="0"/>
              </a:rPr>
              <a:t>Of the 85 complete applications; total recommended 57 and outstanding 28; as follows:</a:t>
            </a:r>
          </a:p>
          <a:p>
            <a:pPr marL="742950" lvl="1" indent="-285750">
              <a:buFont typeface="Arial"/>
              <a:buChar char="•"/>
            </a:pPr>
            <a:r>
              <a:rPr lang="en-ZA" sz="1600" dirty="0" smtClean="0">
                <a:latin typeface="Arial" panose="020B0604020202020204" pitchFamily="34" charset="0"/>
                <a:cs typeface="Arial" panose="020B0604020202020204" pitchFamily="34" charset="0"/>
              </a:rPr>
              <a:t>27 x Museums recommended; and 12 outstanding</a:t>
            </a:r>
          </a:p>
          <a:p>
            <a:pPr marL="742950" lvl="1" indent="-285750">
              <a:buFont typeface="Arial"/>
              <a:buChar char="•"/>
            </a:pPr>
            <a:r>
              <a:rPr lang="en-ZA" sz="1600" dirty="0" smtClean="0">
                <a:latin typeface="Arial" panose="020B0604020202020204" pitchFamily="34" charset="0"/>
                <a:cs typeface="Arial" panose="020B0604020202020204" pitchFamily="34" charset="0"/>
              </a:rPr>
              <a:t>17 x Cinemas recommended and 1 outstanding</a:t>
            </a:r>
          </a:p>
          <a:p>
            <a:pPr marL="742950" lvl="1" indent="-285750">
              <a:buFont typeface="Arial"/>
              <a:buChar char="•"/>
            </a:pPr>
            <a:r>
              <a:rPr lang="en-ZA" sz="1600" dirty="0" smtClean="0">
                <a:latin typeface="Arial" panose="020B0604020202020204" pitchFamily="34" charset="0"/>
                <a:cs typeface="Arial" panose="020B0604020202020204" pitchFamily="34" charset="0"/>
              </a:rPr>
              <a:t>6 x Theatres recommended and 5 outstanding</a:t>
            </a:r>
          </a:p>
          <a:p>
            <a:pPr marL="742950" lvl="1" indent="-285750">
              <a:buFont typeface="Arial"/>
              <a:buChar char="•"/>
            </a:pPr>
            <a:r>
              <a:rPr lang="en-ZA" sz="1600" dirty="0" smtClean="0">
                <a:latin typeface="Arial" panose="020B0604020202020204" pitchFamily="34" charset="0"/>
                <a:cs typeface="Arial" panose="020B0604020202020204" pitchFamily="34" charset="0"/>
              </a:rPr>
              <a:t>7 x Libraries recommended and 10 outstanding </a:t>
            </a:r>
          </a:p>
          <a:p>
            <a:pPr marL="285750" indent="-285750">
              <a:buFont typeface="Arial"/>
              <a:buChar char="•"/>
            </a:pPr>
            <a:r>
              <a:rPr lang="en-ZA" sz="1600" dirty="0" smtClean="0">
                <a:latin typeface="Arial" panose="020B0604020202020204" pitchFamily="34" charset="0"/>
                <a:cs typeface="Arial" panose="020B0604020202020204" pitchFamily="34" charset="0"/>
              </a:rPr>
              <a:t>Out of the 57 recommended, 46 letters have been signed by the Minister and sent back to the applicants,</a:t>
            </a:r>
          </a:p>
          <a:p>
            <a:pPr marL="285750" indent="-285750">
              <a:buFont typeface="Arial"/>
              <a:buChar char="•"/>
            </a:pPr>
            <a:r>
              <a:rPr lang="en-ZA" sz="1600" dirty="0" smtClean="0">
                <a:latin typeface="Arial" panose="020B0604020202020204" pitchFamily="34" charset="0"/>
                <a:cs typeface="Arial" panose="020B0604020202020204" pitchFamily="34" charset="0"/>
              </a:rPr>
              <a:t>Approval for 39 outstanding is being finalised and feedback to be given to the applicants by the 25</a:t>
            </a:r>
            <a:r>
              <a:rPr lang="en-ZA" sz="1600" baseline="30000" dirty="0" smtClean="0">
                <a:latin typeface="Arial" panose="020B0604020202020204" pitchFamily="34" charset="0"/>
                <a:cs typeface="Arial" panose="020B0604020202020204" pitchFamily="34" charset="0"/>
              </a:rPr>
              <a:t>th</a:t>
            </a:r>
            <a:r>
              <a:rPr lang="en-ZA" sz="1600" dirty="0">
                <a:latin typeface="Arial" panose="020B0604020202020204" pitchFamily="34" charset="0"/>
                <a:cs typeface="Arial" panose="020B0604020202020204" pitchFamily="34" charset="0"/>
              </a:rPr>
              <a:t> </a:t>
            </a:r>
            <a:r>
              <a:rPr lang="en-ZA" sz="1600" dirty="0" smtClean="0">
                <a:latin typeface="Arial" panose="020B0604020202020204" pitchFamily="34" charset="0"/>
                <a:cs typeface="Arial" panose="020B0604020202020204" pitchFamily="34" charset="0"/>
              </a:rPr>
              <a:t>August 2020.</a:t>
            </a:r>
          </a:p>
          <a:p>
            <a:pPr marL="285750" indent="-285750">
              <a:buFont typeface="Arial"/>
              <a:buChar char="•"/>
            </a:pPr>
            <a:r>
              <a:rPr lang="en-ZA" sz="1600" b="1" dirty="0" smtClean="0">
                <a:latin typeface="Arial" panose="020B0604020202020204" pitchFamily="34" charset="0"/>
                <a:cs typeface="Arial" panose="020B0604020202020204" pitchFamily="34" charset="0"/>
              </a:rPr>
              <a:t>NOTE:</a:t>
            </a:r>
            <a:r>
              <a:rPr lang="en-ZA" sz="1600" dirty="0" smtClean="0">
                <a:latin typeface="Arial" panose="020B0604020202020204" pitchFamily="34" charset="0"/>
                <a:cs typeface="Arial" panose="020B0604020202020204" pitchFamily="34" charset="0"/>
              </a:rPr>
              <a:t>  Department is finalising new directions in line with the shift to Alert Level 2</a:t>
            </a:r>
            <a:endParaRPr lang="en-US" sz="1600" dirty="0"/>
          </a:p>
        </p:txBody>
      </p:sp>
    </p:spTree>
    <p:extLst>
      <p:ext uri="{BB962C8B-B14F-4D97-AF65-F5344CB8AC3E}">
        <p14:creationId xmlns:p14="http://schemas.microsoft.com/office/powerpoint/2010/main" xmlns="" val="41968127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0"/>
            <a:ext cx="8229600" cy="1052736"/>
          </a:xfrm>
        </p:spPr>
        <p:txBody>
          <a:bodyPr rtlCol="0">
            <a:noAutofit/>
          </a:bodyPr>
          <a:lstStyle/>
          <a:p>
            <a:pPr algn="ctr" eaLnBrk="1" fontAlgn="auto" hangingPunct="1">
              <a:spcAft>
                <a:spcPts val="0"/>
              </a:spcAft>
              <a:defRPr/>
            </a:pPr>
            <a:r>
              <a:rPr lang="en-GB" sz="2800" dirty="0">
                <a:latin typeface="+mn-lt"/>
              </a:rPr>
              <a:t>DIRECTIONS ON OPENING </a:t>
            </a:r>
            <a:r>
              <a:rPr lang="en-GB" sz="2800" dirty="0" smtClean="0">
                <a:latin typeface="+mn-lt"/>
              </a:rPr>
              <a:t>OF </a:t>
            </a:r>
            <a:r>
              <a:rPr lang="en-GB" sz="2800" dirty="0">
                <a:latin typeface="+mn-lt"/>
              </a:rPr>
              <a:t>CONTACT SPORT - STATUS</a:t>
            </a:r>
            <a:endParaRPr lang="en-ZA" sz="2800" dirty="0">
              <a:latin typeface="+mn-lt"/>
            </a:endParaRPr>
          </a:p>
        </p:txBody>
      </p:sp>
      <p:sp>
        <p:nvSpPr>
          <p:cNvPr id="3" name="TextBox 2">
            <a:extLst>
              <a:ext uri="{FF2B5EF4-FFF2-40B4-BE49-F238E27FC236}">
                <a16:creationId xmlns:a16="http://schemas.microsoft.com/office/drawing/2014/main" xmlns="" id="{B74FF11F-08DD-48ED-A021-B05693FB34BE}"/>
              </a:ext>
            </a:extLst>
          </p:cNvPr>
          <p:cNvSpPr txBox="1"/>
          <p:nvPr/>
        </p:nvSpPr>
        <p:spPr>
          <a:xfrm>
            <a:off x="755576" y="1268760"/>
            <a:ext cx="7272808" cy="6909584"/>
          </a:xfrm>
          <a:prstGeom prst="rect">
            <a:avLst/>
          </a:prstGeom>
          <a:noFill/>
        </p:spPr>
        <p:txBody>
          <a:bodyPr wrap="square" rtlCol="0">
            <a:spAutoFit/>
          </a:bodyPr>
          <a:lstStyle/>
          <a:p>
            <a:pPr marL="285750" indent="-285750">
              <a:buFont typeface="Arial" panose="020B0604020202020204" pitchFamily="34" charset="0"/>
              <a:buChar char="•"/>
            </a:pPr>
            <a:r>
              <a:rPr lang="en-ZA" sz="1400" dirty="0" smtClean="0">
                <a:solidFill>
                  <a:srgbClr val="313131"/>
                </a:solidFill>
                <a:latin typeface="Arial" panose="020B0604020202020204" pitchFamily="34" charset="0"/>
                <a:ea typeface="Calibri" panose="020F0502020204030204" pitchFamily="34" charset="0"/>
              </a:rPr>
              <a:t>The </a:t>
            </a:r>
            <a:r>
              <a:rPr lang="en-ZA" sz="1400" dirty="0">
                <a:solidFill>
                  <a:srgbClr val="313131"/>
                </a:solidFill>
                <a:latin typeface="Arial" panose="020B0604020202020204" pitchFamily="34" charset="0"/>
                <a:ea typeface="Calibri" panose="020F0502020204030204" pitchFamily="34" charset="0"/>
              </a:rPr>
              <a:t>Department received plans from recognised sports bodies firstly for non-contact Professional sport to resume training and matches and for contact Professional sport to initially resume </a:t>
            </a:r>
            <a:r>
              <a:rPr lang="en-ZA" sz="1400">
                <a:solidFill>
                  <a:srgbClr val="313131"/>
                </a:solidFill>
                <a:latin typeface="Arial" panose="020B0604020202020204" pitchFamily="34" charset="0"/>
                <a:ea typeface="Calibri" panose="020F0502020204030204" pitchFamily="34" charset="0"/>
              </a:rPr>
              <a:t>training </a:t>
            </a:r>
            <a:r>
              <a:rPr lang="en-ZA" sz="1400" smtClean="0">
                <a:solidFill>
                  <a:srgbClr val="313131"/>
                </a:solidFill>
                <a:latin typeface="Arial" panose="020B0604020202020204" pitchFamily="34" charset="0"/>
                <a:ea typeface="Calibri" panose="020F0502020204030204" pitchFamily="34" charset="0"/>
              </a:rPr>
              <a:t>only, </a:t>
            </a:r>
            <a:r>
              <a:rPr lang="en-ZA" sz="1400" dirty="0">
                <a:solidFill>
                  <a:srgbClr val="313131"/>
                </a:solidFill>
                <a:latin typeface="Arial" panose="020B0604020202020204" pitchFamily="34" charset="0"/>
                <a:ea typeface="Calibri" panose="020F0502020204030204" pitchFamily="34" charset="0"/>
              </a:rPr>
              <a:t>all having committed to strict measures to mitigate against the risk of spreading the </a:t>
            </a:r>
            <a:r>
              <a:rPr lang="en-ZA" sz="1400" dirty="0" smtClean="0">
                <a:solidFill>
                  <a:srgbClr val="313131"/>
                </a:solidFill>
                <a:latin typeface="Arial" panose="020B0604020202020204" pitchFamily="34" charset="0"/>
                <a:ea typeface="Calibri" panose="020F0502020204030204" pitchFamily="34" charset="0"/>
              </a:rPr>
              <a:t>disease</a:t>
            </a:r>
          </a:p>
          <a:p>
            <a:pPr marL="171450" indent="-171450" algn="just">
              <a:lnSpc>
                <a:spcPct val="150000"/>
              </a:lnSpc>
              <a:spcAft>
                <a:spcPts val="800"/>
              </a:spcAft>
              <a:buFont typeface="Arial" panose="020B0604020202020204" pitchFamily="34" charset="0"/>
              <a:buChar char="•"/>
            </a:pPr>
            <a:r>
              <a:rPr lang="en-ZA" sz="1400" dirty="0">
                <a:latin typeface="Arial" panose="020B0604020202020204" pitchFamily="34" charset="0"/>
                <a:ea typeface="Times New Roman" panose="02020603050405020304" pitchFamily="18" charset="0"/>
                <a:cs typeface="Arial" panose="020B0604020202020204" pitchFamily="34" charset="0"/>
              </a:rPr>
              <a:t>The Department received Plans from 3 sets of directions, which includes recreational bodies, business, facilities and those that did not meet the criteria, total was </a:t>
            </a:r>
            <a:r>
              <a:rPr lang="en-ZA" sz="1400" b="1" dirty="0">
                <a:latin typeface="Arial" panose="020B0604020202020204" pitchFamily="34" charset="0"/>
                <a:ea typeface="Times New Roman" panose="02020603050405020304" pitchFamily="18" charset="0"/>
                <a:cs typeface="Arial" panose="020B0604020202020204" pitchFamily="34" charset="0"/>
              </a:rPr>
              <a:t>94</a:t>
            </a:r>
            <a:r>
              <a:rPr lang="en-ZA" sz="1400" dirty="0">
                <a:latin typeface="Arial" panose="020B0604020202020204" pitchFamily="34" charset="0"/>
                <a:ea typeface="Times New Roman" panose="02020603050405020304" pitchFamily="18" charset="0"/>
                <a:cs typeface="Arial" panose="020B0604020202020204" pitchFamily="34" charset="0"/>
              </a:rPr>
              <a:t>.</a:t>
            </a:r>
          </a:p>
          <a:p>
            <a:pPr marL="171450" indent="-171450" algn="just">
              <a:lnSpc>
                <a:spcPct val="150000"/>
              </a:lnSpc>
              <a:spcAft>
                <a:spcPts val="800"/>
              </a:spcAft>
              <a:buFont typeface="Arial" panose="020B0604020202020204" pitchFamily="34" charset="0"/>
              <a:buChar char="•"/>
            </a:pPr>
            <a:r>
              <a:rPr lang="en-ZA" sz="1400" dirty="0">
                <a:latin typeface="Arial" panose="020B0604020202020204" pitchFamily="34" charset="0"/>
                <a:ea typeface="Times New Roman" panose="02020603050405020304" pitchFamily="18" charset="0"/>
                <a:cs typeface="Arial" panose="020B0604020202020204" pitchFamily="34" charset="0"/>
              </a:rPr>
              <a:t>Of  the  Plans  that were assessed a total of </a:t>
            </a:r>
            <a:r>
              <a:rPr lang="en-ZA" sz="1400" b="1" dirty="0">
                <a:latin typeface="Arial" panose="020B0604020202020204" pitchFamily="34" charset="0"/>
                <a:ea typeface="Times New Roman" panose="02020603050405020304" pitchFamily="18" charset="0"/>
                <a:cs typeface="Arial" panose="020B0604020202020204" pitchFamily="34" charset="0"/>
              </a:rPr>
              <a:t>53 </a:t>
            </a:r>
            <a:r>
              <a:rPr lang="en-ZA" sz="1400" dirty="0">
                <a:latin typeface="Arial" panose="020B0604020202020204" pitchFamily="34" charset="0"/>
                <a:ea typeface="Times New Roman" panose="02020603050405020304" pitchFamily="18" charset="0"/>
                <a:cs typeface="Arial" panose="020B0604020202020204" pitchFamily="34" charset="0"/>
              </a:rPr>
              <a:t>Plans were approved</a:t>
            </a:r>
          </a:p>
          <a:p>
            <a:pPr marL="171450" indent="-171450" algn="just">
              <a:lnSpc>
                <a:spcPct val="150000"/>
              </a:lnSpc>
              <a:spcAft>
                <a:spcPts val="800"/>
              </a:spcAft>
              <a:buFont typeface="Arial" panose="020B0604020202020204" pitchFamily="34" charset="0"/>
              <a:buChar char="•"/>
            </a:pPr>
            <a:r>
              <a:rPr lang="en-GB" sz="1400" dirty="0">
                <a:latin typeface="Arial" panose="020B0604020202020204" pitchFamily="34" charset="0"/>
                <a:ea typeface="Times New Roman" panose="02020603050405020304" pitchFamily="18" charset="0"/>
                <a:cs typeface="Arial" panose="020B0604020202020204" pitchFamily="34" charset="0"/>
              </a:rPr>
              <a:t>5 Applications are awaiting approval</a:t>
            </a:r>
            <a:endParaRPr lang="en-ZA" sz="1400" dirty="0">
              <a:latin typeface="Arial" panose="020B0604020202020204" pitchFamily="34" charset="0"/>
              <a:ea typeface="Times New Roman" panose="02020603050405020304" pitchFamily="18" charset="0"/>
              <a:cs typeface="Arial" panose="020B0604020202020204" pitchFamily="34" charset="0"/>
            </a:endParaRPr>
          </a:p>
          <a:p>
            <a:pPr marL="171450" indent="-171450" algn="just">
              <a:lnSpc>
                <a:spcPct val="150000"/>
              </a:lnSpc>
              <a:spcAft>
                <a:spcPts val="800"/>
              </a:spcAft>
              <a:buFont typeface="Arial" panose="020B0604020202020204" pitchFamily="34" charset="0"/>
              <a:buChar char="•"/>
            </a:pPr>
            <a:r>
              <a:rPr lang="en-ZA" sz="1400" dirty="0">
                <a:latin typeface="Arial" panose="020B0604020202020204" pitchFamily="34" charset="0"/>
                <a:ea typeface="Times New Roman" panose="02020603050405020304" pitchFamily="18" charset="0"/>
                <a:cs typeface="Arial" panose="020B0604020202020204" pitchFamily="34" charset="0"/>
              </a:rPr>
              <a:t>Athletics and Basketball reported that they are not ready to </a:t>
            </a:r>
            <a:r>
              <a:rPr lang="en-ZA" sz="1400" dirty="0" smtClean="0">
                <a:latin typeface="Arial" panose="020B0604020202020204" pitchFamily="34" charset="0"/>
                <a:ea typeface="Times New Roman" panose="02020603050405020304" pitchFamily="18" charset="0"/>
                <a:cs typeface="Arial" panose="020B0604020202020204" pitchFamily="34" charset="0"/>
              </a:rPr>
              <a:t>submit</a:t>
            </a:r>
          </a:p>
          <a:p>
            <a:pPr marL="171450" indent="-171450" algn="just">
              <a:lnSpc>
                <a:spcPct val="150000"/>
              </a:lnSpc>
              <a:spcAft>
                <a:spcPts val="800"/>
              </a:spcAft>
              <a:buFont typeface="Arial" panose="020B0604020202020204" pitchFamily="34" charset="0"/>
              <a:buChar char="•"/>
            </a:pPr>
            <a:r>
              <a:rPr lang="en-ZA" sz="1400" dirty="0" smtClean="0">
                <a:solidFill>
                  <a:srgbClr val="313131"/>
                </a:solidFill>
                <a:latin typeface="Arial" panose="020B0604020202020204" pitchFamily="34" charset="0"/>
                <a:ea typeface="Times New Roman" panose="02020603050405020304" pitchFamily="18" charset="0"/>
              </a:rPr>
              <a:t>The </a:t>
            </a:r>
            <a:r>
              <a:rPr lang="en-ZA" sz="1400" dirty="0">
                <a:solidFill>
                  <a:srgbClr val="313131"/>
                </a:solidFill>
                <a:latin typeface="Arial" panose="020B0604020202020204" pitchFamily="34" charset="0"/>
                <a:ea typeface="Times New Roman" panose="02020603050405020304" pitchFamily="18" charset="0"/>
              </a:rPr>
              <a:t>latest regulations under Lockdown level 2 now permit the resumption of the fitness industry to resume activities also under strict measures and both Professional and Non-Professional sport to resume activities as well as the opening of beaches, parks and recreational facilities and the fitness industry for active recreation to </a:t>
            </a:r>
            <a:r>
              <a:rPr lang="en-ZA" sz="1400" dirty="0" smtClean="0">
                <a:solidFill>
                  <a:srgbClr val="313131"/>
                </a:solidFill>
                <a:latin typeface="Arial" panose="020B0604020202020204" pitchFamily="34" charset="0"/>
                <a:ea typeface="Times New Roman" panose="02020603050405020304" pitchFamily="18" charset="0"/>
              </a:rPr>
              <a:t>resume.</a:t>
            </a:r>
          </a:p>
          <a:p>
            <a:pPr marL="171450" indent="-171450" algn="just">
              <a:lnSpc>
                <a:spcPct val="150000"/>
              </a:lnSpc>
              <a:spcAft>
                <a:spcPts val="800"/>
              </a:spcAft>
              <a:buFont typeface="Arial" panose="020B0604020202020204" pitchFamily="34" charset="0"/>
              <a:buChar char="•"/>
            </a:pPr>
            <a:r>
              <a:rPr lang="en-ZA" sz="1400" dirty="0" smtClean="0">
                <a:solidFill>
                  <a:srgbClr val="313131"/>
                </a:solidFill>
                <a:latin typeface="Arial" panose="020B0604020202020204" pitchFamily="34" charset="0"/>
                <a:ea typeface="Times New Roman" panose="02020603050405020304" pitchFamily="18" charset="0"/>
              </a:rPr>
              <a:t>The </a:t>
            </a:r>
            <a:r>
              <a:rPr lang="en-ZA" sz="1400" dirty="0">
                <a:solidFill>
                  <a:srgbClr val="313131"/>
                </a:solidFill>
                <a:latin typeface="Arial" panose="020B0604020202020204" pitchFamily="34" charset="0"/>
                <a:ea typeface="Times New Roman" panose="02020603050405020304" pitchFamily="18" charset="0"/>
              </a:rPr>
              <a:t>PSL has resumed playing in a Biologically safe </a:t>
            </a:r>
            <a:r>
              <a:rPr lang="en-ZA" sz="1400" dirty="0" smtClean="0">
                <a:solidFill>
                  <a:srgbClr val="313131"/>
                </a:solidFill>
                <a:latin typeface="Arial" panose="020B0604020202020204" pitchFamily="34" charset="0"/>
                <a:ea typeface="Times New Roman" panose="02020603050405020304" pitchFamily="18" charset="0"/>
              </a:rPr>
              <a:t>Environment </a:t>
            </a:r>
            <a:r>
              <a:rPr lang="en-ZA" sz="1400" dirty="0">
                <a:solidFill>
                  <a:srgbClr val="313131"/>
                </a:solidFill>
                <a:latin typeface="Arial" panose="020B0604020202020204" pitchFamily="34" charset="0"/>
                <a:ea typeface="Times New Roman" panose="02020603050405020304" pitchFamily="18" charset="0"/>
              </a:rPr>
              <a:t>without spectators and in an environment of procured hotels, transport hub and stadia.</a:t>
            </a:r>
            <a:endParaRPr lang="en-ZA" sz="1400" dirty="0">
              <a:latin typeface="Times New Roman" panose="02020603050405020304" pitchFamily="18" charset="0"/>
              <a:ea typeface="Times New Roman" panose="02020603050405020304" pitchFamily="18" charset="0"/>
            </a:endParaRPr>
          </a:p>
          <a:p>
            <a:pPr marL="171450" indent="-171450" algn="just">
              <a:lnSpc>
                <a:spcPct val="150000"/>
              </a:lnSpc>
              <a:spcAft>
                <a:spcPts val="800"/>
              </a:spcAft>
              <a:buFont typeface="Arial" panose="020B0604020202020204" pitchFamily="34" charset="0"/>
              <a:buChar char="•"/>
            </a:pPr>
            <a:endParaRPr lang="en-ZA" sz="1600" dirty="0" smtClean="0">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spcAft>
                <a:spcPts val="800"/>
              </a:spcAft>
            </a:pP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50000"/>
              </a:lnSpc>
              <a:spcAft>
                <a:spcPts val="800"/>
              </a:spcAft>
            </a:pP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8994053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p:txBody>
          <a:bodyPr/>
          <a:lstStyle/>
          <a:p>
            <a:r>
              <a:rPr lang="en-US" dirty="0" smtClean="0">
                <a:cs typeface="Arial Narrow"/>
              </a:rPr>
              <a:t> </a:t>
            </a:r>
            <a:endParaRPr lang="en-US" dirty="0"/>
          </a:p>
        </p:txBody>
      </p:sp>
      <p:sp>
        <p:nvSpPr>
          <p:cNvPr id="30" name="Content Placeholder 29"/>
          <p:cNvSpPr>
            <a:spLocks noGrp="1"/>
          </p:cNvSpPr>
          <p:nvPr>
            <p:ph idx="1"/>
          </p:nvPr>
        </p:nvSpPr>
        <p:spPr/>
        <p:txBody>
          <a:bodyPr>
            <a:normAutofit/>
          </a:bodyPr>
          <a:lstStyle/>
          <a:p>
            <a:pPr algn="just"/>
            <a:endParaRPr lang="en-ZA" b="0" dirty="0" smtClean="0"/>
          </a:p>
          <a:p>
            <a:pPr algn="just"/>
            <a:endParaRPr lang="en-ZA" b="0" dirty="0"/>
          </a:p>
          <a:p>
            <a:pPr algn="just"/>
            <a:endParaRPr lang="en-ZA" b="0" dirty="0" smtClean="0"/>
          </a:p>
          <a:p>
            <a:pPr algn="just"/>
            <a:endParaRPr lang="en-ZA" b="0" dirty="0"/>
          </a:p>
          <a:p>
            <a:pPr algn="just"/>
            <a:endParaRPr lang="en-ZA" b="0" dirty="0" smtClean="0"/>
          </a:p>
          <a:p>
            <a:pPr algn="just"/>
            <a:endParaRPr lang="en-ZA" b="0" dirty="0"/>
          </a:p>
          <a:p>
            <a:pPr algn="just"/>
            <a:endParaRPr lang="en-ZA" b="0" dirty="0"/>
          </a:p>
          <a:p>
            <a:pPr algn="just">
              <a:buFont typeface="Arial" pitchFamily="34" charset="0"/>
              <a:buAutoNum type="alphaLcParenR"/>
            </a:pPr>
            <a:endParaRPr lang="en-ZA" b="0" dirty="0"/>
          </a:p>
          <a:p>
            <a:pPr algn="just">
              <a:buAutoNum type="alphaLcParenR"/>
            </a:pPr>
            <a:endParaRPr lang="en-ZA" b="0" dirty="0" smtClean="0"/>
          </a:p>
          <a:p>
            <a:pPr algn="just">
              <a:buAutoNum type="alphaLcParenR"/>
            </a:pPr>
            <a:endParaRPr lang="en-ZA" b="0" dirty="0" smtClean="0"/>
          </a:p>
          <a:p>
            <a:pPr marL="0" indent="0" algn="just">
              <a:buNone/>
            </a:pPr>
            <a:endParaRPr lang="en-US" dirty="0"/>
          </a:p>
          <a:p>
            <a:endParaRPr lang="en-US" dirty="0"/>
          </a:p>
        </p:txBody>
      </p:sp>
      <p:sp>
        <p:nvSpPr>
          <p:cNvPr id="2" name="Rectangle 1"/>
          <p:cNvSpPr/>
          <p:nvPr/>
        </p:nvSpPr>
        <p:spPr>
          <a:xfrm>
            <a:off x="2267744" y="476672"/>
            <a:ext cx="4392488" cy="5016758"/>
          </a:xfrm>
          <a:prstGeom prst="rect">
            <a:avLst/>
          </a:prstGeom>
        </p:spPr>
        <p:txBody>
          <a:bodyPr wrap="square">
            <a:spAutoFit/>
          </a:bodyPr>
          <a:lstStyle/>
          <a:p>
            <a:pPr algn="ctr"/>
            <a:endParaRPr lang="en-GB" sz="3200" b="1" dirty="0" smtClean="0">
              <a:solidFill>
                <a:srgbClr val="F5981B"/>
              </a:solidFill>
              <a:latin typeface="Arial" panose="020B0604020202020204" pitchFamily="34" charset="0"/>
              <a:cs typeface="Arial" panose="020B0604020202020204" pitchFamily="34" charset="0"/>
            </a:endParaRPr>
          </a:p>
          <a:p>
            <a:pPr algn="ctr"/>
            <a:endParaRPr lang="en-GB" sz="3200" b="1" dirty="0">
              <a:solidFill>
                <a:srgbClr val="F5981B"/>
              </a:solidFill>
              <a:latin typeface="Arial" panose="020B0604020202020204" pitchFamily="34" charset="0"/>
              <a:cs typeface="Arial" panose="020B0604020202020204" pitchFamily="34" charset="0"/>
            </a:endParaRPr>
          </a:p>
          <a:p>
            <a:pPr algn="ctr"/>
            <a:r>
              <a:rPr lang="en-GB" sz="3200" b="1" dirty="0" smtClean="0">
                <a:solidFill>
                  <a:srgbClr val="F5981B"/>
                </a:solidFill>
                <a:latin typeface="Arial" panose="020B0604020202020204" pitchFamily="34" charset="0"/>
                <a:cs typeface="Arial" panose="020B0604020202020204" pitchFamily="34" charset="0"/>
              </a:rPr>
              <a:t>SIYABONGA</a:t>
            </a:r>
          </a:p>
          <a:p>
            <a:pPr algn="ctr"/>
            <a:r>
              <a:rPr lang="en-GB" sz="3200" b="1" dirty="0" smtClean="0">
                <a:solidFill>
                  <a:srgbClr val="F5981B"/>
                </a:solidFill>
                <a:latin typeface="Arial" panose="020B0604020202020204" pitchFamily="34" charset="0"/>
                <a:cs typeface="Arial" panose="020B0604020202020204" pitchFamily="34" charset="0"/>
              </a:rPr>
              <a:t>Thank you</a:t>
            </a:r>
          </a:p>
          <a:p>
            <a:pPr algn="ctr"/>
            <a:r>
              <a:rPr lang="en-GB" sz="3200" b="1" dirty="0" smtClean="0">
                <a:solidFill>
                  <a:srgbClr val="F5981B"/>
                </a:solidFill>
                <a:latin typeface="Arial" panose="020B0604020202020204" pitchFamily="34" charset="0"/>
                <a:cs typeface="Arial" panose="020B0604020202020204" pitchFamily="34" charset="0"/>
              </a:rPr>
              <a:t>E ! </a:t>
            </a:r>
            <a:r>
              <a:rPr lang="en-GB" sz="3200" b="1" dirty="0" err="1" smtClean="0">
                <a:solidFill>
                  <a:srgbClr val="F5981B"/>
                </a:solidFill>
                <a:latin typeface="Arial" panose="020B0604020202020204" pitchFamily="34" charset="0"/>
                <a:cs typeface="Arial" panose="020B0604020202020204" pitchFamily="34" charset="0"/>
              </a:rPr>
              <a:t>Nkosi</a:t>
            </a:r>
            <a:endParaRPr lang="en-GB" sz="3200" b="1" dirty="0" smtClean="0">
              <a:solidFill>
                <a:srgbClr val="F5981B"/>
              </a:solidFill>
              <a:latin typeface="Arial" panose="020B0604020202020204" pitchFamily="34" charset="0"/>
              <a:cs typeface="Arial" panose="020B0604020202020204" pitchFamily="34" charset="0"/>
            </a:endParaRPr>
          </a:p>
          <a:p>
            <a:pPr algn="ctr"/>
            <a:r>
              <a:rPr lang="en-GB" sz="3200" b="1" dirty="0" err="1" smtClean="0">
                <a:solidFill>
                  <a:srgbClr val="F5981B"/>
                </a:solidFill>
                <a:latin typeface="Arial" panose="020B0604020202020204" pitchFamily="34" charset="0"/>
                <a:cs typeface="Arial" panose="020B0604020202020204" pitchFamily="34" charset="0"/>
              </a:rPr>
              <a:t>Siyabulela</a:t>
            </a:r>
            <a:endParaRPr lang="en-GB" sz="3200" b="1" dirty="0" smtClean="0">
              <a:solidFill>
                <a:srgbClr val="F5981B"/>
              </a:solidFill>
              <a:latin typeface="Arial" panose="020B0604020202020204" pitchFamily="34" charset="0"/>
              <a:cs typeface="Arial" panose="020B0604020202020204" pitchFamily="34" charset="0"/>
            </a:endParaRPr>
          </a:p>
          <a:p>
            <a:pPr algn="ctr"/>
            <a:r>
              <a:rPr lang="en-GB" sz="3200" b="1" dirty="0" smtClean="0">
                <a:solidFill>
                  <a:srgbClr val="F5981B"/>
                </a:solidFill>
                <a:latin typeface="Arial" panose="020B0604020202020204" pitchFamily="34" charset="0"/>
                <a:cs typeface="Arial" panose="020B0604020202020204" pitchFamily="34" charset="0"/>
              </a:rPr>
              <a:t>Rea </a:t>
            </a:r>
            <a:r>
              <a:rPr lang="en-GB" sz="3200" b="1" dirty="0" err="1" smtClean="0">
                <a:solidFill>
                  <a:srgbClr val="F5981B"/>
                </a:solidFill>
                <a:latin typeface="Arial" panose="020B0604020202020204" pitchFamily="34" charset="0"/>
                <a:cs typeface="Arial" panose="020B0604020202020204" pitchFamily="34" charset="0"/>
              </a:rPr>
              <a:t>leboga</a:t>
            </a:r>
            <a:endParaRPr lang="en-GB" sz="3200" b="1" dirty="0" smtClean="0">
              <a:solidFill>
                <a:srgbClr val="F5981B"/>
              </a:solidFill>
              <a:latin typeface="Arial" panose="020B0604020202020204" pitchFamily="34" charset="0"/>
              <a:cs typeface="Arial" panose="020B0604020202020204" pitchFamily="34" charset="0"/>
            </a:endParaRPr>
          </a:p>
          <a:p>
            <a:pPr algn="ctr"/>
            <a:r>
              <a:rPr lang="en-GB" sz="3200" b="1" dirty="0" smtClean="0">
                <a:solidFill>
                  <a:srgbClr val="F5981B"/>
                </a:solidFill>
                <a:latin typeface="Arial" panose="020B0604020202020204" pitchFamily="34" charset="0"/>
                <a:cs typeface="Arial" panose="020B0604020202020204" pitchFamily="34" charset="0"/>
              </a:rPr>
              <a:t>Ro </a:t>
            </a:r>
            <a:r>
              <a:rPr lang="en-GB" sz="3200" b="1" dirty="0" err="1" smtClean="0">
                <a:solidFill>
                  <a:srgbClr val="F5981B"/>
                </a:solidFill>
                <a:latin typeface="Arial" panose="020B0604020202020204" pitchFamily="34" charset="0"/>
                <a:cs typeface="Arial" panose="020B0604020202020204" pitchFamily="34" charset="0"/>
              </a:rPr>
              <a:t>Livhuwa</a:t>
            </a:r>
            <a:endParaRPr lang="en-GB" sz="3200" b="1" dirty="0" smtClean="0">
              <a:solidFill>
                <a:srgbClr val="F5981B"/>
              </a:solidFill>
              <a:latin typeface="Arial" panose="020B0604020202020204" pitchFamily="34" charset="0"/>
              <a:cs typeface="Arial" panose="020B0604020202020204" pitchFamily="34" charset="0"/>
            </a:endParaRPr>
          </a:p>
          <a:p>
            <a:pPr algn="ctr"/>
            <a:endParaRPr lang="en-GB" sz="3200" b="1" dirty="0" smtClean="0">
              <a:solidFill>
                <a:srgbClr val="F5981B"/>
              </a:solidFill>
              <a:latin typeface="Arial" panose="020B0604020202020204" pitchFamily="34" charset="0"/>
              <a:cs typeface="Arial" panose="020B0604020202020204" pitchFamily="34" charset="0"/>
            </a:endParaRPr>
          </a:p>
          <a:p>
            <a:pPr algn="ctr"/>
            <a:endParaRPr lang="en-ZA" sz="3200" b="1" dirty="0">
              <a:solidFill>
                <a:srgbClr val="F5981B"/>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4"/>
          </p:nvPr>
        </p:nvSpPr>
        <p:spPr/>
        <p:txBody>
          <a:bodyPr/>
          <a:lstStyle/>
          <a:p>
            <a:r>
              <a:rPr lang="en-ZA" dirty="0" smtClean="0"/>
              <a:t>1</a:t>
            </a:r>
          </a:p>
        </p:txBody>
      </p:sp>
    </p:spTree>
    <p:extLst>
      <p:ext uri="{BB962C8B-B14F-4D97-AF65-F5344CB8AC3E}">
        <p14:creationId xmlns:p14="http://schemas.microsoft.com/office/powerpoint/2010/main" xmlns="" val="3465241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229600" cy="710952"/>
          </a:xfrm>
        </p:spPr>
        <p:txBody>
          <a:bodyPr>
            <a:normAutofit/>
          </a:bodyPr>
          <a:lstStyle/>
          <a:p>
            <a:pPr algn="ctr"/>
            <a:r>
              <a:rPr lang="en-US" dirty="0" smtClean="0">
                <a:latin typeface="+mj-lt"/>
                <a:cs typeface="Arial Narrow"/>
              </a:rPr>
              <a:t>   Background </a:t>
            </a:r>
            <a:endParaRPr lang="en-US" dirty="0">
              <a:latin typeface="+mj-lt"/>
              <a:cs typeface="Arial Narrow"/>
            </a:endParaRPr>
          </a:p>
        </p:txBody>
      </p:sp>
      <p:sp>
        <p:nvSpPr>
          <p:cNvPr id="3" name="Content Placeholder 2"/>
          <p:cNvSpPr>
            <a:spLocks noGrp="1"/>
          </p:cNvSpPr>
          <p:nvPr>
            <p:ph idx="1"/>
          </p:nvPr>
        </p:nvSpPr>
        <p:spPr>
          <a:xfrm>
            <a:off x="251520" y="1124744"/>
            <a:ext cx="8640960" cy="4680520"/>
          </a:xfrm>
        </p:spPr>
        <p:txBody>
          <a:bodyPr>
            <a:noAutofit/>
          </a:bodyPr>
          <a:lstStyle/>
          <a:p>
            <a:pPr marL="0" indent="0">
              <a:buNone/>
            </a:pPr>
            <a:r>
              <a:rPr lang="en-US" dirty="0" smtClean="0">
                <a:solidFill>
                  <a:schemeClr val="tx1"/>
                </a:solidFill>
                <a:latin typeface="Arial" panose="020B0604020202020204" pitchFamily="34" charset="0"/>
                <a:cs typeface="Arial" panose="020B0604020202020204" pitchFamily="34" charset="0"/>
              </a:rPr>
              <a:t> </a:t>
            </a:r>
          </a:p>
          <a:p>
            <a:pPr marL="0" indent="0">
              <a:buNone/>
            </a:pPr>
            <a:endParaRPr lang="en-US" dirty="0" smtClean="0">
              <a:solidFill>
                <a:schemeClr val="tx1"/>
              </a:solidFill>
              <a:latin typeface="Arial" panose="020B0604020202020204" pitchFamily="34" charset="0"/>
              <a:cs typeface="Arial" panose="020B0604020202020204" pitchFamily="34" charset="0"/>
            </a:endParaRPr>
          </a:p>
          <a:p>
            <a:pPr algn="just"/>
            <a:r>
              <a:rPr lang="en-US" sz="2000" b="0" dirty="0" smtClean="0">
                <a:solidFill>
                  <a:schemeClr val="tx1"/>
                </a:solidFill>
                <a:latin typeface="Arial" panose="020B0604020202020204" pitchFamily="34" charset="0"/>
                <a:cs typeface="Arial" panose="020B0604020202020204" pitchFamily="34" charset="0"/>
              </a:rPr>
              <a:t>The Department is concluding the disbursement of the 1</a:t>
            </a:r>
            <a:r>
              <a:rPr lang="en-US" sz="2000" b="0" baseline="30000" dirty="0" smtClean="0">
                <a:solidFill>
                  <a:schemeClr val="tx1"/>
                </a:solidFill>
                <a:latin typeface="Arial" panose="020B0604020202020204" pitchFamily="34" charset="0"/>
                <a:cs typeface="Arial" panose="020B0604020202020204" pitchFamily="34" charset="0"/>
              </a:rPr>
              <a:t>st</a:t>
            </a:r>
            <a:r>
              <a:rPr lang="en-US" sz="2000" b="0" dirty="0" smtClean="0">
                <a:solidFill>
                  <a:schemeClr val="tx1"/>
                </a:solidFill>
                <a:latin typeface="Arial" panose="020B0604020202020204" pitchFamily="34" charset="0"/>
                <a:cs typeface="Arial" panose="020B0604020202020204" pitchFamily="34" charset="0"/>
              </a:rPr>
              <a:t> Wave COVID-19 Relief funding that benefited athletes and arts practitioners throughout the country. </a:t>
            </a:r>
          </a:p>
          <a:p>
            <a:pPr algn="just"/>
            <a:r>
              <a:rPr lang="en-US" sz="2000" b="0" dirty="0" smtClean="0">
                <a:solidFill>
                  <a:schemeClr val="tx1"/>
                </a:solidFill>
                <a:latin typeface="Arial" panose="020B0604020202020204" pitchFamily="34" charset="0"/>
                <a:cs typeface="Arial" panose="020B0604020202020204" pitchFamily="34" charset="0"/>
              </a:rPr>
              <a:t>The first part of the presentation will briefly provide an update on the 1</a:t>
            </a:r>
            <a:r>
              <a:rPr lang="en-US" sz="2000" b="0" baseline="30000" dirty="0" smtClean="0">
                <a:solidFill>
                  <a:schemeClr val="tx1"/>
                </a:solidFill>
                <a:latin typeface="Arial" panose="020B0604020202020204" pitchFamily="34" charset="0"/>
                <a:cs typeface="Arial" panose="020B0604020202020204" pitchFamily="34" charset="0"/>
              </a:rPr>
              <a:t>st</a:t>
            </a:r>
            <a:r>
              <a:rPr lang="en-US" sz="2000" b="0" dirty="0" smtClean="0">
                <a:solidFill>
                  <a:schemeClr val="tx1"/>
                </a:solidFill>
                <a:latin typeface="Arial" panose="020B0604020202020204" pitchFamily="34" charset="0"/>
                <a:cs typeface="Arial" panose="020B0604020202020204" pitchFamily="34" charset="0"/>
              </a:rPr>
              <a:t> Wave and the status of performance with regard to the 1</a:t>
            </a:r>
            <a:r>
              <a:rPr lang="en-US" sz="2000" b="0" baseline="30000" dirty="0" smtClean="0">
                <a:solidFill>
                  <a:schemeClr val="tx1"/>
                </a:solidFill>
                <a:latin typeface="Arial" panose="020B0604020202020204" pitchFamily="34" charset="0"/>
                <a:cs typeface="Arial" panose="020B0604020202020204" pitchFamily="34" charset="0"/>
              </a:rPr>
              <a:t>st</a:t>
            </a:r>
            <a:r>
              <a:rPr lang="en-US" sz="2000" b="0" dirty="0" smtClean="0">
                <a:solidFill>
                  <a:schemeClr val="tx1"/>
                </a:solidFill>
                <a:latin typeface="Arial" panose="020B0604020202020204" pitchFamily="34" charset="0"/>
                <a:cs typeface="Arial" panose="020B0604020202020204" pitchFamily="34" charset="0"/>
              </a:rPr>
              <a:t> Wave Relief funding; and</a:t>
            </a:r>
          </a:p>
          <a:p>
            <a:pPr algn="just"/>
            <a:r>
              <a:rPr lang="en-US" sz="2000" b="0" dirty="0" smtClean="0">
                <a:solidFill>
                  <a:schemeClr val="tx1"/>
                </a:solidFill>
                <a:latin typeface="Arial" panose="020B0604020202020204" pitchFamily="34" charset="0"/>
                <a:cs typeface="Arial" panose="020B0604020202020204" pitchFamily="34" charset="0"/>
              </a:rPr>
              <a:t>Further the presentation, will provide information and outline the process being undertaken in the 2</a:t>
            </a:r>
            <a:r>
              <a:rPr lang="en-US" sz="2000" b="0" baseline="30000" dirty="0" smtClean="0">
                <a:solidFill>
                  <a:schemeClr val="tx1"/>
                </a:solidFill>
                <a:latin typeface="Arial" panose="020B0604020202020204" pitchFamily="34" charset="0"/>
                <a:cs typeface="Arial" panose="020B0604020202020204" pitchFamily="34" charset="0"/>
              </a:rPr>
              <a:t>nd</a:t>
            </a:r>
            <a:r>
              <a:rPr lang="en-US" sz="2000" b="0" dirty="0" smtClean="0">
                <a:solidFill>
                  <a:schemeClr val="tx1"/>
                </a:solidFill>
                <a:latin typeface="Arial" panose="020B0604020202020204" pitchFamily="34" charset="0"/>
                <a:cs typeface="Arial" panose="020B0604020202020204" pitchFamily="34" charset="0"/>
              </a:rPr>
              <a:t> Wave COVID-19 Relief Funding; including other forms of funding that the Department will disburse or will participate in.</a:t>
            </a:r>
            <a:endParaRPr lang="en-US" b="0" dirty="0" smtClean="0">
              <a:solidFill>
                <a:schemeClr val="tx1"/>
              </a:solidFill>
              <a:latin typeface="Arial" panose="020B0604020202020204" pitchFamily="34" charset="0"/>
              <a:cs typeface="Arial" panose="020B0604020202020204" pitchFamily="34" charset="0"/>
            </a:endParaRPr>
          </a:p>
          <a:p>
            <a:pPr marL="0" indent="0">
              <a:buNone/>
            </a:pPr>
            <a:endParaRPr lang="en-US" b="0" dirty="0" smtClean="0">
              <a:solidFill>
                <a:schemeClr val="tx1"/>
              </a:solidFill>
              <a:latin typeface="Arial" panose="020B0604020202020204" pitchFamily="34" charset="0"/>
              <a:cs typeface="Arial" panose="020B0604020202020204" pitchFamily="34" charset="0"/>
            </a:endParaRPr>
          </a:p>
          <a:p>
            <a:pPr marL="0" indent="0">
              <a:buNone/>
            </a:pPr>
            <a:endParaRPr lang="en-US" b="0" dirty="0">
              <a:solidFill>
                <a:schemeClr val="tx1"/>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4"/>
          </p:nvPr>
        </p:nvSpPr>
        <p:spPr/>
        <p:txBody>
          <a:bodyPr/>
          <a:lstStyle/>
          <a:p>
            <a:r>
              <a:rPr lang="en-ZA" dirty="0" smtClean="0"/>
              <a:t>1</a:t>
            </a:r>
          </a:p>
        </p:txBody>
      </p:sp>
    </p:spTree>
    <p:extLst>
      <p:ext uri="{BB962C8B-B14F-4D97-AF65-F5344CB8AC3E}">
        <p14:creationId xmlns:p14="http://schemas.microsoft.com/office/powerpoint/2010/main" xmlns="" val="596093103"/>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224136"/>
          </a:xfrm>
        </p:spPr>
        <p:txBody>
          <a:bodyPr>
            <a:noAutofit/>
          </a:bodyPr>
          <a:lstStyle/>
          <a:p>
            <a:pPr algn="ctr"/>
            <a:r>
              <a:rPr lang="en-GB" sz="2800" dirty="0"/>
              <a:t>OVERALL PERFORMANCE: 1</a:t>
            </a:r>
            <a:r>
              <a:rPr lang="en-GB" sz="2800" baseline="30000" dirty="0"/>
              <a:t>st</a:t>
            </a:r>
            <a:r>
              <a:rPr lang="en-GB" sz="2800" dirty="0"/>
              <a:t> Wave </a:t>
            </a:r>
            <a:r>
              <a:rPr lang="en-GB" sz="2800" dirty="0" smtClean="0"/>
              <a:t>COVID-19 </a:t>
            </a:r>
            <a:r>
              <a:rPr lang="en-GB" sz="2800" dirty="0"/>
              <a:t>RELIEF (as of </a:t>
            </a:r>
            <a:r>
              <a:rPr lang="en-GB" sz="2800" dirty="0" smtClean="0"/>
              <a:t>20 </a:t>
            </a:r>
            <a:r>
              <a:rPr lang="en-GB" sz="2800" dirty="0"/>
              <a:t>August 2020)</a:t>
            </a:r>
            <a:endParaRPr lang="en-ZA"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479186510"/>
              </p:ext>
            </p:extLst>
          </p:nvPr>
        </p:nvGraphicFramePr>
        <p:xfrm>
          <a:off x="457200" y="1412777"/>
          <a:ext cx="8229600" cy="4162206"/>
        </p:xfrm>
        <a:graphic>
          <a:graphicData uri="http://schemas.openxmlformats.org/drawingml/2006/table">
            <a:tbl>
              <a:tblPr firstRow="1" firstCol="1" bandRow="1">
                <a:tableStyleId>{C083E6E3-FA7D-4D7B-A595-EF9225AFEA82}</a:tableStyleId>
              </a:tblPr>
              <a:tblGrid>
                <a:gridCol w="4114800">
                  <a:extLst>
                    <a:ext uri="{9D8B030D-6E8A-4147-A177-3AD203B41FA5}">
                      <a16:colId xmlns:a16="http://schemas.microsoft.com/office/drawing/2014/main" xmlns="" val="1588350661"/>
                    </a:ext>
                  </a:extLst>
                </a:gridCol>
                <a:gridCol w="4114800">
                  <a:extLst>
                    <a:ext uri="{9D8B030D-6E8A-4147-A177-3AD203B41FA5}">
                      <a16:colId xmlns:a16="http://schemas.microsoft.com/office/drawing/2014/main" xmlns="" val="3963978319"/>
                    </a:ext>
                  </a:extLst>
                </a:gridCol>
              </a:tblGrid>
              <a:tr h="373785">
                <a:tc>
                  <a:txBody>
                    <a:bodyPr/>
                    <a:lstStyle/>
                    <a:p>
                      <a:pPr>
                        <a:lnSpc>
                          <a:spcPct val="107000"/>
                        </a:lnSpc>
                        <a:spcAft>
                          <a:spcPts val="0"/>
                        </a:spcAft>
                      </a:pPr>
                      <a:r>
                        <a:rPr lang="en-ZA" sz="1400">
                          <a:effectLst/>
                        </a:rPr>
                        <a:t>Total number of applications received</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400" dirty="0" smtClean="0">
                          <a:effectLst/>
                        </a:rPr>
                        <a:t>5786 (incl. 500 Sport)</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270877836"/>
                  </a:ext>
                </a:extLst>
              </a:tr>
              <a:tr h="764427">
                <a:tc>
                  <a:txBody>
                    <a:bodyPr/>
                    <a:lstStyle/>
                    <a:p>
                      <a:pPr>
                        <a:lnSpc>
                          <a:spcPct val="107000"/>
                        </a:lnSpc>
                        <a:spcAft>
                          <a:spcPts val="0"/>
                        </a:spcAft>
                      </a:pPr>
                      <a:r>
                        <a:rPr lang="en-ZA" sz="1400">
                          <a:effectLst/>
                        </a:rPr>
                        <a:t>Total number recommended (including multiple beneficiaries)</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400" dirty="0" smtClean="0">
                          <a:effectLst/>
                        </a:rPr>
                        <a:t>4718 (incl. 319</a:t>
                      </a:r>
                      <a:r>
                        <a:rPr lang="en-ZA" sz="1400" baseline="0" dirty="0" smtClean="0">
                          <a:effectLst/>
                        </a:rPr>
                        <a:t> Sport</a:t>
                      </a:r>
                      <a:r>
                        <a:rPr lang="en-ZA" sz="1400" dirty="0" smtClean="0">
                          <a:effectLst/>
                        </a:rPr>
                        <a:t> and 2007 of appeals)</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130501893"/>
                  </a:ext>
                </a:extLst>
              </a:tr>
              <a:tr h="373785">
                <a:tc>
                  <a:txBody>
                    <a:bodyPr/>
                    <a:lstStyle/>
                    <a:p>
                      <a:pPr>
                        <a:lnSpc>
                          <a:spcPct val="107000"/>
                        </a:lnSpc>
                        <a:spcAft>
                          <a:spcPts val="0"/>
                        </a:spcAft>
                      </a:pPr>
                      <a:r>
                        <a:rPr lang="en-ZA" sz="1400">
                          <a:effectLst/>
                        </a:rPr>
                        <a:t>Total number going through adjudication</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400" dirty="0" smtClean="0">
                          <a:effectLst/>
                        </a:rPr>
                        <a:t>67 (incl. 40 Sport)</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339721557"/>
                  </a:ext>
                </a:extLst>
              </a:tr>
              <a:tr h="373785">
                <a:tc>
                  <a:txBody>
                    <a:bodyPr/>
                    <a:lstStyle/>
                    <a:p>
                      <a:pPr>
                        <a:lnSpc>
                          <a:spcPct val="107000"/>
                        </a:lnSpc>
                        <a:spcAft>
                          <a:spcPts val="0"/>
                        </a:spcAft>
                      </a:pPr>
                      <a:r>
                        <a:rPr lang="en-ZA" sz="1400">
                          <a:effectLst/>
                        </a:rPr>
                        <a:t>Total number not recommended</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400" dirty="0" smtClean="0">
                          <a:effectLst/>
                        </a:rPr>
                        <a:t>1001</a:t>
                      </a:r>
                      <a:r>
                        <a:rPr lang="en-ZA" sz="1400" baseline="0" dirty="0" smtClean="0">
                          <a:effectLst/>
                        </a:rPr>
                        <a:t> </a:t>
                      </a:r>
                      <a:r>
                        <a:rPr lang="en-ZA" sz="1400" dirty="0" smtClean="0">
                          <a:effectLst/>
                        </a:rPr>
                        <a:t> (incl.</a:t>
                      </a:r>
                      <a:r>
                        <a:rPr lang="en-ZA" sz="1400" baseline="0" dirty="0" smtClean="0">
                          <a:effectLst/>
                        </a:rPr>
                        <a:t> 135 Sport)</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020131734"/>
                  </a:ext>
                </a:extLst>
              </a:tr>
              <a:tr h="764427">
                <a:tc>
                  <a:txBody>
                    <a:bodyPr/>
                    <a:lstStyle/>
                    <a:p>
                      <a:pPr>
                        <a:lnSpc>
                          <a:spcPct val="107000"/>
                        </a:lnSpc>
                        <a:spcAft>
                          <a:spcPts val="0"/>
                        </a:spcAft>
                      </a:pPr>
                      <a:r>
                        <a:rPr lang="en-ZA" sz="1400">
                          <a:effectLst/>
                        </a:rPr>
                        <a:t>Total number for which payments has been made</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400" dirty="0" smtClean="0">
                          <a:effectLst/>
                        </a:rPr>
                        <a:t>3608</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190354404"/>
                  </a:ext>
                </a:extLst>
              </a:tr>
              <a:tr h="373785">
                <a:tc>
                  <a:txBody>
                    <a:bodyPr/>
                    <a:lstStyle/>
                    <a:p>
                      <a:pPr>
                        <a:lnSpc>
                          <a:spcPct val="107000"/>
                        </a:lnSpc>
                        <a:spcAft>
                          <a:spcPts val="0"/>
                        </a:spcAft>
                      </a:pPr>
                      <a:r>
                        <a:rPr lang="en-ZA" sz="1400">
                          <a:effectLst/>
                        </a:rPr>
                        <a:t>Duplications and those disqualified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dirty="0" smtClean="0">
                          <a:effectLst/>
                          <a:latin typeface="+mn-lt"/>
                          <a:ea typeface="+mn-ea"/>
                          <a:cs typeface="+mn-cs"/>
                        </a:rPr>
                        <a:t>472</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647484048"/>
                  </a:ext>
                </a:extLst>
              </a:tr>
              <a:tr h="764427">
                <a:tc>
                  <a:txBody>
                    <a:bodyPr/>
                    <a:lstStyle/>
                    <a:p>
                      <a:pPr>
                        <a:lnSpc>
                          <a:spcPct val="107000"/>
                        </a:lnSpc>
                        <a:spcAft>
                          <a:spcPts val="0"/>
                        </a:spcAft>
                      </a:pPr>
                      <a:r>
                        <a:rPr lang="en-ZA" sz="1400" dirty="0">
                          <a:effectLst/>
                        </a:rPr>
                        <a:t>Total number where payment is being processed </a:t>
                      </a:r>
                      <a:r>
                        <a:rPr lang="en-ZA" sz="1400" dirty="0" smtClean="0">
                          <a:effectLst/>
                        </a:rPr>
                        <a:t>((verification </a:t>
                      </a:r>
                      <a:r>
                        <a:rPr lang="en-ZA" sz="1400" dirty="0">
                          <a:effectLst/>
                        </a:rPr>
                        <a:t>was required)</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baseline="0" dirty="0" smtClean="0">
                          <a:solidFill>
                            <a:schemeClr val="tx1"/>
                          </a:solidFill>
                          <a:effectLst/>
                          <a:latin typeface="+mn-lt"/>
                          <a:ea typeface="+mn-ea"/>
                          <a:cs typeface="+mn-cs"/>
                        </a:rPr>
                        <a:t>638</a:t>
                      </a:r>
                      <a:endParaRPr lang="en-ZA"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922622549"/>
                  </a:ext>
                </a:extLst>
              </a:tr>
              <a:tr h="373785">
                <a:tc>
                  <a:txBody>
                    <a:bodyPr/>
                    <a:lstStyle/>
                    <a:p>
                      <a:pPr>
                        <a:lnSpc>
                          <a:spcPct val="107000"/>
                        </a:lnSpc>
                        <a:spcAft>
                          <a:spcPts val="0"/>
                        </a:spcAft>
                      </a:pPr>
                      <a:r>
                        <a:rPr lang="en-ZA" sz="1400">
                          <a:effectLst/>
                        </a:rPr>
                        <a:t>Total Rand value of what has been paid</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400" dirty="0" smtClean="0">
                          <a:effectLst/>
                        </a:rPr>
                        <a:t>R68</a:t>
                      </a:r>
                      <a:r>
                        <a:rPr lang="en-ZA" sz="1400" baseline="0" dirty="0" smtClean="0">
                          <a:effectLst/>
                        </a:rPr>
                        <a:t> </a:t>
                      </a:r>
                      <a:r>
                        <a:rPr lang="en-ZA" sz="1400" dirty="0" smtClean="0">
                          <a:effectLst/>
                        </a:rPr>
                        <a:t>434 741 (incl.</a:t>
                      </a:r>
                      <a:r>
                        <a:rPr lang="en-ZA" sz="1400" baseline="0" dirty="0" smtClean="0">
                          <a:effectLst/>
                        </a:rPr>
                        <a:t> R6 204 940 for Sport)</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866052204"/>
                  </a:ext>
                </a:extLst>
              </a:tr>
            </a:tbl>
          </a:graphicData>
        </a:graphic>
      </p:graphicFrame>
      <p:sp>
        <p:nvSpPr>
          <p:cNvPr id="4" name="Slide Number Placeholder 3"/>
          <p:cNvSpPr>
            <a:spLocks noGrp="1"/>
          </p:cNvSpPr>
          <p:nvPr>
            <p:ph type="sldNum" sz="quarter" idx="4"/>
          </p:nvPr>
        </p:nvSpPr>
        <p:spPr/>
        <p:txBody>
          <a:bodyPr/>
          <a:lstStyle/>
          <a:p>
            <a:r>
              <a:rPr lang="en-ZA" smtClean="0"/>
              <a:t>1</a:t>
            </a:r>
            <a:endParaRPr lang="en-ZA" dirty="0" smtClean="0"/>
          </a:p>
        </p:txBody>
      </p:sp>
    </p:spTree>
    <p:extLst>
      <p:ext uri="{BB962C8B-B14F-4D97-AF65-F5344CB8AC3E}">
        <p14:creationId xmlns:p14="http://schemas.microsoft.com/office/powerpoint/2010/main" xmlns="" val="13330548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Categories of beneficiaries - Types</a:t>
            </a:r>
            <a:endParaRPr lang="en-ZA" sz="2800" dirty="0"/>
          </a:p>
        </p:txBody>
      </p:sp>
      <p:sp>
        <p:nvSpPr>
          <p:cNvPr id="3" name="Content Placeholder 2"/>
          <p:cNvSpPr>
            <a:spLocks noGrp="1"/>
          </p:cNvSpPr>
          <p:nvPr>
            <p:ph idx="1"/>
          </p:nvPr>
        </p:nvSpPr>
        <p:spPr>
          <a:xfrm>
            <a:off x="323528" y="1600201"/>
            <a:ext cx="8210872" cy="4343400"/>
          </a:xfrm>
        </p:spPr>
        <p:txBody>
          <a:bodyPr>
            <a:normAutofit lnSpcReduction="10000"/>
          </a:bodyPr>
          <a:lstStyle/>
          <a:p>
            <a:pPr lvl="0"/>
            <a:r>
              <a:rPr lang="en-ZA" b="0" dirty="0">
                <a:solidFill>
                  <a:schemeClr val="tx1"/>
                </a:solidFill>
              </a:rPr>
              <a:t>Principal artists and other musicians – across genres</a:t>
            </a:r>
          </a:p>
          <a:p>
            <a:pPr lvl="0"/>
            <a:r>
              <a:rPr lang="en-ZA" b="0" dirty="0">
                <a:solidFill>
                  <a:schemeClr val="tx1"/>
                </a:solidFill>
              </a:rPr>
              <a:t>Casts in theatrical drama productions</a:t>
            </a:r>
          </a:p>
          <a:p>
            <a:pPr lvl="0"/>
            <a:r>
              <a:rPr lang="en-ZA" b="0" dirty="0">
                <a:solidFill>
                  <a:schemeClr val="tx1"/>
                </a:solidFill>
              </a:rPr>
              <a:t>Cast for Film &amp; TV productions</a:t>
            </a:r>
          </a:p>
          <a:p>
            <a:pPr lvl="0"/>
            <a:r>
              <a:rPr lang="en-ZA" b="0" dirty="0">
                <a:solidFill>
                  <a:schemeClr val="tx1"/>
                </a:solidFill>
              </a:rPr>
              <a:t>Technical personnel for live events</a:t>
            </a:r>
          </a:p>
          <a:p>
            <a:pPr lvl="0"/>
            <a:r>
              <a:rPr lang="en-ZA" b="0" dirty="0">
                <a:solidFill>
                  <a:schemeClr val="tx1"/>
                </a:solidFill>
              </a:rPr>
              <a:t>Support personnel in film/TV and theatre productions</a:t>
            </a:r>
          </a:p>
          <a:p>
            <a:pPr lvl="0"/>
            <a:r>
              <a:rPr lang="en-ZA" b="0" dirty="0">
                <a:solidFill>
                  <a:schemeClr val="tx1"/>
                </a:solidFill>
              </a:rPr>
              <a:t>Event organisers</a:t>
            </a:r>
          </a:p>
          <a:p>
            <a:pPr lvl="0"/>
            <a:r>
              <a:rPr lang="en-ZA" b="0" dirty="0">
                <a:solidFill>
                  <a:schemeClr val="tx1"/>
                </a:solidFill>
              </a:rPr>
              <a:t>Talent agents/Managers</a:t>
            </a:r>
          </a:p>
          <a:p>
            <a:pPr lvl="0"/>
            <a:r>
              <a:rPr lang="en-ZA" b="0" dirty="0">
                <a:solidFill>
                  <a:schemeClr val="tx1"/>
                </a:solidFill>
              </a:rPr>
              <a:t>Photographers/Videographers</a:t>
            </a:r>
          </a:p>
          <a:p>
            <a:pPr lvl="0"/>
            <a:r>
              <a:rPr lang="en-ZA" b="0" dirty="0">
                <a:solidFill>
                  <a:schemeClr val="tx1"/>
                </a:solidFill>
              </a:rPr>
              <a:t>Public Art</a:t>
            </a:r>
          </a:p>
          <a:p>
            <a:pPr lvl="0"/>
            <a:r>
              <a:rPr lang="en-ZA" b="0" dirty="0">
                <a:solidFill>
                  <a:schemeClr val="tx1"/>
                </a:solidFill>
              </a:rPr>
              <a:t>Art exhibitors</a:t>
            </a:r>
          </a:p>
          <a:p>
            <a:pPr lvl="0"/>
            <a:r>
              <a:rPr lang="en-ZA" b="0" dirty="0">
                <a:solidFill>
                  <a:schemeClr val="tx1"/>
                </a:solidFill>
              </a:rPr>
              <a:t>Comedy</a:t>
            </a:r>
          </a:p>
          <a:p>
            <a:pPr lvl="0"/>
            <a:r>
              <a:rPr lang="en-ZA" b="0" dirty="0">
                <a:solidFill>
                  <a:schemeClr val="tx1"/>
                </a:solidFill>
              </a:rPr>
              <a:t>Dance</a:t>
            </a:r>
          </a:p>
          <a:p>
            <a:pPr lvl="0"/>
            <a:r>
              <a:rPr lang="en-ZA" b="0" dirty="0">
                <a:solidFill>
                  <a:schemeClr val="tx1"/>
                </a:solidFill>
              </a:rPr>
              <a:t>Drumming</a:t>
            </a:r>
          </a:p>
          <a:p>
            <a:pPr lvl="0"/>
            <a:r>
              <a:rPr lang="en-ZA" b="0" dirty="0">
                <a:solidFill>
                  <a:schemeClr val="tx1"/>
                </a:solidFill>
              </a:rPr>
              <a:t>Authors/Publishers</a:t>
            </a:r>
          </a:p>
          <a:p>
            <a:pPr lvl="0"/>
            <a:r>
              <a:rPr lang="en-ZA" b="0" dirty="0" smtClean="0">
                <a:solidFill>
                  <a:schemeClr val="tx1"/>
                </a:solidFill>
              </a:rPr>
              <a:t>DJs</a:t>
            </a:r>
            <a:endParaRPr lang="en-ZA" b="0" dirty="0">
              <a:solidFill>
                <a:schemeClr val="tx1"/>
              </a:solidFill>
            </a:endParaRPr>
          </a:p>
        </p:txBody>
      </p:sp>
      <p:sp>
        <p:nvSpPr>
          <p:cNvPr id="4" name="Slide Number Placeholder 3"/>
          <p:cNvSpPr>
            <a:spLocks noGrp="1"/>
          </p:cNvSpPr>
          <p:nvPr>
            <p:ph type="sldNum" sz="quarter" idx="4"/>
          </p:nvPr>
        </p:nvSpPr>
        <p:spPr/>
        <p:txBody>
          <a:bodyPr/>
          <a:lstStyle/>
          <a:p>
            <a:r>
              <a:rPr lang="en-ZA" smtClean="0"/>
              <a:t>1</a:t>
            </a:r>
            <a:endParaRPr lang="en-ZA" dirty="0" smtClean="0"/>
          </a:p>
        </p:txBody>
      </p:sp>
    </p:spTree>
    <p:extLst>
      <p:ext uri="{BB962C8B-B14F-4D97-AF65-F5344CB8AC3E}">
        <p14:creationId xmlns:p14="http://schemas.microsoft.com/office/powerpoint/2010/main" xmlns="" val="14169384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2776"/>
          </a:xfrm>
        </p:spPr>
        <p:txBody>
          <a:bodyPr>
            <a:noAutofit/>
          </a:bodyPr>
          <a:lstStyle/>
          <a:p>
            <a:pPr algn="ctr"/>
            <a:r>
              <a:rPr lang="en-GB" sz="2400" dirty="0"/>
              <a:t>LESSONS LEARNT, EXPERIENCES AND CHALLENGES</a:t>
            </a:r>
            <a:endParaRPr lang="en-ZA" sz="2400" dirty="0"/>
          </a:p>
        </p:txBody>
      </p:sp>
      <p:sp>
        <p:nvSpPr>
          <p:cNvPr id="3" name="Content Placeholder 2"/>
          <p:cNvSpPr>
            <a:spLocks noGrp="1"/>
          </p:cNvSpPr>
          <p:nvPr>
            <p:ph idx="1"/>
          </p:nvPr>
        </p:nvSpPr>
        <p:spPr>
          <a:xfrm>
            <a:off x="457200" y="476672"/>
            <a:ext cx="8077200" cy="5695528"/>
          </a:xfrm>
        </p:spPr>
        <p:txBody>
          <a:bodyPr>
            <a:noAutofit/>
          </a:bodyPr>
          <a:lstStyle/>
          <a:p>
            <a:pPr lvl="0"/>
            <a:r>
              <a:rPr lang="en-ZA" sz="1400" dirty="0">
                <a:solidFill>
                  <a:schemeClr val="tx1"/>
                </a:solidFill>
              </a:rPr>
              <a:t>Provision of required support documents: given the lockdown: </a:t>
            </a:r>
            <a:r>
              <a:rPr lang="en-ZA" sz="1400" b="0" dirty="0">
                <a:solidFill>
                  <a:schemeClr val="tx1"/>
                </a:solidFill>
              </a:rPr>
              <a:t>many applicants were unable to fulfil the requirements of the criteria of the Application Call, as they required paperwork confirmed by banks and employers, and technical support at internet </a:t>
            </a:r>
            <a:r>
              <a:rPr lang="en-ZA" sz="1400" b="0" dirty="0" err="1">
                <a:solidFill>
                  <a:schemeClr val="tx1"/>
                </a:solidFill>
              </a:rPr>
              <a:t>cafès</a:t>
            </a:r>
            <a:r>
              <a:rPr lang="en-ZA" sz="1400" b="0" dirty="0">
                <a:solidFill>
                  <a:schemeClr val="tx1"/>
                </a:solidFill>
              </a:rPr>
              <a:t>, etc. </a:t>
            </a:r>
          </a:p>
          <a:p>
            <a:pPr lvl="0"/>
            <a:r>
              <a:rPr lang="en-ZA" sz="1400" dirty="0">
                <a:solidFill>
                  <a:schemeClr val="tx1"/>
                </a:solidFill>
              </a:rPr>
              <a:t>Demographics: </a:t>
            </a:r>
            <a:r>
              <a:rPr lang="en-ZA" sz="1400" b="0" dirty="0">
                <a:solidFill>
                  <a:schemeClr val="tx1"/>
                </a:solidFill>
              </a:rPr>
              <a:t>issues of language, access and urgency for applicants, including geographic issues of urban, </a:t>
            </a:r>
            <a:r>
              <a:rPr lang="en-ZA" sz="1400" b="0" dirty="0" err="1">
                <a:solidFill>
                  <a:schemeClr val="tx1"/>
                </a:solidFill>
              </a:rPr>
              <a:t>peri</a:t>
            </a:r>
            <a:r>
              <a:rPr lang="en-ZA" sz="1400" b="0" dirty="0">
                <a:solidFill>
                  <a:schemeClr val="tx1"/>
                </a:solidFill>
              </a:rPr>
              <a:t>-urban and rural access were highlighted as challenges by the Sector. </a:t>
            </a:r>
          </a:p>
          <a:p>
            <a:pPr lvl="0"/>
            <a:r>
              <a:rPr lang="en-ZA" sz="1400" dirty="0">
                <a:solidFill>
                  <a:schemeClr val="tx1"/>
                </a:solidFill>
              </a:rPr>
              <a:t>Differentiation of applications: </a:t>
            </a:r>
            <a:r>
              <a:rPr lang="en-ZA" sz="1400" b="0" dirty="0">
                <a:solidFill>
                  <a:schemeClr val="tx1"/>
                </a:solidFill>
              </a:rPr>
              <a:t>applications represented both formal/professional and informal/amateur practitioners. Both should have been supported through parallel but different application processes and criteria.</a:t>
            </a:r>
          </a:p>
          <a:p>
            <a:pPr lvl="0"/>
            <a:r>
              <a:rPr lang="en-ZA" sz="1400" dirty="0">
                <a:solidFill>
                  <a:schemeClr val="tx1"/>
                </a:solidFill>
              </a:rPr>
              <a:t>Amount of funding: </a:t>
            </a:r>
            <a:r>
              <a:rPr lang="en-ZA" sz="1400" b="0" dirty="0">
                <a:solidFill>
                  <a:schemeClr val="tx1"/>
                </a:solidFill>
              </a:rPr>
              <a:t>the R20 000 Relief Fund ceiling was not widely communicated to applicants in advance. This meant dealing with extremely diverse grant amount requests. </a:t>
            </a:r>
          </a:p>
          <a:p>
            <a:pPr lvl="0"/>
            <a:r>
              <a:rPr lang="en-ZA" sz="1400" dirty="0">
                <a:solidFill>
                  <a:schemeClr val="tx1"/>
                </a:solidFill>
              </a:rPr>
              <a:t>Readiness of IT system: </a:t>
            </a:r>
            <a:r>
              <a:rPr lang="en-ZA" sz="1400" b="0" dirty="0">
                <a:solidFill>
                  <a:schemeClr val="tx1"/>
                </a:solidFill>
              </a:rPr>
              <a:t>the judging process ran parallel to the website, as technical issues were being resolved, owing to the need to act with speed. Time spent in advance on training, and dealing with malfunctions, would have been more effective, and ultimately time saving. </a:t>
            </a:r>
          </a:p>
          <a:p>
            <a:pPr lvl="0"/>
            <a:r>
              <a:rPr lang="en-ZA" sz="1400" dirty="0">
                <a:solidFill>
                  <a:schemeClr val="tx1"/>
                </a:solidFill>
              </a:rPr>
              <a:t>Data capturing: </a:t>
            </a:r>
            <a:r>
              <a:rPr lang="en-ZA" sz="1400" b="0" dirty="0">
                <a:solidFill>
                  <a:schemeClr val="tx1"/>
                </a:solidFill>
              </a:rPr>
              <a:t>the process of adjudicating was extremely labour intensive, time consuming and </a:t>
            </a:r>
            <a:r>
              <a:rPr lang="en-ZA" sz="1400" b="0" dirty="0" smtClean="0">
                <a:solidFill>
                  <a:schemeClr val="tx1"/>
                </a:solidFill>
              </a:rPr>
              <a:t>unwieldy</a:t>
            </a:r>
          </a:p>
          <a:p>
            <a:r>
              <a:rPr lang="en-US" sz="1400" dirty="0">
                <a:solidFill>
                  <a:schemeClr val="tx1"/>
                </a:solidFill>
                <a:latin typeface="Arial" panose="020B0604020202020204" pitchFamily="34" charset="0"/>
                <a:cs typeface="Arial" panose="020B0604020202020204" pitchFamily="34" charset="0"/>
              </a:rPr>
              <a:t>Improved collaboration with the sector and other </a:t>
            </a:r>
            <a:r>
              <a:rPr lang="en-US" sz="1400" dirty="0" smtClean="0">
                <a:solidFill>
                  <a:schemeClr val="tx1"/>
                </a:solidFill>
                <a:latin typeface="Arial" panose="020B0604020202020204" pitchFamily="34" charset="0"/>
                <a:cs typeface="Arial" panose="020B0604020202020204" pitchFamily="34" charset="0"/>
              </a:rPr>
              <a:t>stakeholders:</a:t>
            </a:r>
            <a:r>
              <a:rPr lang="en-US" sz="1400" b="0" dirty="0" smtClean="0">
                <a:solidFill>
                  <a:schemeClr val="tx1"/>
                </a:solidFill>
                <a:latin typeface="Arial" panose="020B0604020202020204" pitchFamily="34" charset="0"/>
                <a:cs typeface="Arial" panose="020B0604020202020204" pitchFamily="34" charset="0"/>
              </a:rPr>
              <a:t> </a:t>
            </a:r>
            <a:r>
              <a:rPr lang="en-US" sz="1400" b="0" dirty="0">
                <a:solidFill>
                  <a:schemeClr val="tx1"/>
                </a:solidFill>
                <a:latin typeface="Arial" panose="020B0604020202020204" pitchFamily="34" charset="0"/>
                <a:cs typeface="Arial" panose="020B0604020202020204" pitchFamily="34" charset="0"/>
              </a:rPr>
              <a:t>to assist in processing applications, providing access to potential applicants,  accessing remote and rural areas , exploring measures to prevent duplication, communication </a:t>
            </a:r>
          </a:p>
          <a:p>
            <a:pPr lvl="0"/>
            <a:r>
              <a:rPr lang="en-ZA" sz="1400" dirty="0" smtClean="0">
                <a:solidFill>
                  <a:schemeClr val="tx1"/>
                </a:solidFill>
              </a:rPr>
              <a:t>Opportunistic </a:t>
            </a:r>
            <a:r>
              <a:rPr lang="en-ZA" sz="1400" dirty="0">
                <a:solidFill>
                  <a:schemeClr val="tx1"/>
                </a:solidFill>
              </a:rPr>
              <a:t>applicants: </a:t>
            </a:r>
            <a:r>
              <a:rPr lang="en-ZA" sz="1400" b="0" dirty="0">
                <a:solidFill>
                  <a:schemeClr val="tx1"/>
                </a:solidFill>
              </a:rPr>
              <a:t>in some cases, applicants demonstrated opportunistic behaviour, and potentially fraudulent </a:t>
            </a:r>
            <a:r>
              <a:rPr lang="en-ZA" sz="1400" b="0" dirty="0" smtClean="0">
                <a:solidFill>
                  <a:schemeClr val="tx1"/>
                </a:solidFill>
              </a:rPr>
              <a:t>behaviour</a:t>
            </a:r>
          </a:p>
          <a:p>
            <a:pPr lvl="0"/>
            <a:r>
              <a:rPr lang="en-GB" sz="1400" dirty="0" smtClean="0">
                <a:solidFill>
                  <a:schemeClr val="tx1"/>
                </a:solidFill>
              </a:rPr>
              <a:t>Process between verification and payment</a:t>
            </a:r>
            <a:r>
              <a:rPr lang="en-GB" sz="1400" b="0" dirty="0" smtClean="0">
                <a:solidFill>
                  <a:schemeClr val="tx1"/>
                </a:solidFill>
              </a:rPr>
              <a:t>: Missing reconciliation link between downloading, verification and what is sent for payment. Now have three officials reconciling approved applications received, what is sent to Agencies and what comes back from Agencies</a:t>
            </a:r>
          </a:p>
          <a:p>
            <a:pPr lvl="0"/>
            <a:r>
              <a:rPr lang="en-GB" sz="1400" dirty="0" smtClean="0">
                <a:solidFill>
                  <a:schemeClr val="tx1"/>
                </a:solidFill>
              </a:rPr>
              <a:t>Adjudication</a:t>
            </a:r>
            <a:r>
              <a:rPr lang="en-GB" sz="1400" b="0" dirty="0" smtClean="0">
                <a:solidFill>
                  <a:schemeClr val="tx1"/>
                </a:solidFill>
              </a:rPr>
              <a:t>: Remaining applications will be finalised by 26</a:t>
            </a:r>
            <a:r>
              <a:rPr lang="en-GB" sz="1400" b="0" baseline="30000" dirty="0" smtClean="0">
                <a:solidFill>
                  <a:schemeClr val="tx1"/>
                </a:solidFill>
              </a:rPr>
              <a:t>th</a:t>
            </a:r>
            <a:r>
              <a:rPr lang="en-GB" sz="1400" b="0" dirty="0" smtClean="0">
                <a:solidFill>
                  <a:schemeClr val="tx1"/>
                </a:solidFill>
              </a:rPr>
              <a:t> August 2020</a:t>
            </a:r>
            <a:endParaRPr lang="en-ZA" sz="1400" b="0" dirty="0">
              <a:solidFill>
                <a:schemeClr val="tx1"/>
              </a:solidFill>
            </a:endParaRPr>
          </a:p>
        </p:txBody>
      </p:sp>
      <p:sp>
        <p:nvSpPr>
          <p:cNvPr id="4" name="Slide Number Placeholder 3"/>
          <p:cNvSpPr>
            <a:spLocks noGrp="1"/>
          </p:cNvSpPr>
          <p:nvPr>
            <p:ph type="sldNum" sz="quarter" idx="4"/>
          </p:nvPr>
        </p:nvSpPr>
        <p:spPr/>
        <p:txBody>
          <a:bodyPr/>
          <a:lstStyle/>
          <a:p>
            <a:r>
              <a:rPr lang="en-ZA" smtClean="0"/>
              <a:t>1</a:t>
            </a:r>
            <a:endParaRPr lang="en-ZA" dirty="0" smtClean="0"/>
          </a:p>
        </p:txBody>
      </p:sp>
    </p:spTree>
    <p:extLst>
      <p:ext uri="{BB962C8B-B14F-4D97-AF65-F5344CB8AC3E}">
        <p14:creationId xmlns:p14="http://schemas.microsoft.com/office/powerpoint/2010/main" xmlns="" val="39931353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itle 28"/>
          <p:cNvSpPr>
            <a:spLocks noGrp="1"/>
          </p:cNvSpPr>
          <p:nvPr>
            <p:ph type="title"/>
          </p:nvPr>
        </p:nvSpPr>
        <p:spPr/>
        <p:txBody>
          <a:bodyPr/>
          <a:lstStyle/>
          <a:p>
            <a:r>
              <a:rPr lang="en-US" dirty="0" smtClean="0">
                <a:cs typeface="Arial Narrow"/>
              </a:rPr>
              <a:t> </a:t>
            </a:r>
            <a:endParaRPr lang="en-US" dirty="0"/>
          </a:p>
        </p:txBody>
      </p:sp>
      <p:sp>
        <p:nvSpPr>
          <p:cNvPr id="30" name="Content Placeholder 29"/>
          <p:cNvSpPr>
            <a:spLocks noGrp="1"/>
          </p:cNvSpPr>
          <p:nvPr>
            <p:ph idx="1"/>
          </p:nvPr>
        </p:nvSpPr>
        <p:spPr/>
        <p:txBody>
          <a:bodyPr>
            <a:normAutofit/>
          </a:bodyPr>
          <a:lstStyle/>
          <a:p>
            <a:pPr algn="just"/>
            <a:endParaRPr lang="en-ZA" b="0" dirty="0" smtClean="0"/>
          </a:p>
          <a:p>
            <a:pPr algn="just"/>
            <a:endParaRPr lang="en-ZA" b="0" dirty="0"/>
          </a:p>
          <a:p>
            <a:pPr algn="just"/>
            <a:endParaRPr lang="en-ZA" b="0" dirty="0" smtClean="0"/>
          </a:p>
          <a:p>
            <a:pPr algn="just"/>
            <a:endParaRPr lang="en-ZA" b="0" dirty="0"/>
          </a:p>
          <a:p>
            <a:pPr algn="just"/>
            <a:endParaRPr lang="en-ZA" b="0" dirty="0" smtClean="0"/>
          </a:p>
          <a:p>
            <a:pPr algn="just"/>
            <a:endParaRPr lang="en-ZA" b="0" dirty="0"/>
          </a:p>
          <a:p>
            <a:pPr algn="just"/>
            <a:endParaRPr lang="en-ZA" b="0" dirty="0"/>
          </a:p>
          <a:p>
            <a:pPr algn="just">
              <a:buFont typeface="Arial" pitchFamily="34" charset="0"/>
              <a:buAutoNum type="alphaLcParenR"/>
            </a:pPr>
            <a:endParaRPr lang="en-ZA" b="0" dirty="0"/>
          </a:p>
          <a:p>
            <a:pPr algn="just">
              <a:buAutoNum type="alphaLcParenR"/>
            </a:pPr>
            <a:endParaRPr lang="en-ZA" b="0" dirty="0" smtClean="0"/>
          </a:p>
          <a:p>
            <a:pPr algn="just">
              <a:buAutoNum type="alphaLcParenR"/>
            </a:pPr>
            <a:endParaRPr lang="en-ZA" b="0" dirty="0" smtClean="0"/>
          </a:p>
          <a:p>
            <a:pPr marL="0" indent="0" algn="just">
              <a:buNone/>
            </a:pPr>
            <a:endParaRPr lang="en-US" dirty="0"/>
          </a:p>
          <a:p>
            <a:endParaRPr lang="en-US" dirty="0"/>
          </a:p>
        </p:txBody>
      </p:sp>
      <p:sp>
        <p:nvSpPr>
          <p:cNvPr id="2" name="Rectangle 1"/>
          <p:cNvSpPr/>
          <p:nvPr/>
        </p:nvSpPr>
        <p:spPr>
          <a:xfrm>
            <a:off x="685814" y="2890020"/>
            <a:ext cx="7577524" cy="584775"/>
          </a:xfrm>
          <a:prstGeom prst="rect">
            <a:avLst/>
          </a:prstGeom>
        </p:spPr>
        <p:txBody>
          <a:bodyPr wrap="none">
            <a:spAutoFit/>
          </a:bodyPr>
          <a:lstStyle/>
          <a:p>
            <a:pPr algn="ctr"/>
            <a:r>
              <a:rPr lang="en-ZA" sz="3200" b="1" dirty="0" smtClean="0">
                <a:solidFill>
                  <a:srgbClr val="F5981B"/>
                </a:solidFill>
                <a:latin typeface="Arial" panose="020B0604020202020204" pitchFamily="34" charset="0"/>
                <a:cs typeface="Arial" panose="020B0604020202020204" pitchFamily="34" charset="0"/>
              </a:rPr>
              <a:t>2</a:t>
            </a:r>
            <a:r>
              <a:rPr lang="en-ZA" sz="3200" b="1" baseline="30000" dirty="0" smtClean="0">
                <a:solidFill>
                  <a:srgbClr val="F5981B"/>
                </a:solidFill>
                <a:latin typeface="Arial" panose="020B0604020202020204" pitchFamily="34" charset="0"/>
                <a:cs typeface="Arial" panose="020B0604020202020204" pitchFamily="34" charset="0"/>
              </a:rPr>
              <a:t>nd</a:t>
            </a:r>
            <a:r>
              <a:rPr lang="en-ZA" sz="3200" b="1" dirty="0" smtClean="0">
                <a:solidFill>
                  <a:srgbClr val="F5981B"/>
                </a:solidFill>
                <a:latin typeface="Arial" panose="020B0604020202020204" pitchFamily="34" charset="0"/>
                <a:cs typeface="Arial" panose="020B0604020202020204" pitchFamily="34" charset="0"/>
              </a:rPr>
              <a:t> WAVE COVID-19 RELIEF FUNDING</a:t>
            </a:r>
            <a:endParaRPr lang="en-ZA" sz="3200" b="1" dirty="0">
              <a:solidFill>
                <a:srgbClr val="F5981B"/>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4"/>
          </p:nvPr>
        </p:nvSpPr>
        <p:spPr/>
        <p:txBody>
          <a:bodyPr/>
          <a:lstStyle/>
          <a:p>
            <a:r>
              <a:rPr lang="en-ZA" dirty="0" smtClean="0"/>
              <a:t>3</a:t>
            </a:r>
          </a:p>
        </p:txBody>
      </p:sp>
    </p:spTree>
    <p:extLst>
      <p:ext uri="{BB962C8B-B14F-4D97-AF65-F5344CB8AC3E}">
        <p14:creationId xmlns:p14="http://schemas.microsoft.com/office/powerpoint/2010/main" xmlns="" val="27128337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655" y="10525"/>
            <a:ext cx="8229600" cy="710952"/>
          </a:xfrm>
        </p:spPr>
        <p:txBody>
          <a:bodyPr>
            <a:normAutofit/>
          </a:bodyPr>
          <a:lstStyle/>
          <a:p>
            <a:pPr algn="ctr"/>
            <a:r>
              <a:rPr lang="en-ZA" sz="2800" dirty="0" smtClean="0"/>
              <a:t>BUDGET AVAILABILITY</a:t>
            </a:r>
            <a:endParaRPr lang="en-US" sz="2800" dirty="0">
              <a:latin typeface="+mn-lt"/>
            </a:endParaRPr>
          </a:p>
        </p:txBody>
      </p:sp>
      <p:sp>
        <p:nvSpPr>
          <p:cNvPr id="3" name="Content Placeholder 2"/>
          <p:cNvSpPr>
            <a:spLocks noGrp="1"/>
          </p:cNvSpPr>
          <p:nvPr>
            <p:ph idx="1"/>
          </p:nvPr>
        </p:nvSpPr>
        <p:spPr>
          <a:xfrm>
            <a:off x="347655" y="721477"/>
            <a:ext cx="8472817" cy="5731859"/>
          </a:xfrm>
        </p:spPr>
        <p:txBody>
          <a:bodyPr>
            <a:normAutofit/>
          </a:bodyPr>
          <a:lstStyle/>
          <a:p>
            <a:pPr marL="0" indent="0">
              <a:buNone/>
            </a:pPr>
            <a:endParaRPr lang="en-ZA" sz="2400" b="0" dirty="0" smtClean="0"/>
          </a:p>
          <a:p>
            <a:pPr lvl="0"/>
            <a:r>
              <a:rPr lang="en-ZA" b="0" dirty="0">
                <a:solidFill>
                  <a:schemeClr val="tx1"/>
                </a:solidFill>
              </a:rPr>
              <a:t>During the Special Adjustment Budget R250 million was allocated for </a:t>
            </a:r>
            <a:r>
              <a:rPr lang="en-ZA" b="0" dirty="0" smtClean="0">
                <a:solidFill>
                  <a:schemeClr val="tx1"/>
                </a:solidFill>
              </a:rPr>
              <a:t>Covid-19 </a:t>
            </a:r>
            <a:r>
              <a:rPr lang="en-ZA" b="0" dirty="0">
                <a:solidFill>
                  <a:schemeClr val="tx1"/>
                </a:solidFill>
              </a:rPr>
              <a:t>Relief. </a:t>
            </a:r>
          </a:p>
          <a:p>
            <a:r>
              <a:rPr lang="en-ZA" b="0" dirty="0">
                <a:solidFill>
                  <a:schemeClr val="tx1"/>
                </a:solidFill>
              </a:rPr>
              <a:t>Out of </a:t>
            </a:r>
            <a:r>
              <a:rPr lang="en-ZA" b="0" dirty="0" smtClean="0">
                <a:solidFill>
                  <a:schemeClr val="tx1"/>
                </a:solidFill>
              </a:rPr>
              <a:t>this, </a:t>
            </a:r>
            <a:r>
              <a:rPr lang="en-ZA" b="0" dirty="0">
                <a:solidFill>
                  <a:schemeClr val="tx1"/>
                </a:solidFill>
              </a:rPr>
              <a:t>R177 million was allocated for </a:t>
            </a:r>
            <a:r>
              <a:rPr lang="en-ZA" b="0" dirty="0" smtClean="0">
                <a:solidFill>
                  <a:schemeClr val="tx1"/>
                </a:solidFill>
              </a:rPr>
              <a:t>the </a:t>
            </a:r>
            <a:r>
              <a:rPr lang="en-ZA" b="0" dirty="0">
                <a:solidFill>
                  <a:schemeClr val="tx1"/>
                </a:solidFill>
              </a:rPr>
              <a:t>National Department and </a:t>
            </a:r>
            <a:r>
              <a:rPr lang="en-ZA" b="0" dirty="0" smtClean="0">
                <a:solidFill>
                  <a:schemeClr val="tx1"/>
                </a:solidFill>
              </a:rPr>
              <a:t>R68m was made up of R58m for Provinces’ Relief funding; and R10m for Libraries’ health and safety protocols. </a:t>
            </a:r>
            <a:r>
              <a:rPr lang="en-ZA" b="0" dirty="0">
                <a:solidFill>
                  <a:schemeClr val="tx1"/>
                </a:solidFill>
              </a:rPr>
              <a:t>The balance of R5 million </a:t>
            </a:r>
            <a:r>
              <a:rPr lang="en-ZA" b="0" dirty="0" smtClean="0">
                <a:solidFill>
                  <a:schemeClr val="tx1"/>
                </a:solidFill>
              </a:rPr>
              <a:t>was </a:t>
            </a:r>
            <a:r>
              <a:rPr lang="en-ZA" b="0" dirty="0">
                <a:solidFill>
                  <a:schemeClr val="tx1"/>
                </a:solidFill>
              </a:rPr>
              <a:t>for acquisition of PPE and de-contamination services for the DSAC five sites/buildings  </a:t>
            </a:r>
          </a:p>
          <a:p>
            <a:pPr lvl="0"/>
            <a:r>
              <a:rPr lang="en-GB" b="0" dirty="0" smtClean="0">
                <a:solidFill>
                  <a:schemeClr val="tx1"/>
                </a:solidFill>
              </a:rPr>
              <a:t>Out of the R58m, R50m has already been transferred to Provinces for Relief</a:t>
            </a:r>
            <a:endParaRPr lang="en-ZA" b="0" dirty="0" smtClean="0">
              <a:solidFill>
                <a:schemeClr val="tx1"/>
              </a:solidFill>
            </a:endParaRPr>
          </a:p>
          <a:p>
            <a:pPr lvl="0"/>
            <a:r>
              <a:rPr lang="en-US" b="0" dirty="0" smtClean="0">
                <a:solidFill>
                  <a:schemeClr val="tx1"/>
                </a:solidFill>
              </a:rPr>
              <a:t>Out </a:t>
            </a:r>
            <a:r>
              <a:rPr lang="en-US" b="0" dirty="0">
                <a:solidFill>
                  <a:schemeClr val="tx1"/>
                </a:solidFill>
              </a:rPr>
              <a:t>of the funds at DSAC R68.4m  have been spent and commitments for outstanding beneficiaries of R31.6m. </a:t>
            </a:r>
            <a:endParaRPr lang="en-US" b="0" dirty="0" smtClean="0">
              <a:solidFill>
                <a:schemeClr val="tx1"/>
              </a:solidFill>
            </a:endParaRPr>
          </a:p>
          <a:p>
            <a:pPr lvl="0"/>
            <a:r>
              <a:rPr lang="en-US" b="0" dirty="0" smtClean="0">
                <a:solidFill>
                  <a:schemeClr val="tx1"/>
                </a:solidFill>
              </a:rPr>
              <a:t>This </a:t>
            </a:r>
            <a:r>
              <a:rPr lang="en-US" b="0" dirty="0">
                <a:solidFill>
                  <a:schemeClr val="tx1"/>
                </a:solidFill>
              </a:rPr>
              <a:t>results </a:t>
            </a:r>
            <a:r>
              <a:rPr lang="en-US" b="0" dirty="0" smtClean="0">
                <a:solidFill>
                  <a:schemeClr val="tx1"/>
                </a:solidFill>
              </a:rPr>
              <a:t>to available </a:t>
            </a:r>
            <a:r>
              <a:rPr lang="en-US" b="0" dirty="0">
                <a:solidFill>
                  <a:schemeClr val="tx1"/>
                </a:solidFill>
              </a:rPr>
              <a:t>budget of </a:t>
            </a:r>
            <a:r>
              <a:rPr lang="en-US" b="0" dirty="0" smtClean="0">
                <a:solidFill>
                  <a:schemeClr val="tx1"/>
                </a:solidFill>
              </a:rPr>
              <a:t>R77m of which:</a:t>
            </a:r>
            <a:endParaRPr lang="en-ZA" b="0" dirty="0">
              <a:solidFill>
                <a:schemeClr val="tx1"/>
              </a:solidFill>
            </a:endParaRPr>
          </a:p>
          <a:p>
            <a:pPr lvl="1"/>
            <a:r>
              <a:rPr lang="en-US" sz="1600" b="0" dirty="0" smtClean="0">
                <a:solidFill>
                  <a:schemeClr val="tx1"/>
                </a:solidFill>
              </a:rPr>
              <a:t>R11.5m has been </a:t>
            </a:r>
            <a:r>
              <a:rPr lang="en-US" sz="1600" b="0" dirty="0">
                <a:solidFill>
                  <a:schemeClr val="tx1"/>
                </a:solidFill>
              </a:rPr>
              <a:t>ring-fenced for contribution towards partnership with DSBD, which is part of the 2</a:t>
            </a:r>
            <a:r>
              <a:rPr lang="en-US" sz="1600" b="0" baseline="30000" dirty="0">
                <a:solidFill>
                  <a:schemeClr val="tx1"/>
                </a:solidFill>
              </a:rPr>
              <a:t>nd</a:t>
            </a:r>
            <a:r>
              <a:rPr lang="en-US" sz="1600" b="0" dirty="0">
                <a:solidFill>
                  <a:schemeClr val="tx1"/>
                </a:solidFill>
              </a:rPr>
              <a:t> wave Relief funding; and</a:t>
            </a:r>
            <a:endParaRPr lang="en-ZA" sz="1600" b="0" dirty="0">
              <a:solidFill>
                <a:schemeClr val="tx1"/>
              </a:solidFill>
            </a:endParaRPr>
          </a:p>
          <a:p>
            <a:pPr lvl="0"/>
            <a:r>
              <a:rPr lang="en-ZA" b="0" dirty="0" smtClean="0">
                <a:solidFill>
                  <a:schemeClr val="tx1"/>
                </a:solidFill>
              </a:rPr>
              <a:t>Total number of beneficiaries in the 2</a:t>
            </a:r>
            <a:r>
              <a:rPr lang="en-ZA" b="0" baseline="30000" dirty="0" smtClean="0">
                <a:solidFill>
                  <a:schemeClr val="tx1"/>
                </a:solidFill>
              </a:rPr>
              <a:t>nd</a:t>
            </a:r>
            <a:r>
              <a:rPr lang="en-ZA" b="0" dirty="0" smtClean="0">
                <a:solidFill>
                  <a:schemeClr val="tx1"/>
                </a:solidFill>
              </a:rPr>
              <a:t> wave is anticipated to be a </a:t>
            </a:r>
            <a:r>
              <a:rPr lang="en-ZA" b="0" dirty="0">
                <a:solidFill>
                  <a:schemeClr val="tx1"/>
                </a:solidFill>
              </a:rPr>
              <a:t>total of </a:t>
            </a:r>
            <a:r>
              <a:rPr lang="en-ZA" dirty="0">
                <a:solidFill>
                  <a:schemeClr val="tx1"/>
                </a:solidFill>
              </a:rPr>
              <a:t>11 666</a:t>
            </a:r>
            <a:r>
              <a:rPr lang="en-ZA" b="0" dirty="0">
                <a:solidFill>
                  <a:schemeClr val="tx1"/>
                </a:solidFill>
              </a:rPr>
              <a:t> athletes and </a:t>
            </a:r>
            <a:r>
              <a:rPr lang="en-ZA" b="0" dirty="0" smtClean="0">
                <a:solidFill>
                  <a:schemeClr val="tx1"/>
                </a:solidFill>
              </a:rPr>
              <a:t>art practitioners.  </a:t>
            </a:r>
            <a:endParaRPr lang="en-ZA" b="0" dirty="0">
              <a:solidFill>
                <a:schemeClr val="tx1"/>
              </a:solidFill>
            </a:endParaRPr>
          </a:p>
          <a:p>
            <a:endParaRPr lang="en-US" sz="2400" dirty="0"/>
          </a:p>
          <a:p>
            <a:pPr marL="0" indent="0">
              <a:buNone/>
            </a:pPr>
            <a:endParaRPr lang="en-ZA" sz="2400" dirty="0" smtClean="0">
              <a:latin typeface="+mn-lt"/>
            </a:endParaRPr>
          </a:p>
        </p:txBody>
      </p:sp>
      <p:sp>
        <p:nvSpPr>
          <p:cNvPr id="5" name="Slide Number Placeholder 4"/>
          <p:cNvSpPr>
            <a:spLocks noGrp="1"/>
          </p:cNvSpPr>
          <p:nvPr>
            <p:ph type="sldNum" sz="quarter" idx="4"/>
          </p:nvPr>
        </p:nvSpPr>
        <p:spPr/>
        <p:txBody>
          <a:bodyPr/>
          <a:lstStyle/>
          <a:p>
            <a:r>
              <a:rPr lang="en-ZA" dirty="0" smtClean="0"/>
              <a:t>11</a:t>
            </a:r>
          </a:p>
        </p:txBody>
      </p:sp>
    </p:spTree>
    <p:extLst>
      <p:ext uri="{BB962C8B-B14F-4D97-AF65-F5344CB8AC3E}">
        <p14:creationId xmlns:p14="http://schemas.microsoft.com/office/powerpoint/2010/main" xmlns="" val="21845174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600" dirty="0" smtClean="0"/>
              <a:t>BENEFICIARIES</a:t>
            </a:r>
            <a:endParaRPr lang="en-ZA" sz="3600" dirty="0"/>
          </a:p>
        </p:txBody>
      </p:sp>
      <p:sp>
        <p:nvSpPr>
          <p:cNvPr id="3" name="Content Placeholder 2"/>
          <p:cNvSpPr>
            <a:spLocks noGrp="1"/>
          </p:cNvSpPr>
          <p:nvPr>
            <p:ph sz="half" idx="1"/>
          </p:nvPr>
        </p:nvSpPr>
        <p:spPr/>
        <p:txBody>
          <a:bodyPr>
            <a:normAutofit/>
          </a:bodyPr>
          <a:lstStyle/>
          <a:p>
            <a:pPr marL="0" indent="0">
              <a:buNone/>
            </a:pPr>
            <a:r>
              <a:rPr lang="en-GB" sz="2000" dirty="0" smtClean="0">
                <a:solidFill>
                  <a:schemeClr val="tx1"/>
                </a:solidFill>
              </a:rPr>
              <a:t>SPORT</a:t>
            </a:r>
          </a:p>
          <a:p>
            <a:pPr lvl="0"/>
            <a:r>
              <a:rPr lang="en-ZA" sz="2000" b="0" dirty="0">
                <a:solidFill>
                  <a:schemeClr val="tx1"/>
                </a:solidFill>
              </a:rPr>
              <a:t>athletes, coaches and technical support personnel on events-based income</a:t>
            </a:r>
            <a:r>
              <a:rPr lang="en-ZA" sz="2000" b="0" dirty="0" smtClean="0">
                <a:solidFill>
                  <a:schemeClr val="tx1"/>
                </a:solidFill>
              </a:rPr>
              <a:t>.</a:t>
            </a:r>
          </a:p>
          <a:p>
            <a:pPr lvl="0"/>
            <a:r>
              <a:rPr lang="en-ZA" sz="2000" b="0" dirty="0">
                <a:solidFill>
                  <a:schemeClr val="tx1"/>
                </a:solidFill>
              </a:rPr>
              <a:t>persons </a:t>
            </a:r>
            <a:r>
              <a:rPr lang="en-ZA" sz="2000" b="0" dirty="0" smtClean="0">
                <a:solidFill>
                  <a:schemeClr val="tx1"/>
                </a:solidFill>
              </a:rPr>
              <a:t>that earn </a:t>
            </a:r>
            <a:r>
              <a:rPr lang="en-ZA" sz="2000" b="0" dirty="0">
                <a:solidFill>
                  <a:schemeClr val="tx1"/>
                </a:solidFill>
              </a:rPr>
              <a:t>income from participating in national and international sport competitions (events</a:t>
            </a:r>
            <a:r>
              <a:rPr lang="en-ZA" sz="2000" b="0" dirty="0" smtClean="0">
                <a:solidFill>
                  <a:schemeClr val="tx1"/>
                </a:solidFill>
              </a:rPr>
              <a:t>)</a:t>
            </a:r>
          </a:p>
          <a:p>
            <a:pPr lvl="0"/>
            <a:r>
              <a:rPr lang="en-ZA" sz="2000" b="0" dirty="0">
                <a:solidFill>
                  <a:schemeClr val="tx1"/>
                </a:solidFill>
              </a:rPr>
              <a:t>personal trainers who operate as freelancers (unemployed and not operating as small businesses)</a:t>
            </a:r>
          </a:p>
        </p:txBody>
      </p:sp>
      <p:sp>
        <p:nvSpPr>
          <p:cNvPr id="4" name="Content Placeholder 3"/>
          <p:cNvSpPr>
            <a:spLocks noGrp="1"/>
          </p:cNvSpPr>
          <p:nvPr>
            <p:ph sz="half" idx="2"/>
          </p:nvPr>
        </p:nvSpPr>
        <p:spPr/>
        <p:txBody>
          <a:bodyPr>
            <a:noAutofit/>
          </a:bodyPr>
          <a:lstStyle/>
          <a:p>
            <a:pPr marL="0" indent="0">
              <a:buNone/>
            </a:pPr>
            <a:r>
              <a:rPr lang="en-GB" sz="1200" dirty="0" smtClean="0">
                <a:solidFill>
                  <a:schemeClr val="tx1"/>
                </a:solidFill>
              </a:rPr>
              <a:t>ARTS, CULTURE AND HERITAGE</a:t>
            </a:r>
            <a:endParaRPr lang="en-ZA" sz="1200" dirty="0">
              <a:solidFill>
                <a:schemeClr val="tx1"/>
              </a:solidFill>
            </a:endParaRPr>
          </a:p>
          <a:p>
            <a:pPr marL="0" indent="0">
              <a:buNone/>
            </a:pPr>
            <a:r>
              <a:rPr lang="en-ZA" sz="1200" dirty="0">
                <a:solidFill>
                  <a:schemeClr val="tx1"/>
                </a:solidFill>
              </a:rPr>
              <a:t>Performing arts: </a:t>
            </a:r>
            <a:r>
              <a:rPr lang="en-ZA" sz="1200" b="0" dirty="0">
                <a:solidFill>
                  <a:schemeClr val="tx1"/>
                </a:solidFill>
              </a:rPr>
              <a:t>Covering creative &amp; performing artists, dancers &amp; choreographers, entertainers (comedians), poets, actors, film </a:t>
            </a:r>
            <a:r>
              <a:rPr lang="en-ZA" sz="1200" b="0" dirty="0" smtClean="0">
                <a:solidFill>
                  <a:schemeClr val="tx1"/>
                </a:solidFill>
              </a:rPr>
              <a:t>directors</a:t>
            </a:r>
          </a:p>
          <a:p>
            <a:pPr marL="0" indent="0">
              <a:buNone/>
            </a:pPr>
            <a:r>
              <a:rPr lang="en-ZA" sz="1200" dirty="0" smtClean="0">
                <a:solidFill>
                  <a:schemeClr val="tx1"/>
                </a:solidFill>
              </a:rPr>
              <a:t>Music</a:t>
            </a:r>
            <a:r>
              <a:rPr lang="en-ZA" sz="1200" b="0" dirty="0">
                <a:solidFill>
                  <a:schemeClr val="tx1"/>
                </a:solidFill>
              </a:rPr>
              <a:t>: musicians (principal artists and backing musicians, singers (principal artists and backing singers), sound recording (engineers and producers).</a:t>
            </a:r>
          </a:p>
          <a:p>
            <a:pPr marL="0" indent="0">
              <a:buNone/>
            </a:pPr>
            <a:r>
              <a:rPr lang="en-ZA" sz="1200" dirty="0">
                <a:solidFill>
                  <a:schemeClr val="tx1"/>
                </a:solidFill>
              </a:rPr>
              <a:t>Festivals &amp; events: </a:t>
            </a:r>
            <a:r>
              <a:rPr lang="en-ZA" sz="1200" b="0" dirty="0">
                <a:solidFill>
                  <a:schemeClr val="tx1"/>
                </a:solidFill>
              </a:rPr>
              <a:t>stage managers, live sound engineers, lighting technicians, other technicians (riggers, etc.).</a:t>
            </a:r>
          </a:p>
          <a:p>
            <a:pPr marL="0" indent="0">
              <a:buNone/>
            </a:pPr>
            <a:r>
              <a:rPr lang="en-ZA" sz="1200" dirty="0">
                <a:solidFill>
                  <a:schemeClr val="tx1"/>
                </a:solidFill>
              </a:rPr>
              <a:t>Visual Arts &amp; Crafts: 	</a:t>
            </a:r>
          </a:p>
          <a:p>
            <a:pPr marL="0" indent="0">
              <a:buNone/>
            </a:pPr>
            <a:r>
              <a:rPr lang="en-ZA" sz="1200" dirty="0">
                <a:solidFill>
                  <a:schemeClr val="tx1"/>
                </a:solidFill>
              </a:rPr>
              <a:t>Fine arts: </a:t>
            </a:r>
            <a:r>
              <a:rPr lang="en-ZA" sz="1200" b="0" dirty="0">
                <a:solidFill>
                  <a:schemeClr val="tx1"/>
                </a:solidFill>
              </a:rPr>
              <a:t>Covering visual artists, sign writers, decorative painters, painting, drawing, ceramic artists.</a:t>
            </a:r>
          </a:p>
          <a:p>
            <a:pPr marL="0" indent="0">
              <a:buNone/>
            </a:pPr>
            <a:r>
              <a:rPr lang="en-ZA" sz="1200" dirty="0">
                <a:solidFill>
                  <a:schemeClr val="tx1"/>
                </a:solidFill>
              </a:rPr>
              <a:t>Photography: </a:t>
            </a:r>
            <a:r>
              <a:rPr lang="en-ZA" sz="1200" b="0" dirty="0">
                <a:solidFill>
                  <a:schemeClr val="tx1"/>
                </a:solidFill>
              </a:rPr>
              <a:t>photographers (film and performing arts).</a:t>
            </a:r>
          </a:p>
          <a:p>
            <a:pPr marL="0" indent="0">
              <a:buNone/>
            </a:pPr>
            <a:r>
              <a:rPr lang="en-ZA" sz="1200" dirty="0">
                <a:solidFill>
                  <a:schemeClr val="tx1"/>
                </a:solidFill>
              </a:rPr>
              <a:t>Crafts: </a:t>
            </a:r>
            <a:r>
              <a:rPr lang="en-ZA" sz="1200" b="0" dirty="0">
                <a:solidFill>
                  <a:schemeClr val="tx1"/>
                </a:solidFill>
              </a:rPr>
              <a:t>potters &amp; related workers, handicraft workers in wood, basketry, embroidery, crafts.</a:t>
            </a:r>
          </a:p>
          <a:p>
            <a:pPr marL="0" indent="0">
              <a:buNone/>
            </a:pPr>
            <a:r>
              <a:rPr lang="en-ZA" sz="1200" dirty="0">
                <a:solidFill>
                  <a:schemeClr val="tx1"/>
                </a:solidFill>
              </a:rPr>
              <a:t>Audio-Visual &amp; Interactive Media: </a:t>
            </a:r>
            <a:r>
              <a:rPr lang="en-ZA" sz="1200" b="0" dirty="0">
                <a:solidFill>
                  <a:schemeClr val="tx1"/>
                </a:solidFill>
              </a:rPr>
              <a:t>Film and video: film, stage &amp; related directors &amp; producers.</a:t>
            </a:r>
          </a:p>
          <a:p>
            <a:pPr marL="0" indent="0">
              <a:buNone/>
            </a:pPr>
            <a:r>
              <a:rPr lang="en-GB" sz="1200" dirty="0" smtClean="0">
                <a:solidFill>
                  <a:schemeClr val="tx1"/>
                </a:solidFill>
              </a:rPr>
              <a:t>Books and Publishing</a:t>
            </a:r>
          </a:p>
          <a:p>
            <a:pPr marL="0" indent="0">
              <a:buNone/>
            </a:pPr>
            <a:r>
              <a:rPr lang="en-GB" sz="1200" dirty="0" smtClean="0">
                <a:solidFill>
                  <a:schemeClr val="tx1"/>
                </a:solidFill>
              </a:rPr>
              <a:t>Heritage Practitioners</a:t>
            </a:r>
            <a:endParaRPr lang="en-ZA" sz="1200" dirty="0">
              <a:solidFill>
                <a:schemeClr val="tx1"/>
              </a:solidFill>
            </a:endParaRPr>
          </a:p>
        </p:txBody>
      </p:sp>
      <p:sp>
        <p:nvSpPr>
          <p:cNvPr id="5" name="Slide Number Placeholder 4"/>
          <p:cNvSpPr>
            <a:spLocks noGrp="1"/>
          </p:cNvSpPr>
          <p:nvPr>
            <p:ph type="sldNum" sz="quarter" idx="4"/>
          </p:nvPr>
        </p:nvSpPr>
        <p:spPr/>
        <p:txBody>
          <a:bodyPr/>
          <a:lstStyle/>
          <a:p>
            <a:r>
              <a:rPr lang="en-ZA" smtClean="0"/>
              <a:t>1</a:t>
            </a:r>
            <a:endParaRPr lang="en-ZA" dirty="0" smtClean="0"/>
          </a:p>
        </p:txBody>
      </p:sp>
    </p:spTree>
    <p:extLst>
      <p:ext uri="{BB962C8B-B14F-4D97-AF65-F5344CB8AC3E}">
        <p14:creationId xmlns:p14="http://schemas.microsoft.com/office/powerpoint/2010/main" xmlns="" val="19451419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2106</TotalTime>
  <Words>2265</Words>
  <Application>Microsoft Office PowerPoint</Application>
  <PresentationFormat>On-screen Show (4:3)</PresentationFormat>
  <Paragraphs>271</Paragraphs>
  <Slides>22</Slides>
  <Notes>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PORTFOLIO COMMITTEE  PRESENTATION : UPDATE ON COVID-19 RELIEF FUND :   </vt:lpstr>
      <vt:lpstr>Slide 2</vt:lpstr>
      <vt:lpstr>   Background </vt:lpstr>
      <vt:lpstr>OVERALL PERFORMANCE: 1st Wave COVID-19 RELIEF (as of 20 August 2020)</vt:lpstr>
      <vt:lpstr>Categories of beneficiaries - Types</vt:lpstr>
      <vt:lpstr>LESSONS LEARNT, EXPERIENCES AND CHALLENGES</vt:lpstr>
      <vt:lpstr> </vt:lpstr>
      <vt:lpstr>BUDGET AVAILABILITY</vt:lpstr>
      <vt:lpstr>BENEFICIARIES</vt:lpstr>
      <vt:lpstr>Application Process</vt:lpstr>
      <vt:lpstr>THE SOLIDARITY FUND - STATUS</vt:lpstr>
      <vt:lpstr>PARTNERSHIP WITH DSBD</vt:lpstr>
      <vt:lpstr> INTENDED BENEFICIARIES IN THE 3 FUNDING OPTIONS</vt:lpstr>
      <vt:lpstr>ELIGIBILITY</vt:lpstr>
      <vt:lpstr>EXCLUSIONS</vt:lpstr>
      <vt:lpstr>OTHER KEY CONSIDERATIONS</vt:lpstr>
      <vt:lpstr>COLLABORATIVE ROLE OF THE PROVINCES/ ENTITIES/ SECTOR ORGANISATIONS</vt:lpstr>
      <vt:lpstr>Monitoring and Risk mitigation</vt:lpstr>
      <vt:lpstr>DIRECTIONS IN THE OPENING OF VENUES AND CONTACT SPORT</vt:lpstr>
      <vt:lpstr>DIRECTIONS ON REOPENING OF VENUES - STATUS</vt:lpstr>
      <vt:lpstr>DIRECTIONS ON OPENING OF CONTACT SPORT - STATUS</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dc:creator>
  <cp:lastModifiedBy>USER</cp:lastModifiedBy>
  <cp:revision>105</cp:revision>
  <cp:lastPrinted>2020-08-18T07:15:24Z</cp:lastPrinted>
  <dcterms:created xsi:type="dcterms:W3CDTF">2013-11-12T11:39:42Z</dcterms:created>
  <dcterms:modified xsi:type="dcterms:W3CDTF">2020-09-01T13:03:29Z</dcterms:modified>
</cp:coreProperties>
</file>