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29"/>
  </p:notesMasterIdLst>
  <p:sldIdLst>
    <p:sldId id="257" r:id="rId5"/>
    <p:sldId id="258" r:id="rId6"/>
    <p:sldId id="261" r:id="rId7"/>
    <p:sldId id="260" r:id="rId8"/>
    <p:sldId id="262" r:id="rId9"/>
    <p:sldId id="285" r:id="rId10"/>
    <p:sldId id="286" r:id="rId11"/>
    <p:sldId id="287" r:id="rId12"/>
    <p:sldId id="289" r:id="rId13"/>
    <p:sldId id="288" r:id="rId14"/>
    <p:sldId id="293" r:id="rId15"/>
    <p:sldId id="295" r:id="rId16"/>
    <p:sldId id="291" r:id="rId17"/>
    <p:sldId id="267" r:id="rId18"/>
    <p:sldId id="268" r:id="rId19"/>
    <p:sldId id="269" r:id="rId20"/>
    <p:sldId id="270" r:id="rId21"/>
    <p:sldId id="271" r:id="rId22"/>
    <p:sldId id="272" r:id="rId23"/>
    <p:sldId id="276" r:id="rId24"/>
    <p:sldId id="277" r:id="rId25"/>
    <p:sldId id="290" r:id="rId26"/>
    <p:sldId id="282" r:id="rId27"/>
    <p:sldId id="296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4159A-2ED8-4DB6-97D0-4373EFA841F5}" type="datetimeFigureOut">
              <a:rPr lang="en-ZA" smtClean="0"/>
              <a:t>2020/08/26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07B8B-935B-45B5-B4BE-E209E1E481F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98639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62207226-427E-4AC1-8BAF-2BC33AA552E6}" type="datetime1">
              <a:rPr lang="en-US">
                <a:solidFill>
                  <a:prstClr val="black"/>
                </a:solidFill>
              </a:rPr>
              <a:pPr defTabSz="457200"/>
              <a:t>8/26/2020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93862CD-2CE4-D846-9F15-15300DCE1BBC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683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2907" y="924791"/>
            <a:ext cx="10684879" cy="33431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45182696-F2E8-4F26-B876-D8FAB06771CC}" type="datetime1">
              <a:rPr lang="en-US">
                <a:solidFill>
                  <a:prstClr val="black"/>
                </a:solidFill>
              </a:rPr>
              <a:pPr defTabSz="457200"/>
              <a:t>8/26/2020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93862CD-2CE4-D846-9F15-15300DCE1BBC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526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13164"/>
            <a:ext cx="2743200" cy="47129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88473" y="1413164"/>
            <a:ext cx="7347527" cy="47129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4A0335B-4518-48CF-A15E-CB393EA5E99C}" type="datetime1">
              <a:rPr lang="en-US">
                <a:solidFill>
                  <a:prstClr val="black"/>
                </a:solidFill>
              </a:rPr>
              <a:pPr defTabSz="457200"/>
              <a:t>8/26/2020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93862CD-2CE4-D846-9F15-15300DCE1BBC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225ACE83-0F60-CC47-802A-4D891EAD32D2}"/>
              </a:ext>
            </a:extLst>
          </p:cNvPr>
          <p:cNvSpPr txBox="1">
            <a:spLocks/>
          </p:cNvSpPr>
          <p:nvPr/>
        </p:nvSpPr>
        <p:spPr>
          <a:xfrm>
            <a:off x="1342907" y="935183"/>
            <a:ext cx="10684879" cy="3255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500" b="1" kern="120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4818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A4EF6776-A4B7-1C4D-B1F9-2B9029E89AE3}" type="datetimeFigureOut">
              <a:rPr lang="en-US">
                <a:solidFill>
                  <a:prstClr val="black"/>
                </a:solidFill>
              </a:rPr>
              <a:pPr defTabSz="457200"/>
              <a:t>8/26/2020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93862CD-2CE4-D846-9F15-15300DCE1BBC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371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2907" y="935183"/>
            <a:ext cx="10684879" cy="32557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2907" y="1412384"/>
            <a:ext cx="10684879" cy="512083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538913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defTabSz="457200"/>
            <a:r>
              <a:rPr lang="en-US" dirty="0">
                <a:solidFill>
                  <a:prstClr val="black"/>
                </a:solidFill>
              </a:rPr>
              <a:t>13</a:t>
            </a:r>
            <a:r>
              <a:rPr lang="en-US" baseline="30000" dirty="0">
                <a:solidFill>
                  <a:prstClr val="black"/>
                </a:solidFill>
              </a:rPr>
              <a:t>th</a:t>
            </a:r>
            <a:r>
              <a:rPr lang="en-US" dirty="0">
                <a:solidFill>
                  <a:prstClr val="black"/>
                </a:solidFill>
              </a:rPr>
              <a:t> June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85551" y="6533217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pPr defTabSz="457200"/>
            <a:r>
              <a:rPr lang="en-US" dirty="0">
                <a:solidFill>
                  <a:prstClr val="black"/>
                </a:solidFill>
              </a:rPr>
              <a:t>OoP SOPA input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8612" y="6546664"/>
            <a:ext cx="606749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defTabSz="457200"/>
            <a:fld id="{093862CD-2CE4-D846-9F15-15300DCE1BBC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980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6181" y="3534064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16181" y="1701007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A4EF6776-A4B7-1C4D-B1F9-2B9029E89AE3}" type="datetimeFigureOut">
              <a:rPr lang="en-US">
                <a:solidFill>
                  <a:prstClr val="black"/>
                </a:solidFill>
              </a:rPr>
              <a:pPr defTabSz="457200"/>
              <a:t>8/26/2020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93862CD-2CE4-D846-9F15-15300DCE1BBC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B63C3B79-85AB-484C-B635-28E848BDA4E5}"/>
              </a:ext>
            </a:extLst>
          </p:cNvPr>
          <p:cNvSpPr txBox="1">
            <a:spLocks/>
          </p:cNvSpPr>
          <p:nvPr userDrawn="1"/>
        </p:nvSpPr>
        <p:spPr>
          <a:xfrm>
            <a:off x="1342907" y="935183"/>
            <a:ext cx="10684879" cy="3255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500" b="1" kern="120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95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2907" y="914759"/>
            <a:ext cx="10684879" cy="3651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2906" y="1600200"/>
            <a:ext cx="5113313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97425" y="1600200"/>
            <a:ext cx="523036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A4EF6776-A4B7-1C4D-B1F9-2B9029E89AE3}" type="datetimeFigureOut">
              <a:rPr lang="en-US">
                <a:solidFill>
                  <a:prstClr val="black"/>
                </a:solidFill>
              </a:rPr>
              <a:pPr defTabSz="457200"/>
              <a:t>8/26/2020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93862CD-2CE4-D846-9F15-15300DCE1BBC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686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2907" y="924791"/>
            <a:ext cx="10684879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2906" y="1724891"/>
            <a:ext cx="5154876" cy="449984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2906" y="2174875"/>
            <a:ext cx="515487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05600" y="1724890"/>
            <a:ext cx="5310832" cy="44998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05600" y="2174875"/>
            <a:ext cx="53108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A4EF6776-A4B7-1C4D-B1F9-2B9029E89AE3}" type="datetimeFigureOut">
              <a:rPr lang="en-US">
                <a:solidFill>
                  <a:prstClr val="black"/>
                </a:solidFill>
              </a:rPr>
              <a:pPr defTabSz="457200"/>
              <a:t>8/26/2020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93862CD-2CE4-D846-9F15-15300DCE1BBC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2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2907" y="925150"/>
            <a:ext cx="10684879" cy="3651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A4EF6776-A4B7-1C4D-B1F9-2B9029E89AE3}" type="datetimeFigureOut">
              <a:rPr lang="en-US">
                <a:solidFill>
                  <a:prstClr val="black"/>
                </a:solidFill>
              </a:rPr>
              <a:pPr defTabSz="457200"/>
              <a:t>8/26/2020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93862CD-2CE4-D846-9F15-15300DCE1BBC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797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A4EF6776-A4B7-1C4D-B1F9-2B9029E89AE3}" type="datetimeFigureOut">
              <a:rPr lang="en-US">
                <a:solidFill>
                  <a:prstClr val="black"/>
                </a:solidFill>
              </a:rPr>
              <a:pPr defTabSz="457200"/>
              <a:t>8/26/2020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93862CD-2CE4-D846-9F15-15300DCE1BBC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45CE6F17-BA95-494B-91A3-DCBD76065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2907" y="935183"/>
            <a:ext cx="10684879" cy="32557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1684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8474" y="1435101"/>
            <a:ext cx="4932217" cy="365125"/>
          </a:xfrm>
        </p:spPr>
        <p:txBody>
          <a:bodyPr anchor="b"/>
          <a:lstStyle>
            <a:lvl1pPr algn="l">
              <a:defRPr sz="2000" b="1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1532" y="1435101"/>
            <a:ext cx="5680357" cy="4691063"/>
          </a:xfrm>
        </p:spPr>
        <p:txBody>
          <a:bodyPr/>
          <a:lstStyle>
            <a:lvl1pPr>
              <a:defRPr sz="30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88473" y="1800226"/>
            <a:ext cx="4932216" cy="43259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A4EF6776-A4B7-1C4D-B1F9-2B9029E89AE3}" type="datetimeFigureOut">
              <a:rPr lang="en-US">
                <a:solidFill>
                  <a:prstClr val="black"/>
                </a:solidFill>
              </a:rPr>
              <a:pPr defTabSz="457200"/>
              <a:t>8/26/2020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93862CD-2CE4-D846-9F15-15300DCE1BBC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FDB4AA36-669E-864D-BF7E-6DED31BC9FB0}"/>
              </a:ext>
            </a:extLst>
          </p:cNvPr>
          <p:cNvSpPr txBox="1">
            <a:spLocks/>
          </p:cNvSpPr>
          <p:nvPr userDrawn="1"/>
        </p:nvSpPr>
        <p:spPr>
          <a:xfrm>
            <a:off x="1342907" y="935183"/>
            <a:ext cx="10684879" cy="3255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500" b="1" kern="120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414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2907" y="935183"/>
            <a:ext cx="10684879" cy="3255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2907" y="1412384"/>
            <a:ext cx="10684879" cy="51208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538913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defTabSz="457200"/>
            <a:fld id="{5B4E6B8E-046A-413D-8952-EDD2737E1A81}" type="datetime1">
              <a:rPr lang="en-US" smtClean="0">
                <a:solidFill>
                  <a:prstClr val="black"/>
                </a:solidFill>
              </a:rPr>
              <a:pPr defTabSz="457200"/>
              <a:t>8/26/2020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85551" y="6533217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8612" y="6546664"/>
            <a:ext cx="606749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defTabSz="457200"/>
            <a:fld id="{093862CD-2CE4-D846-9F15-15300DCE1BBC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676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6181" y="4800600"/>
            <a:ext cx="10709564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16181" y="1350818"/>
            <a:ext cx="10709564" cy="337675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16181" y="5367338"/>
            <a:ext cx="10709564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A4EF6776-A4B7-1C4D-B1F9-2B9029E89AE3}" type="datetimeFigureOut">
              <a:rPr lang="en-US">
                <a:solidFill>
                  <a:prstClr val="black"/>
                </a:solidFill>
              </a:rPr>
              <a:pPr defTabSz="457200"/>
              <a:t>8/26/2020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93862CD-2CE4-D846-9F15-15300DCE1BBC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D7581F9D-C64A-BB4C-8033-7795EA41917D}"/>
              </a:ext>
            </a:extLst>
          </p:cNvPr>
          <p:cNvSpPr txBox="1">
            <a:spLocks/>
          </p:cNvSpPr>
          <p:nvPr userDrawn="1"/>
        </p:nvSpPr>
        <p:spPr>
          <a:xfrm>
            <a:off x="1342907" y="935183"/>
            <a:ext cx="10684879" cy="3255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500" b="1" kern="120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039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2907" y="924791"/>
            <a:ext cx="10684879" cy="33431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A4EF6776-A4B7-1C4D-B1F9-2B9029E89AE3}" type="datetimeFigureOut">
              <a:rPr lang="en-US">
                <a:solidFill>
                  <a:prstClr val="black"/>
                </a:solidFill>
              </a:rPr>
              <a:pPr defTabSz="457200"/>
              <a:t>8/26/2020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93862CD-2CE4-D846-9F15-15300DCE1BBC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223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13164"/>
            <a:ext cx="2743200" cy="47129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88473" y="1413164"/>
            <a:ext cx="7347527" cy="471299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A4EF6776-A4B7-1C4D-B1F9-2B9029E89AE3}" type="datetimeFigureOut">
              <a:rPr lang="en-US">
                <a:solidFill>
                  <a:prstClr val="black"/>
                </a:solidFill>
              </a:rPr>
              <a:pPr defTabSz="457200"/>
              <a:t>8/26/2020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93862CD-2CE4-D846-9F15-15300DCE1BBC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225ACE83-0F60-CC47-802A-4D891EAD32D2}"/>
              </a:ext>
            </a:extLst>
          </p:cNvPr>
          <p:cNvSpPr txBox="1">
            <a:spLocks/>
          </p:cNvSpPr>
          <p:nvPr userDrawn="1"/>
        </p:nvSpPr>
        <p:spPr>
          <a:xfrm>
            <a:off x="1342907" y="935183"/>
            <a:ext cx="10684879" cy="3255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500" b="1" kern="120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333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4955D246-6103-4657-9E9B-98C892E546BE}" type="datetime1">
              <a:rPr lang="en-US" smtClean="0">
                <a:solidFill>
                  <a:prstClr val="black"/>
                </a:solidFill>
              </a:rPr>
              <a:pPr defTabSz="457200"/>
              <a:t>8/26/2020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93862CD-2CE4-D846-9F15-15300DCE1BBC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471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2907" y="935183"/>
            <a:ext cx="10684879" cy="32557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2907" y="1412384"/>
            <a:ext cx="10684879" cy="512083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538913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defTabSz="457200"/>
            <a:fld id="{AD00F882-EB3B-4C52-B17B-042016F27875}" type="datetime1">
              <a:rPr lang="en-US" smtClean="0">
                <a:solidFill>
                  <a:prstClr val="black"/>
                </a:solidFill>
              </a:rPr>
              <a:pPr defTabSz="457200"/>
              <a:t>8/26/2020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85551" y="6533217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8612" y="6546664"/>
            <a:ext cx="606749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defTabSz="457200"/>
            <a:fld id="{093862CD-2CE4-D846-9F15-15300DCE1BBC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032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6181" y="3534064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16181" y="1701007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4ECF81F-A6F7-4FD9-83EA-EEECAB67FA02}" type="datetime1">
              <a:rPr lang="en-US" smtClean="0">
                <a:solidFill>
                  <a:prstClr val="black"/>
                </a:solidFill>
              </a:rPr>
              <a:pPr defTabSz="457200"/>
              <a:t>8/26/2020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93862CD-2CE4-D846-9F15-15300DCE1BBC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B63C3B79-85AB-484C-B635-28E848BDA4E5}"/>
              </a:ext>
            </a:extLst>
          </p:cNvPr>
          <p:cNvSpPr txBox="1">
            <a:spLocks/>
          </p:cNvSpPr>
          <p:nvPr userDrawn="1"/>
        </p:nvSpPr>
        <p:spPr>
          <a:xfrm>
            <a:off x="1342907" y="935183"/>
            <a:ext cx="10684879" cy="3255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500" b="1" kern="120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50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4390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2907" y="914759"/>
            <a:ext cx="10684879" cy="3651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2906" y="1600200"/>
            <a:ext cx="5113313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97425" y="1600200"/>
            <a:ext cx="523036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BC1C1DA-C384-4644-9EB5-87E88ABBCA0D}" type="datetime1">
              <a:rPr lang="en-US" smtClean="0">
                <a:solidFill>
                  <a:prstClr val="black"/>
                </a:solidFill>
              </a:rPr>
              <a:pPr defTabSz="457200"/>
              <a:t>8/26/2020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93862CD-2CE4-D846-9F15-15300DCE1BBC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378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2907" y="924791"/>
            <a:ext cx="10684879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2906" y="1724891"/>
            <a:ext cx="5154876" cy="449984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2906" y="2174875"/>
            <a:ext cx="515487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05600" y="1724890"/>
            <a:ext cx="5310832" cy="44998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05600" y="2174875"/>
            <a:ext cx="53108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1CD41AD1-27CB-41EE-8D98-1397999E1A7D}" type="datetime1">
              <a:rPr lang="en-US" smtClean="0">
                <a:solidFill>
                  <a:prstClr val="black"/>
                </a:solidFill>
              </a:rPr>
              <a:pPr defTabSz="457200"/>
              <a:t>8/26/2020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93862CD-2CE4-D846-9F15-15300DCE1BBC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36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2907" y="925150"/>
            <a:ext cx="10684879" cy="3651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A8156D80-4793-441C-8CE9-912A52DCABAC}" type="datetime1">
              <a:rPr lang="en-US" smtClean="0">
                <a:solidFill>
                  <a:prstClr val="black"/>
                </a:solidFill>
              </a:rPr>
              <a:pPr defTabSz="457200"/>
              <a:t>8/26/2020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93862CD-2CE4-D846-9F15-15300DCE1BBC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317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3F2FDBBF-54C5-435D-A0DC-0884D0E46252}" type="datetime1">
              <a:rPr lang="en-US" smtClean="0">
                <a:solidFill>
                  <a:prstClr val="black"/>
                </a:solidFill>
              </a:rPr>
              <a:pPr defTabSz="457200"/>
              <a:t>8/26/2020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93862CD-2CE4-D846-9F15-15300DCE1BBC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45CE6F17-BA95-494B-91A3-DCBD76065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2907" y="935183"/>
            <a:ext cx="10684879" cy="32557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9911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6181" y="3534064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16181" y="1701007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388C0C6B-6DDB-4C6F-A843-04547BABB9D5}" type="datetime1">
              <a:rPr lang="en-US">
                <a:solidFill>
                  <a:prstClr val="black"/>
                </a:solidFill>
              </a:rPr>
              <a:pPr defTabSz="457200"/>
              <a:t>8/26/2020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93862CD-2CE4-D846-9F15-15300DCE1BBC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B63C3B79-85AB-484C-B635-28E848BDA4E5}"/>
              </a:ext>
            </a:extLst>
          </p:cNvPr>
          <p:cNvSpPr txBox="1">
            <a:spLocks/>
          </p:cNvSpPr>
          <p:nvPr/>
        </p:nvSpPr>
        <p:spPr>
          <a:xfrm>
            <a:off x="1342907" y="935183"/>
            <a:ext cx="10684879" cy="3255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500" b="1" kern="120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76696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8474" y="1435101"/>
            <a:ext cx="4932217" cy="365125"/>
          </a:xfrm>
        </p:spPr>
        <p:txBody>
          <a:bodyPr anchor="b"/>
          <a:lstStyle>
            <a:lvl1pPr algn="l">
              <a:defRPr sz="2000" b="1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1532" y="1435101"/>
            <a:ext cx="5680357" cy="4691063"/>
          </a:xfrm>
        </p:spPr>
        <p:txBody>
          <a:bodyPr/>
          <a:lstStyle>
            <a:lvl1pPr>
              <a:defRPr sz="30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88473" y="1800226"/>
            <a:ext cx="4932216" cy="43259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8A60D86-3F2D-4A03-8B81-5CFFB50B06AC}" type="datetime1">
              <a:rPr lang="en-US" smtClean="0">
                <a:solidFill>
                  <a:prstClr val="black"/>
                </a:solidFill>
              </a:rPr>
              <a:pPr defTabSz="457200"/>
              <a:t>8/26/2020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93862CD-2CE4-D846-9F15-15300DCE1BBC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FDB4AA36-669E-864D-BF7E-6DED31BC9FB0}"/>
              </a:ext>
            </a:extLst>
          </p:cNvPr>
          <p:cNvSpPr txBox="1">
            <a:spLocks/>
          </p:cNvSpPr>
          <p:nvPr userDrawn="1"/>
        </p:nvSpPr>
        <p:spPr>
          <a:xfrm>
            <a:off x="1342907" y="935183"/>
            <a:ext cx="10684879" cy="3255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500" b="1" kern="120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50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16137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6181" y="4800600"/>
            <a:ext cx="10709564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16181" y="1350818"/>
            <a:ext cx="10709564" cy="337675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16181" y="5367338"/>
            <a:ext cx="10709564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1621F3A6-2E2B-42E8-9AC1-170B7C43F281}" type="datetime1">
              <a:rPr lang="en-US" smtClean="0">
                <a:solidFill>
                  <a:prstClr val="black"/>
                </a:solidFill>
              </a:rPr>
              <a:pPr defTabSz="457200"/>
              <a:t>8/26/2020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93862CD-2CE4-D846-9F15-15300DCE1BBC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D7581F9D-C64A-BB4C-8033-7795EA41917D}"/>
              </a:ext>
            </a:extLst>
          </p:cNvPr>
          <p:cNvSpPr txBox="1">
            <a:spLocks/>
          </p:cNvSpPr>
          <p:nvPr userDrawn="1"/>
        </p:nvSpPr>
        <p:spPr>
          <a:xfrm>
            <a:off x="1342907" y="935183"/>
            <a:ext cx="10684879" cy="3255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500" b="1" kern="120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50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53825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2907" y="924791"/>
            <a:ext cx="10684879" cy="33431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A850D0EE-686D-40BD-BD73-4A30DB9286D5}" type="datetime1">
              <a:rPr lang="en-US" smtClean="0">
                <a:solidFill>
                  <a:prstClr val="black"/>
                </a:solidFill>
              </a:rPr>
              <a:pPr defTabSz="457200"/>
              <a:t>8/26/2020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93862CD-2CE4-D846-9F15-15300DCE1BBC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379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13164"/>
            <a:ext cx="2743200" cy="47129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88473" y="1413164"/>
            <a:ext cx="7347527" cy="471299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115D0EFA-87C8-4889-BB0D-BC2B4A5BAAA9}" type="datetime1">
              <a:rPr lang="en-US" smtClean="0">
                <a:solidFill>
                  <a:prstClr val="black"/>
                </a:solidFill>
              </a:rPr>
              <a:pPr defTabSz="457200"/>
              <a:t>8/26/2020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93862CD-2CE4-D846-9F15-15300DCE1BBC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225ACE83-0F60-CC47-802A-4D891EAD32D2}"/>
              </a:ext>
            </a:extLst>
          </p:cNvPr>
          <p:cNvSpPr txBox="1">
            <a:spLocks/>
          </p:cNvSpPr>
          <p:nvPr userDrawn="1"/>
        </p:nvSpPr>
        <p:spPr>
          <a:xfrm>
            <a:off x="1342907" y="935183"/>
            <a:ext cx="10684879" cy="3255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500" b="1" kern="120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50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62183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4955D246-6103-4657-9E9B-98C892E546BE}" type="datetime1">
              <a:rPr lang="en-US" smtClean="0">
                <a:solidFill>
                  <a:prstClr val="black"/>
                </a:solidFill>
              </a:rPr>
              <a:pPr defTabSz="457200"/>
              <a:t>8/26/2020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93862CD-2CE4-D846-9F15-15300DCE1BBC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15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2907" y="935183"/>
            <a:ext cx="10684879" cy="32557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2907" y="1412384"/>
            <a:ext cx="10684879" cy="512083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538913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defTabSz="457200"/>
            <a:fld id="{AD00F882-EB3B-4C52-B17B-042016F27875}" type="datetime1">
              <a:rPr lang="en-US" smtClean="0">
                <a:solidFill>
                  <a:prstClr val="black"/>
                </a:solidFill>
              </a:rPr>
              <a:pPr defTabSz="457200"/>
              <a:t>8/26/2020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85551" y="6533217"/>
            <a:ext cx="3860800" cy="365125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8612" y="6546664"/>
            <a:ext cx="606749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 defTabSz="457200"/>
            <a:fld id="{093862CD-2CE4-D846-9F15-15300DCE1BBC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61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6181" y="3534064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16181" y="1701007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4ECF81F-A6F7-4FD9-83EA-EEECAB67FA02}" type="datetime1">
              <a:rPr lang="en-US" smtClean="0">
                <a:solidFill>
                  <a:prstClr val="black"/>
                </a:solidFill>
              </a:rPr>
              <a:pPr defTabSz="457200"/>
              <a:t>8/26/2020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93862CD-2CE4-D846-9F15-15300DCE1BBC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B63C3B79-85AB-484C-B635-28E848BDA4E5}"/>
              </a:ext>
            </a:extLst>
          </p:cNvPr>
          <p:cNvSpPr txBox="1">
            <a:spLocks/>
          </p:cNvSpPr>
          <p:nvPr userDrawn="1"/>
        </p:nvSpPr>
        <p:spPr>
          <a:xfrm>
            <a:off x="1342907" y="935183"/>
            <a:ext cx="10684879" cy="3255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500" b="1" kern="120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50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30667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2907" y="914759"/>
            <a:ext cx="10684879" cy="3651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2906" y="1600200"/>
            <a:ext cx="5113313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97425" y="1600200"/>
            <a:ext cx="523036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8BC1C1DA-C384-4644-9EB5-87E88ABBCA0D}" type="datetime1">
              <a:rPr lang="en-US" smtClean="0">
                <a:solidFill>
                  <a:prstClr val="black"/>
                </a:solidFill>
              </a:rPr>
              <a:pPr defTabSz="457200"/>
              <a:t>8/26/2020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93862CD-2CE4-D846-9F15-15300DCE1BBC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246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2907" y="924791"/>
            <a:ext cx="10684879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2906" y="1724891"/>
            <a:ext cx="5154876" cy="449984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2906" y="2174875"/>
            <a:ext cx="515487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05600" y="1724890"/>
            <a:ext cx="5310832" cy="44998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05600" y="2174875"/>
            <a:ext cx="53108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1CD41AD1-27CB-41EE-8D98-1397999E1A7D}" type="datetime1">
              <a:rPr lang="en-US" smtClean="0">
                <a:solidFill>
                  <a:prstClr val="black"/>
                </a:solidFill>
              </a:rPr>
              <a:pPr defTabSz="457200"/>
              <a:t>8/26/2020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93862CD-2CE4-D846-9F15-15300DCE1BBC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707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2907" y="925150"/>
            <a:ext cx="10684879" cy="3651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A8156D80-4793-441C-8CE9-912A52DCABAC}" type="datetime1">
              <a:rPr lang="en-US" smtClean="0">
                <a:solidFill>
                  <a:prstClr val="black"/>
                </a:solidFill>
              </a:rPr>
              <a:pPr defTabSz="457200"/>
              <a:t>8/26/2020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93862CD-2CE4-D846-9F15-15300DCE1BBC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607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2907" y="914759"/>
            <a:ext cx="10684879" cy="3651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2906" y="1600200"/>
            <a:ext cx="5113313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97425" y="1600200"/>
            <a:ext cx="523036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3BF52500-97BA-46FE-A8D2-08AD2DBF2F83}" type="datetime1">
              <a:rPr lang="en-US">
                <a:solidFill>
                  <a:prstClr val="black"/>
                </a:solidFill>
              </a:rPr>
              <a:pPr defTabSz="457200"/>
              <a:t>8/26/2020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93862CD-2CE4-D846-9F15-15300DCE1BBC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311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3F2FDBBF-54C5-435D-A0DC-0884D0E46252}" type="datetime1">
              <a:rPr lang="en-US" smtClean="0">
                <a:solidFill>
                  <a:prstClr val="black"/>
                </a:solidFill>
              </a:rPr>
              <a:pPr defTabSz="457200"/>
              <a:t>8/26/2020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93862CD-2CE4-D846-9F15-15300DCE1BBC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45CE6F17-BA95-494B-91A3-DCBD76065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2907" y="935183"/>
            <a:ext cx="10684879" cy="32557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78392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8474" y="1435101"/>
            <a:ext cx="4932217" cy="365125"/>
          </a:xfrm>
        </p:spPr>
        <p:txBody>
          <a:bodyPr anchor="b"/>
          <a:lstStyle>
            <a:lvl1pPr algn="l">
              <a:defRPr sz="2000" b="1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1532" y="1435101"/>
            <a:ext cx="5680357" cy="4691063"/>
          </a:xfrm>
        </p:spPr>
        <p:txBody>
          <a:bodyPr/>
          <a:lstStyle>
            <a:lvl1pPr>
              <a:defRPr sz="30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88473" y="1800226"/>
            <a:ext cx="4932216" cy="43259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8A60D86-3F2D-4A03-8B81-5CFFB50B06AC}" type="datetime1">
              <a:rPr lang="en-US" smtClean="0">
                <a:solidFill>
                  <a:prstClr val="black"/>
                </a:solidFill>
              </a:rPr>
              <a:pPr defTabSz="457200"/>
              <a:t>8/26/2020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93862CD-2CE4-D846-9F15-15300DCE1BBC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FDB4AA36-669E-864D-BF7E-6DED31BC9FB0}"/>
              </a:ext>
            </a:extLst>
          </p:cNvPr>
          <p:cNvSpPr txBox="1">
            <a:spLocks/>
          </p:cNvSpPr>
          <p:nvPr userDrawn="1"/>
        </p:nvSpPr>
        <p:spPr>
          <a:xfrm>
            <a:off x="1342907" y="935183"/>
            <a:ext cx="10684879" cy="3255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500" b="1" kern="120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50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81655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6181" y="4800600"/>
            <a:ext cx="10709564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16181" y="1350818"/>
            <a:ext cx="10709564" cy="337675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16181" y="5367338"/>
            <a:ext cx="10709564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1621F3A6-2E2B-42E8-9AC1-170B7C43F281}" type="datetime1">
              <a:rPr lang="en-US" smtClean="0">
                <a:solidFill>
                  <a:prstClr val="black"/>
                </a:solidFill>
              </a:rPr>
              <a:pPr defTabSz="457200"/>
              <a:t>8/26/2020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93862CD-2CE4-D846-9F15-15300DCE1BBC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D7581F9D-C64A-BB4C-8033-7795EA41917D}"/>
              </a:ext>
            </a:extLst>
          </p:cNvPr>
          <p:cNvSpPr txBox="1">
            <a:spLocks/>
          </p:cNvSpPr>
          <p:nvPr userDrawn="1"/>
        </p:nvSpPr>
        <p:spPr>
          <a:xfrm>
            <a:off x="1342907" y="935183"/>
            <a:ext cx="10684879" cy="3255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500" b="1" kern="120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50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12861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2907" y="924791"/>
            <a:ext cx="10684879" cy="33431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A850D0EE-686D-40BD-BD73-4A30DB9286D5}" type="datetime1">
              <a:rPr lang="en-US" smtClean="0">
                <a:solidFill>
                  <a:prstClr val="black"/>
                </a:solidFill>
              </a:rPr>
              <a:pPr defTabSz="457200"/>
              <a:t>8/26/2020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93862CD-2CE4-D846-9F15-15300DCE1BBC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62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13164"/>
            <a:ext cx="2743200" cy="47129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88473" y="1413164"/>
            <a:ext cx="7347527" cy="471299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115D0EFA-87C8-4889-BB0D-BC2B4A5BAAA9}" type="datetime1">
              <a:rPr lang="en-US" smtClean="0">
                <a:solidFill>
                  <a:prstClr val="black"/>
                </a:solidFill>
              </a:rPr>
              <a:pPr defTabSz="457200"/>
              <a:t>8/26/2020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93862CD-2CE4-D846-9F15-15300DCE1BBC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225ACE83-0F60-CC47-802A-4D891EAD32D2}"/>
              </a:ext>
            </a:extLst>
          </p:cNvPr>
          <p:cNvSpPr txBox="1">
            <a:spLocks/>
          </p:cNvSpPr>
          <p:nvPr userDrawn="1"/>
        </p:nvSpPr>
        <p:spPr>
          <a:xfrm>
            <a:off x="1342907" y="935183"/>
            <a:ext cx="10684879" cy="3255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500" b="1" kern="120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50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48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2907" y="924791"/>
            <a:ext cx="10684879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2906" y="1724891"/>
            <a:ext cx="5154876" cy="449984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2906" y="2174875"/>
            <a:ext cx="515487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05600" y="1724890"/>
            <a:ext cx="5310832" cy="44998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05600" y="2174875"/>
            <a:ext cx="53108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B2D804A9-9DF4-4A77-8059-FDE3444D0A67}" type="datetime1">
              <a:rPr lang="en-US">
                <a:solidFill>
                  <a:prstClr val="black"/>
                </a:solidFill>
              </a:rPr>
              <a:pPr defTabSz="457200"/>
              <a:t>8/26/2020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93862CD-2CE4-D846-9F15-15300DCE1BBC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724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2907" y="925150"/>
            <a:ext cx="10684879" cy="3651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7F30954B-E5F1-40DC-8C7F-68A711398345}" type="datetime1">
              <a:rPr lang="en-US">
                <a:solidFill>
                  <a:prstClr val="black"/>
                </a:solidFill>
              </a:rPr>
              <a:pPr defTabSz="457200"/>
              <a:t>8/26/2020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93862CD-2CE4-D846-9F15-15300DCE1BBC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708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8E96172-E752-4297-9DEC-8BFD4BD4FB02}" type="datetime1">
              <a:rPr lang="en-US">
                <a:solidFill>
                  <a:prstClr val="black"/>
                </a:solidFill>
              </a:rPr>
              <a:pPr/>
              <a:t>8/26/2020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93862CD-2CE4-D846-9F15-15300DCE1BBC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45CE6F17-BA95-494B-91A3-DCBD76065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2907" y="935183"/>
            <a:ext cx="10684879" cy="3255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57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8474" y="1435101"/>
            <a:ext cx="4932217" cy="365125"/>
          </a:xfrm>
        </p:spPr>
        <p:txBody>
          <a:bodyPr anchor="b"/>
          <a:lstStyle>
            <a:lvl1pPr algn="l">
              <a:defRPr sz="2000" b="1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1532" y="1435101"/>
            <a:ext cx="5680357" cy="4691063"/>
          </a:xfrm>
        </p:spPr>
        <p:txBody>
          <a:bodyPr/>
          <a:lstStyle>
            <a:lvl1pPr>
              <a:defRPr sz="30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88473" y="1800226"/>
            <a:ext cx="4932216" cy="43259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DC97C520-06A5-4DB7-9D2B-1067579005C1}" type="datetime1">
              <a:rPr lang="en-US">
                <a:solidFill>
                  <a:prstClr val="black"/>
                </a:solidFill>
              </a:rPr>
              <a:pPr defTabSz="457200"/>
              <a:t>8/26/2020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93862CD-2CE4-D846-9F15-15300DCE1BBC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FDB4AA36-669E-864D-BF7E-6DED31BC9FB0}"/>
              </a:ext>
            </a:extLst>
          </p:cNvPr>
          <p:cNvSpPr txBox="1">
            <a:spLocks/>
          </p:cNvSpPr>
          <p:nvPr/>
        </p:nvSpPr>
        <p:spPr>
          <a:xfrm>
            <a:off x="1342907" y="935183"/>
            <a:ext cx="10684879" cy="3255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500" b="1" kern="120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53046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6181" y="4800600"/>
            <a:ext cx="10709564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16181" y="1350818"/>
            <a:ext cx="10709564" cy="337675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16181" y="5367338"/>
            <a:ext cx="10709564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FCB9FECD-F4E2-439F-B757-2D080C8AA254}" type="datetime1">
              <a:rPr lang="en-US">
                <a:solidFill>
                  <a:prstClr val="black"/>
                </a:solidFill>
              </a:rPr>
              <a:pPr defTabSz="457200"/>
              <a:t>8/26/2020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093862CD-2CE4-D846-9F15-15300DCE1BBC}" type="slidenum">
              <a:rPr lang="en-US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D7581F9D-C64A-BB4C-8033-7795EA41917D}"/>
              </a:ext>
            </a:extLst>
          </p:cNvPr>
          <p:cNvSpPr txBox="1">
            <a:spLocks/>
          </p:cNvSpPr>
          <p:nvPr/>
        </p:nvSpPr>
        <p:spPr>
          <a:xfrm>
            <a:off x="1342907" y="935183"/>
            <a:ext cx="10684879" cy="3255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500" b="1" kern="120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546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2907" y="955965"/>
            <a:ext cx="10684879" cy="303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2907" y="1412384"/>
            <a:ext cx="10684879" cy="52553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663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hdr="0" ftr="0"/>
  <p:txStyles>
    <p:titleStyle>
      <a:lvl1pPr algn="l" defTabSz="457200" rtl="0" eaLnBrk="1" latinLnBrk="0" hangingPunct="1">
        <a:spcBef>
          <a:spcPct val="0"/>
        </a:spcBef>
        <a:buNone/>
        <a:defRPr sz="2500" b="1" kern="1200">
          <a:solidFill>
            <a:srgbClr val="FFFFFF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2907" y="955965"/>
            <a:ext cx="10684879" cy="303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2907" y="1412384"/>
            <a:ext cx="10684879" cy="52553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24275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2500" b="1" kern="1200">
          <a:solidFill>
            <a:srgbClr val="FFFFFF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2907" y="955965"/>
            <a:ext cx="10684879" cy="303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2907" y="1412384"/>
            <a:ext cx="10684879" cy="52553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7639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2500" b="1" kern="1200">
          <a:solidFill>
            <a:srgbClr val="FFFFFF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2907" y="955965"/>
            <a:ext cx="10684879" cy="303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2907" y="1412384"/>
            <a:ext cx="10684879" cy="52553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92417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2500" b="1" kern="1200">
          <a:solidFill>
            <a:srgbClr val="FFFFFF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xmlns="" id="{316242F4-91AB-4802-9BC0-C709A5A14B4E}"/>
              </a:ext>
            </a:extLst>
          </p:cNvPr>
          <p:cNvSpPr txBox="1">
            <a:spLocks/>
          </p:cNvSpPr>
          <p:nvPr/>
        </p:nvSpPr>
        <p:spPr>
          <a:xfrm>
            <a:off x="1905000" y="481013"/>
            <a:ext cx="8382000" cy="51339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500" b="1" kern="120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3000" dirty="0">
                <a:solidFill>
                  <a:prstClr val="white"/>
                </a:solidFill>
              </a:rPr>
              <a:t/>
            </a:r>
            <a:br>
              <a:rPr lang="en-US" sz="3000" dirty="0">
                <a:solidFill>
                  <a:prstClr val="white"/>
                </a:solidFill>
              </a:rPr>
            </a:br>
            <a:r>
              <a:rPr lang="en-US" sz="3000" dirty="0">
                <a:solidFill>
                  <a:prstClr val="white"/>
                </a:solidFill>
              </a:rPr>
              <a:t/>
            </a:r>
            <a:br>
              <a:rPr lang="en-US" sz="3000" dirty="0">
                <a:solidFill>
                  <a:prstClr val="white"/>
                </a:solidFill>
              </a:rPr>
            </a:br>
            <a:r>
              <a:rPr lang="en-US" sz="3000" dirty="0">
                <a:solidFill>
                  <a:prstClr val="white"/>
                </a:solidFill>
              </a:rPr>
              <a:t/>
            </a:r>
            <a:br>
              <a:rPr lang="en-US" sz="3000" dirty="0">
                <a:solidFill>
                  <a:prstClr val="white"/>
                </a:solidFill>
              </a:rPr>
            </a:br>
            <a:r>
              <a:rPr lang="en-US" sz="3000" dirty="0" smtClean="0">
                <a:solidFill>
                  <a:prstClr val="white"/>
                </a:solidFill>
              </a:rPr>
              <a:t>HSDG ADJUSTED BUSINESS PLAN</a:t>
            </a:r>
          </a:p>
          <a:p>
            <a:pPr algn="ctr"/>
            <a:r>
              <a:rPr lang="en-US" sz="3000" dirty="0" smtClean="0">
                <a:solidFill>
                  <a:prstClr val="white"/>
                </a:solidFill>
              </a:rPr>
              <a:t> </a:t>
            </a:r>
            <a:r>
              <a:rPr lang="en-US" sz="3000" dirty="0">
                <a:solidFill>
                  <a:prstClr val="white"/>
                </a:solidFill>
              </a:rPr>
              <a:t/>
            </a:r>
            <a:br>
              <a:rPr lang="en-US" sz="3000" dirty="0">
                <a:solidFill>
                  <a:prstClr val="white"/>
                </a:solidFill>
              </a:rPr>
            </a:br>
            <a:r>
              <a:rPr lang="en-US" sz="3000" dirty="0" smtClean="0">
                <a:solidFill>
                  <a:prstClr val="white"/>
                </a:solidFill>
              </a:rPr>
              <a:t> PORTFOLIO COMMITTEE HUMAN SETTLEMENTS ,WATER AND SANITATION </a:t>
            </a:r>
          </a:p>
          <a:p>
            <a:pPr algn="ctr"/>
            <a:r>
              <a:rPr lang="en-US" sz="3000" dirty="0" smtClean="0">
                <a:solidFill>
                  <a:prstClr val="white"/>
                </a:solidFill>
              </a:rPr>
              <a:t>28</a:t>
            </a:r>
            <a:r>
              <a:rPr lang="en-US" sz="3000" baseline="30000" dirty="0" smtClean="0">
                <a:solidFill>
                  <a:prstClr val="white"/>
                </a:solidFill>
              </a:rPr>
              <a:t>TH</a:t>
            </a:r>
            <a:r>
              <a:rPr lang="en-US" sz="3000" dirty="0" smtClean="0">
                <a:solidFill>
                  <a:prstClr val="white"/>
                </a:solidFill>
              </a:rPr>
              <a:t>AUGUST 2020</a:t>
            </a:r>
            <a:endParaRPr lang="en-US" sz="4100" dirty="0">
              <a:solidFill>
                <a:prstClr val="white"/>
              </a:solidFill>
            </a:endParaRPr>
          </a:p>
          <a:p>
            <a:pPr algn="ctr"/>
            <a:endParaRPr lang="en-US" sz="3000" dirty="0">
              <a:solidFill>
                <a:prstClr val="white"/>
              </a:solidFill>
            </a:endParaRPr>
          </a:p>
          <a:p>
            <a:pPr algn="ctr"/>
            <a:r>
              <a:rPr lang="en-US" sz="3000" dirty="0">
                <a:solidFill>
                  <a:prstClr val="white"/>
                </a:solidFill>
              </a:rPr>
              <a:t/>
            </a:r>
            <a:br>
              <a:rPr lang="en-US" sz="3000" dirty="0">
                <a:solidFill>
                  <a:prstClr val="white"/>
                </a:solidFill>
              </a:rPr>
            </a:br>
            <a:r>
              <a:rPr lang="en-US" sz="4050" dirty="0">
                <a:solidFill>
                  <a:prstClr val="white"/>
                </a:solidFill>
              </a:rPr>
              <a:t/>
            </a:r>
            <a:br>
              <a:rPr lang="en-US" sz="4050" dirty="0">
                <a:solidFill>
                  <a:prstClr val="white"/>
                </a:solidFill>
              </a:rPr>
            </a:br>
            <a:endParaRPr lang="en-US" sz="405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369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Urban Renewal Programme  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7779044"/>
              </p:ext>
            </p:extLst>
          </p:nvPr>
        </p:nvGraphicFramePr>
        <p:xfrm>
          <a:off x="1304818" y="1417564"/>
          <a:ext cx="10722968" cy="4393304"/>
        </p:xfrm>
        <a:graphic>
          <a:graphicData uri="http://schemas.openxmlformats.org/drawingml/2006/table">
            <a:tbl>
              <a:tblPr/>
              <a:tblGrid>
                <a:gridCol w="3774935"/>
                <a:gridCol w="2965641"/>
                <a:gridCol w="1435398"/>
                <a:gridCol w="2546994"/>
              </a:tblGrid>
              <a:tr h="6218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</a:t>
                      </a:r>
                      <a:r>
                        <a:rPr lang="en-ZA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Description 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Planned Output 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Annual Professional Fees Budget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Annual Budget</a:t>
                      </a:r>
                    </a:p>
                  </a:txBody>
                  <a:tcPr marL="7007" marR="7007" marT="70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196870"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Alexandra Renewal </a:t>
                      </a:r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Programme</a:t>
                      </a:r>
                    </a:p>
                    <a:p>
                      <a:pPr algn="ctr" rtl="0" fontAlgn="b"/>
                      <a:endParaRPr lang="en-ZA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b"/>
                      <a:endParaRPr lang="en-ZA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b"/>
                      <a:endParaRPr lang="en-ZA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b"/>
                      <a:endParaRPr lang="en-ZA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b"/>
                      <a:endParaRPr lang="en-ZA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b"/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Facilitate the identification, release and acquisition of private, public and SOE land and landed properties required for the Greater Alexandra Redevelopment Programme</a:t>
                      </a:r>
                      <a:endParaRPr lang="en-ZA" sz="12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457200" rtl="0" eaLnBrk="1" fontAlgn="b" latinLnBrk="0" hangingPunct="1"/>
                      <a:endParaRPr lang="en-ZA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R20 000 </a:t>
                      </a:r>
                      <a:r>
                        <a:rPr lang="en-Z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000,00</a:t>
                      </a:r>
                    </a:p>
                    <a:p>
                      <a:pPr algn="ctr" rtl="0" fontAlgn="b"/>
                      <a:endParaRPr lang="en-ZA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b"/>
                      <a:endParaRPr lang="en-ZA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b"/>
                      <a:endParaRPr lang="en-ZA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b"/>
                      <a:endParaRPr lang="en-ZA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b"/>
                      <a:endParaRPr lang="en-ZA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R20 000 </a:t>
                      </a:r>
                      <a:r>
                        <a:rPr lang="en-Z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000,00</a:t>
                      </a:r>
                    </a:p>
                    <a:p>
                      <a:pPr algn="ctr" rtl="0" fontAlgn="b"/>
                      <a:endParaRPr lang="en-ZA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b"/>
                      <a:endParaRPr lang="en-ZA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b"/>
                      <a:endParaRPr lang="en-ZA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b"/>
                      <a:endParaRPr lang="en-ZA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b"/>
                      <a:endParaRPr lang="en-ZA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07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Winterveldt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Urban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Renewal</a:t>
                      </a:r>
                    </a:p>
                    <a:p>
                      <a:pPr algn="ctr" rtl="0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Storm water and sewer maintenance </a:t>
                      </a:r>
                    </a:p>
                    <a:p>
                      <a:pPr algn="ctr" rtl="0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R20 000 </a:t>
                      </a:r>
                      <a:r>
                        <a:rPr lang="en-Z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000,00</a:t>
                      </a:r>
                    </a:p>
                    <a:p>
                      <a:pPr algn="ctr" rtl="0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R20 000 </a:t>
                      </a:r>
                      <a:r>
                        <a:rPr lang="en-Z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000,00</a:t>
                      </a:r>
                    </a:p>
                    <a:p>
                      <a:pPr algn="ctr" rtl="0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07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Bekkersdal Urban Renewal Project Phase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Approach</a:t>
                      </a:r>
                    </a:p>
                    <a:p>
                      <a:pPr algn="ctr" rtl="0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Storm</a:t>
                      </a:r>
                      <a:r>
                        <a:rPr lang="en-ZA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water and sewer maintenance and an urban renewal decanting project</a:t>
                      </a:r>
                    </a:p>
                    <a:p>
                      <a:pPr algn="ctr" rtl="0" fontAlgn="b"/>
                      <a:r>
                        <a:rPr lang="en-ZA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R15 000 </a:t>
                      </a:r>
                      <a:r>
                        <a:rPr lang="en-Z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000,00</a:t>
                      </a:r>
                    </a:p>
                    <a:p>
                      <a:pPr algn="ctr" rtl="0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R15 000 </a:t>
                      </a:r>
                      <a:r>
                        <a:rPr lang="en-Z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000,00</a:t>
                      </a:r>
                    </a:p>
                    <a:p>
                      <a:pPr algn="ctr" rtl="0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07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Evaton Urban Renewal Project Phased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Approach</a:t>
                      </a:r>
                    </a:p>
                    <a:p>
                      <a:pPr algn="ctr" rtl="0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Sewer</a:t>
                      </a:r>
                      <a:r>
                        <a:rPr lang="en-ZA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network outfall upgrade </a:t>
                      </a:r>
                    </a:p>
                    <a:p>
                      <a:pPr algn="ctr" rtl="0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R20 000 </a:t>
                      </a:r>
                      <a:r>
                        <a:rPr lang="en-Z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000,00</a:t>
                      </a:r>
                    </a:p>
                    <a:p>
                      <a:pPr algn="ctr" rtl="0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R20 000 </a:t>
                      </a:r>
                      <a:r>
                        <a:rPr lang="en-Z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000,00</a:t>
                      </a:r>
                    </a:p>
                    <a:p>
                      <a:pPr algn="ctr" rtl="0" fontAlgn="b"/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078"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URP</a:t>
                      </a:r>
                    </a:p>
                    <a:p>
                      <a:pPr algn="ctr" rtl="0" fontAlgn="b"/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R75 000 </a:t>
                      </a:r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000,00</a:t>
                      </a:r>
                    </a:p>
                    <a:p>
                      <a:pPr algn="ctr" rtl="0" fontAlgn="b"/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R75 000 </a:t>
                      </a:r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000,00</a:t>
                      </a:r>
                    </a:p>
                    <a:p>
                      <a:pPr algn="ctr" rtl="0" fontAlgn="b"/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07" marR="7007" marT="70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006078"/>
              </p:ext>
            </p:extLst>
          </p:nvPr>
        </p:nvGraphicFramePr>
        <p:xfrm>
          <a:off x="3171825" y="6065558"/>
          <a:ext cx="7171267" cy="510540"/>
        </p:xfrm>
        <a:graphic>
          <a:graphicData uri="http://schemas.openxmlformats.org/drawingml/2006/table">
            <a:tbl>
              <a:tblPr/>
              <a:tblGrid>
                <a:gridCol w="1530528"/>
                <a:gridCol w="1530528"/>
                <a:gridCol w="1345385"/>
                <a:gridCol w="1308356"/>
                <a:gridCol w="1456470"/>
              </a:tblGrid>
              <a:tr h="240124">
                <a:tc rowSpan="2"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 funded with Provincial Equitable Share </a:t>
                      </a:r>
                      <a:endParaRPr lang="en-ZA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endParaRPr lang="en-Z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R91 000 000,00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R65 000 000,00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R15 000 000,00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</a:tr>
              <a:tr h="240124">
                <a:tc vMerge="1">
                  <a:txBody>
                    <a:bodyPr/>
                    <a:lstStyle/>
                    <a:p>
                      <a:pPr algn="l" fontAlgn="ctr"/>
                      <a:endParaRPr lang="en-Z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Bekkersdal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R70 000 000,00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R50 000 000,00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R20 000 000,00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7657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22E0E8-F915-42DF-8461-52E0519F8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1800" dirty="0"/>
              <a:t>GDHS - IS CATEGORISATION (UISP) WITH BUDGET BREAKDOWN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83FC5492-0A19-49E5-B45B-A28F189789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768912"/>
              </p:ext>
            </p:extLst>
          </p:nvPr>
        </p:nvGraphicFramePr>
        <p:xfrm>
          <a:off x="1342908" y="1471555"/>
          <a:ext cx="10499468" cy="469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53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53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536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9578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0761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7813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12311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782976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101823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55543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1129685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1264023"/>
              </a:tblGrid>
              <a:tr h="568206">
                <a:tc rowSpan="2">
                  <a:txBody>
                    <a:bodyPr/>
                    <a:lstStyle/>
                    <a:p>
                      <a:r>
                        <a:rPr lang="en-ZA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r>
                        <a:rPr lang="en-ZA" sz="11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Municipality</a:t>
                      </a:r>
                      <a:endParaRPr lang="en-ZA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ZA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of IS approved</a:t>
                      </a:r>
                      <a:r>
                        <a:rPr lang="en-ZA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on the (2020/21</a:t>
                      </a:r>
                      <a:r>
                        <a:rPr lang="en-ZA" sz="11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BP</a:t>
                      </a:r>
                      <a:endParaRPr lang="en-ZA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ZA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No. of HH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ZA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 A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sz="9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ZA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 B 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sz="9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ZA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 C: 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sz="9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ZA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Un-Categorised (Prelim Plans)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 sz="9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ZA" sz="11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</a:t>
                      </a:r>
                      <a:r>
                        <a:rPr lang="en-ZA" sz="11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 Budget </a:t>
                      </a:r>
                      <a:endParaRPr lang="en-ZA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3463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of IS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of IS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of IS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of</a:t>
                      </a:r>
                      <a:r>
                        <a:rPr lang="en-ZA" sz="11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</a:t>
                      </a:r>
                      <a:endParaRPr lang="en-ZA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5AA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1082">
                <a:tc>
                  <a:txBody>
                    <a:bodyPr/>
                    <a:lstStyle/>
                    <a:p>
                      <a:r>
                        <a:rPr lang="en-ZA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City of Johannesburg</a:t>
                      </a:r>
                      <a:endParaRPr lang="en-ZA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ZA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14</a:t>
                      </a:r>
                      <a:r>
                        <a:rPr lang="en-ZA" sz="11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265</a:t>
                      </a:r>
                      <a:endParaRPr lang="en-ZA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13 614 110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118 505 282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ZA" sz="11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R149 562 624</a:t>
                      </a:r>
                      <a:endParaRPr lang="en-ZA" sz="11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6014">
                <a:tc>
                  <a:txBody>
                    <a:bodyPr/>
                    <a:lstStyle/>
                    <a:p>
                      <a:r>
                        <a:rPr lang="en-ZA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City</a:t>
                      </a:r>
                      <a:r>
                        <a:rPr lang="en-ZA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Ekurhuleni</a:t>
                      </a:r>
                      <a:endParaRPr lang="en-ZA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ZA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4671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33</a:t>
                      </a:r>
                      <a:r>
                        <a:rPr lang="en-ZA" sz="11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920 173</a:t>
                      </a:r>
                      <a:endParaRPr lang="en-ZA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5 468 815</a:t>
                      </a:r>
                    </a:p>
                    <a:p>
                      <a:pPr algn="ctr"/>
                      <a:endParaRPr lang="en-ZA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ZA" sz="11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R148 738 698</a:t>
                      </a:r>
                      <a:endParaRPr lang="en-ZA" sz="11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84371">
                <a:tc>
                  <a:txBody>
                    <a:bodyPr/>
                    <a:lstStyle/>
                    <a:p>
                      <a:r>
                        <a:rPr lang="en-ZA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City</a:t>
                      </a:r>
                      <a:r>
                        <a:rPr lang="en-ZA" sz="11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Tshwane</a:t>
                      </a:r>
                      <a:endParaRPr lang="en-ZA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ZA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r>
                        <a:rPr lang="en-ZA" sz="11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571</a:t>
                      </a:r>
                      <a:r>
                        <a:rPr lang="en-ZA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R86 016 729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R62 721 969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ZA" sz="11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  41 697 847</a:t>
                      </a:r>
                      <a:endParaRPr lang="en-ZA" sz="11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5334">
                <a:tc>
                  <a:txBody>
                    <a:bodyPr/>
                    <a:lstStyle/>
                    <a:p>
                      <a:r>
                        <a:rPr lang="en-ZA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SEDIBENG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3 054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R7 513 864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R92 020 975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R6</a:t>
                      </a:r>
                      <a:r>
                        <a:rPr lang="en-ZA" sz="11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597 767</a:t>
                      </a:r>
                      <a:endParaRPr lang="en-ZA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R26 644 052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ZA" sz="11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R132 773 658</a:t>
                      </a:r>
                      <a:endParaRPr lang="en-ZA" sz="11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84371">
                <a:tc>
                  <a:txBody>
                    <a:bodyPr/>
                    <a:lstStyle/>
                    <a:p>
                      <a:r>
                        <a:rPr lang="en-ZA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WESTRAND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27 281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R79 451 780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114 017 275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R42 920 764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ZA" sz="11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R221 227 173</a:t>
                      </a:r>
                      <a:endParaRPr lang="en-ZA" sz="11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00876">
                <a:tc>
                  <a:txBody>
                    <a:bodyPr/>
                    <a:lstStyle/>
                    <a:p>
                      <a:r>
                        <a:rPr lang="en-ZA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Totals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  <a:endParaRPr lang="en-ZA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  <a:r>
                        <a:rPr lang="en-ZA" sz="11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842</a:t>
                      </a:r>
                      <a:endParaRPr lang="en-ZA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R100 579 754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R444 480 434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R12 066 582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R132 286 785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R694, 000, 000</a:t>
                      </a:r>
                    </a:p>
                    <a:p>
                      <a:pPr marL="0" algn="ctr" defTabSz="457200" rtl="0" eaLnBrk="1" fontAlgn="b" latinLnBrk="0" hangingPunct="1"/>
                      <a:endParaRPr lang="en-US" sz="1100" b="1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457200" rtl="0" eaLnBrk="1" fontAlgn="b" latinLnBrk="0" hangingPunct="1"/>
                      <a:endParaRPr lang="en-US" sz="1100" b="1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457200" rtl="0" eaLnBrk="1" fontAlgn="b" latinLnBrk="0" hangingPunct="1"/>
                      <a:endParaRPr lang="en-ZA" sz="11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1803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UISP </a:t>
            </a:r>
            <a:r>
              <a:rPr lang="en-US" sz="1800" dirty="0" smtClean="0"/>
              <a:t>IMPLEMENTATION DETAILS </a:t>
            </a:r>
            <a:endParaRPr lang="en-ZA" sz="1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0831907"/>
              </p:ext>
            </p:extLst>
          </p:nvPr>
        </p:nvGraphicFramePr>
        <p:xfrm>
          <a:off x="1342907" y="1494189"/>
          <a:ext cx="10684878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36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448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718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8184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3741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9286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5485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5206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5017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10704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952285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96223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endParaRPr lang="en-US" sz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Municipality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District</a:t>
                      </a:r>
                      <a:endParaRPr lang="en-ZA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Interim Support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Programme Targets</a:t>
                      </a:r>
                    </a:p>
                    <a:p>
                      <a:pPr algn="ctr"/>
                      <a:endParaRPr lang="en-ZA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ZA" sz="14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Planning Programme Processes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ZA" sz="900" b="1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Ablution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Provision (1:4)</a:t>
                      </a:r>
                      <a:endParaRPr lang="en-ZA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 Provision  (1:10)</a:t>
                      </a:r>
                      <a:endParaRPr lang="en-ZA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Access Road (km)</a:t>
                      </a:r>
                      <a:endParaRPr lang="en-ZA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</a:t>
                      </a:r>
                      <a:r>
                        <a:rPr lang="en-ZA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HH</a:t>
                      </a:r>
                      <a:endParaRPr lang="en-ZA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EIA</a:t>
                      </a:r>
                      <a:endParaRPr lang="en-ZA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Feasibility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Land Survey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Plan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Township Register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City of Johannesburg</a:t>
                      </a:r>
                      <a:endParaRPr lang="en-ZA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14265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R132 119 132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R2 061 887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City</a:t>
                      </a:r>
                      <a:r>
                        <a:rPr lang="en-ZA" sz="1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Ekurhuleni</a:t>
                      </a:r>
                      <a:endParaRPr lang="en-ZA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R39 284 335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2R 502 000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City</a:t>
                      </a:r>
                      <a:r>
                        <a:rPr lang="en-ZA" sz="10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Tshwane</a:t>
                      </a:r>
                      <a:endParaRPr lang="en-ZA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13 571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R148 738 698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R1 500 000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Mogale</a:t>
                      </a:r>
                      <a:endParaRPr lang="en-ZA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R47 071 411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R10 847 016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Merafong</a:t>
                      </a:r>
                      <a:endParaRPr lang="en-ZA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R28 300 920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R4 464 909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Rand West</a:t>
                      </a:r>
                      <a:endParaRPr lang="en-ZA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19 857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R142 271 090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</a:t>
                      </a:r>
                      <a:r>
                        <a:rPr lang="en-ZA" sz="9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434 473</a:t>
                      </a:r>
                      <a:endParaRPr lang="en-ZA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MidVaal</a:t>
                      </a:r>
                      <a:endParaRPr lang="en-ZA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R6 090 750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R1 423 114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Emfuleni</a:t>
                      </a:r>
                      <a:endParaRPr lang="en-ZA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R102 260 363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R1 330 012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Lesedi</a:t>
                      </a:r>
                      <a:endParaRPr lang="en-ZA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R10 088 321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Totals</a:t>
                      </a:r>
                      <a:endParaRPr lang="en-ZA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708</a:t>
                      </a:r>
                      <a:endParaRPr lang="en-ZA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6296</a:t>
                      </a:r>
                      <a:endParaRPr lang="en-ZA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TBC</a:t>
                      </a:r>
                      <a:endParaRPr lang="en-ZA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62 842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R656 325 280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ZA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14</a:t>
                      </a:r>
                      <a:endParaRPr lang="en-ZA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</a:t>
                      </a:r>
                      <a:endParaRPr lang="en-ZA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19</a:t>
                      </a:r>
                      <a:endParaRPr lang="en-ZA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R39 144 509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078495" y="6268588"/>
            <a:ext cx="28502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ZA" sz="1400" b="1" dirty="0">
                <a:solidFill>
                  <a:srgbClr val="FF0000"/>
                </a:solidFill>
              </a:rPr>
              <a:t>94% towards Interim Support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39567" y="6361889"/>
            <a:ext cx="39105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ZA" sz="1100" b="1" i="1" dirty="0">
                <a:solidFill>
                  <a:prstClr val="black"/>
                </a:solidFill>
              </a:rPr>
              <a:t>Note: 1000 </a:t>
            </a:r>
            <a:r>
              <a:rPr lang="en-ZA" sz="1100" b="1" i="1" dirty="0" err="1">
                <a:solidFill>
                  <a:prstClr val="black"/>
                </a:solidFill>
              </a:rPr>
              <a:t>ViP</a:t>
            </a:r>
            <a:r>
              <a:rPr lang="en-ZA" sz="1100" b="1" i="1" dirty="0">
                <a:solidFill>
                  <a:prstClr val="black"/>
                </a:solidFill>
              </a:rPr>
              <a:t> Sedibeng and 5819 Honey Suckers </a:t>
            </a:r>
            <a:r>
              <a:rPr lang="en-ZA" sz="1100" b="1" i="1" dirty="0" err="1">
                <a:solidFill>
                  <a:prstClr val="black"/>
                </a:solidFill>
              </a:rPr>
              <a:t>Bekkersdal</a:t>
            </a:r>
            <a:endParaRPr lang="en-ZA" sz="1100" b="1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443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Mega Projects 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9433514"/>
              </p:ext>
            </p:extLst>
          </p:nvPr>
        </p:nvGraphicFramePr>
        <p:xfrm>
          <a:off x="1263721" y="1260760"/>
          <a:ext cx="10764065" cy="5690284"/>
        </p:xfrm>
        <a:graphic>
          <a:graphicData uri="http://schemas.openxmlformats.org/drawingml/2006/table">
            <a:tbl>
              <a:tblPr/>
              <a:tblGrid>
                <a:gridCol w="2011544"/>
                <a:gridCol w="2011544"/>
                <a:gridCol w="952030"/>
                <a:gridCol w="952030"/>
                <a:gridCol w="1213069"/>
                <a:gridCol w="1811924"/>
                <a:gridCol w="1811924"/>
              </a:tblGrid>
              <a:tr h="217234"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REGION</a:t>
                      </a:r>
                    </a:p>
                    <a:p>
                      <a:pPr algn="ctr" fontAlgn="b"/>
                      <a:endParaRPr lang="en-ZA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ZA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HSS Project Desc</a:t>
                      </a:r>
                    </a:p>
                  </a:txBody>
                  <a:tcPr marL="5871" marR="5871" marT="5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Total Annual No of Sites</a:t>
                      </a:r>
                    </a:p>
                  </a:txBody>
                  <a:tcPr marL="5871" marR="5871" marT="5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ZA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Total Annual Site Budget</a:t>
                      </a:r>
                    </a:p>
                  </a:txBody>
                  <a:tcPr marL="5871" marR="5871" marT="5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US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Total Annual No of Units</a:t>
                      </a:r>
                    </a:p>
                  </a:txBody>
                  <a:tcPr marL="5871" marR="5871" marT="5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ZA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Total Annual Unit Budget</a:t>
                      </a:r>
                    </a:p>
                  </a:txBody>
                  <a:tcPr marL="5871" marR="5871" marT="5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n-ZA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Total Annual Budget</a:t>
                      </a:r>
                    </a:p>
                  </a:txBody>
                  <a:tcPr marL="5871" marR="5871" marT="5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46780">
                <a:tc rowSpan="4"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JOBURG 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D Fleurhof Ext 31 And 37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R0,00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184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R20 515 425,00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R20 515 425,00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8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D Goudrand Extn.4 DRP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R0,00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54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R15 314 164,75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R15 314 164,75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23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D Riverside View Ext.28 RDP (COJ-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Tripatite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))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R0,00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1000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R239 266 422,34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R239 266 422,34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23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X Cosmo City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569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R30 090 454,88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R29 189 127,50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R59 279 582,38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234">
                <a:tc rowSpan="4"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TSHWANE 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D Heartherly East/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Nellmapius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Ext 22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R0,00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R0,00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R21 779 362,23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8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D Olievenhoutbosch Ext.27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R919 700,00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R0,00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R919 700,00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23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D Rama City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R58 609 060,50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R0,00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R58 609 060,50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8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D Olievenhoutbosch Ext. 36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R0,00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104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R28 204 546,85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R30 377 462,18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80">
                <a:tc rowSpan="7"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EKURHULENI 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D Clayville Ext.71 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R1 422 216,00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337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R68 715 761,90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R76 594 507,90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23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D Dan Tloome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1200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R67 421 367,20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1106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R166 326 766,00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R233 748 133,20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23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D Helderwyk - Mega Project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640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R29 430 400,00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R0,00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R31 490 528,00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23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D Tsakane Extension 22 ( </a:t>
                      </a:r>
                      <a:r>
                        <a:rPr lang="en-ZA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Ptn</a:t>
                      </a:r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7 Vlakfontein 161-ir )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R22 992 500,00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96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R4 630 037,67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R30 206 613,60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916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D Chief A Luthuli Park Ext 6  (Prev. Modderfontein 76 IR Rem Ptn 28)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R0,00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354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R25 093 221,15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R26 280 682,15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23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D Daggafontein Mega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600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R27 591 000,00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R0,00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R29 522 370,00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23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D John Dube Ext 2 Mega Projects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500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R22 992 500,00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R0,00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R23 797 237,50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234">
                <a:tc rowSpan="5"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SEDIBENG 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D Impumelelo Ext 3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800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R41 202 560,00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500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R133 394 938,00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R174 597 498,00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23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D Obed "Mthombeni" Nkosi  Phase 1 (Previous Name Mose)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700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R32 189 500,00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350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R78 292 463,00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R110 481 963,00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8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D Sebokeng Ext 28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R2 299 250,00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45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R11 358 107,50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R13 657 357,50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8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D Sebokeng Ext. 30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R4 598 500,00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R11 184 637,50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R15 783 137,50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8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D Savanna City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R0,00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R51 879 410,00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R51 879 410,00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234">
                <a:tc rowSpan="4"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WESTRAND 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D Greenhills Ext 12  Afrivillage Mega project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R0,00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172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R38 647 153,00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R69 647 153,00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8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D Montrose - Mega Project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R0,00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R0,00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R10 000 000,00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23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D Western Mega Project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500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R26 441 375,00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R0,00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R36 441 375,00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234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 N Vaarkenslagte Mega Projects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R0,00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800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R179 287 792,20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R209 287 792,20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234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5871" marR="5871" marT="58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 Mega </a:t>
                      </a:r>
                    </a:p>
                  </a:txBody>
                  <a:tcPr marL="5871" marR="5871" marT="5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5950</a:t>
                      </a:r>
                    </a:p>
                  </a:txBody>
                  <a:tcPr marL="5871" marR="5871" marT="5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R368 200 383,58</a:t>
                      </a:r>
                    </a:p>
                  </a:txBody>
                  <a:tcPr marL="5871" marR="5871" marT="5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5502</a:t>
                      </a:r>
                    </a:p>
                  </a:txBody>
                  <a:tcPr marL="5871" marR="5871" marT="5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R1 101 299 974,36</a:t>
                      </a:r>
                    </a:p>
                  </a:txBody>
                  <a:tcPr marL="5871" marR="5871" marT="5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R1 589 476 937,93</a:t>
                      </a:r>
                    </a:p>
                  </a:txBody>
                  <a:tcPr marL="5871" marR="5871" marT="58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775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/>
            </a:r>
            <a:br>
              <a:rPr lang="en-ZA" dirty="0" smtClean="0"/>
            </a:br>
            <a:r>
              <a:rPr lang="en-ZA" dirty="0" err="1" smtClean="0"/>
              <a:t>Joburg</a:t>
            </a:r>
            <a:r>
              <a:rPr lang="en-ZA" dirty="0" smtClean="0"/>
              <a:t> </a:t>
            </a:r>
            <a:br>
              <a:rPr lang="en-ZA" dirty="0" smtClean="0"/>
            </a:b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1550116"/>
              </p:ext>
            </p:extLst>
          </p:nvPr>
        </p:nvGraphicFramePr>
        <p:xfrm>
          <a:off x="1294544" y="1298687"/>
          <a:ext cx="10733244" cy="5339501"/>
        </p:xfrm>
        <a:graphic>
          <a:graphicData uri="http://schemas.openxmlformats.org/drawingml/2006/table">
            <a:tbl>
              <a:tblPr/>
              <a:tblGrid>
                <a:gridCol w="1468856"/>
                <a:gridCol w="1323484"/>
                <a:gridCol w="1323484"/>
                <a:gridCol w="1323484"/>
                <a:gridCol w="1323484"/>
                <a:gridCol w="1323484"/>
                <a:gridCol w="1323484"/>
                <a:gridCol w="1323484"/>
              </a:tblGrid>
              <a:tr h="5207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HSS Project Number</a:t>
                      </a:r>
                    </a:p>
                  </a:txBody>
                  <a:tcPr marL="6274" marR="6274" marT="6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</a:t>
                      </a:r>
                      <a:r>
                        <a:rPr lang="en-ZA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Description </a:t>
                      </a:r>
                      <a:endParaRPr lang="en-ZA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74" marR="6274" marT="6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 Annual No of Sites</a:t>
                      </a:r>
                    </a:p>
                  </a:txBody>
                  <a:tcPr marL="6274" marR="6274" marT="6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 Annual Site Budget</a:t>
                      </a:r>
                    </a:p>
                  </a:txBody>
                  <a:tcPr marL="6274" marR="6274" marT="6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 Annual No of Units</a:t>
                      </a:r>
                    </a:p>
                  </a:txBody>
                  <a:tcPr marL="6274" marR="6274" marT="6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 Annual Unit Budget</a:t>
                      </a:r>
                    </a:p>
                  </a:txBody>
                  <a:tcPr marL="6274" marR="6274" marT="6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 Annual Professional Fees Budget</a:t>
                      </a:r>
                    </a:p>
                  </a:txBody>
                  <a:tcPr marL="6274" marR="6274" marT="6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 Annual Budget</a:t>
                      </a:r>
                    </a:p>
                  </a:txBody>
                  <a:tcPr marL="6274" marR="6274" marT="6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382722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G15050003/2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D Jabulani CBD-Parcel K (Calgro Turnkey)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R0,00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R22 469 275,00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R0,00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R22 469 275,00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84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G03090024/2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D Drieziek Ext.4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R0,00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R3 514 279,38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R24 300,00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R3 538 579,38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84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G18110002/2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D Fleurhof Ext 31 And 37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R0,00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184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R20 515 425,00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R0,00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R20 515 425,00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84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G15050001/2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D Goudrand Extn.4 DRP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R0,00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54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R15 314 164,75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R0,00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R15 314 164,75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84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G03030025/3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D Hospital Hill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R0,00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R18 952 574,40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R3 506 010,00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R22 458 584,40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84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G10070003/3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D Ivory Park 77/78/79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R0,00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R10 124 193,44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R1 753 005,00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R11 877 198,44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84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G03030189/6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D Lawley Ext.3 &amp; 4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R0,00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84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R15 984 596,19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R600 000,00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R16 584 596,19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84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G05010007/4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D Orange Farm Ext.8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R0,00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R736 610,22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R45 136,88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R781 747,10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84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G03030024/3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D Princess Plot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R0,00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R67 650,00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R0,00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R67 650,00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722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G15080004/2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D Riverside View Ext.28 RDP (COJ-Tripatite))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R0,00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1000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R239 266 422,34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R0,00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R239 266 422,34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84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G11020005/1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D Stretford Ext. 4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R0,00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R1 614 542,00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R0,00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R1 614 542,00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84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G98120345/1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X Cosmo City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569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R30 090 454,88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R0,00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R0,00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R30 090 454,88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84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G98120345/2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X Cosmo City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R0,00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R6 719 852,50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R0,00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R6 719 852,50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84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G98120345/3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X Cosmo City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R0,00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R22 469 275,00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R0,00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R22 469 275,00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884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 JOBURG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569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R30 090 454,88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1848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R377 748 860,22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R5 928 451,88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R413 767 766,99</a:t>
                      </a:r>
                    </a:p>
                  </a:txBody>
                  <a:tcPr marL="6274" marR="6274" marT="6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98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Tshwane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450368"/>
              </p:ext>
            </p:extLst>
          </p:nvPr>
        </p:nvGraphicFramePr>
        <p:xfrm>
          <a:off x="1342904" y="1412878"/>
          <a:ext cx="10684881" cy="5230267"/>
        </p:xfrm>
        <a:graphic>
          <a:graphicData uri="http://schemas.openxmlformats.org/drawingml/2006/table">
            <a:tbl>
              <a:tblPr/>
              <a:tblGrid>
                <a:gridCol w="1754233"/>
                <a:gridCol w="1116331"/>
                <a:gridCol w="1116331"/>
                <a:gridCol w="1116331"/>
                <a:gridCol w="1116331"/>
                <a:gridCol w="1116331"/>
                <a:gridCol w="1116331"/>
                <a:gridCol w="1116331"/>
                <a:gridCol w="1116331"/>
              </a:tblGrid>
              <a:tr h="2926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</a:t>
                      </a:r>
                      <a:r>
                        <a:rPr lang="en-ZA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Description </a:t>
                      </a:r>
                      <a:endParaRPr lang="en-ZA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98" marR="4798" marT="47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Annual No of Sites</a:t>
                      </a:r>
                    </a:p>
                  </a:txBody>
                  <a:tcPr marL="4798" marR="4798" marT="47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Annual Site Budget</a:t>
                      </a:r>
                    </a:p>
                  </a:txBody>
                  <a:tcPr marL="4798" marR="4798" marT="47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Annual No of Units</a:t>
                      </a:r>
                    </a:p>
                  </a:txBody>
                  <a:tcPr marL="4798" marR="4798" marT="47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Annual Unit Budget</a:t>
                      </a:r>
                    </a:p>
                  </a:txBody>
                  <a:tcPr marL="4798" marR="4798" marT="47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Annual No of Units Title Deed New</a:t>
                      </a:r>
                    </a:p>
                  </a:txBody>
                  <a:tcPr marL="4798" marR="4798" marT="47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Annual Budget Title Deed New</a:t>
                      </a:r>
                    </a:p>
                  </a:txBody>
                  <a:tcPr marL="4798" marR="4798" marT="47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Annual Professional Fees Budget</a:t>
                      </a:r>
                    </a:p>
                  </a:txBody>
                  <a:tcPr marL="4798" marR="4798" marT="47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Annual Budget</a:t>
                      </a:r>
                    </a:p>
                  </a:txBody>
                  <a:tcPr marL="4798" marR="4798" marT="47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215919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Hammanskraal West Ext.2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R465 990,35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R465 990,35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1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Heartherly East/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Nellmapius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Ext 22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R21 779 362,23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R21 779 362,23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19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Olievenhoutbosch Ext.27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R919 700,00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R919 700,00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9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Remedial Work At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Mamelodi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Ward 10,15,16, &amp; 17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R5 425 650,00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R684 700,00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R6 110 350,00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1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Sokhulumi Rural Developmjent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R5 861 935,00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R493 780,00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R6 355 715,00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19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Soshanguve Block MM Informal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R6 364 928,00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R1 185 072,00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R7 550 000,00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19">
                <a:tc>
                  <a:txBody>
                    <a:bodyPr/>
                    <a:lstStyle/>
                    <a:p>
                      <a:pPr algn="l" rtl="0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Soshanguve Block TT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R232 067,38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R232 067,38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19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Soshanguve Ext 1. (plot 67)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R70 224,38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R70 224,38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19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Soshanguve M Ext 1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R368 000,00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R368 000,00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1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</a:t>
                      </a:r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Thorntree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View Ext. 6 &amp; 7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R1 397 400,00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R102 600,00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R1 500 000,00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1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Ekangala G &amp; H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R5 425 650,00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R352 700,00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R5 778 350,00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19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Mamelodi Ext 8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R370 000,00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R370 000,00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19">
                <a:tc>
                  <a:txBody>
                    <a:bodyPr/>
                    <a:lstStyle/>
                    <a:p>
                      <a:pPr algn="l" rtl="0" fontAlgn="b"/>
                      <a:r>
                        <a:rPr lang="nl-NL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Olievenhoutbosch Ext. 36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R28 204 546,85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R2 172 915,33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R30 377 462,18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19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Soshanguve  IA &amp; NN Residential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R3 662 766,71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R241 748,00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R3 904 514,71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19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Soshanguve Bb,ff &amp; Gg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R368 000,00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R368 000,00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19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Soshanguve Ext 19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R11 773 543,00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R987 560,00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R12 761 103,00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1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Soshanguve School Sites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R617 025,00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R617 025,00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19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Winterveldt (Cross Border)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R714 243,00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R714 243,00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19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Winterveldt Phase 1 (Urban Dynamics)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R4 163 125,06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R141 080,00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R4 304 205,06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19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P Soshanguve Ext.4 &amp; 5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R2 715 120,00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R141 080,00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R2 856 200,00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19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Rethabiseng Ext.5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R2 663 728,00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R141 080,00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R2 804 808,00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19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R919 700,00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R78 972 703,00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R30 314 917,29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R110 207 320,29</a:t>
                      </a:r>
                    </a:p>
                  </a:txBody>
                  <a:tcPr marL="4798" marR="4798" marT="47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0375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Ekurhuleni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9941156"/>
              </p:ext>
            </p:extLst>
          </p:nvPr>
        </p:nvGraphicFramePr>
        <p:xfrm>
          <a:off x="1325367" y="1439769"/>
          <a:ext cx="10702417" cy="4093555"/>
        </p:xfrm>
        <a:graphic>
          <a:graphicData uri="http://schemas.openxmlformats.org/drawingml/2006/table">
            <a:tbl>
              <a:tblPr/>
              <a:tblGrid>
                <a:gridCol w="2066887"/>
                <a:gridCol w="1004552"/>
                <a:gridCol w="1593065"/>
                <a:gridCol w="1258718"/>
                <a:gridCol w="1593065"/>
                <a:gridCol w="1593065"/>
                <a:gridCol w="1593065"/>
              </a:tblGrid>
              <a:tr h="6579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</a:t>
                      </a:r>
                      <a:r>
                        <a:rPr lang="en-ZA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Description </a:t>
                      </a:r>
                      <a:endParaRPr lang="en-ZA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Annual No of Sites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Annual Site Budget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Annual No of Units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Annual Unit Budget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Annual Professional Fees Budget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Annual Budget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18731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C Zonkizizwe Ext.3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R1 960 000,00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R1 960 000,00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72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Clayville Ext.71 (Planning)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R1 422 216,00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337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R68 715 761,90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R6 456 530,00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R76 594 507,90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9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Etwatwa Ext.32 (Barcelona)(G05100007)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R1 491 240,46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R150 379,00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R1 641 619,46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72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Etwatwa Ext.34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R3 172 365,00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R526 302,00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R3 698 667,00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729"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Etwatwa Ext.9 &amp; 10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R1 087 288,96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R267 341,00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R1 354 629,96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926"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Etwatwa Extension 4,8,12,13,14,21&amp;24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R835 441,00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R835 441,00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729">
                <a:tc>
                  <a:txBody>
                    <a:bodyPr/>
                    <a:lstStyle/>
                    <a:p>
                      <a:pPr algn="ctr" rtl="0" fontAlgn="ctr"/>
                      <a:r>
                        <a:rPr lang="nl-N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Helderwyk - Mega Project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R29 430 400,00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R2 060 128,00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R31 490 528,00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729"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Holgatfontein 326 Ir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R2 807 082,15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R2 807 082,15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72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Palm Ridge Ext 18 &amp;19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259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R440 013,00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R2 163 792,00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R2 603 805,00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72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Palm Ridge Ext 18 &amp;19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R23 287 550,00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R2 381 500,00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R25 669 050,00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72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Palm Ridge Ext 23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R19 504 725,38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R3 851 194,00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R23 355 919,38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72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Palm Ridge Ext. 9 (hda)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R7 487 354,73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R918 985,00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R8 406 339,73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9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Palm Ridge Extension 10 &amp; 12(New Ext.21 &amp;22)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R48 362 907,55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R4 664 000,06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R53 026 907,61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9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Tinasonke Ext.4 and Wierda Caravan Park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R2 013 413,00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R2 013 413,00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6536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Ekurhuleni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4298785"/>
              </p:ext>
            </p:extLst>
          </p:nvPr>
        </p:nvGraphicFramePr>
        <p:xfrm>
          <a:off x="1263722" y="1412875"/>
          <a:ext cx="10764064" cy="4897864"/>
        </p:xfrm>
        <a:graphic>
          <a:graphicData uri="http://schemas.openxmlformats.org/drawingml/2006/table">
            <a:tbl>
              <a:tblPr/>
              <a:tblGrid>
                <a:gridCol w="2416749"/>
                <a:gridCol w="1015699"/>
                <a:gridCol w="1082429"/>
                <a:gridCol w="1178367"/>
                <a:gridCol w="1491371"/>
                <a:gridCol w="1491371"/>
                <a:gridCol w="2088078"/>
              </a:tblGrid>
              <a:tr h="4590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</a:t>
                      </a:r>
                      <a:r>
                        <a:rPr lang="en-ZA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Description </a:t>
                      </a:r>
                      <a:endParaRPr lang="en-ZA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Annual No of Sites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Annual Site Budget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Annual No of Units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Annual Unit Budget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Annual Professional Fees Budget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Annual Budget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4590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</a:t>
                      </a:r>
                      <a:r>
                        <a:rPr lang="en-ZA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Tsakane</a:t>
                      </a:r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Extension 22 ( </a:t>
                      </a:r>
                      <a:r>
                        <a:rPr lang="en-ZA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Ptn</a:t>
                      </a:r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 Vlakfontein 161-ir )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R22 992 500,00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R4 630 037,67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R2 584 075,93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R30 206 613,60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0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H </a:t>
                      </a:r>
                      <a:r>
                        <a:rPr lang="en-ZA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Tamboville</a:t>
                      </a:r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Proper and Wattville (G05040153)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R367 104,00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R42 324,00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R409 428,00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H Vosloorus Ext.28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R5 167 247,00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R5 167 247,00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62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H Zonkizizwe Ext.1 &amp; 2 Proper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R1 350 000,00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R1 350 000,00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44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Chief A Luthuli Park Ext 6  (Prev. Modderfontein 76 IR Rem Ptn 28)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354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R25 093 221,15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R1 187 461,00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R26 280 682,15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6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Daggafontein Mega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R27 591 000,00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R1 931 370,00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R29 522 370,00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6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John Dube Ext 2 Mega Projects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R22 992 500,00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R804 737,50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R23 797 237,50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33"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Reigerpark Ext. 9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R2 000 000,00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R2 000 000,00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44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H Bluegumview , Masetjhaba Proper and Duduza (G05040154)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R7 878 512,38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R695 705,00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R8 574 217,38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6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H Tswelopele Ext. 5 (prev G05040142)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R1 332 928,00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R468 341,00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R1 801 269,00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6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H Tswelopele Ext. 6 (prev G05040143)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R300 759,00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R300 759,00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6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EKURHULENI REVISED ADJUSTED 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R104 428 616,00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3017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R212 851 010,18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R47 588 107,64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R364 867 733,82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6688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Sedibeng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6100711"/>
              </p:ext>
            </p:extLst>
          </p:nvPr>
        </p:nvGraphicFramePr>
        <p:xfrm>
          <a:off x="1304818" y="1496467"/>
          <a:ext cx="10722969" cy="4606266"/>
        </p:xfrm>
        <a:graphic>
          <a:graphicData uri="http://schemas.openxmlformats.org/drawingml/2006/table">
            <a:tbl>
              <a:tblPr/>
              <a:tblGrid>
                <a:gridCol w="1701578"/>
                <a:gridCol w="963450"/>
                <a:gridCol w="1401381"/>
                <a:gridCol w="1051036"/>
                <a:gridCol w="1401381"/>
                <a:gridCol w="1401381"/>
                <a:gridCol w="1401381"/>
                <a:gridCol w="1401381"/>
              </a:tblGrid>
              <a:tr h="6759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</a:t>
                      </a:r>
                      <a:r>
                        <a:rPr lang="en-ZA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Description </a:t>
                      </a:r>
                      <a:endParaRPr lang="en-ZA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Annual No of Sites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Annual Site Budget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Annual No of Units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Annual Unit Budget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Annual Professional Fees Budget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Bulk Budget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Annual Budget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392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Lethabong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Set Square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R9 197 000,00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R20 132 347,50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R29 329 347,50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Sebokeng Ext 24(285]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R14 180 782,33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R14 180 782,33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Impumelelo Ext 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R41 202 560,00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R133 394 938,00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R174 597 498,00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9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Obed "Mthombeni" Nkosi  Phase 1 (Previous Name Mose)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R32 189 500,00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R78 292 463,00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R110 481 963,00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Sebokeng Ext 28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R2 299 250,00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R11 358 107,50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R13 657 357,50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Sebokeng Ext. 30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R4 598 500,00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R11 184 637,50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R15 783 137,50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New Village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R6 669 853,00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R6 669 853,00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0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Golden Gardens Topstructures / Backyard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R11 472 146,30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R7 416 177,69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R18 888 323,99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SEDIBENG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R89 486 810,00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R286 685 275,13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R7 416 177,69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R383 588 262,82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0281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West </a:t>
            </a:r>
            <a:r>
              <a:rPr lang="en-ZA" dirty="0" smtClean="0"/>
              <a:t>Rand</a:t>
            </a:r>
            <a:endParaRPr lang="en-ZA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101008"/>
              </p:ext>
            </p:extLst>
          </p:nvPr>
        </p:nvGraphicFramePr>
        <p:xfrm>
          <a:off x="1253450" y="1341158"/>
          <a:ext cx="10774336" cy="5433901"/>
        </p:xfrm>
        <a:graphic>
          <a:graphicData uri="http://schemas.openxmlformats.org/drawingml/2006/table">
            <a:tbl>
              <a:tblPr/>
              <a:tblGrid>
                <a:gridCol w="2074026"/>
                <a:gridCol w="893482"/>
                <a:gridCol w="1354401"/>
                <a:gridCol w="1034823"/>
                <a:gridCol w="1354401"/>
                <a:gridCol w="1354401"/>
                <a:gridCol w="1354401"/>
                <a:gridCol w="1354401"/>
              </a:tblGrid>
              <a:tr h="2918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</a:t>
                      </a:r>
                      <a:r>
                        <a:rPr lang="en-ZA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Description </a:t>
                      </a:r>
                      <a:endParaRPr lang="en-ZA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 Annual No of Sites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 Annual Site Budget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 Annual No of Units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 Annual Unit Budget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 Annual Professional Fees Budget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 Bulk Budget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 Annual Budget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2918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V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Muldersdrift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Homes Trust Foundation/ITHEMBALETHU VILLAGE(Dr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Motlana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R5 000 000,00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R5 000 000,00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4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Bekkersdal Infrastructure Upgrading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R17 305 787,00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R17 305 787,00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22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Kagiso Ext.12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R1 318 430,00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R1 318 430,00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8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Kagiso/ Azaadville (Chief Mogale)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R14 000 000,00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R14 000 000,00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328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Kokosi Ext 6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R9 071 409,90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R225 143,00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R9 296 552,90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847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Kokosi Ext 7 phase 1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R20 000 000,00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R20 000 000,00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8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Munsieville Ext 9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R9 229 010,00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R9 229 010,00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8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Khutsong South Ext 5 &amp; 6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R15 000 000,00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R15 000 000,00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847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Z Randfontein Local Municipality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R6 000 000,00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R6 000 000,00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8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Dr. Sefalaro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R5 000 000,00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R5 000 000,00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8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Greenhills Ext 12  Afrivillage Mega project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R31 000 000,00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R31 000 000,00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847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Montrose - Mega Project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R10 000 000,00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R10 000 000,00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8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Western Mega Project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R10 000 000,00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R10 000 000,00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8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V Tarlton Village 1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326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R14 496 463,00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R200 000,00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R30 000 000,00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R44 696 463,00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8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N Vaarkenslagte Mega Projects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R30 000 000,00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R30 000 000,00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8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Westonaria Borwa Mega Project(Crimson)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R5 000 000,00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R5 000 000,00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8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West Rand Regional 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326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R14 496 463,00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R19 618 849,90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R28 730 930,00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R170 000 000,00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R232 846 242,90</a:t>
                      </a:r>
                    </a:p>
                  </a:txBody>
                  <a:tcPr marL="4947" marR="4947" marT="49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36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Purpose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To present the Gauteng 2020 Adjusted Human Settlements Development Grant business  plan.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E6B8E-046A-413D-8952-EDD2737E1A81}" type="datetime1">
              <a:rPr lang="en-US" smtClean="0">
                <a:solidFill>
                  <a:prstClr val="black"/>
                </a:solidFill>
              </a:rPr>
              <a:pPr/>
              <a:t>8/26/2020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862CD-2CE4-D846-9F15-15300DCE1BBC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986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Planning Annual </a:t>
            </a:r>
            <a:r>
              <a:rPr lang="en-ZA" dirty="0" smtClean="0"/>
              <a:t>Summary Cont.. 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7367651"/>
              </p:ext>
            </p:extLst>
          </p:nvPr>
        </p:nvGraphicFramePr>
        <p:xfrm>
          <a:off x="1263722" y="1610094"/>
          <a:ext cx="10715945" cy="4694020"/>
        </p:xfrm>
        <a:graphic>
          <a:graphicData uri="http://schemas.openxmlformats.org/drawingml/2006/table">
            <a:tbl>
              <a:tblPr/>
              <a:tblGrid>
                <a:gridCol w="4688013"/>
                <a:gridCol w="1784392"/>
                <a:gridCol w="4243540"/>
              </a:tblGrid>
              <a:tr h="4755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</a:t>
                      </a:r>
                      <a:r>
                        <a:rPr lang="en-ZA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Description </a:t>
                      </a:r>
                      <a:endParaRPr lang="en-ZA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 Annual Professional Fees Budget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 Annual Budget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318205"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Kaalfontein Ext.22 (Miriting)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R1 000 000,00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R1 000 000,00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</a:t>
                      </a:r>
                      <a:r>
                        <a:rPr lang="en-ZA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Naledi</a:t>
                      </a:r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Greenfields (</a:t>
                      </a:r>
                      <a:r>
                        <a:rPr lang="en-ZA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Dobsonville</a:t>
                      </a:r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Ext.9)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R750 000,00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R750 000,00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Z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Tshepisong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West Ext. 1 &amp; 2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R1 000 000,00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R1 000 000,00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Boikhotsong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Orange Farm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R1 250 000,00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R1 250 000,00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</a:t>
                      </a:r>
                      <a:r>
                        <a:rPr lang="en-ZA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Diepsloot</a:t>
                      </a:r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East {</a:t>
                      </a:r>
                      <a:r>
                        <a:rPr lang="en-ZA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Safdev</a:t>
                      </a:r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Tanganani</a:t>
                      </a:r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} (Pty) Ltd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R1 500 000,00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R1 500 000,00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2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Golf Park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R2 000 000,00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R2 000 000,00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2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</a:t>
                      </a:r>
                      <a:r>
                        <a:rPr lang="en-ZA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Holomisa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R500 000,00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R500 000,00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2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Princess Plot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R1 000 000,00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R1 000 000,00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2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</a:t>
                      </a:r>
                      <a:r>
                        <a:rPr lang="en-ZA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Slovo</a:t>
                      </a:r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Park (Crosby)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R1 000 000,00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R1 000 000,00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Slovo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Park (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Nancefield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R1 000 000,00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R1 000 000,00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2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Sweetwaters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R770 000,00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R770 000,00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Steve Bikoville (Kekana Gardens)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R2 500 000,00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R2 500 000,00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Danville Infil (Security services)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R1 000 000,00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R1 000 000,00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Kameeldrift (Plot 174a Portion 2 Of Farm)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R1 000 000,00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R1 000 000,00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2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Lady Selbourne/Suiderberg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R500 000,00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R500 000,00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317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Planning Annual Summary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9654450"/>
              </p:ext>
            </p:extLst>
          </p:nvPr>
        </p:nvGraphicFramePr>
        <p:xfrm>
          <a:off x="1315091" y="1484584"/>
          <a:ext cx="10712694" cy="4454536"/>
        </p:xfrm>
        <a:graphic>
          <a:graphicData uri="http://schemas.openxmlformats.org/drawingml/2006/table">
            <a:tbl>
              <a:tblPr/>
              <a:tblGrid>
                <a:gridCol w="6001550"/>
                <a:gridCol w="2355572"/>
                <a:gridCol w="2355572"/>
              </a:tblGrid>
              <a:tr h="6533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</a:t>
                      </a:r>
                      <a:r>
                        <a:rPr lang="en-ZA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Description </a:t>
                      </a:r>
                      <a:endParaRPr lang="en-ZA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Annual Professional Fees Budget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Annual Budget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2848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</a:t>
                      </a:r>
                      <a:r>
                        <a:rPr lang="en-ZA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MooiPlaas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R1 500 000,00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R1 500 000,00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8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</a:t>
                      </a:r>
                      <a:r>
                        <a:rPr lang="en-ZA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Stinkwater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R500 000,00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R500 000,00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</a:t>
                      </a:r>
                      <a:r>
                        <a:rPr lang="en-ZA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Rietfontein</a:t>
                      </a:r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115 IR (Harry </a:t>
                      </a:r>
                      <a:r>
                        <a:rPr lang="en-ZA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Gwala</a:t>
                      </a:r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R770 000,00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R770 000,00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8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G </a:t>
                      </a:r>
                      <a:r>
                        <a:rPr lang="en-ZA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Kwa-Thema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R100 000,00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R100 000,00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807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Rondebult Portion 2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R770 000,00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R770 000,00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8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</a:t>
                      </a:r>
                      <a:r>
                        <a:rPr lang="en-ZA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Syferfontein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R17 000 000,00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R17 000 000,00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19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Sterkwater Portion 3 Of Farm No 106 Jr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R500 000,00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R500 000,00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807">
                <a:tc>
                  <a:txBody>
                    <a:bodyPr/>
                    <a:lstStyle/>
                    <a:p>
                      <a:pPr algn="ctr" rtl="0" fontAlgn="ctr"/>
                      <a:r>
                        <a:rPr lang="nl-N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P Rust Ter Vaal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R770 000,00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R770 000,00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80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Johandeo Phase 2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R1 000 000,00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R1 000 000,00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2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Sicelo Shiceka Erf 56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R400 000,00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R400 000,00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791">
                <a:tc>
                  <a:txBody>
                    <a:bodyPr/>
                    <a:lstStyle/>
                    <a:p>
                      <a:pPr algn="ctr" rtl="0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Kokosi Ext 7 phase 1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R2 500 000,00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R2 500 000,00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5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V Nooitgedacht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R3 000 000,00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R3 000 000,00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5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PLANNING 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R45 580 000,00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R45 580 000,00</a:t>
                      </a:r>
                    </a:p>
                  </a:txBody>
                  <a:tcPr marL="3116" marR="3116" marT="3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2933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Tittle Deeds ( new ) 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008305"/>
              </p:ext>
            </p:extLst>
          </p:nvPr>
        </p:nvGraphicFramePr>
        <p:xfrm>
          <a:off x="1284270" y="1394361"/>
          <a:ext cx="10743516" cy="5184612"/>
        </p:xfrm>
        <a:graphic>
          <a:graphicData uri="http://schemas.openxmlformats.org/drawingml/2006/table">
            <a:tbl>
              <a:tblPr/>
              <a:tblGrid>
                <a:gridCol w="3769656"/>
                <a:gridCol w="2324620"/>
                <a:gridCol w="2324620"/>
                <a:gridCol w="2324620"/>
              </a:tblGrid>
              <a:tr h="2264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Description </a:t>
                      </a:r>
                    </a:p>
                  </a:txBody>
                  <a:tcPr marL="3652" marR="3652" marT="3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Annual No of Units Title Deed New</a:t>
                      </a:r>
                    </a:p>
                  </a:txBody>
                  <a:tcPr marL="3652" marR="3652" marT="3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Annual Budget Title Deed New</a:t>
                      </a:r>
                    </a:p>
                  </a:txBody>
                  <a:tcPr marL="3652" marR="3652" marT="3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Annual Budget</a:t>
                      </a:r>
                    </a:p>
                  </a:txBody>
                  <a:tcPr marL="3652" marR="3652" marT="3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226406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Danville (</a:t>
                      </a:r>
                      <a:r>
                        <a:rPr lang="en-ZA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elandspoort</a:t>
                      </a:r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239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R430 200,00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R430 200,00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40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Eden Park West and Ext.1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535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R963 000,00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R963 000,00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979"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Golden Garden (rietkuil) phase 2)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R180 000,00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R180 000,00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406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Kagiso Ext 13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552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R993 600,00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R993 600,00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406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Magagula Heights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R108 000,00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R108 000,00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406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Mayfield Ext.6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R180 000,00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R180 000,00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78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Obed "Mthombeni" Nkosi  Phase 1 (Previous Name Mose)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560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R1 008 000,00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R1 008 000,00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40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Sebokeng Ext 24 (old)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181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R325 800,00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R325 800,00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406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Sicelo Shiceka Ext.5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R261 000,00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R261 000,00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0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Thembaview Ext 1(h.d.a)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161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R289 800,00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R289 800,00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406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Tshepong Proper Phase 3- Patricia Gumbi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344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R619 200,00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R619 200,00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406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Villa Lisa Ext.3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557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R1 002 600,00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R1 002 600,00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406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Villa Liza Ext.2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R270 000,00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R270 000,00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40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Westside Park (Sebokeng Ext.21)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R270 000,00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R270 000,00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788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H Bluegumview , Masetjhaba Proper and Duduza (G05040154)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750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R1 350 000,00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R1 350 000,00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406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H Tinasonke Extension 4 (fedup)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R90 000,00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R90 000,00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406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MEC Evaton North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R79 200,00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R79 200,00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40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MEC Palm Ridge Ext 1-8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1274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R2 293 200,00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R2 293 200,00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40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MEC Palm Ridge Ext.9 (hda)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R900 000,00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R900 000,00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40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PP Chief A Luthuli Park Ext.4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256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R460 800,00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R460 800,00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406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TITLE DEEDS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6708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R12 074 400,00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R12 074 400,00</a:t>
                      </a:r>
                    </a:p>
                  </a:txBody>
                  <a:tcPr marL="3652" marR="3652" marT="3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2435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Head Office Programmes </a:t>
            </a:r>
            <a:endParaRPr lang="en-Z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1444828"/>
              </p:ext>
            </p:extLst>
          </p:nvPr>
        </p:nvGraphicFramePr>
        <p:xfrm>
          <a:off x="1263722" y="1783975"/>
          <a:ext cx="10674849" cy="3834129"/>
        </p:xfrm>
        <a:graphic>
          <a:graphicData uri="http://schemas.openxmlformats.org/drawingml/2006/table">
            <a:tbl>
              <a:tblPr/>
              <a:tblGrid>
                <a:gridCol w="3099125"/>
                <a:gridCol w="1649137"/>
                <a:gridCol w="1649137"/>
                <a:gridCol w="2216028"/>
                <a:gridCol w="2061422"/>
              </a:tblGrid>
              <a:tr h="4682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Description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Annual No of Units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Annual Unit Budget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Annual Professional Fees Budget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Annual Budget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4682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Emergency Fund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R25 000 000,00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R25 000 000,00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2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FLISP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R5 819 423,98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R5 819 423,98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2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Individual Non-Credit Linked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R30 000 000,00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R30 000 000,00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2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NHBRC Fees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R30 000 000,00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R30 000 000,00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2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Management Of Housing Assets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R40 000 000,00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R40 000 000,00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2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Opscap Head Office (Programe management  fees and Alexandra PMO establishment )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R50 967 300,00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R50 967 300,00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2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HO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R35 819 423,98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R145 967 300,00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R181 786 723,98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B4E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0260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Conclusion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The Rapid Land Release Programme (RLRP) is a catalyst in the acquisition of fully serviced stands with secure tenure.</a:t>
            </a:r>
          </a:p>
          <a:p>
            <a:pPr marL="0" indent="0">
              <a:buNone/>
            </a:pPr>
            <a:endParaRPr lang="en-ZA" dirty="0" smtClean="0"/>
          </a:p>
          <a:p>
            <a:r>
              <a:rPr lang="en-ZA" dirty="0" smtClean="0"/>
              <a:t>The impact of COVID 19 restrictions in implementation is closely monitored by the Province through </a:t>
            </a:r>
            <a:r>
              <a:rPr lang="en-ZA" smtClean="0"/>
              <a:t>weekly tracking. </a:t>
            </a:r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9554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Executive summary per Municipality 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6277194"/>
              </p:ext>
            </p:extLst>
          </p:nvPr>
        </p:nvGraphicFramePr>
        <p:xfrm>
          <a:off x="631819" y="3244207"/>
          <a:ext cx="11399313" cy="3436880"/>
        </p:xfrm>
        <a:graphic>
          <a:graphicData uri="http://schemas.openxmlformats.org/drawingml/2006/table">
            <a:tbl>
              <a:tblPr/>
              <a:tblGrid>
                <a:gridCol w="2892363"/>
                <a:gridCol w="615118"/>
                <a:gridCol w="1047009"/>
                <a:gridCol w="615118"/>
                <a:gridCol w="1047009"/>
                <a:gridCol w="615118"/>
                <a:gridCol w="889958"/>
                <a:gridCol w="1047009"/>
                <a:gridCol w="955396"/>
                <a:gridCol w="1047009"/>
                <a:gridCol w="628206"/>
              </a:tblGrid>
              <a:tr h="278968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Summarized 2020 / 2021</a:t>
                      </a:r>
                    </a:p>
                  </a:txBody>
                  <a:tcPr marL="7361" marR="7361" marT="73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283249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Per Municipality </a:t>
                      </a:r>
                    </a:p>
                  </a:txBody>
                  <a:tcPr marL="7361" marR="7361" marT="73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 Annual No of Sites</a:t>
                      </a:r>
                    </a:p>
                  </a:txBody>
                  <a:tcPr marL="7361" marR="7361" marT="73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 Annual Site Budget</a:t>
                      </a:r>
                    </a:p>
                  </a:txBody>
                  <a:tcPr marL="7361" marR="7361" marT="73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 Annual No of Units</a:t>
                      </a:r>
                    </a:p>
                  </a:txBody>
                  <a:tcPr marL="7361" marR="7361" marT="7361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 Annual Unit Budget</a:t>
                      </a:r>
                    </a:p>
                  </a:txBody>
                  <a:tcPr marL="7361" marR="7361" marT="73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 Annual No of Units Title Deed New</a:t>
                      </a:r>
                    </a:p>
                  </a:txBody>
                  <a:tcPr marL="7361" marR="7361" marT="7361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 Annual Budget Title Deed New</a:t>
                      </a:r>
                    </a:p>
                  </a:txBody>
                  <a:tcPr marL="7361" marR="7361" marT="73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 Annual Professional Fees Budget</a:t>
                      </a:r>
                    </a:p>
                  </a:txBody>
                  <a:tcPr marL="7361" marR="7361" marT="7361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 Bulk Budget</a:t>
                      </a:r>
                    </a:p>
                  </a:txBody>
                  <a:tcPr marL="7361" marR="7361" marT="7361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 Annual Budget</a:t>
                      </a:r>
                    </a:p>
                  </a:txBody>
                  <a:tcPr marL="7361" marR="7361" marT="73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</a:p>
                  </a:txBody>
                  <a:tcPr marL="7361" marR="7361" marT="73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2678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CITY OF JOHANNESBURG METROPOLITAN COUNCIL 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569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30 090 454,88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1868</a:t>
                      </a:r>
                    </a:p>
                  </a:txBody>
                  <a:tcPr marL="7361" marR="7361" marT="7361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382 228 860,22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361" marR="7361" marT="7361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94 301 785,88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0,00</a:t>
                      </a:r>
                    </a:p>
                  </a:txBody>
                  <a:tcPr marL="7361" marR="7361" marT="7361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506 621 100,99</a:t>
                      </a:r>
                    </a:p>
                  </a:txBody>
                  <a:tcPr marL="7361" marR="7361" marT="7361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CITY OF TSHWANE METROPOLITAN COUNCIL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59 528 760,50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500</a:t>
                      </a:r>
                    </a:p>
                  </a:txBody>
                  <a:tcPr marL="7361" marR="7361" marT="7361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81 098 988,00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400</a:t>
                      </a:r>
                    </a:p>
                  </a:txBody>
                  <a:tcPr marL="7361" marR="7361" marT="7361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720 000,00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64 041 862,29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0,00</a:t>
                      </a:r>
                    </a:p>
                  </a:txBody>
                  <a:tcPr marL="7361" marR="7361" marT="7361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205 389 610,79</a:t>
                      </a:r>
                    </a:p>
                  </a:txBody>
                  <a:tcPr marL="7361" marR="7361" marT="7361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09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EKURHULENI METROPOLITAN COUNCIL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2011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104 428 616,00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3201</a:t>
                      </a:r>
                    </a:p>
                  </a:txBody>
                  <a:tcPr marL="7361" marR="7361" marT="7361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236 539 942,99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4232</a:t>
                      </a:r>
                    </a:p>
                  </a:txBody>
                  <a:tcPr marL="7361" marR="7361" marT="7361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7 617 600,00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73 228 107,64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0,00</a:t>
                      </a:r>
                    </a:p>
                  </a:txBody>
                  <a:tcPr marL="7361" marR="7361" marT="7361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421 814 266,63</a:t>
                      </a:r>
                    </a:p>
                  </a:txBody>
                  <a:tcPr marL="7361" marR="7361" marT="7361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09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SEDIBENG DISTRICT MUNICIPALITY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1850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89 486 810,00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1466</a:t>
                      </a:r>
                    </a:p>
                  </a:txBody>
                  <a:tcPr marL="7361" marR="7361" marT="7361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340 213 619,13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1524</a:t>
                      </a:r>
                    </a:p>
                  </a:txBody>
                  <a:tcPr marL="7361" marR="7361" marT="7361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2 743 200,00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39 170 000,00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7 416 177,69</a:t>
                      </a:r>
                    </a:p>
                  </a:txBody>
                  <a:tcPr marL="7361" marR="7361" marT="7361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479 029 806,82</a:t>
                      </a:r>
                    </a:p>
                  </a:txBody>
                  <a:tcPr marL="7361" marR="7361" marT="7361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09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WEST RAND DISTRICT MUNICIPALITY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2026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108 359 205,20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2228</a:t>
                      </a:r>
                    </a:p>
                  </a:txBody>
                  <a:tcPr marL="7361" marR="7361" marT="7361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403 880 561,10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552</a:t>
                      </a:r>
                    </a:p>
                  </a:txBody>
                  <a:tcPr marL="7361" marR="7361" marT="7361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993 600,00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84 230 930,00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170 000 000,00</a:t>
                      </a:r>
                    </a:p>
                  </a:txBody>
                  <a:tcPr marL="7361" marR="7361" marT="7361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767 464 296,30</a:t>
                      </a:r>
                    </a:p>
                  </a:txBody>
                  <a:tcPr marL="7361" marR="7361" marT="7361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09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GAUTENG PROVINCIAL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7375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813 888 194,50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300</a:t>
                      </a:r>
                    </a:p>
                  </a:txBody>
                  <a:tcPr marL="7361" marR="7361" marT="7361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35 819 423,98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361" marR="7361" marT="7361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904 967 300,00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0,00</a:t>
                      </a:r>
                    </a:p>
                  </a:txBody>
                  <a:tcPr marL="7361" marR="7361" marT="7361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1 754 674 918,48</a:t>
                      </a:r>
                    </a:p>
                  </a:txBody>
                  <a:tcPr marL="7361" marR="7361" marT="7361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42,4%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09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HSDG TOTAL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13851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1 205 782 041,08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9563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1 479 781 395,43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6708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12 074 400,00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1 259 939 985,81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177 416 177,69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4 134 994 000,00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517129"/>
              </p:ext>
            </p:extLst>
          </p:nvPr>
        </p:nvGraphicFramePr>
        <p:xfrm>
          <a:off x="2410691" y="1480609"/>
          <a:ext cx="6739658" cy="14706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6556"/>
                <a:gridCol w="1654945"/>
                <a:gridCol w="993278"/>
                <a:gridCol w="1326448"/>
                <a:gridCol w="778431"/>
              </a:tblGrid>
              <a:tr h="174625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r>
                        <a:rPr lang="en-ZA" sz="11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ADJUSTED </a:t>
                      </a:r>
                      <a:r>
                        <a:rPr lang="en-Z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HSDG BUSINESS PLAN 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Approved BP (31 March 2020) 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R4 625 448 000,00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18 939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11 172</a:t>
                      </a:r>
                      <a:endParaRPr lang="en-ZA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17 982</a:t>
                      </a:r>
                      <a:endParaRPr lang="en-ZA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940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 smtClean="0">
                          <a:effectLst/>
                        </a:rPr>
                        <a:t>Adjusted BP(31</a:t>
                      </a:r>
                      <a:r>
                        <a:rPr lang="en-ZA" sz="1100" baseline="30000" dirty="0" smtClean="0">
                          <a:effectLst/>
                        </a:rPr>
                        <a:t>st</a:t>
                      </a:r>
                      <a:r>
                        <a:rPr lang="en-ZA" sz="1100" dirty="0" smtClean="0">
                          <a:effectLst/>
                        </a:rPr>
                        <a:t> July 2020)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R4 134 994 000,00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13 851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9 563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6708</a:t>
                      </a:r>
                      <a:endParaRPr lang="en-ZA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635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Impact </a:t>
                      </a:r>
                      <a:r>
                        <a:rPr lang="en-ZA" sz="1100" dirty="0" smtClean="0">
                          <a:effectLst/>
                        </a:rPr>
                        <a:t> analysis</a:t>
                      </a:r>
                      <a:r>
                        <a:rPr lang="en-ZA" sz="1100" baseline="0" dirty="0" smtClean="0">
                          <a:effectLst/>
                        </a:rPr>
                        <a:t> 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R490 454 000,00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5 088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1 609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11 274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393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% reduction 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10,60%</a:t>
                      </a:r>
                      <a:endParaRPr lang="en-ZA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26,87%</a:t>
                      </a:r>
                      <a:endParaRPr lang="en-ZA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14,40%</a:t>
                      </a:r>
                      <a:endParaRPr lang="en-ZA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62,70%</a:t>
                      </a:r>
                      <a:endParaRPr lang="en-ZA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5156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2000" dirty="0" smtClean="0"/>
              <a:t/>
            </a:r>
            <a:br>
              <a:rPr lang="en-ZA" sz="2000" dirty="0" smtClean="0"/>
            </a:br>
            <a:r>
              <a:rPr lang="en-ZA" sz="2000" dirty="0" smtClean="0"/>
              <a:t>Executive Summary of the HSDG </a:t>
            </a: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> 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8624404"/>
              </p:ext>
            </p:extLst>
          </p:nvPr>
        </p:nvGraphicFramePr>
        <p:xfrm>
          <a:off x="1342906" y="1484853"/>
          <a:ext cx="10048591" cy="5142447"/>
        </p:xfrm>
        <a:graphic>
          <a:graphicData uri="http://schemas.openxmlformats.org/drawingml/2006/table">
            <a:tbl>
              <a:tblPr/>
              <a:tblGrid>
                <a:gridCol w="2284214"/>
                <a:gridCol w="987988"/>
                <a:gridCol w="976777"/>
                <a:gridCol w="573856"/>
                <a:gridCol w="976777"/>
                <a:gridCol w="573856"/>
                <a:gridCol w="830260"/>
                <a:gridCol w="976777"/>
                <a:gridCol w="891309"/>
                <a:gridCol w="976777"/>
              </a:tblGrid>
              <a:tr h="224758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Summarized 2020 / 2021</a:t>
                      </a:r>
                    </a:p>
                  </a:txBody>
                  <a:tcPr marL="7361" marR="7361" marT="73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033883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Per Cost Centre </a:t>
                      </a:r>
                    </a:p>
                  </a:txBody>
                  <a:tcPr marL="7361" marR="7361" marT="73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 Annual No of Sites</a:t>
                      </a:r>
                    </a:p>
                  </a:txBody>
                  <a:tcPr marL="7361" marR="7361" marT="73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 Annual Site Budget</a:t>
                      </a:r>
                    </a:p>
                  </a:txBody>
                  <a:tcPr marL="7361" marR="7361" marT="73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 Annual No of Units</a:t>
                      </a:r>
                    </a:p>
                  </a:txBody>
                  <a:tcPr marL="7361" marR="7361" marT="7361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 Annual Unit Budget</a:t>
                      </a:r>
                    </a:p>
                  </a:txBody>
                  <a:tcPr marL="7361" marR="7361" marT="73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97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 Annual No of Units Title Deed New</a:t>
                      </a:r>
                    </a:p>
                  </a:txBody>
                  <a:tcPr marL="7361" marR="7361" marT="7361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 Annual Budget Title Deed New</a:t>
                      </a:r>
                    </a:p>
                  </a:txBody>
                  <a:tcPr marL="7361" marR="7361" marT="73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 Annual Professional Fees Budget</a:t>
                      </a:r>
                    </a:p>
                  </a:txBody>
                  <a:tcPr marL="7361" marR="7361" marT="7361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 Bulk Budget</a:t>
                      </a:r>
                    </a:p>
                  </a:txBody>
                  <a:tcPr marL="7361" marR="7361" marT="7361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Total Annual Budget</a:t>
                      </a:r>
                    </a:p>
                  </a:txBody>
                  <a:tcPr marL="7361" marR="7361" marT="736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215767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PMO Mega 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152 471 802,70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2278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436 141 121,20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588 612 923,90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767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JOBURG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569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30 090 454,88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1848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377 748 860,22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5 928 451,88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413 767 766,99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767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TSHWANE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919 700,00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460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78 972 703,00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30 314 917,29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110 207 320,29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767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EKURHULENI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2011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104 428 616,00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3017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212 851 010,18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47 588 107,64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364 867 733,82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767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SEDIBENG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1850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89 486 810,00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1251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286 685 275,13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7 416 177,69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383 588 262,82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767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WEST RAND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326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14 496 463,00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19 618 849,90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28 730 930,00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170 000 000,00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232 846 242,90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767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ABANDONED/BLOCKED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239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27 464 151,81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R 27 464 151,81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767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PLANNING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45 580 000,00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45 580 000,00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767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UISP(RING</a:t>
                      </a:r>
                      <a:r>
                        <a:rPr lang="en-ZA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FENCED )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694 000 000,00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694 000 000,00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767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URBA</a:t>
                      </a:r>
                      <a:r>
                        <a:rPr lang="en-ZA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 RENEWAL PROGRAMME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75 000 000,00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75 000 000,00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767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HOSTEL REDEVELOPEMENT</a:t>
                      </a:r>
                      <a:r>
                        <a:rPr lang="en-ZA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4 480 000,00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88 020 000,00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92 500 000,00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767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TITLE DEEDS (CURRENT)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6708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12 074 400,00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12 074 400,00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767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RAPID</a:t>
                      </a:r>
                      <a:r>
                        <a:rPr lang="en-ZA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LAND RELEASE PROGRAMME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7375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813 888 194,50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65 000 000,00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878 888 194,50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76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HO and FLISP &amp; INDIVIDUAL SUBSIDIES 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35 819 423,98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145 967 300,00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181 786 723,98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767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SECURITY SERVICES </a:t>
                      </a:r>
                      <a:r>
                        <a:rPr lang="en-ZA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(EVICTIONS)</a:t>
                      </a:r>
                      <a:endParaRPr lang="en-ZA" sz="1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33 810 279,00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33 810 279,00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767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HSDG TOTAL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13 851</a:t>
                      </a:r>
                      <a:endParaRPr lang="en-ZA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1 205 782 041,08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9 563</a:t>
                      </a:r>
                      <a:endParaRPr lang="en-ZA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1 479 781 395,43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6 708</a:t>
                      </a:r>
                      <a:endParaRPr lang="en-ZA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12 074 400,00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1 259 939 985,81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177 416 177,69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4 134 994 000,00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15767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MEGA 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5950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368 200 383,58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5502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1 101 299 974,36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38 976 579,99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81 000 000,00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1 589 476 937,93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767"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LEGACY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526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23 693 463,00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3711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347 524 279,70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0,00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163 095 339,82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71 416 177,69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 605 729 260,21</a:t>
                      </a:r>
                    </a:p>
                  </a:txBody>
                  <a:tcPr marL="7361" marR="7361" marT="73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969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Quarterly Outlook cash flows (financial and non financial)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4159326"/>
              </p:ext>
            </p:extLst>
          </p:nvPr>
        </p:nvGraphicFramePr>
        <p:xfrm>
          <a:off x="1294544" y="1341123"/>
          <a:ext cx="10733243" cy="5141862"/>
        </p:xfrm>
        <a:graphic>
          <a:graphicData uri="http://schemas.openxmlformats.org/drawingml/2006/table">
            <a:tbl>
              <a:tblPr/>
              <a:tblGrid>
                <a:gridCol w="3218398"/>
                <a:gridCol w="2106434"/>
                <a:gridCol w="2106434"/>
                <a:gridCol w="3301977"/>
              </a:tblGrid>
              <a:tr h="2337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Months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Quarters 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tands 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nits 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</a:tr>
              <a:tr h="23372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QUARTER 1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233721"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R1 350 000,00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721"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ZA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R20 799 425,87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721"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June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R146 142 383,47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721"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Q1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R168 291 809,34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3372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QUARTER 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233721"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July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R716 107 275,99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721"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August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R239 354 190,30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721"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September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R464 264 409,87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721"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Q2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1491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R1 419 725 876,16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3372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QUARTER 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233721"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October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R369 244 870,43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721"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November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R374 713 687,13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721"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December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2486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R280 907 575,68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721"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Q3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3336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1958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R1 024 866 133,24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3372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QUARTER 4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233721"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January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1989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R359 468 603,81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721"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February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1880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3316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R536 190 391,68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721"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March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7375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R626 451 185,78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721"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Q4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9695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5954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R1 522 110 181,27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33721"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OVERALL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13851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9563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R4 134 994 000,01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725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Mining Towns allocation 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4247385"/>
              </p:ext>
            </p:extLst>
          </p:nvPr>
        </p:nvGraphicFramePr>
        <p:xfrm>
          <a:off x="1342908" y="1446689"/>
          <a:ext cx="10605938" cy="4450715"/>
        </p:xfrm>
        <a:graphic>
          <a:graphicData uri="http://schemas.openxmlformats.org/drawingml/2006/table">
            <a:tbl>
              <a:tblPr/>
              <a:tblGrid>
                <a:gridCol w="1358139"/>
                <a:gridCol w="1863828"/>
                <a:gridCol w="1863828"/>
                <a:gridCol w="2008311"/>
                <a:gridCol w="3511832"/>
              </a:tblGrid>
              <a:tr h="4800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District 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Local Municipality 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Project Name 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 Bulk and Professional fees Budget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Scope of bulk </a:t>
                      </a:r>
                      <a:r>
                        <a:rPr lang="en-ZA" sz="11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Infrastructure/professional fees  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79120">
                <a:tc row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West Rand 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Rand West 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Montrose 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R10 000 000,00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Bulk water supply for Phase 1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Rand West 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Westonaria </a:t>
                      </a:r>
                      <a:r>
                        <a:rPr lang="en-ZA" sz="11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Borwa</a:t>
                      </a: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R5 000  000,00</a:t>
                      </a:r>
                      <a:endParaRPr lang="en-ZA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Provision and installation of  infrastructure enablers  on internal services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Rand West </a:t>
                      </a:r>
                      <a:endParaRPr lang="en-ZA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Kokosi Ext 7 phase 1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R20 000 000,00</a:t>
                      </a:r>
                      <a:endParaRPr lang="en-ZA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Replacing of Kokosi Pump Station with Gravity Outfall Sewer</a:t>
                      </a:r>
                      <a:endParaRPr lang="en-ZA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Rand West </a:t>
                      </a:r>
                      <a:endParaRPr lang="en-ZA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Khutsong South Ext 5 &amp; 6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R15 000 000,00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Bulk water pipe line to cater for the next phase of the development.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Rand West </a:t>
                      </a:r>
                      <a:endParaRPr lang="en-ZA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Western Mega Project</a:t>
                      </a:r>
                      <a:endParaRPr lang="en-ZA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R10 000 000,00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Bulk water supply for Phase 1 of the project.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Rand West </a:t>
                      </a:r>
                      <a:endParaRPr lang="en-ZA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Rand West Bulk infrastructure maintenance </a:t>
                      </a:r>
                      <a:endParaRPr lang="en-ZA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*R5 000 000,00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City wide maintenance plan for all the new infrastructure that is being installed.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Rand West </a:t>
                      </a:r>
                      <a:endParaRPr lang="en-ZA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Tarlton Village 1</a:t>
                      </a:r>
                      <a:endParaRPr lang="en-ZA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R30 000 000,00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Completion of the bulk sewer and water reticulation for the 6480 units.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 v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Rand West 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Kakgiso Azadvlle (Chief Mogale) </a:t>
                      </a:r>
                      <a:endParaRPr lang="en-ZA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R14 000 000,00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ZA" sz="1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Electrification</a:t>
                      </a:r>
                      <a:r>
                        <a:rPr lang="en-ZA" sz="11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of phase 2 for 553 units including retaining walls 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 </a:t>
                      </a:r>
                      <a:endParaRPr lang="en-ZA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R109 000 000,00</a:t>
                      </a:r>
                      <a:endParaRPr lang="en-ZA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927089" y="6151124"/>
            <a:ext cx="3259226" cy="2734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lnSpc>
                <a:spcPct val="107000"/>
              </a:lnSpc>
              <a:spcAft>
                <a:spcPts val="800"/>
              </a:spcAft>
            </a:pPr>
            <a:r>
              <a:rPr lang="en-ZA" sz="1100" b="1" i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*Professional fees for maintenance of infrastructure </a:t>
            </a:r>
            <a:endParaRPr lang="en-ZA" sz="11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280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2% Bulk provisioning West Rand and Sedibeng  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2458076"/>
              </p:ext>
            </p:extLst>
          </p:nvPr>
        </p:nvGraphicFramePr>
        <p:xfrm>
          <a:off x="1342908" y="1605126"/>
          <a:ext cx="10684878" cy="4742563"/>
        </p:xfrm>
        <a:graphic>
          <a:graphicData uri="http://schemas.openxmlformats.org/drawingml/2006/table">
            <a:tbl>
              <a:tblPr/>
              <a:tblGrid>
                <a:gridCol w="1687446"/>
                <a:gridCol w="2408693"/>
                <a:gridCol w="2408693"/>
                <a:gridCol w="1779743"/>
                <a:gridCol w="2400303"/>
              </a:tblGrid>
              <a:tr h="4724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District 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Local Municipality 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Project Name 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 Bulk&amp; professional fees Budget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Scope of bulk </a:t>
                      </a:r>
                      <a:r>
                        <a:rPr lang="en-ZA" sz="16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Infrastructure/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Professional fees  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80060">
                <a:tc row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West Rand 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Rand West 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Mulders drift Homes Trust Foundation/ITHEMBALETHU VILLAGE(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Dr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Motlana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*R5 000 000,00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 and installation of packaged plant 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78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Rand West 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Dr.</a:t>
                      </a: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Sefalaro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R5 000 000,00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 and installation of packaged plant 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88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Rand West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Greenhill's Ext 12  Afri village Mega project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R31 000 000,00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 and installation of bulk 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82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Merafong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Varkenslaagte Mega Projects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R30 000 000,00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 and installation of bulk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6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Sedibeng 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Emfuleni 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Golden Gardens  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R7 416 117,69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Design and supervision for the construction of roads and storm water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 grid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Total Budget 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R78 416 117,69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261245" y="6405194"/>
            <a:ext cx="43476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en-ZA" sz="1200" b="1" i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*Professional fees for the design and installation of bulk </a:t>
            </a:r>
            <a:endParaRPr lang="en-Z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356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Blocked / </a:t>
            </a:r>
            <a:r>
              <a:rPr lang="en-ZA" dirty="0" smtClean="0"/>
              <a:t>Abandoned Projects 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9347835"/>
              </p:ext>
            </p:extLst>
          </p:nvPr>
        </p:nvGraphicFramePr>
        <p:xfrm>
          <a:off x="1342906" y="1662076"/>
          <a:ext cx="10684879" cy="2834640"/>
        </p:xfrm>
        <a:graphic>
          <a:graphicData uri="http://schemas.openxmlformats.org/drawingml/2006/table">
            <a:tbl>
              <a:tblPr/>
              <a:tblGrid>
                <a:gridCol w="2784782"/>
                <a:gridCol w="945600"/>
                <a:gridCol w="1278988"/>
                <a:gridCol w="1278988"/>
                <a:gridCol w="2184938"/>
                <a:gridCol w="2211583"/>
              </a:tblGrid>
              <a:tr h="3505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</a:t>
                      </a:r>
                      <a:r>
                        <a:rPr lang="en-ZA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Description 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Annual No of Sites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Annual Site Budget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Annual No of Units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Annual Unit Budget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Annual Budget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Mamelodi 10 &amp; 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R2 126 285,00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R2 126 285,00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D Etwatwa Ext.36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R233 735,00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R233 735,00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H Etwatwa Ext.9 &amp; 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R19 455 197,81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R19 455 197,81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P Wattville </a:t>
                      </a:r>
                      <a:r>
                        <a:rPr lang="en-ZA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Benoni</a:t>
                      </a: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R4 000 000,00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R4 000 000,00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P Sebokeng Ext.15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R1 648 934,00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R1 648 934,00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l" rtl="0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ABANDONED/BLOCKED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 rtl="0" fontAlgn="b"/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  <a:p>
                      <a:pPr algn="ctr" rtl="0" fontAlgn="b"/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239</a:t>
                      </a:r>
                    </a:p>
                    <a:p>
                      <a:pPr algn="ctr" rtl="0" fontAlgn="b"/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R27 464 </a:t>
                      </a:r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151,81</a:t>
                      </a:r>
                    </a:p>
                    <a:p>
                      <a:pPr algn="ctr" rtl="0" fontAlgn="b"/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R27 464 </a:t>
                      </a:r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151,81</a:t>
                      </a:r>
                    </a:p>
                    <a:p>
                      <a:pPr algn="ctr" rtl="0" fontAlgn="b"/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2849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Hostel Redevelopment 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7021528"/>
              </p:ext>
            </p:extLst>
          </p:nvPr>
        </p:nvGraphicFramePr>
        <p:xfrm>
          <a:off x="1304818" y="1344709"/>
          <a:ext cx="10722969" cy="3646178"/>
        </p:xfrm>
        <a:graphic>
          <a:graphicData uri="http://schemas.openxmlformats.org/drawingml/2006/table">
            <a:tbl>
              <a:tblPr/>
              <a:tblGrid>
                <a:gridCol w="1089772"/>
                <a:gridCol w="1809032"/>
                <a:gridCol w="1360725"/>
                <a:gridCol w="1360725"/>
                <a:gridCol w="1549713"/>
                <a:gridCol w="1776501"/>
                <a:gridCol w="1776501"/>
              </a:tblGrid>
              <a:tr h="3783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 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</a:t>
                      </a:r>
                      <a:r>
                        <a:rPr lang="en-ZA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Description </a:t>
                      </a:r>
                      <a:endParaRPr lang="en-ZA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Annual No of Units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Annual Unit Budget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Annual Professional Fees Budget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Annual Budget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Planned Outputs 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20275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JOBURG 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Meadowlands Hostel - </a:t>
                      </a:r>
                      <a:r>
                        <a:rPr lang="en-ZA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Kurima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R5 000 000,00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R5 000 000,00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at detailed planning 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89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Renewal Of Orlando West Hostel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R2 240 000,00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R5 760 000,00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R8 000 000,00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Construction of units 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710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Jabulani Hostel Housing Project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R2 240 000,00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R12 760 000,00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R15 000 000,00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Construction of units 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118"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EURHULENI 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Kwa Thema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R5 000 000,00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R5 000 000,00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GeoTech</a:t>
                      </a:r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Phase 2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117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Nguni - Vosloorus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R4 000 000,00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R4 000 000,00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Confirmation &amp;  Prelim Designs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101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Tokoza No 2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R5 000 000,00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R5 000 000,00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Approval of designs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48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Kwa</a:t>
                      </a:r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-Mazibuko - Katlehong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R4 000 000,00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R4 000 000,00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Finalise </a:t>
                      </a:r>
                      <a:r>
                        <a:rPr lang="en-ZA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BoQ</a:t>
                      </a:r>
                      <a:endParaRPr lang="en-ZA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259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Wattville Hostel Phase 1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R4 000 000,00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R4 000 000,00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Appointment of Contractors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1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SEDIBENG 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Ratanda 1187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R5 000 000,00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R5 000 000,00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at detailed planning 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083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Kwa Masiza Hostel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R4 500 000,00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R4 500 000,00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Feasibilities and Socio-economic survey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675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WEST RAND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Bekkersdal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R8 000 000,00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R8 000 000,00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at detailed planning 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88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Renewal of Kagiso Old Hostel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R10 000 000,00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R10 000 000,00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88259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Khutsong Carltonville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R15 000 000,00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R15 000 000,00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20275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HOSTELS 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R4 480 000,00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R88 020 000,00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R92 500 000,00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994" marR="6994" marT="69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838135"/>
              </p:ext>
            </p:extLst>
          </p:nvPr>
        </p:nvGraphicFramePr>
        <p:xfrm>
          <a:off x="1342908" y="5065061"/>
          <a:ext cx="10684877" cy="1115504"/>
        </p:xfrm>
        <a:graphic>
          <a:graphicData uri="http://schemas.openxmlformats.org/drawingml/2006/table">
            <a:tbl>
              <a:tblPr/>
              <a:tblGrid>
                <a:gridCol w="2280420"/>
                <a:gridCol w="2280420"/>
                <a:gridCol w="2004565"/>
                <a:gridCol w="1949394"/>
                <a:gridCol w="2170078"/>
              </a:tblGrid>
              <a:tr h="184635">
                <a:tc rowSpan="6"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Hostels Co funded with Provincial Equitable Share </a:t>
                      </a:r>
                      <a:endParaRPr lang="en-ZA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Name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Budget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Provincial Allocation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HSDG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6EE"/>
                    </a:solidFill>
                  </a:tcPr>
                </a:tc>
              </a:tr>
              <a:tr h="192329">
                <a:tc vMerge="1">
                  <a:txBody>
                    <a:bodyPr/>
                    <a:lstStyle/>
                    <a:p>
                      <a:pPr algn="l" fontAlgn="ctr"/>
                      <a:endParaRPr lang="en-Z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Dube</a:t>
                      </a:r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Hostel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R10 000 000,00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R10 000 000,00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635">
                <a:tc vMerge="1">
                  <a:txBody>
                    <a:bodyPr/>
                    <a:lstStyle/>
                    <a:p>
                      <a:pPr algn="l" fontAlgn="ctr"/>
                      <a:endParaRPr lang="en-Z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Rethabile LTA (230 units)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R11 000 000,00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R11 000 000,00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635">
                <a:tc vMerge="1">
                  <a:txBody>
                    <a:bodyPr/>
                    <a:lstStyle/>
                    <a:p>
                      <a:pPr algn="l" fontAlgn="ctr"/>
                      <a:endParaRPr lang="en-Z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Diepkloof Hostel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R25 000 000,00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R25 000 000,00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635">
                <a:tc vMerge="1">
                  <a:txBody>
                    <a:bodyPr/>
                    <a:lstStyle/>
                    <a:p>
                      <a:pPr algn="l" fontAlgn="ctr"/>
                      <a:endParaRPr lang="en-Z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Ratanda 1187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R15 000 000,00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R10 000 000,00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R5 000 000,00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635">
                <a:tc vMerge="1">
                  <a:txBody>
                    <a:bodyPr/>
                    <a:lstStyle/>
                    <a:p>
                      <a:pPr algn="l" fontAlgn="ctr"/>
                      <a:endParaRPr lang="en-ZA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Kagiso Old Hostel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R19 000 000,00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R9 000 000,00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R10 000 000,00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354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5248</Words>
  <Application>Microsoft Office PowerPoint</Application>
  <PresentationFormat>Widescreen</PresentationFormat>
  <Paragraphs>2060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Arial Narrow</vt:lpstr>
      <vt:lpstr>Calibri</vt:lpstr>
      <vt:lpstr>Times New Roman</vt:lpstr>
      <vt:lpstr>2_Office Theme</vt:lpstr>
      <vt:lpstr>1_Office Theme</vt:lpstr>
      <vt:lpstr>Office Theme</vt:lpstr>
      <vt:lpstr>3_Office Theme</vt:lpstr>
      <vt:lpstr>PowerPoint Presentation</vt:lpstr>
      <vt:lpstr>Introduction </vt:lpstr>
      <vt:lpstr>Executive summary per Municipality </vt:lpstr>
      <vt:lpstr> Executive Summary of the HSDG   </vt:lpstr>
      <vt:lpstr>Quarterly Outlook cash flows (financial and non financial)</vt:lpstr>
      <vt:lpstr>Mining Towns allocation </vt:lpstr>
      <vt:lpstr>2% Bulk provisioning West Rand and Sedibeng  </vt:lpstr>
      <vt:lpstr>Blocked / Abandoned Projects </vt:lpstr>
      <vt:lpstr>Hostel Redevelopment </vt:lpstr>
      <vt:lpstr>Urban Renewal Programme  </vt:lpstr>
      <vt:lpstr>GDHS - IS CATEGORISATION (UISP) WITH BUDGET BREAKDOWN</vt:lpstr>
      <vt:lpstr>UISP IMPLEMENTATION DETAILS </vt:lpstr>
      <vt:lpstr>Mega Projects </vt:lpstr>
      <vt:lpstr> Joburg  </vt:lpstr>
      <vt:lpstr>Tshwane</vt:lpstr>
      <vt:lpstr>Ekurhuleni</vt:lpstr>
      <vt:lpstr>Ekurhuleni</vt:lpstr>
      <vt:lpstr>Sedibeng</vt:lpstr>
      <vt:lpstr>West Rand</vt:lpstr>
      <vt:lpstr>Planning Annual Summary Cont.. </vt:lpstr>
      <vt:lpstr>Planning Annual Summary </vt:lpstr>
      <vt:lpstr>Tittle Deeds ( new ) </vt:lpstr>
      <vt:lpstr>Head Office Programmes </vt:lpstr>
      <vt:lpstr>Conclusion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mokgosi, tshepiso (GDHS)</dc:creator>
  <cp:lastModifiedBy>Swazi Taitai</cp:lastModifiedBy>
  <cp:revision>53</cp:revision>
  <dcterms:created xsi:type="dcterms:W3CDTF">2020-08-13T12:48:55Z</dcterms:created>
  <dcterms:modified xsi:type="dcterms:W3CDTF">2020-08-26T11:34:35Z</dcterms:modified>
</cp:coreProperties>
</file>