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596" r:id="rId2"/>
    <p:sldId id="597" r:id="rId3"/>
    <p:sldId id="684" r:id="rId4"/>
    <p:sldId id="712" r:id="rId5"/>
    <p:sldId id="713" r:id="rId6"/>
    <p:sldId id="714" r:id="rId7"/>
    <p:sldId id="718" r:id="rId8"/>
    <p:sldId id="715" r:id="rId9"/>
    <p:sldId id="685" r:id="rId10"/>
    <p:sldId id="687" r:id="rId11"/>
    <p:sldId id="598" r:id="rId12"/>
    <p:sldId id="696" r:id="rId13"/>
    <p:sldId id="699" r:id="rId14"/>
    <p:sldId id="700" r:id="rId15"/>
    <p:sldId id="719" r:id="rId16"/>
    <p:sldId id="702" r:id="rId17"/>
    <p:sldId id="707" r:id="rId18"/>
    <p:sldId id="708" r:id="rId19"/>
    <p:sldId id="709" r:id="rId20"/>
    <p:sldId id="710" r:id="rId21"/>
    <p:sldId id="701" r:id="rId22"/>
    <p:sldId id="704" r:id="rId23"/>
    <p:sldId id="705" r:id="rId24"/>
    <p:sldId id="667" r:id="rId25"/>
    <p:sldId id="668" r:id="rId26"/>
    <p:sldId id="669" r:id="rId27"/>
    <p:sldId id="670" r:id="rId28"/>
    <p:sldId id="716" r:id="rId29"/>
    <p:sldId id="720" r:id="rId30"/>
    <p:sldId id="717" r:id="rId31"/>
    <p:sldId id="721" r:id="rId32"/>
    <p:sldId id="723" r:id="rId33"/>
    <p:sldId id="724" r:id="rId34"/>
    <p:sldId id="725" r:id="rId35"/>
    <p:sldId id="726" r:id="rId36"/>
    <p:sldId id="727" r:id="rId37"/>
    <p:sldId id="728" r:id="rId38"/>
    <p:sldId id="729" r:id="rId39"/>
    <p:sldId id="625" r:id="rId40"/>
  </p:sldIdLst>
  <p:sldSz cx="9906000" cy="6858000" type="A4"/>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131"/>
    <a:srgbClr val="F2B0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6" autoAdjust="0"/>
    <p:restoredTop sz="94660"/>
  </p:normalViewPr>
  <p:slideViewPr>
    <p:cSldViewPr snapToGrid="0" snapToObjects="1">
      <p:cViewPr varScale="1">
        <p:scale>
          <a:sx n="42" d="100"/>
          <a:sy n="42" d="100"/>
        </p:scale>
        <p:origin x="828" y="4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1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22F54-5AC8-475D-8165-0B16D7014206}" type="doc">
      <dgm:prSet loTypeId="urn:microsoft.com/office/officeart/2005/8/layout/hProcess9" loCatId="process" qsTypeId="urn:microsoft.com/office/officeart/2005/8/quickstyle/simple1" qsCatId="simple" csTypeId="urn:microsoft.com/office/officeart/2005/8/colors/accent1_2" csCatId="accent1" phldr="1"/>
      <dgm:spPr/>
    </dgm:pt>
    <dgm:pt modelId="{C384408F-F15B-4551-9051-25FD88A96954}">
      <dgm:prSet phldrT="[Text]" custT="1">
        <dgm:style>
          <a:lnRef idx="2">
            <a:schemeClr val="accent2"/>
          </a:lnRef>
          <a:fillRef idx="1">
            <a:schemeClr val="lt1"/>
          </a:fillRef>
          <a:effectRef idx="0">
            <a:schemeClr val="accent2"/>
          </a:effectRef>
          <a:fontRef idx="minor">
            <a:schemeClr val="dk1"/>
          </a:fontRef>
        </dgm:style>
      </dgm:prSet>
      <dgm:spPr/>
      <dgm:t>
        <a:bodyPr/>
        <a:lstStyle/>
        <a:p>
          <a:pPr algn="ctr"/>
          <a:r>
            <a:rPr lang="en-ZA" sz="1200" b="1" dirty="0" smtClean="0"/>
            <a:t>Source of Data</a:t>
          </a:r>
        </a:p>
        <a:p>
          <a:pPr algn="ctr"/>
          <a:r>
            <a:rPr lang="en-ZA" sz="1100" b="1" dirty="0" smtClean="0"/>
            <a:t>(DSD Nerve Centre) </a:t>
          </a:r>
        </a:p>
        <a:p>
          <a:pPr algn="ctr"/>
          <a:r>
            <a:rPr lang="en-ZA" sz="1100" dirty="0" smtClean="0"/>
            <a:t>-</a:t>
          </a:r>
          <a:r>
            <a:rPr lang="en-ZA" sz="1000" dirty="0" smtClean="0"/>
            <a:t>SRD Call Centres</a:t>
          </a:r>
        </a:p>
        <a:p>
          <a:pPr algn="ctr"/>
          <a:r>
            <a:rPr lang="en-ZA" sz="1000" dirty="0" smtClean="0"/>
            <a:t>-HH profile and Verification</a:t>
          </a:r>
        </a:p>
        <a:p>
          <a:pPr algn="ctr"/>
          <a:r>
            <a:rPr lang="en-ZA" sz="1000" dirty="0" smtClean="0"/>
            <a:t>-NISIS data</a:t>
          </a:r>
          <a:endParaRPr lang="en-US" sz="1000" dirty="0"/>
        </a:p>
      </dgm:t>
    </dgm:pt>
    <dgm:pt modelId="{BF783506-64EC-4FAD-9E44-B922AB32AEF7}" type="parTrans" cxnId="{3186E0B2-DD90-4E20-A9B7-B63362A5C993}">
      <dgm:prSet/>
      <dgm:spPr/>
      <dgm:t>
        <a:bodyPr/>
        <a:lstStyle/>
        <a:p>
          <a:endParaRPr lang="en-US"/>
        </a:p>
      </dgm:t>
    </dgm:pt>
    <dgm:pt modelId="{60D4FDBE-6482-48F1-B7D6-A3D6469C6D20}" type="sibTrans" cxnId="{3186E0B2-DD90-4E20-A9B7-B63362A5C993}">
      <dgm:prSet/>
      <dgm:spPr/>
      <dgm:t>
        <a:bodyPr/>
        <a:lstStyle/>
        <a:p>
          <a:endParaRPr lang="en-US"/>
        </a:p>
      </dgm:t>
    </dgm:pt>
    <dgm:pt modelId="{DC65E4DE-E2D5-4E3F-9F0F-96FD236D93EB}">
      <dgm:prSet phldrT="[Text]" custT="1">
        <dgm:style>
          <a:lnRef idx="2">
            <a:schemeClr val="accent2"/>
          </a:lnRef>
          <a:fillRef idx="1">
            <a:schemeClr val="lt1"/>
          </a:fillRef>
          <a:effectRef idx="0">
            <a:schemeClr val="accent2"/>
          </a:effectRef>
          <a:fontRef idx="minor">
            <a:schemeClr val="dk1"/>
          </a:fontRef>
        </dgm:style>
      </dgm:prSet>
      <dgm:spPr/>
      <dgm:t>
        <a:bodyPr/>
        <a:lstStyle/>
        <a:p>
          <a:r>
            <a:rPr lang="en-ZA" sz="1400" dirty="0" smtClean="0"/>
            <a:t>Verification and Confirmation of HH information</a:t>
          </a:r>
          <a:endParaRPr lang="en-US" sz="1400" dirty="0"/>
        </a:p>
      </dgm:t>
    </dgm:pt>
    <dgm:pt modelId="{CDE14DB8-98BC-42AD-8126-DF77904AD344}" type="parTrans" cxnId="{C0C8FD8D-9922-495B-AA2D-B74988B6A750}">
      <dgm:prSet/>
      <dgm:spPr/>
      <dgm:t>
        <a:bodyPr/>
        <a:lstStyle/>
        <a:p>
          <a:endParaRPr lang="en-US"/>
        </a:p>
      </dgm:t>
    </dgm:pt>
    <dgm:pt modelId="{2E864E04-0BC9-4D52-A4C1-6E7B6AEB5BA8}" type="sibTrans" cxnId="{C0C8FD8D-9922-495B-AA2D-B74988B6A750}">
      <dgm:prSet/>
      <dgm:spPr/>
      <dgm:t>
        <a:bodyPr/>
        <a:lstStyle/>
        <a:p>
          <a:endParaRPr lang="en-US"/>
        </a:p>
      </dgm:t>
    </dgm:pt>
    <dgm:pt modelId="{F280D668-BE07-4CAA-A707-BED9744A79A8}">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dirty="0" smtClean="0"/>
            <a:t>Update to NISIS</a:t>
          </a:r>
          <a:endParaRPr lang="en-US" sz="2000" dirty="0"/>
        </a:p>
      </dgm:t>
    </dgm:pt>
    <dgm:pt modelId="{D6BAB03C-FB0F-42B6-BF59-252818E40454}" type="parTrans" cxnId="{11CC4557-23A5-411B-A44C-775F3C456AA7}">
      <dgm:prSet/>
      <dgm:spPr/>
      <dgm:t>
        <a:bodyPr/>
        <a:lstStyle/>
        <a:p>
          <a:endParaRPr lang="en-US"/>
        </a:p>
      </dgm:t>
    </dgm:pt>
    <dgm:pt modelId="{87813423-9135-4138-8CDD-FAAC5761589D}" type="sibTrans" cxnId="{11CC4557-23A5-411B-A44C-775F3C456AA7}">
      <dgm:prSet/>
      <dgm:spPr/>
      <dgm:t>
        <a:bodyPr/>
        <a:lstStyle/>
        <a:p>
          <a:endParaRPr lang="en-US"/>
        </a:p>
      </dgm:t>
    </dgm:pt>
    <dgm:pt modelId="{5155FCE3-693F-4D0C-9A46-93CC6190F416}">
      <dgm:prSet custT="1">
        <dgm:style>
          <a:lnRef idx="2">
            <a:schemeClr val="accent2"/>
          </a:lnRef>
          <a:fillRef idx="1">
            <a:schemeClr val="lt1"/>
          </a:fillRef>
          <a:effectRef idx="0">
            <a:schemeClr val="accent2"/>
          </a:effectRef>
          <a:fontRef idx="minor">
            <a:schemeClr val="dk1"/>
          </a:fontRef>
        </dgm:style>
      </dgm:prSet>
      <dgm:spPr/>
      <dgm:t>
        <a:bodyPr/>
        <a:lstStyle/>
        <a:p>
          <a:r>
            <a:rPr lang="en-ZA" sz="1400" dirty="0" smtClean="0"/>
            <a:t>Distribution of Food Parcels</a:t>
          </a:r>
          <a:endParaRPr lang="en-ZA" sz="1400" dirty="0"/>
        </a:p>
      </dgm:t>
    </dgm:pt>
    <dgm:pt modelId="{063FCB46-5369-4403-93B2-8AAF42954C32}" type="parTrans" cxnId="{002FC23C-5A22-483D-9876-E3864459B3D2}">
      <dgm:prSet/>
      <dgm:spPr/>
      <dgm:t>
        <a:bodyPr/>
        <a:lstStyle/>
        <a:p>
          <a:endParaRPr lang="en-US"/>
        </a:p>
      </dgm:t>
    </dgm:pt>
    <dgm:pt modelId="{687288C6-ED2E-42EE-AA82-7DFEB03F75D5}" type="sibTrans" cxnId="{002FC23C-5A22-483D-9876-E3864459B3D2}">
      <dgm:prSet/>
      <dgm:spPr/>
      <dgm:t>
        <a:bodyPr/>
        <a:lstStyle/>
        <a:p>
          <a:endParaRPr lang="en-US"/>
        </a:p>
      </dgm:t>
    </dgm:pt>
    <dgm:pt modelId="{355BCAF0-3743-47C0-B497-58AB3A3AD416}">
      <dgm:prSet custT="1">
        <dgm:style>
          <a:lnRef idx="2">
            <a:schemeClr val="accent2"/>
          </a:lnRef>
          <a:fillRef idx="1">
            <a:schemeClr val="lt1"/>
          </a:fillRef>
          <a:effectRef idx="0">
            <a:schemeClr val="accent2"/>
          </a:effectRef>
          <a:fontRef idx="minor">
            <a:schemeClr val="dk1"/>
          </a:fontRef>
        </dgm:style>
      </dgm:prSet>
      <dgm:spPr/>
      <dgm:t>
        <a:bodyPr/>
        <a:lstStyle/>
        <a:p>
          <a:r>
            <a:rPr lang="en-ZA" sz="1200" dirty="0" smtClean="0"/>
            <a:t>Submission of eligible households list to GNP and </a:t>
          </a:r>
          <a:endParaRPr lang="en-ZA" sz="1200" dirty="0"/>
        </a:p>
      </dgm:t>
    </dgm:pt>
    <dgm:pt modelId="{5DD4F630-4087-43BA-BCCD-A8C73452652C}" type="parTrans" cxnId="{71165107-1ED1-435F-B1BC-2F0CF7F754CE}">
      <dgm:prSet/>
      <dgm:spPr/>
      <dgm:t>
        <a:bodyPr/>
        <a:lstStyle/>
        <a:p>
          <a:endParaRPr lang="en-US"/>
        </a:p>
      </dgm:t>
    </dgm:pt>
    <dgm:pt modelId="{B60C3FF9-064D-4393-A494-0BDAEE54BB30}" type="sibTrans" cxnId="{71165107-1ED1-435F-B1BC-2F0CF7F754CE}">
      <dgm:prSet/>
      <dgm:spPr/>
      <dgm:t>
        <a:bodyPr/>
        <a:lstStyle/>
        <a:p>
          <a:endParaRPr lang="en-US"/>
        </a:p>
      </dgm:t>
    </dgm:pt>
    <dgm:pt modelId="{18494349-8751-4E1E-9FC8-90D0411EC850}" type="pres">
      <dgm:prSet presAssocID="{CC822F54-5AC8-475D-8165-0B16D7014206}" presName="CompostProcess" presStyleCnt="0">
        <dgm:presLayoutVars>
          <dgm:dir/>
          <dgm:resizeHandles val="exact"/>
        </dgm:presLayoutVars>
      </dgm:prSet>
      <dgm:spPr/>
    </dgm:pt>
    <dgm:pt modelId="{85236D50-0ABD-4B09-A2D2-F84F6194E2CB}" type="pres">
      <dgm:prSet presAssocID="{CC822F54-5AC8-475D-8165-0B16D7014206}" presName="arrow" presStyleLbl="bgShp" presStyleIdx="0" presStyleCnt="1" custScaleX="112462" custLinFactNeighborX="-2202" custLinFactNeighborY="18577"/>
      <dgm:spPr>
        <a:solidFill>
          <a:srgbClr val="FFC000"/>
        </a:solidFill>
      </dgm:spPr>
    </dgm:pt>
    <dgm:pt modelId="{83EA90F6-6AEF-4DBE-9586-073BEB0B23FB}" type="pres">
      <dgm:prSet presAssocID="{CC822F54-5AC8-475D-8165-0B16D7014206}" presName="linearProcess" presStyleCnt="0"/>
      <dgm:spPr/>
    </dgm:pt>
    <dgm:pt modelId="{AAD2FDEA-16A4-47B9-B25F-8809EB93E018}" type="pres">
      <dgm:prSet presAssocID="{C384408F-F15B-4551-9051-25FD88A96954}" presName="textNode" presStyleLbl="node1" presStyleIdx="0" presStyleCnt="5" custScaleX="58682">
        <dgm:presLayoutVars>
          <dgm:bulletEnabled val="1"/>
        </dgm:presLayoutVars>
      </dgm:prSet>
      <dgm:spPr/>
      <dgm:t>
        <a:bodyPr/>
        <a:lstStyle/>
        <a:p>
          <a:endParaRPr lang="en-US"/>
        </a:p>
      </dgm:t>
    </dgm:pt>
    <dgm:pt modelId="{3969D398-5B28-49A0-8A43-84DC1009A523}" type="pres">
      <dgm:prSet presAssocID="{60D4FDBE-6482-48F1-B7D6-A3D6469C6D20}" presName="sibTrans" presStyleCnt="0"/>
      <dgm:spPr/>
    </dgm:pt>
    <dgm:pt modelId="{E2D0D6A9-420B-4299-A780-4B70125A223A}" type="pres">
      <dgm:prSet presAssocID="{DC65E4DE-E2D5-4E3F-9F0F-96FD236D93EB}" presName="textNode" presStyleLbl="node1" presStyleIdx="1" presStyleCnt="5" custScaleX="50751">
        <dgm:presLayoutVars>
          <dgm:bulletEnabled val="1"/>
        </dgm:presLayoutVars>
      </dgm:prSet>
      <dgm:spPr/>
      <dgm:t>
        <a:bodyPr/>
        <a:lstStyle/>
        <a:p>
          <a:endParaRPr lang="en-US"/>
        </a:p>
      </dgm:t>
    </dgm:pt>
    <dgm:pt modelId="{1DEE4BF8-28E4-4D66-8228-B36B987B1380}" type="pres">
      <dgm:prSet presAssocID="{2E864E04-0BC9-4D52-A4C1-6E7B6AEB5BA8}" presName="sibTrans" presStyleCnt="0"/>
      <dgm:spPr/>
    </dgm:pt>
    <dgm:pt modelId="{F50E90AE-C54E-4D3A-9506-953CF83CB37A}" type="pres">
      <dgm:prSet presAssocID="{355BCAF0-3743-47C0-B497-58AB3A3AD416}" presName="textNode" presStyleLbl="node1" presStyleIdx="2" presStyleCnt="5" custScaleX="53084">
        <dgm:presLayoutVars>
          <dgm:bulletEnabled val="1"/>
        </dgm:presLayoutVars>
      </dgm:prSet>
      <dgm:spPr/>
      <dgm:t>
        <a:bodyPr/>
        <a:lstStyle/>
        <a:p>
          <a:endParaRPr lang="en-US"/>
        </a:p>
      </dgm:t>
    </dgm:pt>
    <dgm:pt modelId="{4441D887-575C-45F1-A418-141A90B45A1E}" type="pres">
      <dgm:prSet presAssocID="{B60C3FF9-064D-4393-A494-0BDAEE54BB30}" presName="sibTrans" presStyleCnt="0"/>
      <dgm:spPr/>
    </dgm:pt>
    <dgm:pt modelId="{7AFEE1A9-A5BA-49D9-8D0D-A24B0261BB9D}" type="pres">
      <dgm:prSet presAssocID="{5155FCE3-693F-4D0C-9A46-93CC6190F416}" presName="textNode" presStyleLbl="node1" presStyleIdx="3" presStyleCnt="5" custScaleX="53056" custLinFactNeighborX="6792" custLinFactNeighborY="1292">
        <dgm:presLayoutVars>
          <dgm:bulletEnabled val="1"/>
        </dgm:presLayoutVars>
      </dgm:prSet>
      <dgm:spPr/>
      <dgm:t>
        <a:bodyPr/>
        <a:lstStyle/>
        <a:p>
          <a:endParaRPr lang="en-US"/>
        </a:p>
      </dgm:t>
    </dgm:pt>
    <dgm:pt modelId="{A78C2E3C-4413-480E-93B4-F27B957BCBF7}" type="pres">
      <dgm:prSet presAssocID="{687288C6-ED2E-42EE-AA82-7DFEB03F75D5}" presName="sibTrans" presStyleCnt="0"/>
      <dgm:spPr/>
    </dgm:pt>
    <dgm:pt modelId="{4DFAD712-6B95-445D-BEEE-406ABCD460B4}" type="pres">
      <dgm:prSet presAssocID="{F280D668-BE07-4CAA-A707-BED9744A79A8}" presName="textNode" presStyleLbl="node1" presStyleIdx="4" presStyleCnt="5" custScaleX="53800" custLinFactNeighborX="-51099" custLinFactNeighborY="530">
        <dgm:presLayoutVars>
          <dgm:bulletEnabled val="1"/>
        </dgm:presLayoutVars>
      </dgm:prSet>
      <dgm:spPr/>
      <dgm:t>
        <a:bodyPr/>
        <a:lstStyle/>
        <a:p>
          <a:endParaRPr lang="en-US"/>
        </a:p>
      </dgm:t>
    </dgm:pt>
  </dgm:ptLst>
  <dgm:cxnLst>
    <dgm:cxn modelId="{3186E0B2-DD90-4E20-A9B7-B63362A5C993}" srcId="{CC822F54-5AC8-475D-8165-0B16D7014206}" destId="{C384408F-F15B-4551-9051-25FD88A96954}" srcOrd="0" destOrd="0" parTransId="{BF783506-64EC-4FAD-9E44-B922AB32AEF7}" sibTransId="{60D4FDBE-6482-48F1-B7D6-A3D6469C6D20}"/>
    <dgm:cxn modelId="{07F8A3AA-521D-4850-B72A-0CB9E83CB9D4}" type="presOf" srcId="{355BCAF0-3743-47C0-B497-58AB3A3AD416}" destId="{F50E90AE-C54E-4D3A-9506-953CF83CB37A}" srcOrd="0" destOrd="0" presId="urn:microsoft.com/office/officeart/2005/8/layout/hProcess9"/>
    <dgm:cxn modelId="{DF76AD79-9D8F-4BFA-86A2-108CA930EDCE}" type="presOf" srcId="{5155FCE3-693F-4D0C-9A46-93CC6190F416}" destId="{7AFEE1A9-A5BA-49D9-8D0D-A24B0261BB9D}" srcOrd="0" destOrd="0" presId="urn:microsoft.com/office/officeart/2005/8/layout/hProcess9"/>
    <dgm:cxn modelId="{C0C8FD8D-9922-495B-AA2D-B74988B6A750}" srcId="{CC822F54-5AC8-475D-8165-0B16D7014206}" destId="{DC65E4DE-E2D5-4E3F-9F0F-96FD236D93EB}" srcOrd="1" destOrd="0" parTransId="{CDE14DB8-98BC-42AD-8126-DF77904AD344}" sibTransId="{2E864E04-0BC9-4D52-A4C1-6E7B6AEB5BA8}"/>
    <dgm:cxn modelId="{71165107-1ED1-435F-B1BC-2F0CF7F754CE}" srcId="{CC822F54-5AC8-475D-8165-0B16D7014206}" destId="{355BCAF0-3743-47C0-B497-58AB3A3AD416}" srcOrd="2" destOrd="0" parTransId="{5DD4F630-4087-43BA-BCCD-A8C73452652C}" sibTransId="{B60C3FF9-064D-4393-A494-0BDAEE54BB30}"/>
    <dgm:cxn modelId="{11CC4557-23A5-411B-A44C-775F3C456AA7}" srcId="{CC822F54-5AC8-475D-8165-0B16D7014206}" destId="{F280D668-BE07-4CAA-A707-BED9744A79A8}" srcOrd="4" destOrd="0" parTransId="{D6BAB03C-FB0F-42B6-BF59-252818E40454}" sibTransId="{87813423-9135-4138-8CDD-FAAC5761589D}"/>
    <dgm:cxn modelId="{D00C37FD-4785-45A1-9360-A96D8340466E}" type="presOf" srcId="{C384408F-F15B-4551-9051-25FD88A96954}" destId="{AAD2FDEA-16A4-47B9-B25F-8809EB93E018}" srcOrd="0" destOrd="0" presId="urn:microsoft.com/office/officeart/2005/8/layout/hProcess9"/>
    <dgm:cxn modelId="{002FC23C-5A22-483D-9876-E3864459B3D2}" srcId="{CC822F54-5AC8-475D-8165-0B16D7014206}" destId="{5155FCE3-693F-4D0C-9A46-93CC6190F416}" srcOrd="3" destOrd="0" parTransId="{063FCB46-5369-4403-93B2-8AAF42954C32}" sibTransId="{687288C6-ED2E-42EE-AA82-7DFEB03F75D5}"/>
    <dgm:cxn modelId="{BEA05E9D-A753-4DFB-A129-5CBC5E552E60}" type="presOf" srcId="{DC65E4DE-E2D5-4E3F-9F0F-96FD236D93EB}" destId="{E2D0D6A9-420B-4299-A780-4B70125A223A}" srcOrd="0" destOrd="0" presId="urn:microsoft.com/office/officeart/2005/8/layout/hProcess9"/>
    <dgm:cxn modelId="{3150B502-1C3C-435E-9997-BAA3B990E16B}" type="presOf" srcId="{F280D668-BE07-4CAA-A707-BED9744A79A8}" destId="{4DFAD712-6B95-445D-BEEE-406ABCD460B4}" srcOrd="0" destOrd="0" presId="urn:microsoft.com/office/officeart/2005/8/layout/hProcess9"/>
    <dgm:cxn modelId="{08AB92E6-B24A-42A9-811B-54EC60241004}" type="presOf" srcId="{CC822F54-5AC8-475D-8165-0B16D7014206}" destId="{18494349-8751-4E1E-9FC8-90D0411EC850}" srcOrd="0" destOrd="0" presId="urn:microsoft.com/office/officeart/2005/8/layout/hProcess9"/>
    <dgm:cxn modelId="{A222C82B-919E-4896-B9D5-F7C6B26E29EB}" type="presParOf" srcId="{18494349-8751-4E1E-9FC8-90D0411EC850}" destId="{85236D50-0ABD-4B09-A2D2-F84F6194E2CB}" srcOrd="0" destOrd="0" presId="urn:microsoft.com/office/officeart/2005/8/layout/hProcess9"/>
    <dgm:cxn modelId="{51792572-A9A3-4011-8A1A-1BED6F2A843A}" type="presParOf" srcId="{18494349-8751-4E1E-9FC8-90D0411EC850}" destId="{83EA90F6-6AEF-4DBE-9586-073BEB0B23FB}" srcOrd="1" destOrd="0" presId="urn:microsoft.com/office/officeart/2005/8/layout/hProcess9"/>
    <dgm:cxn modelId="{61464E49-D610-4520-87ED-F36926D14355}" type="presParOf" srcId="{83EA90F6-6AEF-4DBE-9586-073BEB0B23FB}" destId="{AAD2FDEA-16A4-47B9-B25F-8809EB93E018}" srcOrd="0" destOrd="0" presId="urn:microsoft.com/office/officeart/2005/8/layout/hProcess9"/>
    <dgm:cxn modelId="{29F11A64-C31F-4902-ACB1-4C8E85C61D2F}" type="presParOf" srcId="{83EA90F6-6AEF-4DBE-9586-073BEB0B23FB}" destId="{3969D398-5B28-49A0-8A43-84DC1009A523}" srcOrd="1" destOrd="0" presId="urn:microsoft.com/office/officeart/2005/8/layout/hProcess9"/>
    <dgm:cxn modelId="{9C5EECD5-9351-4DCF-B113-279CAADB8B89}" type="presParOf" srcId="{83EA90F6-6AEF-4DBE-9586-073BEB0B23FB}" destId="{E2D0D6A9-420B-4299-A780-4B70125A223A}" srcOrd="2" destOrd="0" presId="urn:microsoft.com/office/officeart/2005/8/layout/hProcess9"/>
    <dgm:cxn modelId="{F1A8E503-47D2-4D4F-A613-D4A6552DB2CD}" type="presParOf" srcId="{83EA90F6-6AEF-4DBE-9586-073BEB0B23FB}" destId="{1DEE4BF8-28E4-4D66-8228-B36B987B1380}" srcOrd="3" destOrd="0" presId="urn:microsoft.com/office/officeart/2005/8/layout/hProcess9"/>
    <dgm:cxn modelId="{3B1E3C99-7497-447F-B586-629B9715B469}" type="presParOf" srcId="{83EA90F6-6AEF-4DBE-9586-073BEB0B23FB}" destId="{F50E90AE-C54E-4D3A-9506-953CF83CB37A}" srcOrd="4" destOrd="0" presId="urn:microsoft.com/office/officeart/2005/8/layout/hProcess9"/>
    <dgm:cxn modelId="{201F55F9-C148-44A4-8FFC-158784F1C72E}" type="presParOf" srcId="{83EA90F6-6AEF-4DBE-9586-073BEB0B23FB}" destId="{4441D887-575C-45F1-A418-141A90B45A1E}" srcOrd="5" destOrd="0" presId="urn:microsoft.com/office/officeart/2005/8/layout/hProcess9"/>
    <dgm:cxn modelId="{9007A0E2-45D8-4016-AD59-C13A4BD5049F}" type="presParOf" srcId="{83EA90F6-6AEF-4DBE-9586-073BEB0B23FB}" destId="{7AFEE1A9-A5BA-49D9-8D0D-A24B0261BB9D}" srcOrd="6" destOrd="0" presId="urn:microsoft.com/office/officeart/2005/8/layout/hProcess9"/>
    <dgm:cxn modelId="{6F3A092F-2F39-41CF-9C09-A1C1EBD9EF20}" type="presParOf" srcId="{83EA90F6-6AEF-4DBE-9586-073BEB0B23FB}" destId="{A78C2E3C-4413-480E-93B4-F27B957BCBF7}" srcOrd="7" destOrd="0" presId="urn:microsoft.com/office/officeart/2005/8/layout/hProcess9"/>
    <dgm:cxn modelId="{C16D5691-C13D-49C6-BC08-443A2FAE1DCC}" type="presParOf" srcId="{83EA90F6-6AEF-4DBE-9586-073BEB0B23FB}" destId="{4DFAD712-6B95-445D-BEEE-406ABCD460B4}"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36D50-0ABD-4B09-A2D2-F84F6194E2CB}">
      <dsp:nvSpPr>
        <dsp:cNvPr id="0" name=""/>
        <dsp:cNvSpPr/>
      </dsp:nvSpPr>
      <dsp:spPr>
        <a:xfrm>
          <a:off x="31575" y="0"/>
          <a:ext cx="9092769" cy="3144644"/>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AAD2FDEA-16A4-47B9-B25F-8809EB93E018}">
      <dsp:nvSpPr>
        <dsp:cNvPr id="0" name=""/>
        <dsp:cNvSpPr/>
      </dsp:nvSpPr>
      <dsp:spPr>
        <a:xfrm>
          <a:off x="2464" y="943393"/>
          <a:ext cx="1663100" cy="1257857"/>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smtClean="0"/>
            <a:t>Source of Data</a:t>
          </a:r>
        </a:p>
        <a:p>
          <a:pPr lvl="0" algn="ctr" defTabSz="533400">
            <a:lnSpc>
              <a:spcPct val="90000"/>
            </a:lnSpc>
            <a:spcBef>
              <a:spcPct val="0"/>
            </a:spcBef>
            <a:spcAft>
              <a:spcPct val="35000"/>
            </a:spcAft>
          </a:pPr>
          <a:r>
            <a:rPr lang="en-ZA" sz="1100" b="1" kern="1200" dirty="0" smtClean="0"/>
            <a:t>(DSD Nerve Centre) </a:t>
          </a:r>
        </a:p>
        <a:p>
          <a:pPr lvl="0" algn="ctr" defTabSz="533400">
            <a:lnSpc>
              <a:spcPct val="90000"/>
            </a:lnSpc>
            <a:spcBef>
              <a:spcPct val="0"/>
            </a:spcBef>
            <a:spcAft>
              <a:spcPct val="35000"/>
            </a:spcAft>
          </a:pPr>
          <a:r>
            <a:rPr lang="en-ZA" sz="1100" kern="1200" dirty="0" smtClean="0"/>
            <a:t>-</a:t>
          </a:r>
          <a:r>
            <a:rPr lang="en-ZA" sz="1000" kern="1200" dirty="0" smtClean="0"/>
            <a:t>SRD Call Centres</a:t>
          </a:r>
        </a:p>
        <a:p>
          <a:pPr lvl="0" algn="ctr" defTabSz="533400">
            <a:lnSpc>
              <a:spcPct val="90000"/>
            </a:lnSpc>
            <a:spcBef>
              <a:spcPct val="0"/>
            </a:spcBef>
            <a:spcAft>
              <a:spcPct val="35000"/>
            </a:spcAft>
          </a:pPr>
          <a:r>
            <a:rPr lang="en-ZA" sz="1000" kern="1200" dirty="0" smtClean="0"/>
            <a:t>-HH profile and Verification</a:t>
          </a:r>
        </a:p>
        <a:p>
          <a:pPr lvl="0" algn="ctr" defTabSz="533400">
            <a:lnSpc>
              <a:spcPct val="90000"/>
            </a:lnSpc>
            <a:spcBef>
              <a:spcPct val="0"/>
            </a:spcBef>
            <a:spcAft>
              <a:spcPct val="35000"/>
            </a:spcAft>
          </a:pPr>
          <a:r>
            <a:rPr lang="en-ZA" sz="1000" kern="1200" dirty="0" smtClean="0"/>
            <a:t>-NISIS data</a:t>
          </a:r>
          <a:endParaRPr lang="en-US" sz="1000" kern="1200" dirty="0"/>
        </a:p>
      </dsp:txBody>
      <dsp:txXfrm>
        <a:off x="63868" y="1004797"/>
        <a:ext cx="1540292" cy="1135049"/>
      </dsp:txXfrm>
    </dsp:sp>
    <dsp:sp modelId="{E2D0D6A9-420B-4299-A780-4B70125A223A}">
      <dsp:nvSpPr>
        <dsp:cNvPr id="0" name=""/>
        <dsp:cNvSpPr/>
      </dsp:nvSpPr>
      <dsp:spPr>
        <a:xfrm>
          <a:off x="2133762" y="943393"/>
          <a:ext cx="1438329" cy="1257857"/>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t>Verification and Confirmation of HH information</a:t>
          </a:r>
          <a:endParaRPr lang="en-US" sz="1400" kern="1200" dirty="0"/>
        </a:p>
      </dsp:txBody>
      <dsp:txXfrm>
        <a:off x="2195166" y="1004797"/>
        <a:ext cx="1315521" cy="1135049"/>
      </dsp:txXfrm>
    </dsp:sp>
    <dsp:sp modelId="{F50E90AE-C54E-4D3A-9506-953CF83CB37A}">
      <dsp:nvSpPr>
        <dsp:cNvPr id="0" name=""/>
        <dsp:cNvSpPr/>
      </dsp:nvSpPr>
      <dsp:spPr>
        <a:xfrm>
          <a:off x="4040288" y="943393"/>
          <a:ext cx="1504448" cy="1257857"/>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t>Submission of eligible households list to GNP and </a:t>
          </a:r>
          <a:endParaRPr lang="en-ZA" sz="1200" kern="1200" dirty="0"/>
        </a:p>
      </dsp:txBody>
      <dsp:txXfrm>
        <a:off x="4101692" y="1004797"/>
        <a:ext cx="1381640" cy="1135049"/>
      </dsp:txXfrm>
    </dsp:sp>
    <dsp:sp modelId="{7AFEE1A9-A5BA-49D9-8D0D-A24B0261BB9D}">
      <dsp:nvSpPr>
        <dsp:cNvPr id="0" name=""/>
        <dsp:cNvSpPr/>
      </dsp:nvSpPr>
      <dsp:spPr>
        <a:xfrm>
          <a:off x="6044733" y="959644"/>
          <a:ext cx="1503654" cy="1257857"/>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t>Distribution of Food Parcels</a:t>
          </a:r>
          <a:endParaRPr lang="en-ZA" sz="1400" kern="1200" dirty="0"/>
        </a:p>
      </dsp:txBody>
      <dsp:txXfrm>
        <a:off x="6106137" y="1021048"/>
        <a:ext cx="1380846" cy="1135049"/>
      </dsp:txXfrm>
    </dsp:sp>
    <dsp:sp modelId="{4DFAD712-6B95-445D-BEEE-406ABCD460B4}">
      <dsp:nvSpPr>
        <dsp:cNvPr id="0" name=""/>
        <dsp:cNvSpPr/>
      </dsp:nvSpPr>
      <dsp:spPr>
        <a:xfrm>
          <a:off x="7745541" y="950059"/>
          <a:ext cx="1524740" cy="1257857"/>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Update to NISIS</a:t>
          </a:r>
          <a:endParaRPr lang="en-US" sz="2000" kern="1200" dirty="0"/>
        </a:p>
      </dsp:txBody>
      <dsp:txXfrm>
        <a:off x="7806945" y="1011463"/>
        <a:ext cx="1401932" cy="11350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336" cy="49855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8578" y="0"/>
            <a:ext cx="2944336" cy="498555"/>
          </a:xfrm>
          <a:prstGeom prst="rect">
            <a:avLst/>
          </a:prstGeom>
        </p:spPr>
        <p:txBody>
          <a:bodyPr vert="horz" lIns="91440" tIns="45720" rIns="91440" bIns="45720" rtlCol="0"/>
          <a:lstStyle>
            <a:lvl1pPr algn="r">
              <a:defRPr sz="1200"/>
            </a:lvl1pPr>
          </a:lstStyle>
          <a:p>
            <a:fld id="{E52475FF-D77B-47DE-A5FE-112A4EA7DD68}" type="datetimeFigureOut">
              <a:rPr lang="en-ZA" smtClean="0"/>
              <a:t>2020/08/27</a:t>
            </a:fld>
            <a:endParaRPr lang="en-ZA"/>
          </a:p>
        </p:txBody>
      </p:sp>
      <p:sp>
        <p:nvSpPr>
          <p:cNvPr id="4" name="Footer Placeholder 3"/>
          <p:cNvSpPr>
            <a:spLocks noGrp="1"/>
          </p:cNvSpPr>
          <p:nvPr>
            <p:ph type="ftr" sz="quarter" idx="2"/>
          </p:nvPr>
        </p:nvSpPr>
        <p:spPr>
          <a:xfrm>
            <a:off x="0" y="9432846"/>
            <a:ext cx="2944336" cy="4985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8578" y="9432846"/>
            <a:ext cx="2944336" cy="498555"/>
          </a:xfrm>
          <a:prstGeom prst="rect">
            <a:avLst/>
          </a:prstGeom>
        </p:spPr>
        <p:txBody>
          <a:bodyPr vert="horz" lIns="91440" tIns="45720" rIns="91440" bIns="45720" rtlCol="0" anchor="b"/>
          <a:lstStyle>
            <a:lvl1pPr algn="r">
              <a:defRPr sz="1200"/>
            </a:lvl1pPr>
          </a:lstStyle>
          <a:p>
            <a:fld id="{1AA50AA5-CB78-4D81-9423-2E5DF518BF39}" type="slidenum">
              <a:rPr lang="en-ZA" smtClean="0"/>
              <a:t>‹#›</a:t>
            </a:fld>
            <a:endParaRPr lang="en-ZA"/>
          </a:p>
        </p:txBody>
      </p:sp>
    </p:spTree>
    <p:extLst>
      <p:ext uri="{BB962C8B-B14F-4D97-AF65-F5344CB8AC3E}">
        <p14:creationId xmlns:p14="http://schemas.microsoft.com/office/powerpoint/2010/main" val="1657471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657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8645" y="1"/>
            <a:ext cx="2944283" cy="496570"/>
          </a:xfrm>
          <a:prstGeom prst="rect">
            <a:avLst/>
          </a:prstGeom>
        </p:spPr>
        <p:txBody>
          <a:bodyPr vert="horz" lIns="91440" tIns="45720" rIns="91440" bIns="45720" rtlCol="0"/>
          <a:lstStyle>
            <a:lvl1pPr algn="r">
              <a:defRPr sz="1200"/>
            </a:lvl1pPr>
          </a:lstStyle>
          <a:p>
            <a:fld id="{20CF2F9B-4E56-4D9F-BDB0-65B44F27AA5A}" type="datetimeFigureOut">
              <a:rPr lang="en-ZA" smtClean="0"/>
              <a:t>2020/08/27</a:t>
            </a:fld>
            <a:endParaRPr lang="en-ZA"/>
          </a:p>
        </p:txBody>
      </p:sp>
      <p:sp>
        <p:nvSpPr>
          <p:cNvPr id="4" name="Slide Image Placeholder 3"/>
          <p:cNvSpPr>
            <a:spLocks noGrp="1" noRot="1" noChangeAspect="1"/>
          </p:cNvSpPr>
          <p:nvPr>
            <p:ph type="sldImg" idx="2"/>
          </p:nvPr>
        </p:nvSpPr>
        <p:spPr>
          <a:xfrm>
            <a:off x="708025" y="744538"/>
            <a:ext cx="5378450" cy="37242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1"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3107"/>
            <a:ext cx="2944283" cy="49657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8645" y="9433107"/>
            <a:ext cx="2944283" cy="496570"/>
          </a:xfrm>
          <a:prstGeom prst="rect">
            <a:avLst/>
          </a:prstGeom>
        </p:spPr>
        <p:txBody>
          <a:bodyPr vert="horz" lIns="91440" tIns="45720" rIns="91440" bIns="45720" rtlCol="0" anchor="b"/>
          <a:lstStyle>
            <a:lvl1pPr algn="r">
              <a:defRPr sz="1200"/>
            </a:lvl1pPr>
          </a:lstStyle>
          <a:p>
            <a:fld id="{45814AF3-6A53-4E1B-980D-87CA3D05F37C}" type="slidenum">
              <a:rPr lang="en-ZA" smtClean="0"/>
              <a:t>‹#›</a:t>
            </a:fld>
            <a:endParaRPr lang="en-ZA"/>
          </a:p>
        </p:txBody>
      </p:sp>
    </p:spTree>
    <p:extLst>
      <p:ext uri="{BB962C8B-B14F-4D97-AF65-F5344CB8AC3E}">
        <p14:creationId xmlns:p14="http://schemas.microsoft.com/office/powerpoint/2010/main" val="1434705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98239A-A59A-496E-90D5-4861A68276EC}" type="slidenum">
              <a:rPr lang="en-ZA" altLang="en-US" smtClean="0"/>
              <a:pPr>
                <a:spcBef>
                  <a:spcPct val="0"/>
                </a:spcBef>
              </a:pPr>
              <a:t>13</a:t>
            </a:fld>
            <a:endParaRPr lang="en-ZA" altLang="en-US" smtClean="0"/>
          </a:p>
        </p:txBody>
      </p:sp>
    </p:spTree>
    <p:extLst>
      <p:ext uri="{BB962C8B-B14F-4D97-AF65-F5344CB8AC3E}">
        <p14:creationId xmlns:p14="http://schemas.microsoft.com/office/powerpoint/2010/main" val="409247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98239A-A59A-496E-90D5-4861A68276EC}" type="slidenum">
              <a:rPr lang="en-ZA" altLang="en-US" smtClean="0"/>
              <a:pPr>
                <a:spcBef>
                  <a:spcPct val="0"/>
                </a:spcBef>
              </a:pPr>
              <a:t>15</a:t>
            </a:fld>
            <a:endParaRPr lang="en-ZA" altLang="en-US" smtClean="0"/>
          </a:p>
        </p:txBody>
      </p:sp>
    </p:spTree>
    <p:extLst>
      <p:ext uri="{BB962C8B-B14F-4D97-AF65-F5344CB8AC3E}">
        <p14:creationId xmlns:p14="http://schemas.microsoft.com/office/powerpoint/2010/main" val="148395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14AF3-6A53-4E1B-980D-87CA3D05F37C}" type="slidenum">
              <a:rPr lang="en-ZA" smtClean="0"/>
              <a:t>19</a:t>
            </a:fld>
            <a:endParaRPr lang="en-ZA"/>
          </a:p>
        </p:txBody>
      </p:sp>
    </p:spTree>
    <p:extLst>
      <p:ext uri="{BB962C8B-B14F-4D97-AF65-F5344CB8AC3E}">
        <p14:creationId xmlns:p14="http://schemas.microsoft.com/office/powerpoint/2010/main" val="193649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5814AF3-6A53-4E1B-980D-87CA3D05F37C}" type="slidenum">
              <a:rPr lang="en-ZA" smtClean="0"/>
              <a:t>20</a:t>
            </a:fld>
            <a:endParaRPr lang="en-ZA"/>
          </a:p>
        </p:txBody>
      </p:sp>
    </p:spTree>
    <p:extLst>
      <p:ext uri="{BB962C8B-B14F-4D97-AF65-F5344CB8AC3E}">
        <p14:creationId xmlns:p14="http://schemas.microsoft.com/office/powerpoint/2010/main" val="126392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EB60B7F-DA8E-4845-B722-3C795C651C4E}" type="slidenum">
              <a:rPr lang="en-US" altLang="en-US" smtClean="0"/>
              <a:pPr/>
              <a:t>21</a:t>
            </a:fld>
            <a:endParaRPr lang="en-US" altLang="en-US" smtClean="0"/>
          </a:p>
        </p:txBody>
      </p:sp>
      <p:sp>
        <p:nvSpPr>
          <p:cNvPr id="5" name="Footer Placeholder 4"/>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25410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8BF4BD-2A43-43BD-BA03-3F47E6F6EB6E}" type="slidenum">
              <a:rPr lang="en-ZA" altLang="en-US" smtClean="0"/>
              <a:pPr>
                <a:spcBef>
                  <a:spcPct val="0"/>
                </a:spcBef>
              </a:pPr>
              <a:t>22</a:t>
            </a:fld>
            <a:endParaRPr lang="en-ZA" altLang="en-US" smtClean="0"/>
          </a:p>
        </p:txBody>
      </p:sp>
    </p:spTree>
    <p:extLst>
      <p:ext uri="{BB962C8B-B14F-4D97-AF65-F5344CB8AC3E}">
        <p14:creationId xmlns:p14="http://schemas.microsoft.com/office/powerpoint/2010/main" val="169533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2A2E06-48DB-477D-9B29-A6CB58BB522A}" type="slidenum">
              <a:rPr lang="en-ZA" altLang="en-US" smtClean="0"/>
              <a:pPr>
                <a:spcBef>
                  <a:spcPct val="0"/>
                </a:spcBef>
              </a:pPr>
              <a:t>23</a:t>
            </a:fld>
            <a:endParaRPr lang="en-ZA" altLang="en-US" smtClean="0"/>
          </a:p>
        </p:txBody>
      </p:sp>
    </p:spTree>
    <p:extLst>
      <p:ext uri="{BB962C8B-B14F-4D97-AF65-F5344CB8AC3E}">
        <p14:creationId xmlns:p14="http://schemas.microsoft.com/office/powerpoint/2010/main" val="286311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t>31</a:t>
            </a:fld>
            <a:endParaRPr lang="en-US"/>
          </a:p>
        </p:txBody>
      </p:sp>
    </p:spTree>
    <p:extLst>
      <p:ext uri="{BB962C8B-B14F-4D97-AF65-F5344CB8AC3E}">
        <p14:creationId xmlns:p14="http://schemas.microsoft.com/office/powerpoint/2010/main" val="515245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22F1D-F8B4-477D-8BE1-6554872A9044}"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5222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108B8-55A0-4653-B46D-7F795D630E90}"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182533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8"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C614-BCB8-41F8-8FC5-27CC0135F2C1}"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233185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1782F-434E-4A56-A9D3-C0E42B00B463}"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407694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95DDF-5F96-40F1-B7C3-6745F3A3961D}" type="datetime1">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144349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DFBA71-78A4-489B-A08D-4B0472EACA42}" type="datetime1">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410489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20B4F-5B2D-4AF0-8DEF-7AFBCA51E116}" type="datetime1">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277144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62A27B-D259-465C-9D3C-2860DD045D37}" type="datetime1">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298890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FC978-2435-463C-9CC0-EE3B6630E32E}" type="datetime1">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298096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DEBF9-0400-4D5A-B5C7-E15A11207BA5}" type="datetime1">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400030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8356B-5CC4-4414-BCB5-82198D277209}" type="datetime1">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C5568-C467-DA4E-A229-6C912B895CA4}" type="slidenum">
              <a:rPr lang="en-US" smtClean="0"/>
              <a:t>‹#›</a:t>
            </a:fld>
            <a:endParaRPr lang="en-US"/>
          </a:p>
        </p:txBody>
      </p:sp>
    </p:spTree>
    <p:extLst>
      <p:ext uri="{BB962C8B-B14F-4D97-AF65-F5344CB8AC3E}">
        <p14:creationId xmlns:p14="http://schemas.microsoft.com/office/powerpoint/2010/main" val="2585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4CBFD-2B2F-41E7-81FA-0103E4DC4540}" type="datetime1">
              <a:rPr lang="en-US" smtClean="0"/>
              <a:t>8/27/2020</a:t>
            </a:fld>
            <a:endParaRPr lang="en-US"/>
          </a:p>
        </p:txBody>
      </p:sp>
      <p:sp>
        <p:nvSpPr>
          <p:cNvPr id="5" name="Footer Placeholder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C5568-C467-DA4E-A229-6C912B895CA4}" type="slidenum">
              <a:rPr lang="en-US" smtClean="0"/>
              <a:t>‹#›</a:t>
            </a:fld>
            <a:endParaRPr lang="en-US"/>
          </a:p>
        </p:txBody>
      </p:sp>
    </p:spTree>
    <p:extLst>
      <p:ext uri="{BB962C8B-B14F-4D97-AF65-F5344CB8AC3E}">
        <p14:creationId xmlns:p14="http://schemas.microsoft.com/office/powerpoint/2010/main" val="224020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05803" y="6024947"/>
            <a:ext cx="1423811" cy="667961"/>
          </a:xfrm>
          <a:prstGeom prst="rect">
            <a:avLst/>
          </a:prstGeom>
        </p:spPr>
      </p:pic>
      <p:sp>
        <p:nvSpPr>
          <p:cNvPr id="8" name="TextBox 7"/>
          <p:cNvSpPr txBox="1"/>
          <p:nvPr/>
        </p:nvSpPr>
        <p:spPr>
          <a:xfrm>
            <a:off x="2960511" y="3138798"/>
            <a:ext cx="6438900" cy="954107"/>
          </a:xfrm>
          <a:prstGeom prst="rect">
            <a:avLst/>
          </a:prstGeom>
          <a:noFill/>
        </p:spPr>
        <p:txBody>
          <a:bodyPr wrap="square" rtlCol="0">
            <a:spAutoFit/>
          </a:bodyPr>
          <a:lstStyle/>
          <a:p>
            <a:pPr algn="r"/>
            <a:r>
              <a:rPr lang="en-GB" sz="2800" b="1" baseline="30000" dirty="0" smtClean="0">
                <a:solidFill>
                  <a:srgbClr val="F2B01E"/>
                </a:solidFill>
              </a:rPr>
              <a:t> </a:t>
            </a:r>
            <a:endParaRPr lang="en-GB" sz="4800" b="1" baseline="30000" dirty="0">
              <a:solidFill>
                <a:srgbClr val="F2B01E"/>
              </a:solidFill>
              <a:latin typeface="Arial" panose="020B0604020202020204" pitchFamily="34" charset="0"/>
              <a:cs typeface="Arial" panose="020B0604020202020204" pitchFamily="34" charset="0"/>
            </a:endParaRPr>
          </a:p>
          <a:p>
            <a:pPr algn="r"/>
            <a:endParaRPr lang="en-GB" sz="2800" b="1" baseline="30000" dirty="0" smtClean="0">
              <a:solidFill>
                <a:srgbClr val="F2B01E"/>
              </a:solidFill>
            </a:endParaRPr>
          </a:p>
          <a:p>
            <a:pPr algn="r"/>
            <a:endParaRPr lang="en-GB" sz="2800" b="1" baseline="30000" dirty="0">
              <a:solidFill>
                <a:srgbClr val="F2B01E"/>
              </a:solidFill>
            </a:endParaRPr>
          </a:p>
        </p:txBody>
      </p:sp>
      <p:pic>
        <p:nvPicPr>
          <p:cNvPr id="2" name="Picture 1" descr="MPG POWERPOINT L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2984500"/>
          </a:xfrm>
          <a:prstGeom prst="rect">
            <a:avLst/>
          </a:prstGeom>
        </p:spPr>
      </p:pic>
      <p:grpSp>
        <p:nvGrpSpPr>
          <p:cNvPr id="11" name="Group 10"/>
          <p:cNvGrpSpPr/>
          <p:nvPr/>
        </p:nvGrpSpPr>
        <p:grpSpPr>
          <a:xfrm>
            <a:off x="5782736" y="2156782"/>
            <a:ext cx="3616679" cy="863755"/>
            <a:chOff x="5782732" y="2055173"/>
            <a:chExt cx="3894668" cy="930146"/>
          </a:xfrm>
        </p:grpSpPr>
        <p:sp>
          <p:nvSpPr>
            <p:cNvPr id="9" name="TextBox 8"/>
            <p:cNvSpPr txBox="1"/>
            <p:nvPr/>
          </p:nvSpPr>
          <p:spPr>
            <a:xfrm>
              <a:off x="6779713" y="2055173"/>
              <a:ext cx="2197730" cy="574484"/>
            </a:xfrm>
            <a:prstGeom prst="rect">
              <a:avLst/>
            </a:prstGeom>
            <a:noFill/>
          </p:spPr>
          <p:txBody>
            <a:bodyPr wrap="square" rtlCol="0">
              <a:spAutoFit/>
            </a:bodyPr>
            <a:lstStyle/>
            <a:p>
              <a:r>
                <a:rPr lang="en-GB" sz="1600" cap="all" baseline="30000" dirty="0">
                  <a:solidFill>
                    <a:srgbClr val="F2B01E"/>
                  </a:solidFill>
                  <a:latin typeface="Arial"/>
                  <a:cs typeface="Arial"/>
                </a:rPr>
                <a:t>when the sun rises</a:t>
              </a:r>
            </a:p>
            <a:p>
              <a:endParaRPr lang="en-US" dirty="0">
                <a:solidFill>
                  <a:srgbClr val="F2B01E"/>
                </a:solidFill>
              </a:endParaRPr>
            </a:p>
          </p:txBody>
        </p:sp>
        <p:sp>
          <p:nvSpPr>
            <p:cNvPr id="10" name="TextBox 9"/>
            <p:cNvSpPr txBox="1"/>
            <p:nvPr/>
          </p:nvSpPr>
          <p:spPr>
            <a:xfrm>
              <a:off x="5782732" y="2308211"/>
              <a:ext cx="3894668" cy="677108"/>
            </a:xfrm>
            <a:prstGeom prst="rect">
              <a:avLst/>
            </a:prstGeom>
            <a:noFill/>
          </p:spPr>
          <p:txBody>
            <a:bodyPr wrap="square" rtlCol="0">
              <a:spAutoFit/>
            </a:bodyPr>
            <a:lstStyle/>
            <a:p>
              <a:pPr algn="ctr"/>
              <a:r>
                <a:rPr lang="en-GB" sz="2400" cap="all" baseline="30000" dirty="0">
                  <a:solidFill>
                    <a:schemeClr val="bg1"/>
                  </a:solidFill>
                  <a:latin typeface="Arial"/>
                  <a:cs typeface="Arial"/>
                </a:rPr>
                <a:t>we work hard to deliver</a:t>
              </a:r>
            </a:p>
            <a:p>
              <a:endParaRPr lang="en-US" dirty="0">
                <a:solidFill>
                  <a:schemeClr val="bg1"/>
                </a:solidFill>
              </a:endParaRPr>
            </a:p>
          </p:txBody>
        </p:sp>
      </p:grpSp>
      <p:pic>
        <p:nvPicPr>
          <p:cNvPr id="3" name="Picture 2"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6025141"/>
            <a:ext cx="2616200" cy="782067"/>
          </a:xfrm>
          <a:prstGeom prst="rect">
            <a:avLst/>
          </a:prstGeom>
        </p:spPr>
      </p:pic>
      <p:sp>
        <p:nvSpPr>
          <p:cNvPr id="12" name="TextBox 11"/>
          <p:cNvSpPr txBox="1"/>
          <p:nvPr/>
        </p:nvSpPr>
        <p:spPr>
          <a:xfrm>
            <a:off x="2863529" y="3219477"/>
            <a:ext cx="6438900" cy="954107"/>
          </a:xfrm>
          <a:prstGeom prst="rect">
            <a:avLst/>
          </a:prstGeom>
          <a:noFill/>
        </p:spPr>
        <p:txBody>
          <a:bodyPr wrap="square" rtlCol="0">
            <a:spAutoFit/>
          </a:bodyPr>
          <a:lstStyle/>
          <a:p>
            <a:pPr algn="r"/>
            <a:r>
              <a:rPr lang="en-GB" sz="2800" b="1" baseline="30000" dirty="0" smtClean="0">
                <a:solidFill>
                  <a:srgbClr val="F2B01E"/>
                </a:solidFill>
              </a:rPr>
              <a:t> </a:t>
            </a:r>
            <a:endParaRPr lang="en-GB" sz="4800" b="1" baseline="30000" dirty="0">
              <a:solidFill>
                <a:srgbClr val="F2B01E"/>
              </a:solidFill>
              <a:latin typeface="Arial" panose="020B0604020202020204" pitchFamily="34" charset="0"/>
              <a:cs typeface="Arial" panose="020B0604020202020204" pitchFamily="34" charset="0"/>
            </a:endParaRPr>
          </a:p>
          <a:p>
            <a:pPr algn="r"/>
            <a:endParaRPr lang="en-GB" sz="2800" b="1" baseline="30000" dirty="0" smtClean="0">
              <a:solidFill>
                <a:srgbClr val="F2B01E"/>
              </a:solidFill>
            </a:endParaRPr>
          </a:p>
          <a:p>
            <a:pPr algn="r"/>
            <a:endParaRPr lang="en-GB" sz="2800" b="1" baseline="30000" dirty="0">
              <a:solidFill>
                <a:srgbClr val="F2B01E"/>
              </a:solidFill>
            </a:endParaRPr>
          </a:p>
        </p:txBody>
      </p:sp>
      <p:sp>
        <p:nvSpPr>
          <p:cNvPr id="13" name="TextBox 12"/>
          <p:cNvSpPr txBox="1"/>
          <p:nvPr/>
        </p:nvSpPr>
        <p:spPr>
          <a:xfrm>
            <a:off x="256478" y="3020537"/>
            <a:ext cx="9277815" cy="3108543"/>
          </a:xfrm>
          <a:prstGeom prst="rect">
            <a:avLst/>
          </a:prstGeom>
          <a:noFill/>
        </p:spPr>
        <p:txBody>
          <a:bodyPr wrap="square" rtlCol="0">
            <a:spAutoFit/>
          </a:bodyPr>
          <a:lstStyle/>
          <a:p>
            <a:pPr lvl="0" algn="ctr" defTabSz="914400">
              <a:spcBef>
                <a:spcPct val="0"/>
              </a:spcBef>
            </a:pPr>
            <a:endParaRPr lang="en-ZA" altLang="en-US" sz="2800" b="1" dirty="0" smtClean="0">
              <a:solidFill>
                <a:prstClr val="black"/>
              </a:solidFill>
            </a:endParaRPr>
          </a:p>
          <a:p>
            <a:pPr lvl="0" algn="ctr" defTabSz="914400">
              <a:spcBef>
                <a:spcPct val="0"/>
              </a:spcBef>
            </a:pPr>
            <a:endParaRPr lang="en-ZA" altLang="en-US" sz="2800" b="1" dirty="0">
              <a:solidFill>
                <a:prstClr val="black"/>
              </a:solidFill>
            </a:endParaRPr>
          </a:p>
          <a:p>
            <a:pPr lvl="0" algn="ctr" defTabSz="914400">
              <a:spcBef>
                <a:spcPct val="0"/>
              </a:spcBef>
            </a:pPr>
            <a:r>
              <a:rPr lang="en-ZA" altLang="en-US" sz="2800" b="1" dirty="0" smtClean="0">
                <a:solidFill>
                  <a:prstClr val="black"/>
                </a:solidFill>
              </a:rPr>
              <a:t>REPORT TO THE PREMIER ON DSD </a:t>
            </a:r>
            <a:r>
              <a:rPr lang="en-ZA" sz="2800" b="1" dirty="0" smtClean="0"/>
              <a:t>FOOD DISTRIBUTION</a:t>
            </a:r>
            <a:r>
              <a:rPr lang="en-ZA" altLang="en-US" sz="2800" b="1" dirty="0" smtClean="0">
                <a:solidFill>
                  <a:prstClr val="black"/>
                </a:solidFill>
              </a:rPr>
              <a:t> AND  INTERVENTIONS DURING  (COVID -19) LOCKDOWN INCLUDING SASSA UPDATES</a:t>
            </a:r>
          </a:p>
          <a:p>
            <a:pPr lvl="0" algn="ctr" defTabSz="914400">
              <a:spcBef>
                <a:spcPct val="0"/>
              </a:spcBef>
            </a:pPr>
            <a:endParaRPr lang="en-ZA" altLang="en-US" sz="2800" b="1" dirty="0" smtClean="0">
              <a:solidFill>
                <a:prstClr val="black"/>
              </a:solidFill>
            </a:endParaRPr>
          </a:p>
          <a:p>
            <a:pPr lvl="0" algn="ctr" defTabSz="914400">
              <a:spcBef>
                <a:spcPct val="0"/>
              </a:spcBef>
            </a:pPr>
            <a:r>
              <a:rPr lang="en-ZA" altLang="en-US" sz="2800" b="1" dirty="0" smtClean="0">
                <a:solidFill>
                  <a:prstClr val="black"/>
                </a:solidFill>
              </a:rPr>
              <a:t>27 AUGUST 2020</a:t>
            </a:r>
            <a:endParaRPr lang="en-ZA" altLang="en-US" sz="2800" b="1" dirty="0">
              <a:solidFill>
                <a:prstClr val="black"/>
              </a:solidFill>
            </a:endParaRPr>
          </a:p>
        </p:txBody>
      </p:sp>
      <p:sp>
        <p:nvSpPr>
          <p:cNvPr id="16" name="Date Placeholder 15"/>
          <p:cNvSpPr>
            <a:spLocks noGrp="1"/>
          </p:cNvSpPr>
          <p:nvPr>
            <p:ph type="dt" sz="half" idx="10"/>
          </p:nvPr>
        </p:nvSpPr>
        <p:spPr/>
        <p:txBody>
          <a:bodyPr/>
          <a:lstStyle/>
          <a:p>
            <a:fld id="{03299FE3-0953-42CC-9E11-D1AE010BFA14}" type="datetime1">
              <a:rPr lang="en-US" smtClean="0"/>
              <a:t>8/27/2020</a:t>
            </a:fld>
            <a:endParaRPr lang="en-US"/>
          </a:p>
        </p:txBody>
      </p:sp>
      <p:sp>
        <p:nvSpPr>
          <p:cNvPr id="17" name="Slide Number Placeholder 16"/>
          <p:cNvSpPr>
            <a:spLocks noGrp="1"/>
          </p:cNvSpPr>
          <p:nvPr>
            <p:ph type="sldNum" sz="quarter" idx="12"/>
          </p:nvPr>
        </p:nvSpPr>
        <p:spPr/>
        <p:txBody>
          <a:bodyPr/>
          <a:lstStyle/>
          <a:p>
            <a:fld id="{39AC5568-C467-DA4E-A229-6C912B895CA4}" type="slidenum">
              <a:rPr lang="en-US" smtClean="0"/>
              <a:t>1</a:t>
            </a:fld>
            <a:endParaRPr lang="en-US"/>
          </a:p>
        </p:txBody>
      </p:sp>
    </p:spTree>
    <p:extLst>
      <p:ext uri="{BB962C8B-B14F-4D97-AF65-F5344CB8AC3E}">
        <p14:creationId xmlns:p14="http://schemas.microsoft.com/office/powerpoint/2010/main" val="217812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5165"/>
            <a:ext cx="9240426" cy="298202"/>
          </a:xfrm>
          <a:prstGeom prst="rect">
            <a:avLst/>
          </a:prstGeom>
        </p:spPr>
      </p:pic>
      <p:cxnSp>
        <p:nvCxnSpPr>
          <p:cNvPr id="14" name="Straight Connector 13"/>
          <p:cNvCxnSpPr/>
          <p:nvPr/>
        </p:nvCxnSpPr>
        <p:spPr>
          <a:xfrm>
            <a:off x="0" y="283037"/>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5845" y="-104922"/>
            <a:ext cx="9114581" cy="461665"/>
          </a:xfrm>
          <a:prstGeom prst="rect">
            <a:avLst/>
          </a:prstGeom>
          <a:noFill/>
        </p:spPr>
        <p:txBody>
          <a:bodyPr wrap="square" rtlCol="0">
            <a:spAutoFit/>
          </a:bodyPr>
          <a:lstStyle/>
          <a:p>
            <a:r>
              <a:rPr lang="en-ZA" sz="2400" b="1" dirty="0">
                <a:cs typeface="Arial" panose="020B0604020202020204" pitchFamily="34" charset="0"/>
              </a:rPr>
              <a:t>Key Services Provided </a:t>
            </a:r>
            <a:r>
              <a:rPr lang="en-ZA" sz="2400" b="1" dirty="0" smtClean="0">
                <a:cs typeface="Arial" panose="020B0604020202020204" pitchFamily="34" charset="0"/>
              </a:rPr>
              <a:t>( </a:t>
            </a:r>
            <a:r>
              <a:rPr lang="en-ZA" sz="2400" b="1" dirty="0" err="1" smtClean="0">
                <a:cs typeface="Arial" panose="020B0604020202020204" pitchFamily="34" charset="0"/>
              </a:rPr>
              <a:t>Cont</a:t>
            </a:r>
            <a:r>
              <a:rPr lang="en-ZA" sz="2400" b="1" dirty="0" smtClean="0">
                <a:cs typeface="Arial" panose="020B0604020202020204" pitchFamily="34" charset="0"/>
              </a:rPr>
              <a:t>)</a:t>
            </a:r>
            <a:endParaRPr lang="en-US" sz="2400" b="1" dirty="0"/>
          </a:p>
        </p:txBody>
      </p:sp>
      <p:sp>
        <p:nvSpPr>
          <p:cNvPr id="19" name="TextBox 18"/>
          <p:cNvSpPr txBox="1"/>
          <p:nvPr/>
        </p:nvSpPr>
        <p:spPr>
          <a:xfrm>
            <a:off x="125845" y="356743"/>
            <a:ext cx="9602615" cy="5940088"/>
          </a:xfrm>
          <a:prstGeom prst="rect">
            <a:avLst/>
          </a:prstGeom>
          <a:noFill/>
        </p:spPr>
        <p:txBody>
          <a:bodyPr wrap="square" rtlCol="0">
            <a:spAutoFit/>
          </a:bodyPr>
          <a:lstStyle/>
          <a:p>
            <a:r>
              <a:rPr lang="en-ZA" b="1" dirty="0" smtClean="0">
                <a:cs typeface="Arial" panose="020B0604020202020204" pitchFamily="34" charset="0"/>
              </a:rPr>
              <a:t>Social Relief of Distress</a:t>
            </a:r>
          </a:p>
          <a:p>
            <a:endParaRPr lang="en-ZA" b="1" dirty="0" smtClean="0">
              <a:cs typeface="Arial" panose="020B0604020202020204" pitchFamily="34" charset="0"/>
            </a:endParaRPr>
          </a:p>
          <a:p>
            <a:pPr marL="285750" indent="-285750">
              <a:buFont typeface="Arial" panose="020B0604020202020204" pitchFamily="34" charset="0"/>
              <a:buChar char="•"/>
            </a:pPr>
            <a:r>
              <a:rPr lang="en-ZA" dirty="0" smtClean="0">
                <a:cs typeface="Arial" panose="020B0604020202020204" pitchFamily="34" charset="0"/>
              </a:rPr>
              <a:t>Call centre establishment and operation for receipt and screening of SRD applicants</a:t>
            </a:r>
          </a:p>
          <a:p>
            <a:pPr marL="285750" indent="-285750">
              <a:buFont typeface="Arial" panose="020B0604020202020204" pitchFamily="34" charset="0"/>
              <a:buChar char="•"/>
            </a:pPr>
            <a:r>
              <a:rPr lang="en-ZA" dirty="0" smtClean="0">
                <a:cs typeface="Arial" panose="020B0604020202020204" pitchFamily="34" charset="0"/>
              </a:rPr>
              <a:t>Delivery of SRD to beneficiaries</a:t>
            </a:r>
          </a:p>
          <a:p>
            <a:endParaRPr lang="en-US" b="1" dirty="0" smtClean="0">
              <a:cs typeface="Arial" panose="020B0604020202020204" pitchFamily="34" charset="0"/>
            </a:endParaRPr>
          </a:p>
          <a:p>
            <a:r>
              <a:rPr lang="en-US" b="1" dirty="0" smtClean="0">
                <a:cs typeface="Arial" panose="020B0604020202020204" pitchFamily="34" charset="0"/>
              </a:rPr>
              <a:t> </a:t>
            </a:r>
            <a:r>
              <a:rPr lang="en-ZA" b="1" dirty="0" smtClean="0">
                <a:cs typeface="Arial" panose="020B0604020202020204" pitchFamily="34" charset="0"/>
              </a:rPr>
              <a:t>Psychosocial Services</a:t>
            </a:r>
          </a:p>
          <a:p>
            <a:pPr marL="285750" indent="-285750">
              <a:buFont typeface="Arial" panose="020B0604020202020204" pitchFamily="34" charset="0"/>
              <a:buChar char="•"/>
            </a:pPr>
            <a:r>
              <a:rPr lang="en-ZA" dirty="0" smtClean="0">
                <a:cs typeface="Arial" panose="020B0604020202020204" pitchFamily="34" charset="0"/>
              </a:rPr>
              <a:t>These included social welfare services to families and individuals at risk as a result of the COVID 19 Lockdown</a:t>
            </a:r>
          </a:p>
          <a:p>
            <a:pPr marL="285750" indent="-285750">
              <a:buFont typeface="Arial" panose="020B0604020202020204" pitchFamily="34" charset="0"/>
              <a:buChar char="•"/>
            </a:pPr>
            <a:r>
              <a:rPr lang="en-ZA" dirty="0" smtClean="0">
                <a:cs typeface="Arial" panose="020B0604020202020204" pitchFamily="34" charset="0"/>
              </a:rPr>
              <a:t>Trauma debriefing to families affected by GBV</a:t>
            </a:r>
          </a:p>
          <a:p>
            <a:pPr marL="285750" indent="-285750">
              <a:buFont typeface="Arial" panose="020B0604020202020204" pitchFamily="34" charset="0"/>
              <a:buChar char="•"/>
            </a:pPr>
            <a:r>
              <a:rPr lang="en-ZA" dirty="0" smtClean="0">
                <a:cs typeface="Arial" panose="020B0604020202020204" pitchFamily="34" charset="0"/>
              </a:rPr>
              <a:t>Services to people in shelters for homeless people</a:t>
            </a:r>
          </a:p>
          <a:p>
            <a:pPr marL="285750" indent="-285750">
              <a:buFont typeface="Arial" panose="020B0604020202020204" pitchFamily="34" charset="0"/>
              <a:buChar char="•"/>
            </a:pPr>
            <a:endParaRPr lang="en-ZA" dirty="0" smtClean="0">
              <a:cs typeface="Arial" panose="020B0604020202020204" pitchFamily="34" charset="0"/>
            </a:endParaRPr>
          </a:p>
          <a:p>
            <a:r>
              <a:rPr lang="en-ZA" b="1" dirty="0" smtClean="0">
                <a:cs typeface="Arial" panose="020B0604020202020204" pitchFamily="34" charset="0"/>
              </a:rPr>
              <a:t>Residential facilities</a:t>
            </a:r>
            <a:r>
              <a:rPr lang="en-ZA" dirty="0" smtClean="0">
                <a:cs typeface="Arial" panose="020B0604020202020204" pitchFamily="34" charset="0"/>
              </a:rPr>
              <a:t>: </a:t>
            </a:r>
          </a:p>
          <a:p>
            <a:pPr marL="285750" indent="-285750">
              <a:buFont typeface="Arial" panose="020B0604020202020204" pitchFamily="34" charset="0"/>
              <a:buChar char="•"/>
            </a:pPr>
            <a:r>
              <a:rPr lang="en-ZA" dirty="0" smtClean="0">
                <a:cs typeface="Arial" panose="020B0604020202020204" pitchFamily="34" charset="0"/>
              </a:rPr>
              <a:t>These included services to  Old Age homes, Child and Youth care Centres, Treatment centres, Residential Facilities for people with Disabilities, and Shelters for Victims of Crime Coordinate Donations</a:t>
            </a:r>
          </a:p>
          <a:p>
            <a:pPr lvl="0" algn="just">
              <a:spcAft>
                <a:spcPts val="800"/>
              </a:spcAft>
            </a:pPr>
            <a:endParaRPr lang="en-ZA" b="1" dirty="0">
              <a:ea typeface="Calibri" panose="020F0502020204030204" pitchFamily="34" charset="0"/>
              <a:cs typeface="Arial" panose="020B0604020202020204" pitchFamily="34" charset="0"/>
            </a:endParaRPr>
          </a:p>
          <a:p>
            <a:pPr lvl="0" algn="just">
              <a:spcAft>
                <a:spcPts val="800"/>
              </a:spcAft>
            </a:pPr>
            <a:r>
              <a:rPr lang="en-ZA" b="1" dirty="0" smtClean="0">
                <a:ea typeface="Calibri" panose="020F0502020204030204" pitchFamily="34" charset="0"/>
                <a:cs typeface="Arial" panose="020B0604020202020204" pitchFamily="34" charset="0"/>
              </a:rPr>
              <a:t>Coordination of Donations received</a:t>
            </a:r>
            <a:endParaRPr lang="en-ZA" b="1" dirty="0">
              <a:ea typeface="Calibri" panose="020F0502020204030204" pitchFamily="34" charset="0"/>
              <a:cs typeface="Arial" panose="020B0604020202020204" pitchFamily="34" charset="0"/>
            </a:endParaRPr>
          </a:p>
          <a:p>
            <a:pPr marL="342900" indent="-342900" algn="just">
              <a:spcAft>
                <a:spcPts val="800"/>
              </a:spcAft>
              <a:buFont typeface="Arial" panose="020B0604020202020204" pitchFamily="34" charset="0"/>
              <a:buChar char="•"/>
            </a:pPr>
            <a:r>
              <a:rPr lang="en-ZA" dirty="0">
                <a:ea typeface="Calibri" panose="020F0502020204030204" pitchFamily="34" charset="0"/>
                <a:cs typeface="Arial" panose="020B0604020202020204" pitchFamily="34" charset="0"/>
              </a:rPr>
              <a:t>Donations were coordinated by DSD </a:t>
            </a:r>
          </a:p>
          <a:p>
            <a:pPr marL="342900" indent="-342900" algn="just">
              <a:spcAft>
                <a:spcPts val="800"/>
              </a:spcAft>
              <a:buFont typeface="Arial" panose="020B0604020202020204" pitchFamily="34" charset="0"/>
              <a:buChar char="•"/>
            </a:pPr>
            <a:r>
              <a:rPr lang="en-ZA" dirty="0">
                <a:ea typeface="Calibri" panose="020F0502020204030204" pitchFamily="34" charset="0"/>
                <a:cs typeface="Arial" panose="020B0604020202020204" pitchFamily="34" charset="0"/>
              </a:rPr>
              <a:t>DSD to share database of screened beneficiaries who are in need of social relief to ensure that there is no </a:t>
            </a:r>
            <a:r>
              <a:rPr lang="en-ZA" dirty="0" smtClean="0">
                <a:ea typeface="Calibri" panose="020F0502020204030204" pitchFamily="34" charset="0"/>
                <a:cs typeface="Arial" panose="020B0604020202020204" pitchFamily="34" charset="0"/>
              </a:rPr>
              <a:t>duplication</a:t>
            </a:r>
            <a:r>
              <a:rPr lang="en-ZA" dirty="0">
                <a:cs typeface="Arial" panose="020B0604020202020204" pitchFamily="34" charset="0"/>
              </a:rPr>
              <a:t> </a:t>
            </a:r>
          </a:p>
        </p:txBody>
      </p:sp>
      <p:pic>
        <p:nvPicPr>
          <p:cNvPr id="8" name="Picture 7"/>
          <p:cNvPicPr>
            <a:picLocks noChangeAspect="1"/>
          </p:cNvPicPr>
          <p:nvPr/>
        </p:nvPicPr>
        <p:blipFill>
          <a:blip r:embed="rId3"/>
          <a:stretch>
            <a:fillRect/>
          </a:stretch>
        </p:blipFill>
        <p:spPr>
          <a:xfrm>
            <a:off x="7861611" y="6214491"/>
            <a:ext cx="1868004" cy="478417"/>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6288196"/>
            <a:ext cx="2616200" cy="569804"/>
          </a:xfrm>
          <a:prstGeom prst="rect">
            <a:avLst/>
          </a:prstGeom>
        </p:spPr>
      </p:pic>
      <p:sp>
        <p:nvSpPr>
          <p:cNvPr id="10" name="Date Placeholder 9"/>
          <p:cNvSpPr>
            <a:spLocks noGrp="1"/>
          </p:cNvSpPr>
          <p:nvPr>
            <p:ph type="dt" sz="half" idx="10"/>
          </p:nvPr>
        </p:nvSpPr>
        <p:spPr/>
        <p:txBody>
          <a:bodyPr/>
          <a:lstStyle/>
          <a:p>
            <a:fld id="{EE02E56B-6674-4E05-A230-8A08BE82AB96}" type="datetime1">
              <a:rPr lang="en-US" smtClean="0"/>
              <a:t>8/27/2020</a:t>
            </a:fld>
            <a:endParaRPr lang="en-US"/>
          </a:p>
        </p:txBody>
      </p:sp>
      <p:sp>
        <p:nvSpPr>
          <p:cNvPr id="11" name="Slide Number Placeholder 10"/>
          <p:cNvSpPr>
            <a:spLocks noGrp="1"/>
          </p:cNvSpPr>
          <p:nvPr>
            <p:ph type="sldNum" sz="quarter" idx="12"/>
          </p:nvPr>
        </p:nvSpPr>
        <p:spPr/>
        <p:txBody>
          <a:bodyPr/>
          <a:lstStyle/>
          <a:p>
            <a:fld id="{39AC5568-C467-DA4E-A229-6C912B895CA4}" type="slidenum">
              <a:rPr lang="en-US" smtClean="0"/>
              <a:t>10</a:t>
            </a:fld>
            <a:endParaRPr lang="en-US"/>
          </a:p>
        </p:txBody>
      </p:sp>
    </p:spTree>
    <p:extLst>
      <p:ext uri="{BB962C8B-B14F-4D97-AF65-F5344CB8AC3E}">
        <p14:creationId xmlns:p14="http://schemas.microsoft.com/office/powerpoint/2010/main" val="80684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7903" y="274637"/>
            <a:ext cx="9170597" cy="4916633"/>
          </a:xfrm>
          <a:prstGeom prst="rect">
            <a:avLst/>
          </a:prstGeom>
        </p:spPr>
      </p:pic>
      <p:sp>
        <p:nvSpPr>
          <p:cNvPr id="19" name="TextBox 18"/>
          <p:cNvSpPr txBox="1"/>
          <p:nvPr/>
        </p:nvSpPr>
        <p:spPr>
          <a:xfrm>
            <a:off x="348073" y="774332"/>
            <a:ext cx="9557927" cy="369332"/>
          </a:xfrm>
          <a:prstGeom prst="rect">
            <a:avLst/>
          </a:prstGeom>
          <a:noFill/>
        </p:spPr>
        <p:txBody>
          <a:bodyPr wrap="square" rtlCol="0">
            <a:spAutoFit/>
          </a:bodyPr>
          <a:lstStyle/>
          <a:p>
            <a:endParaRPr lang="en-GB" dirty="0"/>
          </a:p>
        </p:txBody>
      </p:sp>
      <p:pic>
        <p:nvPicPr>
          <p:cNvPr id="8" name="Picture 7"/>
          <p:cNvPicPr>
            <a:picLocks noChangeAspect="1"/>
          </p:cNvPicPr>
          <p:nvPr/>
        </p:nvPicPr>
        <p:blipFill>
          <a:blip r:embed="rId3"/>
          <a:stretch>
            <a:fillRect/>
          </a:stretch>
        </p:blipFill>
        <p:spPr>
          <a:xfrm>
            <a:off x="8305803" y="6024947"/>
            <a:ext cx="1423811" cy="667961"/>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5961641"/>
            <a:ext cx="2616200" cy="782067"/>
          </a:xfrm>
          <a:prstGeom prst="rect">
            <a:avLst/>
          </a:prstGeom>
        </p:spPr>
      </p:pic>
      <p:sp>
        <p:nvSpPr>
          <p:cNvPr id="7" name="Title 6"/>
          <p:cNvSpPr>
            <a:spLocks noGrp="1"/>
          </p:cNvSpPr>
          <p:nvPr>
            <p:ph type="title"/>
          </p:nvPr>
        </p:nvSpPr>
        <p:spPr>
          <a:xfrm>
            <a:off x="495300" y="274637"/>
            <a:ext cx="9093200" cy="4671435"/>
          </a:xfrm>
        </p:spPr>
        <p:txBody>
          <a:bodyPr>
            <a:normAutofit/>
          </a:bodyPr>
          <a:lstStyle/>
          <a:p>
            <a:r>
              <a:rPr lang="en-ZA" sz="6000" b="1" dirty="0" smtClean="0">
                <a:latin typeface="Arial" panose="020B0604020202020204" pitchFamily="34" charset="0"/>
                <a:cs typeface="Arial" panose="020B0604020202020204" pitchFamily="34" charset="0"/>
              </a:rPr>
              <a:t>SOCIAL RELIEF OF DISTRESS</a:t>
            </a:r>
            <a:endParaRPr lang="en-ZA" sz="6000" b="1" dirty="0">
              <a:latin typeface="Arial" panose="020B0604020202020204" pitchFamily="34" charset="0"/>
              <a:cs typeface="Arial" panose="020B0604020202020204" pitchFamily="34" charset="0"/>
            </a:endParaRPr>
          </a:p>
        </p:txBody>
      </p:sp>
      <p:sp>
        <p:nvSpPr>
          <p:cNvPr id="16" name="Date Placeholder 15"/>
          <p:cNvSpPr>
            <a:spLocks noGrp="1"/>
          </p:cNvSpPr>
          <p:nvPr>
            <p:ph type="dt" sz="half" idx="10"/>
          </p:nvPr>
        </p:nvSpPr>
        <p:spPr/>
        <p:txBody>
          <a:bodyPr/>
          <a:lstStyle/>
          <a:p>
            <a:fld id="{F155A325-9D05-45E0-A8D4-63A073A1AEE3}" type="datetime1">
              <a:rPr lang="en-US" smtClean="0"/>
              <a:t>8/27/2020</a:t>
            </a:fld>
            <a:endParaRPr lang="en-US"/>
          </a:p>
        </p:txBody>
      </p:sp>
      <p:sp>
        <p:nvSpPr>
          <p:cNvPr id="17" name="Slide Number Placeholder 16"/>
          <p:cNvSpPr>
            <a:spLocks noGrp="1"/>
          </p:cNvSpPr>
          <p:nvPr>
            <p:ph type="sldNum" sz="quarter" idx="12"/>
          </p:nvPr>
        </p:nvSpPr>
        <p:spPr/>
        <p:txBody>
          <a:bodyPr/>
          <a:lstStyle/>
          <a:p>
            <a:fld id="{39AC5568-C467-DA4E-A229-6C912B895CA4}" type="slidenum">
              <a:rPr lang="en-US" smtClean="0"/>
              <a:t>11</a:t>
            </a:fld>
            <a:endParaRPr lang="en-US"/>
          </a:p>
        </p:txBody>
      </p:sp>
    </p:spTree>
    <p:extLst>
      <p:ext uri="{BB962C8B-B14F-4D97-AF65-F5344CB8AC3E}">
        <p14:creationId xmlns:p14="http://schemas.microsoft.com/office/powerpoint/2010/main" val="143843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8073" y="251112"/>
            <a:ext cx="9381541" cy="523220"/>
            <a:chOff x="348073" y="251112"/>
            <a:chExt cx="9240427" cy="523220"/>
          </a:xfrm>
        </p:grpSpPr>
        <p:pic>
          <p:nvPicPr>
            <p:cNvPr id="6" name="Picture 5"/>
            <p:cNvPicPr>
              <a:picLocks noChangeAspect="1"/>
            </p:cNvPicPr>
            <p:nvPr/>
          </p:nvPicPr>
          <p:blipFill>
            <a:blip r:embed="rId2"/>
            <a:stretch>
              <a:fillRect/>
            </a:stretch>
          </p:blipFill>
          <p:spPr>
            <a:xfrm>
              <a:off x="348073" y="251112"/>
              <a:ext cx="9170597" cy="451224"/>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51112"/>
              <a:ext cx="9003745" cy="523220"/>
            </a:xfrm>
            <a:prstGeom prst="rect">
              <a:avLst/>
            </a:prstGeom>
            <a:noFill/>
          </p:spPr>
          <p:txBody>
            <a:bodyPr wrap="square" rtlCol="0">
              <a:spAutoFit/>
            </a:bodyPr>
            <a:lstStyle/>
            <a:p>
              <a:r>
                <a:rPr lang="en-ZA" sz="2800" b="1" dirty="0" smtClean="0"/>
                <a:t>Social Relief Approach </a:t>
              </a:r>
              <a:endParaRPr lang="en-ZA" sz="2800" b="1" dirty="0"/>
            </a:p>
          </p:txBody>
        </p:sp>
      </p:grpSp>
      <p:pic>
        <p:nvPicPr>
          <p:cNvPr id="8" name="Picture 7"/>
          <p:cNvPicPr>
            <a:picLocks noChangeAspect="1"/>
          </p:cNvPicPr>
          <p:nvPr/>
        </p:nvPicPr>
        <p:blipFill>
          <a:blip r:embed="rId3"/>
          <a:stretch>
            <a:fillRect/>
          </a:stretch>
        </p:blipFill>
        <p:spPr>
          <a:xfrm>
            <a:off x="7950821" y="6155473"/>
            <a:ext cx="1778794" cy="537435"/>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6255834"/>
            <a:ext cx="2616200" cy="487874"/>
          </a:xfrm>
          <a:prstGeom prst="rect">
            <a:avLst/>
          </a:prstGeom>
        </p:spPr>
      </p:pic>
      <p:sp>
        <p:nvSpPr>
          <p:cNvPr id="11" name="Date Placeholder 10"/>
          <p:cNvSpPr>
            <a:spLocks noGrp="1"/>
          </p:cNvSpPr>
          <p:nvPr>
            <p:ph type="dt" sz="half" idx="10"/>
          </p:nvPr>
        </p:nvSpPr>
        <p:spPr>
          <a:xfrm>
            <a:off x="495300" y="6183839"/>
            <a:ext cx="2311400" cy="537646"/>
          </a:xfrm>
        </p:spPr>
        <p:txBody>
          <a:bodyPr/>
          <a:lstStyle/>
          <a:p>
            <a:fld id="{881AA6BD-3B2F-48DC-8923-77E9C80482AD}" type="datetime1">
              <a:rPr lang="en-US" smtClean="0"/>
              <a:t>8/27/2020</a:t>
            </a:fld>
            <a:endParaRPr lang="en-US" dirty="0"/>
          </a:p>
        </p:txBody>
      </p:sp>
      <p:sp>
        <p:nvSpPr>
          <p:cNvPr id="12" name="Slide Number Placeholder 11"/>
          <p:cNvSpPr>
            <a:spLocks noGrp="1"/>
          </p:cNvSpPr>
          <p:nvPr>
            <p:ph type="sldNum" sz="quarter" idx="12"/>
          </p:nvPr>
        </p:nvSpPr>
        <p:spPr/>
        <p:txBody>
          <a:bodyPr/>
          <a:lstStyle/>
          <a:p>
            <a:fld id="{39AC5568-C467-DA4E-A229-6C912B895CA4}" type="slidenum">
              <a:rPr lang="en-US" smtClean="0"/>
              <a:t>12</a:t>
            </a:fld>
            <a:endParaRPr lang="en-US"/>
          </a:p>
        </p:txBody>
      </p:sp>
      <p:sp>
        <p:nvSpPr>
          <p:cNvPr id="4" name="Rectangle 3"/>
          <p:cNvSpPr/>
          <p:nvPr/>
        </p:nvSpPr>
        <p:spPr>
          <a:xfrm>
            <a:off x="127000" y="774332"/>
            <a:ext cx="9602613" cy="5509200"/>
          </a:xfrm>
          <a:prstGeom prst="rect">
            <a:avLst/>
          </a:prstGeom>
        </p:spPr>
        <p:txBody>
          <a:bodyPr wrap="square">
            <a:spAutoFit/>
          </a:bodyPr>
          <a:lstStyle/>
          <a:p>
            <a:pPr algn="just"/>
            <a:r>
              <a:rPr lang="en-ZA" sz="2400" b="1" dirty="0">
                <a:cs typeface="Arial" panose="020B0604020202020204" pitchFamily="34" charset="0"/>
              </a:rPr>
              <a:t>Channels used to distribute food </a:t>
            </a:r>
            <a:r>
              <a:rPr lang="en-ZA" sz="2400" b="1" dirty="0" smtClean="0">
                <a:cs typeface="Arial" panose="020B0604020202020204" pitchFamily="34" charset="0"/>
              </a:rPr>
              <a:t>parcels</a:t>
            </a:r>
          </a:p>
          <a:p>
            <a:pPr algn="just"/>
            <a:endParaRPr lang="en-ZA" sz="2000" b="1" dirty="0">
              <a:cs typeface="Arial" panose="020B0604020202020204" pitchFamily="34" charset="0"/>
            </a:endParaRPr>
          </a:p>
          <a:p>
            <a:pPr marL="342900" lvl="0" indent="-342900">
              <a:buFont typeface="Arial" panose="020B0604020202020204" pitchFamily="34" charset="0"/>
              <a:buChar char="•"/>
            </a:pPr>
            <a:r>
              <a:rPr lang="en-ZA" sz="2400" dirty="0">
                <a:ea typeface="Calibri" panose="020F0502020204030204" pitchFamily="34" charset="0"/>
                <a:cs typeface="Arial" panose="020B0604020202020204" pitchFamily="34" charset="0"/>
              </a:rPr>
              <a:t>For more coverage a COVID-19 basic food package to the value of R805.00 was approved as guided by  NDSD COVID-19 </a:t>
            </a:r>
          </a:p>
          <a:p>
            <a:pPr marL="342900" lvl="0" indent="-342900">
              <a:buFont typeface="Arial" panose="020B0604020202020204" pitchFamily="34" charset="0"/>
              <a:buChar char="•"/>
            </a:pPr>
            <a:r>
              <a:rPr lang="en-ZA" sz="2400" dirty="0">
                <a:cs typeface="Arial" panose="020B0604020202020204" pitchFamily="34" charset="0"/>
              </a:rPr>
              <a:t>A nerve centre was established to receive, screen and verify applicants for SRD Provide SRD to qualifying applicants a list of non qualifying applications as per the set criteria will be referred to DARDLEA </a:t>
            </a:r>
          </a:p>
          <a:p>
            <a:pPr marL="342900" indent="-342900" algn="just">
              <a:buFont typeface="Arial" panose="020B0604020202020204" pitchFamily="34" charset="0"/>
              <a:buChar char="•"/>
            </a:pPr>
            <a:r>
              <a:rPr lang="en-ZA" sz="2400" dirty="0" smtClean="0">
                <a:cs typeface="Arial" panose="020B0604020202020204" pitchFamily="34" charset="0"/>
              </a:rPr>
              <a:t>The Provincial </a:t>
            </a:r>
            <a:r>
              <a:rPr lang="en-ZA" sz="2400" dirty="0">
                <a:cs typeface="Arial" panose="020B0604020202020204" pitchFamily="34" charset="0"/>
              </a:rPr>
              <a:t>Command Council (PCC) took a resolution that a ward based approach should be used to distribute food parcels. </a:t>
            </a:r>
          </a:p>
          <a:p>
            <a:pPr marL="342900" indent="-342900" algn="just">
              <a:buFont typeface="Arial" panose="020B0604020202020204" pitchFamily="34" charset="0"/>
              <a:buChar char="•"/>
            </a:pPr>
            <a:r>
              <a:rPr lang="en-ZA" sz="2400" dirty="0">
                <a:cs typeface="Arial" panose="020B0604020202020204" pitchFamily="34" charset="0"/>
              </a:rPr>
              <a:t>PCC directed that all COVID 19 related SRD will be sourced from DARDLEA(GNP). </a:t>
            </a:r>
          </a:p>
          <a:p>
            <a:pPr marL="342900" indent="-342900" algn="just">
              <a:buFont typeface="Arial" panose="020B0604020202020204" pitchFamily="34" charset="0"/>
              <a:buChar char="•"/>
            </a:pPr>
            <a:r>
              <a:rPr lang="en-ZA" sz="2400" dirty="0">
                <a:cs typeface="Arial" panose="020B0604020202020204" pitchFamily="34" charset="0"/>
              </a:rPr>
              <a:t>(CDWs) COGTA identified needy beneficiaries per ward. </a:t>
            </a:r>
            <a:endParaRPr lang="en-ZA" sz="2400" dirty="0" smtClean="0">
              <a:cs typeface="Arial" panose="020B0604020202020204" pitchFamily="34" charset="0"/>
            </a:endParaRPr>
          </a:p>
          <a:p>
            <a:pPr marL="342900" indent="-342900" algn="just">
              <a:buFont typeface="Arial" panose="020B0604020202020204" pitchFamily="34" charset="0"/>
              <a:buChar char="•"/>
            </a:pPr>
            <a:r>
              <a:rPr lang="en-ZA" sz="2400" dirty="0" smtClean="0">
                <a:cs typeface="Arial" panose="020B0604020202020204" pitchFamily="34" charset="0"/>
              </a:rPr>
              <a:t>DSD </a:t>
            </a:r>
            <a:r>
              <a:rPr lang="en-ZA" sz="2400" dirty="0">
                <a:cs typeface="Arial" panose="020B0604020202020204" pitchFamily="34" charset="0"/>
              </a:rPr>
              <a:t>screened and verified the lists prior </a:t>
            </a:r>
            <a:r>
              <a:rPr lang="en-ZA" sz="2400" dirty="0" smtClean="0">
                <a:cs typeface="Arial" panose="020B0604020202020204" pitchFamily="34" charset="0"/>
              </a:rPr>
              <a:t>distribution to avoid duplication and double dipping</a:t>
            </a:r>
            <a:endParaRPr lang="en-ZA" sz="2400" dirty="0">
              <a:cs typeface="Arial" panose="020B0604020202020204" pitchFamily="34" charset="0"/>
            </a:endParaRPr>
          </a:p>
          <a:p>
            <a:pPr marL="342900" indent="-342900" algn="just">
              <a:buFont typeface="Wingdings" panose="05000000000000000000" pitchFamily="2" charset="2"/>
              <a:buChar char="§"/>
            </a:pPr>
            <a:endParaRPr lang="en-ZA" sz="2000" dirty="0">
              <a:cs typeface="Arial" panose="020B0604020202020204" pitchFamily="34" charset="0"/>
            </a:endParaRPr>
          </a:p>
        </p:txBody>
      </p:sp>
    </p:spTree>
    <p:extLst>
      <p:ext uri="{BB962C8B-B14F-4D97-AF65-F5344CB8AC3E}">
        <p14:creationId xmlns:p14="http://schemas.microsoft.com/office/powerpoint/2010/main" val="2545942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3258" y="5812204"/>
            <a:ext cx="16315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792413" y="333375"/>
            <a:ext cx="3338512" cy="628650"/>
          </a:xfrm>
          <a:prstGeom prst="rect">
            <a:avLst/>
          </a:prstGeom>
          <a:noFill/>
        </p:spPr>
        <p:txBody>
          <a:bodyPr>
            <a:spAutoFit/>
          </a:bodyPr>
          <a:lstStyle/>
          <a:p>
            <a:pPr algn="ctr">
              <a:defRPr/>
            </a:pPr>
            <a:r>
              <a:rPr lang="en-GB" sz="2400" cap="all" baseline="30000" dirty="0">
                <a:solidFill>
                  <a:schemeClr val="bg1"/>
                </a:solidFill>
                <a:latin typeface="Arial"/>
                <a:cs typeface="Arial"/>
              </a:rPr>
              <a:t>we work hard to deliver</a:t>
            </a:r>
          </a:p>
          <a:p>
            <a:pPr>
              <a:defRPr/>
            </a:pPr>
            <a:endParaRPr lang="en-US" dirty="0">
              <a:solidFill>
                <a:schemeClr val="bg1"/>
              </a:solidFill>
            </a:endParaRPr>
          </a:p>
        </p:txBody>
      </p:sp>
      <p:pic>
        <p:nvPicPr>
          <p:cNvPr id="9220" name="Picture 2" descr="ds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988" y="5812204"/>
            <a:ext cx="24145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A0DD01-7930-46F6-8320-07AAF0B92425}" type="slidenum">
              <a:rPr lang="en-US" altLang="en-US" sz="1200">
                <a:solidFill>
                  <a:srgbClr val="898989"/>
                </a:solidFill>
              </a:rPr>
              <a:pPr>
                <a:spcBef>
                  <a:spcPct val="0"/>
                </a:spcBef>
                <a:buFontTx/>
                <a:buNone/>
              </a:pPr>
              <a:t>13</a:t>
            </a:fld>
            <a:endParaRPr lang="en-US" altLang="en-US" sz="1200">
              <a:solidFill>
                <a:srgbClr val="898989"/>
              </a:solidFill>
            </a:endParaRPr>
          </a:p>
        </p:txBody>
      </p:sp>
      <p:sp>
        <p:nvSpPr>
          <p:cNvPr id="9223" name="Footer Placeholder 6"/>
          <p:cNvSpPr txBox="1">
            <a:spLocks/>
          </p:cNvSpPr>
          <p:nvPr/>
        </p:nvSpPr>
        <p:spPr bwMode="auto">
          <a:xfrm>
            <a:off x="3513138" y="6357939"/>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BDE00FF-82A5-40DA-914E-1CC1525E2DC0}" type="slidenum">
              <a:rPr lang="en-ZA" altLang="en-US" sz="1200">
                <a:solidFill>
                  <a:srgbClr val="898989"/>
                </a:solidFill>
              </a:rPr>
              <a:pPr algn="ctr" eaLnBrk="1" hangingPunct="1">
                <a:spcBef>
                  <a:spcPct val="0"/>
                </a:spcBef>
                <a:buFontTx/>
                <a:buNone/>
              </a:pPr>
              <a:t>13</a:t>
            </a:fld>
            <a:endParaRPr lang="en-ZA" altLang="en-US" sz="1200">
              <a:solidFill>
                <a:srgbClr val="898989"/>
              </a:solidFill>
            </a:endParaRPr>
          </a:p>
        </p:txBody>
      </p:sp>
      <p:sp>
        <p:nvSpPr>
          <p:cNvPr id="9224" name="Rectangle 1"/>
          <p:cNvSpPr>
            <a:spLocks noChangeArrowheads="1"/>
          </p:cNvSpPr>
          <p:nvPr/>
        </p:nvSpPr>
        <p:spPr bwMode="auto">
          <a:xfrm>
            <a:off x="267631" y="1707880"/>
            <a:ext cx="941163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5913" indent="-315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292100" indent="-292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r>
              <a:rPr lang="en-ZA" sz="2400" dirty="0">
                <a:latin typeface="+mn-lt"/>
                <a:cs typeface="Arial" panose="020B0604020202020204" pitchFamily="34" charset="0"/>
              </a:rPr>
              <a:t>100 food parcels distributed per ward</a:t>
            </a:r>
          </a:p>
          <a:p>
            <a:pPr marL="342900" indent="-342900" algn="just"/>
            <a:r>
              <a:rPr lang="en-ZA" sz="2400" dirty="0">
                <a:latin typeface="+mn-lt"/>
                <a:cs typeface="Arial" panose="020B0604020202020204" pitchFamily="34" charset="0"/>
              </a:rPr>
              <a:t>CDWs assisted in the distribution of food parcels.</a:t>
            </a:r>
          </a:p>
          <a:p>
            <a:pPr marL="342900" lvl="1" indent="-342900" algn="just">
              <a:buFont typeface="Arial" panose="020B0604020202020204" pitchFamily="34" charset="0"/>
              <a:buChar char="•"/>
            </a:pPr>
            <a:r>
              <a:rPr lang="en-ZA" sz="2400" dirty="0">
                <a:latin typeface="+mn-lt"/>
                <a:cs typeface="Arial" panose="020B0604020202020204" pitchFamily="34" charset="0"/>
              </a:rPr>
              <a:t>DSD offices were also used as distribution </a:t>
            </a:r>
            <a:r>
              <a:rPr lang="en-ZA" sz="2400" dirty="0" smtClean="0">
                <a:latin typeface="+mn-lt"/>
                <a:cs typeface="Arial" panose="020B0604020202020204" pitchFamily="34" charset="0"/>
              </a:rPr>
              <a:t>centre</a:t>
            </a:r>
            <a:endParaRPr lang="en-ZA" altLang="en-US" sz="2400" dirty="0" smtClean="0">
              <a:latin typeface="+mn-lt"/>
            </a:endParaRPr>
          </a:p>
          <a:p>
            <a:pPr lvl="1" algn="just">
              <a:spcBef>
                <a:spcPct val="0"/>
              </a:spcBef>
              <a:buFont typeface="Arial" panose="020B0604020202020204" pitchFamily="34" charset="0"/>
              <a:buChar char="•"/>
            </a:pPr>
            <a:r>
              <a:rPr lang="en-ZA" altLang="en-US" sz="2400" dirty="0" smtClean="0">
                <a:latin typeface="+mn-lt"/>
              </a:rPr>
              <a:t>Provincial </a:t>
            </a:r>
            <a:r>
              <a:rPr lang="en-ZA" altLang="en-US" sz="2400" dirty="0">
                <a:latin typeface="+mn-lt"/>
              </a:rPr>
              <a:t>Food Distribution Centre (PFDC) procured and distributed in line with their SLA</a:t>
            </a:r>
          </a:p>
          <a:p>
            <a:pPr>
              <a:spcBef>
                <a:spcPct val="0"/>
              </a:spcBef>
            </a:pPr>
            <a:r>
              <a:rPr lang="en-GB" altLang="en-US" sz="2400" dirty="0" smtClean="0">
                <a:latin typeface="+mn-lt"/>
              </a:rPr>
              <a:t>The </a:t>
            </a:r>
            <a:r>
              <a:rPr lang="en-GB" altLang="en-US" sz="2400" dirty="0">
                <a:latin typeface="+mn-lt"/>
              </a:rPr>
              <a:t>CDW’s together with DSD officials were responsible for distributing of food parcels to the various beneficiaries supported by Municipalities and the law enforcement agencies</a:t>
            </a:r>
            <a:endParaRPr lang="en-ZA" altLang="en-US" sz="2400" dirty="0">
              <a:latin typeface="+mn-lt"/>
            </a:endParaRPr>
          </a:p>
          <a:p>
            <a:pPr lvl="1" algn="just">
              <a:spcBef>
                <a:spcPct val="0"/>
              </a:spcBef>
              <a:buFont typeface="Arial" panose="020B0604020202020204" pitchFamily="34" charset="0"/>
              <a:buChar char="•"/>
            </a:pPr>
            <a:r>
              <a:rPr lang="en-ZA" altLang="en-US" sz="2400" dirty="0">
                <a:latin typeface="+mn-lt"/>
              </a:rPr>
              <a:t>Donations were received at the Provincial Hub and further directed to districts for distribution</a:t>
            </a:r>
          </a:p>
        </p:txBody>
      </p:sp>
      <p:grpSp>
        <p:nvGrpSpPr>
          <p:cNvPr id="11" name="Group 10"/>
          <p:cNvGrpSpPr/>
          <p:nvPr/>
        </p:nvGrpSpPr>
        <p:grpSpPr>
          <a:xfrm>
            <a:off x="348073" y="251112"/>
            <a:ext cx="9381541" cy="523220"/>
            <a:chOff x="348073" y="251112"/>
            <a:chExt cx="9240427" cy="523220"/>
          </a:xfrm>
        </p:grpSpPr>
        <p:pic>
          <p:nvPicPr>
            <p:cNvPr id="12" name="Picture 11"/>
            <p:cNvPicPr>
              <a:picLocks noChangeAspect="1"/>
            </p:cNvPicPr>
            <p:nvPr/>
          </p:nvPicPr>
          <p:blipFill>
            <a:blip r:embed="rId5"/>
            <a:stretch>
              <a:fillRect/>
            </a:stretch>
          </p:blipFill>
          <p:spPr>
            <a:xfrm>
              <a:off x="348073" y="251112"/>
              <a:ext cx="9170597" cy="451224"/>
            </a:xfrm>
            <a:prstGeom prst="rect">
              <a:avLst/>
            </a:prstGeom>
          </p:spPr>
        </p:pic>
        <p:cxnSp>
          <p:nvCxnSpPr>
            <p:cNvPr id="13" name="Straight Connector 12"/>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8074" y="251112"/>
              <a:ext cx="9003745" cy="523220"/>
            </a:xfrm>
            <a:prstGeom prst="rect">
              <a:avLst/>
            </a:prstGeom>
            <a:noFill/>
          </p:spPr>
          <p:txBody>
            <a:bodyPr wrap="square" rtlCol="0">
              <a:spAutoFit/>
            </a:bodyPr>
            <a:lstStyle/>
            <a:p>
              <a:r>
                <a:rPr lang="en-ZA" sz="2800" b="1" dirty="0" smtClean="0"/>
                <a:t>Social Relief Approach </a:t>
              </a:r>
              <a:endParaRPr lang="en-ZA" sz="2800" b="1" dirty="0"/>
            </a:p>
          </p:txBody>
        </p:sp>
      </p:grpSp>
      <p:sp>
        <p:nvSpPr>
          <p:cNvPr id="3" name="Rectangle 2"/>
          <p:cNvSpPr/>
          <p:nvPr/>
        </p:nvSpPr>
        <p:spPr>
          <a:xfrm>
            <a:off x="431220" y="999994"/>
            <a:ext cx="5490078" cy="707886"/>
          </a:xfrm>
          <a:prstGeom prst="rect">
            <a:avLst/>
          </a:prstGeom>
        </p:spPr>
        <p:txBody>
          <a:bodyPr wrap="square">
            <a:spAutoFit/>
          </a:bodyPr>
          <a:lstStyle/>
          <a:p>
            <a:pPr algn="just"/>
            <a:r>
              <a:rPr lang="en-ZA" sz="2400" b="1" dirty="0">
                <a:cs typeface="Arial" panose="020B0604020202020204" pitchFamily="34" charset="0"/>
              </a:rPr>
              <a:t>Channels used to distribute food parcels</a:t>
            </a:r>
          </a:p>
          <a:p>
            <a:pPr algn="just"/>
            <a:endParaRPr lang="en-ZA" sz="1600" b="1" dirty="0">
              <a:cs typeface="Arial" panose="020B0604020202020204" pitchFamily="34" charset="0"/>
            </a:endParaRPr>
          </a:p>
        </p:txBody>
      </p:sp>
    </p:spTree>
    <p:extLst>
      <p:ext uri="{BB962C8B-B14F-4D97-AF65-F5344CB8AC3E}">
        <p14:creationId xmlns:p14="http://schemas.microsoft.com/office/powerpoint/2010/main" val="2431851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xfrm>
            <a:off x="3871913" y="5624514"/>
            <a:ext cx="21336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290B45-44F4-406B-A693-DA522861EFCC}" type="slidenum">
              <a:rPr lang="en-US" altLang="en-US" sz="1200">
                <a:solidFill>
                  <a:srgbClr val="000000"/>
                </a:solidFill>
                <a:latin typeface="Arial" panose="020B0604020202020204" pitchFamily="34" charset="0"/>
              </a:rPr>
              <a:pPr>
                <a:spcBef>
                  <a:spcPct val="0"/>
                </a:spcBef>
                <a:buFontTx/>
                <a:buNone/>
              </a:pPr>
              <a:t>14</a:t>
            </a:fld>
            <a:endParaRPr lang="en-US" altLang="en-US" sz="1200">
              <a:solidFill>
                <a:srgbClr val="000000"/>
              </a:solidFill>
              <a:latin typeface="Arial" panose="020B0604020202020204" pitchFamily="34" charset="0"/>
            </a:endParaRPr>
          </a:p>
        </p:txBody>
      </p:sp>
      <p:pic>
        <p:nvPicPr>
          <p:cNvPr id="1126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6107114"/>
            <a:ext cx="1238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55"/>
          <p:cNvSpPr txBox="1">
            <a:spLocks noChangeArrowheads="1"/>
          </p:cNvSpPr>
          <p:nvPr/>
        </p:nvSpPr>
        <p:spPr bwMode="auto">
          <a:xfrm>
            <a:off x="167268" y="1196976"/>
            <a:ext cx="95231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ZA" altLang="en-US" sz="2400" dirty="0">
                <a:latin typeface="+mn-lt"/>
              </a:rPr>
              <a:t>Nerve Centre to screen, verify and submit eligible list of beneficiaries to respective service delivery points and to SASSA for verification.</a:t>
            </a:r>
          </a:p>
          <a:p>
            <a:pPr>
              <a:spcBef>
                <a:spcPct val="0"/>
              </a:spcBef>
            </a:pPr>
            <a:r>
              <a:rPr lang="en-ZA" altLang="en-US" sz="2400" dirty="0">
                <a:latin typeface="+mn-lt"/>
              </a:rPr>
              <a:t>Food Banks ( PFDCS) / Agri-hub / SASSA to distribute food parcels  to identified DSD distribution centres </a:t>
            </a:r>
          </a:p>
          <a:p>
            <a:pPr>
              <a:spcBef>
                <a:spcPct val="0"/>
              </a:spcBef>
            </a:pPr>
            <a:r>
              <a:rPr lang="en-ZA" altLang="en-US" sz="2400" dirty="0">
                <a:latin typeface="+mn-lt"/>
              </a:rPr>
              <a:t>DSD, NDA, SASSA to distribute food parcels to the eligible  beneficiaries </a:t>
            </a:r>
          </a:p>
        </p:txBody>
      </p:sp>
      <p:pic>
        <p:nvPicPr>
          <p:cNvPr id="11269" name="Picture 74" descr="dsd.jpg"/>
          <p:cNvPicPr>
            <a:picLocks noChangeAspect="1"/>
          </p:cNvPicPr>
          <p:nvPr/>
        </p:nvPicPr>
        <p:blipFill>
          <a:blip r:embed="rId3">
            <a:extLst>
              <a:ext uri="{28A0092B-C50C-407E-A947-70E740481C1C}">
                <a14:useLocalDpi xmlns:a14="http://schemas.microsoft.com/office/drawing/2010/main" val="0"/>
              </a:ext>
            </a:extLst>
          </a:blip>
          <a:srcRect b="14304"/>
          <a:stretch>
            <a:fillRect/>
          </a:stretch>
        </p:blipFill>
        <p:spPr bwMode="auto">
          <a:xfrm>
            <a:off x="652463" y="5930900"/>
            <a:ext cx="21256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3089392655"/>
              </p:ext>
            </p:extLst>
          </p:nvPr>
        </p:nvGraphicFramePr>
        <p:xfrm>
          <a:off x="267629" y="3289611"/>
          <a:ext cx="9511991" cy="3144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271" name="Title 1"/>
          <p:cNvSpPr>
            <a:spLocks noGrp="1"/>
          </p:cNvSpPr>
          <p:nvPr>
            <p:ph type="title"/>
          </p:nvPr>
        </p:nvSpPr>
        <p:spPr>
          <a:xfrm>
            <a:off x="167268" y="188914"/>
            <a:ext cx="9612352" cy="714335"/>
          </a:xfrm>
          <a:solidFill>
            <a:srgbClr val="FFC000"/>
          </a:solidFill>
        </p:spPr>
        <p:txBody>
          <a:bodyPr>
            <a:normAutofit fontScale="90000"/>
          </a:bodyPr>
          <a:lstStyle/>
          <a:p>
            <a:pPr marL="342900" indent="-342900"/>
            <a:r>
              <a:rPr lang="en-ZA" altLang="en-US" sz="2400" b="1" dirty="0" smtClean="0"/>
              <a:t>The </a:t>
            </a:r>
            <a:r>
              <a:rPr lang="en-ZA" altLang="en-US" sz="2400" b="1" dirty="0"/>
              <a:t>process of distributing food parcels (relating to COVID and normal distribution) co-ordinated to avoid duplications/double </a:t>
            </a:r>
            <a:r>
              <a:rPr lang="en-ZA" altLang="en-US" sz="2400" b="1" dirty="0" smtClean="0"/>
              <a:t>dipping</a:t>
            </a:r>
            <a:endParaRPr lang="en-ZA" altLang="en-US" sz="2400" b="1" dirty="0"/>
          </a:p>
        </p:txBody>
      </p:sp>
    </p:spTree>
    <p:extLst>
      <p:ext uri="{BB962C8B-B14F-4D97-AF65-F5344CB8AC3E}">
        <p14:creationId xmlns:p14="http://schemas.microsoft.com/office/powerpoint/2010/main" val="45687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179" y="6114792"/>
            <a:ext cx="1925521"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792413" y="333375"/>
            <a:ext cx="3338512" cy="628650"/>
          </a:xfrm>
          <a:prstGeom prst="rect">
            <a:avLst/>
          </a:prstGeom>
          <a:noFill/>
        </p:spPr>
        <p:txBody>
          <a:bodyPr>
            <a:spAutoFit/>
          </a:bodyPr>
          <a:lstStyle/>
          <a:p>
            <a:pPr algn="ctr">
              <a:defRPr/>
            </a:pPr>
            <a:r>
              <a:rPr lang="en-GB" sz="2400" cap="all" baseline="30000" dirty="0">
                <a:solidFill>
                  <a:schemeClr val="bg1"/>
                </a:solidFill>
                <a:latin typeface="Arial"/>
                <a:cs typeface="Arial"/>
              </a:rPr>
              <a:t>we work hard to deliver</a:t>
            </a:r>
          </a:p>
          <a:p>
            <a:pPr>
              <a:defRPr/>
            </a:pPr>
            <a:endParaRPr lang="en-US" dirty="0">
              <a:solidFill>
                <a:schemeClr val="bg1"/>
              </a:solidFill>
            </a:endParaRPr>
          </a:p>
        </p:txBody>
      </p:sp>
      <p:pic>
        <p:nvPicPr>
          <p:cNvPr id="9220" name="Picture 2" descr="ds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825" y="6145926"/>
            <a:ext cx="2414588" cy="63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A0DD01-7930-46F6-8320-07AAF0B92425}" type="slidenum">
              <a:rPr lang="en-US" altLang="en-US" sz="1200">
                <a:solidFill>
                  <a:srgbClr val="898989"/>
                </a:solidFill>
              </a:rPr>
              <a:pPr>
                <a:spcBef>
                  <a:spcPct val="0"/>
                </a:spcBef>
                <a:buFontTx/>
                <a:buNone/>
              </a:pPr>
              <a:t>15</a:t>
            </a:fld>
            <a:endParaRPr lang="en-US" altLang="en-US" sz="1200">
              <a:solidFill>
                <a:srgbClr val="898989"/>
              </a:solidFill>
            </a:endParaRPr>
          </a:p>
        </p:txBody>
      </p:sp>
      <p:sp>
        <p:nvSpPr>
          <p:cNvPr id="9223" name="Footer Placeholder 6"/>
          <p:cNvSpPr txBox="1">
            <a:spLocks/>
          </p:cNvSpPr>
          <p:nvPr/>
        </p:nvSpPr>
        <p:spPr bwMode="auto">
          <a:xfrm>
            <a:off x="3513138" y="6357939"/>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BDE00FF-82A5-40DA-914E-1CC1525E2DC0}" type="slidenum">
              <a:rPr lang="en-ZA" altLang="en-US" sz="1200">
                <a:solidFill>
                  <a:srgbClr val="898989"/>
                </a:solidFill>
              </a:rPr>
              <a:pPr algn="ctr" eaLnBrk="1" hangingPunct="1">
                <a:spcBef>
                  <a:spcPct val="0"/>
                </a:spcBef>
                <a:buFontTx/>
                <a:buNone/>
              </a:pPr>
              <a:t>15</a:t>
            </a:fld>
            <a:endParaRPr lang="en-ZA" altLang="en-US" sz="1200">
              <a:solidFill>
                <a:srgbClr val="898989"/>
              </a:solidFill>
            </a:endParaRPr>
          </a:p>
        </p:txBody>
      </p:sp>
      <p:sp>
        <p:nvSpPr>
          <p:cNvPr id="9224" name="Rectangle 1"/>
          <p:cNvSpPr>
            <a:spLocks noChangeArrowheads="1"/>
          </p:cNvSpPr>
          <p:nvPr/>
        </p:nvSpPr>
        <p:spPr bwMode="auto">
          <a:xfrm>
            <a:off x="314784" y="2422582"/>
            <a:ext cx="9652428"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5913" indent="-315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292100" indent="-292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Font typeface="Wingdings" panose="05000000000000000000" pitchFamily="2" charset="2"/>
              <a:buChar char="ü"/>
            </a:pPr>
            <a:r>
              <a:rPr lang="en-US" sz="1800" dirty="0"/>
              <a:t>The food parcel must be composed of high nutritional value food items </a:t>
            </a:r>
          </a:p>
          <a:p>
            <a:pPr lvl="1">
              <a:buFont typeface="Wingdings" panose="05000000000000000000" pitchFamily="2" charset="2"/>
              <a:buChar char="ü"/>
            </a:pPr>
            <a:r>
              <a:rPr lang="en-US" sz="1800" dirty="0"/>
              <a:t>Must have the more cost effective options </a:t>
            </a:r>
          </a:p>
          <a:p>
            <a:pPr lvl="1">
              <a:buFont typeface="Wingdings" panose="05000000000000000000" pitchFamily="2" charset="2"/>
              <a:buChar char="ü"/>
            </a:pPr>
            <a:r>
              <a:rPr lang="en-US" sz="1800" dirty="0"/>
              <a:t>Ease of handle during distribution</a:t>
            </a:r>
          </a:p>
          <a:p>
            <a:pPr lvl="1">
              <a:buFont typeface="Wingdings" panose="05000000000000000000" pitchFamily="2" charset="2"/>
              <a:buChar char="ü"/>
            </a:pPr>
            <a:r>
              <a:rPr lang="en-US" sz="1800" dirty="0"/>
              <a:t>Preferably with longer shelf life for easy keeping</a:t>
            </a:r>
          </a:p>
        </p:txBody>
      </p:sp>
      <p:grpSp>
        <p:nvGrpSpPr>
          <p:cNvPr id="11" name="Group 10"/>
          <p:cNvGrpSpPr/>
          <p:nvPr/>
        </p:nvGrpSpPr>
        <p:grpSpPr>
          <a:xfrm>
            <a:off x="348073" y="251112"/>
            <a:ext cx="9381541" cy="523220"/>
            <a:chOff x="348073" y="251112"/>
            <a:chExt cx="9240427" cy="523220"/>
          </a:xfrm>
        </p:grpSpPr>
        <p:pic>
          <p:nvPicPr>
            <p:cNvPr id="12" name="Picture 11"/>
            <p:cNvPicPr>
              <a:picLocks noChangeAspect="1"/>
            </p:cNvPicPr>
            <p:nvPr/>
          </p:nvPicPr>
          <p:blipFill>
            <a:blip r:embed="rId5"/>
            <a:stretch>
              <a:fillRect/>
            </a:stretch>
          </p:blipFill>
          <p:spPr>
            <a:xfrm>
              <a:off x="348073" y="251112"/>
              <a:ext cx="9170597" cy="451224"/>
            </a:xfrm>
            <a:prstGeom prst="rect">
              <a:avLst/>
            </a:prstGeom>
          </p:spPr>
        </p:pic>
        <p:cxnSp>
          <p:nvCxnSpPr>
            <p:cNvPr id="13" name="Straight Connector 12"/>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8074" y="251112"/>
              <a:ext cx="9003745" cy="523220"/>
            </a:xfrm>
            <a:prstGeom prst="rect">
              <a:avLst/>
            </a:prstGeom>
            <a:noFill/>
          </p:spPr>
          <p:txBody>
            <a:bodyPr wrap="square" rtlCol="0">
              <a:spAutoFit/>
            </a:bodyPr>
            <a:lstStyle/>
            <a:p>
              <a:r>
                <a:rPr lang="en-ZA" sz="2800" b="1" dirty="0" smtClean="0"/>
                <a:t>Content and Costing of Food Parcels </a:t>
              </a:r>
              <a:endParaRPr lang="en-ZA" sz="2800" b="1" dirty="0"/>
            </a:p>
          </p:txBody>
        </p:sp>
      </p:grpSp>
      <p:sp>
        <p:nvSpPr>
          <p:cNvPr id="3" name="Rectangle 2"/>
          <p:cNvSpPr/>
          <p:nvPr/>
        </p:nvSpPr>
        <p:spPr>
          <a:xfrm>
            <a:off x="260547" y="3837512"/>
            <a:ext cx="9556593" cy="2616101"/>
          </a:xfrm>
          <a:prstGeom prst="rect">
            <a:avLst/>
          </a:prstGeom>
        </p:spPr>
        <p:txBody>
          <a:bodyPr wrap="square">
            <a:spAutoFit/>
          </a:bodyPr>
          <a:lstStyle/>
          <a:p>
            <a:pPr algn="just"/>
            <a:r>
              <a:rPr lang="en-US" sz="2400" b="1" dirty="0" smtClean="0"/>
              <a:t>Costing  </a:t>
            </a:r>
            <a:r>
              <a:rPr lang="en-US" sz="2400" b="1" dirty="0"/>
              <a:t>of the Food Parcel</a:t>
            </a:r>
          </a:p>
          <a:p>
            <a:pPr algn="just"/>
            <a:endParaRPr lang="en-US" sz="2000" dirty="0" smtClean="0"/>
          </a:p>
          <a:p>
            <a:pPr marL="342900" indent="-342900" algn="just">
              <a:buFont typeface="Arial" panose="020B0604020202020204" pitchFamily="34" charset="0"/>
              <a:buChar char="•"/>
            </a:pPr>
            <a:r>
              <a:rPr lang="en-US" sz="2000" dirty="0" smtClean="0"/>
              <a:t>A provincial Pricing Committee / Task Team comprised of the social and the economic cluster was established to explore and determine the value and content  of the food parcels </a:t>
            </a:r>
          </a:p>
          <a:p>
            <a:pPr marL="342900" indent="-342900" algn="just">
              <a:buFont typeface="Arial" panose="020B0604020202020204" pitchFamily="34" charset="0"/>
              <a:buChar char="•"/>
            </a:pPr>
            <a:r>
              <a:rPr lang="en-US" sz="2000" dirty="0" smtClean="0"/>
              <a:t>The content and the value  was endorsed by the cabinet by the cabinet.</a:t>
            </a:r>
          </a:p>
          <a:p>
            <a:pPr marL="342900" indent="-342900" algn="just">
              <a:buFont typeface="Arial" panose="020B0604020202020204" pitchFamily="34" charset="0"/>
              <a:buChar char="•"/>
            </a:pPr>
            <a:r>
              <a:rPr lang="en-US" sz="2000" dirty="0" smtClean="0"/>
              <a:t>The food Parcel was  valued at R805. 81 / per pack (Including  administration)</a:t>
            </a:r>
          </a:p>
          <a:p>
            <a:pPr algn="just"/>
            <a:endParaRPr lang="en-US" sz="2000" b="1" dirty="0">
              <a:cs typeface="Arial" panose="020B0604020202020204" pitchFamily="34" charset="0"/>
            </a:endParaRPr>
          </a:p>
        </p:txBody>
      </p:sp>
      <p:sp>
        <p:nvSpPr>
          <p:cNvPr id="15" name="Rectangle 14"/>
          <p:cNvSpPr/>
          <p:nvPr/>
        </p:nvSpPr>
        <p:spPr>
          <a:xfrm>
            <a:off x="323549" y="837449"/>
            <a:ext cx="9556593" cy="1384995"/>
          </a:xfrm>
          <a:prstGeom prst="rect">
            <a:avLst/>
          </a:prstGeom>
        </p:spPr>
        <p:txBody>
          <a:bodyPr wrap="square">
            <a:spAutoFit/>
          </a:bodyPr>
          <a:lstStyle/>
          <a:p>
            <a:pPr algn="just"/>
            <a:r>
              <a:rPr lang="en-US" sz="2400" b="1" dirty="0" smtClean="0"/>
              <a:t>Contents of the Food Parcel</a:t>
            </a:r>
          </a:p>
          <a:p>
            <a:pPr algn="just"/>
            <a:r>
              <a:rPr lang="en-US" sz="2000" dirty="0" smtClean="0"/>
              <a:t>The National Department of Social Development provided with the following norms , standards and  </a:t>
            </a:r>
            <a:r>
              <a:rPr lang="en-US" sz="2000" dirty="0"/>
              <a:t>consideration </a:t>
            </a:r>
            <a:r>
              <a:rPr lang="en-US" sz="2000" dirty="0" smtClean="0"/>
              <a:t>to be  </a:t>
            </a:r>
            <a:r>
              <a:rPr lang="en-US" sz="2000" dirty="0"/>
              <a:t>taken in the design of the food parcel in consultation with the Departments of Health (DoH</a:t>
            </a:r>
            <a:r>
              <a:rPr lang="en-US" sz="2000" dirty="0" smtClean="0"/>
              <a:t>): </a:t>
            </a:r>
            <a:endParaRPr lang="en-US" sz="2000" dirty="0"/>
          </a:p>
        </p:txBody>
      </p:sp>
    </p:spTree>
    <p:extLst>
      <p:ext uri="{BB962C8B-B14F-4D97-AF65-F5344CB8AC3E}">
        <p14:creationId xmlns:p14="http://schemas.microsoft.com/office/powerpoint/2010/main" val="20318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56038" y="6362700"/>
            <a:ext cx="2133600" cy="273050"/>
          </a:xfrm>
        </p:spPr>
        <p:txBody>
          <a:bodyPr/>
          <a:lstStyle/>
          <a:p>
            <a:pPr algn="ctr" defTabSz="685800">
              <a:defRPr/>
            </a:pPr>
            <a:fld id="{BFDBBC2E-B823-4821-BE50-34C048C24246}" type="slidenum">
              <a:rPr lang="en-US" sz="900">
                <a:solidFill>
                  <a:srgbClr val="000000"/>
                </a:solidFill>
                <a:latin typeface="Arial"/>
              </a:rPr>
              <a:pPr algn="ctr" defTabSz="685800">
                <a:defRPr/>
              </a:pPr>
              <a:t>16</a:t>
            </a:fld>
            <a:endParaRPr lang="en-US" sz="900" dirty="0">
              <a:solidFill>
                <a:srgbClr val="000000"/>
              </a:solidFill>
              <a:latin typeface="Arial"/>
            </a:endParaRPr>
          </a:p>
        </p:txBody>
      </p:sp>
      <p:pic>
        <p:nvPicPr>
          <p:cNvPr id="1433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8625" y="6208709"/>
            <a:ext cx="1238250" cy="42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623866919"/>
              </p:ext>
            </p:extLst>
          </p:nvPr>
        </p:nvGraphicFramePr>
        <p:xfrm>
          <a:off x="498476" y="620713"/>
          <a:ext cx="8847139" cy="5434008"/>
        </p:xfrm>
        <a:graphic>
          <a:graphicData uri="http://schemas.openxmlformats.org/drawingml/2006/table">
            <a:tbl>
              <a:tblPr/>
              <a:tblGrid>
                <a:gridCol w="1310719">
                  <a:extLst>
                    <a:ext uri="{9D8B030D-6E8A-4147-A177-3AD203B41FA5}">
                      <a16:colId xmlns:a16="http://schemas.microsoft.com/office/drawing/2014/main" val="755031852"/>
                    </a:ext>
                  </a:extLst>
                </a:gridCol>
                <a:gridCol w="3484877">
                  <a:extLst>
                    <a:ext uri="{9D8B030D-6E8A-4147-A177-3AD203B41FA5}">
                      <a16:colId xmlns:a16="http://schemas.microsoft.com/office/drawing/2014/main" val="1616832282"/>
                    </a:ext>
                  </a:extLst>
                </a:gridCol>
                <a:gridCol w="771802">
                  <a:extLst>
                    <a:ext uri="{9D8B030D-6E8A-4147-A177-3AD203B41FA5}">
                      <a16:colId xmlns:a16="http://schemas.microsoft.com/office/drawing/2014/main" val="454892883"/>
                    </a:ext>
                  </a:extLst>
                </a:gridCol>
                <a:gridCol w="658303">
                  <a:extLst>
                    <a:ext uri="{9D8B030D-6E8A-4147-A177-3AD203B41FA5}">
                      <a16:colId xmlns:a16="http://schemas.microsoft.com/office/drawing/2014/main" val="1306581514"/>
                    </a:ext>
                  </a:extLst>
                </a:gridCol>
                <a:gridCol w="1310719">
                  <a:extLst>
                    <a:ext uri="{9D8B030D-6E8A-4147-A177-3AD203B41FA5}">
                      <a16:colId xmlns:a16="http://schemas.microsoft.com/office/drawing/2014/main" val="3055510693"/>
                    </a:ext>
                  </a:extLst>
                </a:gridCol>
                <a:gridCol w="1310719">
                  <a:extLst>
                    <a:ext uri="{9D8B030D-6E8A-4147-A177-3AD203B41FA5}">
                      <a16:colId xmlns:a16="http://schemas.microsoft.com/office/drawing/2014/main" val="1190365698"/>
                    </a:ext>
                  </a:extLst>
                </a:gridCol>
              </a:tblGrid>
              <a:tr h="216010">
                <a:tc rowSpan="2">
                  <a:txBody>
                    <a:bodyPr/>
                    <a:lstStyle/>
                    <a:p>
                      <a:pPr algn="ctr">
                        <a:spcAft>
                          <a:spcPts val="0"/>
                        </a:spcAft>
                      </a:pPr>
                      <a:r>
                        <a:rPr lang="en-GB" sz="1400" b="1" dirty="0">
                          <a:effectLst/>
                          <a:latin typeface="+mn-lt"/>
                          <a:ea typeface="Arial" panose="020B0604020202020204" pitchFamily="34" charset="0"/>
                        </a:rPr>
                        <a:t>NO.</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spcAft>
                          <a:spcPts val="0"/>
                        </a:spcAft>
                      </a:pPr>
                      <a:r>
                        <a:rPr lang="en-GB" sz="1400" b="1" dirty="0">
                          <a:effectLst/>
                          <a:latin typeface="+mn-lt"/>
                          <a:ea typeface="Arial" panose="020B0604020202020204" pitchFamily="34" charset="0"/>
                        </a:rPr>
                        <a:t>DESCRIPTION  /  FOOD ITEM</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spcAft>
                          <a:spcPts val="0"/>
                        </a:spcAft>
                      </a:pPr>
                      <a:r>
                        <a:rPr lang="en-GB" sz="1400" b="1" dirty="0">
                          <a:effectLst/>
                          <a:latin typeface="+mn-lt"/>
                          <a:ea typeface="Arial" panose="020B0604020202020204" pitchFamily="34" charset="0"/>
                        </a:rPr>
                        <a:t>WEIGHT</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spcAft>
                          <a:spcPts val="0"/>
                        </a:spcAft>
                      </a:pPr>
                      <a:r>
                        <a:rPr lang="en-GB" sz="1400" b="1" dirty="0">
                          <a:effectLst/>
                          <a:latin typeface="+mn-lt"/>
                          <a:ea typeface="Arial" panose="020B0604020202020204" pitchFamily="34" charset="0"/>
                        </a:rPr>
                        <a:t>QTY</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ctr">
                        <a:spcAft>
                          <a:spcPts val="0"/>
                        </a:spcAft>
                      </a:pPr>
                      <a:r>
                        <a:rPr lang="en-GB" sz="1400" b="1">
                          <a:effectLst/>
                          <a:latin typeface="Arial" panose="020B0604020202020204" pitchFamily="34" charset="0"/>
                          <a:ea typeface="Arial" panose="020B0604020202020204" pitchFamily="34" charset="0"/>
                        </a:rPr>
                        <a:t>TOTAL PRICE</a:t>
                      </a:r>
                      <a:endParaRPr lang="en-ZA" sz="1400">
                        <a:effectLst/>
                        <a:latin typeface="Times New Roman" panose="02020603050405020304" pitchFamily="18" charset="0"/>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extLst>
                  <a:ext uri="{0D108BD9-81ED-4DB2-BD59-A6C34878D82A}">
                    <a16:rowId xmlns:a16="http://schemas.microsoft.com/office/drawing/2014/main" val="3202288408"/>
                  </a:ext>
                </a:extLst>
              </a:tr>
              <a:tr h="22726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GB" sz="1400" b="1" dirty="0">
                          <a:effectLst/>
                          <a:latin typeface="+mn-lt"/>
                          <a:ea typeface="Arial" panose="020B0604020202020204" pitchFamily="34" charset="0"/>
                        </a:rPr>
                        <a:t>UNIT PRICE</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400" b="1" dirty="0">
                          <a:effectLst/>
                          <a:latin typeface="+mn-lt"/>
                          <a:ea typeface="Arial" panose="020B0604020202020204" pitchFamily="34" charset="0"/>
                        </a:rPr>
                        <a:t>AMOUNT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81631124"/>
                  </a:ext>
                </a:extLst>
              </a:tr>
              <a:tr h="432018">
                <a:tc>
                  <a:txBody>
                    <a:bodyPr/>
                    <a:lstStyle/>
                    <a:p>
                      <a:pPr algn="ctr">
                        <a:spcAft>
                          <a:spcPts val="0"/>
                        </a:spcAft>
                      </a:pPr>
                      <a:r>
                        <a:rPr lang="en-GB" sz="1400">
                          <a:effectLst/>
                          <a:latin typeface="+mn-lt"/>
                          <a:ea typeface="Arial" panose="020B0604020202020204" pitchFamily="34" charset="0"/>
                        </a:rPr>
                        <a:t>1</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Maize Meal braaipap( Ace, White Star,Iwisa, Impala)</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10kg</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R111.25</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R111.25</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162582"/>
                  </a:ext>
                </a:extLst>
              </a:tr>
              <a:tr h="216010">
                <a:tc>
                  <a:txBody>
                    <a:bodyPr/>
                    <a:lstStyle/>
                    <a:p>
                      <a:pPr algn="ctr">
                        <a:spcAft>
                          <a:spcPts val="0"/>
                        </a:spcAft>
                      </a:pPr>
                      <a:r>
                        <a:rPr lang="en-GB" sz="1400">
                          <a:effectLst/>
                          <a:latin typeface="+mn-lt"/>
                          <a:ea typeface="Arial" panose="020B0604020202020204" pitchFamily="34" charset="0"/>
                        </a:rPr>
                        <a:t>2</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Rice ( Spekko, Tastic )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5 kg</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R88.75</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R88.75</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710941"/>
                  </a:ext>
                </a:extLst>
              </a:tr>
              <a:tr h="432018">
                <a:tc>
                  <a:txBody>
                    <a:bodyPr/>
                    <a:lstStyle/>
                    <a:p>
                      <a:pPr algn="ctr">
                        <a:spcAft>
                          <a:spcPts val="0"/>
                        </a:spcAft>
                      </a:pPr>
                      <a:r>
                        <a:rPr lang="en-GB" sz="1400">
                          <a:effectLst/>
                          <a:latin typeface="+mn-lt"/>
                          <a:ea typeface="Arial" panose="020B0604020202020204" pitchFamily="34" charset="0"/>
                        </a:rPr>
                        <a:t>3 </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Full cream powder milk ( Real dairy / not creamer e.g. Nespray</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1kg</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1</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R43.74</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R43.74</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996914"/>
                  </a:ext>
                </a:extLst>
              </a:tr>
              <a:tr h="216010">
                <a:tc>
                  <a:txBody>
                    <a:bodyPr/>
                    <a:lstStyle/>
                    <a:p>
                      <a:pPr algn="ctr">
                        <a:spcAft>
                          <a:spcPts val="0"/>
                        </a:spcAft>
                      </a:pPr>
                      <a:r>
                        <a:rPr lang="en-GB" sz="1400">
                          <a:effectLst/>
                          <a:latin typeface="+mn-lt"/>
                          <a:ea typeface="Arial" panose="020B0604020202020204" pitchFamily="34" charset="0"/>
                        </a:rPr>
                        <a:t>4</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Cooking Oil ( Sunflower)</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2L</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1</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R60.00</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R60.00</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681352"/>
                  </a:ext>
                </a:extLst>
              </a:tr>
              <a:tr h="432018">
                <a:tc>
                  <a:txBody>
                    <a:bodyPr/>
                    <a:lstStyle/>
                    <a:p>
                      <a:pPr algn="ctr">
                        <a:spcAft>
                          <a:spcPts val="0"/>
                        </a:spcAft>
                      </a:pPr>
                      <a:r>
                        <a:rPr lang="en-GB" sz="1400">
                          <a:effectLst/>
                          <a:latin typeface="+mn-lt"/>
                          <a:ea typeface="Arial" panose="020B0604020202020204" pitchFamily="34" charset="0"/>
                        </a:rPr>
                        <a:t>5</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a:effectLst/>
                          <a:latin typeface="+mn-lt"/>
                          <a:ea typeface="Arial" panose="020B0604020202020204" pitchFamily="34" charset="0"/>
                        </a:rPr>
                        <a:t>Tinned fish ( Glenryk, Saldhana Lucky Star)</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400g</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2</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R24.99</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R49.98</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32486"/>
                  </a:ext>
                </a:extLst>
              </a:tr>
              <a:tr h="216010">
                <a:tc>
                  <a:txBody>
                    <a:bodyPr/>
                    <a:lstStyle/>
                    <a:p>
                      <a:pPr algn="ctr">
                        <a:spcAft>
                          <a:spcPts val="0"/>
                        </a:spcAft>
                      </a:pPr>
                      <a:r>
                        <a:rPr lang="en-GB" sz="1400">
                          <a:effectLst/>
                          <a:latin typeface="+mn-lt"/>
                          <a:ea typeface="Arial" panose="020B0604020202020204" pitchFamily="34" charset="0"/>
                        </a:rPr>
                        <a:t>6</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Sugar( Hullets, Illovo, Selati)</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 kg</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R35.99</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R35.99</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46922"/>
                  </a:ext>
                </a:extLst>
              </a:tr>
              <a:tr h="432018">
                <a:tc>
                  <a:txBody>
                    <a:bodyPr/>
                    <a:lstStyle/>
                    <a:p>
                      <a:pPr algn="ctr">
                        <a:spcAft>
                          <a:spcPts val="0"/>
                        </a:spcAft>
                      </a:pPr>
                      <a:r>
                        <a:rPr lang="en-GB" sz="1400">
                          <a:effectLst/>
                          <a:latin typeface="+mn-lt"/>
                          <a:ea typeface="Arial" panose="020B0604020202020204" pitchFamily="34" charset="0"/>
                        </a:rPr>
                        <a:t>7</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Backed beans Tins (Econo, Imbo, Plaza, Olympic)</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400g</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3</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R19.00</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R19.00</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460451"/>
                  </a:ext>
                </a:extLst>
              </a:tr>
              <a:tr h="432018">
                <a:tc>
                  <a:txBody>
                    <a:bodyPr/>
                    <a:lstStyle/>
                    <a:p>
                      <a:pPr algn="ctr">
                        <a:spcAft>
                          <a:spcPts val="0"/>
                        </a:spcAft>
                      </a:pPr>
                      <a:r>
                        <a:rPr lang="en-GB" sz="1400" dirty="0">
                          <a:effectLst/>
                          <a:latin typeface="+mn-lt"/>
                          <a:ea typeface="Arial" panose="020B0604020202020204" pitchFamily="34" charset="0"/>
                        </a:rPr>
                        <a:t>8</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Tea Bags ( Five Roses, Glen, Teaspoon Tips Joko, Trinco, Rooibos)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200g</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R83.44</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R83.44</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433544"/>
                  </a:ext>
                </a:extLst>
              </a:tr>
              <a:tr h="227266">
                <a:tc>
                  <a:txBody>
                    <a:bodyPr/>
                    <a:lstStyle/>
                    <a:p>
                      <a:pPr algn="ctr">
                        <a:spcAft>
                          <a:spcPts val="0"/>
                        </a:spcAft>
                      </a:pPr>
                      <a:r>
                        <a:rPr lang="en-GB" sz="1400">
                          <a:effectLst/>
                          <a:latin typeface="+mn-lt"/>
                          <a:ea typeface="Arial" panose="020B0604020202020204" pitchFamily="34" charset="0"/>
                        </a:rPr>
                        <a:t>9</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Candles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packet</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R25.00</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R25.00</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524890"/>
                  </a:ext>
                </a:extLst>
              </a:tr>
              <a:tr h="216010">
                <a:tc>
                  <a:txBody>
                    <a:bodyPr/>
                    <a:lstStyle/>
                    <a:p>
                      <a:pPr algn="ctr">
                        <a:spcAft>
                          <a:spcPts val="0"/>
                        </a:spcAft>
                      </a:pPr>
                      <a:r>
                        <a:rPr lang="en-GB" sz="1400">
                          <a:effectLst/>
                          <a:latin typeface="+mn-lt"/>
                          <a:ea typeface="Arial" panose="020B0604020202020204" pitchFamily="34" charset="0"/>
                        </a:rPr>
                        <a:t>10</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Matches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box</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R31.25</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R31.25</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170617"/>
                  </a:ext>
                </a:extLst>
              </a:tr>
              <a:tr h="216010">
                <a:tc>
                  <a:txBody>
                    <a:bodyPr/>
                    <a:lstStyle/>
                    <a:p>
                      <a:pPr algn="ctr">
                        <a:spcAft>
                          <a:spcPts val="0"/>
                        </a:spcAft>
                      </a:pPr>
                      <a:r>
                        <a:rPr lang="en-GB" sz="1400" dirty="0">
                          <a:effectLst/>
                          <a:latin typeface="+mn-lt"/>
                          <a:ea typeface="Arial" panose="020B0604020202020204" pitchFamily="34" charset="0"/>
                        </a:rPr>
                        <a:t>11</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Potatoes</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7kg</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R61.25</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R61.25</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174887"/>
                  </a:ext>
                </a:extLst>
              </a:tr>
              <a:tr h="216010">
                <a:tc>
                  <a:txBody>
                    <a:bodyPr/>
                    <a:lstStyle/>
                    <a:p>
                      <a:pPr algn="ctr">
                        <a:spcAft>
                          <a:spcPts val="0"/>
                        </a:spcAft>
                      </a:pPr>
                      <a:r>
                        <a:rPr lang="en-GB" sz="1400">
                          <a:effectLst/>
                          <a:latin typeface="+mn-lt"/>
                          <a:ea typeface="Arial" panose="020B0604020202020204" pitchFamily="34" charset="0"/>
                        </a:rPr>
                        <a:t>12</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Onions</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7 k g</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mn-lt"/>
                          <a:ea typeface="Arial" panose="020B0604020202020204" pitchFamily="34" charset="0"/>
                        </a:rPr>
                        <a:t>1</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R104.91</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R104.91</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818235"/>
                  </a:ext>
                </a:extLst>
              </a:tr>
              <a:tr h="227266">
                <a:tc>
                  <a:txBody>
                    <a:bodyPr/>
                    <a:lstStyle/>
                    <a:p>
                      <a:pPr algn="ctr">
                        <a:spcAft>
                          <a:spcPts val="0"/>
                        </a:spcAft>
                      </a:pPr>
                      <a:r>
                        <a:rPr lang="en-GB" sz="1400">
                          <a:effectLst/>
                          <a:latin typeface="+mn-lt"/>
                          <a:ea typeface="Arial" panose="020B0604020202020204" pitchFamily="34" charset="0"/>
                        </a:rPr>
                        <a:t>13</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dirty="0">
                          <a:effectLst/>
                          <a:latin typeface="+mn-lt"/>
                          <a:ea typeface="Arial" panose="020B0604020202020204" pitchFamily="34" charset="0"/>
                        </a:rPr>
                        <a:t>Cabbages</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3 each</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3</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R18.75</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R56.25</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946006"/>
                  </a:ext>
                </a:extLst>
              </a:tr>
              <a:tr h="216010">
                <a:tc gridSpan="2">
                  <a:txBody>
                    <a:bodyPr/>
                    <a:lstStyle/>
                    <a:p>
                      <a:pPr algn="ctr">
                        <a:spcAft>
                          <a:spcPts val="0"/>
                        </a:spcAft>
                      </a:pPr>
                      <a:r>
                        <a:rPr lang="en-GB" sz="1400" b="1" dirty="0">
                          <a:effectLst/>
                          <a:latin typeface="+mn-lt"/>
                          <a:ea typeface="Arial" panose="020B0604020202020204" pitchFamily="34" charset="0"/>
                        </a:rPr>
                        <a:t>OVERALL TOTAL</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spcAft>
                          <a:spcPts val="0"/>
                        </a:spcAft>
                      </a:pPr>
                      <a:r>
                        <a:rPr lang="en-GB" sz="1400">
                          <a:effectLst/>
                          <a:latin typeface="+mn-lt"/>
                          <a:ea typeface="Arial" panose="020B0604020202020204" pitchFamily="34" charset="0"/>
                        </a:rPr>
                        <a:t> </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mn-lt"/>
                          <a:ea typeface="Arial" panose="020B0604020202020204" pitchFamily="34" charset="0"/>
                        </a:rPr>
                        <a:t>R770.81</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230785"/>
                  </a:ext>
                </a:extLst>
              </a:tr>
              <a:tr h="216010">
                <a:tc gridSpan="2">
                  <a:txBody>
                    <a:bodyPr/>
                    <a:lstStyle/>
                    <a:p>
                      <a:pPr algn="ctr">
                        <a:spcAft>
                          <a:spcPts val="0"/>
                        </a:spcAft>
                      </a:pPr>
                      <a:r>
                        <a:rPr lang="en-GB" sz="1400" dirty="0">
                          <a:effectLst/>
                          <a:latin typeface="+mn-lt"/>
                          <a:ea typeface="Arial" panose="020B0604020202020204" pitchFamily="34" charset="0"/>
                        </a:rPr>
                        <a:t>PACKAGING ( OPTIONAL)</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spcAft>
                          <a:spcPts val="0"/>
                        </a:spcAft>
                      </a:pPr>
                      <a:r>
                        <a:rPr lang="en-GB" sz="1400">
                          <a:effectLst/>
                          <a:latin typeface="+mn-lt"/>
                          <a:ea typeface="Arial" panose="020B0604020202020204" pitchFamily="34" charset="0"/>
                        </a:rPr>
                        <a:t> </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R35.00</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002600"/>
                  </a:ext>
                </a:extLst>
              </a:tr>
              <a:tr h="216010">
                <a:tc gridSpan="4">
                  <a:txBody>
                    <a:bodyPr/>
                    <a:lstStyle/>
                    <a:p>
                      <a:pPr algn="ctr">
                        <a:spcAft>
                          <a:spcPts val="0"/>
                        </a:spcAft>
                      </a:pPr>
                      <a:r>
                        <a:rPr lang="en-GB" sz="1400">
                          <a:effectLst/>
                          <a:latin typeface="+mn-lt"/>
                          <a:ea typeface="Arial" panose="020B0604020202020204" pitchFamily="34" charset="0"/>
                        </a:rPr>
                        <a:t>Transport </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spcAft>
                          <a:spcPts val="0"/>
                        </a:spcAft>
                      </a:pPr>
                      <a:r>
                        <a:rPr lang="en-GB" sz="1400" dirty="0">
                          <a:effectLst/>
                          <a:latin typeface="+mn-lt"/>
                          <a:ea typeface="Arial" panose="020B0604020202020204" pitchFamily="34" charset="0"/>
                        </a:rPr>
                        <a:t>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R0.00</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270707"/>
                  </a:ext>
                </a:extLst>
              </a:tr>
              <a:tr h="216010">
                <a:tc gridSpan="4">
                  <a:txBody>
                    <a:bodyPr/>
                    <a:lstStyle/>
                    <a:p>
                      <a:pPr algn="ctr">
                        <a:spcAft>
                          <a:spcPts val="0"/>
                        </a:spcAft>
                      </a:pPr>
                      <a:r>
                        <a:rPr lang="en-GB" sz="1400">
                          <a:effectLst/>
                          <a:latin typeface="+mn-lt"/>
                          <a:ea typeface="Arial" panose="020B0604020202020204" pitchFamily="34" charset="0"/>
                        </a:rPr>
                        <a:t>VAT</a:t>
                      </a:r>
                      <a:endParaRPr lang="en-ZA" sz="140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spcAft>
                          <a:spcPts val="0"/>
                        </a:spcAft>
                      </a:pPr>
                      <a:r>
                        <a:rPr lang="en-GB" sz="1400" dirty="0">
                          <a:effectLst/>
                          <a:latin typeface="+mn-lt"/>
                          <a:ea typeface="Arial" panose="020B0604020202020204" pitchFamily="34" charset="0"/>
                        </a:rPr>
                        <a:t>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mn-lt"/>
                          <a:ea typeface="Arial" panose="020B0604020202020204" pitchFamily="34" charset="0"/>
                        </a:rPr>
                        <a:t>R0.00</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378871"/>
                  </a:ext>
                </a:extLst>
              </a:tr>
              <a:tr h="216010">
                <a:tc gridSpan="4">
                  <a:txBody>
                    <a:bodyPr/>
                    <a:lstStyle/>
                    <a:p>
                      <a:pPr algn="ctr">
                        <a:spcAft>
                          <a:spcPts val="0"/>
                        </a:spcAft>
                      </a:pPr>
                      <a:r>
                        <a:rPr lang="en-GB" sz="1400" b="1" dirty="0">
                          <a:effectLst/>
                          <a:latin typeface="+mn-lt"/>
                          <a:ea typeface="Arial" panose="020B0604020202020204" pitchFamily="34" charset="0"/>
                        </a:rPr>
                        <a:t>GRAND TOTAL</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spcAft>
                          <a:spcPts val="0"/>
                        </a:spcAft>
                      </a:pPr>
                      <a:r>
                        <a:rPr lang="en-GB" sz="1400" dirty="0">
                          <a:effectLst/>
                          <a:latin typeface="+mn-lt"/>
                          <a:ea typeface="Arial" panose="020B0604020202020204" pitchFamily="34" charset="0"/>
                        </a:rPr>
                        <a:t> </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dirty="0">
                          <a:effectLst/>
                          <a:latin typeface="+mn-lt"/>
                          <a:ea typeface="Arial" panose="020B0604020202020204" pitchFamily="34" charset="0"/>
                        </a:rPr>
                        <a:t>R805.81</a:t>
                      </a:r>
                      <a:endParaRPr lang="en-ZA" sz="1400" dirty="0">
                        <a:effectLst/>
                        <a:latin typeface="+mn-lt"/>
                        <a:ea typeface="Times New Roman" panose="02020603050405020304" pitchFamily="18" charset="0"/>
                      </a:endParaRPr>
                    </a:p>
                  </a:txBody>
                  <a:tcPr marL="49542" marR="49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437473"/>
                  </a:ext>
                </a:extLst>
              </a:tr>
            </a:tbl>
          </a:graphicData>
        </a:graphic>
      </p:graphicFrame>
      <p:pic>
        <p:nvPicPr>
          <p:cNvPr id="14473" name="Picture 8" descr="dsd.jpg"/>
          <p:cNvPicPr>
            <a:picLocks noChangeAspect="1"/>
          </p:cNvPicPr>
          <p:nvPr/>
        </p:nvPicPr>
        <p:blipFill>
          <a:blip r:embed="rId3">
            <a:extLst>
              <a:ext uri="{28A0092B-C50C-407E-A947-70E740481C1C}">
                <a14:useLocalDpi xmlns:a14="http://schemas.microsoft.com/office/drawing/2010/main" val="0"/>
              </a:ext>
            </a:extLst>
          </a:blip>
          <a:srcRect b="14304"/>
          <a:stretch>
            <a:fillRect/>
          </a:stretch>
        </p:blipFill>
        <p:spPr bwMode="auto">
          <a:xfrm>
            <a:off x="477839" y="6136477"/>
            <a:ext cx="2125663" cy="57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74" name="Title 1"/>
          <p:cNvSpPr>
            <a:spLocks noGrp="1"/>
          </p:cNvSpPr>
          <p:nvPr>
            <p:ph type="title"/>
          </p:nvPr>
        </p:nvSpPr>
        <p:spPr>
          <a:xfrm>
            <a:off x="477839" y="49208"/>
            <a:ext cx="9011849" cy="417517"/>
          </a:xfrm>
          <a:solidFill>
            <a:srgbClr val="FFC000"/>
          </a:solidFill>
        </p:spPr>
        <p:txBody>
          <a:bodyPr>
            <a:normAutofit fontScale="90000"/>
          </a:bodyPr>
          <a:lstStyle/>
          <a:p>
            <a:pPr marL="342900" indent="-342900"/>
            <a:r>
              <a:rPr lang="en-ZA" altLang="en-US" sz="2400" b="1" dirty="0"/>
              <a:t>Costing and the content of food </a:t>
            </a:r>
            <a:r>
              <a:rPr lang="en-ZA" altLang="en-US" sz="2400" b="1" dirty="0" smtClean="0"/>
              <a:t>parcels / Per National Standards</a:t>
            </a:r>
            <a:endParaRPr lang="en-ZA" altLang="en-US" sz="2400" b="1" dirty="0"/>
          </a:p>
        </p:txBody>
      </p:sp>
    </p:spTree>
    <p:extLst>
      <p:ext uri="{BB962C8B-B14F-4D97-AF65-F5344CB8AC3E}">
        <p14:creationId xmlns:p14="http://schemas.microsoft.com/office/powerpoint/2010/main" val="1997287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7903" y="947854"/>
            <a:ext cx="9170597" cy="4243416"/>
          </a:xfrm>
          <a:prstGeom prst="rect">
            <a:avLst/>
          </a:prstGeom>
        </p:spPr>
      </p:pic>
      <p:sp>
        <p:nvSpPr>
          <p:cNvPr id="19" name="TextBox 18"/>
          <p:cNvSpPr txBox="1"/>
          <p:nvPr/>
        </p:nvSpPr>
        <p:spPr>
          <a:xfrm>
            <a:off x="348073" y="774332"/>
            <a:ext cx="9557927" cy="369332"/>
          </a:xfrm>
          <a:prstGeom prst="rect">
            <a:avLst/>
          </a:prstGeom>
          <a:noFill/>
        </p:spPr>
        <p:txBody>
          <a:bodyPr wrap="square" rtlCol="0">
            <a:spAutoFit/>
          </a:bodyPr>
          <a:lstStyle/>
          <a:p>
            <a:endParaRPr lang="en-GB" dirty="0"/>
          </a:p>
        </p:txBody>
      </p:sp>
      <p:pic>
        <p:nvPicPr>
          <p:cNvPr id="8" name="Picture 7"/>
          <p:cNvPicPr>
            <a:picLocks noChangeAspect="1"/>
          </p:cNvPicPr>
          <p:nvPr/>
        </p:nvPicPr>
        <p:blipFill>
          <a:blip r:embed="rId3"/>
          <a:stretch>
            <a:fillRect/>
          </a:stretch>
        </p:blipFill>
        <p:spPr>
          <a:xfrm>
            <a:off x="8305803" y="6024947"/>
            <a:ext cx="1423811" cy="667961"/>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5961641"/>
            <a:ext cx="2616200" cy="782067"/>
          </a:xfrm>
          <a:prstGeom prst="rect">
            <a:avLst/>
          </a:prstGeom>
        </p:spPr>
      </p:pic>
      <p:sp>
        <p:nvSpPr>
          <p:cNvPr id="7" name="Title 6"/>
          <p:cNvSpPr>
            <a:spLocks noGrp="1"/>
          </p:cNvSpPr>
          <p:nvPr>
            <p:ph type="title"/>
          </p:nvPr>
        </p:nvSpPr>
        <p:spPr>
          <a:xfrm>
            <a:off x="495300" y="274637"/>
            <a:ext cx="9093200" cy="4916633"/>
          </a:xfrm>
        </p:spPr>
        <p:txBody>
          <a:bodyPr>
            <a:normAutofit/>
          </a:bodyPr>
          <a:lstStyle/>
          <a:p>
            <a:r>
              <a:rPr lang="en-ZA" sz="6000" b="1" dirty="0" smtClean="0">
                <a:latin typeface="+mn-lt"/>
                <a:cs typeface="Arial" panose="020B0604020202020204" pitchFamily="34" charset="0"/>
              </a:rPr>
              <a:t/>
            </a:r>
            <a:br>
              <a:rPr lang="en-ZA" sz="6000" b="1" dirty="0" smtClean="0">
                <a:latin typeface="+mn-lt"/>
                <a:cs typeface="Arial" panose="020B0604020202020204" pitchFamily="34" charset="0"/>
              </a:rPr>
            </a:br>
            <a:r>
              <a:rPr lang="en-ZA" sz="6000" b="1" dirty="0" smtClean="0">
                <a:latin typeface="+mn-lt"/>
                <a:cs typeface="Arial" panose="020B0604020202020204" pitchFamily="34" charset="0"/>
              </a:rPr>
              <a:t>FOOD PARCELS AND DONATIOND  DISTRIBUTED</a:t>
            </a:r>
            <a:endParaRPr lang="en-ZA" sz="6000" b="1" dirty="0">
              <a:latin typeface="+mn-lt"/>
              <a:cs typeface="Arial" panose="020B0604020202020204" pitchFamily="34" charset="0"/>
            </a:endParaRPr>
          </a:p>
        </p:txBody>
      </p:sp>
      <p:sp>
        <p:nvSpPr>
          <p:cNvPr id="16" name="Date Placeholder 15"/>
          <p:cNvSpPr>
            <a:spLocks noGrp="1"/>
          </p:cNvSpPr>
          <p:nvPr>
            <p:ph type="dt" sz="half" idx="10"/>
          </p:nvPr>
        </p:nvSpPr>
        <p:spPr/>
        <p:txBody>
          <a:bodyPr/>
          <a:lstStyle/>
          <a:p>
            <a:fld id="{F155A325-9D05-45E0-A8D4-63A073A1AEE3}" type="datetime1">
              <a:rPr lang="en-US" smtClean="0"/>
              <a:t>8/27/2020</a:t>
            </a:fld>
            <a:endParaRPr lang="en-US"/>
          </a:p>
        </p:txBody>
      </p:sp>
      <p:sp>
        <p:nvSpPr>
          <p:cNvPr id="17" name="Slide Number Placeholder 16"/>
          <p:cNvSpPr>
            <a:spLocks noGrp="1"/>
          </p:cNvSpPr>
          <p:nvPr>
            <p:ph type="sldNum" sz="quarter" idx="12"/>
          </p:nvPr>
        </p:nvSpPr>
        <p:spPr/>
        <p:txBody>
          <a:bodyPr/>
          <a:lstStyle/>
          <a:p>
            <a:fld id="{39AC5568-C467-DA4E-A229-6C912B895CA4}" type="slidenum">
              <a:rPr lang="en-US" smtClean="0"/>
              <a:t>17</a:t>
            </a:fld>
            <a:endParaRPr lang="en-US"/>
          </a:p>
        </p:txBody>
      </p:sp>
    </p:spTree>
    <p:extLst>
      <p:ext uri="{BB962C8B-B14F-4D97-AF65-F5344CB8AC3E}">
        <p14:creationId xmlns:p14="http://schemas.microsoft.com/office/powerpoint/2010/main" val="3847612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8073" y="251112"/>
            <a:ext cx="9240427" cy="523220"/>
            <a:chOff x="348073" y="251112"/>
            <a:chExt cx="9240427" cy="523220"/>
          </a:xfrm>
        </p:grpSpPr>
        <p:pic>
          <p:nvPicPr>
            <p:cNvPr id="6" name="Picture 5"/>
            <p:cNvPicPr>
              <a:picLocks noChangeAspect="1"/>
            </p:cNvPicPr>
            <p:nvPr/>
          </p:nvPicPr>
          <p:blipFill>
            <a:blip r:embed="rId2"/>
            <a:stretch>
              <a:fillRect/>
            </a:stretch>
          </p:blipFill>
          <p:spPr>
            <a:xfrm>
              <a:off x="348073" y="251112"/>
              <a:ext cx="9170597" cy="451224"/>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51112"/>
              <a:ext cx="9003745" cy="523220"/>
            </a:xfrm>
            <a:prstGeom prst="rect">
              <a:avLst/>
            </a:prstGeom>
            <a:noFill/>
          </p:spPr>
          <p:txBody>
            <a:bodyPr wrap="square" rtlCol="0">
              <a:spAutoFit/>
            </a:bodyPr>
            <a:lstStyle/>
            <a:p>
              <a:r>
                <a:rPr lang="en-ZA" sz="2800" b="1" dirty="0" smtClean="0"/>
                <a:t>SRD DISTRIBUTED</a:t>
              </a:r>
              <a:endParaRPr lang="en-ZA" sz="2800" b="1" dirty="0"/>
            </a:p>
          </p:txBody>
        </p:sp>
      </p:grpSp>
      <p:pic>
        <p:nvPicPr>
          <p:cNvPr id="8" name="Picture 7"/>
          <p:cNvPicPr>
            <a:picLocks noChangeAspect="1"/>
          </p:cNvPicPr>
          <p:nvPr/>
        </p:nvPicPr>
        <p:blipFill>
          <a:blip r:embed="rId3"/>
          <a:stretch>
            <a:fillRect/>
          </a:stretch>
        </p:blipFill>
        <p:spPr>
          <a:xfrm>
            <a:off x="8305803" y="6024947"/>
            <a:ext cx="1423811" cy="667961"/>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5961641"/>
            <a:ext cx="2616200" cy="782067"/>
          </a:xfrm>
          <a:prstGeom prst="rect">
            <a:avLst/>
          </a:prstGeom>
        </p:spPr>
      </p:pic>
      <p:sp>
        <p:nvSpPr>
          <p:cNvPr id="11" name="Date Placeholder 10"/>
          <p:cNvSpPr>
            <a:spLocks noGrp="1"/>
          </p:cNvSpPr>
          <p:nvPr>
            <p:ph type="dt" sz="half" idx="10"/>
          </p:nvPr>
        </p:nvSpPr>
        <p:spPr/>
        <p:txBody>
          <a:bodyPr/>
          <a:lstStyle/>
          <a:p>
            <a:fld id="{881AA6BD-3B2F-48DC-8923-77E9C80482AD}" type="datetime1">
              <a:rPr lang="en-US" smtClean="0"/>
              <a:t>8/27/2020</a:t>
            </a:fld>
            <a:endParaRPr lang="en-US"/>
          </a:p>
        </p:txBody>
      </p:sp>
      <p:sp>
        <p:nvSpPr>
          <p:cNvPr id="12" name="Slide Number Placeholder 11"/>
          <p:cNvSpPr>
            <a:spLocks noGrp="1"/>
          </p:cNvSpPr>
          <p:nvPr>
            <p:ph type="sldNum" sz="quarter" idx="12"/>
          </p:nvPr>
        </p:nvSpPr>
        <p:spPr/>
        <p:txBody>
          <a:bodyPr/>
          <a:lstStyle/>
          <a:p>
            <a:fld id="{39AC5568-C467-DA4E-A229-6C912B895CA4}" type="slidenum">
              <a:rPr lang="en-US" smtClean="0"/>
              <a:t>18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26681083"/>
              </p:ext>
            </p:extLst>
          </p:nvPr>
        </p:nvGraphicFramePr>
        <p:xfrm>
          <a:off x="387330" y="814572"/>
          <a:ext cx="9131340" cy="4760728"/>
        </p:xfrm>
        <a:graphic>
          <a:graphicData uri="http://schemas.openxmlformats.org/drawingml/2006/table">
            <a:tbl>
              <a:tblPr firstRow="1" bandRow="1">
                <a:tableStyleId>{5C22544A-7EE6-4342-B048-85BDC9FD1C3A}</a:tableStyleId>
              </a:tblPr>
              <a:tblGrid>
                <a:gridCol w="3080699">
                  <a:extLst>
                    <a:ext uri="{9D8B030D-6E8A-4147-A177-3AD203B41FA5}">
                      <a16:colId xmlns:a16="http://schemas.microsoft.com/office/drawing/2014/main" val="2526816578"/>
                    </a:ext>
                  </a:extLst>
                </a:gridCol>
                <a:gridCol w="2888166">
                  <a:extLst>
                    <a:ext uri="{9D8B030D-6E8A-4147-A177-3AD203B41FA5}">
                      <a16:colId xmlns:a16="http://schemas.microsoft.com/office/drawing/2014/main" val="3021570558"/>
                    </a:ext>
                  </a:extLst>
                </a:gridCol>
                <a:gridCol w="3162475">
                  <a:extLst>
                    <a:ext uri="{9D8B030D-6E8A-4147-A177-3AD203B41FA5}">
                      <a16:colId xmlns:a16="http://schemas.microsoft.com/office/drawing/2014/main" val="1015945434"/>
                    </a:ext>
                  </a:extLst>
                </a:gridCol>
              </a:tblGrid>
              <a:tr h="549786">
                <a:tc gridSpan="3">
                  <a:txBody>
                    <a:bodyPr/>
                    <a:lstStyle/>
                    <a:p>
                      <a:pPr marL="0" algn="l" defTabSz="457200" rtl="0" eaLnBrk="1" latinLnBrk="0" hangingPunct="1">
                        <a:lnSpc>
                          <a:spcPct val="115000"/>
                        </a:lnSpc>
                        <a:spcAft>
                          <a:spcPts val="0"/>
                        </a:spcAft>
                      </a:pPr>
                      <a:r>
                        <a:rPr lang="en-ZA" sz="2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DETAILS</a:t>
                      </a:r>
                      <a:r>
                        <a:rPr lang="en-ZA" sz="24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OF FOOD PARCELS DISTRIBUTED</a:t>
                      </a:r>
                      <a:endParaRPr lang="en-ZA" sz="2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extLst>
                  <a:ext uri="{0D108BD9-81ED-4DB2-BD59-A6C34878D82A}">
                    <a16:rowId xmlns:a16="http://schemas.microsoft.com/office/drawing/2014/main" val="1119958503"/>
                  </a:ext>
                </a:extLst>
              </a:tr>
              <a:tr h="742166">
                <a:tc>
                  <a:txBody>
                    <a:bodyPr/>
                    <a:lstStyle/>
                    <a:p>
                      <a:pPr algn="l">
                        <a:lnSpc>
                          <a:spcPct val="107000"/>
                        </a:lnSpc>
                        <a:spcAft>
                          <a:spcPts val="0"/>
                        </a:spcAft>
                      </a:pPr>
                      <a:r>
                        <a:rPr lang="en-ZA" sz="2000" b="1" dirty="0">
                          <a:effectLst/>
                        </a:rPr>
                        <a:t>Districts </a:t>
                      </a:r>
                      <a:endParaRPr lang="en-ZA"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spcAft>
                          <a:spcPts val="0"/>
                        </a:spcAft>
                      </a:pPr>
                      <a:r>
                        <a:rPr lang="en-GB" sz="2000" b="1" dirty="0">
                          <a:effectLst/>
                        </a:rPr>
                        <a:t># food </a:t>
                      </a:r>
                      <a:r>
                        <a:rPr lang="en-GB" sz="2000" b="1" dirty="0" smtClean="0">
                          <a:effectLst/>
                        </a:rPr>
                        <a:t>parcels distributed </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indent="-33655">
                        <a:spcAft>
                          <a:spcPts val="0"/>
                        </a:spcAft>
                      </a:pPr>
                      <a:r>
                        <a:rPr lang="en-GB" sz="2000" b="1" dirty="0" smtClean="0">
                          <a:effectLst/>
                        </a:rPr>
                        <a:t># people</a:t>
                      </a:r>
                      <a:r>
                        <a:rPr lang="en-GB" sz="2000" b="1" baseline="0" dirty="0" smtClean="0">
                          <a:effectLst/>
                        </a:rPr>
                        <a:t> reached </a:t>
                      </a:r>
                      <a:r>
                        <a:rPr lang="en-GB" sz="2000" b="1" dirty="0" smtClean="0">
                          <a:effectLst/>
                        </a:rPr>
                        <a:t> (1:4/5)</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003681"/>
                  </a:ext>
                </a:extLst>
              </a:tr>
              <a:tr h="962126">
                <a:tc>
                  <a:txBody>
                    <a:bodyPr/>
                    <a:lstStyle/>
                    <a:p>
                      <a:pPr>
                        <a:lnSpc>
                          <a:spcPct val="115000"/>
                        </a:lnSpc>
                        <a:spcAft>
                          <a:spcPts val="0"/>
                        </a:spcAft>
                      </a:pPr>
                      <a:r>
                        <a:rPr lang="en-ZA" sz="2000" kern="1200" dirty="0">
                          <a:effectLst/>
                        </a:rPr>
                        <a:t>Ehlanzeni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58783" marR="58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latin typeface="+mn-lt"/>
                        </a:rPr>
                        <a:t> 27</a:t>
                      </a:r>
                      <a:r>
                        <a:rPr lang="en-US" sz="2000" u="none" strike="noStrike" baseline="0" dirty="0" smtClean="0">
                          <a:effectLst/>
                          <a:latin typeface="+mn-lt"/>
                        </a:rPr>
                        <a:t> 085</a:t>
                      </a:r>
                      <a:endParaRPr lang="en-US" sz="2000" b="0" i="0" u="none" strike="noStrike" dirty="0">
                        <a:solidFill>
                          <a:srgbClr val="000000"/>
                        </a:solidFill>
                        <a:effectLst/>
                        <a:latin typeface="+mn-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2000" u="none" strike="noStrike" dirty="0" smtClean="0">
                          <a:effectLst/>
                          <a:latin typeface="+mn-lt"/>
                        </a:rPr>
                        <a:t> 135</a:t>
                      </a:r>
                      <a:r>
                        <a:rPr lang="en-ZA" sz="2000" u="none" strike="noStrike" baseline="0" dirty="0" smtClean="0">
                          <a:effectLst/>
                          <a:latin typeface="+mn-lt"/>
                        </a:rPr>
                        <a:t> 425</a:t>
                      </a:r>
                      <a:r>
                        <a:rPr lang="en-ZA" sz="2000" u="none" strike="noStrike" dirty="0" smtClean="0">
                          <a:effectLst/>
                          <a:latin typeface="+mn-lt"/>
                        </a:rPr>
                        <a:t> </a:t>
                      </a:r>
                      <a:endParaRPr lang="en-ZA" sz="2000" b="0" i="0" u="none" strike="noStrike" dirty="0">
                        <a:solidFill>
                          <a:srgbClr val="000000"/>
                        </a:solidFill>
                        <a:effectLst/>
                        <a:latin typeface="+mn-lt"/>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18689"/>
                  </a:ext>
                </a:extLst>
              </a:tr>
              <a:tr h="742166">
                <a:tc>
                  <a:txBody>
                    <a:bodyPr/>
                    <a:lstStyle/>
                    <a:p>
                      <a:pPr>
                        <a:lnSpc>
                          <a:spcPct val="115000"/>
                        </a:lnSpc>
                        <a:spcAft>
                          <a:spcPts val="0"/>
                        </a:spcAft>
                      </a:pPr>
                      <a:r>
                        <a:rPr lang="en-ZA" sz="2000" kern="1200" dirty="0">
                          <a:effectLst/>
                        </a:rPr>
                        <a:t>Gert Sibande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58783" marR="58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lgn="ctr">
                        <a:spcAft>
                          <a:spcPts val="0"/>
                        </a:spcAft>
                      </a:pPr>
                      <a:r>
                        <a:rPr lang="en-ZA" sz="2000" b="0" dirty="0" smtClean="0">
                          <a:effectLst/>
                          <a:latin typeface="+mn-lt"/>
                          <a:ea typeface="+mn-ea"/>
                          <a:cs typeface="+mn-cs"/>
                        </a:rPr>
                        <a:t>18</a:t>
                      </a:r>
                      <a:r>
                        <a:rPr lang="en-ZA" sz="2000" b="0" baseline="0" dirty="0" smtClean="0">
                          <a:effectLst/>
                          <a:latin typeface="+mn-lt"/>
                          <a:ea typeface="+mn-ea"/>
                          <a:cs typeface="+mn-cs"/>
                        </a:rPr>
                        <a:t> 056</a:t>
                      </a:r>
                      <a:endParaRPr lang="en-ZA" sz="2000" b="0" dirty="0">
                        <a:effectLst/>
                        <a:latin typeface="+mn-lt"/>
                        <a:ea typeface="Calibri" panose="020F0502020204030204" pitchFamily="34" charset="0"/>
                        <a:cs typeface="Arial" panose="020B0604020202020204" pitchFamily="34" charset="0"/>
                      </a:endParaRPr>
                    </a:p>
                  </a:txBody>
                  <a:tcPr marL="59135" marR="59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2000" u="none" strike="noStrike" dirty="0" smtClean="0">
                          <a:effectLst/>
                          <a:latin typeface="+mn-lt"/>
                        </a:rPr>
                        <a:t> 90</a:t>
                      </a:r>
                      <a:r>
                        <a:rPr lang="en-ZA" sz="2000" u="none" strike="noStrike" baseline="0" dirty="0" smtClean="0">
                          <a:effectLst/>
                          <a:latin typeface="+mn-lt"/>
                        </a:rPr>
                        <a:t> 280</a:t>
                      </a:r>
                      <a:endParaRPr lang="en-ZA" sz="2000" b="0" i="0" u="none" strike="noStrike" dirty="0">
                        <a:solidFill>
                          <a:srgbClr val="000000"/>
                        </a:solidFill>
                        <a:effectLst/>
                        <a:latin typeface="+mn-lt"/>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611267"/>
                  </a:ext>
                </a:extLst>
              </a:tr>
              <a:tr h="882242">
                <a:tc>
                  <a:txBody>
                    <a:bodyPr/>
                    <a:lstStyle/>
                    <a:p>
                      <a:pPr>
                        <a:lnSpc>
                          <a:spcPct val="115000"/>
                        </a:lnSpc>
                        <a:spcAft>
                          <a:spcPts val="0"/>
                        </a:spcAft>
                      </a:pPr>
                      <a:r>
                        <a:rPr lang="en-ZA" sz="2000" kern="1200" dirty="0">
                          <a:effectLst/>
                        </a:rPr>
                        <a:t>Nkangala</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58783" marR="587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lgn="ctr">
                        <a:spcAft>
                          <a:spcPts val="0"/>
                        </a:spcAft>
                      </a:pPr>
                      <a:endParaRPr lang="en-ZA" sz="2000" b="0" dirty="0">
                        <a:effectLst/>
                        <a:latin typeface="+mn-lt"/>
                        <a:cs typeface="Arial" panose="020B0604020202020204" pitchFamily="34" charset="0"/>
                      </a:endParaRPr>
                    </a:p>
                    <a:p>
                      <a:pPr marL="457200" indent="-457200" algn="ctr">
                        <a:spcAft>
                          <a:spcPts val="0"/>
                        </a:spcAft>
                      </a:pPr>
                      <a:r>
                        <a:rPr lang="en-ZA" sz="2000" b="0" dirty="0" smtClean="0">
                          <a:effectLst/>
                          <a:latin typeface="+mn-lt"/>
                          <a:cs typeface="Arial" panose="020B0604020202020204" pitchFamily="34" charset="0"/>
                        </a:rPr>
                        <a:t>15 047</a:t>
                      </a:r>
                      <a:endParaRPr lang="en-ZA" sz="2000" dirty="0" smtClean="0">
                        <a:effectLst/>
                        <a:latin typeface="+mn-lt"/>
                      </a:endParaRPr>
                    </a:p>
                  </a:txBody>
                  <a:tcPr marL="59135" marR="59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2000" b="0" i="0" u="none" strike="noStrike" dirty="0" smtClean="0">
                          <a:solidFill>
                            <a:schemeClr val="dk1"/>
                          </a:solidFill>
                          <a:effectLst/>
                          <a:latin typeface="+mn-lt"/>
                          <a:cs typeface="+mn-cs"/>
                        </a:rPr>
                        <a:t> 75</a:t>
                      </a:r>
                      <a:r>
                        <a:rPr lang="en-ZA" sz="2000" b="0" i="0" u="none" strike="noStrike" baseline="0" dirty="0" smtClean="0">
                          <a:solidFill>
                            <a:schemeClr val="dk1"/>
                          </a:solidFill>
                          <a:effectLst/>
                          <a:latin typeface="+mn-lt"/>
                          <a:cs typeface="+mn-cs"/>
                        </a:rPr>
                        <a:t> 235</a:t>
                      </a:r>
                      <a:endParaRPr lang="en-ZA" sz="2000" b="0" i="0" u="none" strike="noStrike" dirty="0">
                        <a:solidFill>
                          <a:srgbClr val="000000"/>
                        </a:solidFill>
                        <a:effectLst/>
                        <a:latin typeface="+mn-lt"/>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187134"/>
                  </a:ext>
                </a:extLst>
              </a:tr>
              <a:tr h="882242">
                <a:tc>
                  <a:txBody>
                    <a:bodyPr/>
                    <a:lstStyle/>
                    <a:p>
                      <a:pPr algn="l">
                        <a:lnSpc>
                          <a:spcPct val="107000"/>
                        </a:lnSpc>
                        <a:spcAft>
                          <a:spcPts val="0"/>
                        </a:spcAft>
                      </a:pPr>
                      <a:r>
                        <a:rPr lang="en-ZA" sz="2000" dirty="0" smtClean="0">
                          <a:effectLst/>
                        </a:rPr>
                        <a:t>TOTAL (excluding</a:t>
                      </a:r>
                      <a:r>
                        <a:rPr lang="en-ZA" sz="2000" baseline="0" dirty="0" smtClean="0">
                          <a:effectLst/>
                        </a:rPr>
                        <a:t> SASSA and Solidarity Fund)</a:t>
                      </a:r>
                      <a:endParaRPr lang="en-ZA"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lgn="ctr">
                        <a:spcAft>
                          <a:spcPts val="0"/>
                        </a:spcAft>
                      </a:pPr>
                      <a:r>
                        <a:rPr lang="en-ZA" sz="2000" b="1" dirty="0" smtClean="0">
                          <a:effectLst/>
                          <a:latin typeface="+mn-lt"/>
                          <a:ea typeface="+mn-ea"/>
                          <a:cs typeface="+mn-cs"/>
                        </a:rPr>
                        <a:t>60</a:t>
                      </a:r>
                      <a:r>
                        <a:rPr lang="en-ZA" sz="2000" b="1" baseline="0" dirty="0" smtClean="0">
                          <a:effectLst/>
                          <a:latin typeface="+mn-lt"/>
                          <a:ea typeface="+mn-ea"/>
                          <a:cs typeface="+mn-cs"/>
                        </a:rPr>
                        <a:t> 188 </a:t>
                      </a:r>
                      <a:endParaRPr lang="en-ZA" sz="2000" b="1" dirty="0">
                        <a:effectLst/>
                        <a:latin typeface="+mn-lt"/>
                        <a:ea typeface="Calibri" panose="020F0502020204030204" pitchFamily="34" charset="0"/>
                        <a:cs typeface="Arial" panose="020B0604020202020204" pitchFamily="34" charset="0"/>
                      </a:endParaRPr>
                    </a:p>
                  </a:txBody>
                  <a:tcPr marL="59135" marR="59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2000" b="1" u="none" strike="noStrike" dirty="0" smtClean="0">
                          <a:effectLst/>
                          <a:latin typeface="+mn-lt"/>
                        </a:rPr>
                        <a:t> 300</a:t>
                      </a:r>
                      <a:r>
                        <a:rPr lang="en-ZA" sz="2000" b="1" u="none" strike="noStrike" baseline="0" dirty="0" smtClean="0">
                          <a:effectLst/>
                          <a:latin typeface="+mn-lt"/>
                        </a:rPr>
                        <a:t> 940</a:t>
                      </a:r>
                      <a:endParaRPr lang="en-ZA" sz="2000" b="1" i="0" u="none" strike="noStrike" dirty="0">
                        <a:solidFill>
                          <a:srgbClr val="000000"/>
                        </a:solidFill>
                        <a:effectLst/>
                        <a:latin typeface="+mn-lt"/>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9802948"/>
                  </a:ext>
                </a:extLst>
              </a:tr>
            </a:tbl>
          </a:graphicData>
        </a:graphic>
      </p:graphicFrame>
    </p:spTree>
    <p:extLst>
      <p:ext uri="{BB962C8B-B14F-4D97-AF65-F5344CB8AC3E}">
        <p14:creationId xmlns:p14="http://schemas.microsoft.com/office/powerpoint/2010/main" val="1707243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8073" y="251113"/>
            <a:ext cx="9240427" cy="416204"/>
            <a:chOff x="348073" y="251112"/>
            <a:chExt cx="9240427" cy="503372"/>
          </a:xfrm>
        </p:grpSpPr>
        <p:pic>
          <p:nvPicPr>
            <p:cNvPr id="6" name="Picture 5"/>
            <p:cNvPicPr>
              <a:picLocks noChangeAspect="1"/>
            </p:cNvPicPr>
            <p:nvPr/>
          </p:nvPicPr>
          <p:blipFill>
            <a:blip r:embed="rId3"/>
            <a:stretch>
              <a:fillRect/>
            </a:stretch>
          </p:blipFill>
          <p:spPr>
            <a:xfrm>
              <a:off x="348073" y="251112"/>
              <a:ext cx="9170597" cy="451224"/>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51112"/>
              <a:ext cx="9003745" cy="503372"/>
            </a:xfrm>
            <a:prstGeom prst="rect">
              <a:avLst/>
            </a:prstGeom>
            <a:noFill/>
          </p:spPr>
          <p:txBody>
            <a:bodyPr wrap="square" rtlCol="0">
              <a:spAutoFit/>
            </a:bodyPr>
            <a:lstStyle/>
            <a:p>
              <a:pPr>
                <a:lnSpc>
                  <a:spcPct val="115000"/>
                </a:lnSpc>
              </a:pPr>
              <a:r>
                <a:rPr lang="en-ZA" sz="2000" dirty="0" smtClean="0">
                  <a:latin typeface="Arial" panose="020B0604020202020204" pitchFamily="34" charset="0"/>
                  <a:ea typeface="Calibri" panose="020F0502020204030204" pitchFamily="34" charset="0"/>
                  <a:cs typeface="Arial" panose="020B0604020202020204" pitchFamily="34" charset="0"/>
                </a:rPr>
                <a:t>CHANNELS </a:t>
              </a:r>
              <a:r>
                <a:rPr lang="en-ZA" sz="2000" dirty="0">
                  <a:latin typeface="Arial" panose="020B0604020202020204" pitchFamily="34" charset="0"/>
                  <a:ea typeface="Calibri" panose="020F0502020204030204" pitchFamily="34" charset="0"/>
                  <a:cs typeface="Arial" panose="020B0604020202020204" pitchFamily="34" charset="0"/>
                </a:rPr>
                <a:t>OF DISTRIBUTION</a:t>
              </a:r>
            </a:p>
          </p:txBody>
        </p:sp>
      </p:grpSp>
      <p:pic>
        <p:nvPicPr>
          <p:cNvPr id="8" name="Picture 7"/>
          <p:cNvPicPr>
            <a:picLocks noChangeAspect="1"/>
          </p:cNvPicPr>
          <p:nvPr/>
        </p:nvPicPr>
        <p:blipFill>
          <a:blip r:embed="rId4"/>
          <a:stretch>
            <a:fillRect/>
          </a:stretch>
        </p:blipFill>
        <p:spPr>
          <a:xfrm>
            <a:off x="8472279" y="5751085"/>
            <a:ext cx="1289996" cy="731267"/>
          </a:xfrm>
          <a:prstGeom prst="rect">
            <a:avLst/>
          </a:prstGeom>
        </p:spPr>
      </p:pic>
      <p:pic>
        <p:nvPicPr>
          <p:cNvPr id="9" name="Picture 8" descr="ds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 y="5787483"/>
            <a:ext cx="1456473" cy="956225"/>
          </a:xfrm>
          <a:prstGeom prst="rect">
            <a:avLst/>
          </a:prstGeom>
        </p:spPr>
      </p:pic>
      <p:sp>
        <p:nvSpPr>
          <p:cNvPr id="11" name="Date Placeholder 10"/>
          <p:cNvSpPr>
            <a:spLocks noGrp="1"/>
          </p:cNvSpPr>
          <p:nvPr>
            <p:ph type="dt" sz="half" idx="10"/>
          </p:nvPr>
        </p:nvSpPr>
        <p:spPr/>
        <p:txBody>
          <a:bodyPr/>
          <a:lstStyle/>
          <a:p>
            <a:fld id="{881AA6BD-3B2F-48DC-8923-77E9C80482AD}" type="datetime1">
              <a:rPr lang="en-US" smtClean="0"/>
              <a:t>8/27/2020</a:t>
            </a:fld>
            <a:endParaRPr lang="en-US"/>
          </a:p>
        </p:txBody>
      </p:sp>
      <p:sp>
        <p:nvSpPr>
          <p:cNvPr id="12" name="Slide Number Placeholder 11"/>
          <p:cNvSpPr>
            <a:spLocks noGrp="1"/>
          </p:cNvSpPr>
          <p:nvPr>
            <p:ph type="sldNum" sz="quarter" idx="12"/>
          </p:nvPr>
        </p:nvSpPr>
        <p:spPr/>
        <p:txBody>
          <a:bodyPr/>
          <a:lstStyle/>
          <a:p>
            <a:fld id="{39AC5568-C467-DA4E-A229-6C912B895CA4}" type="slidenum">
              <a:rPr lang="en-US" smtClean="0"/>
              <a:t>19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66556006"/>
              </p:ext>
            </p:extLst>
          </p:nvPr>
        </p:nvGraphicFramePr>
        <p:xfrm>
          <a:off x="245326" y="814572"/>
          <a:ext cx="9343174" cy="4457509"/>
        </p:xfrm>
        <a:graphic>
          <a:graphicData uri="http://schemas.openxmlformats.org/drawingml/2006/table">
            <a:tbl>
              <a:tblPr firstRow="1" bandRow="1">
                <a:tableStyleId>{5C22544A-7EE6-4342-B048-85BDC9FD1C3A}</a:tableStyleId>
              </a:tblPr>
              <a:tblGrid>
                <a:gridCol w="2119972">
                  <a:extLst>
                    <a:ext uri="{9D8B030D-6E8A-4147-A177-3AD203B41FA5}">
                      <a16:colId xmlns:a16="http://schemas.microsoft.com/office/drawing/2014/main" val="2526816578"/>
                    </a:ext>
                  </a:extLst>
                </a:gridCol>
                <a:gridCol w="3030252">
                  <a:extLst>
                    <a:ext uri="{9D8B030D-6E8A-4147-A177-3AD203B41FA5}">
                      <a16:colId xmlns:a16="http://schemas.microsoft.com/office/drawing/2014/main" val="3021570558"/>
                    </a:ext>
                  </a:extLst>
                </a:gridCol>
                <a:gridCol w="4192950">
                  <a:extLst>
                    <a:ext uri="{9D8B030D-6E8A-4147-A177-3AD203B41FA5}">
                      <a16:colId xmlns:a16="http://schemas.microsoft.com/office/drawing/2014/main" val="1015945434"/>
                    </a:ext>
                  </a:extLst>
                </a:gridCol>
              </a:tblGrid>
              <a:tr h="471750">
                <a:tc>
                  <a:txBody>
                    <a:bodyPr/>
                    <a:lstStyle/>
                    <a:p>
                      <a:pPr marL="0" algn="ctr" defTabSz="457200" rtl="0" eaLnBrk="1" fontAlgn="ctr" latinLnBrk="0" hangingPunct="1">
                        <a:lnSpc>
                          <a:spcPct val="115000"/>
                        </a:lnSpc>
                        <a:spcAft>
                          <a:spcPts val="0"/>
                        </a:spcAft>
                      </a:pPr>
                      <a:r>
                        <a:rPr lang="en-ZA" sz="1800" b="1" i="0" u="none" strike="noStrike" kern="1200" dirty="0" smtClean="0">
                          <a:solidFill>
                            <a:srgbClr val="2C5131"/>
                          </a:solidFill>
                          <a:effectLst/>
                          <a:latin typeface="+mn-lt"/>
                          <a:ea typeface="+mn-ea"/>
                          <a:cs typeface="Arial" panose="020B0604020202020204" pitchFamily="34" charset="0"/>
                        </a:rPr>
                        <a:t>Source</a:t>
                      </a:r>
                      <a:endParaRPr lang="en-ZA" sz="1800" b="1" i="0" u="none" strike="noStrike" kern="1200" dirty="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ctr" defTabSz="457200" rtl="0" eaLnBrk="1" fontAlgn="ctr" latinLnBrk="0" hangingPunct="1"/>
                      <a:r>
                        <a:rPr lang="en-ZA" sz="1800" b="1" u="none" strike="noStrike" kern="1200" dirty="0" smtClean="0">
                          <a:solidFill>
                            <a:srgbClr val="2C5131"/>
                          </a:solidFill>
                          <a:effectLst/>
                          <a:latin typeface="+mn-lt"/>
                        </a:rPr>
                        <a:t>Number of Food Parcels</a:t>
                      </a:r>
                      <a:endParaRPr lang="en-ZA" sz="1800" b="1" i="0" u="none" strike="noStrike" kern="1200" dirty="0">
                        <a:solidFill>
                          <a:srgbClr val="2C5131"/>
                        </a:solidFill>
                        <a:effectLst/>
                        <a:latin typeface="+mn-lt"/>
                        <a:ea typeface="+mn-ea"/>
                        <a:cs typeface="Arial" panose="020B0604020202020204" pitchFamily="34" charset="0"/>
                      </a:endParaRP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marR="0" lvl="0" indent="0" algn="ctr" defTabSz="457200" rtl="0" eaLnBrk="1" fontAlgn="ctr" latinLnBrk="0" hangingPunct="1">
                        <a:lnSpc>
                          <a:spcPct val="115000"/>
                        </a:lnSpc>
                        <a:spcBef>
                          <a:spcPts val="0"/>
                        </a:spcBef>
                        <a:spcAft>
                          <a:spcPts val="0"/>
                        </a:spcAft>
                        <a:buClrTx/>
                        <a:buSzTx/>
                        <a:buFont typeface="Arial" panose="020B0604020202020204" pitchFamily="34" charset="0"/>
                        <a:buNone/>
                        <a:tabLst/>
                        <a:defRPr/>
                      </a:pPr>
                      <a:r>
                        <a:rPr lang="en-ZA" sz="1800" b="1" u="none" strike="noStrike" kern="1200" dirty="0" smtClean="0">
                          <a:solidFill>
                            <a:srgbClr val="2C5131"/>
                          </a:solidFill>
                          <a:effectLst/>
                          <a:latin typeface="+mn-lt"/>
                        </a:rPr>
                        <a:t>Mode of Distribution</a:t>
                      </a:r>
                      <a:endParaRPr lang="en-ZA" sz="1800" b="1" i="0" u="none" strike="noStrike" kern="1200" dirty="0" smtClean="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003681"/>
                  </a:ext>
                </a:extLst>
              </a:tr>
              <a:tr h="502056">
                <a:tc>
                  <a:txBody>
                    <a:bodyPr/>
                    <a:lstStyle/>
                    <a:p>
                      <a:pPr marL="0" lvl="0" algn="l" defTabSz="457200" rtl="0" eaLnBrk="1" fontAlgn="ctr" latinLnBrk="0" hangingPunct="1">
                        <a:lnSpc>
                          <a:spcPct val="115000"/>
                        </a:lnSpc>
                        <a:spcAft>
                          <a:spcPts val="0"/>
                        </a:spcAft>
                      </a:pPr>
                      <a:r>
                        <a:rPr lang="en-GB" sz="1800" u="none" strike="noStrike" kern="1200" dirty="0" smtClean="0">
                          <a:solidFill>
                            <a:srgbClr val="2C5131"/>
                          </a:solidFill>
                          <a:effectLst/>
                          <a:latin typeface="+mn-lt"/>
                        </a:rPr>
                        <a:t>CNDC’s</a:t>
                      </a:r>
                      <a:endParaRPr lang="en-ZA" sz="1800" b="1" i="0" u="none" strike="noStrike" kern="1200" dirty="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ctr" defTabSz="457200" rtl="0" eaLnBrk="1" fontAlgn="ctr" latinLnBrk="0" hangingPunct="1"/>
                      <a:r>
                        <a:rPr lang="en-ZA" sz="1800" u="none" strike="noStrike" kern="1200" dirty="0" smtClean="0">
                          <a:solidFill>
                            <a:srgbClr val="2C5131"/>
                          </a:solidFill>
                          <a:effectLst/>
                          <a:latin typeface="+mn-lt"/>
                        </a:rPr>
                        <a:t>4 170</a:t>
                      </a:r>
                      <a:endParaRPr lang="en-ZA" sz="1800" b="0" i="0" u="none" strike="noStrike" kern="1200" dirty="0">
                        <a:solidFill>
                          <a:srgbClr val="2C5131"/>
                        </a:solidFill>
                        <a:effectLst/>
                        <a:latin typeface="+mn-lt"/>
                        <a:ea typeface="+mn-ea"/>
                        <a:cs typeface="Arial" panose="020B0604020202020204" pitchFamily="34" charset="0"/>
                      </a:endParaRP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457200" rtl="0" eaLnBrk="1" fontAlgn="ctr" latinLnBrk="0" hangingPunct="1">
                        <a:lnSpc>
                          <a:spcPct val="115000"/>
                        </a:lnSpc>
                        <a:spcBef>
                          <a:spcPts val="0"/>
                        </a:spcBef>
                        <a:spcAft>
                          <a:spcPts val="0"/>
                        </a:spcAft>
                        <a:buClrTx/>
                        <a:buSzTx/>
                        <a:buFont typeface="Arial" panose="020B0604020202020204" pitchFamily="34" charset="0"/>
                        <a:buNone/>
                        <a:tabLst/>
                        <a:defRPr/>
                      </a:pPr>
                      <a:r>
                        <a:rPr lang="en-GB" sz="1800" u="none" strike="noStrike" kern="1200" dirty="0" smtClean="0">
                          <a:solidFill>
                            <a:srgbClr val="2C5131"/>
                          </a:solidFill>
                          <a:effectLst/>
                          <a:latin typeface="+mn-lt"/>
                        </a:rPr>
                        <a:t>DSD PFDC</a:t>
                      </a:r>
                      <a:endParaRPr lang="en-ZA" sz="1800" b="0" i="0" u="none" strike="noStrike" kern="1200" dirty="0" smtClean="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18689"/>
                  </a:ext>
                </a:extLst>
              </a:tr>
              <a:tr h="609134">
                <a:tc>
                  <a:txBody>
                    <a:bodyPr/>
                    <a:lstStyle/>
                    <a:p>
                      <a:pPr marL="0" marR="0" lvl="0" indent="0" algn="l" defTabSz="457200" rtl="0" eaLnBrk="1" fontAlgn="ctr" latinLnBrk="0" hangingPunct="1">
                        <a:lnSpc>
                          <a:spcPct val="115000"/>
                        </a:lnSpc>
                        <a:spcBef>
                          <a:spcPts val="0"/>
                        </a:spcBef>
                        <a:spcAft>
                          <a:spcPts val="0"/>
                        </a:spcAft>
                        <a:buClrTx/>
                        <a:buSzTx/>
                        <a:buFont typeface="Arial" panose="020B0604020202020204" pitchFamily="34" charset="0"/>
                        <a:buNone/>
                        <a:tabLst/>
                        <a:defRPr/>
                      </a:pPr>
                      <a:r>
                        <a:rPr lang="en-GB" sz="1800" u="none" strike="noStrike" kern="1200" dirty="0" smtClean="0">
                          <a:solidFill>
                            <a:srgbClr val="2C5131"/>
                          </a:solidFill>
                          <a:effectLst/>
                          <a:latin typeface="+mn-lt"/>
                        </a:rPr>
                        <a:t>GNP(DARDLEA)</a:t>
                      </a:r>
                      <a:endParaRPr lang="en-ZA" sz="1800" b="0" i="0" u="none" strike="noStrike" kern="1200" dirty="0" smtClean="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ctr" defTabSz="457200" rtl="0" eaLnBrk="1" fontAlgn="ctr" latinLnBrk="0" hangingPunct="1"/>
                      <a:r>
                        <a:rPr lang="en-ZA" sz="1800" u="none" strike="noStrike" kern="1200" dirty="0" smtClean="0">
                          <a:solidFill>
                            <a:srgbClr val="2C5131"/>
                          </a:solidFill>
                          <a:effectLst/>
                          <a:latin typeface="+mn-lt"/>
                        </a:rPr>
                        <a:t>40 000</a:t>
                      </a:r>
                      <a:endParaRPr lang="en-ZA" sz="1800" b="0" i="0" u="none" strike="noStrike" kern="1200" dirty="0">
                        <a:solidFill>
                          <a:srgbClr val="2C5131"/>
                        </a:solidFill>
                        <a:effectLst/>
                        <a:latin typeface="+mn-lt"/>
                        <a:ea typeface="+mn-ea"/>
                        <a:cs typeface="Arial" panose="020B0604020202020204" pitchFamily="34" charset="0"/>
                      </a:endParaRP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457200" rtl="0" eaLnBrk="1" fontAlgn="ctr" latinLnBrk="0" hangingPunct="1">
                        <a:lnSpc>
                          <a:spcPct val="115000"/>
                        </a:lnSpc>
                        <a:spcBef>
                          <a:spcPts val="0"/>
                        </a:spcBef>
                        <a:spcAft>
                          <a:spcPts val="0"/>
                        </a:spcAft>
                        <a:buClrTx/>
                        <a:buSzTx/>
                        <a:buFont typeface="Arial" panose="020B0604020202020204" pitchFamily="34" charset="0"/>
                        <a:buNone/>
                        <a:tabLst/>
                        <a:defRPr/>
                      </a:pPr>
                      <a:r>
                        <a:rPr lang="en-GB" sz="1800" u="none" strike="noStrike" kern="1200" dirty="0" smtClean="0">
                          <a:solidFill>
                            <a:srgbClr val="2C5131"/>
                          </a:solidFill>
                          <a:effectLst/>
                          <a:latin typeface="+mn-lt"/>
                        </a:rPr>
                        <a:t>DSD officials in collaboration with CDWs and community volunteers</a:t>
                      </a:r>
                      <a:endParaRPr lang="en-ZA" sz="1800" b="0" i="0" u="none" strike="noStrike" kern="1200" dirty="0" smtClean="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611267"/>
                  </a:ext>
                </a:extLst>
              </a:tr>
              <a:tr h="444146">
                <a:tc>
                  <a:txBody>
                    <a:bodyPr/>
                    <a:lstStyle/>
                    <a:p>
                      <a:pPr marL="0" lvl="0" algn="l" defTabSz="457200" rtl="0" eaLnBrk="1" fontAlgn="ctr" latinLnBrk="0" hangingPunct="1">
                        <a:lnSpc>
                          <a:spcPct val="115000"/>
                        </a:lnSpc>
                        <a:spcAft>
                          <a:spcPts val="0"/>
                        </a:spcAft>
                      </a:pPr>
                      <a:r>
                        <a:rPr lang="en-GB" sz="1800" u="none" strike="noStrike" kern="1200" dirty="0" smtClean="0">
                          <a:solidFill>
                            <a:srgbClr val="2C5131"/>
                          </a:solidFill>
                          <a:effectLst/>
                          <a:latin typeface="+mn-lt"/>
                        </a:rPr>
                        <a:t>DSD </a:t>
                      </a:r>
                      <a:endParaRPr lang="en-ZA" sz="1800" b="1" i="0" u="none" strike="noStrike" kern="1200" dirty="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ctr" defTabSz="457200" rtl="0" eaLnBrk="1" fontAlgn="ctr" latinLnBrk="0" hangingPunct="1"/>
                      <a:r>
                        <a:rPr lang="en-ZA" sz="1800" u="none" strike="noStrike" kern="1200" dirty="0" smtClean="0">
                          <a:solidFill>
                            <a:srgbClr val="2C5131"/>
                          </a:solidFill>
                          <a:effectLst/>
                          <a:latin typeface="+mn-lt"/>
                        </a:rPr>
                        <a:t>4 241</a:t>
                      </a:r>
                      <a:endParaRPr lang="en-ZA" sz="1800" b="0" i="0" u="none" strike="noStrike" kern="1200" dirty="0">
                        <a:solidFill>
                          <a:srgbClr val="2C5131"/>
                        </a:solidFill>
                        <a:effectLst/>
                        <a:latin typeface="+mn-lt"/>
                        <a:ea typeface="+mn-ea"/>
                        <a:cs typeface="Arial" panose="020B0604020202020204" pitchFamily="34" charset="0"/>
                      </a:endParaRP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457200" rtl="0" eaLnBrk="1" fontAlgn="ctr" latinLnBrk="0" hangingPunct="1">
                        <a:lnSpc>
                          <a:spcPct val="115000"/>
                        </a:lnSpc>
                        <a:spcBef>
                          <a:spcPts val="0"/>
                        </a:spcBef>
                        <a:spcAft>
                          <a:spcPts val="0"/>
                        </a:spcAft>
                        <a:buClrTx/>
                        <a:buSzTx/>
                        <a:buFont typeface="Arial" panose="020B0604020202020204" pitchFamily="34" charset="0"/>
                        <a:buNone/>
                        <a:tabLst/>
                        <a:defRPr/>
                      </a:pPr>
                      <a:r>
                        <a:rPr lang="en-GB" sz="1800" u="none" strike="noStrike" kern="1200" dirty="0" smtClean="0">
                          <a:solidFill>
                            <a:srgbClr val="2C5131"/>
                          </a:solidFill>
                          <a:effectLst/>
                          <a:latin typeface="+mn-lt"/>
                        </a:rPr>
                        <a:t>DSD Officials</a:t>
                      </a:r>
                      <a:endParaRPr lang="en-ZA" sz="1800" b="0" i="0" u="none" strike="noStrike" kern="1200" dirty="0" smtClean="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187134"/>
                  </a:ext>
                </a:extLst>
              </a:tr>
              <a:tr h="623675">
                <a:tc>
                  <a:txBody>
                    <a:bodyPr/>
                    <a:lstStyle/>
                    <a:p>
                      <a:pPr marL="0" lvl="0" algn="l" defTabSz="457200" rtl="0" eaLnBrk="1" fontAlgn="ctr" latinLnBrk="0" hangingPunct="1">
                        <a:lnSpc>
                          <a:spcPct val="115000"/>
                        </a:lnSpc>
                        <a:spcAft>
                          <a:spcPts val="0"/>
                        </a:spcAft>
                      </a:pPr>
                      <a:r>
                        <a:rPr lang="en-ZA" sz="1800" b="0" i="0" u="none" strike="noStrike" kern="1200" dirty="0" smtClean="0">
                          <a:solidFill>
                            <a:srgbClr val="2C5131"/>
                          </a:solidFill>
                          <a:effectLst/>
                          <a:latin typeface="+mn-lt"/>
                          <a:ea typeface="+mn-ea"/>
                          <a:cs typeface="Arial" panose="020B0604020202020204" pitchFamily="34" charset="0"/>
                        </a:rPr>
                        <a:t>Solidarity</a:t>
                      </a:r>
                      <a:r>
                        <a:rPr lang="en-ZA" sz="1800" b="0" i="0" u="none" strike="noStrike" kern="1200" baseline="0" dirty="0" smtClean="0">
                          <a:solidFill>
                            <a:srgbClr val="2C5131"/>
                          </a:solidFill>
                          <a:effectLst/>
                          <a:latin typeface="+mn-lt"/>
                          <a:ea typeface="+mn-ea"/>
                          <a:cs typeface="Arial" panose="020B0604020202020204" pitchFamily="34" charset="0"/>
                        </a:rPr>
                        <a:t> Fund</a:t>
                      </a:r>
                      <a:endParaRPr lang="en-ZA" sz="1800" b="0" i="0" u="none" strike="noStrike" kern="1200" dirty="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ctr" defTabSz="457200" rtl="0" eaLnBrk="1" fontAlgn="ctr" latinLnBrk="0" hangingPunct="1"/>
                      <a:r>
                        <a:rPr lang="en-ZA" sz="1800" b="0" i="0" u="none" strike="noStrike" kern="1200" dirty="0" smtClean="0">
                          <a:solidFill>
                            <a:srgbClr val="2C5131"/>
                          </a:solidFill>
                          <a:effectLst/>
                          <a:latin typeface="+mn-lt"/>
                          <a:ea typeface="+mn-ea"/>
                          <a:cs typeface="Arial" panose="020B0604020202020204" pitchFamily="34" charset="0"/>
                        </a:rPr>
                        <a:t>19 911</a:t>
                      </a:r>
                      <a:endParaRPr lang="en-ZA" sz="1800" b="0" i="0" u="none" strike="noStrike" kern="1200" dirty="0">
                        <a:solidFill>
                          <a:srgbClr val="2C5131"/>
                        </a:solidFill>
                        <a:effectLst/>
                        <a:latin typeface="+mn-lt"/>
                        <a:ea typeface="+mn-ea"/>
                        <a:cs typeface="Arial" panose="020B0604020202020204" pitchFamily="34" charset="0"/>
                      </a:endParaRP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457200" rtl="0" eaLnBrk="1" fontAlgn="ctr" latinLnBrk="0" hangingPunct="1">
                        <a:lnSpc>
                          <a:spcPct val="115000"/>
                        </a:lnSpc>
                        <a:spcBef>
                          <a:spcPts val="0"/>
                        </a:spcBef>
                        <a:spcAft>
                          <a:spcPts val="0"/>
                        </a:spcAft>
                        <a:buClrTx/>
                        <a:buSzTx/>
                        <a:buFont typeface="Arial" panose="020B0604020202020204" pitchFamily="34" charset="0"/>
                        <a:buNone/>
                        <a:tabLst/>
                        <a:defRPr/>
                      </a:pPr>
                      <a:r>
                        <a:rPr lang="en-ZA" sz="1800" b="0" i="0" u="none" strike="noStrike" kern="1200" dirty="0" smtClean="0">
                          <a:solidFill>
                            <a:srgbClr val="2C5131"/>
                          </a:solidFill>
                          <a:effectLst/>
                          <a:latin typeface="+mn-lt"/>
                          <a:ea typeface="+mn-ea"/>
                          <a:cs typeface="Arial" panose="020B0604020202020204" pitchFamily="34" charset="0"/>
                        </a:rPr>
                        <a:t>DSD</a:t>
                      </a:r>
                      <a:r>
                        <a:rPr lang="en-ZA" sz="1800" b="0" i="0" u="none" strike="noStrike" kern="1200" baseline="0" dirty="0" smtClean="0">
                          <a:solidFill>
                            <a:srgbClr val="2C5131"/>
                          </a:solidFill>
                          <a:effectLst/>
                          <a:latin typeface="+mn-lt"/>
                          <a:ea typeface="+mn-ea"/>
                          <a:cs typeface="Arial" panose="020B0604020202020204" pitchFamily="34" charset="0"/>
                        </a:rPr>
                        <a:t> officials and NGO’s funded by the Solidarity Fund </a:t>
                      </a:r>
                      <a:endParaRPr lang="en-ZA" sz="1800" b="0" i="0" u="none" strike="noStrike" kern="1200" dirty="0" smtClean="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397384"/>
                  </a:ext>
                </a:extLst>
              </a:tr>
              <a:tr h="484305">
                <a:tc>
                  <a:txBody>
                    <a:bodyPr/>
                    <a:lstStyle/>
                    <a:p>
                      <a:pPr marL="0" lvl="0" algn="l" defTabSz="457200" rtl="0" eaLnBrk="1" fontAlgn="ctr" latinLnBrk="0" hangingPunct="1">
                        <a:lnSpc>
                          <a:spcPct val="115000"/>
                        </a:lnSpc>
                        <a:spcAft>
                          <a:spcPts val="0"/>
                        </a:spcAft>
                      </a:pPr>
                      <a:r>
                        <a:rPr lang="en-ZA" sz="1800" u="none" strike="noStrike" kern="1200" dirty="0" smtClean="0">
                          <a:solidFill>
                            <a:srgbClr val="2C5131"/>
                          </a:solidFill>
                          <a:effectLst/>
                          <a:latin typeface="+mn-lt"/>
                        </a:rPr>
                        <a:t>Various Donors</a:t>
                      </a:r>
                      <a:endParaRPr lang="en-ZA" sz="1800" b="1" i="0" u="none" strike="noStrike" kern="1200" dirty="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GB" sz="1800" u="none" strike="noStrike" kern="1200" baseline="0" dirty="0" smtClean="0">
                          <a:solidFill>
                            <a:srgbClr val="2C5131"/>
                          </a:solidFill>
                          <a:effectLst/>
                          <a:latin typeface="+mn-lt"/>
                        </a:rPr>
                        <a:t>11 447</a:t>
                      </a:r>
                      <a:endParaRPr lang="en-ZA" sz="1800" b="0" i="0" u="none" strike="noStrike" kern="1200" dirty="0" smtClean="0">
                        <a:solidFill>
                          <a:srgbClr val="2C5131"/>
                        </a:solidFill>
                        <a:effectLst/>
                        <a:latin typeface="+mn-lt"/>
                        <a:ea typeface="+mn-ea"/>
                        <a:cs typeface="Arial" panose="020B0604020202020204" pitchFamily="34" charset="0"/>
                      </a:endParaRP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457200" rtl="0" eaLnBrk="1" fontAlgn="ctr" latinLnBrk="0" hangingPunct="1">
                        <a:lnSpc>
                          <a:spcPct val="115000"/>
                        </a:lnSpc>
                        <a:spcBef>
                          <a:spcPts val="0"/>
                        </a:spcBef>
                        <a:spcAft>
                          <a:spcPts val="0"/>
                        </a:spcAft>
                        <a:buClrTx/>
                        <a:buSzTx/>
                        <a:buFont typeface="Arial" panose="020B0604020202020204" pitchFamily="34" charset="0"/>
                        <a:buNone/>
                        <a:tabLst/>
                        <a:defRPr/>
                      </a:pPr>
                      <a:r>
                        <a:rPr lang="en-GB" sz="1800" u="none" strike="noStrike" kern="1200" dirty="0" smtClean="0">
                          <a:solidFill>
                            <a:srgbClr val="2C5131"/>
                          </a:solidFill>
                          <a:effectLst/>
                          <a:latin typeface="+mn-lt"/>
                        </a:rPr>
                        <a:t>DSD officials and donors</a:t>
                      </a:r>
                      <a:endParaRPr lang="en-ZA" sz="1800" b="0" i="0" u="none" strike="noStrike" kern="1200" dirty="0" smtClean="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9802948"/>
                  </a:ext>
                </a:extLst>
              </a:tr>
              <a:tr h="448699">
                <a:tc>
                  <a:txBody>
                    <a:bodyPr/>
                    <a:lstStyle/>
                    <a:p>
                      <a:pPr marL="0" lvl="0" algn="l" defTabSz="457200" rtl="0" eaLnBrk="1" fontAlgn="ctr" latinLnBrk="0" hangingPunct="1">
                        <a:lnSpc>
                          <a:spcPct val="115000"/>
                        </a:lnSpc>
                        <a:spcAft>
                          <a:spcPts val="0"/>
                        </a:spcAft>
                      </a:pPr>
                      <a:r>
                        <a:rPr lang="en-ZA" sz="1800" b="0" i="0" u="none" strike="noStrike" kern="1200" dirty="0" smtClean="0">
                          <a:solidFill>
                            <a:srgbClr val="2C5131"/>
                          </a:solidFill>
                          <a:effectLst/>
                          <a:latin typeface="+mn-lt"/>
                          <a:ea typeface="+mn-ea"/>
                          <a:cs typeface="Arial" panose="020B0604020202020204" pitchFamily="34" charset="0"/>
                        </a:rPr>
                        <a:t>SASSA</a:t>
                      </a:r>
                      <a:endParaRPr lang="en-ZA" sz="1800" b="0" i="0" u="none" strike="noStrike" kern="1200" dirty="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ctr" defTabSz="457200" rtl="0" eaLnBrk="1" fontAlgn="ctr" latinLnBrk="0" hangingPunct="1"/>
                      <a:r>
                        <a:rPr lang="en-ZA" sz="1800" b="0" i="0" u="none" strike="noStrike" kern="1200" dirty="0" smtClean="0">
                          <a:solidFill>
                            <a:srgbClr val="2C5131"/>
                          </a:solidFill>
                          <a:effectLst/>
                          <a:latin typeface="+mn-lt"/>
                          <a:ea typeface="+mn-ea"/>
                          <a:cs typeface="Arial" panose="020B0604020202020204" pitchFamily="34" charset="0"/>
                        </a:rPr>
                        <a:t>5 042</a:t>
                      </a:r>
                      <a:endParaRPr lang="en-ZA" sz="1800" b="0" i="0" u="none" strike="noStrike" kern="1200" dirty="0">
                        <a:solidFill>
                          <a:srgbClr val="2C5131"/>
                        </a:solidFill>
                        <a:effectLst/>
                        <a:latin typeface="+mn-lt"/>
                        <a:ea typeface="+mn-ea"/>
                        <a:cs typeface="Arial" panose="020B0604020202020204" pitchFamily="34" charset="0"/>
                      </a:endParaRP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457200" rtl="0" eaLnBrk="1" fontAlgn="ctr" latinLnBrk="0" hangingPunct="1">
                        <a:lnSpc>
                          <a:spcPct val="115000"/>
                        </a:lnSpc>
                        <a:spcBef>
                          <a:spcPts val="0"/>
                        </a:spcBef>
                        <a:spcAft>
                          <a:spcPts val="0"/>
                        </a:spcAft>
                        <a:buClrTx/>
                        <a:buSzTx/>
                        <a:buFont typeface="Arial" panose="020B0604020202020204" pitchFamily="34" charset="0"/>
                        <a:buNone/>
                        <a:tabLst/>
                        <a:defRPr/>
                      </a:pPr>
                      <a:r>
                        <a:rPr lang="en-ZA" sz="1800" b="0" i="0" u="none" strike="noStrike" kern="1200" dirty="0" smtClean="0">
                          <a:solidFill>
                            <a:srgbClr val="2C5131"/>
                          </a:solidFill>
                          <a:effectLst/>
                          <a:latin typeface="+mn-lt"/>
                          <a:ea typeface="+mn-ea"/>
                          <a:cs typeface="Arial" panose="020B0604020202020204" pitchFamily="34" charset="0"/>
                        </a:rPr>
                        <a:t>SASSA</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126767"/>
                  </a:ext>
                </a:extLst>
              </a:tr>
              <a:tr h="425082">
                <a:tc>
                  <a:txBody>
                    <a:bodyPr/>
                    <a:lstStyle/>
                    <a:p>
                      <a:pPr marL="0" lvl="0" algn="l" defTabSz="457200" rtl="0" eaLnBrk="1" fontAlgn="ctr" latinLnBrk="0" hangingPunct="1">
                        <a:lnSpc>
                          <a:spcPct val="115000"/>
                        </a:lnSpc>
                        <a:spcAft>
                          <a:spcPts val="0"/>
                        </a:spcAft>
                      </a:pPr>
                      <a:r>
                        <a:rPr lang="en-GB" sz="1800" u="none" strike="noStrike" kern="1200" dirty="0" smtClean="0">
                          <a:solidFill>
                            <a:srgbClr val="2C5131"/>
                          </a:solidFill>
                          <a:effectLst/>
                          <a:latin typeface="+mn-lt"/>
                        </a:rPr>
                        <a:t>DoE</a:t>
                      </a:r>
                      <a:endParaRPr lang="en-ZA" sz="1800" b="1" i="0" u="none" strike="noStrike" kern="1200" dirty="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ctr" defTabSz="457200" rtl="0" eaLnBrk="1" fontAlgn="ctr" latinLnBrk="0" hangingPunct="1"/>
                      <a:r>
                        <a:rPr lang="en-GB" sz="1800" u="none" strike="noStrike" kern="1200" baseline="0" dirty="0" smtClean="0">
                          <a:solidFill>
                            <a:srgbClr val="2C5131"/>
                          </a:solidFill>
                          <a:effectLst/>
                          <a:latin typeface="+mn-lt"/>
                        </a:rPr>
                        <a:t>2 558</a:t>
                      </a:r>
                      <a:endParaRPr lang="en-ZA" sz="1800" b="0" i="0" u="none" strike="noStrike" kern="1200" dirty="0">
                        <a:solidFill>
                          <a:srgbClr val="2C5131"/>
                        </a:solidFill>
                        <a:effectLst/>
                        <a:latin typeface="+mn-lt"/>
                        <a:ea typeface="+mn-ea"/>
                        <a:cs typeface="Arial" panose="020B0604020202020204" pitchFamily="34" charset="0"/>
                      </a:endParaRP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457200" rtl="0" eaLnBrk="1" fontAlgn="ctr" latinLnBrk="0" hangingPunct="1">
                        <a:lnSpc>
                          <a:spcPct val="115000"/>
                        </a:lnSpc>
                        <a:spcBef>
                          <a:spcPts val="0"/>
                        </a:spcBef>
                        <a:spcAft>
                          <a:spcPts val="0"/>
                        </a:spcAft>
                        <a:buClrTx/>
                        <a:buSzTx/>
                        <a:buFont typeface="Arial" panose="020B0604020202020204" pitchFamily="34" charset="0"/>
                        <a:buNone/>
                        <a:tabLst/>
                        <a:defRPr/>
                      </a:pPr>
                      <a:r>
                        <a:rPr lang="en-GB" sz="1800" u="none" strike="noStrike" kern="1200" dirty="0" smtClean="0">
                          <a:solidFill>
                            <a:srgbClr val="2C5131"/>
                          </a:solidFill>
                          <a:effectLst/>
                          <a:latin typeface="+mn-lt"/>
                        </a:rPr>
                        <a:t>DSD officials</a:t>
                      </a:r>
                      <a:endParaRPr lang="en-ZA" sz="1800" b="0" i="0" u="none" strike="noStrike" kern="1200" dirty="0" smtClean="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1498002"/>
                  </a:ext>
                </a:extLst>
              </a:tr>
              <a:tr h="419599">
                <a:tc>
                  <a:txBody>
                    <a:bodyPr/>
                    <a:lstStyle/>
                    <a:p>
                      <a:pPr marL="0" lvl="0" algn="l" defTabSz="457200" rtl="0" eaLnBrk="1" fontAlgn="ctr" latinLnBrk="0" hangingPunct="1">
                        <a:lnSpc>
                          <a:spcPct val="115000"/>
                        </a:lnSpc>
                        <a:spcAft>
                          <a:spcPts val="0"/>
                        </a:spcAft>
                      </a:pPr>
                      <a:r>
                        <a:rPr lang="en-ZA" sz="1800" b="1" i="0" u="none" strike="noStrike" kern="1200" dirty="0" smtClean="0">
                          <a:solidFill>
                            <a:srgbClr val="2C5131"/>
                          </a:solidFill>
                          <a:effectLst/>
                          <a:latin typeface="+mn-lt"/>
                          <a:ea typeface="+mn-ea"/>
                          <a:cs typeface="Arial" panose="020B0604020202020204" pitchFamily="34" charset="0"/>
                        </a:rPr>
                        <a:t>Total</a:t>
                      </a:r>
                      <a:endParaRPr lang="en-ZA" sz="1800" b="1" i="0" u="none" strike="noStrike" kern="1200" dirty="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ctr" defTabSz="457200" rtl="0" eaLnBrk="1" fontAlgn="ctr" latinLnBrk="0" hangingPunct="1"/>
                      <a:r>
                        <a:rPr lang="en-ZA" sz="1800" b="1" u="none" strike="noStrike" kern="1200" dirty="0" smtClean="0">
                          <a:solidFill>
                            <a:srgbClr val="2C5131"/>
                          </a:solidFill>
                          <a:effectLst/>
                          <a:latin typeface="+mn-lt"/>
                        </a:rPr>
                        <a:t>87 369</a:t>
                      </a:r>
                      <a:endParaRPr lang="en-ZA" sz="1800" b="1" i="0" u="none" strike="noStrike" kern="1200" dirty="0">
                        <a:solidFill>
                          <a:srgbClr val="2C5131"/>
                        </a:solidFill>
                        <a:effectLst/>
                        <a:latin typeface="+mn-lt"/>
                        <a:ea typeface="+mn-ea"/>
                        <a:cs typeface="Arial" panose="020B0604020202020204" pitchFamily="34" charset="0"/>
                      </a:endParaRP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ctr" latinLnBrk="0" hangingPunct="1">
                        <a:lnSpc>
                          <a:spcPct val="115000"/>
                        </a:lnSpc>
                        <a:spcBef>
                          <a:spcPts val="0"/>
                        </a:spcBef>
                        <a:spcAft>
                          <a:spcPts val="0"/>
                        </a:spcAft>
                        <a:buClrTx/>
                        <a:buSzTx/>
                        <a:buFont typeface="Arial" panose="020B0604020202020204" pitchFamily="34" charset="0"/>
                        <a:buNone/>
                        <a:tabLst/>
                        <a:defRPr/>
                      </a:pPr>
                      <a:endParaRPr lang="en-ZA" sz="1800" b="0" i="0" u="none" strike="noStrike" kern="1200" dirty="0" smtClean="0">
                        <a:solidFill>
                          <a:srgbClr val="2C5131"/>
                        </a:solidFill>
                        <a:effectLst/>
                        <a:latin typeface="+mn-lt"/>
                        <a:ea typeface="+mn-ea"/>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258154"/>
                  </a:ext>
                </a:extLst>
              </a:tr>
            </a:tbl>
          </a:graphicData>
        </a:graphic>
      </p:graphicFrame>
    </p:spTree>
    <p:extLst>
      <p:ext uri="{BB962C8B-B14F-4D97-AF65-F5344CB8AC3E}">
        <p14:creationId xmlns:p14="http://schemas.microsoft.com/office/powerpoint/2010/main" val="1604269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074" y="363806"/>
            <a:ext cx="9240426" cy="298202"/>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35527"/>
            <a:ext cx="9114581" cy="523220"/>
          </a:xfrm>
          <a:prstGeom prst="rect">
            <a:avLst/>
          </a:prstGeom>
          <a:noFill/>
        </p:spPr>
        <p:txBody>
          <a:bodyPr wrap="square" rtlCol="0">
            <a:spAutoFit/>
          </a:bodyPr>
          <a:lstStyle/>
          <a:p>
            <a:r>
              <a:rPr lang="en-US" sz="2800" b="1" dirty="0" smtClean="0"/>
              <a:t>Purpose</a:t>
            </a:r>
            <a:endParaRPr lang="en-US" sz="2800" b="1" dirty="0"/>
          </a:p>
        </p:txBody>
      </p:sp>
      <p:sp>
        <p:nvSpPr>
          <p:cNvPr id="19" name="TextBox 18"/>
          <p:cNvSpPr txBox="1"/>
          <p:nvPr/>
        </p:nvSpPr>
        <p:spPr>
          <a:xfrm>
            <a:off x="348074" y="1887259"/>
            <a:ext cx="9494087" cy="3077766"/>
          </a:xfrm>
          <a:prstGeom prst="rect">
            <a:avLst/>
          </a:prstGeom>
          <a:noFill/>
        </p:spPr>
        <p:txBody>
          <a:bodyPr wrap="square" rtlCol="0">
            <a:spAutoFit/>
          </a:bodyPr>
          <a:lstStyle/>
          <a:p>
            <a:pPr algn="ctr"/>
            <a:r>
              <a:rPr lang="en-ZA" sz="4400" b="1" dirty="0" smtClean="0"/>
              <a:t>To </a:t>
            </a:r>
            <a:r>
              <a:rPr lang="en-ZA" sz="4400" b="1" dirty="0"/>
              <a:t>report </a:t>
            </a:r>
            <a:r>
              <a:rPr lang="en-ZA" sz="4400" b="1" dirty="0" smtClean="0"/>
              <a:t>on  DSD Food Distribution and Interventions to during </a:t>
            </a:r>
          </a:p>
          <a:p>
            <a:pPr algn="ctr"/>
            <a:r>
              <a:rPr lang="en-ZA" sz="4400" b="1" dirty="0" smtClean="0"/>
              <a:t>COVID-19 Lockdown</a:t>
            </a:r>
            <a:r>
              <a:rPr lang="en-ZA" sz="4400" dirty="0">
                <a:latin typeface="Arial Black" panose="020B0A04020102020204" pitchFamily="34" charset="0"/>
                <a:cs typeface="Arial" panose="020B0604020202020204" pitchFamily="34" charset="0"/>
              </a:rPr>
              <a:t> </a:t>
            </a:r>
            <a:r>
              <a:rPr lang="en-ZA" sz="4400" b="1" dirty="0" smtClean="0">
                <a:latin typeface="+mj-lt"/>
                <a:cs typeface="Arial" panose="020B0604020202020204" pitchFamily="34" charset="0"/>
              </a:rPr>
              <a:t>and give an update from SASSA</a:t>
            </a:r>
          </a:p>
          <a:p>
            <a:r>
              <a:rPr lang="en-ZA" dirty="0"/>
              <a:t> </a:t>
            </a:r>
            <a:endParaRPr lang="en-ZA" sz="2000" dirty="0">
              <a:latin typeface="Arial Black" panose="020B0A040201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7493621" y="5709425"/>
            <a:ext cx="2235994" cy="983484"/>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5609063"/>
            <a:ext cx="3240668" cy="1134645"/>
          </a:xfrm>
          <a:prstGeom prst="rect">
            <a:avLst/>
          </a:prstGeom>
        </p:spPr>
      </p:pic>
      <p:sp>
        <p:nvSpPr>
          <p:cNvPr id="10" name="Date Placeholder 9"/>
          <p:cNvSpPr>
            <a:spLocks noGrp="1"/>
          </p:cNvSpPr>
          <p:nvPr>
            <p:ph type="dt" sz="half" idx="10"/>
          </p:nvPr>
        </p:nvSpPr>
        <p:spPr/>
        <p:txBody>
          <a:bodyPr/>
          <a:lstStyle/>
          <a:p>
            <a:fld id="{EE02E56B-6674-4E05-A230-8A08BE82AB96}" type="datetime1">
              <a:rPr lang="en-US" smtClean="0"/>
              <a:t>8/27/2020</a:t>
            </a:fld>
            <a:endParaRPr lang="en-US"/>
          </a:p>
        </p:txBody>
      </p:sp>
      <p:sp>
        <p:nvSpPr>
          <p:cNvPr id="11" name="Slide Number Placeholder 10"/>
          <p:cNvSpPr>
            <a:spLocks noGrp="1"/>
          </p:cNvSpPr>
          <p:nvPr>
            <p:ph type="sldNum" sz="quarter" idx="12"/>
          </p:nvPr>
        </p:nvSpPr>
        <p:spPr/>
        <p:txBody>
          <a:bodyPr/>
          <a:lstStyle/>
          <a:p>
            <a:fld id="{39AC5568-C467-DA4E-A229-6C912B895CA4}" type="slidenum">
              <a:rPr lang="en-US" smtClean="0"/>
              <a:t>2</a:t>
            </a:fld>
            <a:endParaRPr lang="en-US"/>
          </a:p>
        </p:txBody>
      </p:sp>
    </p:spTree>
    <p:extLst>
      <p:ext uri="{BB962C8B-B14F-4D97-AF65-F5344CB8AC3E}">
        <p14:creationId xmlns:p14="http://schemas.microsoft.com/office/powerpoint/2010/main" val="2826914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8073" y="251112"/>
            <a:ext cx="9240427" cy="489749"/>
            <a:chOff x="348073" y="251112"/>
            <a:chExt cx="9240427" cy="489749"/>
          </a:xfrm>
        </p:grpSpPr>
        <p:pic>
          <p:nvPicPr>
            <p:cNvPr id="6" name="Picture 5"/>
            <p:cNvPicPr>
              <a:picLocks noChangeAspect="1"/>
            </p:cNvPicPr>
            <p:nvPr/>
          </p:nvPicPr>
          <p:blipFill>
            <a:blip r:embed="rId3"/>
            <a:stretch>
              <a:fillRect/>
            </a:stretch>
          </p:blipFill>
          <p:spPr>
            <a:xfrm>
              <a:off x="348073" y="251112"/>
              <a:ext cx="9170597" cy="451224"/>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51112"/>
              <a:ext cx="9003745" cy="489749"/>
            </a:xfrm>
            <a:prstGeom prst="rect">
              <a:avLst/>
            </a:prstGeom>
            <a:noFill/>
          </p:spPr>
          <p:txBody>
            <a:bodyPr wrap="square" rtlCol="0">
              <a:spAutoFit/>
            </a:bodyPr>
            <a:lstStyle/>
            <a:p>
              <a:pPr>
                <a:lnSpc>
                  <a:spcPct val="115000"/>
                </a:lnSpc>
              </a:pPr>
              <a:r>
                <a:rPr lang="en-ZA" sz="2400" b="1" dirty="0" smtClean="0">
                  <a:cs typeface="Arial" panose="020B0604020202020204" pitchFamily="34" charset="0"/>
                </a:rPr>
                <a:t>Other Donations Received / Underway</a:t>
              </a:r>
              <a:endParaRPr lang="en-ZA" sz="24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8" name="Picture 7"/>
          <p:cNvPicPr>
            <a:picLocks noChangeAspect="1"/>
          </p:cNvPicPr>
          <p:nvPr/>
        </p:nvPicPr>
        <p:blipFill>
          <a:blip r:embed="rId4"/>
          <a:stretch>
            <a:fillRect/>
          </a:stretch>
        </p:blipFill>
        <p:spPr>
          <a:xfrm>
            <a:off x="8040029" y="6466338"/>
            <a:ext cx="1689585" cy="226570"/>
          </a:xfrm>
          <a:prstGeom prst="rect">
            <a:avLst/>
          </a:prstGeom>
        </p:spPr>
      </p:pic>
      <p:pic>
        <p:nvPicPr>
          <p:cNvPr id="9" name="Picture 8" descr="ds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 y="6692908"/>
            <a:ext cx="2616200" cy="165092"/>
          </a:xfrm>
          <a:prstGeom prst="rect">
            <a:avLst/>
          </a:prstGeom>
        </p:spPr>
      </p:pic>
      <p:sp>
        <p:nvSpPr>
          <p:cNvPr id="11" name="Date Placeholder 10"/>
          <p:cNvSpPr>
            <a:spLocks noGrp="1"/>
          </p:cNvSpPr>
          <p:nvPr>
            <p:ph type="dt" sz="half" idx="10"/>
          </p:nvPr>
        </p:nvSpPr>
        <p:spPr/>
        <p:txBody>
          <a:bodyPr/>
          <a:lstStyle/>
          <a:p>
            <a:fld id="{881AA6BD-3B2F-48DC-8923-77E9C80482AD}" type="datetime1">
              <a:rPr lang="en-US" smtClean="0"/>
              <a:t>8/27/2020</a:t>
            </a:fld>
            <a:endParaRPr lang="en-US"/>
          </a:p>
        </p:txBody>
      </p:sp>
      <p:sp>
        <p:nvSpPr>
          <p:cNvPr id="12" name="Slide Number Placeholder 11"/>
          <p:cNvSpPr>
            <a:spLocks noGrp="1"/>
          </p:cNvSpPr>
          <p:nvPr>
            <p:ph type="sldNum" sz="quarter" idx="12"/>
          </p:nvPr>
        </p:nvSpPr>
        <p:spPr>
          <a:xfrm>
            <a:off x="6374470" y="6327783"/>
            <a:ext cx="2311400" cy="365125"/>
          </a:xfrm>
        </p:spPr>
        <p:txBody>
          <a:bodyPr/>
          <a:lstStyle/>
          <a:p>
            <a:fld id="{39AC5568-C467-DA4E-A229-6C912B895CA4}" type="slidenum">
              <a:rPr lang="en-US" smtClean="0"/>
              <a:t>20</a:t>
            </a:fld>
            <a:endParaRPr lang="en-US"/>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984517222"/>
              </p:ext>
            </p:extLst>
          </p:nvPr>
        </p:nvGraphicFramePr>
        <p:xfrm>
          <a:off x="202179" y="740861"/>
          <a:ext cx="9527435" cy="5725477"/>
        </p:xfrm>
        <a:graphic>
          <a:graphicData uri="http://schemas.openxmlformats.org/drawingml/2006/table">
            <a:tbl>
              <a:tblPr firstRow="1" bandRow="1">
                <a:tableStyleId>{5940675A-B579-460E-94D1-54222C63F5DA}</a:tableStyleId>
              </a:tblPr>
              <a:tblGrid>
                <a:gridCol w="3698268">
                  <a:extLst>
                    <a:ext uri="{9D8B030D-6E8A-4147-A177-3AD203B41FA5}">
                      <a16:colId xmlns:a16="http://schemas.microsoft.com/office/drawing/2014/main" val="20000"/>
                    </a:ext>
                  </a:extLst>
                </a:gridCol>
                <a:gridCol w="5829167">
                  <a:extLst>
                    <a:ext uri="{9D8B030D-6E8A-4147-A177-3AD203B41FA5}">
                      <a16:colId xmlns:a16="http://schemas.microsoft.com/office/drawing/2014/main" val="20001"/>
                    </a:ext>
                  </a:extLst>
                </a:gridCol>
              </a:tblGrid>
              <a:tr h="463025">
                <a:tc>
                  <a:txBody>
                    <a:bodyPr/>
                    <a:lstStyle/>
                    <a:p>
                      <a:pPr algn="ctr"/>
                      <a:r>
                        <a:rPr lang="en-ZA" sz="2400" b="1" dirty="0" smtClean="0"/>
                        <a:t>Donor </a:t>
                      </a:r>
                      <a:endParaRPr lang="en-ZA" sz="2400" b="1" dirty="0">
                        <a:latin typeface="Arial" panose="020B0604020202020204" pitchFamily="34" charset="0"/>
                        <a:cs typeface="Arial" panose="020B0604020202020204" pitchFamily="34" charset="0"/>
                      </a:endParaRPr>
                    </a:p>
                  </a:txBody>
                  <a:tcPr>
                    <a:solidFill>
                      <a:srgbClr val="FFC000"/>
                    </a:solidFill>
                  </a:tcPr>
                </a:tc>
                <a:tc>
                  <a:txBody>
                    <a:bodyPr/>
                    <a:lstStyle/>
                    <a:p>
                      <a:pPr algn="ctr"/>
                      <a:r>
                        <a:rPr lang="en-ZA" sz="2400" b="1" dirty="0" smtClean="0"/>
                        <a:t>Type of Donation</a:t>
                      </a:r>
                      <a:endParaRPr lang="en-ZA" sz="2400" b="1" dirty="0">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a16="http://schemas.microsoft.com/office/drawing/2014/main" val="10000"/>
                  </a:ext>
                </a:extLst>
              </a:tr>
              <a:tr h="390403">
                <a:tc>
                  <a:txBody>
                    <a:bodyPr/>
                    <a:lstStyle/>
                    <a:p>
                      <a:pPr marL="0" indent="0">
                        <a:buFont typeface="+mj-lt"/>
                        <a:buNone/>
                      </a:pPr>
                      <a:r>
                        <a:rPr lang="en-ZA" sz="1400" dirty="0" smtClean="0">
                          <a:latin typeface="+mn-lt"/>
                        </a:rPr>
                        <a:t>Red Cross </a:t>
                      </a:r>
                      <a:endParaRPr lang="en-ZA" sz="1400" dirty="0">
                        <a:latin typeface="+mn-lt"/>
                        <a:cs typeface="Arial" panose="020B0604020202020204" pitchFamily="34" charset="0"/>
                      </a:endParaRPr>
                    </a:p>
                  </a:txBody>
                  <a:tcPr/>
                </a:tc>
                <a:tc>
                  <a:txBody>
                    <a:bodyPr/>
                    <a:lstStyle/>
                    <a:p>
                      <a:r>
                        <a:rPr lang="en-ZA" sz="1400" dirty="0" smtClean="0">
                          <a:latin typeface="+mn-lt"/>
                        </a:rPr>
                        <a:t>Blankets, Dignity</a:t>
                      </a:r>
                      <a:r>
                        <a:rPr lang="en-ZA" sz="1400" baseline="0" dirty="0" smtClean="0">
                          <a:latin typeface="+mn-lt"/>
                        </a:rPr>
                        <a:t> Packs, PPCs</a:t>
                      </a:r>
                      <a:endParaRPr lang="en-ZA" sz="1400" dirty="0">
                        <a:latin typeface="+mn-lt"/>
                        <a:cs typeface="Arial" panose="020B0604020202020204" pitchFamily="34" charset="0"/>
                      </a:endParaRPr>
                    </a:p>
                  </a:txBody>
                  <a:tcPr/>
                </a:tc>
                <a:extLst>
                  <a:ext uri="{0D108BD9-81ED-4DB2-BD59-A6C34878D82A}">
                    <a16:rowId xmlns:a16="http://schemas.microsoft.com/office/drawing/2014/main" val="10001"/>
                  </a:ext>
                </a:extLst>
              </a:tr>
              <a:tr h="390403">
                <a:tc>
                  <a:txBody>
                    <a:bodyPr/>
                    <a:lstStyle/>
                    <a:p>
                      <a:pPr marL="0" indent="0">
                        <a:buFont typeface="+mj-lt"/>
                        <a:buNone/>
                      </a:pPr>
                      <a:r>
                        <a:rPr lang="en-ZA" sz="1400" dirty="0" smtClean="0">
                          <a:latin typeface="+mn-lt"/>
                        </a:rPr>
                        <a:t>RCL</a:t>
                      </a:r>
                      <a:endParaRPr lang="en-ZA" sz="1400" dirty="0">
                        <a:latin typeface="+mn-lt"/>
                        <a:cs typeface="Arial" panose="020B0604020202020204" pitchFamily="34" charset="0"/>
                      </a:endParaRPr>
                    </a:p>
                  </a:txBody>
                  <a:tcPr/>
                </a:tc>
                <a:tc>
                  <a:txBody>
                    <a:bodyPr/>
                    <a:lstStyle/>
                    <a:p>
                      <a:r>
                        <a:rPr lang="en-ZA" sz="1400" dirty="0" smtClean="0">
                          <a:latin typeface="+mn-lt"/>
                        </a:rPr>
                        <a:t>5 tons Sugar</a:t>
                      </a:r>
                      <a:endParaRPr lang="en-ZA" sz="1400" dirty="0">
                        <a:latin typeface="+mn-lt"/>
                        <a:cs typeface="Arial" panose="020B0604020202020204" pitchFamily="34" charset="0"/>
                      </a:endParaRPr>
                    </a:p>
                  </a:txBody>
                  <a:tcPr/>
                </a:tc>
                <a:extLst>
                  <a:ext uri="{0D108BD9-81ED-4DB2-BD59-A6C34878D82A}">
                    <a16:rowId xmlns:a16="http://schemas.microsoft.com/office/drawing/2014/main" val="10002"/>
                  </a:ext>
                </a:extLst>
              </a:tr>
              <a:tr h="411459">
                <a:tc>
                  <a:txBody>
                    <a:bodyPr/>
                    <a:lstStyle/>
                    <a:p>
                      <a:pPr marL="269875" marR="0" lvl="0" indent="-269875" algn="l" defTabSz="422041" rtl="0" eaLnBrk="1" fontAlgn="auto" latinLnBrk="0" hangingPunct="1">
                        <a:lnSpc>
                          <a:spcPct val="100000"/>
                        </a:lnSpc>
                        <a:spcBef>
                          <a:spcPts val="0"/>
                        </a:spcBef>
                        <a:spcAft>
                          <a:spcPts val="0"/>
                        </a:spcAft>
                        <a:buClrTx/>
                        <a:buSzTx/>
                        <a:buFont typeface="+mj-lt"/>
                        <a:buNone/>
                        <a:tabLst/>
                        <a:defRPr/>
                      </a:pPr>
                      <a:r>
                        <a:rPr lang="en-ZA" sz="1400" dirty="0" smtClean="0">
                          <a:latin typeface="+mn-lt"/>
                        </a:rPr>
                        <a:t>SAPPI</a:t>
                      </a:r>
                      <a:endParaRPr lang="en-ZA" sz="1400" dirty="0" smtClean="0">
                        <a:latin typeface="+mn-lt"/>
                        <a:cs typeface="Arial" panose="020B0604020202020204" pitchFamily="34" charset="0"/>
                      </a:endParaRPr>
                    </a:p>
                  </a:txBody>
                  <a:tcPr/>
                </a:tc>
                <a:tc>
                  <a:txBody>
                    <a:bodyPr/>
                    <a:lstStyle/>
                    <a:p>
                      <a:r>
                        <a:rPr lang="en-ZA" sz="1400" dirty="0" smtClean="0">
                          <a:latin typeface="+mn-lt"/>
                        </a:rPr>
                        <a:t>150 blankets</a:t>
                      </a:r>
                      <a:endParaRPr lang="en-ZA" sz="1400" dirty="0">
                        <a:latin typeface="+mn-lt"/>
                        <a:cs typeface="Arial" panose="020B0604020202020204" pitchFamily="34" charset="0"/>
                      </a:endParaRPr>
                    </a:p>
                  </a:txBody>
                  <a:tcPr/>
                </a:tc>
                <a:extLst>
                  <a:ext uri="{0D108BD9-81ED-4DB2-BD59-A6C34878D82A}">
                    <a16:rowId xmlns:a16="http://schemas.microsoft.com/office/drawing/2014/main" val="10004"/>
                  </a:ext>
                </a:extLst>
              </a:tr>
              <a:tr h="390403">
                <a:tc>
                  <a:txBody>
                    <a:bodyPr/>
                    <a:lstStyle/>
                    <a:p>
                      <a:pPr marL="0" indent="0">
                        <a:buFont typeface="+mj-lt"/>
                        <a:buNone/>
                      </a:pPr>
                      <a:r>
                        <a:rPr lang="en-ZA" sz="1400" dirty="0" smtClean="0">
                          <a:latin typeface="+mn-lt"/>
                        </a:rPr>
                        <a:t>Old Mutual </a:t>
                      </a:r>
                      <a:endParaRPr lang="en-ZA" sz="1400" dirty="0">
                        <a:latin typeface="+mn-lt"/>
                        <a:cs typeface="Arial" panose="020B0604020202020204" pitchFamily="34" charset="0"/>
                      </a:endParaRPr>
                    </a:p>
                  </a:txBody>
                  <a:tcPr/>
                </a:tc>
                <a:tc>
                  <a:txBody>
                    <a:bodyPr/>
                    <a:lstStyle/>
                    <a:p>
                      <a:r>
                        <a:rPr lang="en-ZA" sz="1400" dirty="0" smtClean="0">
                          <a:latin typeface="+mn-lt"/>
                        </a:rPr>
                        <a:t>200 blankets,850 food</a:t>
                      </a:r>
                      <a:r>
                        <a:rPr lang="en-ZA" sz="1400" baseline="0" dirty="0" smtClean="0">
                          <a:latin typeface="+mn-lt"/>
                        </a:rPr>
                        <a:t> parcels</a:t>
                      </a:r>
                      <a:endParaRPr lang="en-ZA" sz="1400" dirty="0">
                        <a:latin typeface="+mn-lt"/>
                        <a:cs typeface="Arial" panose="020B0604020202020204" pitchFamily="34" charset="0"/>
                      </a:endParaRPr>
                    </a:p>
                  </a:txBody>
                  <a:tcPr/>
                </a:tc>
                <a:extLst>
                  <a:ext uri="{0D108BD9-81ED-4DB2-BD59-A6C34878D82A}">
                    <a16:rowId xmlns:a16="http://schemas.microsoft.com/office/drawing/2014/main" val="10005"/>
                  </a:ext>
                </a:extLst>
              </a:tr>
              <a:tr h="390403">
                <a:tc>
                  <a:txBody>
                    <a:bodyPr/>
                    <a:lstStyle/>
                    <a:p>
                      <a:pPr marL="0" indent="0">
                        <a:buFont typeface="+mj-lt"/>
                        <a:buNone/>
                      </a:pPr>
                      <a:r>
                        <a:rPr lang="en-ZA" sz="1400" dirty="0" smtClean="0">
                          <a:latin typeface="+mn-lt"/>
                        </a:rPr>
                        <a:t>Siyakhula Foods </a:t>
                      </a:r>
                      <a:endParaRPr lang="en-ZA" sz="1400" dirty="0">
                        <a:latin typeface="+mn-lt"/>
                        <a:cs typeface="Arial" panose="020B0604020202020204" pitchFamily="34" charset="0"/>
                      </a:endParaRPr>
                    </a:p>
                  </a:txBody>
                  <a:tcPr/>
                </a:tc>
                <a:tc>
                  <a:txBody>
                    <a:bodyPr/>
                    <a:lstStyle/>
                    <a:p>
                      <a:r>
                        <a:rPr lang="en-ZA" sz="1400" dirty="0" smtClean="0">
                          <a:latin typeface="+mn-lt"/>
                        </a:rPr>
                        <a:t>Maize meal, soya beans</a:t>
                      </a:r>
                      <a:endParaRPr lang="en-ZA" sz="1400" dirty="0">
                        <a:latin typeface="+mn-lt"/>
                        <a:cs typeface="Arial" panose="020B0604020202020204" pitchFamily="34" charset="0"/>
                      </a:endParaRPr>
                    </a:p>
                  </a:txBody>
                  <a:tcPr/>
                </a:tc>
                <a:extLst>
                  <a:ext uri="{0D108BD9-81ED-4DB2-BD59-A6C34878D82A}">
                    <a16:rowId xmlns:a16="http://schemas.microsoft.com/office/drawing/2014/main" val="2010075490"/>
                  </a:ext>
                </a:extLst>
              </a:tr>
              <a:tr h="431169">
                <a:tc>
                  <a:txBody>
                    <a:bodyPr/>
                    <a:lstStyle/>
                    <a:p>
                      <a:pPr marL="0" indent="0">
                        <a:buFont typeface="+mj-lt"/>
                        <a:buNone/>
                      </a:pPr>
                      <a:r>
                        <a:rPr lang="en-ZA" sz="1400" dirty="0" smtClean="0">
                          <a:latin typeface="+mn-lt"/>
                        </a:rPr>
                        <a:t>Unilever </a:t>
                      </a:r>
                      <a:endParaRPr lang="en-ZA" sz="1400" dirty="0">
                        <a:latin typeface="+mn-lt"/>
                        <a:cs typeface="Arial" panose="020B0604020202020204" pitchFamily="34" charset="0"/>
                      </a:endParaRPr>
                    </a:p>
                  </a:txBody>
                  <a:tcPr/>
                </a:tc>
                <a:tc>
                  <a:txBody>
                    <a:bodyPr/>
                    <a:lstStyle/>
                    <a:p>
                      <a:r>
                        <a:rPr lang="en-ZA" sz="1400" dirty="0" smtClean="0">
                          <a:latin typeface="+mn-lt"/>
                        </a:rPr>
                        <a:t>1 000 washing</a:t>
                      </a:r>
                      <a:r>
                        <a:rPr lang="en-ZA" sz="1400" baseline="0" dirty="0" smtClean="0">
                          <a:latin typeface="+mn-lt"/>
                        </a:rPr>
                        <a:t> powder, 700 boxes tea bags, 500 packs</a:t>
                      </a:r>
                      <a:endParaRPr lang="en-ZA" sz="1400" dirty="0">
                        <a:latin typeface="+mn-lt"/>
                        <a:cs typeface="Arial" panose="020B0604020202020204" pitchFamily="34" charset="0"/>
                      </a:endParaRPr>
                    </a:p>
                  </a:txBody>
                  <a:tcPr/>
                </a:tc>
                <a:extLst>
                  <a:ext uri="{0D108BD9-81ED-4DB2-BD59-A6C34878D82A}">
                    <a16:rowId xmlns:a16="http://schemas.microsoft.com/office/drawing/2014/main" val="1554081050"/>
                  </a:ext>
                </a:extLst>
              </a:tr>
              <a:tr h="390403">
                <a:tc>
                  <a:txBody>
                    <a:bodyPr/>
                    <a:lstStyle/>
                    <a:p>
                      <a:pPr marL="0" indent="0">
                        <a:buFont typeface="+mj-lt"/>
                        <a:buNone/>
                      </a:pPr>
                      <a:r>
                        <a:rPr lang="en-ZA" sz="1400" dirty="0" smtClean="0">
                          <a:latin typeface="+mn-lt"/>
                        </a:rPr>
                        <a:t>Ethembeni Place of Home</a:t>
                      </a:r>
                      <a:endParaRPr lang="en-ZA" sz="1400" dirty="0">
                        <a:latin typeface="+mn-lt"/>
                        <a:cs typeface="Arial" panose="020B0604020202020204" pitchFamily="34" charset="0"/>
                      </a:endParaRPr>
                    </a:p>
                  </a:txBody>
                  <a:tcPr/>
                </a:tc>
                <a:tc>
                  <a:txBody>
                    <a:bodyPr/>
                    <a:lstStyle/>
                    <a:p>
                      <a:r>
                        <a:rPr lang="en-ZA" sz="1400" dirty="0" smtClean="0">
                          <a:latin typeface="+mn-lt"/>
                        </a:rPr>
                        <a:t>3 500</a:t>
                      </a:r>
                      <a:r>
                        <a:rPr lang="en-ZA" sz="1400" baseline="0" dirty="0" smtClean="0">
                          <a:latin typeface="+mn-lt"/>
                        </a:rPr>
                        <a:t> </a:t>
                      </a:r>
                      <a:r>
                        <a:rPr lang="en-ZA" sz="1400" dirty="0" smtClean="0">
                          <a:latin typeface="+mn-lt"/>
                        </a:rPr>
                        <a:t>Maize meal</a:t>
                      </a:r>
                      <a:endParaRPr lang="en-ZA" sz="1400" dirty="0">
                        <a:latin typeface="+mn-lt"/>
                        <a:cs typeface="Arial" panose="020B0604020202020204" pitchFamily="34" charset="0"/>
                      </a:endParaRPr>
                    </a:p>
                  </a:txBody>
                  <a:tcPr/>
                </a:tc>
                <a:extLst>
                  <a:ext uri="{0D108BD9-81ED-4DB2-BD59-A6C34878D82A}">
                    <a16:rowId xmlns:a16="http://schemas.microsoft.com/office/drawing/2014/main" val="3846122419"/>
                  </a:ext>
                </a:extLst>
              </a:tr>
              <a:tr h="390403">
                <a:tc>
                  <a:txBody>
                    <a:bodyPr/>
                    <a:lstStyle/>
                    <a:p>
                      <a:pPr marL="0" indent="0">
                        <a:buFont typeface="+mj-lt"/>
                        <a:buNone/>
                      </a:pPr>
                      <a:r>
                        <a:rPr lang="en-ZA" sz="1400" dirty="0" smtClean="0">
                          <a:latin typeface="+mn-lt"/>
                        </a:rPr>
                        <a:t>Farmers Association</a:t>
                      </a:r>
                      <a:endParaRPr lang="en-ZA" sz="1400" dirty="0">
                        <a:latin typeface="+mn-lt"/>
                        <a:cs typeface="Arial" panose="020B0604020202020204" pitchFamily="34" charset="0"/>
                      </a:endParaRPr>
                    </a:p>
                  </a:txBody>
                  <a:tcPr/>
                </a:tc>
                <a:tc>
                  <a:txBody>
                    <a:bodyPr/>
                    <a:lstStyle/>
                    <a:p>
                      <a:r>
                        <a:rPr lang="en-ZA" sz="1400" dirty="0" smtClean="0">
                          <a:latin typeface="+mn-lt"/>
                        </a:rPr>
                        <a:t>Fruits </a:t>
                      </a:r>
                      <a:endParaRPr lang="en-ZA" sz="1400" dirty="0">
                        <a:latin typeface="+mn-lt"/>
                        <a:cs typeface="Arial" panose="020B0604020202020204" pitchFamily="34" charset="0"/>
                      </a:endParaRPr>
                    </a:p>
                  </a:txBody>
                  <a:tcPr/>
                </a:tc>
                <a:extLst>
                  <a:ext uri="{0D108BD9-81ED-4DB2-BD59-A6C34878D82A}">
                    <a16:rowId xmlns:a16="http://schemas.microsoft.com/office/drawing/2014/main" val="2097975779"/>
                  </a:ext>
                </a:extLst>
              </a:tr>
              <a:tr h="390403">
                <a:tc>
                  <a:txBody>
                    <a:bodyPr/>
                    <a:lstStyle/>
                    <a:p>
                      <a:pPr marL="0" indent="0">
                        <a:buFont typeface="+mj-lt"/>
                        <a:buNone/>
                      </a:pPr>
                      <a:r>
                        <a:rPr lang="en-ZA" sz="1400" dirty="0" smtClean="0">
                          <a:latin typeface="+mn-lt"/>
                        </a:rPr>
                        <a:t>Fraser Alexandra</a:t>
                      </a:r>
                      <a:endParaRPr lang="en-ZA" sz="1400" dirty="0">
                        <a:latin typeface="+mn-lt"/>
                        <a:cs typeface="Arial" panose="020B0604020202020204" pitchFamily="34" charset="0"/>
                      </a:endParaRPr>
                    </a:p>
                  </a:txBody>
                  <a:tcPr/>
                </a:tc>
                <a:tc>
                  <a:txBody>
                    <a:bodyPr/>
                    <a:lstStyle/>
                    <a:p>
                      <a:r>
                        <a:rPr lang="en-ZA" sz="1400" dirty="0" smtClean="0">
                          <a:latin typeface="+mn-lt"/>
                        </a:rPr>
                        <a:t>Meals mix boxes</a:t>
                      </a:r>
                      <a:endParaRPr lang="en-ZA" sz="1400" dirty="0">
                        <a:latin typeface="+mn-lt"/>
                        <a:cs typeface="Arial" panose="020B0604020202020204" pitchFamily="34" charset="0"/>
                      </a:endParaRPr>
                    </a:p>
                  </a:txBody>
                  <a:tcPr/>
                </a:tc>
                <a:extLst>
                  <a:ext uri="{0D108BD9-81ED-4DB2-BD59-A6C34878D82A}">
                    <a16:rowId xmlns:a16="http://schemas.microsoft.com/office/drawing/2014/main" val="1760103268"/>
                  </a:ext>
                </a:extLst>
              </a:tr>
              <a:tr h="390403">
                <a:tc>
                  <a:txBody>
                    <a:bodyPr/>
                    <a:lstStyle/>
                    <a:p>
                      <a:pPr marL="0" indent="0">
                        <a:buFont typeface="+mj-lt"/>
                        <a:buNone/>
                      </a:pPr>
                      <a:r>
                        <a:rPr lang="en-ZA" sz="1400" dirty="0" smtClean="0">
                          <a:latin typeface="+mn-lt"/>
                          <a:cs typeface="Arial" panose="020B0604020202020204" pitchFamily="34" charset="0"/>
                        </a:rPr>
                        <a:t>Church of</a:t>
                      </a:r>
                      <a:r>
                        <a:rPr lang="en-ZA" sz="1400" baseline="0" dirty="0" smtClean="0">
                          <a:latin typeface="+mn-lt"/>
                          <a:cs typeface="Arial" panose="020B0604020202020204" pitchFamily="34" charset="0"/>
                        </a:rPr>
                        <a:t> Jesus Christ of Latter days saints </a:t>
                      </a:r>
                      <a:endParaRPr lang="en-ZA" sz="1400" dirty="0">
                        <a:latin typeface="+mn-lt"/>
                        <a:cs typeface="Arial" panose="020B0604020202020204" pitchFamily="34" charset="0"/>
                      </a:endParaRPr>
                    </a:p>
                  </a:txBody>
                  <a:tcPr/>
                </a:tc>
                <a:tc>
                  <a:txBody>
                    <a:bodyPr/>
                    <a:lstStyle/>
                    <a:p>
                      <a:r>
                        <a:rPr lang="en-ZA" sz="1400" b="0" kern="1200" dirty="0" smtClean="0">
                          <a:solidFill>
                            <a:schemeClr val="tx1"/>
                          </a:solidFill>
                          <a:effectLst/>
                          <a:latin typeface="+mn-lt"/>
                          <a:ea typeface="+mn-ea"/>
                          <a:cs typeface="+mn-cs"/>
                        </a:rPr>
                        <a:t>3 666 Food Parcels </a:t>
                      </a:r>
                      <a:endParaRPr lang="en-ZA" sz="1400" dirty="0">
                        <a:latin typeface="+mn-lt"/>
                        <a:cs typeface="Arial" panose="020B0604020202020204" pitchFamily="34" charset="0"/>
                      </a:endParaRPr>
                    </a:p>
                  </a:txBody>
                  <a:tcPr/>
                </a:tc>
                <a:extLst>
                  <a:ext uri="{0D108BD9-81ED-4DB2-BD59-A6C34878D82A}">
                    <a16:rowId xmlns:a16="http://schemas.microsoft.com/office/drawing/2014/main" val="144636815"/>
                  </a:ext>
                </a:extLst>
              </a:tr>
              <a:tr h="390403">
                <a:tc>
                  <a:txBody>
                    <a:bodyPr/>
                    <a:lstStyle/>
                    <a:p>
                      <a:pPr marL="0" indent="0">
                        <a:buFont typeface="+mj-lt"/>
                        <a:buNone/>
                      </a:pPr>
                      <a:r>
                        <a:rPr lang="en-ZA" sz="1400" b="0" dirty="0" smtClean="0">
                          <a:solidFill>
                            <a:schemeClr val="tx1"/>
                          </a:solidFill>
                          <a:latin typeface="+mn-lt"/>
                          <a:cs typeface="Arial" panose="020B0604020202020204" pitchFamily="34" charset="0"/>
                        </a:rPr>
                        <a:t>Spar</a:t>
                      </a:r>
                      <a:r>
                        <a:rPr lang="en-ZA" sz="1400" b="0" baseline="0" dirty="0" smtClean="0">
                          <a:solidFill>
                            <a:schemeClr val="tx1"/>
                          </a:solidFill>
                          <a:latin typeface="+mn-lt"/>
                          <a:cs typeface="Arial" panose="020B0604020202020204" pitchFamily="34" charset="0"/>
                        </a:rPr>
                        <a:t> Supermarket</a:t>
                      </a:r>
                      <a:endParaRPr lang="en-ZA" sz="1400" b="0" dirty="0">
                        <a:solidFill>
                          <a:schemeClr val="tx1"/>
                        </a:solidFill>
                        <a:latin typeface="+mn-lt"/>
                        <a:cs typeface="Arial" panose="020B0604020202020204" pitchFamily="34" charset="0"/>
                      </a:endParaRPr>
                    </a:p>
                  </a:txBody>
                  <a:tcPr/>
                </a:tc>
                <a:tc>
                  <a:txBody>
                    <a:bodyPr/>
                    <a:lstStyle/>
                    <a:p>
                      <a:r>
                        <a:rPr lang="en-ZA" sz="1400" b="0" kern="1200" dirty="0" smtClean="0">
                          <a:solidFill>
                            <a:schemeClr val="tx1"/>
                          </a:solidFill>
                          <a:effectLst/>
                          <a:latin typeface="+mn-lt"/>
                          <a:ea typeface="+mn-ea"/>
                          <a:cs typeface="+mn-cs"/>
                        </a:rPr>
                        <a:t>500</a:t>
                      </a:r>
                      <a:r>
                        <a:rPr lang="en-ZA" sz="1400" b="0" kern="1200" baseline="0" dirty="0" smtClean="0">
                          <a:solidFill>
                            <a:schemeClr val="tx1"/>
                          </a:solidFill>
                          <a:effectLst/>
                          <a:latin typeface="+mn-lt"/>
                          <a:ea typeface="+mn-ea"/>
                          <a:cs typeface="+mn-cs"/>
                        </a:rPr>
                        <a:t> </a:t>
                      </a:r>
                      <a:r>
                        <a:rPr lang="en-ZA" sz="1400" b="0" kern="1200" dirty="0" smtClean="0">
                          <a:solidFill>
                            <a:schemeClr val="tx1"/>
                          </a:solidFill>
                          <a:effectLst/>
                          <a:latin typeface="+mn-lt"/>
                          <a:ea typeface="+mn-ea"/>
                          <a:cs typeface="+mn-cs"/>
                        </a:rPr>
                        <a:t>Food Parcels </a:t>
                      </a:r>
                      <a:endParaRPr lang="en-ZA" sz="14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409793872"/>
                  </a:ext>
                </a:extLst>
              </a:tr>
              <a:tr h="906197">
                <a:tc gridSpan="2">
                  <a:txBody>
                    <a:bodyPr/>
                    <a:lstStyle/>
                    <a:p>
                      <a:pPr marL="0" indent="0">
                        <a:buFont typeface="+mj-lt"/>
                        <a:buNone/>
                      </a:pPr>
                      <a:r>
                        <a:rPr lang="en-ZA" sz="1600" b="1" dirty="0" smtClean="0">
                          <a:solidFill>
                            <a:schemeClr val="tx1"/>
                          </a:solidFill>
                          <a:latin typeface="+mn-lt"/>
                          <a:cs typeface="Arial" panose="020B0604020202020204" pitchFamily="34" charset="0"/>
                        </a:rPr>
                        <a:t>It</a:t>
                      </a:r>
                      <a:r>
                        <a:rPr lang="en-ZA" sz="1600" b="1" baseline="0" dirty="0" smtClean="0">
                          <a:solidFill>
                            <a:schemeClr val="tx1"/>
                          </a:solidFill>
                          <a:latin typeface="+mn-lt"/>
                          <a:cs typeface="Arial" panose="020B0604020202020204" pitchFamily="34" charset="0"/>
                        </a:rPr>
                        <a:t> </a:t>
                      </a:r>
                      <a:r>
                        <a:rPr lang="en-ZA" sz="1400" b="1" baseline="0" dirty="0" smtClean="0">
                          <a:solidFill>
                            <a:schemeClr val="tx1"/>
                          </a:solidFill>
                          <a:latin typeface="+mn-lt"/>
                          <a:cs typeface="Arial" panose="020B0604020202020204" pitchFamily="34" charset="0"/>
                        </a:rPr>
                        <a:t>must be noted that ;</a:t>
                      </a:r>
                    </a:p>
                    <a:p>
                      <a:pPr marL="285750" indent="-285750">
                        <a:buFont typeface="Arial" panose="020B0604020202020204" pitchFamily="34" charset="0"/>
                        <a:buChar char="•"/>
                      </a:pPr>
                      <a:r>
                        <a:rPr lang="en-ZA" sz="1200" b="1" i="1" baseline="0" dirty="0" smtClean="0">
                          <a:solidFill>
                            <a:schemeClr val="tx1"/>
                          </a:solidFill>
                          <a:latin typeface="+mn-lt"/>
                          <a:cs typeface="Arial" panose="020B0604020202020204" pitchFamily="34" charset="0"/>
                        </a:rPr>
                        <a:t>donors never disclosed the monitory value of the donations made </a:t>
                      </a:r>
                    </a:p>
                    <a:p>
                      <a:pPr marL="285750" indent="-285750">
                        <a:buFont typeface="Arial" panose="020B0604020202020204" pitchFamily="34" charset="0"/>
                        <a:buChar char="•"/>
                      </a:pPr>
                      <a:r>
                        <a:rPr lang="en-ZA" sz="1200" b="1" i="1" baseline="0" dirty="0" smtClean="0">
                          <a:solidFill>
                            <a:schemeClr val="tx1"/>
                          </a:solidFill>
                          <a:latin typeface="+mn-lt"/>
                          <a:cs typeface="Arial" panose="020B0604020202020204" pitchFamily="34" charset="0"/>
                        </a:rPr>
                        <a:t>some of the donors preferred to distribute food parcels directly to the communities without collaborating with the department.</a:t>
                      </a:r>
                    </a:p>
                    <a:p>
                      <a:pPr marL="285750" indent="-285750">
                        <a:buFont typeface="Arial" panose="020B0604020202020204" pitchFamily="34" charset="0"/>
                        <a:buChar char="•"/>
                      </a:pPr>
                      <a:r>
                        <a:rPr lang="en-ZA" sz="1200" b="1" i="1" baseline="0" dirty="0" smtClean="0">
                          <a:solidFill>
                            <a:schemeClr val="tx1"/>
                          </a:solidFill>
                          <a:latin typeface="+mn-lt"/>
                          <a:cs typeface="Arial" panose="020B0604020202020204" pitchFamily="34" charset="0"/>
                        </a:rPr>
                        <a:t>The Department of Human Settlement made provisions through the support of Service Providers ( Constructors)</a:t>
                      </a:r>
                      <a:endParaRPr lang="en-ZA" sz="1200" b="1" i="1" dirty="0">
                        <a:solidFill>
                          <a:schemeClr val="tx1"/>
                        </a:solidFill>
                        <a:latin typeface="+mn-lt"/>
                        <a:cs typeface="Arial" panose="020B0604020202020204" pitchFamily="34" charset="0"/>
                      </a:endParaRPr>
                    </a:p>
                  </a:txBody>
                  <a:tcPr/>
                </a:tc>
                <a:tc hMerge="1">
                  <a:txBody>
                    <a:bodyPr/>
                    <a:lstStyle/>
                    <a:p>
                      <a:endParaRPr lang="en-ZA" b="1" dirty="0">
                        <a:solidFill>
                          <a:srgbClr val="FF0000"/>
                        </a:solidFill>
                        <a:latin typeface="+mn-lt"/>
                        <a:cs typeface="Arial" panose="020B0604020202020204" pitchFamily="34" charset="0"/>
                      </a:endParaRPr>
                    </a:p>
                  </a:txBody>
                  <a:tcPr/>
                </a:tc>
                <a:extLst>
                  <a:ext uri="{0D108BD9-81ED-4DB2-BD59-A6C34878D82A}">
                    <a16:rowId xmlns:a16="http://schemas.microsoft.com/office/drawing/2014/main" val="280319860"/>
                  </a:ext>
                </a:extLst>
              </a:tr>
            </a:tbl>
          </a:graphicData>
        </a:graphic>
      </p:graphicFrame>
    </p:spTree>
    <p:extLst>
      <p:ext uri="{BB962C8B-B14F-4D97-AF65-F5344CB8AC3E}">
        <p14:creationId xmlns:p14="http://schemas.microsoft.com/office/powerpoint/2010/main" val="1866836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234178" y="95251"/>
            <a:ext cx="9119374" cy="538163"/>
          </a:xfrm>
          <a:solidFill>
            <a:srgbClr val="FFC000"/>
          </a:solidFill>
        </p:spPr>
        <p:txBody>
          <a:bodyPr/>
          <a:lstStyle/>
          <a:p>
            <a:pPr algn="l"/>
            <a:r>
              <a:rPr lang="en-ZA" altLang="en-US" sz="2800" b="1" dirty="0">
                <a:latin typeface="Arial Narrow" panose="020B0606020202030204" pitchFamily="34" charset="0"/>
                <a:cs typeface="Arial" panose="020B0604020202020204" pitchFamily="34" charset="0"/>
              </a:rPr>
              <a:t>Child &amp; Female Headed Households SRD Distribution</a:t>
            </a:r>
            <a:endParaRPr lang="en-US" altLang="en-US" sz="2800" dirty="0"/>
          </a:p>
        </p:txBody>
      </p:sp>
      <p:sp>
        <p:nvSpPr>
          <p:cNvPr id="12291" name="Slide Number Placeholder 7"/>
          <p:cNvSpPr>
            <a:spLocks noGrp="1"/>
          </p:cNvSpPr>
          <p:nvPr>
            <p:ph type="sldNum" sz="quarter" idx="12"/>
          </p:nvPr>
        </p:nvSpPr>
        <p:spPr bwMode="auto">
          <a:xfrm>
            <a:off x="3729038" y="61007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4B3D58-FBD5-4473-9777-DCD65704E4F4}" type="slidenum">
              <a:rPr lang="en-US" altLang="en-US" sz="1200">
                <a:solidFill>
                  <a:srgbClr val="898989"/>
                </a:solidFill>
              </a:rPr>
              <a:pPr>
                <a:spcBef>
                  <a:spcPct val="0"/>
                </a:spcBef>
                <a:buFontTx/>
                <a:buNone/>
              </a:pPr>
              <a:t>21</a:t>
            </a:fld>
            <a:endParaRPr lang="en-US" altLang="en-US" sz="1200">
              <a:solidFill>
                <a:srgbClr val="898989"/>
              </a:solidFill>
            </a:endParaRPr>
          </a:p>
        </p:txBody>
      </p:sp>
      <p:sp>
        <p:nvSpPr>
          <p:cNvPr id="3" name="Rectangle 2"/>
          <p:cNvSpPr/>
          <p:nvPr/>
        </p:nvSpPr>
        <p:spPr>
          <a:xfrm>
            <a:off x="1143000" y="1108075"/>
            <a:ext cx="7620000" cy="603250"/>
          </a:xfrm>
          <a:prstGeom prst="rect">
            <a:avLst/>
          </a:prstGeom>
        </p:spPr>
        <p:txBody>
          <a:bodyPr>
            <a:spAutoFit/>
          </a:bodyPr>
          <a:lstStyle/>
          <a:p>
            <a:pPr marL="263776" indent="-263776">
              <a:buFont typeface="Arial" pitchFamily="34" charset="0"/>
              <a:buChar char="•"/>
              <a:defRPr/>
            </a:pPr>
            <a:endParaRPr lang="en-ZA" sz="3323" dirty="0"/>
          </a:p>
        </p:txBody>
      </p:sp>
      <p:pic>
        <p:nvPicPr>
          <p:cNvPr id="1229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9850" y="6281922"/>
            <a:ext cx="1530350" cy="43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ds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542" y="6209598"/>
            <a:ext cx="2616200" cy="57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306436112"/>
              </p:ext>
            </p:extLst>
          </p:nvPr>
        </p:nvGraphicFramePr>
        <p:xfrm>
          <a:off x="234177" y="721341"/>
          <a:ext cx="9433930" cy="5472654"/>
        </p:xfrm>
        <a:graphic>
          <a:graphicData uri="http://schemas.openxmlformats.org/drawingml/2006/table">
            <a:tbl>
              <a:tblPr>
                <a:tableStyleId>{5C22544A-7EE6-4342-B048-85BDC9FD1C3A}</a:tableStyleId>
              </a:tblPr>
              <a:tblGrid>
                <a:gridCol w="2116662">
                  <a:extLst>
                    <a:ext uri="{9D8B030D-6E8A-4147-A177-3AD203B41FA5}">
                      <a16:colId xmlns:a16="http://schemas.microsoft.com/office/drawing/2014/main" val="429819891"/>
                    </a:ext>
                  </a:extLst>
                </a:gridCol>
                <a:gridCol w="2118439">
                  <a:extLst>
                    <a:ext uri="{9D8B030D-6E8A-4147-A177-3AD203B41FA5}">
                      <a16:colId xmlns:a16="http://schemas.microsoft.com/office/drawing/2014/main" val="522894079"/>
                    </a:ext>
                  </a:extLst>
                </a:gridCol>
                <a:gridCol w="2371997">
                  <a:extLst>
                    <a:ext uri="{9D8B030D-6E8A-4147-A177-3AD203B41FA5}">
                      <a16:colId xmlns:a16="http://schemas.microsoft.com/office/drawing/2014/main" val="1656476946"/>
                    </a:ext>
                  </a:extLst>
                </a:gridCol>
                <a:gridCol w="1300107">
                  <a:extLst>
                    <a:ext uri="{9D8B030D-6E8A-4147-A177-3AD203B41FA5}">
                      <a16:colId xmlns:a16="http://schemas.microsoft.com/office/drawing/2014/main" val="4201480831"/>
                    </a:ext>
                  </a:extLst>
                </a:gridCol>
                <a:gridCol w="1526725">
                  <a:extLst>
                    <a:ext uri="{9D8B030D-6E8A-4147-A177-3AD203B41FA5}">
                      <a16:colId xmlns:a16="http://schemas.microsoft.com/office/drawing/2014/main" val="3046677945"/>
                    </a:ext>
                  </a:extLst>
                </a:gridCol>
              </a:tblGrid>
              <a:tr h="40436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chemeClr val="tx1"/>
                          </a:solidFill>
                          <a:effectLst/>
                          <a:latin typeface="+mn-lt"/>
                        </a:rPr>
                        <a:t>District </a:t>
                      </a:r>
                      <a:r>
                        <a:rPr lang="en-ZA" sz="1400" b="1" i="0" u="none" strike="noStrike" baseline="0" dirty="0" smtClean="0">
                          <a:solidFill>
                            <a:schemeClr val="tx1"/>
                          </a:solidFill>
                          <a:effectLst/>
                          <a:latin typeface="+mn-lt"/>
                        </a:rPr>
                        <a:t>Municipality</a:t>
                      </a:r>
                      <a:endParaRPr lang="en-US" sz="1400" b="1" i="0" u="none" strike="noStrike" dirty="0" smtClean="0">
                        <a:solidFill>
                          <a:schemeClr val="tx1"/>
                        </a:solidFill>
                        <a:effectLst/>
                        <a:latin typeface="+mn-lt"/>
                      </a:endParaRPr>
                    </a:p>
                  </a:txBody>
                  <a:tcPr marL="8773" marR="8773" marT="8776" marB="0" anchor="b">
                    <a:solidFill>
                      <a:srgbClr val="FFC000"/>
                    </a:solidFill>
                  </a:tcPr>
                </a:tc>
                <a:tc>
                  <a:txBody>
                    <a:bodyPr/>
                    <a:lstStyle/>
                    <a:p>
                      <a:pPr algn="l" fontAlgn="b"/>
                      <a:r>
                        <a:rPr lang="en-ZA" sz="1400" b="1" i="0" u="none" strike="noStrike" dirty="0" smtClean="0">
                          <a:solidFill>
                            <a:schemeClr val="tx1"/>
                          </a:solidFill>
                          <a:effectLst/>
                          <a:latin typeface="+mn-lt"/>
                        </a:rPr>
                        <a:t>Local</a:t>
                      </a:r>
                      <a:r>
                        <a:rPr lang="en-ZA" sz="1400" b="1" i="0" u="none" strike="noStrike" baseline="0" dirty="0" smtClean="0">
                          <a:solidFill>
                            <a:schemeClr val="tx1"/>
                          </a:solidFill>
                          <a:effectLst/>
                          <a:latin typeface="+mn-lt"/>
                        </a:rPr>
                        <a:t> Municipality</a:t>
                      </a:r>
                      <a:endParaRPr lang="en-US" sz="1400" b="1" i="0" u="none" strike="noStrike" dirty="0">
                        <a:solidFill>
                          <a:schemeClr val="tx1"/>
                        </a:solidFill>
                        <a:effectLst/>
                        <a:latin typeface="+mn-lt"/>
                      </a:endParaRPr>
                    </a:p>
                  </a:txBody>
                  <a:tcPr marL="8773" marR="8773" marT="8776" marB="0" anchor="b">
                    <a:solidFill>
                      <a:srgbClr val="FFC000"/>
                    </a:solidFill>
                  </a:tcPr>
                </a:tc>
                <a:tc>
                  <a:txBody>
                    <a:bodyPr/>
                    <a:lstStyle/>
                    <a:p>
                      <a:pPr algn="l" fontAlgn="b"/>
                      <a:r>
                        <a:rPr lang="en-US" sz="1400" b="1" i="0" u="none" strike="noStrike" dirty="0">
                          <a:solidFill>
                            <a:schemeClr val="tx1"/>
                          </a:solidFill>
                          <a:effectLst/>
                          <a:latin typeface="+mn-lt"/>
                        </a:rPr>
                        <a:t>Female Headed Supported</a:t>
                      </a:r>
                    </a:p>
                  </a:txBody>
                  <a:tcPr marL="8792" marR="8792" marT="8795" marB="0" anchor="b">
                    <a:solidFill>
                      <a:srgbClr val="FFC000"/>
                    </a:solidFill>
                  </a:tcPr>
                </a:tc>
                <a:tc>
                  <a:txBody>
                    <a:bodyPr/>
                    <a:lstStyle/>
                    <a:p>
                      <a:pPr algn="ctr" fontAlgn="b"/>
                      <a:r>
                        <a:rPr lang="en-US" sz="1400" b="1" i="0" u="none" strike="noStrike" dirty="0">
                          <a:solidFill>
                            <a:schemeClr val="tx1"/>
                          </a:solidFill>
                          <a:effectLst/>
                          <a:latin typeface="+mn-lt"/>
                        </a:rPr>
                        <a:t>Child Headed Supported</a:t>
                      </a:r>
                    </a:p>
                  </a:txBody>
                  <a:tcPr marL="8792" marR="8792" marT="8795" marB="0" anchor="b">
                    <a:solidFill>
                      <a:srgbClr val="FFC000"/>
                    </a:solidFill>
                  </a:tcPr>
                </a:tc>
                <a:tc>
                  <a:txBody>
                    <a:bodyPr/>
                    <a:lstStyle/>
                    <a:p>
                      <a:pPr algn="ctr" fontAlgn="b"/>
                      <a:r>
                        <a:rPr lang="en-US" sz="1400" b="1" i="0" u="none" strike="noStrike" dirty="0" smtClean="0">
                          <a:solidFill>
                            <a:schemeClr val="tx1"/>
                          </a:solidFill>
                          <a:effectLst/>
                          <a:latin typeface="+mn-lt"/>
                        </a:rPr>
                        <a:t>Total SRD Distributed</a:t>
                      </a:r>
                      <a:endParaRPr lang="en-US" sz="1400" b="1" i="0" u="none" strike="noStrike" dirty="0">
                        <a:solidFill>
                          <a:schemeClr val="tx1"/>
                        </a:solidFill>
                        <a:effectLst/>
                        <a:latin typeface="+mn-lt"/>
                      </a:endParaRPr>
                    </a:p>
                  </a:txBody>
                  <a:tcPr marL="8792" marR="8792" marT="8795" marB="0" anchor="b">
                    <a:solidFill>
                      <a:srgbClr val="FFC000"/>
                    </a:solidFill>
                  </a:tcPr>
                </a:tc>
                <a:extLst>
                  <a:ext uri="{0D108BD9-81ED-4DB2-BD59-A6C34878D82A}">
                    <a16:rowId xmlns:a16="http://schemas.microsoft.com/office/drawing/2014/main" val="3662971371"/>
                  </a:ext>
                </a:extLst>
              </a:tr>
              <a:tr h="203387">
                <a:tc rowSpan="4">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mn-lt"/>
                        </a:rPr>
                        <a:t>Ehlanzeni</a:t>
                      </a:r>
                      <a:endParaRPr lang="en-US" sz="1400" b="1" i="0" u="none" strike="noStrike" dirty="0" smtClean="0">
                        <a:solidFill>
                          <a:srgbClr val="000000"/>
                        </a:solidFill>
                        <a:effectLst/>
                        <a:latin typeface="+mn-lt"/>
                      </a:endParaRPr>
                    </a:p>
                  </a:txBody>
                  <a:tcPr marL="8773" marR="8773" marT="8776" marB="0" anchor="ctr">
                    <a:solidFill>
                      <a:schemeClr val="accent6">
                        <a:lumMod val="40000"/>
                        <a:lumOff val="60000"/>
                      </a:schemeClr>
                    </a:solidFill>
                  </a:tcPr>
                </a:tc>
                <a:tc>
                  <a:txBody>
                    <a:bodyPr/>
                    <a:lstStyle/>
                    <a:p>
                      <a:pPr algn="l" fontAlgn="b"/>
                      <a:r>
                        <a:rPr lang="en-US" sz="1400" u="none" strike="noStrike" dirty="0">
                          <a:effectLst/>
                          <a:latin typeface="+mn-lt"/>
                        </a:rPr>
                        <a:t>Bushbuckridge</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1327</a:t>
                      </a:r>
                    </a:p>
                  </a:txBody>
                  <a:tcPr marL="8792" marR="8792" marT="8795" marB="0" anchor="b">
                    <a:solidFill>
                      <a:schemeClr val="accent6">
                        <a:lumMod val="40000"/>
                        <a:lumOff val="60000"/>
                      </a:schemeClr>
                    </a:solidFill>
                  </a:tcPr>
                </a:tc>
                <a:tc>
                  <a:txBody>
                    <a:bodyPr/>
                    <a:lstStyle/>
                    <a:p>
                      <a:pPr algn="ctr" fontAlgn="b"/>
                      <a:r>
                        <a:rPr lang="en-US" sz="1400" b="0" i="0" u="none" strike="noStrike">
                          <a:solidFill>
                            <a:srgbClr val="000000"/>
                          </a:solidFill>
                          <a:effectLst/>
                          <a:latin typeface="+mn-lt"/>
                        </a:rPr>
                        <a:t>12</a:t>
                      </a:r>
                    </a:p>
                  </a:txBody>
                  <a:tcPr marL="8792" marR="8792" marT="8795" marB="0" anchor="b">
                    <a:solidFill>
                      <a:schemeClr val="accent6">
                        <a:lumMod val="40000"/>
                        <a:lumOff val="60000"/>
                      </a:schemeClr>
                    </a:solidFill>
                  </a:tcPr>
                </a:tc>
                <a:tc>
                  <a:txBody>
                    <a:bodyPr/>
                    <a:lstStyle/>
                    <a:p>
                      <a:pPr algn="ctr" fontAlgn="b"/>
                      <a:r>
                        <a:rPr lang="en-US" sz="1400" b="0" i="0" u="none" strike="noStrike">
                          <a:solidFill>
                            <a:srgbClr val="000000"/>
                          </a:solidFill>
                          <a:effectLst/>
                          <a:latin typeface="+mn-lt"/>
                        </a:rPr>
                        <a:t>4763</a:t>
                      </a:r>
                    </a:p>
                  </a:txBody>
                  <a:tcPr marL="8792" marR="8792" marT="8795" marB="0" anchor="b">
                    <a:solidFill>
                      <a:schemeClr val="accent6">
                        <a:lumMod val="40000"/>
                        <a:lumOff val="60000"/>
                      </a:schemeClr>
                    </a:solidFill>
                  </a:tcPr>
                </a:tc>
                <a:extLst>
                  <a:ext uri="{0D108BD9-81ED-4DB2-BD59-A6C34878D82A}">
                    <a16:rowId xmlns:a16="http://schemas.microsoft.com/office/drawing/2014/main" val="3977499614"/>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Mbombela</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6071</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40</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7957</a:t>
                      </a:r>
                    </a:p>
                  </a:txBody>
                  <a:tcPr marL="8792" marR="8792" marT="8795" marB="0" anchor="b">
                    <a:solidFill>
                      <a:schemeClr val="accent6">
                        <a:lumMod val="40000"/>
                        <a:lumOff val="60000"/>
                      </a:schemeClr>
                    </a:solidFill>
                  </a:tcPr>
                </a:tc>
                <a:extLst>
                  <a:ext uri="{0D108BD9-81ED-4DB2-BD59-A6C34878D82A}">
                    <a16:rowId xmlns:a16="http://schemas.microsoft.com/office/drawing/2014/main" val="2661709911"/>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Nkomazi</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3775</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196</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5019</a:t>
                      </a:r>
                    </a:p>
                  </a:txBody>
                  <a:tcPr marL="8792" marR="8792" marT="8795" marB="0" anchor="b">
                    <a:solidFill>
                      <a:schemeClr val="accent6">
                        <a:lumMod val="40000"/>
                        <a:lumOff val="60000"/>
                      </a:schemeClr>
                    </a:solidFill>
                  </a:tcPr>
                </a:tc>
                <a:extLst>
                  <a:ext uri="{0D108BD9-81ED-4DB2-BD59-A6C34878D82A}">
                    <a16:rowId xmlns:a16="http://schemas.microsoft.com/office/drawing/2014/main" val="3508594272"/>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Thaba Chweu</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1782</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14</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2415</a:t>
                      </a:r>
                    </a:p>
                  </a:txBody>
                  <a:tcPr marL="8792" marR="8792" marT="8795" marB="0" anchor="b">
                    <a:solidFill>
                      <a:schemeClr val="accent6">
                        <a:lumMod val="40000"/>
                        <a:lumOff val="60000"/>
                      </a:schemeClr>
                    </a:solidFill>
                  </a:tcPr>
                </a:tc>
                <a:extLst>
                  <a:ext uri="{0D108BD9-81ED-4DB2-BD59-A6C34878D82A}">
                    <a16:rowId xmlns:a16="http://schemas.microsoft.com/office/drawing/2014/main" val="2848348701"/>
                  </a:ext>
                </a:extLst>
              </a:tr>
              <a:tr h="203387">
                <a:tc>
                  <a:txBody>
                    <a:bodyPr/>
                    <a:lstStyle/>
                    <a:p>
                      <a:pPr algn="l" fontAlgn="b"/>
                      <a:r>
                        <a:rPr lang="en-US" sz="1400" b="1" i="0" u="none" strike="noStrike" dirty="0" smtClean="0">
                          <a:solidFill>
                            <a:srgbClr val="000000"/>
                          </a:solidFill>
                          <a:effectLst/>
                          <a:latin typeface="+mn-lt"/>
                        </a:rPr>
                        <a:t>Sub</a:t>
                      </a:r>
                      <a:r>
                        <a:rPr lang="en-US" sz="1400" b="1" i="0" u="none" strike="noStrike" baseline="0" dirty="0" smtClean="0">
                          <a:solidFill>
                            <a:srgbClr val="000000"/>
                          </a:solidFill>
                          <a:effectLst/>
                          <a:latin typeface="+mn-lt"/>
                        </a:rPr>
                        <a:t> Total </a:t>
                      </a:r>
                      <a:endParaRPr lang="en-US" sz="1400" b="1" i="0" u="none" strike="noStrike" dirty="0">
                        <a:solidFill>
                          <a:srgbClr val="000000"/>
                        </a:solidFill>
                        <a:effectLst/>
                        <a:latin typeface="+mn-lt"/>
                      </a:endParaRPr>
                    </a:p>
                  </a:txBody>
                  <a:tcPr marL="8773" marR="8773" marT="8776" marB="0" anchor="b">
                    <a:solidFill>
                      <a:schemeClr val="accent6"/>
                    </a:solidFill>
                  </a:tcPr>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8773" marR="8773" marT="8776" marB="0" anchor="b">
                    <a:solidFill>
                      <a:schemeClr val="accent6"/>
                    </a:solidFill>
                  </a:tcPr>
                </a:tc>
                <a:tc>
                  <a:txBody>
                    <a:bodyPr/>
                    <a:lstStyle/>
                    <a:p>
                      <a:pPr algn="ctr" fontAlgn="b"/>
                      <a:r>
                        <a:rPr lang="en-US" sz="1400" b="1" i="0" u="none" strike="noStrike" dirty="0" smtClean="0">
                          <a:solidFill>
                            <a:schemeClr val="bg1"/>
                          </a:solidFill>
                          <a:effectLst/>
                          <a:latin typeface="+mn-lt"/>
                        </a:rPr>
                        <a:t>12 955</a:t>
                      </a:r>
                      <a:endParaRPr lang="en-US" sz="1400" b="1" i="0" u="none" strike="noStrike" dirty="0">
                        <a:solidFill>
                          <a:schemeClr val="bg1"/>
                        </a:solidFill>
                        <a:effectLst/>
                        <a:latin typeface="+mn-lt"/>
                      </a:endParaRPr>
                    </a:p>
                  </a:txBody>
                  <a:tcPr marL="8792" marR="8792" marT="8795" marB="0" anchor="b">
                    <a:solidFill>
                      <a:schemeClr val="accent6"/>
                    </a:solidFill>
                  </a:tcPr>
                </a:tc>
                <a:tc>
                  <a:txBody>
                    <a:bodyPr/>
                    <a:lstStyle/>
                    <a:p>
                      <a:pPr algn="ctr" fontAlgn="b"/>
                      <a:r>
                        <a:rPr lang="en-US" sz="1400" b="1" i="0" u="none" strike="noStrike" dirty="0">
                          <a:solidFill>
                            <a:schemeClr val="bg1"/>
                          </a:solidFill>
                          <a:effectLst/>
                          <a:latin typeface="+mn-lt"/>
                        </a:rPr>
                        <a:t>262</a:t>
                      </a:r>
                    </a:p>
                  </a:txBody>
                  <a:tcPr marL="8792" marR="8792" marT="8795" marB="0" anchor="b">
                    <a:solidFill>
                      <a:schemeClr val="accent6"/>
                    </a:solidFill>
                  </a:tcPr>
                </a:tc>
                <a:tc>
                  <a:txBody>
                    <a:bodyPr/>
                    <a:lstStyle/>
                    <a:p>
                      <a:pPr algn="ctr" fontAlgn="b"/>
                      <a:r>
                        <a:rPr lang="en-US" sz="1400" b="1" i="0" u="none" strike="noStrike" dirty="0" smtClean="0">
                          <a:solidFill>
                            <a:schemeClr val="bg1"/>
                          </a:solidFill>
                          <a:effectLst/>
                          <a:latin typeface="+mn-lt"/>
                        </a:rPr>
                        <a:t>20 154</a:t>
                      </a:r>
                      <a:endParaRPr lang="en-US" sz="1400" b="1" i="0" u="none" strike="noStrike" dirty="0">
                        <a:solidFill>
                          <a:schemeClr val="bg1"/>
                        </a:solidFill>
                        <a:effectLst/>
                        <a:latin typeface="+mn-lt"/>
                      </a:endParaRPr>
                    </a:p>
                  </a:txBody>
                  <a:tcPr marL="8792" marR="8792" marT="8795" marB="0" anchor="b">
                    <a:solidFill>
                      <a:schemeClr val="accent6"/>
                    </a:solidFill>
                  </a:tcPr>
                </a:tc>
                <a:extLst>
                  <a:ext uri="{0D108BD9-81ED-4DB2-BD59-A6C34878D82A}">
                    <a16:rowId xmlns:a16="http://schemas.microsoft.com/office/drawing/2014/main" val="4262096805"/>
                  </a:ext>
                </a:extLst>
              </a:tr>
              <a:tr h="203387">
                <a:tc rowSpan="7">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mn-lt"/>
                        </a:rPr>
                        <a:t>Gert Sibande</a:t>
                      </a:r>
                      <a:endParaRPr lang="en-US" sz="1400" b="1" i="0" u="none" strike="noStrike" dirty="0" smtClean="0">
                        <a:solidFill>
                          <a:srgbClr val="000000"/>
                        </a:solidFill>
                        <a:effectLst/>
                        <a:latin typeface="+mn-lt"/>
                      </a:endParaRPr>
                    </a:p>
                  </a:txBody>
                  <a:tcPr marL="8773" marR="8773" marT="8776" marB="0" anchor="ctr">
                    <a:solidFill>
                      <a:schemeClr val="accent6">
                        <a:lumMod val="40000"/>
                        <a:lumOff val="60000"/>
                      </a:schemeClr>
                    </a:solidFill>
                  </a:tcPr>
                </a:tc>
                <a:tc>
                  <a:txBody>
                    <a:bodyPr/>
                    <a:lstStyle/>
                    <a:p>
                      <a:pPr algn="l" fontAlgn="b"/>
                      <a:r>
                        <a:rPr lang="en-US" sz="1400" u="none" strike="noStrike" dirty="0">
                          <a:effectLst/>
                          <a:latin typeface="+mn-lt"/>
                        </a:rPr>
                        <a:t>Chief Albert Luthuli</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2001</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107</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2800</a:t>
                      </a:r>
                    </a:p>
                  </a:txBody>
                  <a:tcPr marL="8792" marR="8792" marT="8795" marB="0" anchor="b">
                    <a:solidFill>
                      <a:schemeClr val="accent6">
                        <a:lumMod val="40000"/>
                        <a:lumOff val="60000"/>
                      </a:schemeClr>
                    </a:solidFill>
                  </a:tcPr>
                </a:tc>
                <a:extLst>
                  <a:ext uri="{0D108BD9-81ED-4DB2-BD59-A6C34878D82A}">
                    <a16:rowId xmlns:a16="http://schemas.microsoft.com/office/drawing/2014/main" val="786952726"/>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Dipaliseng</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2468</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16</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3525</a:t>
                      </a:r>
                    </a:p>
                  </a:txBody>
                  <a:tcPr marL="8792" marR="8792" marT="8795" marB="0" anchor="b">
                    <a:solidFill>
                      <a:schemeClr val="accent6">
                        <a:lumMod val="40000"/>
                        <a:lumOff val="60000"/>
                      </a:schemeClr>
                    </a:solidFill>
                  </a:tcPr>
                </a:tc>
                <a:extLst>
                  <a:ext uri="{0D108BD9-81ED-4DB2-BD59-A6C34878D82A}">
                    <a16:rowId xmlns:a16="http://schemas.microsoft.com/office/drawing/2014/main" val="4119719891"/>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Govan Mbeki</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2034</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7</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2952</a:t>
                      </a:r>
                    </a:p>
                  </a:txBody>
                  <a:tcPr marL="8792" marR="8792" marT="8795" marB="0" anchor="b">
                    <a:solidFill>
                      <a:schemeClr val="accent6">
                        <a:lumMod val="40000"/>
                        <a:lumOff val="60000"/>
                      </a:schemeClr>
                    </a:solidFill>
                  </a:tcPr>
                </a:tc>
                <a:extLst>
                  <a:ext uri="{0D108BD9-81ED-4DB2-BD59-A6C34878D82A}">
                    <a16:rowId xmlns:a16="http://schemas.microsoft.com/office/drawing/2014/main" val="2104249354"/>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a:effectLst/>
                          <a:latin typeface="+mn-lt"/>
                        </a:rPr>
                        <a:t>Lekwa</a:t>
                      </a:r>
                      <a:endParaRPr lang="en-US" sz="1400" b="0" i="0" u="none" strike="noStrike">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1600</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39</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1956</a:t>
                      </a:r>
                    </a:p>
                  </a:txBody>
                  <a:tcPr marL="8792" marR="8792" marT="8795" marB="0" anchor="b">
                    <a:solidFill>
                      <a:schemeClr val="accent6">
                        <a:lumMod val="40000"/>
                        <a:lumOff val="60000"/>
                      </a:schemeClr>
                    </a:solidFill>
                  </a:tcPr>
                </a:tc>
                <a:extLst>
                  <a:ext uri="{0D108BD9-81ED-4DB2-BD59-A6C34878D82A}">
                    <a16:rowId xmlns:a16="http://schemas.microsoft.com/office/drawing/2014/main" val="152609755"/>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Mkhondo</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1882</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29</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2486</a:t>
                      </a:r>
                    </a:p>
                  </a:txBody>
                  <a:tcPr marL="8792" marR="8792" marT="8795" marB="0" anchor="b">
                    <a:solidFill>
                      <a:schemeClr val="accent6">
                        <a:lumMod val="40000"/>
                        <a:lumOff val="60000"/>
                      </a:schemeClr>
                    </a:solidFill>
                  </a:tcPr>
                </a:tc>
                <a:extLst>
                  <a:ext uri="{0D108BD9-81ED-4DB2-BD59-A6C34878D82A}">
                    <a16:rowId xmlns:a16="http://schemas.microsoft.com/office/drawing/2014/main" val="3190542173"/>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a:effectLst/>
                          <a:latin typeface="+mn-lt"/>
                        </a:rPr>
                        <a:t>Msukaligwa</a:t>
                      </a:r>
                      <a:endParaRPr lang="en-US" sz="1400" b="0" i="0" u="none" strike="noStrike">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2069</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48</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2925</a:t>
                      </a:r>
                    </a:p>
                  </a:txBody>
                  <a:tcPr marL="8792" marR="8792" marT="8795" marB="0" anchor="b">
                    <a:solidFill>
                      <a:schemeClr val="accent6">
                        <a:lumMod val="40000"/>
                        <a:lumOff val="60000"/>
                      </a:schemeClr>
                    </a:solidFill>
                  </a:tcPr>
                </a:tc>
                <a:extLst>
                  <a:ext uri="{0D108BD9-81ED-4DB2-BD59-A6C34878D82A}">
                    <a16:rowId xmlns:a16="http://schemas.microsoft.com/office/drawing/2014/main" val="2514964121"/>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a:effectLst/>
                          <a:latin typeface="+mn-lt"/>
                        </a:rPr>
                        <a:t>Dr. Pixley Ka-Seme</a:t>
                      </a:r>
                      <a:endParaRPr lang="en-US" sz="1400" b="0" i="0" u="none" strike="noStrike">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1796</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25</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2285</a:t>
                      </a:r>
                    </a:p>
                  </a:txBody>
                  <a:tcPr marL="8792" marR="8792" marT="8795" marB="0" anchor="b">
                    <a:solidFill>
                      <a:schemeClr val="accent6">
                        <a:lumMod val="40000"/>
                        <a:lumOff val="60000"/>
                      </a:schemeClr>
                    </a:solidFill>
                  </a:tcPr>
                </a:tc>
                <a:extLst>
                  <a:ext uri="{0D108BD9-81ED-4DB2-BD59-A6C34878D82A}">
                    <a16:rowId xmlns:a16="http://schemas.microsoft.com/office/drawing/2014/main" val="560215687"/>
                  </a:ext>
                </a:extLst>
              </a:tr>
              <a:tr h="20338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Sub</a:t>
                      </a:r>
                      <a:r>
                        <a:rPr lang="en-US" sz="1400" b="1" i="0" u="none" strike="noStrike" baseline="0" dirty="0" smtClean="0">
                          <a:solidFill>
                            <a:srgbClr val="000000"/>
                          </a:solidFill>
                          <a:effectLst/>
                          <a:latin typeface="+mn-lt"/>
                        </a:rPr>
                        <a:t> Total </a:t>
                      </a:r>
                      <a:endParaRPr lang="en-US" sz="1400" b="1" i="0" u="none" strike="noStrike" dirty="0" smtClean="0">
                        <a:solidFill>
                          <a:srgbClr val="000000"/>
                        </a:solidFill>
                        <a:effectLst/>
                        <a:latin typeface="+mn-lt"/>
                      </a:endParaRPr>
                    </a:p>
                  </a:txBody>
                  <a:tcPr marL="8773" marR="8773" marT="8776" marB="0" anchor="b">
                    <a:solidFill>
                      <a:schemeClr val="accent6"/>
                    </a:solidFill>
                  </a:tcPr>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8773" marR="8773" marT="8776" marB="0" anchor="b">
                    <a:solidFill>
                      <a:schemeClr val="accent6"/>
                    </a:solidFill>
                  </a:tcPr>
                </a:tc>
                <a:tc>
                  <a:txBody>
                    <a:bodyPr/>
                    <a:lstStyle/>
                    <a:p>
                      <a:pPr algn="ctr" fontAlgn="b"/>
                      <a:r>
                        <a:rPr lang="en-US" sz="1400" b="1" i="0" u="none" strike="noStrike" dirty="0" smtClean="0">
                          <a:solidFill>
                            <a:schemeClr val="bg1"/>
                          </a:solidFill>
                          <a:effectLst/>
                          <a:latin typeface="+mn-lt"/>
                        </a:rPr>
                        <a:t>13 850</a:t>
                      </a:r>
                      <a:endParaRPr lang="en-US" sz="1400" b="1" i="0" u="none" strike="noStrike" dirty="0">
                        <a:solidFill>
                          <a:schemeClr val="bg1"/>
                        </a:solidFill>
                        <a:effectLst/>
                        <a:latin typeface="+mn-lt"/>
                      </a:endParaRPr>
                    </a:p>
                  </a:txBody>
                  <a:tcPr marL="8792" marR="8792" marT="8795" marB="0" anchor="b">
                    <a:solidFill>
                      <a:schemeClr val="accent6"/>
                    </a:solidFill>
                  </a:tcPr>
                </a:tc>
                <a:tc>
                  <a:txBody>
                    <a:bodyPr/>
                    <a:lstStyle/>
                    <a:p>
                      <a:pPr algn="ctr" fontAlgn="b"/>
                      <a:r>
                        <a:rPr lang="en-US" sz="1400" b="1" i="0" u="none" strike="noStrike" dirty="0">
                          <a:solidFill>
                            <a:schemeClr val="bg1"/>
                          </a:solidFill>
                          <a:effectLst/>
                          <a:latin typeface="+mn-lt"/>
                        </a:rPr>
                        <a:t>271</a:t>
                      </a:r>
                    </a:p>
                  </a:txBody>
                  <a:tcPr marL="8792" marR="8792" marT="8795" marB="0" anchor="b">
                    <a:solidFill>
                      <a:schemeClr val="accent6"/>
                    </a:solidFill>
                  </a:tcPr>
                </a:tc>
                <a:tc>
                  <a:txBody>
                    <a:bodyPr/>
                    <a:lstStyle/>
                    <a:p>
                      <a:pPr algn="ctr" fontAlgn="b"/>
                      <a:r>
                        <a:rPr lang="en-US" sz="1400" b="1" i="0" u="none" strike="noStrike" dirty="0" smtClean="0">
                          <a:solidFill>
                            <a:schemeClr val="bg1"/>
                          </a:solidFill>
                          <a:effectLst/>
                          <a:latin typeface="+mn-lt"/>
                        </a:rPr>
                        <a:t>18 929</a:t>
                      </a:r>
                      <a:endParaRPr lang="en-US" sz="1400" b="1" i="0" u="none" strike="noStrike" dirty="0">
                        <a:solidFill>
                          <a:schemeClr val="bg1"/>
                        </a:solidFill>
                        <a:effectLst/>
                        <a:latin typeface="+mn-lt"/>
                      </a:endParaRPr>
                    </a:p>
                  </a:txBody>
                  <a:tcPr marL="8792" marR="8792" marT="8795" marB="0" anchor="b">
                    <a:solidFill>
                      <a:schemeClr val="accent6"/>
                    </a:solidFill>
                  </a:tcPr>
                </a:tc>
                <a:extLst>
                  <a:ext uri="{0D108BD9-81ED-4DB2-BD59-A6C34878D82A}">
                    <a16:rowId xmlns:a16="http://schemas.microsoft.com/office/drawing/2014/main" val="3747751180"/>
                  </a:ext>
                </a:extLst>
              </a:tr>
              <a:tr h="203387">
                <a:tc rowSpan="6">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mn-lt"/>
                        </a:rPr>
                        <a:t>Nkangala</a:t>
                      </a:r>
                      <a:endParaRPr lang="en-US" sz="1400" b="1" i="0" u="none" strike="noStrike" dirty="0" smtClean="0">
                        <a:solidFill>
                          <a:srgbClr val="000000"/>
                        </a:solidFill>
                        <a:effectLst/>
                        <a:latin typeface="+mn-lt"/>
                      </a:endParaRPr>
                    </a:p>
                  </a:txBody>
                  <a:tcPr marL="8773" marR="8773" marT="8776" marB="0" anchor="ctr">
                    <a:solidFill>
                      <a:schemeClr val="accent6">
                        <a:lumMod val="40000"/>
                        <a:lumOff val="60000"/>
                      </a:schemeClr>
                    </a:solidFill>
                  </a:tcPr>
                </a:tc>
                <a:tc>
                  <a:txBody>
                    <a:bodyPr/>
                    <a:lstStyle/>
                    <a:p>
                      <a:pPr algn="l" fontAlgn="b"/>
                      <a:r>
                        <a:rPr lang="en-US" sz="1400" u="none" strike="noStrike" dirty="0">
                          <a:effectLst/>
                          <a:latin typeface="+mn-lt"/>
                        </a:rPr>
                        <a:t>Dr JS Moroka</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1216</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16</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1983</a:t>
                      </a:r>
                    </a:p>
                  </a:txBody>
                  <a:tcPr marL="8792" marR="8792" marT="8795" marB="0" anchor="b">
                    <a:solidFill>
                      <a:schemeClr val="accent6">
                        <a:lumMod val="40000"/>
                        <a:lumOff val="60000"/>
                      </a:schemeClr>
                    </a:solidFill>
                  </a:tcPr>
                </a:tc>
                <a:extLst>
                  <a:ext uri="{0D108BD9-81ED-4DB2-BD59-A6C34878D82A}">
                    <a16:rowId xmlns:a16="http://schemas.microsoft.com/office/drawing/2014/main" val="863203140"/>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Emalahleni</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2906</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25</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3228</a:t>
                      </a:r>
                    </a:p>
                  </a:txBody>
                  <a:tcPr marL="8792" marR="8792" marT="8795" marB="0" anchor="b">
                    <a:solidFill>
                      <a:schemeClr val="accent6">
                        <a:lumMod val="40000"/>
                        <a:lumOff val="60000"/>
                      </a:schemeClr>
                    </a:solidFill>
                  </a:tcPr>
                </a:tc>
                <a:extLst>
                  <a:ext uri="{0D108BD9-81ED-4DB2-BD59-A6C34878D82A}">
                    <a16:rowId xmlns:a16="http://schemas.microsoft.com/office/drawing/2014/main" val="1019644554"/>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Emakhazeni</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733</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1092</a:t>
                      </a:r>
                    </a:p>
                  </a:txBody>
                  <a:tcPr marL="8792" marR="8792" marT="8795" marB="0" anchor="b">
                    <a:solidFill>
                      <a:schemeClr val="accent6">
                        <a:lumMod val="40000"/>
                        <a:lumOff val="60000"/>
                      </a:schemeClr>
                    </a:solidFill>
                  </a:tcPr>
                </a:tc>
                <a:extLst>
                  <a:ext uri="{0D108BD9-81ED-4DB2-BD59-A6C34878D82A}">
                    <a16:rowId xmlns:a16="http://schemas.microsoft.com/office/drawing/2014/main" val="2206853840"/>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Steve Tshwete</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2388</a:t>
                      </a:r>
                    </a:p>
                  </a:txBody>
                  <a:tcPr marL="8792" marR="8792" marT="8795" marB="0" anchor="b">
                    <a:solidFill>
                      <a:schemeClr val="accent6">
                        <a:lumMod val="40000"/>
                        <a:lumOff val="60000"/>
                      </a:schemeClr>
                    </a:solidFill>
                  </a:tcPr>
                </a:tc>
                <a:tc>
                  <a:txBody>
                    <a:bodyPr/>
                    <a:lstStyle/>
                    <a:p>
                      <a:pPr algn="ctr" fontAlgn="b"/>
                      <a:r>
                        <a:rPr lang="en-US" sz="1400" b="0" i="0" u="none" strike="noStrike">
                          <a:solidFill>
                            <a:srgbClr val="000000"/>
                          </a:solidFill>
                          <a:effectLst/>
                          <a:latin typeface="+mn-lt"/>
                        </a:rPr>
                        <a:t>16</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2775</a:t>
                      </a:r>
                    </a:p>
                  </a:txBody>
                  <a:tcPr marL="8792" marR="8792" marT="8795" marB="0" anchor="b">
                    <a:solidFill>
                      <a:schemeClr val="accent6">
                        <a:lumMod val="40000"/>
                        <a:lumOff val="60000"/>
                      </a:schemeClr>
                    </a:solidFill>
                  </a:tcPr>
                </a:tc>
                <a:extLst>
                  <a:ext uri="{0D108BD9-81ED-4DB2-BD59-A6C34878D82A}">
                    <a16:rowId xmlns:a16="http://schemas.microsoft.com/office/drawing/2014/main" val="1366204160"/>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Thembisile</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2181</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31</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3697</a:t>
                      </a:r>
                    </a:p>
                  </a:txBody>
                  <a:tcPr marL="8792" marR="8792" marT="8795" marB="0" anchor="b">
                    <a:solidFill>
                      <a:schemeClr val="accent6">
                        <a:lumMod val="40000"/>
                        <a:lumOff val="60000"/>
                      </a:schemeClr>
                    </a:solidFill>
                  </a:tcPr>
                </a:tc>
                <a:extLst>
                  <a:ext uri="{0D108BD9-81ED-4DB2-BD59-A6C34878D82A}">
                    <a16:rowId xmlns:a16="http://schemas.microsoft.com/office/drawing/2014/main" val="1089924868"/>
                  </a:ext>
                </a:extLst>
              </a:tr>
              <a:tr h="203387">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04" marR="9504" marT="9504" marB="0" anchor="b"/>
                </a:tc>
                <a:tc>
                  <a:txBody>
                    <a:bodyPr/>
                    <a:lstStyle/>
                    <a:p>
                      <a:pPr algn="l" fontAlgn="b"/>
                      <a:r>
                        <a:rPr lang="en-US" sz="1400" u="none" strike="noStrike" dirty="0">
                          <a:effectLst/>
                          <a:latin typeface="+mn-lt"/>
                        </a:rPr>
                        <a:t>Victor Khanye</a:t>
                      </a:r>
                      <a:endParaRPr lang="en-US" sz="1400" b="0" i="0" u="none" strike="noStrike" dirty="0">
                        <a:solidFill>
                          <a:srgbClr val="000000"/>
                        </a:solidFill>
                        <a:effectLst/>
                        <a:latin typeface="+mn-lt"/>
                      </a:endParaRPr>
                    </a:p>
                  </a:txBody>
                  <a:tcPr marL="8773" marR="8773" marT="8776"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846</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18</a:t>
                      </a:r>
                    </a:p>
                  </a:txBody>
                  <a:tcPr marL="8792" marR="8792" marT="8795" marB="0" anchor="b">
                    <a:solidFill>
                      <a:schemeClr val="accent6">
                        <a:lumMod val="40000"/>
                        <a:lumOff val="60000"/>
                      </a:schemeClr>
                    </a:solidFill>
                  </a:tcPr>
                </a:tc>
                <a:tc>
                  <a:txBody>
                    <a:bodyPr/>
                    <a:lstStyle/>
                    <a:p>
                      <a:pPr algn="ctr" fontAlgn="b"/>
                      <a:r>
                        <a:rPr lang="en-US" sz="1400" b="0" i="0" u="none" strike="noStrike" dirty="0">
                          <a:solidFill>
                            <a:srgbClr val="000000"/>
                          </a:solidFill>
                          <a:effectLst/>
                          <a:latin typeface="+mn-lt"/>
                        </a:rPr>
                        <a:t>1208</a:t>
                      </a:r>
                    </a:p>
                  </a:txBody>
                  <a:tcPr marL="8792" marR="8792" marT="8795" marB="0" anchor="b">
                    <a:solidFill>
                      <a:schemeClr val="accent6">
                        <a:lumMod val="40000"/>
                        <a:lumOff val="60000"/>
                      </a:schemeClr>
                    </a:solidFill>
                  </a:tcPr>
                </a:tc>
                <a:extLst>
                  <a:ext uri="{0D108BD9-81ED-4DB2-BD59-A6C34878D82A}">
                    <a16:rowId xmlns:a16="http://schemas.microsoft.com/office/drawing/2014/main" val="797553862"/>
                  </a:ext>
                </a:extLst>
              </a:tr>
              <a:tr h="20338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rPr>
                        <a:t>Sub</a:t>
                      </a:r>
                      <a:r>
                        <a:rPr lang="en-US" sz="1400" b="1" i="0" u="none" strike="noStrike" baseline="0" dirty="0" smtClean="0">
                          <a:solidFill>
                            <a:srgbClr val="000000"/>
                          </a:solidFill>
                          <a:effectLst/>
                          <a:latin typeface="+mn-lt"/>
                        </a:rPr>
                        <a:t> Total </a:t>
                      </a:r>
                      <a:endParaRPr lang="en-US" sz="1400" b="1" i="0" u="none" strike="noStrike" dirty="0" smtClean="0">
                        <a:solidFill>
                          <a:srgbClr val="000000"/>
                        </a:solidFill>
                        <a:effectLst/>
                        <a:latin typeface="+mn-lt"/>
                      </a:endParaRPr>
                    </a:p>
                  </a:txBody>
                  <a:tcPr marL="8773" marR="8773" marT="8776" marB="0" anchor="b">
                    <a:solidFill>
                      <a:schemeClr val="accent6"/>
                    </a:solidFill>
                  </a:tcPr>
                </a:tc>
                <a:tc>
                  <a:txBody>
                    <a:bodyPr/>
                    <a:lstStyle/>
                    <a:p>
                      <a:pPr algn="l" fontAlgn="b"/>
                      <a:endParaRPr lang="en-US" sz="1400" b="0" i="0" u="none" strike="noStrike" dirty="0">
                        <a:solidFill>
                          <a:srgbClr val="000000"/>
                        </a:solidFill>
                        <a:effectLst/>
                        <a:latin typeface="+mn-lt"/>
                      </a:endParaRPr>
                    </a:p>
                  </a:txBody>
                  <a:tcPr marL="8773" marR="8773" marT="8776" marB="0" anchor="b">
                    <a:solidFill>
                      <a:schemeClr val="accent6"/>
                    </a:solidFill>
                  </a:tcPr>
                </a:tc>
                <a:tc>
                  <a:txBody>
                    <a:bodyPr/>
                    <a:lstStyle/>
                    <a:p>
                      <a:pPr algn="ctr" fontAlgn="b"/>
                      <a:r>
                        <a:rPr lang="en-US" sz="1400" b="1" i="0" u="none" strike="noStrike" dirty="0" smtClean="0">
                          <a:solidFill>
                            <a:schemeClr val="bg1"/>
                          </a:solidFill>
                          <a:effectLst/>
                          <a:latin typeface="+mn-lt"/>
                        </a:rPr>
                        <a:t>10 270</a:t>
                      </a:r>
                      <a:endParaRPr lang="en-US" sz="1400" b="1" i="0" u="none" strike="noStrike" dirty="0">
                        <a:solidFill>
                          <a:schemeClr val="bg1"/>
                        </a:solidFill>
                        <a:effectLst/>
                        <a:latin typeface="+mn-lt"/>
                      </a:endParaRPr>
                    </a:p>
                  </a:txBody>
                  <a:tcPr marL="8792" marR="8792" marT="8795" marB="0" anchor="b">
                    <a:solidFill>
                      <a:schemeClr val="accent6"/>
                    </a:solidFill>
                  </a:tcPr>
                </a:tc>
                <a:tc>
                  <a:txBody>
                    <a:bodyPr/>
                    <a:lstStyle/>
                    <a:p>
                      <a:pPr algn="ctr" fontAlgn="b"/>
                      <a:r>
                        <a:rPr lang="en-US" sz="1400" b="1" i="0" u="none" strike="noStrike" dirty="0">
                          <a:solidFill>
                            <a:schemeClr val="bg1"/>
                          </a:solidFill>
                          <a:effectLst/>
                          <a:latin typeface="+mn-lt"/>
                        </a:rPr>
                        <a:t>108</a:t>
                      </a:r>
                    </a:p>
                  </a:txBody>
                  <a:tcPr marL="8792" marR="8792" marT="8795" marB="0" anchor="b">
                    <a:solidFill>
                      <a:schemeClr val="accent6"/>
                    </a:solidFill>
                  </a:tcPr>
                </a:tc>
                <a:tc>
                  <a:txBody>
                    <a:bodyPr/>
                    <a:lstStyle/>
                    <a:p>
                      <a:pPr algn="ctr" fontAlgn="b"/>
                      <a:r>
                        <a:rPr lang="en-US" sz="1400" b="1" i="0" u="none" strike="noStrike" dirty="0" smtClean="0">
                          <a:solidFill>
                            <a:schemeClr val="bg1"/>
                          </a:solidFill>
                          <a:effectLst/>
                          <a:latin typeface="+mn-lt"/>
                        </a:rPr>
                        <a:t>13 983</a:t>
                      </a:r>
                      <a:endParaRPr lang="en-US" sz="1400" b="1" i="0" u="none" strike="noStrike" dirty="0">
                        <a:solidFill>
                          <a:schemeClr val="bg1"/>
                        </a:solidFill>
                        <a:effectLst/>
                        <a:latin typeface="+mn-lt"/>
                      </a:endParaRPr>
                    </a:p>
                  </a:txBody>
                  <a:tcPr marL="8792" marR="8792" marT="8795" marB="0" anchor="b">
                    <a:solidFill>
                      <a:schemeClr val="accent6"/>
                    </a:solidFill>
                  </a:tcPr>
                </a:tc>
                <a:extLst>
                  <a:ext uri="{0D108BD9-81ED-4DB2-BD59-A6C34878D82A}">
                    <a16:rowId xmlns:a16="http://schemas.microsoft.com/office/drawing/2014/main" val="3328212899"/>
                  </a:ext>
                </a:extLst>
              </a:tr>
              <a:tr h="594039">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mn-lt"/>
                      </a:endParaRPr>
                    </a:p>
                    <a:p>
                      <a:pPr marL="0" marR="0" indent="0" algn="l" defTabSz="457200" rtl="0" eaLnBrk="1" fontAlgn="b" latinLnBrk="0" hangingPunct="1">
                        <a:lnSpc>
                          <a:spcPct val="100000"/>
                        </a:lnSpc>
                        <a:spcBef>
                          <a:spcPts val="0"/>
                        </a:spcBef>
                        <a:spcAft>
                          <a:spcPts val="0"/>
                        </a:spcAft>
                        <a:buClrTx/>
                        <a:buSzTx/>
                        <a:buFontTx/>
                        <a:buNone/>
                        <a:tabLst/>
                        <a:defRPr/>
                      </a:pPr>
                      <a:r>
                        <a:rPr lang="en-US" sz="1400" b="1" i="0" u="none" strike="noStrike" baseline="0" dirty="0" smtClean="0">
                          <a:solidFill>
                            <a:srgbClr val="000000"/>
                          </a:solidFill>
                          <a:effectLst/>
                          <a:latin typeface="+mn-lt"/>
                        </a:rPr>
                        <a:t>Grand  Total </a:t>
                      </a:r>
                      <a:endParaRPr lang="en-US" sz="1400" b="1" i="0" u="none" strike="noStrike" dirty="0" smtClean="0">
                        <a:solidFill>
                          <a:srgbClr val="000000"/>
                        </a:solidFill>
                        <a:effectLst/>
                        <a:latin typeface="+mn-lt"/>
                      </a:endParaRPr>
                    </a:p>
                  </a:txBody>
                  <a:tcPr marL="8773" marR="8773" marT="8776" marB="0" anchor="ctr">
                    <a:solidFill>
                      <a:schemeClr val="accent6">
                        <a:lumMod val="40000"/>
                        <a:lumOff val="60000"/>
                      </a:schemeClr>
                    </a:solidFill>
                  </a:tcPr>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8773" marR="8773" marT="8776" marB="0" anchor="ctr">
                    <a:solidFill>
                      <a:schemeClr val="accent6">
                        <a:lumMod val="40000"/>
                        <a:lumOff val="60000"/>
                      </a:schemeClr>
                    </a:solidFill>
                  </a:tcPr>
                </a:tc>
                <a:tc>
                  <a:txBody>
                    <a:bodyPr/>
                    <a:lstStyle/>
                    <a:p>
                      <a:pPr algn="ctr" fontAlgn="b"/>
                      <a:r>
                        <a:rPr lang="en-US" sz="1400" b="1" i="0" u="none" strike="noStrike" dirty="0" smtClean="0">
                          <a:solidFill>
                            <a:srgbClr val="000000"/>
                          </a:solidFill>
                          <a:effectLst/>
                          <a:latin typeface="+mn-lt"/>
                        </a:rPr>
                        <a:t>37 075</a:t>
                      </a:r>
                      <a:endParaRPr lang="en-US" sz="1400" b="1" i="0" u="none" strike="noStrike" dirty="0">
                        <a:solidFill>
                          <a:srgbClr val="000000"/>
                        </a:solidFill>
                        <a:effectLst/>
                        <a:latin typeface="+mn-lt"/>
                      </a:endParaRPr>
                    </a:p>
                  </a:txBody>
                  <a:tcPr marL="8792" marR="8792" marT="8795" marB="0" anchor="ctr">
                    <a:solidFill>
                      <a:schemeClr val="accent6">
                        <a:lumMod val="40000"/>
                        <a:lumOff val="60000"/>
                      </a:schemeClr>
                    </a:solidFill>
                  </a:tcPr>
                </a:tc>
                <a:tc>
                  <a:txBody>
                    <a:bodyPr/>
                    <a:lstStyle/>
                    <a:p>
                      <a:pPr algn="ctr" fontAlgn="b"/>
                      <a:r>
                        <a:rPr lang="en-US" sz="1400" b="1" i="0" u="none" strike="noStrike" dirty="0">
                          <a:solidFill>
                            <a:srgbClr val="000000"/>
                          </a:solidFill>
                          <a:effectLst/>
                          <a:latin typeface="+mn-lt"/>
                        </a:rPr>
                        <a:t>641</a:t>
                      </a:r>
                    </a:p>
                  </a:txBody>
                  <a:tcPr marL="8792" marR="8792" marT="8795" marB="0" anchor="ctr">
                    <a:solidFill>
                      <a:schemeClr val="accent6">
                        <a:lumMod val="40000"/>
                        <a:lumOff val="60000"/>
                      </a:schemeClr>
                    </a:solidFill>
                  </a:tcPr>
                </a:tc>
                <a:tc>
                  <a:txBody>
                    <a:bodyPr/>
                    <a:lstStyle/>
                    <a:p>
                      <a:pPr algn="ctr" fontAlgn="b"/>
                      <a:r>
                        <a:rPr lang="en-US" sz="1400" b="1" i="0" u="none" strike="noStrike" dirty="0" smtClean="0">
                          <a:solidFill>
                            <a:srgbClr val="000000"/>
                          </a:solidFill>
                          <a:effectLst/>
                          <a:latin typeface="+mn-lt"/>
                        </a:rPr>
                        <a:t>53 066</a:t>
                      </a:r>
                      <a:endParaRPr lang="en-US" sz="1400" b="1" i="0" u="none" strike="noStrike" dirty="0">
                        <a:solidFill>
                          <a:srgbClr val="000000"/>
                        </a:solidFill>
                        <a:effectLst/>
                        <a:latin typeface="+mn-lt"/>
                      </a:endParaRPr>
                    </a:p>
                  </a:txBody>
                  <a:tcPr marL="8792" marR="8792" marT="8795" marB="0" anchor="ctr">
                    <a:solidFill>
                      <a:schemeClr val="accent6">
                        <a:lumMod val="40000"/>
                        <a:lumOff val="60000"/>
                      </a:schemeClr>
                    </a:solidFill>
                  </a:tcPr>
                </a:tc>
                <a:extLst>
                  <a:ext uri="{0D108BD9-81ED-4DB2-BD59-A6C34878D82A}">
                    <a16:rowId xmlns:a16="http://schemas.microsoft.com/office/drawing/2014/main" val="1931218923"/>
                  </a:ext>
                </a:extLst>
              </a:tr>
            </a:tbl>
          </a:graphicData>
        </a:graphic>
      </p:graphicFrame>
    </p:spTree>
    <p:extLst>
      <p:ext uri="{BB962C8B-B14F-4D97-AF65-F5344CB8AC3E}">
        <p14:creationId xmlns:p14="http://schemas.microsoft.com/office/powerpoint/2010/main" val="587735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3825" y="6024564"/>
            <a:ext cx="13144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792413" y="333375"/>
            <a:ext cx="3338512" cy="628650"/>
          </a:xfrm>
          <a:prstGeom prst="rect">
            <a:avLst/>
          </a:prstGeom>
          <a:noFill/>
        </p:spPr>
        <p:txBody>
          <a:bodyPr>
            <a:spAutoFit/>
          </a:bodyPr>
          <a:lstStyle/>
          <a:p>
            <a:pPr algn="ctr">
              <a:defRPr/>
            </a:pPr>
            <a:r>
              <a:rPr lang="en-GB" sz="2400" cap="all" baseline="30000" dirty="0">
                <a:solidFill>
                  <a:schemeClr val="bg1"/>
                </a:solidFill>
                <a:latin typeface="Arial"/>
                <a:cs typeface="Arial"/>
              </a:rPr>
              <a:t>we work hard to deliver</a:t>
            </a:r>
          </a:p>
          <a:p>
            <a:pPr>
              <a:defRPr/>
            </a:pPr>
            <a:endParaRPr lang="en-US" dirty="0">
              <a:solidFill>
                <a:schemeClr val="bg1"/>
              </a:solidFill>
            </a:endParaRPr>
          </a:p>
        </p:txBody>
      </p:sp>
      <p:pic>
        <p:nvPicPr>
          <p:cNvPr id="17412" name="Picture 2" descr="ds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475" y="6024564"/>
            <a:ext cx="24145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126695-68BC-481E-9CDB-BE2D53D88EC4}" type="slidenum">
              <a:rPr lang="en-US" altLang="en-US" sz="1200">
                <a:solidFill>
                  <a:srgbClr val="898989"/>
                </a:solidFill>
              </a:rPr>
              <a:pPr>
                <a:spcBef>
                  <a:spcPct val="0"/>
                </a:spcBef>
                <a:buFontTx/>
                <a:buNone/>
              </a:pPr>
              <a:t>22</a:t>
            </a:fld>
            <a:endParaRPr lang="en-US" altLang="en-US" sz="1200">
              <a:solidFill>
                <a:srgbClr val="898989"/>
              </a:solidFill>
            </a:endParaRPr>
          </a:p>
        </p:txBody>
      </p:sp>
      <p:sp>
        <p:nvSpPr>
          <p:cNvPr id="17414" name="Title 1"/>
          <p:cNvSpPr>
            <a:spLocks noGrp="1"/>
          </p:cNvSpPr>
          <p:nvPr>
            <p:ph type="title"/>
          </p:nvPr>
        </p:nvSpPr>
        <p:spPr>
          <a:xfrm>
            <a:off x="223025" y="115888"/>
            <a:ext cx="9288964" cy="576262"/>
          </a:xfrm>
          <a:solidFill>
            <a:srgbClr val="FFC000"/>
          </a:solidFill>
        </p:spPr>
        <p:txBody>
          <a:bodyPr>
            <a:normAutofit fontScale="90000"/>
          </a:bodyPr>
          <a:lstStyle/>
          <a:p>
            <a:pPr marL="342900" indent="-342900" algn="l"/>
            <a:r>
              <a:rPr lang="en-ZA" altLang="en-US" sz="3200" b="1" dirty="0" smtClean="0"/>
              <a:t>Frequency </a:t>
            </a:r>
            <a:r>
              <a:rPr lang="en-ZA" altLang="en-US" sz="3200" b="1" dirty="0"/>
              <a:t>of </a:t>
            </a:r>
            <a:r>
              <a:rPr lang="en-ZA" altLang="en-US" sz="3200" b="1" dirty="0" smtClean="0"/>
              <a:t> and Approach Food Distribution</a:t>
            </a:r>
            <a:endParaRPr lang="en-ZA" altLang="en-US" sz="3200" b="1" dirty="0">
              <a:solidFill>
                <a:srgbClr val="000000"/>
              </a:solidFill>
            </a:endParaRPr>
          </a:p>
        </p:txBody>
      </p:sp>
      <p:sp>
        <p:nvSpPr>
          <p:cNvPr id="17415" name="Footer Placeholder 6"/>
          <p:cNvSpPr txBox="1">
            <a:spLocks/>
          </p:cNvSpPr>
          <p:nvPr/>
        </p:nvSpPr>
        <p:spPr bwMode="auto">
          <a:xfrm>
            <a:off x="3513138" y="6357939"/>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A8CEA68-4585-41C9-92DD-174957EA5956}" type="slidenum">
              <a:rPr lang="en-ZA" altLang="en-US" sz="1200">
                <a:solidFill>
                  <a:srgbClr val="898989"/>
                </a:solidFill>
              </a:rPr>
              <a:pPr algn="ctr" eaLnBrk="1" hangingPunct="1">
                <a:spcBef>
                  <a:spcPct val="0"/>
                </a:spcBef>
                <a:buFontTx/>
                <a:buNone/>
              </a:pPr>
              <a:t>22</a:t>
            </a:fld>
            <a:endParaRPr lang="en-ZA" altLang="en-US" sz="1200">
              <a:solidFill>
                <a:srgbClr val="898989"/>
              </a:solidFill>
            </a:endParaRPr>
          </a:p>
        </p:txBody>
      </p:sp>
      <p:sp>
        <p:nvSpPr>
          <p:cNvPr id="55304" name="Content Placeholder 1"/>
          <p:cNvSpPr>
            <a:spLocks noGrp="1"/>
          </p:cNvSpPr>
          <p:nvPr>
            <p:ph idx="1"/>
          </p:nvPr>
        </p:nvSpPr>
        <p:spPr>
          <a:xfrm>
            <a:off x="223024" y="909637"/>
            <a:ext cx="9556595" cy="5053005"/>
          </a:xfrm>
        </p:spPr>
        <p:txBody>
          <a:bodyPr>
            <a:normAutofit fontScale="92500" lnSpcReduction="10000"/>
          </a:bodyPr>
          <a:lstStyle/>
          <a:p>
            <a:pPr algn="just" eaLnBrk="1" hangingPunct="1">
              <a:defRPr/>
            </a:pPr>
            <a:r>
              <a:rPr lang="en-ZA" altLang="en-US" dirty="0"/>
              <a:t>Most of the support has been provided once however depending on the circumstances additional support has been provided not exceeding 3 times </a:t>
            </a:r>
          </a:p>
          <a:p>
            <a:pPr marL="0" indent="0" algn="just">
              <a:buNone/>
              <a:defRPr/>
            </a:pPr>
            <a:endParaRPr lang="en-ZA" altLang="en-US" dirty="0"/>
          </a:p>
          <a:p>
            <a:pPr algn="just" eaLnBrk="1" hangingPunct="1">
              <a:defRPr/>
            </a:pPr>
            <a:r>
              <a:rPr lang="en-ZA" altLang="en-US" dirty="0"/>
              <a:t>As the lockdown Regulations were eased and people returning to work fewer beneficiaries were provided with food </a:t>
            </a:r>
            <a:r>
              <a:rPr lang="en-ZA" altLang="en-US" dirty="0" smtClean="0"/>
              <a:t>parcels.</a:t>
            </a:r>
          </a:p>
          <a:p>
            <a:pPr algn="just" eaLnBrk="1" hangingPunct="1">
              <a:defRPr/>
            </a:pPr>
            <a:endParaRPr lang="en-ZA" altLang="en-US" dirty="0" smtClean="0"/>
          </a:p>
          <a:p>
            <a:pPr algn="just" eaLnBrk="1" hangingPunct="1">
              <a:defRPr/>
            </a:pPr>
            <a:r>
              <a:rPr lang="en-ZA" altLang="en-US" dirty="0" smtClean="0"/>
              <a:t>The Department embarked on a </a:t>
            </a:r>
            <a:r>
              <a:rPr lang="en-ZA" altLang="en-US" b="1" i="1" dirty="0" smtClean="0"/>
              <a:t>knock and drop </a:t>
            </a:r>
            <a:r>
              <a:rPr lang="en-ZA" altLang="en-US" dirty="0" smtClean="0"/>
              <a:t>approach to ascertain that the food parcels reach the  appropriate and the eligible beneficiaries</a:t>
            </a:r>
            <a:endParaRPr lang="en-ZA" altLang="en-US" sz="2000" dirty="0"/>
          </a:p>
        </p:txBody>
      </p:sp>
    </p:spTree>
    <p:extLst>
      <p:ext uri="{BB962C8B-B14F-4D97-AF65-F5344CB8AC3E}">
        <p14:creationId xmlns:p14="http://schemas.microsoft.com/office/powerpoint/2010/main" val="2077388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3825" y="6024564"/>
            <a:ext cx="13144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792413" y="333375"/>
            <a:ext cx="3338512" cy="628650"/>
          </a:xfrm>
          <a:prstGeom prst="rect">
            <a:avLst/>
          </a:prstGeom>
          <a:noFill/>
        </p:spPr>
        <p:txBody>
          <a:bodyPr>
            <a:spAutoFit/>
          </a:bodyPr>
          <a:lstStyle/>
          <a:p>
            <a:pPr algn="ctr">
              <a:defRPr/>
            </a:pPr>
            <a:r>
              <a:rPr lang="en-GB" sz="2400" cap="all" baseline="30000" dirty="0">
                <a:solidFill>
                  <a:schemeClr val="bg1"/>
                </a:solidFill>
                <a:latin typeface="Arial"/>
                <a:cs typeface="Arial"/>
              </a:rPr>
              <a:t>we work hard to deliver</a:t>
            </a:r>
          </a:p>
          <a:p>
            <a:pPr>
              <a:defRPr/>
            </a:pPr>
            <a:endParaRPr lang="en-US" dirty="0">
              <a:solidFill>
                <a:schemeClr val="bg1"/>
              </a:solidFill>
            </a:endParaRPr>
          </a:p>
        </p:txBody>
      </p:sp>
      <p:pic>
        <p:nvPicPr>
          <p:cNvPr id="19460" name="Picture 2" descr="ds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475" y="6024564"/>
            <a:ext cx="24145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251831-E935-4DBC-8DB4-C20F5BEEBCE5}" type="slidenum">
              <a:rPr lang="en-US" altLang="en-US" sz="1200">
                <a:solidFill>
                  <a:srgbClr val="898989"/>
                </a:solidFill>
              </a:rPr>
              <a:pPr>
                <a:spcBef>
                  <a:spcPct val="0"/>
                </a:spcBef>
                <a:buFontTx/>
                <a:buNone/>
              </a:pPr>
              <a:t>23</a:t>
            </a:fld>
            <a:endParaRPr lang="en-US" altLang="en-US" sz="1200">
              <a:solidFill>
                <a:srgbClr val="898989"/>
              </a:solidFill>
            </a:endParaRPr>
          </a:p>
        </p:txBody>
      </p:sp>
      <p:sp>
        <p:nvSpPr>
          <p:cNvPr id="19462" name="Title 1"/>
          <p:cNvSpPr>
            <a:spLocks noGrp="1"/>
          </p:cNvSpPr>
          <p:nvPr>
            <p:ph type="title"/>
          </p:nvPr>
        </p:nvSpPr>
        <p:spPr>
          <a:xfrm>
            <a:off x="482599" y="115888"/>
            <a:ext cx="9114341" cy="792162"/>
          </a:xfrm>
          <a:solidFill>
            <a:srgbClr val="FFC000"/>
          </a:solidFill>
        </p:spPr>
        <p:txBody>
          <a:bodyPr>
            <a:normAutofit fontScale="90000"/>
          </a:bodyPr>
          <a:lstStyle/>
          <a:p>
            <a:pPr marL="342900" indent="-342900"/>
            <a:r>
              <a:rPr lang="en-ZA" altLang="en-US" sz="2800" b="1" dirty="0"/>
              <a:t>Challenges experienced </a:t>
            </a:r>
            <a:r>
              <a:rPr lang="en-ZA" altLang="en-US" sz="2800" b="1" dirty="0" smtClean="0"/>
              <a:t>during the distribution </a:t>
            </a:r>
            <a:r>
              <a:rPr lang="en-ZA" altLang="en-US" sz="2800" b="1" dirty="0"/>
              <a:t>of </a:t>
            </a:r>
            <a:r>
              <a:rPr lang="en-ZA" altLang="en-US" sz="2800" b="1" dirty="0" smtClean="0"/>
              <a:t>Food Parcels and Recommended Remedial Actions</a:t>
            </a:r>
            <a:endParaRPr lang="en-ZA" altLang="en-US" sz="2800" b="1" dirty="0"/>
          </a:p>
        </p:txBody>
      </p:sp>
      <p:sp>
        <p:nvSpPr>
          <p:cNvPr id="19463" name="Footer Placeholder 6"/>
          <p:cNvSpPr txBox="1">
            <a:spLocks/>
          </p:cNvSpPr>
          <p:nvPr/>
        </p:nvSpPr>
        <p:spPr bwMode="auto">
          <a:xfrm>
            <a:off x="3513138" y="6357939"/>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0094A24-66CA-4A70-BEC2-6B70BE30EC9B}" type="slidenum">
              <a:rPr lang="en-ZA" altLang="en-US" sz="1200">
                <a:solidFill>
                  <a:srgbClr val="898989"/>
                </a:solidFill>
              </a:rPr>
              <a:pPr algn="ctr" eaLnBrk="1" hangingPunct="1">
                <a:spcBef>
                  <a:spcPct val="0"/>
                </a:spcBef>
                <a:buFontTx/>
                <a:buNone/>
              </a:pPr>
              <a:t>23</a:t>
            </a:fld>
            <a:endParaRPr lang="en-ZA" altLang="en-US" sz="1200">
              <a:solidFill>
                <a:srgbClr val="898989"/>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79597723"/>
              </p:ext>
            </p:extLst>
          </p:nvPr>
        </p:nvGraphicFramePr>
        <p:xfrm>
          <a:off x="498475" y="908053"/>
          <a:ext cx="9098466" cy="5062536"/>
        </p:xfrm>
        <a:graphic>
          <a:graphicData uri="http://schemas.openxmlformats.org/drawingml/2006/table">
            <a:tbl>
              <a:tblPr firstRow="1" bandRow="1">
                <a:tableStyleId>{5940675A-B579-460E-94D1-54222C63F5DA}</a:tableStyleId>
              </a:tblPr>
              <a:tblGrid>
                <a:gridCol w="3151403">
                  <a:extLst>
                    <a:ext uri="{9D8B030D-6E8A-4147-A177-3AD203B41FA5}">
                      <a16:colId xmlns:a16="http://schemas.microsoft.com/office/drawing/2014/main" val="4145017068"/>
                    </a:ext>
                  </a:extLst>
                </a:gridCol>
                <a:gridCol w="5947063">
                  <a:extLst>
                    <a:ext uri="{9D8B030D-6E8A-4147-A177-3AD203B41FA5}">
                      <a16:colId xmlns:a16="http://schemas.microsoft.com/office/drawing/2014/main" val="2516227842"/>
                    </a:ext>
                  </a:extLst>
                </a:gridCol>
              </a:tblGrid>
              <a:tr h="391777">
                <a:tc>
                  <a:txBody>
                    <a:bodyPr/>
                    <a:lstStyle/>
                    <a:p>
                      <a:pPr algn="ctr"/>
                      <a:r>
                        <a:rPr lang="en-ZA" sz="1800" b="1" dirty="0" smtClean="0"/>
                        <a:t>Challenges </a:t>
                      </a:r>
                      <a:endParaRPr lang="en-ZA" sz="1800" b="1" dirty="0">
                        <a:latin typeface="Arial" panose="020B0604020202020204" pitchFamily="34" charset="0"/>
                        <a:cs typeface="Arial" panose="020B0604020202020204" pitchFamily="34" charset="0"/>
                      </a:endParaRPr>
                    </a:p>
                  </a:txBody>
                  <a:tcPr marT="45726" marB="45726">
                    <a:solidFill>
                      <a:srgbClr val="FFC000"/>
                    </a:solidFill>
                  </a:tcPr>
                </a:tc>
                <a:tc>
                  <a:txBody>
                    <a:bodyPr/>
                    <a:lstStyle/>
                    <a:p>
                      <a:pPr algn="ctr"/>
                      <a:r>
                        <a:rPr lang="en-ZA" sz="1800" b="1" dirty="0" smtClean="0"/>
                        <a:t>Mitigation Strategies</a:t>
                      </a:r>
                      <a:endParaRPr lang="en-ZA" sz="1800" b="1" dirty="0">
                        <a:latin typeface="Arial" panose="020B0604020202020204" pitchFamily="34" charset="0"/>
                        <a:cs typeface="Arial" panose="020B0604020202020204" pitchFamily="34" charset="0"/>
                      </a:endParaRPr>
                    </a:p>
                  </a:txBody>
                  <a:tcPr marT="45726" marB="45726">
                    <a:solidFill>
                      <a:srgbClr val="FFC000"/>
                    </a:solidFill>
                  </a:tcPr>
                </a:tc>
                <a:extLst>
                  <a:ext uri="{0D108BD9-81ED-4DB2-BD59-A6C34878D82A}">
                    <a16:rowId xmlns:a16="http://schemas.microsoft.com/office/drawing/2014/main" val="741979265"/>
                  </a:ext>
                </a:extLst>
              </a:tr>
              <a:tr h="1469128">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en-ZA" sz="1200" u="none" strike="noStrike" dirty="0" smtClean="0">
                          <a:effectLst/>
                        </a:rPr>
                        <a:t>1. Huge demand for food parcels which could not be provided for with limited budget</a:t>
                      </a:r>
                      <a:endParaRPr lang="en-ZA" sz="1200" b="0" i="0" u="none" strike="noStrike" dirty="0" smtClean="0">
                        <a:solidFill>
                          <a:schemeClr val="tx1"/>
                        </a:solidFill>
                        <a:effectLst/>
                        <a:latin typeface="Arial" panose="020B0604020202020204" pitchFamily="34" charset="0"/>
                        <a:cs typeface="Arial" panose="020B0604020202020204" pitchFamily="34" charset="0"/>
                      </a:endParaRPr>
                    </a:p>
                    <a:p>
                      <a:pPr marL="0" marR="0" lvl="0" indent="0" algn="l" defTabSz="422041" rtl="0" eaLnBrk="1" fontAlgn="auto" latinLnBrk="0" hangingPunct="1">
                        <a:lnSpc>
                          <a:spcPct val="100000"/>
                        </a:lnSpc>
                        <a:spcBef>
                          <a:spcPts val="0"/>
                        </a:spcBef>
                        <a:spcAft>
                          <a:spcPts val="0"/>
                        </a:spcAft>
                        <a:buClrTx/>
                        <a:buSzTx/>
                        <a:buFontTx/>
                        <a:buNone/>
                        <a:tabLst/>
                        <a:defRPr/>
                      </a:pPr>
                      <a:endParaRPr lang="en-ZA" sz="1200" b="0" i="0" u="none" strike="noStrike" dirty="0" smtClean="0">
                        <a:solidFill>
                          <a:schemeClr val="tx1"/>
                        </a:solidFill>
                        <a:effectLst/>
                        <a:latin typeface="Arial" panose="020B0604020202020204" pitchFamily="34" charset="0"/>
                        <a:cs typeface="Arial" panose="020B0604020202020204" pitchFamily="34" charset="0"/>
                      </a:endParaRPr>
                    </a:p>
                  </a:txBody>
                  <a:tcPr marT="45726" marB="45726" anchor="ctr"/>
                </a:tc>
                <a:tc>
                  <a:txBody>
                    <a:bodyPr/>
                    <a:lstStyle/>
                    <a:p>
                      <a:pPr marL="285750" marR="0" lvl="0" indent="-285750" algn="l" defTabSz="4220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t>COVID</a:t>
                      </a:r>
                      <a:r>
                        <a:rPr lang="en-ZA" sz="1200" baseline="0" dirty="0" smtClean="0"/>
                        <a:t> 19 SASSA grant (R350) will help to reduce the demand</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smtClean="0">
                          <a:solidFill>
                            <a:schemeClr val="tx1"/>
                          </a:solidFill>
                          <a:latin typeface="+mn-lt"/>
                        </a:rPr>
                        <a:t>The CDW’s together with DSD officials were responsible for distributing of food parcels to the various beneficiaries supported by Municipalities and the law enforcement agencies.</a:t>
                      </a:r>
                      <a:r>
                        <a:rPr lang="en-GB" altLang="en-US" sz="1200" baseline="0" dirty="0" smtClean="0">
                          <a:solidFill>
                            <a:schemeClr val="tx1"/>
                          </a:solidFill>
                          <a:latin typeface="+mn-lt"/>
                        </a:rPr>
                        <a:t> </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aseline="0" dirty="0" smtClean="0">
                          <a:solidFill>
                            <a:schemeClr val="tx1"/>
                          </a:solidFill>
                          <a:latin typeface="+mn-lt"/>
                        </a:rPr>
                        <a:t>Councillors were not </a:t>
                      </a:r>
                      <a:r>
                        <a:rPr lang="en-US" altLang="en-US" sz="1200" baseline="0" dirty="0" smtClean="0">
                          <a:solidFill>
                            <a:schemeClr val="tx1"/>
                          </a:solidFill>
                          <a:latin typeface="+mn-lt"/>
                        </a:rPr>
                        <a:t>allowed to participate on the operational processes, rather to serve as overseers during the distribution process. All operations were administered and executed by the department. </a:t>
                      </a:r>
                      <a:endParaRPr lang="en-US" sz="1200" dirty="0" smtClean="0">
                        <a:solidFill>
                          <a:schemeClr val="tx1"/>
                        </a:solidFill>
                      </a:endParaRPr>
                    </a:p>
                  </a:txBody>
                  <a:tcPr marT="45726" marB="45726" anchor="ctr"/>
                </a:tc>
                <a:extLst>
                  <a:ext uri="{0D108BD9-81ED-4DB2-BD59-A6C34878D82A}">
                    <a16:rowId xmlns:a16="http://schemas.microsoft.com/office/drawing/2014/main" val="1118542431"/>
                  </a:ext>
                </a:extLst>
              </a:tr>
              <a:tr h="731182">
                <a:tc>
                  <a:txBody>
                    <a:bodyPr/>
                    <a:lstStyle/>
                    <a:p>
                      <a:pPr algn="l">
                        <a:spcBef>
                          <a:spcPts val="0"/>
                        </a:spcBef>
                        <a:buFont typeface="Wingdings" panose="05000000000000000000" pitchFamily="2" charset="2"/>
                        <a:buNone/>
                      </a:pPr>
                      <a:r>
                        <a:rPr lang="en-ZA" sz="1200" u="none" strike="noStrike" dirty="0" smtClean="0">
                          <a:effectLst/>
                        </a:rPr>
                        <a:t>2</a:t>
                      </a:r>
                      <a:r>
                        <a:rPr lang="en-ZA" sz="1200" u="none" strike="noStrike" dirty="0" smtClean="0">
                          <a:effectLst/>
                          <a:latin typeface="+mn-lt"/>
                        </a:rPr>
                        <a:t>. 25 656 registered needy families </a:t>
                      </a:r>
                      <a:r>
                        <a:rPr lang="en-ZA" sz="1200" kern="1200" dirty="0" smtClean="0">
                          <a:solidFill>
                            <a:schemeClr val="tx1"/>
                          </a:solidFill>
                          <a:effectLst/>
                          <a:latin typeface="+mn-lt"/>
                          <a:ea typeface="+mn-ea"/>
                          <a:cs typeface="+mn-cs"/>
                        </a:rPr>
                        <a:t>( Estimate of 128 280 beneficiaries)</a:t>
                      </a:r>
                      <a:r>
                        <a:rPr lang="en-ZA" sz="1200" u="none" strike="noStrike" baseline="0" dirty="0" smtClean="0">
                          <a:effectLst/>
                          <a:latin typeface="+mn-lt"/>
                        </a:rPr>
                        <a:t> were not reached due to limited budget</a:t>
                      </a:r>
                      <a:endParaRPr lang="en-ZA" sz="1200" b="0" i="0" u="none" strike="noStrike" dirty="0">
                        <a:solidFill>
                          <a:schemeClr val="tx1"/>
                        </a:solidFill>
                        <a:effectLst/>
                        <a:latin typeface="+mn-lt"/>
                        <a:cs typeface="Arial" panose="020B0604020202020204" pitchFamily="34" charset="0"/>
                      </a:endParaRPr>
                    </a:p>
                  </a:txBody>
                  <a:tcPr marL="9525" marR="9525" marT="9526" marB="0" anchor="ctr"/>
                </a:tc>
                <a:tc>
                  <a:txBody>
                    <a:bodyPr/>
                    <a:lstStyle/>
                    <a:p>
                      <a:pPr marL="285750" marR="0" lvl="0" indent="-195263"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ZA" sz="1200" u="none" strike="noStrike" dirty="0" smtClean="0">
                          <a:effectLst/>
                        </a:rPr>
                        <a:t>Department is</a:t>
                      </a:r>
                      <a:r>
                        <a:rPr lang="en-ZA" sz="1200" u="none" strike="noStrike" baseline="0" dirty="0" smtClean="0">
                          <a:effectLst/>
                        </a:rPr>
                        <a:t> assisting these families through donations</a:t>
                      </a:r>
                    </a:p>
                    <a:p>
                      <a:pPr marL="285750" marR="0" lvl="0" indent="-195263"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ZA" sz="1200" u="none" strike="noStrike" baseline="0" dirty="0" smtClean="0">
                          <a:effectLst/>
                        </a:rPr>
                        <a:t>The budget pressures have been escalated to national DSD</a:t>
                      </a:r>
                    </a:p>
                    <a:p>
                      <a:pPr marL="285750" marR="0" lvl="0" indent="-195263"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ZA" sz="1200" u="none" strike="noStrike" baseline="0" dirty="0" smtClean="0">
                          <a:effectLst/>
                        </a:rPr>
                        <a:t>Province is considering utilization of SRD budget to address the need. </a:t>
                      </a:r>
                      <a:endParaRPr lang="en-ZA" sz="1200" b="0" i="0" u="none" strike="noStrike" dirty="0" smtClean="0">
                        <a:solidFill>
                          <a:schemeClr val="tx1"/>
                        </a:solidFill>
                        <a:effectLst/>
                        <a:latin typeface="Arial" panose="020B0604020202020204" pitchFamily="34" charset="0"/>
                        <a:cs typeface="Arial" panose="020B0604020202020204" pitchFamily="34" charset="0"/>
                      </a:endParaRPr>
                    </a:p>
                  </a:txBody>
                  <a:tcPr marL="9525" marR="9525" marT="9526" marB="0" anchor="ctr"/>
                </a:tc>
                <a:extLst>
                  <a:ext uri="{0D108BD9-81ED-4DB2-BD59-A6C34878D82A}">
                    <a16:rowId xmlns:a16="http://schemas.microsoft.com/office/drawing/2014/main" val="1288774862"/>
                  </a:ext>
                </a:extLst>
              </a:tr>
              <a:tr h="597849">
                <a:tc>
                  <a:txBody>
                    <a:bodyPr/>
                    <a:lstStyle/>
                    <a:p>
                      <a:pPr marL="90488" indent="0" algn="l" fontAlgn="ctr"/>
                      <a:r>
                        <a:rPr lang="en-ZA" sz="1200" u="none" strike="noStrike" dirty="0" smtClean="0">
                          <a:effectLst/>
                        </a:rPr>
                        <a:t>3. Lack of a well established IT system to manage information of beneficiaries  to prevent duplications/double dipping</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6" marB="0" anchor="ctr"/>
                </a:tc>
                <a:tc>
                  <a:txBody>
                    <a:bodyPr/>
                    <a:lstStyle/>
                    <a:p>
                      <a:pPr marL="285750" marR="0" lvl="0" indent="-195263"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ZA" sz="1200" u="none" strike="noStrike" baseline="0" dirty="0" smtClean="0">
                          <a:effectLst/>
                        </a:rPr>
                        <a:t>Province used NISIS system to check applicants before distributing food parcels. </a:t>
                      </a:r>
                      <a:endParaRPr lang="en-ZA" sz="1200" b="0" i="0" u="none" strike="noStrike" baseline="0" dirty="0" smtClean="0">
                        <a:solidFill>
                          <a:schemeClr val="tx1"/>
                        </a:solidFill>
                        <a:effectLst/>
                        <a:latin typeface="Arial" panose="020B0604020202020204" pitchFamily="34" charset="0"/>
                        <a:cs typeface="Arial" panose="020B0604020202020204" pitchFamily="34" charset="0"/>
                      </a:endParaRPr>
                    </a:p>
                  </a:txBody>
                  <a:tcPr marL="9525" marR="9525" marT="9526" marB="0" anchor="ctr"/>
                </a:tc>
                <a:extLst>
                  <a:ext uri="{0D108BD9-81ED-4DB2-BD59-A6C34878D82A}">
                    <a16:rowId xmlns:a16="http://schemas.microsoft.com/office/drawing/2014/main" val="3216157823"/>
                  </a:ext>
                </a:extLst>
              </a:tr>
              <a:tr h="404594">
                <a:tc>
                  <a:txBody>
                    <a:bodyPr/>
                    <a:lstStyle/>
                    <a:p>
                      <a:pPr marL="90488" indent="0" algn="l" fontAlgn="ctr"/>
                      <a:r>
                        <a:rPr lang="en-ZA" sz="1200" u="none" strike="noStrike" dirty="0" smtClean="0">
                          <a:effectLst/>
                        </a:rPr>
                        <a:t>4. Lack of budget for homeless shelters</a:t>
                      </a:r>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6" marB="0" anchor="ctr"/>
                </a:tc>
                <a:tc>
                  <a:txBody>
                    <a:bodyPr/>
                    <a:lstStyle/>
                    <a:p>
                      <a:pPr marL="285750" marR="0" lvl="0" indent="-195263"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ZA" sz="1200" u="none" strike="noStrike" baseline="0" dirty="0" smtClean="0">
                          <a:effectLst/>
                        </a:rPr>
                        <a:t>Province is engaging with COGTA to establish a multi-sectoral working agreement </a:t>
                      </a:r>
                      <a:endParaRPr lang="en-ZA" sz="1200" b="0" i="0" u="none" strike="noStrike" baseline="0" dirty="0" smtClean="0">
                        <a:solidFill>
                          <a:schemeClr val="tx1"/>
                        </a:solidFill>
                        <a:effectLst/>
                        <a:latin typeface="Arial" panose="020B0604020202020204" pitchFamily="34" charset="0"/>
                        <a:cs typeface="Arial" panose="020B0604020202020204" pitchFamily="34" charset="0"/>
                      </a:endParaRPr>
                    </a:p>
                  </a:txBody>
                  <a:tcPr marL="9525" marR="9525" marT="9526" marB="0" anchor="ctr"/>
                </a:tc>
                <a:extLst>
                  <a:ext uri="{0D108BD9-81ED-4DB2-BD59-A6C34878D82A}">
                    <a16:rowId xmlns:a16="http://schemas.microsoft.com/office/drawing/2014/main" val="2307629419"/>
                  </a:ext>
                </a:extLst>
              </a:tr>
              <a:tr h="1468006">
                <a:tc gridSpan="2">
                  <a:txBody>
                    <a:bodyPr/>
                    <a:lstStyle/>
                    <a:p>
                      <a:pPr marL="285750" lvl="0" indent="-285750" algn="just">
                        <a:buFont typeface="Arial" panose="020B0604020202020204" pitchFamily="34" charset="0"/>
                        <a:buChar char="•"/>
                      </a:pPr>
                      <a:r>
                        <a:rPr lang="en-US" sz="1200" kern="1200" dirty="0" smtClean="0">
                          <a:solidFill>
                            <a:schemeClr val="tx1"/>
                          </a:solidFill>
                          <a:effectLst/>
                          <a:latin typeface="+mn-lt"/>
                          <a:ea typeface="+mn-ea"/>
                          <a:cs typeface="+mn-cs"/>
                        </a:rPr>
                        <a:t>The Department furthermore, made use of the various platforms and structures that were set by the Provincial Command Council to respond directly to the emerging issues on a regular basis.</a:t>
                      </a:r>
                    </a:p>
                    <a:p>
                      <a:pPr marL="0" lvl="0" indent="0" algn="just">
                        <a:buFont typeface="Arial" panose="020B0604020202020204" pitchFamily="34" charset="0"/>
                        <a:buNone/>
                      </a:pPr>
                      <a:endParaRPr lang="en-US" sz="12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n-US" sz="1200" kern="1200" dirty="0" smtClean="0">
                          <a:solidFill>
                            <a:schemeClr val="tx1"/>
                          </a:solidFill>
                          <a:effectLst/>
                          <a:latin typeface="+mn-lt"/>
                          <a:ea typeface="+mn-ea"/>
                          <a:cs typeface="+mn-cs"/>
                        </a:rPr>
                        <a:t>The department has developed a well-conceived process flow plan to monitor the coordination of baseline data and the distribution of food to avoid fragmentation, duplications, double dipping and to foster appropriate targeting.</a:t>
                      </a:r>
                      <a:endParaRPr lang="en-US" sz="1200" kern="1200" dirty="0">
                        <a:solidFill>
                          <a:schemeClr val="tx1"/>
                        </a:solidFill>
                        <a:effectLst/>
                        <a:latin typeface="+mn-lt"/>
                        <a:ea typeface="+mn-ea"/>
                        <a:cs typeface="+mn-cs"/>
                      </a:endParaRPr>
                    </a:p>
                  </a:txBody>
                  <a:tcPr marL="9525" marR="9525" marT="9526" marB="0" anchor="ctr"/>
                </a:tc>
                <a:tc hMerge="1">
                  <a:txBody>
                    <a:bodyPr/>
                    <a:lstStyle/>
                    <a:p>
                      <a:pPr marL="285750" marR="0" lvl="0" indent="-195263"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ZA" sz="1200" b="0" i="0" u="none" strike="noStrike" baseline="0" dirty="0" smtClean="0">
                        <a:solidFill>
                          <a:schemeClr val="tx1"/>
                        </a:solidFill>
                        <a:effectLst/>
                        <a:latin typeface="Arial" panose="020B0604020202020204" pitchFamily="34" charset="0"/>
                        <a:cs typeface="Arial" panose="020B0604020202020204" pitchFamily="34" charset="0"/>
                      </a:endParaRPr>
                    </a:p>
                  </a:txBody>
                  <a:tcPr marL="9525" marR="9525" marT="9526" marB="0" anchor="ctr"/>
                </a:tc>
                <a:extLst>
                  <a:ext uri="{0D108BD9-81ED-4DB2-BD59-A6C34878D82A}">
                    <a16:rowId xmlns:a16="http://schemas.microsoft.com/office/drawing/2014/main" val="3745482879"/>
                  </a:ext>
                </a:extLst>
              </a:tr>
            </a:tbl>
          </a:graphicData>
        </a:graphic>
      </p:graphicFrame>
    </p:spTree>
    <p:extLst>
      <p:ext uri="{BB962C8B-B14F-4D97-AF65-F5344CB8AC3E}">
        <p14:creationId xmlns:p14="http://schemas.microsoft.com/office/powerpoint/2010/main" val="1987055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7903" y="274637"/>
            <a:ext cx="9170597" cy="4916633"/>
          </a:xfrm>
          <a:prstGeom prst="rect">
            <a:avLst/>
          </a:prstGeom>
        </p:spPr>
      </p:pic>
      <p:sp>
        <p:nvSpPr>
          <p:cNvPr id="19" name="TextBox 18"/>
          <p:cNvSpPr txBox="1"/>
          <p:nvPr/>
        </p:nvSpPr>
        <p:spPr>
          <a:xfrm>
            <a:off x="348073" y="774332"/>
            <a:ext cx="9557927" cy="369332"/>
          </a:xfrm>
          <a:prstGeom prst="rect">
            <a:avLst/>
          </a:prstGeom>
          <a:noFill/>
        </p:spPr>
        <p:txBody>
          <a:bodyPr wrap="square" rtlCol="0">
            <a:spAutoFit/>
          </a:bodyPr>
          <a:lstStyle/>
          <a:p>
            <a:endParaRPr lang="en-GB" dirty="0"/>
          </a:p>
        </p:txBody>
      </p:sp>
      <p:pic>
        <p:nvPicPr>
          <p:cNvPr id="8" name="Picture 7"/>
          <p:cNvPicPr>
            <a:picLocks noChangeAspect="1"/>
          </p:cNvPicPr>
          <p:nvPr/>
        </p:nvPicPr>
        <p:blipFill>
          <a:blip r:embed="rId3"/>
          <a:stretch>
            <a:fillRect/>
          </a:stretch>
        </p:blipFill>
        <p:spPr>
          <a:xfrm>
            <a:off x="8305803" y="6024947"/>
            <a:ext cx="1423811" cy="667961"/>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5961641"/>
            <a:ext cx="2616200" cy="782067"/>
          </a:xfrm>
          <a:prstGeom prst="rect">
            <a:avLst/>
          </a:prstGeom>
        </p:spPr>
      </p:pic>
      <p:sp>
        <p:nvSpPr>
          <p:cNvPr id="7" name="Title 6"/>
          <p:cNvSpPr>
            <a:spLocks noGrp="1"/>
          </p:cNvSpPr>
          <p:nvPr>
            <p:ph type="title"/>
          </p:nvPr>
        </p:nvSpPr>
        <p:spPr>
          <a:xfrm>
            <a:off x="495300" y="925551"/>
            <a:ext cx="9093200" cy="4020521"/>
          </a:xfrm>
        </p:spPr>
        <p:txBody>
          <a:bodyPr>
            <a:normAutofit/>
          </a:bodyPr>
          <a:lstStyle/>
          <a:p>
            <a:r>
              <a:rPr lang="en-ZA" sz="4800" b="1" dirty="0" smtClean="0">
                <a:latin typeface="Arial" panose="020B0604020202020204" pitchFamily="34" charset="0"/>
                <a:cs typeface="Arial" panose="020B0604020202020204" pitchFamily="34" charset="0"/>
              </a:rPr>
              <a:t>SUMMARY SHELTERS FOR HOMELESS PERSONS</a:t>
            </a:r>
            <a:endParaRPr lang="en-ZA" sz="4800" b="1" dirty="0">
              <a:latin typeface="Arial" panose="020B0604020202020204" pitchFamily="34" charset="0"/>
              <a:cs typeface="Arial" panose="020B0604020202020204" pitchFamily="34" charset="0"/>
            </a:endParaRPr>
          </a:p>
        </p:txBody>
      </p:sp>
      <p:sp>
        <p:nvSpPr>
          <p:cNvPr id="16" name="Date Placeholder 15"/>
          <p:cNvSpPr>
            <a:spLocks noGrp="1"/>
          </p:cNvSpPr>
          <p:nvPr>
            <p:ph type="dt" sz="half" idx="10"/>
          </p:nvPr>
        </p:nvSpPr>
        <p:spPr/>
        <p:txBody>
          <a:bodyPr/>
          <a:lstStyle/>
          <a:p>
            <a:fld id="{F155A325-9D05-45E0-A8D4-63A073A1AEE3}" type="datetime1">
              <a:rPr lang="en-US" smtClean="0"/>
              <a:t>8/27/2020</a:t>
            </a:fld>
            <a:endParaRPr lang="en-US"/>
          </a:p>
        </p:txBody>
      </p:sp>
      <p:sp>
        <p:nvSpPr>
          <p:cNvPr id="17" name="Slide Number Placeholder 16"/>
          <p:cNvSpPr>
            <a:spLocks noGrp="1"/>
          </p:cNvSpPr>
          <p:nvPr>
            <p:ph type="sldNum" sz="quarter" idx="12"/>
          </p:nvPr>
        </p:nvSpPr>
        <p:spPr/>
        <p:txBody>
          <a:bodyPr/>
          <a:lstStyle/>
          <a:p>
            <a:fld id="{39AC5568-C467-DA4E-A229-6C912B895CA4}" type="slidenum">
              <a:rPr lang="en-US" smtClean="0"/>
              <a:t>24</a:t>
            </a:fld>
            <a:endParaRPr lang="en-US"/>
          </a:p>
        </p:txBody>
      </p:sp>
    </p:spTree>
    <p:extLst>
      <p:ext uri="{BB962C8B-B14F-4D97-AF65-F5344CB8AC3E}">
        <p14:creationId xmlns:p14="http://schemas.microsoft.com/office/powerpoint/2010/main" val="248651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073" y="251112"/>
            <a:ext cx="9170597" cy="451224"/>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51112"/>
            <a:ext cx="9003745" cy="523220"/>
          </a:xfrm>
          <a:prstGeom prst="rect">
            <a:avLst/>
          </a:prstGeom>
          <a:noFill/>
        </p:spPr>
        <p:txBody>
          <a:bodyPr wrap="square" rtlCol="0">
            <a:spAutoFit/>
          </a:bodyPr>
          <a:lstStyle/>
          <a:p>
            <a:r>
              <a:rPr lang="en-ZA" sz="2800" b="1" dirty="0" smtClean="0"/>
              <a:t>Social Development </a:t>
            </a:r>
            <a:endParaRPr lang="en-ZA" sz="2800" b="1" dirty="0"/>
          </a:p>
        </p:txBody>
      </p:sp>
      <p:sp>
        <p:nvSpPr>
          <p:cNvPr id="19" name="TextBox 18"/>
          <p:cNvSpPr txBox="1"/>
          <p:nvPr/>
        </p:nvSpPr>
        <p:spPr>
          <a:xfrm>
            <a:off x="348073" y="774332"/>
            <a:ext cx="9557927" cy="369332"/>
          </a:xfrm>
          <a:prstGeom prst="rect">
            <a:avLst/>
          </a:prstGeom>
          <a:noFill/>
        </p:spPr>
        <p:txBody>
          <a:bodyPr wrap="square" rtlCol="0">
            <a:spAutoFit/>
          </a:bodyPr>
          <a:lstStyle/>
          <a:p>
            <a:endParaRPr lang="en-GB" dirty="0"/>
          </a:p>
        </p:txBody>
      </p:sp>
      <p:sp>
        <p:nvSpPr>
          <p:cNvPr id="11" name="Date Placeholder 10"/>
          <p:cNvSpPr>
            <a:spLocks noGrp="1"/>
          </p:cNvSpPr>
          <p:nvPr>
            <p:ph type="dt" sz="half" idx="10"/>
          </p:nvPr>
        </p:nvSpPr>
        <p:spPr/>
        <p:txBody>
          <a:bodyPr/>
          <a:lstStyle/>
          <a:p>
            <a:fld id="{881AA6BD-3B2F-48DC-8923-77E9C80482AD}" type="datetime1">
              <a:rPr lang="en-US" smtClean="0"/>
              <a:t>8/27/2020</a:t>
            </a:fld>
            <a:endParaRPr lang="en-US"/>
          </a:p>
        </p:txBody>
      </p:sp>
      <p:sp>
        <p:nvSpPr>
          <p:cNvPr id="12" name="Slide Number Placeholder 11"/>
          <p:cNvSpPr>
            <a:spLocks noGrp="1"/>
          </p:cNvSpPr>
          <p:nvPr>
            <p:ph type="sldNum" sz="quarter" idx="12"/>
          </p:nvPr>
        </p:nvSpPr>
        <p:spPr/>
        <p:txBody>
          <a:bodyPr/>
          <a:lstStyle/>
          <a:p>
            <a:fld id="{39AC5568-C467-DA4E-A229-6C912B895CA4}" type="slidenum">
              <a:rPr lang="en-US" smtClean="0"/>
              <a:t>25</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923298409"/>
              </p:ext>
            </p:extLst>
          </p:nvPr>
        </p:nvGraphicFramePr>
        <p:xfrm>
          <a:off x="133050" y="835730"/>
          <a:ext cx="9670474" cy="4995921"/>
        </p:xfrm>
        <a:graphic>
          <a:graphicData uri="http://schemas.openxmlformats.org/drawingml/2006/table">
            <a:tbl>
              <a:tblPr firstRow="1" bandRow="1">
                <a:tableStyleId>{5C22544A-7EE6-4342-B048-85BDC9FD1C3A}</a:tableStyleId>
              </a:tblPr>
              <a:tblGrid>
                <a:gridCol w="1257817">
                  <a:extLst>
                    <a:ext uri="{9D8B030D-6E8A-4147-A177-3AD203B41FA5}">
                      <a16:colId xmlns:a16="http://schemas.microsoft.com/office/drawing/2014/main" val="580306584"/>
                    </a:ext>
                  </a:extLst>
                </a:gridCol>
                <a:gridCol w="1589279">
                  <a:extLst>
                    <a:ext uri="{9D8B030D-6E8A-4147-A177-3AD203B41FA5}">
                      <a16:colId xmlns:a16="http://schemas.microsoft.com/office/drawing/2014/main" val="450695612"/>
                    </a:ext>
                  </a:extLst>
                </a:gridCol>
                <a:gridCol w="1271047">
                  <a:extLst>
                    <a:ext uri="{9D8B030D-6E8A-4147-A177-3AD203B41FA5}">
                      <a16:colId xmlns:a16="http://schemas.microsoft.com/office/drawing/2014/main" val="4168927035"/>
                    </a:ext>
                  </a:extLst>
                </a:gridCol>
                <a:gridCol w="1621682">
                  <a:extLst>
                    <a:ext uri="{9D8B030D-6E8A-4147-A177-3AD203B41FA5}">
                      <a16:colId xmlns:a16="http://schemas.microsoft.com/office/drawing/2014/main" val="401112577"/>
                    </a:ext>
                  </a:extLst>
                </a:gridCol>
                <a:gridCol w="3930649">
                  <a:extLst>
                    <a:ext uri="{9D8B030D-6E8A-4147-A177-3AD203B41FA5}">
                      <a16:colId xmlns:a16="http://schemas.microsoft.com/office/drawing/2014/main" val="4221654698"/>
                    </a:ext>
                  </a:extLst>
                </a:gridCol>
              </a:tblGrid>
              <a:tr h="385423">
                <a:tc gridSpan="5">
                  <a:txBody>
                    <a:bodyPr/>
                    <a:lstStyle/>
                    <a:p>
                      <a:pPr marL="0" algn="l" defTabSz="457200" rtl="0" eaLnBrk="1" latinLnBrk="0" hangingPunct="1">
                        <a:lnSpc>
                          <a:spcPct val="115000"/>
                        </a:lnSpc>
                        <a:spcAft>
                          <a:spcPts val="0"/>
                        </a:spcAft>
                      </a:pPr>
                      <a:r>
                        <a:rPr lang="en-ZA"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Homeless Shelters</a:t>
                      </a:r>
                      <a:r>
                        <a:rPr lang="en-ZA" sz="16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endParaRPr lang="en-ZA"/>
                    </a:p>
                  </a:txBody>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extLst>
                  <a:ext uri="{0D108BD9-81ED-4DB2-BD59-A6C34878D82A}">
                    <a16:rowId xmlns:a16="http://schemas.microsoft.com/office/drawing/2014/main" val="3536942932"/>
                  </a:ext>
                </a:extLst>
              </a:tr>
              <a:tr h="810686">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District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Municipality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Capacity of Shelter</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No of beneficiaries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Challenges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extLst>
                  <a:ext uri="{0D108BD9-81ED-4DB2-BD59-A6C34878D82A}">
                    <a16:rowId xmlns:a16="http://schemas.microsoft.com/office/drawing/2014/main" val="1504775188"/>
                  </a:ext>
                </a:extLst>
              </a:tr>
              <a:tr h="1508653">
                <a:tc rowSpan="3">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Ehlanzeni</a:t>
                      </a:r>
                      <a:r>
                        <a:rPr lang="en-ZA" sz="1600" b="1" kern="1200" baseline="0" dirty="0" smtClean="0">
                          <a:solidFill>
                            <a:schemeClr val="dk1"/>
                          </a:solidFill>
                          <a:effectLst/>
                          <a:latin typeface="+mn-lt"/>
                          <a:ea typeface="Calibri" panose="020F0502020204030204" pitchFamily="34" charset="0"/>
                          <a:cs typeface="Arial" panose="020B0604020202020204" pitchFamily="34" charset="0"/>
                        </a:rPr>
                        <a:t>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a:lnSpc>
                          <a:spcPct val="107000"/>
                        </a:lnSpc>
                        <a:spcAft>
                          <a:spcPts val="0"/>
                        </a:spcAft>
                      </a:pPr>
                      <a:r>
                        <a:rPr lang="en-ZA" sz="1600" dirty="0">
                          <a:effectLst/>
                          <a:latin typeface="+mn-lt"/>
                          <a:ea typeface="Calibri" panose="020F0502020204030204" pitchFamily="34" charset="0"/>
                          <a:cs typeface="Arial" panose="020B0604020202020204" pitchFamily="34" charset="0"/>
                        </a:rPr>
                        <a:t>Nelspruit Oewersig Hall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smtClean="0">
                          <a:effectLst/>
                          <a:latin typeface="+mn-lt"/>
                          <a:ea typeface="Calibri" panose="020F0502020204030204" pitchFamily="34" charset="0"/>
                          <a:cs typeface="Arial" panose="020B0604020202020204" pitchFamily="34" charset="0"/>
                        </a:rPr>
                        <a:t>150</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lnSpc>
                          <a:spcPct val="107000"/>
                        </a:lnSpc>
                        <a:spcAft>
                          <a:spcPts val="0"/>
                        </a:spcAft>
                      </a:pPr>
                      <a:r>
                        <a:rPr lang="en-ZA" sz="1600" kern="1200" dirty="0">
                          <a:solidFill>
                            <a:schemeClr val="dk1"/>
                          </a:solidFill>
                          <a:effectLst/>
                          <a:latin typeface="+mn-lt"/>
                          <a:ea typeface="Calibri" panose="020F0502020204030204" pitchFamily="34" charset="0"/>
                          <a:cs typeface="Arial" panose="020B0604020202020204" pitchFamily="34" charset="0"/>
                        </a:rPr>
                        <a:t>59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7000"/>
                        </a:lnSpc>
                        <a:spcAft>
                          <a:spcPts val="0"/>
                        </a:spcAft>
                        <a:buFont typeface="Symbol" panose="05050102010706020507" pitchFamily="18" charset="2"/>
                        <a:buChar char=""/>
                      </a:pPr>
                      <a:r>
                        <a:rPr lang="en-ZA" sz="1600" dirty="0" smtClean="0">
                          <a:effectLst/>
                          <a:latin typeface="+mn-lt"/>
                          <a:ea typeface="Cambria" panose="02040503050406030204" pitchFamily="18" charset="0"/>
                          <a:cs typeface="Times New Roman" panose="02020603050405020304" pitchFamily="18" charset="0"/>
                        </a:rPr>
                        <a:t>Abscondments</a:t>
                      </a:r>
                    </a:p>
                    <a:p>
                      <a:pPr marL="342900" lvl="0" indent="-342900" algn="l">
                        <a:lnSpc>
                          <a:spcPct val="107000"/>
                        </a:lnSpc>
                        <a:spcAft>
                          <a:spcPts val="0"/>
                        </a:spcAft>
                        <a:buFont typeface="Symbol" panose="05050102010706020507" pitchFamily="18" charset="2"/>
                        <a:buChar char=""/>
                      </a:pPr>
                      <a:r>
                        <a:rPr lang="en-ZA" sz="1600" dirty="0" smtClean="0">
                          <a:effectLst/>
                          <a:latin typeface="+mn-lt"/>
                          <a:ea typeface="Cambria" panose="02040503050406030204" pitchFamily="18" charset="0"/>
                          <a:cs typeface="Times New Roman" panose="02020603050405020304" pitchFamily="18" charset="0"/>
                        </a:rPr>
                        <a:t>Use</a:t>
                      </a:r>
                      <a:r>
                        <a:rPr lang="en-ZA" sz="1600" baseline="0" dirty="0" smtClean="0">
                          <a:effectLst/>
                          <a:latin typeface="+mn-lt"/>
                          <a:ea typeface="Cambria" panose="02040503050406030204" pitchFamily="18" charset="0"/>
                          <a:cs typeface="Times New Roman" panose="02020603050405020304" pitchFamily="18" charset="0"/>
                        </a:rPr>
                        <a:t> of drugs</a:t>
                      </a:r>
                    </a:p>
                    <a:p>
                      <a:pPr marL="342900" lvl="0" indent="-342900" algn="l">
                        <a:lnSpc>
                          <a:spcPct val="107000"/>
                        </a:lnSpc>
                        <a:spcAft>
                          <a:spcPts val="0"/>
                        </a:spcAft>
                        <a:buFont typeface="Symbol" panose="05050102010706020507" pitchFamily="18" charset="2"/>
                        <a:buChar char=""/>
                      </a:pPr>
                      <a:r>
                        <a:rPr lang="en-ZA" sz="1600" baseline="0" dirty="0" smtClean="0">
                          <a:effectLst/>
                          <a:latin typeface="+mn-lt"/>
                          <a:ea typeface="Cambria" panose="02040503050406030204" pitchFamily="18" charset="0"/>
                          <a:cs typeface="Times New Roman" panose="02020603050405020304" pitchFamily="18" charset="0"/>
                        </a:rPr>
                        <a:t>Withdrawal symptoms</a:t>
                      </a:r>
                    </a:p>
                    <a:p>
                      <a:pPr marL="342900" lvl="0" indent="-342900" algn="l">
                        <a:lnSpc>
                          <a:spcPct val="107000"/>
                        </a:lnSpc>
                        <a:spcAft>
                          <a:spcPts val="0"/>
                        </a:spcAft>
                        <a:buFont typeface="Symbol" panose="05050102010706020507" pitchFamily="18" charset="2"/>
                        <a:buChar char=""/>
                      </a:pPr>
                      <a:r>
                        <a:rPr lang="en-ZA" sz="1600" baseline="0" dirty="0" smtClean="0">
                          <a:effectLst/>
                          <a:latin typeface="+mn-lt"/>
                          <a:ea typeface="Cambria" panose="02040503050406030204" pitchFamily="18" charset="0"/>
                          <a:cs typeface="Times New Roman" panose="02020603050405020304" pitchFamily="18" charset="0"/>
                        </a:rPr>
                        <a:t>Escalating costs to provide services</a:t>
                      </a:r>
                      <a:endParaRPr lang="en-ZA" sz="1600"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573311"/>
                  </a:ext>
                </a:extLst>
              </a:tr>
              <a:tr h="1508653">
                <a:tc vMerge="1">
                  <a:txBody>
                    <a:bodyPr/>
                    <a:lstStyle/>
                    <a:p>
                      <a:endParaRPr lang="en-ZA"/>
                    </a:p>
                  </a:txBody>
                  <a:tcPr/>
                </a:tc>
                <a:tc>
                  <a:txBody>
                    <a:bodyPr/>
                    <a:lstStyle/>
                    <a:p>
                      <a:pPr>
                        <a:lnSpc>
                          <a:spcPct val="107000"/>
                        </a:lnSpc>
                        <a:spcAft>
                          <a:spcPts val="0"/>
                        </a:spcAft>
                      </a:pPr>
                      <a:r>
                        <a:rPr lang="en-ZA" sz="1600" dirty="0">
                          <a:effectLst/>
                          <a:latin typeface="+mn-lt"/>
                          <a:ea typeface="Calibri" panose="020F0502020204030204" pitchFamily="34" charset="0"/>
                          <a:cs typeface="Arial" panose="020B0604020202020204" pitchFamily="34" charset="0"/>
                        </a:rPr>
                        <a:t>Nelspruit Community Forum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smtClean="0">
                          <a:effectLst/>
                          <a:latin typeface="+mn-lt"/>
                          <a:ea typeface="Calibri" panose="020F0502020204030204" pitchFamily="34" charset="0"/>
                          <a:cs typeface="Arial" panose="020B0604020202020204" pitchFamily="34" charset="0"/>
                        </a:rPr>
                        <a:t>50</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lnSpc>
                          <a:spcPct val="107000"/>
                        </a:lnSpc>
                        <a:spcAft>
                          <a:spcPts val="0"/>
                        </a:spcAft>
                      </a:pPr>
                      <a:r>
                        <a:rPr lang="en-ZA" sz="1600" kern="1200" dirty="0">
                          <a:solidFill>
                            <a:schemeClr val="dk1"/>
                          </a:solidFill>
                          <a:effectLst/>
                          <a:latin typeface="+mn-lt"/>
                          <a:ea typeface="Calibri" panose="020F0502020204030204" pitchFamily="34" charset="0"/>
                          <a:cs typeface="Arial" panose="020B0604020202020204" pitchFamily="34"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7000"/>
                        </a:lnSpc>
                        <a:spcAft>
                          <a:spcPts val="0"/>
                        </a:spcAft>
                        <a:buFont typeface="Symbol" panose="05050102010706020507" pitchFamily="18" charset="2"/>
                        <a:buChar char=""/>
                      </a:pPr>
                      <a:r>
                        <a:rPr lang="en-ZA" sz="1600" dirty="0" smtClean="0">
                          <a:effectLst/>
                          <a:latin typeface="+mn-lt"/>
                          <a:ea typeface="Cambria" panose="02040503050406030204" pitchFamily="18" charset="0"/>
                          <a:cs typeface="Times New Roman" panose="02020603050405020304" pitchFamily="18" charset="0"/>
                        </a:rPr>
                        <a:t>Abscondments</a:t>
                      </a:r>
                    </a:p>
                    <a:p>
                      <a:pPr marL="342900" lvl="0" indent="-342900" algn="l">
                        <a:lnSpc>
                          <a:spcPct val="107000"/>
                        </a:lnSpc>
                        <a:spcAft>
                          <a:spcPts val="0"/>
                        </a:spcAft>
                        <a:buFont typeface="Symbol" panose="05050102010706020507" pitchFamily="18" charset="2"/>
                        <a:buChar char=""/>
                      </a:pPr>
                      <a:r>
                        <a:rPr lang="en-ZA" sz="1600" dirty="0" smtClean="0">
                          <a:effectLst/>
                          <a:latin typeface="+mn-lt"/>
                          <a:ea typeface="Cambria" panose="02040503050406030204" pitchFamily="18" charset="0"/>
                          <a:cs typeface="Times New Roman" panose="02020603050405020304" pitchFamily="18" charset="0"/>
                        </a:rPr>
                        <a:t>Use</a:t>
                      </a:r>
                      <a:r>
                        <a:rPr lang="en-ZA" sz="1600" baseline="0" dirty="0" smtClean="0">
                          <a:effectLst/>
                          <a:latin typeface="+mn-lt"/>
                          <a:ea typeface="Cambria" panose="02040503050406030204" pitchFamily="18" charset="0"/>
                          <a:cs typeface="Times New Roman" panose="02020603050405020304" pitchFamily="18" charset="0"/>
                        </a:rPr>
                        <a:t> of drugs</a:t>
                      </a:r>
                    </a:p>
                    <a:p>
                      <a:pPr marL="342900" lvl="0" indent="-342900" algn="l">
                        <a:lnSpc>
                          <a:spcPct val="107000"/>
                        </a:lnSpc>
                        <a:spcAft>
                          <a:spcPts val="0"/>
                        </a:spcAft>
                        <a:buFont typeface="Symbol" panose="05050102010706020507" pitchFamily="18" charset="2"/>
                        <a:buChar char=""/>
                      </a:pPr>
                      <a:r>
                        <a:rPr lang="en-ZA" sz="1600" baseline="0" dirty="0" smtClean="0">
                          <a:effectLst/>
                          <a:latin typeface="+mn-lt"/>
                          <a:ea typeface="Cambria" panose="02040503050406030204" pitchFamily="18" charset="0"/>
                          <a:cs typeface="Times New Roman" panose="02020603050405020304" pitchFamily="18" charset="0"/>
                        </a:rPr>
                        <a:t>Withdrawal symptoms</a:t>
                      </a:r>
                    </a:p>
                    <a:p>
                      <a:pPr marL="342900" lvl="0" indent="-342900" algn="l">
                        <a:lnSpc>
                          <a:spcPct val="107000"/>
                        </a:lnSpc>
                        <a:spcAft>
                          <a:spcPts val="0"/>
                        </a:spcAft>
                        <a:buFont typeface="Symbol" panose="05050102010706020507" pitchFamily="18" charset="2"/>
                        <a:buChar char=""/>
                      </a:pPr>
                      <a:r>
                        <a:rPr lang="en-ZA" sz="1600" baseline="0" dirty="0" smtClean="0">
                          <a:effectLst/>
                          <a:latin typeface="+mn-lt"/>
                          <a:ea typeface="Cambria" panose="02040503050406030204" pitchFamily="18" charset="0"/>
                          <a:cs typeface="Times New Roman" panose="02020603050405020304" pitchFamily="18" charset="0"/>
                        </a:rPr>
                        <a:t>Escalating costs to provide services</a:t>
                      </a:r>
                      <a:endParaRPr lang="en-ZA" sz="1600"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9680588"/>
                  </a:ext>
                </a:extLst>
              </a:tr>
              <a:tr h="377164">
                <a:tc vMerge="1">
                  <a:txBody>
                    <a:bodyPr/>
                    <a:lstStyle/>
                    <a:p>
                      <a:pPr marL="0" algn="l" defTabSz="457200" rtl="0" eaLnBrk="1" latinLnBrk="0" hangingPunct="1">
                        <a:lnSpc>
                          <a:spcPct val="115000"/>
                        </a:lnSpc>
                        <a:spcAft>
                          <a:spcPts val="0"/>
                        </a:spcAft>
                      </a:pPr>
                      <a:endParaRPr lang="en-ZA" sz="14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a:lnSpc>
                          <a:spcPct val="107000"/>
                        </a:lnSpc>
                        <a:spcAft>
                          <a:spcPts val="0"/>
                        </a:spcAft>
                      </a:pPr>
                      <a:r>
                        <a:rPr lang="en-ZA" sz="1600" dirty="0" err="1" smtClean="0">
                          <a:effectLst/>
                          <a:latin typeface="+mn-lt"/>
                          <a:ea typeface="Calibri" panose="020F0502020204030204" pitchFamily="34" charset="0"/>
                          <a:cs typeface="Arial" panose="020B0604020202020204" pitchFamily="34" charset="0"/>
                        </a:rPr>
                        <a:t>Swartfontein</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smtClean="0">
                          <a:effectLst/>
                          <a:latin typeface="+mn-lt"/>
                          <a:ea typeface="Calibri" panose="020F0502020204030204" pitchFamily="34" charset="0"/>
                          <a:cs typeface="Arial" panose="020B0604020202020204" pitchFamily="34" charset="0"/>
                        </a:rPr>
                        <a:t>20</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latinLnBrk="0" hangingPunct="1">
                        <a:lnSpc>
                          <a:spcPct val="107000"/>
                        </a:lnSpc>
                        <a:spcAft>
                          <a:spcPts val="0"/>
                        </a:spcAft>
                      </a:pPr>
                      <a:r>
                        <a:rPr lang="en-ZA" sz="1600" kern="1200" dirty="0">
                          <a:solidFill>
                            <a:schemeClr val="dk1"/>
                          </a:solidFill>
                          <a:effectLst/>
                          <a:latin typeface="+mn-lt"/>
                          <a:ea typeface="Calibri" panose="020F0502020204030204" pitchFamily="34" charset="0"/>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342900" lvl="0" indent="-342900" algn="l">
                        <a:lnSpc>
                          <a:spcPct val="107000"/>
                        </a:lnSpc>
                        <a:spcAft>
                          <a:spcPts val="0"/>
                        </a:spcAft>
                        <a:buFont typeface="Symbol" panose="05050102010706020507" pitchFamily="18" charset="2"/>
                        <a:buChar char=""/>
                      </a:pPr>
                      <a:r>
                        <a:rPr lang="en-ZA" sz="1600" dirty="0" smtClean="0">
                          <a:effectLst/>
                          <a:latin typeface="+mn-lt"/>
                          <a:ea typeface="Cambria" panose="02040503050406030204" pitchFamily="18" charset="0"/>
                          <a:cs typeface="Times New Roman" panose="02020603050405020304" pitchFamily="18" charset="0"/>
                        </a:rPr>
                        <a:t>No challenges experienced</a:t>
                      </a:r>
                      <a:endParaRPr lang="en-ZA" sz="1600" dirty="0">
                        <a:effectLst/>
                        <a:latin typeface="+mn-lt"/>
                        <a:ea typeface="Cambria" panose="02040503050406030204" pitchFamily="18" charset="0"/>
                        <a:cs typeface="Times New Roman" panose="02020603050405020304" pitchFamily="18" charset="0"/>
                      </a:endParaRPr>
                    </a:p>
                    <a:p>
                      <a:pPr algn="l">
                        <a:lnSpc>
                          <a:spcPct val="107000"/>
                        </a:lnSpc>
                        <a:spcAft>
                          <a:spcPts val="0"/>
                        </a:spcAft>
                      </a:pPr>
                      <a:r>
                        <a:rPr lang="en-ZA" sz="1600" b="1" dirty="0">
                          <a:effectLst/>
                          <a:latin typeface="+mn-lt"/>
                          <a:ea typeface="Calibri" panose="020F0502020204030204" pitchFamily="34" charset="0"/>
                          <a:cs typeface="Arial" panose="020B0604020202020204" pitchFamily="34" charset="0"/>
                        </a:rPr>
                        <a:t> </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316700"/>
                  </a:ext>
                </a:extLst>
              </a:tr>
              <a:tr h="405342">
                <a:tc gridSpan="2">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TOTAL</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pPr>
                        <a:lnSpc>
                          <a:spcPct val="107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b="1" dirty="0" smtClean="0">
                          <a:effectLst/>
                          <a:latin typeface="+mn-lt"/>
                          <a:ea typeface="Calibri" panose="020F0502020204030204" pitchFamily="34" charset="0"/>
                          <a:cs typeface="Arial" panose="020B0604020202020204" pitchFamily="34" charset="0"/>
                        </a:rPr>
                        <a:t>220</a:t>
                      </a:r>
                      <a:endParaRPr lang="en-ZA" sz="16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b="1" dirty="0">
                          <a:effectLst/>
                          <a:latin typeface="+mn-lt"/>
                          <a:ea typeface="Calibri" panose="020F0502020204030204" pitchFamily="34" charset="0"/>
                          <a:cs typeface="Arial" panose="020B0604020202020204" pitchFamily="34" charset="0"/>
                        </a:rPr>
                        <a:t>88</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lnSpc>
                          <a:spcPct val="107000"/>
                        </a:lnSpc>
                        <a:spcAft>
                          <a:spcPts val="0"/>
                        </a:spcAft>
                      </a:pP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706672"/>
                  </a:ext>
                </a:extLst>
              </a:tr>
            </a:tbl>
          </a:graphicData>
        </a:graphic>
      </p:graphicFrame>
      <p:pic>
        <p:nvPicPr>
          <p:cNvPr id="9" name="Picture 8" descr="ds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5961641"/>
            <a:ext cx="2616200" cy="782067"/>
          </a:xfrm>
          <a:prstGeom prst="rect">
            <a:avLst/>
          </a:prstGeom>
        </p:spPr>
      </p:pic>
      <p:pic>
        <p:nvPicPr>
          <p:cNvPr id="10" name="Picture 9"/>
          <p:cNvPicPr>
            <a:picLocks noChangeAspect="1"/>
          </p:cNvPicPr>
          <p:nvPr/>
        </p:nvPicPr>
        <p:blipFill>
          <a:blip r:embed="rId4"/>
          <a:stretch>
            <a:fillRect/>
          </a:stretch>
        </p:blipFill>
        <p:spPr>
          <a:xfrm>
            <a:off x="7333476" y="5909067"/>
            <a:ext cx="1565198" cy="629854"/>
          </a:xfrm>
          <a:prstGeom prst="rect">
            <a:avLst/>
          </a:prstGeom>
        </p:spPr>
      </p:pic>
    </p:spTree>
    <p:extLst>
      <p:ext uri="{BB962C8B-B14F-4D97-AF65-F5344CB8AC3E}">
        <p14:creationId xmlns:p14="http://schemas.microsoft.com/office/powerpoint/2010/main" val="1335786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073" y="251112"/>
            <a:ext cx="9170597" cy="451224"/>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51112"/>
            <a:ext cx="9003745" cy="523220"/>
          </a:xfrm>
          <a:prstGeom prst="rect">
            <a:avLst/>
          </a:prstGeom>
          <a:noFill/>
        </p:spPr>
        <p:txBody>
          <a:bodyPr wrap="square" rtlCol="0">
            <a:spAutoFit/>
          </a:bodyPr>
          <a:lstStyle/>
          <a:p>
            <a:r>
              <a:rPr lang="en-ZA" sz="2800" b="1" dirty="0" smtClean="0"/>
              <a:t>Social Development </a:t>
            </a:r>
            <a:endParaRPr lang="en-ZA" sz="2800" b="1" dirty="0"/>
          </a:p>
        </p:txBody>
      </p:sp>
      <p:sp>
        <p:nvSpPr>
          <p:cNvPr id="19" name="TextBox 18"/>
          <p:cNvSpPr txBox="1"/>
          <p:nvPr/>
        </p:nvSpPr>
        <p:spPr>
          <a:xfrm>
            <a:off x="348073" y="774332"/>
            <a:ext cx="9557927" cy="369332"/>
          </a:xfrm>
          <a:prstGeom prst="rect">
            <a:avLst/>
          </a:prstGeom>
          <a:noFill/>
        </p:spPr>
        <p:txBody>
          <a:bodyPr wrap="square" rtlCol="0">
            <a:spAutoFit/>
          </a:bodyPr>
          <a:lstStyle/>
          <a:p>
            <a:endParaRPr lang="en-GB" dirty="0"/>
          </a:p>
        </p:txBody>
      </p:sp>
      <p:sp>
        <p:nvSpPr>
          <p:cNvPr id="11" name="Date Placeholder 10"/>
          <p:cNvSpPr>
            <a:spLocks noGrp="1"/>
          </p:cNvSpPr>
          <p:nvPr>
            <p:ph type="dt" sz="half" idx="10"/>
          </p:nvPr>
        </p:nvSpPr>
        <p:spPr/>
        <p:txBody>
          <a:bodyPr/>
          <a:lstStyle/>
          <a:p>
            <a:fld id="{881AA6BD-3B2F-48DC-8923-77E9C80482AD}" type="datetime1">
              <a:rPr lang="en-US" smtClean="0"/>
              <a:t>8/27/2020</a:t>
            </a:fld>
            <a:endParaRPr lang="en-US" dirty="0"/>
          </a:p>
        </p:txBody>
      </p:sp>
      <p:sp>
        <p:nvSpPr>
          <p:cNvPr id="12" name="Slide Number Placeholder 11"/>
          <p:cNvSpPr>
            <a:spLocks noGrp="1"/>
          </p:cNvSpPr>
          <p:nvPr>
            <p:ph type="sldNum" sz="quarter" idx="12"/>
          </p:nvPr>
        </p:nvSpPr>
        <p:spPr/>
        <p:txBody>
          <a:bodyPr/>
          <a:lstStyle/>
          <a:p>
            <a:fld id="{39AC5568-C467-DA4E-A229-6C912B895CA4}" type="slidenum">
              <a:rPr lang="en-US" smtClean="0"/>
              <a:t>26</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605514574"/>
              </p:ext>
            </p:extLst>
          </p:nvPr>
        </p:nvGraphicFramePr>
        <p:xfrm>
          <a:off x="181224" y="746962"/>
          <a:ext cx="9407276" cy="5194605"/>
        </p:xfrm>
        <a:graphic>
          <a:graphicData uri="http://schemas.openxmlformats.org/drawingml/2006/table">
            <a:tbl>
              <a:tblPr firstRow="1" bandRow="1">
                <a:tableStyleId>{5C22544A-7EE6-4342-B048-85BDC9FD1C3A}</a:tableStyleId>
              </a:tblPr>
              <a:tblGrid>
                <a:gridCol w="1224200">
                  <a:extLst>
                    <a:ext uri="{9D8B030D-6E8A-4147-A177-3AD203B41FA5}">
                      <a16:colId xmlns:a16="http://schemas.microsoft.com/office/drawing/2014/main" val="580306584"/>
                    </a:ext>
                  </a:extLst>
                </a:gridCol>
                <a:gridCol w="1922233">
                  <a:extLst>
                    <a:ext uri="{9D8B030D-6E8A-4147-A177-3AD203B41FA5}">
                      <a16:colId xmlns:a16="http://schemas.microsoft.com/office/drawing/2014/main" val="450695612"/>
                    </a:ext>
                  </a:extLst>
                </a:gridCol>
                <a:gridCol w="1019365">
                  <a:extLst>
                    <a:ext uri="{9D8B030D-6E8A-4147-A177-3AD203B41FA5}">
                      <a16:colId xmlns:a16="http://schemas.microsoft.com/office/drawing/2014/main" val="2927280309"/>
                    </a:ext>
                  </a:extLst>
                </a:gridCol>
                <a:gridCol w="1629173">
                  <a:extLst>
                    <a:ext uri="{9D8B030D-6E8A-4147-A177-3AD203B41FA5}">
                      <a16:colId xmlns:a16="http://schemas.microsoft.com/office/drawing/2014/main" val="401112577"/>
                    </a:ext>
                  </a:extLst>
                </a:gridCol>
                <a:gridCol w="3612305">
                  <a:extLst>
                    <a:ext uri="{9D8B030D-6E8A-4147-A177-3AD203B41FA5}">
                      <a16:colId xmlns:a16="http://schemas.microsoft.com/office/drawing/2014/main" val="4221654698"/>
                    </a:ext>
                  </a:extLst>
                </a:gridCol>
              </a:tblGrid>
              <a:tr h="254632">
                <a:tc gridSpan="5">
                  <a:txBody>
                    <a:bodyPr/>
                    <a:lstStyle/>
                    <a:p>
                      <a:pPr marL="0" algn="l" defTabSz="457200" rtl="0" eaLnBrk="1" latinLnBrk="0" hangingPunct="1">
                        <a:lnSpc>
                          <a:spcPct val="115000"/>
                        </a:lnSpc>
                        <a:spcAft>
                          <a:spcPts val="0"/>
                        </a:spcAft>
                      </a:pPr>
                      <a:r>
                        <a:rPr lang="en-ZA"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Homeless Shelters</a:t>
                      </a:r>
                      <a:r>
                        <a:rPr lang="en-ZA" sz="14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endParaRPr lang="en-ZA"/>
                    </a:p>
                  </a:txBody>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extLst>
                  <a:ext uri="{0D108BD9-81ED-4DB2-BD59-A6C34878D82A}">
                    <a16:rowId xmlns:a16="http://schemas.microsoft.com/office/drawing/2014/main" val="3536942932"/>
                  </a:ext>
                </a:extLst>
              </a:tr>
              <a:tr h="604751">
                <a:tc>
                  <a:txBody>
                    <a:bodyPr/>
                    <a:lstStyle/>
                    <a:p>
                      <a:pPr marL="0" algn="l" defTabSz="457200" rtl="0" eaLnBrk="1" latinLnBrk="0" hangingPunct="1">
                        <a:lnSpc>
                          <a:spcPct val="115000"/>
                        </a:lnSpc>
                        <a:spcAft>
                          <a:spcPts val="0"/>
                        </a:spcAft>
                      </a:pPr>
                      <a:r>
                        <a:rPr lang="en-ZA" sz="14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District </a:t>
                      </a:r>
                      <a:endParaRPr lang="en-ZA" sz="14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4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Municipality  </a:t>
                      </a:r>
                      <a:endParaRPr lang="en-ZA" sz="14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4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Capacity of the Shelter</a:t>
                      </a:r>
                      <a:endParaRPr lang="en-ZA" sz="14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4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No of beneficiaries </a:t>
                      </a:r>
                      <a:endParaRPr lang="en-ZA" sz="14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4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Challenges </a:t>
                      </a:r>
                      <a:endParaRPr lang="en-ZA" sz="14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extLst>
                  <a:ext uri="{0D108BD9-81ED-4DB2-BD59-A6C34878D82A}">
                    <a16:rowId xmlns:a16="http://schemas.microsoft.com/office/drawing/2014/main" val="1504775188"/>
                  </a:ext>
                </a:extLst>
              </a:tr>
              <a:tr h="750200">
                <a:tc rowSpan="3">
                  <a:txBody>
                    <a:bodyPr/>
                    <a:lstStyle/>
                    <a:p>
                      <a:pPr marL="0" algn="l" defTabSz="457200" rtl="0" eaLnBrk="1" latinLnBrk="0" hangingPunct="1">
                        <a:lnSpc>
                          <a:spcPct val="115000"/>
                        </a:lnSpc>
                        <a:spcAft>
                          <a:spcPts val="0"/>
                        </a:spcAft>
                      </a:pPr>
                      <a:r>
                        <a:rPr lang="en-ZA" sz="1400" b="1" kern="1200" dirty="0" err="1" smtClean="0">
                          <a:solidFill>
                            <a:schemeClr val="dk1"/>
                          </a:solidFill>
                          <a:effectLst/>
                          <a:latin typeface="+mn-lt"/>
                          <a:ea typeface="Calibri" panose="020F0502020204030204" pitchFamily="34" charset="0"/>
                          <a:cs typeface="Arial" panose="020B0604020202020204" pitchFamily="34" charset="0"/>
                        </a:rPr>
                        <a:t>Gert</a:t>
                      </a:r>
                      <a:r>
                        <a:rPr lang="en-ZA" sz="1400" b="1" kern="1200" dirty="0" smtClean="0">
                          <a:solidFill>
                            <a:schemeClr val="dk1"/>
                          </a:solidFill>
                          <a:effectLst/>
                          <a:latin typeface="+mn-lt"/>
                          <a:ea typeface="Calibri" panose="020F0502020204030204" pitchFamily="34" charset="0"/>
                          <a:cs typeface="Arial" panose="020B0604020202020204" pitchFamily="34" charset="0"/>
                        </a:rPr>
                        <a:t> </a:t>
                      </a:r>
                      <a:r>
                        <a:rPr lang="en-ZA" sz="1400" b="1" kern="1200" dirty="0" err="1" smtClean="0">
                          <a:solidFill>
                            <a:schemeClr val="dk1"/>
                          </a:solidFill>
                          <a:effectLst/>
                          <a:latin typeface="+mn-lt"/>
                          <a:ea typeface="Calibri" panose="020F0502020204030204" pitchFamily="34" charset="0"/>
                          <a:cs typeface="Arial" panose="020B0604020202020204" pitchFamily="34" charset="0"/>
                        </a:rPr>
                        <a:t>Sibande</a:t>
                      </a:r>
                      <a:endParaRPr lang="en-ZA" sz="14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07000"/>
                        </a:lnSpc>
                        <a:spcAft>
                          <a:spcPts val="0"/>
                        </a:spcAft>
                      </a:pPr>
                      <a:r>
                        <a:rPr lang="en-ZA" sz="1400" i="0" kern="1200" dirty="0" err="1">
                          <a:solidFill>
                            <a:schemeClr val="dk1"/>
                          </a:solidFill>
                          <a:effectLst/>
                          <a:latin typeface="+mn-lt"/>
                          <a:ea typeface="Calibri" panose="020F0502020204030204" pitchFamily="34" charset="0"/>
                          <a:cs typeface="Arial" panose="020B0604020202020204" pitchFamily="34" charset="0"/>
                        </a:rPr>
                        <a:t>Msukaligwa</a:t>
                      </a:r>
                      <a:r>
                        <a:rPr lang="en-ZA" sz="1400" i="0" kern="1200" dirty="0">
                          <a:solidFill>
                            <a:schemeClr val="dk1"/>
                          </a:solidFill>
                          <a:effectLst/>
                          <a:latin typeface="+mn-lt"/>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400" b="0" i="0" kern="1200" dirty="0" smtClean="0">
                          <a:solidFill>
                            <a:schemeClr val="tx1"/>
                          </a:solidFill>
                          <a:effectLst/>
                          <a:latin typeface="+mn-lt"/>
                          <a:ea typeface="Calibri" panose="020F0502020204030204" pitchFamily="34" charset="0"/>
                          <a:cs typeface="Arial" panose="020B0604020202020204" pitchFamily="34" charset="0"/>
                        </a:rPr>
                        <a:t>60</a:t>
                      </a:r>
                      <a:endParaRPr lang="en-ZA" sz="1400" b="0" i="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dirty="0" smtClean="0">
                          <a:effectLst/>
                          <a:latin typeface="+mn-lt"/>
                          <a:ea typeface="Calibri" panose="020F0502020204030204" pitchFamily="34" charset="0"/>
                          <a:cs typeface="Arial" panose="020B0604020202020204" pitchFamily="34" charset="0"/>
                        </a:rPr>
                        <a:t>19</a:t>
                      </a:r>
                      <a:endParaRPr lang="en-ZA" sz="1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07000"/>
                        </a:lnSpc>
                        <a:spcAft>
                          <a:spcPts val="0"/>
                        </a:spcAft>
                        <a:buFont typeface="Symbol" panose="05050102010706020507" pitchFamily="18" charset="2"/>
                        <a:buChar char=""/>
                      </a:pPr>
                      <a:r>
                        <a:rPr lang="en-ZA" sz="1400" dirty="0" err="1" smtClean="0">
                          <a:effectLst/>
                          <a:latin typeface="+mn-lt"/>
                          <a:ea typeface="Cambria" panose="02040503050406030204" pitchFamily="18" charset="0"/>
                          <a:cs typeface="Times New Roman" panose="02020603050405020304" pitchFamily="18" charset="0"/>
                        </a:rPr>
                        <a:t>Abscondments</a:t>
                      </a:r>
                      <a:endParaRPr lang="en-ZA" sz="1400" dirty="0" smtClean="0">
                        <a:effectLst/>
                        <a:latin typeface="+mn-lt"/>
                        <a:ea typeface="Cambria" panose="02040503050406030204" pitchFamily="18"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400" dirty="0" smtClean="0">
                          <a:effectLst/>
                          <a:latin typeface="+mn-lt"/>
                          <a:ea typeface="Cambria" panose="02040503050406030204" pitchFamily="18" charset="0"/>
                          <a:cs typeface="Times New Roman" panose="02020603050405020304" pitchFamily="18" charset="0"/>
                        </a:rPr>
                        <a:t>Use</a:t>
                      </a:r>
                      <a:r>
                        <a:rPr lang="en-ZA" sz="1400" baseline="0" dirty="0" smtClean="0">
                          <a:effectLst/>
                          <a:latin typeface="+mn-lt"/>
                          <a:ea typeface="Cambria" panose="02040503050406030204" pitchFamily="18" charset="0"/>
                          <a:cs typeface="Times New Roman" panose="02020603050405020304" pitchFamily="18" charset="0"/>
                        </a:rPr>
                        <a:t> of drugs</a:t>
                      </a:r>
                    </a:p>
                    <a:p>
                      <a:pPr marL="342900" lvl="0" indent="-342900" algn="l">
                        <a:lnSpc>
                          <a:spcPct val="107000"/>
                        </a:lnSpc>
                        <a:spcAft>
                          <a:spcPts val="0"/>
                        </a:spcAft>
                        <a:buFont typeface="Symbol" panose="05050102010706020507" pitchFamily="18" charset="2"/>
                        <a:buChar char=""/>
                      </a:pPr>
                      <a:r>
                        <a:rPr lang="en-ZA" sz="1400" baseline="0" dirty="0" smtClean="0">
                          <a:effectLst/>
                          <a:latin typeface="+mn-lt"/>
                          <a:ea typeface="Cambria" panose="02040503050406030204" pitchFamily="18" charset="0"/>
                          <a:cs typeface="Times New Roman" panose="02020603050405020304" pitchFamily="18" charset="0"/>
                        </a:rPr>
                        <a:t>Withdrawal symptoms</a:t>
                      </a:r>
                    </a:p>
                    <a:p>
                      <a:pPr marL="342900" lvl="0" indent="-342900" algn="l">
                        <a:lnSpc>
                          <a:spcPct val="107000"/>
                        </a:lnSpc>
                        <a:spcAft>
                          <a:spcPts val="0"/>
                        </a:spcAft>
                        <a:buFont typeface="Symbol" panose="05050102010706020507" pitchFamily="18" charset="2"/>
                        <a:buChar char=""/>
                      </a:pPr>
                      <a:r>
                        <a:rPr lang="en-ZA" sz="1400" baseline="0" dirty="0" smtClean="0">
                          <a:effectLst/>
                          <a:latin typeface="+mn-lt"/>
                          <a:ea typeface="Cambria" panose="02040503050406030204" pitchFamily="18" charset="0"/>
                          <a:cs typeface="Times New Roman" panose="02020603050405020304" pitchFamily="18" charset="0"/>
                        </a:rPr>
                        <a:t>Escalating costs to provide services</a:t>
                      </a:r>
                      <a:endParaRPr lang="en-ZA" sz="1400"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6643237"/>
                  </a:ext>
                </a:extLst>
              </a:tr>
              <a:tr h="1447409">
                <a:tc vMerge="1">
                  <a:txBody>
                    <a:bodyPr/>
                    <a:lstStyle/>
                    <a:p>
                      <a:pPr marL="0" algn="l" defTabSz="457200" rtl="0" eaLnBrk="1" latinLnBrk="0" hangingPunct="1">
                        <a:lnSpc>
                          <a:spcPct val="115000"/>
                        </a:lnSpc>
                        <a:spcAft>
                          <a:spcPts val="0"/>
                        </a:spcAft>
                      </a:pP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07000"/>
                        </a:lnSpc>
                        <a:spcAft>
                          <a:spcPts val="0"/>
                        </a:spcAft>
                      </a:pPr>
                      <a:r>
                        <a:rPr lang="en-ZA" sz="1400" i="0" kern="1200" dirty="0" err="1" smtClean="0">
                          <a:solidFill>
                            <a:schemeClr val="dk1"/>
                          </a:solidFill>
                          <a:effectLst/>
                          <a:latin typeface="+mn-lt"/>
                          <a:ea typeface="Calibri" panose="020F0502020204030204" pitchFamily="34" charset="0"/>
                          <a:cs typeface="Arial" panose="020B0604020202020204" pitchFamily="34" charset="0"/>
                        </a:rPr>
                        <a:t>Mkhondo</a:t>
                      </a:r>
                      <a:endParaRPr lang="en-ZA" sz="1400" i="0" kern="1200" dirty="0">
                        <a:solidFill>
                          <a:schemeClr val="dk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400" b="0" i="0" kern="1200" dirty="0" smtClean="0">
                          <a:solidFill>
                            <a:schemeClr val="tx1"/>
                          </a:solidFill>
                          <a:effectLst/>
                          <a:latin typeface="+mn-lt"/>
                          <a:ea typeface="Calibri" panose="020F0502020204030204" pitchFamily="34" charset="0"/>
                          <a:cs typeface="Arial" panose="020B0604020202020204" pitchFamily="34" charset="0"/>
                        </a:rPr>
                        <a:t>20</a:t>
                      </a:r>
                      <a:endParaRPr lang="en-ZA" sz="1400" b="0" i="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dirty="0">
                          <a:effectLst/>
                          <a:latin typeface="+mn-lt"/>
                          <a:ea typeface="Calibri" panose="020F0502020204030204" pitchFamily="34" charset="0"/>
                          <a:cs typeface="Arial" panose="020B0604020202020204" pitchFamily="34"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07000"/>
                        </a:lnSpc>
                        <a:spcAft>
                          <a:spcPts val="0"/>
                        </a:spcAft>
                        <a:buFont typeface="Symbol" panose="05050102010706020507" pitchFamily="18" charset="2"/>
                        <a:buChar char=""/>
                      </a:pPr>
                      <a:r>
                        <a:rPr lang="en-ZA" sz="1400" dirty="0">
                          <a:effectLst/>
                          <a:latin typeface="+mn-lt"/>
                          <a:ea typeface="Cambria" panose="02040503050406030204" pitchFamily="18" charset="0"/>
                          <a:cs typeface="Arial" panose="020B0604020202020204" pitchFamily="34" charset="0"/>
                        </a:rPr>
                        <a:t>Shelter is in need of toiletries and </a:t>
                      </a:r>
                      <a:r>
                        <a:rPr lang="en-ZA" sz="1400" dirty="0" smtClean="0">
                          <a:effectLst/>
                          <a:latin typeface="+mn-lt"/>
                          <a:ea typeface="Cambria" panose="02040503050406030204" pitchFamily="18" charset="0"/>
                          <a:cs typeface="Arial" panose="020B0604020202020204" pitchFamily="34" charset="0"/>
                        </a:rPr>
                        <a:t>food</a:t>
                      </a:r>
                    </a:p>
                    <a:p>
                      <a:pPr marL="342900" lvl="0" indent="-342900" algn="l">
                        <a:lnSpc>
                          <a:spcPct val="107000"/>
                        </a:lnSpc>
                        <a:spcAft>
                          <a:spcPts val="0"/>
                        </a:spcAft>
                        <a:buFont typeface="Symbol" panose="05050102010706020507" pitchFamily="18" charset="2"/>
                        <a:buChar char=""/>
                      </a:pPr>
                      <a:r>
                        <a:rPr lang="en-ZA" sz="1400" dirty="0" smtClean="0">
                          <a:effectLst/>
                          <a:latin typeface="+mn-lt"/>
                          <a:ea typeface="Cambria" panose="02040503050406030204" pitchFamily="18" charset="0"/>
                          <a:cs typeface="Arial" panose="020B0604020202020204" pitchFamily="34" charset="0"/>
                        </a:rPr>
                        <a:t>Beneficiaries </a:t>
                      </a:r>
                      <a:r>
                        <a:rPr lang="en-ZA" sz="1400" dirty="0">
                          <a:effectLst/>
                          <a:latin typeface="+mn-lt"/>
                          <a:ea typeface="Cambria" panose="02040503050406030204" pitchFamily="18" charset="0"/>
                          <a:cs typeface="Arial" panose="020B0604020202020204" pitchFamily="34" charset="0"/>
                        </a:rPr>
                        <a:t>are requesting to be assisted with skills development and piece </a:t>
                      </a:r>
                      <a:r>
                        <a:rPr lang="en-ZA" sz="1400" dirty="0" smtClean="0">
                          <a:effectLst/>
                          <a:latin typeface="+mn-lt"/>
                          <a:ea typeface="Cambria" panose="02040503050406030204" pitchFamily="18" charset="0"/>
                          <a:cs typeface="Arial" panose="020B0604020202020204" pitchFamily="34" charset="0"/>
                        </a:rPr>
                        <a:t>jobs</a:t>
                      </a:r>
                    </a:p>
                    <a:p>
                      <a:pPr marL="342900" lvl="0" indent="-342900" algn="l">
                        <a:lnSpc>
                          <a:spcPct val="107000"/>
                        </a:lnSpc>
                        <a:spcAft>
                          <a:spcPts val="0"/>
                        </a:spcAft>
                        <a:buFont typeface="Symbol" panose="05050102010706020507" pitchFamily="18" charset="2"/>
                        <a:buChar char=""/>
                      </a:pPr>
                      <a:r>
                        <a:rPr lang="en-ZA" sz="1400" dirty="0" smtClean="0">
                          <a:effectLst/>
                          <a:latin typeface="+mn-lt"/>
                          <a:ea typeface="Cambria" panose="02040503050406030204" pitchFamily="18" charset="0"/>
                          <a:cs typeface="Times New Roman" panose="02020603050405020304" pitchFamily="18" charset="0"/>
                        </a:rPr>
                        <a:t>Abscondments</a:t>
                      </a:r>
                    </a:p>
                    <a:p>
                      <a:pPr marL="342900" lvl="0" indent="-342900" algn="l">
                        <a:lnSpc>
                          <a:spcPct val="107000"/>
                        </a:lnSpc>
                        <a:spcAft>
                          <a:spcPts val="0"/>
                        </a:spcAft>
                        <a:buFont typeface="Symbol" panose="05050102010706020507" pitchFamily="18" charset="2"/>
                        <a:buChar char=""/>
                      </a:pPr>
                      <a:r>
                        <a:rPr lang="en-ZA" sz="1400" dirty="0" smtClean="0">
                          <a:effectLst/>
                          <a:latin typeface="+mn-lt"/>
                          <a:ea typeface="Cambria" panose="02040503050406030204" pitchFamily="18" charset="0"/>
                          <a:cs typeface="Times New Roman" panose="02020603050405020304" pitchFamily="18" charset="0"/>
                        </a:rPr>
                        <a:t>Use</a:t>
                      </a:r>
                      <a:r>
                        <a:rPr lang="en-ZA" sz="1400" baseline="0" dirty="0" smtClean="0">
                          <a:effectLst/>
                          <a:latin typeface="+mn-lt"/>
                          <a:ea typeface="Cambria" panose="02040503050406030204" pitchFamily="18" charset="0"/>
                          <a:cs typeface="Times New Roman" panose="02020603050405020304" pitchFamily="18" charset="0"/>
                        </a:rPr>
                        <a:t> of drugs</a:t>
                      </a:r>
                    </a:p>
                    <a:p>
                      <a:pPr marL="342900" lvl="0" indent="-342900" algn="l">
                        <a:lnSpc>
                          <a:spcPct val="107000"/>
                        </a:lnSpc>
                        <a:spcAft>
                          <a:spcPts val="0"/>
                        </a:spcAft>
                        <a:buFont typeface="Symbol" panose="05050102010706020507" pitchFamily="18" charset="2"/>
                        <a:buChar char=""/>
                      </a:pPr>
                      <a:r>
                        <a:rPr lang="en-ZA" sz="1400" baseline="0" dirty="0" smtClean="0">
                          <a:effectLst/>
                          <a:latin typeface="+mn-lt"/>
                          <a:ea typeface="Cambria" panose="02040503050406030204" pitchFamily="18" charset="0"/>
                          <a:cs typeface="Times New Roman" panose="02020603050405020304" pitchFamily="18" charset="0"/>
                        </a:rPr>
                        <a:t>Withdrawal symptoms</a:t>
                      </a:r>
                    </a:p>
                    <a:p>
                      <a:pPr marL="342900" lvl="0" indent="-342900" algn="l">
                        <a:lnSpc>
                          <a:spcPct val="107000"/>
                        </a:lnSpc>
                        <a:spcAft>
                          <a:spcPts val="0"/>
                        </a:spcAft>
                        <a:buFont typeface="Symbol" panose="05050102010706020507" pitchFamily="18" charset="2"/>
                        <a:buChar char=""/>
                      </a:pPr>
                      <a:r>
                        <a:rPr lang="en-ZA" sz="1400" baseline="0" dirty="0" smtClean="0">
                          <a:effectLst/>
                          <a:latin typeface="+mn-lt"/>
                          <a:ea typeface="Cambria" panose="02040503050406030204" pitchFamily="18" charset="0"/>
                          <a:cs typeface="Times New Roman" panose="02020603050405020304" pitchFamily="18" charset="0"/>
                        </a:rPr>
                        <a:t>Escalating costs to provide services</a:t>
                      </a:r>
                      <a:endParaRPr lang="en-ZA" sz="1400" dirty="0" smtClean="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9667731"/>
                  </a:ext>
                </a:extLst>
              </a:tr>
              <a:tr h="1447409">
                <a:tc vMerge="1">
                  <a:txBody>
                    <a:bodyPr/>
                    <a:lstStyle/>
                    <a:p>
                      <a:pPr marL="0" algn="l" defTabSz="457200" rtl="0" eaLnBrk="1" latinLnBrk="0" hangingPunct="1">
                        <a:lnSpc>
                          <a:spcPct val="115000"/>
                        </a:lnSpc>
                        <a:spcAft>
                          <a:spcPts val="0"/>
                        </a:spcAft>
                      </a:pP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07000"/>
                        </a:lnSpc>
                        <a:spcAft>
                          <a:spcPts val="0"/>
                        </a:spcAft>
                      </a:pPr>
                      <a:r>
                        <a:rPr lang="en-ZA" sz="1400" i="0" kern="1200" dirty="0">
                          <a:solidFill>
                            <a:schemeClr val="dk1"/>
                          </a:solidFill>
                          <a:effectLst/>
                          <a:latin typeface="+mn-lt"/>
                          <a:ea typeface="Calibri" panose="020F0502020204030204" pitchFamily="34" charset="0"/>
                          <a:cs typeface="Arial" panose="020B0604020202020204" pitchFamily="34" charset="0"/>
                        </a:rPr>
                        <a:t>Govan </a:t>
                      </a:r>
                      <a:r>
                        <a:rPr lang="en-ZA" sz="1400" i="0" kern="1200" dirty="0" smtClean="0">
                          <a:solidFill>
                            <a:schemeClr val="dk1"/>
                          </a:solidFill>
                          <a:effectLst/>
                          <a:latin typeface="+mn-lt"/>
                          <a:ea typeface="Calibri" panose="020F0502020204030204" pitchFamily="34" charset="0"/>
                          <a:cs typeface="Arial" panose="020B0604020202020204" pitchFamily="34" charset="0"/>
                        </a:rPr>
                        <a:t>Mbeki</a:t>
                      </a:r>
                      <a:endParaRPr lang="en-ZA" sz="1400" i="0" kern="1200" dirty="0">
                        <a:solidFill>
                          <a:schemeClr val="dk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400" b="0" i="0" kern="1200" dirty="0" smtClean="0">
                          <a:solidFill>
                            <a:schemeClr val="tx1"/>
                          </a:solidFill>
                          <a:effectLst/>
                          <a:latin typeface="+mn-lt"/>
                          <a:ea typeface="Calibri" panose="020F0502020204030204" pitchFamily="34" charset="0"/>
                          <a:cs typeface="Arial" panose="020B0604020202020204" pitchFamily="34" charset="0"/>
                        </a:rPr>
                        <a:t>82</a:t>
                      </a:r>
                      <a:endParaRPr lang="en-ZA" sz="1400" b="0" i="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dirty="0">
                          <a:effectLst/>
                          <a:latin typeface="+mn-lt"/>
                          <a:ea typeface="Calibri" panose="020F0502020204030204" pitchFamily="34" charset="0"/>
                          <a:cs typeface="Arial" panose="020B0604020202020204" pitchFamily="34" charset="0"/>
                        </a:rPr>
                        <a:t>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342900" lvl="0" indent="-342900" algn="l">
                        <a:lnSpc>
                          <a:spcPct val="107000"/>
                        </a:lnSpc>
                        <a:spcAft>
                          <a:spcPts val="0"/>
                        </a:spcAft>
                        <a:buFont typeface="Symbol" panose="05050102010706020507" pitchFamily="18" charset="2"/>
                        <a:buChar char=""/>
                      </a:pPr>
                      <a:r>
                        <a:rPr lang="en-ZA" sz="1400" dirty="0" smtClean="0">
                          <a:effectLst/>
                          <a:latin typeface="+mn-lt"/>
                          <a:ea typeface="Cambria" panose="02040503050406030204" pitchFamily="18" charset="0"/>
                          <a:cs typeface="Arial" panose="020B0604020202020204" pitchFamily="34" charset="0"/>
                        </a:rPr>
                        <a:t>There </a:t>
                      </a:r>
                      <a:r>
                        <a:rPr lang="en-ZA" sz="1400" dirty="0">
                          <a:effectLst/>
                          <a:latin typeface="+mn-lt"/>
                          <a:ea typeface="Cambria" panose="02040503050406030204" pitchFamily="18" charset="0"/>
                          <a:cs typeface="Arial" panose="020B0604020202020204" pitchFamily="34" charset="0"/>
                        </a:rPr>
                        <a:t>is a great need for food especially breakfast, meat and </a:t>
                      </a:r>
                      <a:r>
                        <a:rPr lang="en-ZA" sz="1400" dirty="0" smtClean="0">
                          <a:effectLst/>
                          <a:latin typeface="+mn-lt"/>
                          <a:ea typeface="Cambria" panose="02040503050406030204" pitchFamily="18" charset="0"/>
                          <a:cs typeface="Arial" panose="020B0604020202020204" pitchFamily="34" charset="0"/>
                        </a:rPr>
                        <a:t>vegetables</a:t>
                      </a:r>
                    </a:p>
                    <a:p>
                      <a:pPr marL="342900" lvl="0" indent="-342900" algn="l">
                        <a:lnSpc>
                          <a:spcPct val="107000"/>
                        </a:lnSpc>
                        <a:spcAft>
                          <a:spcPts val="0"/>
                        </a:spcAft>
                        <a:buFont typeface="Symbol" panose="05050102010706020507" pitchFamily="18" charset="2"/>
                        <a:buChar char=""/>
                      </a:pPr>
                      <a:r>
                        <a:rPr lang="en-ZA" sz="1400" dirty="0" err="1" smtClean="0">
                          <a:effectLst/>
                          <a:latin typeface="+mn-lt"/>
                          <a:ea typeface="Cambria" panose="02040503050406030204" pitchFamily="18" charset="0"/>
                          <a:cs typeface="Times New Roman" panose="02020603050405020304" pitchFamily="18" charset="0"/>
                        </a:rPr>
                        <a:t>Abscondments</a:t>
                      </a:r>
                      <a:endParaRPr lang="en-ZA" sz="1400" dirty="0" smtClean="0">
                        <a:effectLst/>
                        <a:latin typeface="+mn-lt"/>
                        <a:ea typeface="Cambria" panose="02040503050406030204" pitchFamily="18"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400" dirty="0" smtClean="0">
                          <a:effectLst/>
                          <a:latin typeface="+mn-lt"/>
                          <a:ea typeface="Cambria" panose="02040503050406030204" pitchFamily="18" charset="0"/>
                          <a:cs typeface="Times New Roman" panose="02020603050405020304" pitchFamily="18" charset="0"/>
                        </a:rPr>
                        <a:t>Use</a:t>
                      </a:r>
                      <a:r>
                        <a:rPr lang="en-ZA" sz="1400" baseline="0" dirty="0" smtClean="0">
                          <a:effectLst/>
                          <a:latin typeface="+mn-lt"/>
                          <a:ea typeface="Cambria" panose="02040503050406030204" pitchFamily="18" charset="0"/>
                          <a:cs typeface="Times New Roman" panose="02020603050405020304" pitchFamily="18" charset="0"/>
                        </a:rPr>
                        <a:t> of drugs</a:t>
                      </a:r>
                    </a:p>
                    <a:p>
                      <a:pPr marL="342900" lvl="0" indent="-342900" algn="l">
                        <a:lnSpc>
                          <a:spcPct val="107000"/>
                        </a:lnSpc>
                        <a:spcAft>
                          <a:spcPts val="0"/>
                        </a:spcAft>
                        <a:buFont typeface="Symbol" panose="05050102010706020507" pitchFamily="18" charset="2"/>
                        <a:buChar char=""/>
                      </a:pPr>
                      <a:r>
                        <a:rPr lang="en-ZA" sz="1400" baseline="0" dirty="0" smtClean="0">
                          <a:effectLst/>
                          <a:latin typeface="+mn-lt"/>
                          <a:ea typeface="Cambria" panose="02040503050406030204" pitchFamily="18" charset="0"/>
                          <a:cs typeface="Times New Roman" panose="02020603050405020304" pitchFamily="18" charset="0"/>
                        </a:rPr>
                        <a:t>Withdrawal symptoms</a:t>
                      </a:r>
                    </a:p>
                    <a:p>
                      <a:pPr marL="342900" lvl="0" indent="-342900" algn="l">
                        <a:lnSpc>
                          <a:spcPct val="107000"/>
                        </a:lnSpc>
                        <a:spcAft>
                          <a:spcPts val="0"/>
                        </a:spcAft>
                        <a:buFont typeface="Symbol" panose="05050102010706020507" pitchFamily="18" charset="2"/>
                        <a:buChar char=""/>
                      </a:pPr>
                      <a:r>
                        <a:rPr lang="en-ZA" sz="1400" baseline="0" dirty="0" smtClean="0">
                          <a:effectLst/>
                          <a:latin typeface="+mn-lt"/>
                          <a:ea typeface="Cambria" panose="02040503050406030204" pitchFamily="18" charset="0"/>
                          <a:cs typeface="Times New Roman" panose="02020603050405020304" pitchFamily="18" charset="0"/>
                        </a:rPr>
                        <a:t>Escalating costs to provide services</a:t>
                      </a:r>
                      <a:endParaRPr lang="en-ZA" sz="1400" dirty="0" smtClean="0">
                        <a:effectLst/>
                        <a:latin typeface="+mn-lt"/>
                        <a:ea typeface="Cambria" panose="02040503050406030204" pitchFamily="18"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endParaRPr lang="en-ZA" sz="1400" dirty="0">
                        <a:effectLst/>
                        <a:latin typeface="+mn-lt"/>
                        <a:ea typeface="Cambria" panose="020405030504060302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990872"/>
                  </a:ext>
                </a:extLst>
              </a:tr>
              <a:tr h="201584">
                <a:tc gridSpan="2">
                  <a:txBody>
                    <a:bodyPr/>
                    <a:lstStyle/>
                    <a:p>
                      <a:pPr marL="0" algn="l" defTabSz="457200" rtl="0" eaLnBrk="1" latinLnBrk="0" hangingPunct="1">
                        <a:lnSpc>
                          <a:spcPct val="115000"/>
                        </a:lnSpc>
                        <a:spcAft>
                          <a:spcPts val="0"/>
                        </a:spcAft>
                      </a:pPr>
                      <a:r>
                        <a:rPr lang="en-ZA" sz="1400" kern="1200" dirty="0" smtClean="0">
                          <a:solidFill>
                            <a:schemeClr val="dk1"/>
                          </a:solidFill>
                          <a:effectLst/>
                          <a:latin typeface="+mn-lt"/>
                          <a:ea typeface="Calibri" panose="020F0502020204030204" pitchFamily="34" charset="0"/>
                          <a:cs typeface="Arial" panose="020B0604020202020204" pitchFamily="34" charset="0"/>
                        </a:rPr>
                        <a:t>Total </a:t>
                      </a:r>
                      <a:endParaRPr lang="en-ZA" sz="1400"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endParaRPr lang="en-ZA" sz="1500" dirty="0"/>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400" b="1" kern="1200" dirty="0" smtClean="0">
                          <a:solidFill>
                            <a:schemeClr val="tx1"/>
                          </a:solidFill>
                          <a:effectLst/>
                          <a:latin typeface="+mn-lt"/>
                          <a:ea typeface="Calibri" panose="020F0502020204030204" pitchFamily="34" charset="0"/>
                          <a:cs typeface="Arial" panose="020B0604020202020204" pitchFamily="34" charset="0"/>
                        </a:rPr>
                        <a:t>162</a:t>
                      </a:r>
                      <a:endParaRPr lang="en-ZA" sz="1400" b="1" kern="1200" dirty="0">
                        <a:solidFill>
                          <a:schemeClr val="tx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400" b="1" dirty="0" smtClean="0">
                          <a:effectLst/>
                          <a:latin typeface="+mn-lt"/>
                          <a:ea typeface="Calibri" panose="020F0502020204030204" pitchFamily="34" charset="0"/>
                          <a:cs typeface="Arial" panose="020B0604020202020204" pitchFamily="34" charset="0"/>
                        </a:rPr>
                        <a:t>104</a:t>
                      </a:r>
                      <a:endParaRPr lang="en-ZA" sz="14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lnSpc>
                          <a:spcPct val="107000"/>
                        </a:lnSpc>
                        <a:spcAft>
                          <a:spcPts val="0"/>
                        </a:spcAft>
                      </a:pPr>
                      <a:endParaRPr lang="en-ZA" sz="1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05207"/>
                  </a:ext>
                </a:extLst>
              </a:tr>
            </a:tbl>
          </a:graphicData>
        </a:graphic>
      </p:graphicFrame>
      <p:pic>
        <p:nvPicPr>
          <p:cNvPr id="9" name="Picture 8" descr="ds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5961641"/>
            <a:ext cx="2616200" cy="782067"/>
          </a:xfrm>
          <a:prstGeom prst="rect">
            <a:avLst/>
          </a:prstGeom>
        </p:spPr>
      </p:pic>
      <p:pic>
        <p:nvPicPr>
          <p:cNvPr id="10" name="Picture 9"/>
          <p:cNvPicPr>
            <a:picLocks noChangeAspect="1"/>
          </p:cNvPicPr>
          <p:nvPr/>
        </p:nvPicPr>
        <p:blipFill>
          <a:blip r:embed="rId4"/>
          <a:stretch>
            <a:fillRect/>
          </a:stretch>
        </p:blipFill>
        <p:spPr>
          <a:xfrm>
            <a:off x="7128094" y="5993716"/>
            <a:ext cx="1759428" cy="629854"/>
          </a:xfrm>
          <a:prstGeom prst="rect">
            <a:avLst/>
          </a:prstGeom>
        </p:spPr>
      </p:pic>
    </p:spTree>
    <p:extLst>
      <p:ext uri="{BB962C8B-B14F-4D97-AF65-F5344CB8AC3E}">
        <p14:creationId xmlns:p14="http://schemas.microsoft.com/office/powerpoint/2010/main" val="3786384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073" y="251112"/>
            <a:ext cx="9170597" cy="451224"/>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51112"/>
            <a:ext cx="9003745" cy="523220"/>
          </a:xfrm>
          <a:prstGeom prst="rect">
            <a:avLst/>
          </a:prstGeom>
          <a:noFill/>
        </p:spPr>
        <p:txBody>
          <a:bodyPr wrap="square" rtlCol="0">
            <a:spAutoFit/>
          </a:bodyPr>
          <a:lstStyle/>
          <a:p>
            <a:r>
              <a:rPr lang="en-ZA" sz="2800" b="1" dirty="0" smtClean="0"/>
              <a:t>Social Development </a:t>
            </a:r>
            <a:endParaRPr lang="en-ZA" sz="2800" b="1" dirty="0"/>
          </a:p>
        </p:txBody>
      </p:sp>
      <p:sp>
        <p:nvSpPr>
          <p:cNvPr id="19" name="TextBox 18"/>
          <p:cNvSpPr txBox="1"/>
          <p:nvPr/>
        </p:nvSpPr>
        <p:spPr>
          <a:xfrm>
            <a:off x="348073" y="774332"/>
            <a:ext cx="9557927" cy="369332"/>
          </a:xfrm>
          <a:prstGeom prst="rect">
            <a:avLst/>
          </a:prstGeom>
          <a:noFill/>
        </p:spPr>
        <p:txBody>
          <a:bodyPr wrap="square" rtlCol="0">
            <a:spAutoFit/>
          </a:bodyPr>
          <a:lstStyle/>
          <a:p>
            <a:endParaRPr lang="en-GB" dirty="0"/>
          </a:p>
        </p:txBody>
      </p:sp>
      <p:sp>
        <p:nvSpPr>
          <p:cNvPr id="11" name="Date Placeholder 10"/>
          <p:cNvSpPr>
            <a:spLocks noGrp="1"/>
          </p:cNvSpPr>
          <p:nvPr>
            <p:ph type="dt" sz="half" idx="10"/>
          </p:nvPr>
        </p:nvSpPr>
        <p:spPr/>
        <p:txBody>
          <a:bodyPr/>
          <a:lstStyle/>
          <a:p>
            <a:fld id="{881AA6BD-3B2F-48DC-8923-77E9C80482AD}" type="datetime1">
              <a:rPr lang="en-US" smtClean="0"/>
              <a:t>8/27/2020</a:t>
            </a:fld>
            <a:endParaRPr lang="en-US"/>
          </a:p>
        </p:txBody>
      </p:sp>
      <p:sp>
        <p:nvSpPr>
          <p:cNvPr id="12" name="Slide Number Placeholder 11"/>
          <p:cNvSpPr>
            <a:spLocks noGrp="1"/>
          </p:cNvSpPr>
          <p:nvPr>
            <p:ph type="sldNum" sz="quarter" idx="12"/>
          </p:nvPr>
        </p:nvSpPr>
        <p:spPr/>
        <p:txBody>
          <a:bodyPr/>
          <a:lstStyle/>
          <a:p>
            <a:fld id="{39AC5568-C467-DA4E-A229-6C912B895CA4}" type="slidenum">
              <a:rPr lang="en-US" smtClean="0"/>
              <a:t>27</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834807766"/>
              </p:ext>
            </p:extLst>
          </p:nvPr>
        </p:nvGraphicFramePr>
        <p:xfrm>
          <a:off x="286572" y="970228"/>
          <a:ext cx="9340028" cy="5074476"/>
        </p:xfrm>
        <a:graphic>
          <a:graphicData uri="http://schemas.openxmlformats.org/drawingml/2006/table">
            <a:tbl>
              <a:tblPr firstRow="1" bandRow="1">
                <a:tableStyleId>{5C22544A-7EE6-4342-B048-85BDC9FD1C3A}</a:tableStyleId>
              </a:tblPr>
              <a:tblGrid>
                <a:gridCol w="1214837">
                  <a:extLst>
                    <a:ext uri="{9D8B030D-6E8A-4147-A177-3AD203B41FA5}">
                      <a16:colId xmlns:a16="http://schemas.microsoft.com/office/drawing/2014/main" val="580306584"/>
                    </a:ext>
                  </a:extLst>
                </a:gridCol>
                <a:gridCol w="1907530">
                  <a:extLst>
                    <a:ext uri="{9D8B030D-6E8A-4147-A177-3AD203B41FA5}">
                      <a16:colId xmlns:a16="http://schemas.microsoft.com/office/drawing/2014/main" val="450695612"/>
                    </a:ext>
                  </a:extLst>
                </a:gridCol>
                <a:gridCol w="1011569">
                  <a:extLst>
                    <a:ext uri="{9D8B030D-6E8A-4147-A177-3AD203B41FA5}">
                      <a16:colId xmlns:a16="http://schemas.microsoft.com/office/drawing/2014/main" val="2369133996"/>
                    </a:ext>
                  </a:extLst>
                </a:gridCol>
                <a:gridCol w="1142092">
                  <a:extLst>
                    <a:ext uri="{9D8B030D-6E8A-4147-A177-3AD203B41FA5}">
                      <a16:colId xmlns:a16="http://schemas.microsoft.com/office/drawing/2014/main" val="401112577"/>
                    </a:ext>
                  </a:extLst>
                </a:gridCol>
                <a:gridCol w="4064000">
                  <a:extLst>
                    <a:ext uri="{9D8B030D-6E8A-4147-A177-3AD203B41FA5}">
                      <a16:colId xmlns:a16="http://schemas.microsoft.com/office/drawing/2014/main" val="4221654698"/>
                    </a:ext>
                  </a:extLst>
                </a:gridCol>
              </a:tblGrid>
              <a:tr h="234149">
                <a:tc gridSpan="5">
                  <a:txBody>
                    <a:bodyPr/>
                    <a:lstStyle/>
                    <a:p>
                      <a:pPr marL="0" algn="l" defTabSz="457200" rtl="0" eaLnBrk="1" latinLnBrk="0" hangingPunct="1">
                        <a:lnSpc>
                          <a:spcPct val="115000"/>
                        </a:lnSpc>
                        <a:spcAft>
                          <a:spcPts val="0"/>
                        </a:spcAft>
                      </a:pPr>
                      <a:r>
                        <a:rPr lang="en-ZA" sz="16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Homeless Shelters</a:t>
                      </a:r>
                      <a:r>
                        <a:rPr lang="en-ZA" sz="16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endParaRPr lang="en-ZA"/>
                    </a:p>
                  </a:txBody>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pPr marL="0" algn="l" defTabSz="457200" rtl="0" eaLnBrk="1" latinLnBrk="0" hangingPunct="1">
                        <a:lnSpc>
                          <a:spcPct val="115000"/>
                        </a:lnSpc>
                        <a:spcAft>
                          <a:spcPts val="0"/>
                        </a:spcAft>
                      </a:pPr>
                      <a:endParaRPr lang="en-ZA" sz="15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extLst>
                  <a:ext uri="{0D108BD9-81ED-4DB2-BD59-A6C34878D82A}">
                    <a16:rowId xmlns:a16="http://schemas.microsoft.com/office/drawing/2014/main" val="3536942932"/>
                  </a:ext>
                </a:extLst>
              </a:tr>
              <a:tr h="414170">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District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Municipality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Capacity</a:t>
                      </a:r>
                      <a:r>
                        <a:rPr lang="en-ZA" sz="1600" b="1" kern="1200" baseline="0" dirty="0" smtClean="0">
                          <a:solidFill>
                            <a:schemeClr val="dk1"/>
                          </a:solidFill>
                          <a:effectLst/>
                          <a:latin typeface="+mn-lt"/>
                          <a:ea typeface="Calibri" panose="020F0502020204030204" pitchFamily="34" charset="0"/>
                          <a:cs typeface="Arial" panose="020B0604020202020204" pitchFamily="34" charset="0"/>
                        </a:rPr>
                        <a:t> of the Shelter</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No of beneficiaries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Challenges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extLst>
                  <a:ext uri="{0D108BD9-81ED-4DB2-BD59-A6C34878D82A}">
                    <a16:rowId xmlns:a16="http://schemas.microsoft.com/office/drawing/2014/main" val="1504775188"/>
                  </a:ext>
                </a:extLst>
              </a:tr>
              <a:tr h="274103">
                <a:tc rowSpan="3">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Nkangala</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a:lnSpc>
                          <a:spcPct val="107000"/>
                        </a:lnSpc>
                        <a:spcAft>
                          <a:spcPts val="800"/>
                        </a:spcAft>
                      </a:pPr>
                      <a:r>
                        <a:rPr lang="en-ZA" sz="1600" dirty="0">
                          <a:effectLst/>
                          <a:latin typeface="+mn-lt"/>
                          <a:ea typeface="Calibri" panose="020F0502020204030204" pitchFamily="34" charset="0"/>
                          <a:cs typeface="Arial" panose="020B0604020202020204" pitchFamily="34" charset="0"/>
                        </a:rPr>
                        <a:t>Steve </a:t>
                      </a:r>
                      <a:r>
                        <a:rPr lang="en-ZA" sz="1600" dirty="0" err="1">
                          <a:effectLst/>
                          <a:latin typeface="+mn-lt"/>
                          <a:ea typeface="Calibri" panose="020F0502020204030204" pitchFamily="34" charset="0"/>
                          <a:cs typeface="Arial" panose="020B0604020202020204" pitchFamily="34" charset="0"/>
                        </a:rPr>
                        <a:t>Tshwete</a:t>
                      </a:r>
                      <a:r>
                        <a:rPr lang="en-ZA" sz="1600" dirty="0">
                          <a:effectLst/>
                          <a:latin typeface="+mn-lt"/>
                          <a:ea typeface="Calibri" panose="020F0502020204030204" pitchFamily="34" charset="0"/>
                          <a:cs typeface="Arial" panose="020B0604020202020204" pitchFamily="34" charset="0"/>
                        </a:rPr>
                        <a:t> </a:t>
                      </a:r>
                      <a:r>
                        <a:rPr lang="en-ZA" sz="1600" dirty="0" smtClean="0">
                          <a:effectLst/>
                          <a:latin typeface="+mn-lt"/>
                          <a:ea typeface="Calibri" panose="020F0502020204030204" pitchFamily="34" charset="0"/>
                          <a:cs typeface="Arial" panose="020B0604020202020204" pitchFamily="34" charset="0"/>
                        </a:rPr>
                        <a:t>(</a:t>
                      </a:r>
                      <a:r>
                        <a:rPr lang="en-ZA" sz="1600" dirty="0" err="1" smtClean="0">
                          <a:effectLst/>
                          <a:latin typeface="+mn-lt"/>
                          <a:ea typeface="Calibri" panose="020F0502020204030204" pitchFamily="34" charset="0"/>
                          <a:cs typeface="Arial" panose="020B0604020202020204" pitchFamily="34" charset="0"/>
                        </a:rPr>
                        <a:t>Eastdene</a:t>
                      </a:r>
                      <a:r>
                        <a:rPr lang="en-ZA" sz="1600" dirty="0" smtClean="0">
                          <a:effectLst/>
                          <a:latin typeface="+mn-lt"/>
                          <a:ea typeface="Calibri" panose="020F0502020204030204" pitchFamily="34" charset="0"/>
                          <a:cs typeface="Arial" panose="020B0604020202020204" pitchFamily="34" charset="0"/>
                        </a:rPr>
                        <a:t> Community Hall)</a:t>
                      </a:r>
                      <a:endParaRPr lang="en-ZA"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600" b="0" kern="1200" dirty="0" smtClean="0">
                          <a:solidFill>
                            <a:schemeClr val="tx1"/>
                          </a:solidFill>
                          <a:effectLst/>
                          <a:latin typeface="+mn-lt"/>
                          <a:ea typeface="Calibri" panose="020F0502020204030204" pitchFamily="34" charset="0"/>
                          <a:cs typeface="Arial" panose="020B0604020202020204" pitchFamily="34" charset="0"/>
                        </a:rPr>
                        <a:t>200</a:t>
                      </a:r>
                      <a:endParaRPr lang="en-ZA" sz="1600" b="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dirty="0">
                          <a:effectLst/>
                          <a:latin typeface="+mn-lt"/>
                          <a:ea typeface="Calibri" panose="020F0502020204030204" pitchFamily="34" charset="0"/>
                          <a:cs typeface="Arial" panose="020B0604020202020204" pitchFamily="34" charset="0"/>
                        </a:rPr>
                        <a:t>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07000"/>
                        </a:lnSpc>
                        <a:spcAft>
                          <a:spcPts val="0"/>
                        </a:spcAft>
                        <a:buFont typeface="Symbol" panose="05050102010706020507" pitchFamily="18" charset="2"/>
                        <a:buChar char=""/>
                      </a:pPr>
                      <a:r>
                        <a:rPr lang="en-ZA" sz="1600" dirty="0" err="1" smtClean="0">
                          <a:effectLst/>
                          <a:latin typeface="+mn-lt"/>
                          <a:ea typeface="Cambria" panose="02040503050406030204" pitchFamily="18" charset="0"/>
                          <a:cs typeface="Times New Roman" panose="02020603050405020304" pitchFamily="18" charset="0"/>
                        </a:rPr>
                        <a:t>Abscondments</a:t>
                      </a:r>
                      <a:endParaRPr lang="en-ZA" sz="1600" dirty="0" smtClean="0">
                        <a:effectLst/>
                        <a:latin typeface="+mn-lt"/>
                        <a:ea typeface="Cambria" panose="02040503050406030204" pitchFamily="18"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dirty="0" smtClean="0">
                          <a:effectLst/>
                          <a:latin typeface="+mn-lt"/>
                          <a:ea typeface="Cambria" panose="02040503050406030204" pitchFamily="18" charset="0"/>
                          <a:cs typeface="Times New Roman" panose="02020603050405020304" pitchFamily="18" charset="0"/>
                        </a:rPr>
                        <a:t>Use</a:t>
                      </a:r>
                      <a:r>
                        <a:rPr lang="en-ZA" sz="1600" baseline="0" dirty="0" smtClean="0">
                          <a:effectLst/>
                          <a:latin typeface="+mn-lt"/>
                          <a:ea typeface="Cambria" panose="02040503050406030204" pitchFamily="18" charset="0"/>
                          <a:cs typeface="Times New Roman" panose="02020603050405020304" pitchFamily="18" charset="0"/>
                        </a:rPr>
                        <a:t> of drugs</a:t>
                      </a:r>
                    </a:p>
                    <a:p>
                      <a:pPr marL="342900" lvl="0" indent="-342900" algn="l">
                        <a:lnSpc>
                          <a:spcPct val="107000"/>
                        </a:lnSpc>
                        <a:spcAft>
                          <a:spcPts val="0"/>
                        </a:spcAft>
                        <a:buFont typeface="Symbol" panose="05050102010706020507" pitchFamily="18" charset="2"/>
                        <a:buChar char=""/>
                      </a:pPr>
                      <a:r>
                        <a:rPr lang="en-ZA" sz="1600" baseline="0" dirty="0" smtClean="0">
                          <a:effectLst/>
                          <a:latin typeface="+mn-lt"/>
                          <a:ea typeface="Cambria" panose="02040503050406030204" pitchFamily="18" charset="0"/>
                          <a:cs typeface="Times New Roman" panose="02020603050405020304" pitchFamily="18" charset="0"/>
                        </a:rPr>
                        <a:t>Withdrawal symptoms</a:t>
                      </a:r>
                    </a:p>
                    <a:p>
                      <a:pPr marL="342900" lvl="0" indent="-342900" algn="l">
                        <a:lnSpc>
                          <a:spcPct val="107000"/>
                        </a:lnSpc>
                        <a:spcAft>
                          <a:spcPts val="0"/>
                        </a:spcAft>
                        <a:buFont typeface="Symbol" panose="05050102010706020507" pitchFamily="18" charset="2"/>
                        <a:buChar char=""/>
                      </a:pPr>
                      <a:r>
                        <a:rPr lang="en-ZA" sz="1600" baseline="0" dirty="0" smtClean="0">
                          <a:effectLst/>
                          <a:latin typeface="+mn-lt"/>
                          <a:ea typeface="Cambria" panose="02040503050406030204" pitchFamily="18" charset="0"/>
                          <a:cs typeface="Times New Roman" panose="02020603050405020304" pitchFamily="18" charset="0"/>
                        </a:rPr>
                        <a:t>Escalating costs to provide services</a:t>
                      </a:r>
                      <a:endParaRPr lang="en-ZA" sz="1600"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6643237"/>
                  </a:ext>
                </a:extLst>
              </a:tr>
              <a:tr h="263117">
                <a:tc vMerge="1">
                  <a:txBody>
                    <a:bodyPr/>
                    <a:lstStyle/>
                    <a:p>
                      <a:pPr marL="0" algn="l" defTabSz="457200" rtl="0" eaLnBrk="1" latinLnBrk="0" hangingPunct="1">
                        <a:lnSpc>
                          <a:spcPct val="115000"/>
                        </a:lnSpc>
                        <a:spcAft>
                          <a:spcPts val="0"/>
                        </a:spcAft>
                      </a:pP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a:lnSpc>
                          <a:spcPct val="107000"/>
                        </a:lnSpc>
                        <a:spcAft>
                          <a:spcPts val="800"/>
                        </a:spcAft>
                      </a:pPr>
                      <a:r>
                        <a:rPr lang="en-ZA" sz="1600" dirty="0">
                          <a:effectLst/>
                          <a:latin typeface="+mn-lt"/>
                          <a:ea typeface="Calibri" panose="020F0502020204030204" pitchFamily="34" charset="0"/>
                          <a:cs typeface="Arial" panose="020B0604020202020204" pitchFamily="34" charset="0"/>
                        </a:rPr>
                        <a:t>Nkangala Treatment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600" b="0" kern="1200" dirty="0" smtClean="0">
                          <a:solidFill>
                            <a:schemeClr val="tx1"/>
                          </a:solidFill>
                          <a:effectLst/>
                          <a:latin typeface="+mn-lt"/>
                          <a:ea typeface="Calibri" panose="020F0502020204030204" pitchFamily="34" charset="0"/>
                          <a:cs typeface="Arial" panose="020B0604020202020204" pitchFamily="34" charset="0"/>
                        </a:rPr>
                        <a:t>50</a:t>
                      </a:r>
                      <a:endParaRPr lang="en-ZA" sz="1600" b="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a:effectLst/>
                          <a:latin typeface="+mn-lt"/>
                          <a:ea typeface="Calibri" panose="020F0502020204030204" pitchFamily="34" charset="0"/>
                          <a:cs typeface="Arial" panose="020B0604020202020204" pitchFamily="34"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07000"/>
                        </a:lnSpc>
                        <a:spcAft>
                          <a:spcPts val="0"/>
                        </a:spcAft>
                        <a:buFont typeface="Symbol" panose="05050102010706020507" pitchFamily="18" charset="2"/>
                        <a:buChar char=""/>
                      </a:pPr>
                      <a:r>
                        <a:rPr lang="en-ZA" sz="1600" dirty="0" err="1" smtClean="0">
                          <a:effectLst/>
                          <a:latin typeface="+mn-lt"/>
                          <a:ea typeface="Cambria" panose="02040503050406030204" pitchFamily="18" charset="0"/>
                          <a:cs typeface="Arial" panose="020B0604020202020204" pitchFamily="34" charset="0"/>
                        </a:rPr>
                        <a:t>Abscondments</a:t>
                      </a:r>
                      <a:r>
                        <a:rPr lang="en-ZA" sz="1600" dirty="0" smtClean="0">
                          <a:effectLst/>
                          <a:latin typeface="+mn-lt"/>
                          <a:ea typeface="Cambria" panose="02040503050406030204" pitchFamily="18" charset="0"/>
                          <a:cs typeface="Arial" panose="020B0604020202020204" pitchFamily="34" charset="0"/>
                        </a:rPr>
                        <a:t>.</a:t>
                      </a:r>
                    </a:p>
                    <a:p>
                      <a:pPr marL="342900" lvl="0" indent="-342900" algn="l">
                        <a:lnSpc>
                          <a:spcPct val="107000"/>
                        </a:lnSpc>
                        <a:spcAft>
                          <a:spcPts val="0"/>
                        </a:spcAft>
                        <a:buFont typeface="Symbol" panose="05050102010706020507" pitchFamily="18" charset="2"/>
                        <a:buChar char=""/>
                      </a:pPr>
                      <a:r>
                        <a:rPr lang="en-ZA" sz="1600" dirty="0" smtClean="0">
                          <a:effectLst/>
                          <a:latin typeface="+mn-lt"/>
                          <a:ea typeface="Cambria" panose="02040503050406030204" pitchFamily="18" charset="0"/>
                          <a:cs typeface="Arial" panose="020B0604020202020204" pitchFamily="34" charset="0"/>
                        </a:rPr>
                        <a:t>Withdrawal symptoms</a:t>
                      </a:r>
                    </a:p>
                    <a:p>
                      <a:pPr marL="342900" lvl="0" indent="-342900" algn="l">
                        <a:lnSpc>
                          <a:spcPct val="107000"/>
                        </a:lnSpc>
                        <a:spcAft>
                          <a:spcPts val="0"/>
                        </a:spcAft>
                        <a:buFont typeface="Symbol" panose="05050102010706020507" pitchFamily="18" charset="2"/>
                        <a:buChar char=""/>
                      </a:pPr>
                      <a:r>
                        <a:rPr lang="en-ZA" sz="1600" dirty="0" smtClean="0">
                          <a:effectLst/>
                          <a:latin typeface="+mn-lt"/>
                          <a:ea typeface="Cambria" panose="02040503050406030204" pitchFamily="18" charset="0"/>
                          <a:cs typeface="Arial" panose="020B0604020202020204" pitchFamily="34" charset="0"/>
                        </a:rPr>
                        <a:t>Shortage of personnel</a:t>
                      </a:r>
                      <a:endParaRPr lang="en-ZA" sz="1600" dirty="0">
                        <a:effectLst/>
                        <a:latin typeface="+mn-lt"/>
                        <a:ea typeface="Cambria" panose="020405030504060302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9667731"/>
                  </a:ext>
                </a:extLst>
              </a:tr>
              <a:tr h="257175">
                <a:tc vMerge="1">
                  <a:txBody>
                    <a:bodyPr/>
                    <a:lstStyle/>
                    <a:p>
                      <a:pPr marL="0" algn="l" defTabSz="457200" rtl="0" eaLnBrk="1" latinLnBrk="0" hangingPunct="1">
                        <a:lnSpc>
                          <a:spcPct val="115000"/>
                        </a:lnSpc>
                        <a:spcAft>
                          <a:spcPts val="0"/>
                        </a:spcAft>
                      </a:pPr>
                      <a:endParaRPr lang="en-ZA"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a:txBody>
                    <a:bodyPr/>
                    <a:lstStyle/>
                    <a:p>
                      <a:pPr>
                        <a:lnSpc>
                          <a:spcPct val="107000"/>
                        </a:lnSpc>
                        <a:spcAft>
                          <a:spcPts val="0"/>
                        </a:spcAft>
                      </a:pPr>
                      <a:r>
                        <a:rPr lang="en-ZA" sz="1600" dirty="0">
                          <a:effectLst/>
                          <a:latin typeface="+mn-lt"/>
                          <a:ea typeface="Calibri" panose="020F0502020204030204" pitchFamily="34" charset="0"/>
                          <a:cs typeface="Arial" panose="020B0604020202020204" pitchFamily="34" charset="0"/>
                        </a:rPr>
                        <a:t>El </a:t>
                      </a:r>
                      <a:r>
                        <a:rPr lang="en-ZA" sz="1600" dirty="0" err="1">
                          <a:effectLst/>
                          <a:latin typeface="+mn-lt"/>
                          <a:ea typeface="Calibri" panose="020F0502020204030204" pitchFamily="34" charset="0"/>
                          <a:cs typeface="Arial" panose="020B0604020202020204" pitchFamily="34" charset="0"/>
                        </a:rPr>
                        <a:t>Shaddai</a:t>
                      </a:r>
                      <a:r>
                        <a:rPr lang="en-ZA" sz="1600" dirty="0">
                          <a:effectLst/>
                          <a:latin typeface="+mn-lt"/>
                          <a:ea typeface="Calibri" panose="020F0502020204030204" pitchFamily="34" charset="0"/>
                          <a:cs typeface="Arial" panose="020B0604020202020204" pitchFamily="34" charset="0"/>
                        </a:rPr>
                        <a:t> (</a:t>
                      </a:r>
                      <a:r>
                        <a:rPr lang="en-ZA" sz="1600" dirty="0" err="1">
                          <a:effectLst/>
                          <a:latin typeface="+mn-lt"/>
                          <a:ea typeface="Calibri" panose="020F0502020204030204" pitchFamily="34" charset="0"/>
                          <a:cs typeface="Arial" panose="020B0604020202020204" pitchFamily="34" charset="0"/>
                        </a:rPr>
                        <a:t>Emalahleni</a:t>
                      </a:r>
                      <a:r>
                        <a:rPr lang="en-ZA" sz="1600" dirty="0">
                          <a:effectLst/>
                          <a:latin typeface="+mn-lt"/>
                          <a:ea typeface="Calibri" panose="020F0502020204030204" pitchFamily="34" charset="0"/>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600" b="0" kern="1200" dirty="0" smtClean="0">
                          <a:solidFill>
                            <a:schemeClr val="tx1"/>
                          </a:solidFill>
                          <a:effectLst/>
                          <a:latin typeface="+mn-lt"/>
                          <a:ea typeface="Calibri" panose="020F0502020204030204" pitchFamily="34" charset="0"/>
                          <a:cs typeface="Arial" panose="020B0604020202020204" pitchFamily="34" charset="0"/>
                        </a:rPr>
                        <a:t>34</a:t>
                      </a:r>
                      <a:endParaRPr lang="en-ZA" sz="1600" b="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600">
                          <a:effectLst/>
                          <a:latin typeface="+mn-lt"/>
                          <a:ea typeface="Calibri" panose="020F0502020204030204" pitchFamily="34" charset="0"/>
                          <a:cs typeface="Arial" panose="020B0604020202020204" pitchFamily="34"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l">
                        <a:lnSpc>
                          <a:spcPct val="107000"/>
                        </a:lnSpc>
                        <a:spcAft>
                          <a:spcPts val="0"/>
                        </a:spcAft>
                        <a:buFont typeface="Symbol" panose="05050102010706020507" pitchFamily="18" charset="2"/>
                        <a:buChar char=""/>
                      </a:pPr>
                      <a:r>
                        <a:rPr lang="en-ZA" sz="1600" dirty="0" err="1" smtClean="0">
                          <a:effectLst/>
                          <a:latin typeface="+mn-lt"/>
                          <a:ea typeface="Cambria" panose="02040503050406030204" pitchFamily="18" charset="0"/>
                          <a:cs typeface="Times New Roman" panose="02020603050405020304" pitchFamily="18" charset="0"/>
                        </a:rPr>
                        <a:t>Abscondments</a:t>
                      </a:r>
                      <a:endParaRPr lang="en-ZA" sz="1600" dirty="0" smtClean="0">
                        <a:effectLst/>
                        <a:latin typeface="+mn-lt"/>
                        <a:ea typeface="Cambria" panose="02040503050406030204" pitchFamily="18"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dirty="0" smtClean="0">
                          <a:effectLst/>
                          <a:latin typeface="+mn-lt"/>
                          <a:ea typeface="Cambria" panose="02040503050406030204" pitchFamily="18" charset="0"/>
                          <a:cs typeface="Times New Roman" panose="02020603050405020304" pitchFamily="18" charset="0"/>
                        </a:rPr>
                        <a:t>Use</a:t>
                      </a:r>
                      <a:r>
                        <a:rPr lang="en-ZA" sz="1600" baseline="0" dirty="0" smtClean="0">
                          <a:effectLst/>
                          <a:latin typeface="+mn-lt"/>
                          <a:ea typeface="Cambria" panose="02040503050406030204" pitchFamily="18" charset="0"/>
                          <a:cs typeface="Times New Roman" panose="02020603050405020304" pitchFamily="18" charset="0"/>
                        </a:rPr>
                        <a:t> of drugs</a:t>
                      </a:r>
                    </a:p>
                    <a:p>
                      <a:pPr marL="342900" lvl="0" indent="-342900" algn="l">
                        <a:lnSpc>
                          <a:spcPct val="107000"/>
                        </a:lnSpc>
                        <a:spcAft>
                          <a:spcPts val="0"/>
                        </a:spcAft>
                        <a:buFont typeface="Symbol" panose="05050102010706020507" pitchFamily="18" charset="2"/>
                        <a:buChar char=""/>
                      </a:pPr>
                      <a:r>
                        <a:rPr lang="en-ZA" sz="1600" baseline="0" dirty="0" smtClean="0">
                          <a:effectLst/>
                          <a:latin typeface="+mn-lt"/>
                          <a:ea typeface="Cambria" panose="02040503050406030204" pitchFamily="18" charset="0"/>
                          <a:cs typeface="Times New Roman" panose="02020603050405020304" pitchFamily="18" charset="0"/>
                        </a:rPr>
                        <a:t>Withdrawal symptoms</a:t>
                      </a:r>
                    </a:p>
                    <a:p>
                      <a:pPr marL="342900" lvl="0" indent="-342900" algn="l">
                        <a:lnSpc>
                          <a:spcPct val="107000"/>
                        </a:lnSpc>
                        <a:spcAft>
                          <a:spcPts val="0"/>
                        </a:spcAft>
                        <a:buFont typeface="Symbol" panose="05050102010706020507" pitchFamily="18" charset="2"/>
                        <a:buChar char=""/>
                      </a:pPr>
                      <a:r>
                        <a:rPr lang="en-ZA" sz="1600" baseline="0" dirty="0" smtClean="0">
                          <a:effectLst/>
                          <a:latin typeface="+mn-lt"/>
                          <a:ea typeface="Cambria" panose="02040503050406030204" pitchFamily="18" charset="0"/>
                          <a:cs typeface="Times New Roman" panose="02020603050405020304" pitchFamily="18" charset="0"/>
                        </a:rPr>
                        <a:t>Escalating costs to provide services</a:t>
                      </a:r>
                    </a:p>
                    <a:p>
                      <a:pPr marL="342900" lvl="0" indent="-342900" algn="l">
                        <a:lnSpc>
                          <a:spcPct val="107000"/>
                        </a:lnSpc>
                        <a:spcAft>
                          <a:spcPts val="0"/>
                        </a:spcAft>
                        <a:buFont typeface="Symbol" panose="05050102010706020507" pitchFamily="18" charset="2"/>
                        <a:buChar char=""/>
                      </a:pPr>
                      <a:r>
                        <a:rPr lang="en-ZA" sz="1600" baseline="0" dirty="0" smtClean="0">
                          <a:effectLst/>
                          <a:latin typeface="+mn-lt"/>
                          <a:ea typeface="Cambria" panose="02040503050406030204" pitchFamily="18" charset="0"/>
                          <a:cs typeface="Times New Roman" panose="02020603050405020304" pitchFamily="18" charset="0"/>
                        </a:rPr>
                        <a:t>The venue is a temporary measure and alternative venue needs to be found</a:t>
                      </a:r>
                      <a:endParaRPr lang="en-ZA" sz="1600" dirty="0">
                        <a:effectLst/>
                        <a:latin typeface="+mn-lt"/>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990872"/>
                  </a:ext>
                </a:extLst>
              </a:tr>
              <a:tr h="0">
                <a:tc gridSpan="2">
                  <a:txBody>
                    <a:bodyPr/>
                    <a:lstStyle/>
                    <a:p>
                      <a:pPr marL="0" algn="l" defTabSz="457200" rtl="0" eaLnBrk="1" latinLnBrk="0" hangingPunct="1">
                        <a:lnSpc>
                          <a:spcPct val="115000"/>
                        </a:lnSpc>
                        <a:spcAft>
                          <a:spcPts val="0"/>
                        </a:spcAft>
                      </a:pPr>
                      <a:r>
                        <a:rPr lang="en-ZA" sz="1600" kern="1200" dirty="0" smtClean="0">
                          <a:solidFill>
                            <a:schemeClr val="dk1"/>
                          </a:solidFill>
                          <a:effectLst/>
                          <a:latin typeface="+mn-lt"/>
                          <a:ea typeface="Calibri" panose="020F0502020204030204" pitchFamily="34" charset="0"/>
                          <a:cs typeface="Arial" panose="020B0604020202020204" pitchFamily="34" charset="0"/>
                        </a:rPr>
                        <a:t>Total </a:t>
                      </a:r>
                      <a:endParaRPr lang="en-ZA" sz="1600"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endParaRPr lang="en-ZA" sz="1500" dirty="0"/>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600" b="1" kern="1200" dirty="0" smtClean="0">
                          <a:solidFill>
                            <a:schemeClr val="tx1"/>
                          </a:solidFill>
                          <a:effectLst/>
                          <a:latin typeface="+mn-lt"/>
                          <a:ea typeface="Calibri" panose="020F0502020204030204" pitchFamily="34" charset="0"/>
                          <a:cs typeface="Arial" panose="020B0604020202020204" pitchFamily="34" charset="0"/>
                        </a:rPr>
                        <a:t>284</a:t>
                      </a:r>
                      <a:endParaRPr lang="en-ZA" sz="1600" b="1" kern="1200" dirty="0">
                        <a:solidFill>
                          <a:schemeClr val="tx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600" b="1" kern="1200" dirty="0" smtClean="0">
                          <a:solidFill>
                            <a:schemeClr val="tx1"/>
                          </a:solidFill>
                          <a:effectLst/>
                          <a:latin typeface="+mn-lt"/>
                          <a:ea typeface="Calibri" panose="020F0502020204030204" pitchFamily="34" charset="0"/>
                          <a:cs typeface="Arial" panose="020B0604020202020204" pitchFamily="34" charset="0"/>
                        </a:rPr>
                        <a:t>89</a:t>
                      </a:r>
                      <a:endParaRPr lang="en-ZA" sz="1600" b="1" kern="1200" dirty="0">
                        <a:solidFill>
                          <a:schemeClr val="tx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lnSpc>
                          <a:spcPct val="115000"/>
                        </a:lnSpc>
                        <a:spcAft>
                          <a:spcPts val="0"/>
                        </a:spcAft>
                      </a:pPr>
                      <a:endParaRPr lang="en-ZA" sz="1600" b="1" kern="1200" dirty="0">
                        <a:solidFill>
                          <a:srgbClr val="FF0000"/>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05207"/>
                  </a:ext>
                </a:extLst>
              </a:tr>
              <a:tr h="247650">
                <a:tc gridSpan="2">
                  <a:txBody>
                    <a:bodyPr/>
                    <a:lstStyle/>
                    <a:p>
                      <a:pPr marL="0" algn="l" defTabSz="457200" rtl="0" eaLnBrk="1" latinLnBrk="0" hangingPunct="1">
                        <a:lnSpc>
                          <a:spcPct val="115000"/>
                        </a:lnSpc>
                        <a:spcAft>
                          <a:spcPts val="0"/>
                        </a:spcAft>
                      </a:pPr>
                      <a:r>
                        <a:rPr lang="en-ZA" sz="1600" b="1" kern="1200" dirty="0" smtClean="0">
                          <a:solidFill>
                            <a:schemeClr val="dk1"/>
                          </a:solidFill>
                          <a:effectLst/>
                          <a:latin typeface="+mn-lt"/>
                          <a:ea typeface="Calibri" panose="020F0502020204030204" pitchFamily="34" charset="0"/>
                          <a:cs typeface="Arial" panose="020B0604020202020204" pitchFamily="34" charset="0"/>
                        </a:rPr>
                        <a:t>Grand total </a:t>
                      </a:r>
                      <a:endParaRPr lang="en-ZA" sz="1600" b="1" kern="1200" dirty="0">
                        <a:solidFill>
                          <a:schemeClr val="dk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01E"/>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endParaRPr lang="en-ZA" sz="1600" b="1" kern="1200" dirty="0">
                        <a:solidFill>
                          <a:schemeClr val="tx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lnSpc>
                          <a:spcPct val="115000"/>
                        </a:lnSpc>
                        <a:spcAft>
                          <a:spcPts val="0"/>
                        </a:spcAft>
                      </a:pPr>
                      <a:r>
                        <a:rPr lang="en-ZA" sz="1600" b="1" kern="1200" dirty="0" smtClean="0">
                          <a:solidFill>
                            <a:schemeClr val="tx1"/>
                          </a:solidFill>
                          <a:effectLst/>
                          <a:latin typeface="+mn-lt"/>
                          <a:ea typeface="Calibri" panose="020F0502020204030204" pitchFamily="34" charset="0"/>
                          <a:cs typeface="Arial" panose="020B0604020202020204" pitchFamily="34" charset="0"/>
                        </a:rPr>
                        <a:t>281</a:t>
                      </a:r>
                      <a:endParaRPr lang="en-ZA" sz="1600" b="1" kern="1200" dirty="0">
                        <a:solidFill>
                          <a:schemeClr val="tx1"/>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lnSpc>
                          <a:spcPct val="115000"/>
                        </a:lnSpc>
                        <a:spcAft>
                          <a:spcPts val="0"/>
                        </a:spcAft>
                      </a:pPr>
                      <a:endParaRPr lang="en-ZA" sz="1600" b="1" kern="1200" dirty="0">
                        <a:solidFill>
                          <a:srgbClr val="FF0000"/>
                        </a:solidFill>
                        <a:effectLst/>
                        <a:latin typeface="+mn-lt"/>
                        <a:ea typeface="Calibri" panose="020F0502020204030204" pitchFamily="34" charset="0"/>
                        <a:cs typeface="Arial" panose="020B0604020202020204" pitchFamily="34" charset="0"/>
                      </a:endParaRPr>
                    </a:p>
                  </a:txBody>
                  <a:tcPr marL="55721" marR="557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8839504"/>
                  </a:ext>
                </a:extLst>
              </a:tr>
            </a:tbl>
          </a:graphicData>
        </a:graphic>
      </p:graphicFrame>
      <p:pic>
        <p:nvPicPr>
          <p:cNvPr id="9" name="Picture 8" descr="ds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6156209"/>
            <a:ext cx="2616200" cy="587499"/>
          </a:xfrm>
          <a:prstGeom prst="rect">
            <a:avLst/>
          </a:prstGeom>
        </p:spPr>
      </p:pic>
      <p:pic>
        <p:nvPicPr>
          <p:cNvPr id="10" name="Picture 9"/>
          <p:cNvPicPr>
            <a:picLocks noChangeAspect="1"/>
          </p:cNvPicPr>
          <p:nvPr/>
        </p:nvPicPr>
        <p:blipFill>
          <a:blip r:embed="rId4"/>
          <a:stretch>
            <a:fillRect/>
          </a:stretch>
        </p:blipFill>
        <p:spPr>
          <a:xfrm>
            <a:off x="7199027" y="6156209"/>
            <a:ext cx="1342584" cy="433958"/>
          </a:xfrm>
          <a:prstGeom prst="rect">
            <a:avLst/>
          </a:prstGeom>
        </p:spPr>
      </p:pic>
    </p:spTree>
    <p:extLst>
      <p:ext uri="{BB962C8B-B14F-4D97-AF65-F5344CB8AC3E}">
        <p14:creationId xmlns:p14="http://schemas.microsoft.com/office/powerpoint/2010/main" val="2194935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793822" y="5779707"/>
            <a:ext cx="2311400" cy="296664"/>
          </a:xfrm>
        </p:spPr>
        <p:txBody>
          <a:bodyPr/>
          <a:lstStyle/>
          <a:p>
            <a:pPr algn="ctr" defTabSz="742950">
              <a:defRPr/>
            </a:pPr>
            <a:fld id="{9885A3CF-CB2F-4EBB-A699-18A8061FC284}" type="slidenum">
              <a:rPr lang="en-US" sz="975">
                <a:solidFill>
                  <a:srgbClr val="000000"/>
                </a:solidFill>
                <a:latin typeface="Arial"/>
              </a:rPr>
              <a:pPr algn="ctr" defTabSz="742950">
                <a:defRPr/>
              </a:pPr>
              <a:t>28</a:t>
            </a:fld>
            <a:endParaRPr lang="en-US" sz="975" dirty="0">
              <a:solidFill>
                <a:srgbClr val="000000"/>
              </a:solidFill>
              <a:latin typeface="Arial"/>
            </a:endParaRPr>
          </a:p>
        </p:txBody>
      </p:sp>
      <p:sp>
        <p:nvSpPr>
          <p:cNvPr id="8" name="Title 1"/>
          <p:cNvSpPr txBox="1">
            <a:spLocks/>
          </p:cNvSpPr>
          <p:nvPr/>
        </p:nvSpPr>
        <p:spPr>
          <a:xfrm>
            <a:off x="123825" y="161413"/>
            <a:ext cx="9651393" cy="409546"/>
          </a:xfrm>
          <a:prstGeom prst="rect">
            <a:avLst/>
          </a:prstGeom>
          <a:solidFill>
            <a:srgbClr val="FFC000"/>
          </a:solidFill>
        </p:spPr>
        <p:txBody>
          <a:bodyPr vert="horz" lIns="74295" tIns="37148" rIns="74295" bIns="3714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742950">
              <a:defRPr/>
            </a:pPr>
            <a:r>
              <a:rPr lang="en-GB" sz="2000" b="1" dirty="0">
                <a:solidFill>
                  <a:prstClr val="black"/>
                </a:solidFill>
                <a:latin typeface="Arial" panose="020B0604020202020204" pitchFamily="34" charset="0"/>
                <a:cs typeface="Arial" panose="020B0604020202020204" pitchFamily="34" charset="0"/>
              </a:rPr>
              <a:t> </a:t>
            </a:r>
            <a:r>
              <a:rPr lang="en-GB" sz="1800" b="1" dirty="0" smtClean="0">
                <a:solidFill>
                  <a:prstClr val="black"/>
                </a:solidFill>
                <a:latin typeface="Arial" panose="020B0604020202020204" pitchFamily="34" charset="0"/>
                <a:cs typeface="Arial" panose="020B0604020202020204" pitchFamily="34" charset="0"/>
              </a:rPr>
              <a:t>Monitoring and Reporting </a:t>
            </a:r>
            <a:endParaRPr lang="en-GB" sz="2000" b="1"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7995424" y="5844031"/>
            <a:ext cx="1653181" cy="629854"/>
          </a:xfrm>
          <a:prstGeom prst="rect">
            <a:avLst/>
          </a:prstGeom>
        </p:spPr>
      </p:pic>
      <p:sp>
        <p:nvSpPr>
          <p:cNvPr id="3" name="Content Placeholder 2"/>
          <p:cNvSpPr>
            <a:spLocks noGrp="1"/>
          </p:cNvSpPr>
          <p:nvPr>
            <p:ph idx="1"/>
          </p:nvPr>
        </p:nvSpPr>
        <p:spPr>
          <a:xfrm>
            <a:off x="187131" y="791861"/>
            <a:ext cx="9588087" cy="5140587"/>
          </a:xfrm>
        </p:spPr>
        <p:txBody>
          <a:bodyPr>
            <a:noAutofit/>
          </a:bodyPr>
          <a:lstStyle/>
          <a:p>
            <a:pPr marL="0" indent="0" algn="just" fontAlgn="base">
              <a:lnSpc>
                <a:spcPct val="150000"/>
              </a:lnSpc>
              <a:buNone/>
            </a:pPr>
            <a:r>
              <a:rPr lang="en-GB" sz="1800" b="1" dirty="0">
                <a:latin typeface="Arial" panose="020B0604020202020204" pitchFamily="34" charset="0"/>
                <a:ea typeface="Arial" panose="020B0604020202020204" pitchFamily="34" charset="0"/>
              </a:rPr>
              <a:t>Monitoring and Reporting</a:t>
            </a:r>
            <a:r>
              <a:rPr lang="en-GB" sz="1800" dirty="0">
                <a:latin typeface="Arial" panose="020B0604020202020204" pitchFamily="34" charset="0"/>
                <a:ea typeface="Arial" panose="020B0604020202020204" pitchFamily="34" charset="0"/>
              </a:rPr>
              <a:t> </a:t>
            </a:r>
            <a:endParaRPr lang="en-ZA" sz="1800" dirty="0">
              <a:latin typeface="Times New Roman" panose="02020603050405020304" pitchFamily="18" charset="0"/>
              <a:ea typeface="Times New Roman" panose="02020603050405020304" pitchFamily="18" charset="0"/>
            </a:endParaRPr>
          </a:p>
          <a:p>
            <a:pPr algn="just">
              <a:lnSpc>
                <a:spcPct val="150000"/>
              </a:lnSpc>
            </a:pPr>
            <a:r>
              <a:rPr lang="en-GB" sz="1800" dirty="0">
                <a:latin typeface="Arial" panose="020B0604020202020204" pitchFamily="34" charset="0"/>
                <a:ea typeface="Arial" panose="020B0604020202020204" pitchFamily="34" charset="0"/>
              </a:rPr>
              <a:t>The monitoring and regular reporting </a:t>
            </a:r>
            <a:r>
              <a:rPr lang="en-GB" sz="1800" dirty="0" smtClean="0">
                <a:latin typeface="Arial" panose="020B0604020202020204" pitchFamily="34" charset="0"/>
                <a:ea typeface="Arial" panose="020B0604020202020204" pitchFamily="34" charset="0"/>
              </a:rPr>
              <a:t>were done </a:t>
            </a:r>
            <a:r>
              <a:rPr lang="en-GB" sz="1800" dirty="0">
                <a:latin typeface="Arial" panose="020B0604020202020204" pitchFamily="34" charset="0"/>
                <a:ea typeface="Arial" panose="020B0604020202020204" pitchFamily="34" charset="0"/>
              </a:rPr>
              <a:t>through the Provincial Joint Operation Committee and District </a:t>
            </a:r>
            <a:r>
              <a:rPr lang="en-GB" sz="1800" dirty="0">
                <a:solidFill>
                  <a:prstClr val="black"/>
                </a:solidFill>
                <a:latin typeface="Arial" panose="020B0604020202020204" pitchFamily="34" charset="0"/>
                <a:ea typeface="Arial" panose="020B0604020202020204" pitchFamily="34" charset="0"/>
              </a:rPr>
              <a:t>Joint Operation Committee </a:t>
            </a:r>
            <a:endParaRPr lang="en-ZA" sz="1800" b="1" dirty="0">
              <a:latin typeface="Times New Roman" panose="02020603050405020304" pitchFamily="18" charset="0"/>
              <a:ea typeface="Arial" panose="020B0604020202020204" pitchFamily="34" charset="0"/>
            </a:endParaRPr>
          </a:p>
          <a:p>
            <a:pPr marL="0" indent="0" algn="just">
              <a:lnSpc>
                <a:spcPct val="150000"/>
              </a:lnSpc>
              <a:buNone/>
            </a:pPr>
            <a:endParaRPr lang="en-GB" sz="1800" b="1" dirty="0" smtClean="0">
              <a:latin typeface="Arial" panose="020B0604020202020204" pitchFamily="34" charset="0"/>
              <a:ea typeface="Arial" panose="020B0604020202020204" pitchFamily="34" charset="0"/>
            </a:endParaRPr>
          </a:p>
          <a:p>
            <a:pPr marL="0" indent="0" algn="just">
              <a:lnSpc>
                <a:spcPct val="150000"/>
              </a:lnSpc>
              <a:buNone/>
            </a:pPr>
            <a:r>
              <a:rPr lang="en-GB" sz="1800" b="1" dirty="0" smtClean="0">
                <a:latin typeface="Arial" panose="020B0604020202020204" pitchFamily="34" charset="0"/>
                <a:ea typeface="Arial" panose="020B0604020202020204" pitchFamily="34" charset="0"/>
              </a:rPr>
              <a:t>Communication/Information </a:t>
            </a:r>
            <a:r>
              <a:rPr lang="en-GB" sz="1800" b="1" dirty="0">
                <a:latin typeface="Arial" panose="020B0604020202020204" pitchFamily="34" charset="0"/>
                <a:ea typeface="Arial" panose="020B0604020202020204" pitchFamily="34" charset="0"/>
              </a:rPr>
              <a:t>management </a:t>
            </a:r>
            <a:endParaRPr lang="en-ZA" sz="1800" dirty="0">
              <a:latin typeface="Times New Roman" panose="02020603050405020304" pitchFamily="18" charset="0"/>
              <a:ea typeface="Times New Roman" panose="02020603050405020304" pitchFamily="18" charset="0"/>
            </a:endParaRPr>
          </a:p>
          <a:p>
            <a:pPr algn="just">
              <a:lnSpc>
                <a:spcPct val="150000"/>
              </a:lnSpc>
            </a:pPr>
            <a:r>
              <a:rPr lang="en-GB" sz="1800" dirty="0">
                <a:solidFill>
                  <a:srgbClr val="000000"/>
                </a:solidFill>
                <a:latin typeface="Arial" panose="020B0604020202020204" pitchFamily="34" charset="0"/>
                <a:ea typeface="Arial" panose="020B0604020202020204" pitchFamily="34" charset="0"/>
              </a:rPr>
              <a:t>The communication programme </a:t>
            </a:r>
            <a:r>
              <a:rPr lang="en-GB" sz="1800" dirty="0" smtClean="0">
                <a:solidFill>
                  <a:srgbClr val="000000"/>
                </a:solidFill>
                <a:latin typeface="Arial" panose="020B0604020202020204" pitchFamily="34" charset="0"/>
                <a:ea typeface="Arial" panose="020B0604020202020204" pitchFamily="34" charset="0"/>
              </a:rPr>
              <a:t>were based </a:t>
            </a:r>
            <a:r>
              <a:rPr lang="en-GB" sz="1800" dirty="0">
                <a:solidFill>
                  <a:srgbClr val="000000"/>
                </a:solidFill>
                <a:latin typeface="Arial" panose="020B0604020202020204" pitchFamily="34" charset="0"/>
                <a:ea typeface="Arial" panose="020B0604020202020204" pitchFamily="34" charset="0"/>
              </a:rPr>
              <a:t>on regular briefing of various active stakeholders, key role players including the provincial leadership structures: </a:t>
            </a:r>
            <a:endParaRPr lang="en-ZA" sz="1800" dirty="0">
              <a:latin typeface="Times New Roman" panose="02020603050405020304" pitchFamily="18" charset="0"/>
              <a:ea typeface="Times New Roman" panose="02020603050405020304" pitchFamily="18" charset="0"/>
            </a:endParaRPr>
          </a:p>
          <a:p>
            <a:pPr algn="just" fontAlgn="base">
              <a:lnSpc>
                <a:spcPct val="150000"/>
              </a:lnSpc>
            </a:pPr>
            <a:r>
              <a:rPr lang="en-GB" sz="1800" dirty="0">
                <a:solidFill>
                  <a:srgbClr val="000000"/>
                </a:solidFill>
                <a:latin typeface="Arial" panose="020B0604020202020204" pitchFamily="34" charset="0"/>
                <a:ea typeface="Arial" panose="020B0604020202020204" pitchFamily="34" charset="0"/>
                <a:cs typeface="Noto Sans Symbols"/>
              </a:rPr>
              <a:t>Provincial Executive Council (EXCO)</a:t>
            </a:r>
            <a:endParaRPr lang="en-ZA" sz="1800" dirty="0">
              <a:latin typeface="Noto Sans Symbols"/>
              <a:ea typeface="Noto Sans Symbols"/>
              <a:cs typeface="Noto Sans Symbols"/>
            </a:endParaRPr>
          </a:p>
          <a:p>
            <a:pPr algn="just" fontAlgn="base">
              <a:lnSpc>
                <a:spcPct val="150000"/>
              </a:lnSpc>
            </a:pPr>
            <a:r>
              <a:rPr lang="en-GB" sz="1800" dirty="0">
                <a:solidFill>
                  <a:srgbClr val="000000"/>
                </a:solidFill>
                <a:latin typeface="Arial" panose="020B0604020202020204" pitchFamily="34" charset="0"/>
                <a:ea typeface="Arial" panose="020B0604020202020204" pitchFamily="34" charset="0"/>
                <a:cs typeface="Noto Sans Symbols"/>
              </a:rPr>
              <a:t>Oversight Committees</a:t>
            </a:r>
            <a:endParaRPr lang="en-ZA" sz="1800" dirty="0">
              <a:latin typeface="Noto Sans Symbols"/>
              <a:ea typeface="Noto Sans Symbols"/>
              <a:cs typeface="Noto Sans Symbols"/>
            </a:endParaRPr>
          </a:p>
          <a:p>
            <a:pPr algn="just" fontAlgn="base">
              <a:lnSpc>
                <a:spcPct val="150000"/>
              </a:lnSpc>
            </a:pPr>
            <a:r>
              <a:rPr lang="en-GB" sz="1800" dirty="0">
                <a:solidFill>
                  <a:srgbClr val="000000"/>
                </a:solidFill>
                <a:latin typeface="Arial" panose="020B0604020202020204" pitchFamily="34" charset="0"/>
                <a:ea typeface="Arial" panose="020B0604020202020204" pitchFamily="34" charset="0"/>
                <a:cs typeface="Noto Sans Symbols"/>
              </a:rPr>
              <a:t>Provincial Management Committee (PMC)</a:t>
            </a:r>
            <a:endParaRPr lang="en-ZA" sz="1800" dirty="0">
              <a:latin typeface="Noto Sans Symbols"/>
              <a:ea typeface="Noto Sans Symbols"/>
              <a:cs typeface="Noto Sans Symbols"/>
            </a:endParaRPr>
          </a:p>
          <a:p>
            <a:pPr algn="just" fontAlgn="base">
              <a:lnSpc>
                <a:spcPct val="150000"/>
              </a:lnSpc>
            </a:pPr>
            <a:r>
              <a:rPr lang="en-GB" sz="1800" dirty="0">
                <a:solidFill>
                  <a:srgbClr val="000000"/>
                </a:solidFill>
                <a:latin typeface="Arial" panose="020B0604020202020204" pitchFamily="34" charset="0"/>
                <a:ea typeface="Arial" panose="020B0604020202020204" pitchFamily="34" charset="0"/>
                <a:cs typeface="Noto Sans Symbols"/>
              </a:rPr>
              <a:t>Local Government Structures</a:t>
            </a:r>
            <a:endParaRPr lang="en-ZA" sz="1800" dirty="0">
              <a:latin typeface="Noto Sans Symbols"/>
              <a:ea typeface="Noto Sans Symbols"/>
              <a:cs typeface="Noto Sans Symbols"/>
            </a:endParaRPr>
          </a:p>
          <a:p>
            <a:pPr marL="0" indent="0" algn="just">
              <a:lnSpc>
                <a:spcPct val="150000"/>
              </a:lnSpc>
              <a:buNone/>
            </a:pPr>
            <a:endParaRPr lang="en-ZA" sz="894" dirty="0">
              <a:latin typeface="Times New Roman" panose="02020603050405020304" pitchFamily="18" charset="0"/>
              <a:ea typeface="Times New Roman" panose="02020603050405020304" pitchFamily="18" charset="0"/>
            </a:endParaRPr>
          </a:p>
        </p:txBody>
      </p:sp>
      <p:pic>
        <p:nvPicPr>
          <p:cNvPr id="10" name="Picture 9" descr="dsd.jpg"/>
          <p:cNvPicPr>
            <a:picLocks noChangeAspect="1"/>
          </p:cNvPicPr>
          <p:nvPr/>
        </p:nvPicPr>
        <p:blipFill rotWithShape="1">
          <a:blip r:embed="rId3" cstate="print">
            <a:extLst>
              <a:ext uri="{28A0092B-C50C-407E-A947-70E740481C1C}">
                <a14:useLocalDpi xmlns:a14="http://schemas.microsoft.com/office/drawing/2010/main" val="0"/>
              </a:ext>
            </a:extLst>
          </a:blip>
          <a:srcRect b="14303"/>
          <a:stretch/>
        </p:blipFill>
        <p:spPr>
          <a:xfrm>
            <a:off x="376611" y="5932448"/>
            <a:ext cx="2422345" cy="693682"/>
          </a:xfrm>
          <a:prstGeom prst="rect">
            <a:avLst/>
          </a:prstGeom>
        </p:spPr>
      </p:pic>
    </p:spTree>
    <p:extLst>
      <p:ext uri="{BB962C8B-B14F-4D97-AF65-F5344CB8AC3E}">
        <p14:creationId xmlns:p14="http://schemas.microsoft.com/office/powerpoint/2010/main" val="3397885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793822" y="5779707"/>
            <a:ext cx="2311400" cy="296664"/>
          </a:xfrm>
        </p:spPr>
        <p:txBody>
          <a:bodyPr/>
          <a:lstStyle/>
          <a:p>
            <a:pPr algn="ctr" defTabSz="742950">
              <a:defRPr/>
            </a:pPr>
            <a:fld id="{9885A3CF-CB2F-4EBB-A699-18A8061FC284}" type="slidenum">
              <a:rPr lang="en-US" sz="975">
                <a:solidFill>
                  <a:srgbClr val="000000"/>
                </a:solidFill>
                <a:latin typeface="Arial"/>
              </a:rPr>
              <a:pPr algn="ctr" defTabSz="742950">
                <a:defRPr/>
              </a:pPr>
              <a:t>29</a:t>
            </a:fld>
            <a:endParaRPr lang="en-US" sz="975" dirty="0">
              <a:solidFill>
                <a:srgbClr val="000000"/>
              </a:solidFill>
              <a:latin typeface="Arial"/>
            </a:endParaRPr>
          </a:p>
        </p:txBody>
      </p:sp>
      <p:sp>
        <p:nvSpPr>
          <p:cNvPr id="8" name="Title 1"/>
          <p:cNvSpPr txBox="1">
            <a:spLocks/>
          </p:cNvSpPr>
          <p:nvPr/>
        </p:nvSpPr>
        <p:spPr>
          <a:xfrm>
            <a:off x="123825" y="161413"/>
            <a:ext cx="9651393" cy="409546"/>
          </a:xfrm>
          <a:prstGeom prst="rect">
            <a:avLst/>
          </a:prstGeom>
          <a:solidFill>
            <a:srgbClr val="FFC000"/>
          </a:solidFill>
        </p:spPr>
        <p:txBody>
          <a:bodyPr vert="horz" lIns="74295" tIns="37148" rIns="74295" bIns="3714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742950">
              <a:defRPr/>
            </a:pPr>
            <a:r>
              <a:rPr lang="en-GB" sz="2000" b="1" dirty="0">
                <a:solidFill>
                  <a:prstClr val="black"/>
                </a:solidFill>
                <a:latin typeface="Arial" panose="020B0604020202020204" pitchFamily="34" charset="0"/>
                <a:cs typeface="Arial" panose="020B0604020202020204" pitchFamily="34" charset="0"/>
              </a:rPr>
              <a:t> </a:t>
            </a:r>
            <a:r>
              <a:rPr lang="en-GB" sz="1800" b="1" dirty="0" smtClean="0">
                <a:solidFill>
                  <a:prstClr val="black"/>
                </a:solidFill>
                <a:latin typeface="Arial" panose="020B0604020202020204" pitchFamily="34" charset="0"/>
                <a:cs typeface="Arial" panose="020B0604020202020204" pitchFamily="34" charset="0"/>
              </a:rPr>
              <a:t>PLAN FOR THE PERIOD AHEAD </a:t>
            </a:r>
            <a:endParaRPr lang="en-GB" sz="2000" b="1"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7995424" y="5844031"/>
            <a:ext cx="1653181" cy="629854"/>
          </a:xfrm>
          <a:prstGeom prst="rect">
            <a:avLst/>
          </a:prstGeom>
        </p:spPr>
      </p:pic>
      <p:sp>
        <p:nvSpPr>
          <p:cNvPr id="3" name="Content Placeholder 2"/>
          <p:cNvSpPr>
            <a:spLocks noGrp="1"/>
          </p:cNvSpPr>
          <p:nvPr>
            <p:ph idx="1"/>
          </p:nvPr>
        </p:nvSpPr>
        <p:spPr>
          <a:xfrm>
            <a:off x="187131" y="791861"/>
            <a:ext cx="9588087" cy="5140587"/>
          </a:xfrm>
        </p:spPr>
        <p:txBody>
          <a:bodyPr>
            <a:noAutofit/>
          </a:bodyPr>
          <a:lstStyle/>
          <a:p>
            <a:pPr algn="just">
              <a:lnSpc>
                <a:spcPct val="150000"/>
              </a:lnSpc>
              <a:buFont typeface="Wingdings" panose="05000000000000000000" pitchFamily="2" charset="2"/>
              <a:buChar char="§"/>
            </a:pPr>
            <a:r>
              <a:rPr lang="en-ZA" sz="1800" dirty="0" smtClean="0">
                <a:latin typeface="Arial" panose="020B0604020202020204" pitchFamily="34" charset="0"/>
                <a:ea typeface="Times New Roman" panose="02020603050405020304" pitchFamily="18" charset="0"/>
                <a:cs typeface="Arial" panose="020B0604020202020204" pitchFamily="34" charset="0"/>
              </a:rPr>
              <a:t>The department of Social Development will continue to provide meals through  CNDCs and the Provincial Food Distribution Centres to the needy</a:t>
            </a:r>
          </a:p>
          <a:p>
            <a:pPr algn="just">
              <a:lnSpc>
                <a:spcPct val="150000"/>
              </a:lnSpc>
              <a:buFont typeface="Wingdings" panose="05000000000000000000" pitchFamily="2" charset="2"/>
              <a:buChar char="§"/>
            </a:pPr>
            <a:r>
              <a:rPr lang="en-ZA" sz="1800" dirty="0" smtClean="0">
                <a:latin typeface="Arial" panose="020B0604020202020204" pitchFamily="34" charset="0"/>
                <a:ea typeface="Times New Roman" panose="02020603050405020304" pitchFamily="18" charset="0"/>
                <a:cs typeface="Arial" panose="020B0604020202020204" pitchFamily="34" charset="0"/>
              </a:rPr>
              <a:t>The Department will also continue to provide Social Relief of Distress to the needy.</a:t>
            </a:r>
          </a:p>
          <a:p>
            <a:pPr algn="just">
              <a:lnSpc>
                <a:spcPct val="150000"/>
              </a:lnSpc>
              <a:buFont typeface="Wingdings" panose="05000000000000000000" pitchFamily="2" charset="2"/>
              <a:buChar char="§"/>
            </a:pPr>
            <a:r>
              <a:rPr lang="en-ZA" sz="1800" dirty="0" smtClean="0">
                <a:latin typeface="Arial" panose="020B0604020202020204" pitchFamily="34" charset="0"/>
                <a:ea typeface="Times New Roman" panose="02020603050405020304" pitchFamily="18" charset="0"/>
                <a:cs typeface="Arial" panose="020B0604020202020204" pitchFamily="34" charset="0"/>
              </a:rPr>
              <a:t>Currently there are still a few donations that are coming through which shall be used as well to extend the arm of government to the poor</a:t>
            </a:r>
          </a:p>
          <a:p>
            <a:pPr algn="just">
              <a:lnSpc>
                <a:spcPct val="150000"/>
              </a:lnSpc>
              <a:buFont typeface="Wingdings" panose="05000000000000000000" pitchFamily="2" charset="2"/>
              <a:buChar char="§"/>
            </a:pPr>
            <a:r>
              <a:rPr lang="en-ZA" sz="1800" dirty="0" smtClean="0">
                <a:latin typeface="Arial" panose="020B0604020202020204" pitchFamily="34" charset="0"/>
                <a:ea typeface="Times New Roman" panose="02020603050405020304" pitchFamily="18" charset="0"/>
                <a:cs typeface="Arial" panose="020B0604020202020204" pitchFamily="34" charset="0"/>
              </a:rPr>
              <a:t>SASSA Grants will also assist in reducing the burden around the already heavy demand for food parcels from communities.</a:t>
            </a:r>
            <a:endParaRPr lang="en-ZA" sz="1800" dirty="0">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descr="dsd.jpg"/>
          <p:cNvPicPr>
            <a:picLocks noChangeAspect="1"/>
          </p:cNvPicPr>
          <p:nvPr/>
        </p:nvPicPr>
        <p:blipFill rotWithShape="1">
          <a:blip r:embed="rId3" cstate="print">
            <a:extLst>
              <a:ext uri="{28A0092B-C50C-407E-A947-70E740481C1C}">
                <a14:useLocalDpi xmlns:a14="http://schemas.microsoft.com/office/drawing/2010/main" val="0"/>
              </a:ext>
            </a:extLst>
          </a:blip>
          <a:srcRect b="14303"/>
          <a:stretch/>
        </p:blipFill>
        <p:spPr>
          <a:xfrm>
            <a:off x="376611" y="5932448"/>
            <a:ext cx="2422345" cy="693682"/>
          </a:xfrm>
          <a:prstGeom prst="rect">
            <a:avLst/>
          </a:prstGeom>
        </p:spPr>
      </p:pic>
    </p:spTree>
    <p:extLst>
      <p:ext uri="{BB962C8B-B14F-4D97-AF65-F5344CB8AC3E}">
        <p14:creationId xmlns:p14="http://schemas.microsoft.com/office/powerpoint/2010/main" val="2081912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074" y="363806"/>
            <a:ext cx="9240426" cy="298202"/>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35527"/>
            <a:ext cx="9114581" cy="523220"/>
          </a:xfrm>
          <a:prstGeom prst="rect">
            <a:avLst/>
          </a:prstGeom>
          <a:noFill/>
        </p:spPr>
        <p:txBody>
          <a:bodyPr wrap="square" rtlCol="0">
            <a:spAutoFit/>
          </a:bodyPr>
          <a:lstStyle/>
          <a:p>
            <a:r>
              <a:rPr lang="en-US" sz="2800" b="1" dirty="0" smtClean="0"/>
              <a:t>Introduction</a:t>
            </a:r>
            <a:endParaRPr lang="en-US" sz="2800" b="1" dirty="0"/>
          </a:p>
        </p:txBody>
      </p:sp>
      <p:sp>
        <p:nvSpPr>
          <p:cNvPr id="19" name="TextBox 18"/>
          <p:cNvSpPr txBox="1"/>
          <p:nvPr/>
        </p:nvSpPr>
        <p:spPr>
          <a:xfrm>
            <a:off x="158320" y="852742"/>
            <a:ext cx="9494087" cy="5006499"/>
          </a:xfrm>
          <a:prstGeom prst="rect">
            <a:avLst/>
          </a:prstGeom>
          <a:noFill/>
        </p:spPr>
        <p:txBody>
          <a:bodyPr wrap="square" rtlCol="0">
            <a:spAutoFit/>
          </a:bodyPr>
          <a:lstStyle/>
          <a:p>
            <a:pPr marL="285750" indent="-285750" algn="just">
              <a:lnSpc>
                <a:spcPct val="150000"/>
              </a:lnSpc>
              <a:spcAft>
                <a:spcPts val="800"/>
              </a:spcAft>
              <a:buFont typeface="Arial" panose="020B0604020202020204" pitchFamily="34" charset="0"/>
              <a:buChar char="•"/>
            </a:pPr>
            <a:r>
              <a:rPr lang="en-GB" dirty="0">
                <a:latin typeface="Arial" panose="020B0604020202020204" pitchFamily="34" charset="0"/>
                <a:ea typeface="Arial" panose="020B0604020202020204" pitchFamily="34" charset="0"/>
              </a:rPr>
              <a:t>The Mpumalanga Provincial Government Plan to Support the People Affected by Covid 19 disaster </a:t>
            </a:r>
            <a:r>
              <a:rPr lang="en-GB" dirty="0" smtClean="0">
                <a:latin typeface="Arial" panose="020B0604020202020204" pitchFamily="34" charset="0"/>
                <a:ea typeface="Arial" panose="020B0604020202020204" pitchFamily="34" charset="0"/>
              </a:rPr>
              <a:t>was </a:t>
            </a:r>
            <a:r>
              <a:rPr lang="en-GB" dirty="0">
                <a:latin typeface="Arial" panose="020B0604020202020204" pitchFamily="34" charset="0"/>
                <a:ea typeface="Arial" panose="020B0604020202020204" pitchFamily="34" charset="0"/>
              </a:rPr>
              <a:t>informed by the declaration of COVID 19 as a National Disaster by the President, and the subsequent publication of lockdown regulations.</a:t>
            </a:r>
            <a:endParaRPr lang="en-ZA" sz="1200" dirty="0">
              <a:latin typeface="Times New Roman" panose="02020603050405020304" pitchFamily="18" charset="0"/>
              <a:ea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GB" dirty="0">
                <a:latin typeface="Arial" panose="020B0604020202020204" pitchFamily="34" charset="0"/>
                <a:ea typeface="Arial" panose="020B0604020202020204" pitchFamily="34" charset="0"/>
              </a:rPr>
              <a:t>Following the declaration, the Executive Council of the Mpumalanga Provincial Government directed that all food stuffs for the social relief for COVID 19 should be procured and supplied by the Department of Agriculture, Rural Development, Land and Environmental Affairs (DARDLEA) through the Agrihub. This resolution has effectively made the Agrihub the Food Bank for all COVID-19 procurement. </a:t>
            </a:r>
            <a:endParaRPr lang="en-ZA" sz="1200" dirty="0">
              <a:latin typeface="Times New Roman" panose="02020603050405020304" pitchFamily="18" charset="0"/>
              <a:ea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GB" dirty="0">
                <a:latin typeface="Arial" panose="020B0604020202020204" pitchFamily="34" charset="0"/>
                <a:ea typeface="Arial" panose="020B0604020202020204" pitchFamily="34" charset="0"/>
              </a:rPr>
              <a:t>Following the directive, the Mpumalanga Provincial Treasury then developed and circulated the Provincial Treasury Circular no.1 of 2020/21 to guide on the procurement process of this intervention. </a:t>
            </a:r>
            <a:endParaRPr lang="en-ZA" sz="1200" dirty="0">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8305803" y="6024947"/>
            <a:ext cx="1423811" cy="667961"/>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5961641"/>
            <a:ext cx="2616200" cy="782067"/>
          </a:xfrm>
          <a:prstGeom prst="rect">
            <a:avLst/>
          </a:prstGeom>
        </p:spPr>
      </p:pic>
      <p:sp>
        <p:nvSpPr>
          <p:cNvPr id="10" name="Date Placeholder 9"/>
          <p:cNvSpPr>
            <a:spLocks noGrp="1"/>
          </p:cNvSpPr>
          <p:nvPr>
            <p:ph type="dt" sz="half" idx="10"/>
          </p:nvPr>
        </p:nvSpPr>
        <p:spPr/>
        <p:txBody>
          <a:bodyPr/>
          <a:lstStyle/>
          <a:p>
            <a:fld id="{EE02E56B-6674-4E05-A230-8A08BE82AB96}" type="datetime1">
              <a:rPr lang="en-US" smtClean="0"/>
              <a:t>8/27/2020</a:t>
            </a:fld>
            <a:endParaRPr lang="en-US"/>
          </a:p>
        </p:txBody>
      </p:sp>
      <p:sp>
        <p:nvSpPr>
          <p:cNvPr id="11" name="Slide Number Placeholder 10"/>
          <p:cNvSpPr>
            <a:spLocks noGrp="1"/>
          </p:cNvSpPr>
          <p:nvPr>
            <p:ph type="sldNum" sz="quarter" idx="12"/>
          </p:nvPr>
        </p:nvSpPr>
        <p:spPr/>
        <p:txBody>
          <a:bodyPr/>
          <a:lstStyle/>
          <a:p>
            <a:fld id="{39AC5568-C467-DA4E-A229-6C912B895CA4}" type="slidenum">
              <a:rPr lang="en-US" smtClean="0"/>
              <a:t>3</a:t>
            </a:fld>
            <a:endParaRPr lang="en-US"/>
          </a:p>
        </p:txBody>
      </p:sp>
    </p:spTree>
    <p:extLst>
      <p:ext uri="{BB962C8B-B14F-4D97-AF65-F5344CB8AC3E}">
        <p14:creationId xmlns:p14="http://schemas.microsoft.com/office/powerpoint/2010/main" val="1662892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35096" y="5825492"/>
            <a:ext cx="2311400" cy="296664"/>
          </a:xfrm>
        </p:spPr>
        <p:txBody>
          <a:bodyPr/>
          <a:lstStyle/>
          <a:p>
            <a:pPr algn="ctr" defTabSz="742950">
              <a:defRPr/>
            </a:pPr>
            <a:fld id="{9885A3CF-CB2F-4EBB-A699-18A8061FC284}" type="slidenum">
              <a:rPr lang="en-US" sz="975">
                <a:solidFill>
                  <a:srgbClr val="000000"/>
                </a:solidFill>
                <a:latin typeface="Arial"/>
              </a:rPr>
              <a:pPr algn="ctr" defTabSz="742950">
                <a:defRPr/>
              </a:pPr>
              <a:t>30</a:t>
            </a:fld>
            <a:endParaRPr lang="en-US" sz="975" dirty="0">
              <a:solidFill>
                <a:srgbClr val="000000"/>
              </a:solidFill>
              <a:latin typeface="Arial"/>
            </a:endParaRPr>
          </a:p>
        </p:txBody>
      </p:sp>
      <p:sp>
        <p:nvSpPr>
          <p:cNvPr id="8" name="Title 1"/>
          <p:cNvSpPr txBox="1">
            <a:spLocks/>
          </p:cNvSpPr>
          <p:nvPr/>
        </p:nvSpPr>
        <p:spPr>
          <a:xfrm>
            <a:off x="165100" y="152467"/>
            <a:ext cx="9651393" cy="409546"/>
          </a:xfrm>
          <a:prstGeom prst="rect">
            <a:avLst/>
          </a:prstGeom>
          <a:solidFill>
            <a:srgbClr val="FFC000"/>
          </a:solidFill>
        </p:spPr>
        <p:txBody>
          <a:bodyPr vert="horz" lIns="74295" tIns="37148" rIns="74295" bIns="3714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742950">
              <a:defRPr/>
            </a:pPr>
            <a:r>
              <a:rPr lang="en-GB" sz="1950" b="1" dirty="0">
                <a:solidFill>
                  <a:prstClr val="black"/>
                </a:solidFill>
                <a:latin typeface="Arial" panose="020B0604020202020204" pitchFamily="34" charset="0"/>
                <a:cs typeface="Arial" panose="020B0604020202020204" pitchFamily="34" charset="0"/>
              </a:rPr>
              <a:t> </a:t>
            </a:r>
            <a:r>
              <a:rPr lang="en-GB" sz="2000" b="1" dirty="0" smtClean="0">
                <a:solidFill>
                  <a:prstClr val="black"/>
                </a:solidFill>
                <a:latin typeface="Arial" panose="020B0604020202020204" pitchFamily="34" charset="0"/>
                <a:cs typeface="Arial" panose="020B0604020202020204" pitchFamily="34" charset="0"/>
              </a:rPr>
              <a:t>Conclusion </a:t>
            </a:r>
            <a:endParaRPr lang="en-GB" sz="2000" b="1"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7828156" y="6079468"/>
            <a:ext cx="1861724" cy="641716"/>
          </a:xfrm>
          <a:prstGeom prst="rect">
            <a:avLst/>
          </a:prstGeom>
        </p:spPr>
      </p:pic>
      <p:sp>
        <p:nvSpPr>
          <p:cNvPr id="3" name="Content Placeholder 2"/>
          <p:cNvSpPr>
            <a:spLocks noGrp="1"/>
          </p:cNvSpPr>
          <p:nvPr>
            <p:ph idx="1"/>
          </p:nvPr>
        </p:nvSpPr>
        <p:spPr>
          <a:xfrm>
            <a:off x="156803" y="716453"/>
            <a:ext cx="9610118" cy="5165888"/>
          </a:xfrm>
        </p:spPr>
        <p:txBody>
          <a:bodyPr>
            <a:noAutofit/>
          </a:bodyPr>
          <a:lstStyle/>
          <a:p>
            <a:pPr marL="0" indent="0" algn="just">
              <a:lnSpc>
                <a:spcPct val="150000"/>
              </a:lnSpc>
              <a:buNone/>
            </a:pPr>
            <a:r>
              <a:rPr lang="en-GB" sz="1400" b="1" dirty="0"/>
              <a:t>The distribution of food parcels has been in line with the strategy and the implementation plan. </a:t>
            </a:r>
          </a:p>
          <a:p>
            <a:pPr algn="just">
              <a:lnSpc>
                <a:spcPct val="150000"/>
              </a:lnSpc>
            </a:pPr>
            <a:r>
              <a:rPr lang="en-GB" sz="1600" dirty="0"/>
              <a:t>The </a:t>
            </a:r>
            <a:r>
              <a:rPr lang="en-GB" sz="1600" dirty="0" smtClean="0"/>
              <a:t> Food Distribution Strategy </a:t>
            </a:r>
            <a:r>
              <a:rPr lang="en-GB" sz="1600" dirty="0"/>
              <a:t>served as a springboard for the rollout and the implementation of the poor relief and food provision to the victims of the COVID 19 lockdown. </a:t>
            </a:r>
          </a:p>
          <a:p>
            <a:pPr algn="just">
              <a:lnSpc>
                <a:spcPct val="150000"/>
              </a:lnSpc>
            </a:pPr>
            <a:r>
              <a:rPr lang="en-GB" sz="1600" dirty="0"/>
              <a:t>All key stakeholders were involved in line with the institutional mechanism established in line with the provincial prescripts and guidelines, and </a:t>
            </a:r>
            <a:r>
              <a:rPr lang="en-GB" sz="1600" dirty="0" smtClean="0"/>
              <a:t>procedures. </a:t>
            </a:r>
            <a:endParaRPr lang="en-GB" sz="1600" dirty="0"/>
          </a:p>
          <a:p>
            <a:pPr algn="just">
              <a:lnSpc>
                <a:spcPct val="150000"/>
              </a:lnSpc>
            </a:pPr>
            <a:r>
              <a:rPr lang="en-US" sz="1600" dirty="0"/>
              <a:t>Issues pertaining the allegations on the involvement of </a:t>
            </a:r>
            <a:r>
              <a:rPr lang="en-ZA" sz="1600" dirty="0"/>
              <a:t>councillors being caught distributing food parcels to unintended  beneficiaries and delivering some to their homes, has been </a:t>
            </a:r>
            <a:r>
              <a:rPr lang="en-ZA" sz="1600" dirty="0" smtClean="0"/>
              <a:t>dealt with </a:t>
            </a:r>
            <a:r>
              <a:rPr lang="en-ZA" sz="1600" dirty="0"/>
              <a:t>through the set structures hence the following resolution: </a:t>
            </a:r>
          </a:p>
          <a:p>
            <a:pPr lvl="1" algn="just">
              <a:buFont typeface="Wingdings" panose="05000000000000000000" pitchFamily="2" charset="2"/>
              <a:buChar char="ü"/>
            </a:pPr>
            <a:r>
              <a:rPr lang="en-ZA" sz="1600" dirty="0"/>
              <a:t>DSD and COGTA  CDWs) as the key Departments to profile and verify households eligible for Poor Relief</a:t>
            </a:r>
          </a:p>
          <a:p>
            <a:pPr lvl="1" algn="just">
              <a:buFont typeface="Wingdings" panose="05000000000000000000" pitchFamily="2" charset="2"/>
              <a:buChar char="ü"/>
            </a:pPr>
            <a:r>
              <a:rPr lang="en-US" sz="1600" dirty="0"/>
              <a:t>All food parcels ( including donations ) to be coordinated and distributed through DSD</a:t>
            </a:r>
          </a:p>
          <a:p>
            <a:pPr lvl="1" algn="just">
              <a:buFont typeface="Wingdings" panose="05000000000000000000" pitchFamily="2" charset="2"/>
              <a:buChar char="ü"/>
            </a:pPr>
            <a:r>
              <a:rPr lang="en-US" sz="1600" dirty="0"/>
              <a:t>Daily updates and progress reports  on food distribution</a:t>
            </a:r>
          </a:p>
          <a:p>
            <a:pPr lvl="1" algn="just">
              <a:buFont typeface="Wingdings" panose="05000000000000000000" pitchFamily="2" charset="2"/>
              <a:buChar char="ü"/>
            </a:pPr>
            <a:r>
              <a:rPr lang="en-US" sz="1600" dirty="0"/>
              <a:t>Queries and issues raised be addressed through the various JOC structures</a:t>
            </a:r>
            <a:r>
              <a:rPr lang="en-US" sz="1600" dirty="0" smtClean="0"/>
              <a:t>.</a:t>
            </a:r>
          </a:p>
          <a:p>
            <a:pPr lvl="1" algn="just">
              <a:buFont typeface="Wingdings" panose="05000000000000000000" pitchFamily="2" charset="2"/>
              <a:buChar char="ü"/>
            </a:pPr>
            <a:endParaRPr lang="en-US" sz="1600" dirty="0"/>
          </a:p>
          <a:p>
            <a:pPr marL="325041" algn="just"/>
            <a:r>
              <a:rPr lang="en-US" sz="1600" dirty="0"/>
              <a:t>NB: </a:t>
            </a:r>
            <a:r>
              <a:rPr lang="en-US" sz="1600" dirty="0" smtClean="0"/>
              <a:t>    - </a:t>
            </a:r>
            <a:r>
              <a:rPr lang="en-US" sz="1600" dirty="0"/>
              <a:t>The distribution of food parcels is still in progress in all identified and recommended areas.</a:t>
            </a:r>
          </a:p>
          <a:p>
            <a:pPr marL="46434" indent="0" algn="just">
              <a:buNone/>
            </a:pPr>
            <a:r>
              <a:rPr lang="en-US" sz="1600" dirty="0"/>
              <a:t>       	</a:t>
            </a:r>
            <a:r>
              <a:rPr lang="en-US" sz="1600" dirty="0" smtClean="0"/>
              <a:t>         -  </a:t>
            </a:r>
            <a:r>
              <a:rPr lang="en-US" sz="1600" dirty="0"/>
              <a:t>The department is in constant liaison with different donors for </a:t>
            </a:r>
            <a:r>
              <a:rPr lang="en-US" sz="1600" dirty="0" smtClean="0"/>
              <a:t>support .</a:t>
            </a:r>
            <a:endParaRPr lang="en-US" sz="1600" dirty="0"/>
          </a:p>
          <a:p>
            <a:pPr marL="0" indent="0" algn="just">
              <a:buNone/>
            </a:pPr>
            <a:endParaRPr lang="en-ZA" sz="1300" dirty="0">
              <a:latin typeface="Times New Roman" panose="02020603050405020304" pitchFamily="18" charset="0"/>
              <a:ea typeface="Times New Roman" panose="02020603050405020304" pitchFamily="18" charset="0"/>
            </a:endParaRPr>
          </a:p>
        </p:txBody>
      </p:sp>
      <p:pic>
        <p:nvPicPr>
          <p:cNvPr id="9" name="Picture 8" descr="dsd.jpg"/>
          <p:cNvPicPr>
            <a:picLocks noChangeAspect="1"/>
          </p:cNvPicPr>
          <p:nvPr/>
        </p:nvPicPr>
        <p:blipFill rotWithShape="1">
          <a:blip r:embed="rId3" cstate="print">
            <a:extLst>
              <a:ext uri="{28A0092B-C50C-407E-A947-70E740481C1C}">
                <a14:useLocalDpi xmlns:a14="http://schemas.microsoft.com/office/drawing/2010/main" val="0"/>
              </a:ext>
            </a:extLst>
          </a:blip>
          <a:srcRect b="14303"/>
          <a:stretch/>
        </p:blipFill>
        <p:spPr>
          <a:xfrm>
            <a:off x="400347" y="6122156"/>
            <a:ext cx="2302801" cy="571804"/>
          </a:xfrm>
          <a:prstGeom prst="rect">
            <a:avLst/>
          </a:prstGeom>
        </p:spPr>
      </p:pic>
    </p:spTree>
    <p:extLst>
      <p:ext uri="{BB962C8B-B14F-4D97-AF65-F5344CB8AC3E}">
        <p14:creationId xmlns:p14="http://schemas.microsoft.com/office/powerpoint/2010/main" val="36964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0" y="5510464"/>
            <a:ext cx="152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itle 2"/>
          <p:cNvSpPr>
            <a:spLocks noGrp="1"/>
          </p:cNvSpPr>
          <p:nvPr>
            <p:ph type="ctrTitle"/>
          </p:nvPr>
        </p:nvSpPr>
        <p:spPr>
          <a:xfrm>
            <a:off x="723900" y="2057400"/>
            <a:ext cx="8420100" cy="1905000"/>
          </a:xfrm>
        </p:spPr>
        <p:txBody>
          <a:bodyPr>
            <a:normAutofit fontScale="90000"/>
          </a:bodyPr>
          <a:lstStyle/>
          <a:p>
            <a:pPr>
              <a:spcBef>
                <a:spcPct val="50000"/>
              </a:spcBef>
            </a:pPr>
            <a:r>
              <a:rPr lang="en-US" altLang="en-US" dirty="0" smtClean="0"/>
              <a:t/>
            </a:r>
            <a:br>
              <a:rPr lang="en-US" altLang="en-US" dirty="0" smtClean="0"/>
            </a:br>
            <a:r>
              <a:rPr lang="en-US" altLang="en-US" sz="4800" dirty="0">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SASSA </a:t>
            </a:r>
            <a:r>
              <a:rPr lang="en-US" altLang="en-US" sz="4800" dirty="0" smtClean="0">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UPDATE </a:t>
            </a:r>
            <a:r>
              <a:rPr lang="en-US" altLang="en-US" sz="4800" dirty="0">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
            </a:r>
            <a:br>
              <a:rPr lang="en-US" altLang="en-US" sz="4800" dirty="0">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br>
            <a:r>
              <a:rPr lang="en-US" altLang="en-US" sz="4800" dirty="0">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t/>
            </a:r>
            <a:br>
              <a:rPr lang="en-US" altLang="en-US" sz="4800" dirty="0">
                <a:effectLst>
                  <a:outerShdw blurRad="38100" dist="38100" dir="2700000" algn="tl">
                    <a:srgbClr val="000000">
                      <a:alpha val="43137"/>
                    </a:srgbClr>
                  </a:outerShdw>
                </a:effectLst>
                <a:latin typeface="Calibri" panose="020F0502020204030204" pitchFamily="34" charset="0"/>
                <a:ea typeface="MS PGothic" panose="020B0600070205080204" pitchFamily="34" charset="-128"/>
              </a:rPr>
            </a:br>
            <a:r>
              <a:rPr lang="en-US" altLang="en-US" sz="3100" dirty="0"/>
              <a:t/>
            </a:r>
            <a:br>
              <a:rPr lang="en-US" altLang="en-US" sz="3100" dirty="0"/>
            </a:br>
            <a:endParaRPr lang="en-US" altLang="en-US" sz="3100" dirty="0"/>
          </a:p>
        </p:txBody>
      </p:sp>
    </p:spTree>
    <p:extLst>
      <p:ext uri="{BB962C8B-B14F-4D97-AF65-F5344CB8AC3E}">
        <p14:creationId xmlns:p14="http://schemas.microsoft.com/office/powerpoint/2010/main" val="1013005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Payment of  R350 Special SRD Grant as at 21 August 2020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376495"/>
              </p:ext>
            </p:extLst>
          </p:nvPr>
        </p:nvGraphicFramePr>
        <p:xfrm>
          <a:off x="962891" y="2768551"/>
          <a:ext cx="8229600" cy="1318728"/>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20000"/>
                    </a:ext>
                  </a:extLst>
                </a:gridCol>
                <a:gridCol w="1235945">
                  <a:extLst>
                    <a:ext uri="{9D8B030D-6E8A-4147-A177-3AD203B41FA5}">
                      <a16:colId xmlns:a16="http://schemas.microsoft.com/office/drawing/2014/main" val="20001"/>
                    </a:ext>
                  </a:extLst>
                </a:gridCol>
                <a:gridCol w="1194620">
                  <a:extLst>
                    <a:ext uri="{9D8B030D-6E8A-4147-A177-3AD203B41FA5}">
                      <a16:colId xmlns:a16="http://schemas.microsoft.com/office/drawing/2014/main" val="20002"/>
                    </a:ext>
                  </a:extLst>
                </a:gridCol>
                <a:gridCol w="1227035">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927314">
                <a:tc>
                  <a:txBody>
                    <a:bodyPr/>
                    <a:lstStyle/>
                    <a:p>
                      <a:pPr marL="0" marR="0">
                        <a:lnSpc>
                          <a:spcPct val="107000"/>
                        </a:lnSpc>
                        <a:spcBef>
                          <a:spcPts val="0"/>
                        </a:spcBef>
                        <a:spcAft>
                          <a:spcPts val="0"/>
                        </a:spcAft>
                      </a:pPr>
                      <a:r>
                        <a:rPr lang="en-US" sz="1200" b="1" dirty="0">
                          <a:solidFill>
                            <a:schemeClr val="tx1"/>
                          </a:solidFill>
                          <a:effectLst/>
                          <a:latin typeface="Arial Black" panose="020B0A04020102020204" pitchFamily="34" charset="0"/>
                        </a:rPr>
                        <a:t>REGIONS</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b="1" dirty="0">
                          <a:solidFill>
                            <a:schemeClr val="tx1"/>
                          </a:solidFill>
                          <a:effectLst/>
                          <a:latin typeface="Arial Black" panose="020B0A04020102020204" pitchFamily="34" charset="0"/>
                        </a:rPr>
                        <a:t>Total Applications</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b="1" dirty="0">
                          <a:solidFill>
                            <a:schemeClr val="tx1"/>
                          </a:solidFill>
                          <a:effectLst/>
                          <a:latin typeface="Arial Black" panose="020B0A04020102020204" pitchFamily="34" charset="0"/>
                        </a:rPr>
                        <a:t>Approved Applications</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b="1" dirty="0">
                          <a:solidFill>
                            <a:schemeClr val="tx1"/>
                          </a:solidFill>
                          <a:effectLst/>
                          <a:latin typeface="Arial Black" panose="020B0A04020102020204" pitchFamily="34" charset="0"/>
                        </a:rPr>
                        <a:t>Declined  Applications</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b="1" dirty="0">
                          <a:solidFill>
                            <a:schemeClr val="tx1"/>
                          </a:solidFill>
                          <a:effectLst/>
                          <a:latin typeface="Arial Black" panose="020B0A04020102020204" pitchFamily="34" charset="0"/>
                        </a:rPr>
                        <a:t>Total Paid</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b="1" dirty="0">
                          <a:solidFill>
                            <a:schemeClr val="tx1"/>
                          </a:solidFill>
                          <a:effectLst/>
                          <a:latin typeface="Arial Black" panose="020B0A04020102020204" pitchFamily="34" charset="0"/>
                        </a:rPr>
                        <a:t>Amount Paid </a:t>
                      </a:r>
                      <a:endParaRPr lang="en-US"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98571">
                <a:tc>
                  <a:txBody>
                    <a:bodyPr/>
                    <a:lstStyle/>
                    <a:p>
                      <a:pPr marL="0" marR="0">
                        <a:lnSpc>
                          <a:spcPct val="107000"/>
                        </a:lnSpc>
                        <a:spcBef>
                          <a:spcPts val="0"/>
                        </a:spcBef>
                        <a:spcAft>
                          <a:spcPts val="0"/>
                        </a:spcAft>
                      </a:pPr>
                      <a:r>
                        <a:rPr lang="en-US" sz="1100" b="1" dirty="0">
                          <a:solidFill>
                            <a:schemeClr val="tx1"/>
                          </a:solidFill>
                          <a:effectLst/>
                        </a:rPr>
                        <a:t>Mpumalanga</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100" b="1" i="0" u="none" strike="noStrike" dirty="0">
                          <a:solidFill>
                            <a:srgbClr val="000000"/>
                          </a:solidFill>
                          <a:effectLst/>
                          <a:latin typeface="+mn-lt"/>
                        </a:rPr>
                        <a:t>725745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100" b="1" i="0" u="none" strike="noStrike" dirty="0">
                          <a:solidFill>
                            <a:srgbClr val="000000"/>
                          </a:solidFill>
                          <a:effectLst/>
                          <a:latin typeface="+mn-lt"/>
                        </a:rPr>
                        <a:t>470537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100" b="1" i="0" u="none" strike="noStrike" dirty="0">
                          <a:solidFill>
                            <a:srgbClr val="000000"/>
                          </a:solidFill>
                          <a:effectLst/>
                          <a:latin typeface="+mn-lt"/>
                        </a:rPr>
                        <a:t>223162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100" b="1" i="0" u="none" strike="noStrike" dirty="0">
                          <a:solidFill>
                            <a:srgbClr val="000000"/>
                          </a:solidFill>
                          <a:effectLst/>
                          <a:latin typeface="+mn-lt"/>
                        </a:rPr>
                        <a:t>720512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200" b="1" dirty="0">
                          <a:solidFill>
                            <a:schemeClr val="tx1"/>
                          </a:solidFill>
                          <a:effectLst/>
                          <a:latin typeface="+mj-lt"/>
                        </a:rPr>
                        <a:t>R </a:t>
                      </a:r>
                      <a:r>
                        <a:rPr lang="en-US" sz="1200" b="1" dirty="0" smtClean="0">
                          <a:solidFill>
                            <a:schemeClr val="tx1"/>
                          </a:solidFill>
                          <a:effectLst/>
                          <a:latin typeface="+mj-lt"/>
                        </a:rPr>
                        <a:t>252</a:t>
                      </a:r>
                      <a:r>
                        <a:rPr lang="en-US" sz="1200" b="1" baseline="0" dirty="0" smtClean="0">
                          <a:solidFill>
                            <a:schemeClr val="tx1"/>
                          </a:solidFill>
                          <a:effectLst/>
                          <a:latin typeface="+mj-lt"/>
                        </a:rPr>
                        <a:t> 179</a:t>
                      </a:r>
                      <a:r>
                        <a:rPr lang="en-US" sz="1200" b="1" dirty="0" smtClean="0">
                          <a:solidFill>
                            <a:schemeClr val="tx1"/>
                          </a:solidFill>
                          <a:effectLst/>
                          <a:latin typeface="+mj-lt"/>
                        </a:rPr>
                        <a:t> 200</a:t>
                      </a:r>
                    </a:p>
                    <a:p>
                      <a:pPr marL="0" marR="0" algn="ctr">
                        <a:lnSpc>
                          <a:spcPct val="107000"/>
                        </a:lnSpc>
                        <a:spcBef>
                          <a:spcPts val="0"/>
                        </a:spcBef>
                        <a:spcAft>
                          <a:spcPts val="0"/>
                        </a:spcAft>
                      </a:pP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81373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b="1" dirty="0">
                <a:solidFill>
                  <a:srgbClr val="000000"/>
                </a:solidFill>
              </a:rPr>
              <a:t>TOTAL APPLICATIONS BY GENDER AS AT 21 August 2020</a:t>
            </a:r>
            <a:br>
              <a:rPr lang="en-GB" sz="2000" b="1" dirty="0">
                <a:solidFill>
                  <a:srgbClr val="000000"/>
                </a:solidFill>
              </a:rPr>
            </a:br>
            <a:endParaRPr lang="en-ZA"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0572085"/>
              </p:ext>
            </p:extLst>
          </p:nvPr>
        </p:nvGraphicFramePr>
        <p:xfrm>
          <a:off x="1371600" y="2341418"/>
          <a:ext cx="7467600" cy="1385232"/>
        </p:xfrm>
        <a:graphic>
          <a:graphicData uri="http://schemas.openxmlformats.org/drawingml/2006/table">
            <a:tbl>
              <a:tblPr/>
              <a:tblGrid>
                <a:gridCol w="2514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64464">
                <a:tc gridSpan="2">
                  <a:txBody>
                    <a:bodyPr/>
                    <a:lstStyle/>
                    <a:p>
                      <a:pPr algn="l" fontAlgn="b"/>
                      <a:endParaRPr lang="en-GB" sz="11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ZA"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6304">
                <a:tc>
                  <a:txBody>
                    <a:bodyPr/>
                    <a:lstStyle/>
                    <a:p>
                      <a:pPr algn="l" fontAlgn="b"/>
                      <a:r>
                        <a:rPr lang="en-ZA" sz="1800" b="1" i="0" u="none" strike="noStrike" dirty="0">
                          <a:solidFill>
                            <a:srgbClr val="000000"/>
                          </a:solidFill>
                          <a:effectLst/>
                          <a:latin typeface="+mj-lt"/>
                        </a:rPr>
                        <a:t>Province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800" b="1" i="0" u="none" strike="noStrike" dirty="0">
                          <a:solidFill>
                            <a:srgbClr val="000000"/>
                          </a:solidFill>
                          <a:effectLst/>
                          <a:latin typeface="+mj-lt"/>
                        </a:rPr>
                        <a:t>Female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800" b="1" i="0" u="none" strike="noStrike">
                          <a:solidFill>
                            <a:srgbClr val="000000"/>
                          </a:solidFill>
                          <a:effectLst/>
                          <a:latin typeface="+mj-lt"/>
                        </a:rPr>
                        <a:t>Male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800" b="1" i="0" u="none" strike="noStrike" dirty="0">
                          <a:solidFill>
                            <a:srgbClr val="000000"/>
                          </a:solidFill>
                          <a:effectLst/>
                          <a:latin typeface="+mj-lt"/>
                        </a:rPr>
                        <a:t>Grand Total</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64464">
                <a:tc>
                  <a:txBody>
                    <a:bodyPr/>
                    <a:lstStyle/>
                    <a:p>
                      <a:pPr algn="l" fontAlgn="b"/>
                      <a:r>
                        <a:rPr lang="en-ZA" sz="1400" b="1" i="0" u="none" strike="noStrike" dirty="0">
                          <a:solidFill>
                            <a:srgbClr val="000000"/>
                          </a:solidFill>
                          <a:effectLst/>
                          <a:latin typeface="+mj-lt"/>
                        </a:rPr>
                        <a:t>Mpumalanga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259276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466469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725745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31908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b="1" dirty="0">
                <a:solidFill>
                  <a:srgbClr val="000000"/>
                </a:solidFill>
              </a:rPr>
              <a:t>TOTAL APPLICATIONS BY CITIZENSHIP AS AT 21 AUGUST 2020</a:t>
            </a:r>
            <a:r>
              <a:rPr lang="en-GB" dirty="0">
                <a:solidFill>
                  <a:srgbClr val="000000"/>
                </a:solidFill>
                <a:latin typeface="Calibri" panose="020F0502020204030204" pitchFamily="34" charset="0"/>
              </a:rPr>
              <a:t/>
            </a:r>
            <a:br>
              <a:rPr lang="en-GB" dirty="0">
                <a:solidFill>
                  <a:srgbClr val="000000"/>
                </a:solidFill>
                <a:latin typeface="Calibri" panose="020F0502020204030204" pitchFamily="34" charset="0"/>
              </a:rPr>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5120379"/>
              </p:ext>
            </p:extLst>
          </p:nvPr>
        </p:nvGraphicFramePr>
        <p:xfrm>
          <a:off x="1468583" y="2133600"/>
          <a:ext cx="7467601" cy="1385232"/>
        </p:xfrm>
        <a:graphic>
          <a:graphicData uri="http://schemas.openxmlformats.org/drawingml/2006/table">
            <a:tbl>
              <a:tblPr/>
              <a:tblGrid>
                <a:gridCol w="2070847">
                  <a:extLst>
                    <a:ext uri="{9D8B030D-6E8A-4147-A177-3AD203B41FA5}">
                      <a16:colId xmlns:a16="http://schemas.microsoft.com/office/drawing/2014/main" val="20000"/>
                    </a:ext>
                  </a:extLst>
                </a:gridCol>
                <a:gridCol w="1317812">
                  <a:extLst>
                    <a:ext uri="{9D8B030D-6E8A-4147-A177-3AD203B41FA5}">
                      <a16:colId xmlns:a16="http://schemas.microsoft.com/office/drawing/2014/main" val="20001"/>
                    </a:ext>
                  </a:extLst>
                </a:gridCol>
                <a:gridCol w="1317812">
                  <a:extLst>
                    <a:ext uri="{9D8B030D-6E8A-4147-A177-3AD203B41FA5}">
                      <a16:colId xmlns:a16="http://schemas.microsoft.com/office/drawing/2014/main" val="20002"/>
                    </a:ext>
                  </a:extLst>
                </a:gridCol>
                <a:gridCol w="1255059">
                  <a:extLst>
                    <a:ext uri="{9D8B030D-6E8A-4147-A177-3AD203B41FA5}">
                      <a16:colId xmlns:a16="http://schemas.microsoft.com/office/drawing/2014/main" val="20003"/>
                    </a:ext>
                  </a:extLst>
                </a:gridCol>
                <a:gridCol w="1506071">
                  <a:extLst>
                    <a:ext uri="{9D8B030D-6E8A-4147-A177-3AD203B41FA5}">
                      <a16:colId xmlns:a16="http://schemas.microsoft.com/office/drawing/2014/main" val="20004"/>
                    </a:ext>
                  </a:extLst>
                </a:gridCol>
              </a:tblGrid>
              <a:tr h="364464">
                <a:tc gridSpan="2">
                  <a:txBody>
                    <a:bodyPr/>
                    <a:lstStyle/>
                    <a:p>
                      <a:pPr algn="l" fontAlgn="b"/>
                      <a:endParaRPr lang="en-GB" sz="11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GB" sz="11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6304">
                <a:tc>
                  <a:txBody>
                    <a:bodyPr/>
                    <a:lstStyle/>
                    <a:p>
                      <a:pPr algn="l" fontAlgn="b"/>
                      <a:r>
                        <a:rPr lang="en-ZA" sz="1800" b="1" i="0" u="none" strike="noStrike" dirty="0">
                          <a:solidFill>
                            <a:srgbClr val="000000"/>
                          </a:solidFill>
                          <a:effectLst/>
                          <a:latin typeface="+mj-lt"/>
                        </a:rPr>
                        <a:t>Province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just" fontAlgn="b"/>
                      <a:r>
                        <a:rPr lang="en-US" sz="1800" b="1" i="0" u="none" strike="noStrike" dirty="0">
                          <a:solidFill>
                            <a:srgbClr val="000000"/>
                          </a:solidFill>
                          <a:effectLst/>
                          <a:latin typeface="Arial" panose="020B0604020202020204" pitchFamily="34" charset="0"/>
                          <a:cs typeface="Arial" panose="020B0604020202020204" pitchFamily="34" charset="0"/>
                        </a:rPr>
                        <a:t>Citizens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just" fontAlgn="b"/>
                      <a:r>
                        <a:rPr lang="en-US" sz="1800" b="1" i="0" u="none" strike="noStrike" dirty="0">
                          <a:solidFill>
                            <a:srgbClr val="000000"/>
                          </a:solidFill>
                          <a:effectLst/>
                          <a:latin typeface="Arial" panose="020B0604020202020204" pitchFamily="34" charset="0"/>
                          <a:cs typeface="Arial" panose="020B0604020202020204" pitchFamily="34" charset="0"/>
                        </a:rPr>
                        <a:t>Permanent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just" fontAlgn="b"/>
                      <a:r>
                        <a:rPr lang="en-US" sz="1800" b="1" i="0" u="none" strike="noStrike" dirty="0">
                          <a:solidFill>
                            <a:srgbClr val="000000"/>
                          </a:solidFill>
                          <a:effectLst/>
                          <a:latin typeface="Arial" panose="020B0604020202020204" pitchFamily="34" charset="0"/>
                          <a:cs typeface="Arial" panose="020B0604020202020204" pitchFamily="34" charset="0"/>
                        </a:rPr>
                        <a:t>Refugees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just" fontAlgn="b"/>
                      <a:r>
                        <a:rPr lang="en-US" sz="1800" b="1" i="0" u="none" strike="noStrike" dirty="0">
                          <a:solidFill>
                            <a:srgbClr val="000000"/>
                          </a:solidFill>
                          <a:effectLst/>
                          <a:latin typeface="Arial" panose="020B0604020202020204" pitchFamily="34" charset="0"/>
                          <a:cs typeface="Arial" panose="020B0604020202020204" pitchFamily="34" charset="0"/>
                        </a:rPr>
                        <a:t> Total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64464">
                <a:tc>
                  <a:txBody>
                    <a:bodyPr/>
                    <a:lstStyle/>
                    <a:p>
                      <a:pPr algn="l" fontAlgn="b"/>
                      <a:r>
                        <a:rPr lang="en-ZA" sz="1400" b="1" i="0" u="none" strike="noStrike" dirty="0">
                          <a:solidFill>
                            <a:srgbClr val="000000"/>
                          </a:solidFill>
                          <a:effectLst/>
                          <a:latin typeface="+mj-lt"/>
                        </a:rPr>
                        <a:t>Mpumalanga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708884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16677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184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725745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78621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b="1" dirty="0">
                <a:solidFill>
                  <a:srgbClr val="000000"/>
                </a:solidFill>
              </a:rPr>
              <a:t>TOTAL APPLICATIONS BY CHANNEL AS AT 21 AUGUST 2020</a:t>
            </a:r>
            <a:r>
              <a:rPr lang="en-GB" b="1" dirty="0">
                <a:solidFill>
                  <a:srgbClr val="000000"/>
                </a:solidFill>
                <a:latin typeface="Calibri" panose="020F0502020204030204" pitchFamily="34" charset="0"/>
              </a:rPr>
              <a:t/>
            </a:r>
            <a:br>
              <a:rPr lang="en-GB" b="1" dirty="0">
                <a:solidFill>
                  <a:srgbClr val="000000"/>
                </a:solidFill>
                <a:latin typeface="Calibri" panose="020F0502020204030204" pitchFamily="34" charset="0"/>
              </a:rPr>
            </a:br>
            <a:endParaRPr lang="en-Z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9730408"/>
              </p:ext>
            </p:extLst>
          </p:nvPr>
        </p:nvGraphicFramePr>
        <p:xfrm>
          <a:off x="1371601" y="2175163"/>
          <a:ext cx="7467601" cy="1385232"/>
        </p:xfrm>
        <a:graphic>
          <a:graphicData uri="http://schemas.openxmlformats.org/drawingml/2006/table">
            <a:tbl>
              <a:tblPr/>
              <a:tblGrid>
                <a:gridCol w="1772883">
                  <a:extLst>
                    <a:ext uri="{9D8B030D-6E8A-4147-A177-3AD203B41FA5}">
                      <a16:colId xmlns:a16="http://schemas.microsoft.com/office/drawing/2014/main" val="20000"/>
                    </a:ext>
                  </a:extLst>
                </a:gridCol>
                <a:gridCol w="1128199">
                  <a:extLst>
                    <a:ext uri="{9D8B030D-6E8A-4147-A177-3AD203B41FA5}">
                      <a16:colId xmlns:a16="http://schemas.microsoft.com/office/drawing/2014/main" val="20001"/>
                    </a:ext>
                  </a:extLst>
                </a:gridCol>
                <a:gridCol w="1128199">
                  <a:extLst>
                    <a:ext uri="{9D8B030D-6E8A-4147-A177-3AD203B41FA5}">
                      <a16:colId xmlns:a16="http://schemas.microsoft.com/office/drawing/2014/main" val="20002"/>
                    </a:ext>
                  </a:extLst>
                </a:gridCol>
                <a:gridCol w="1074475">
                  <a:extLst>
                    <a:ext uri="{9D8B030D-6E8A-4147-A177-3AD203B41FA5}">
                      <a16:colId xmlns:a16="http://schemas.microsoft.com/office/drawing/2014/main" val="20003"/>
                    </a:ext>
                  </a:extLst>
                </a:gridCol>
                <a:gridCol w="1074475">
                  <a:extLst>
                    <a:ext uri="{9D8B030D-6E8A-4147-A177-3AD203B41FA5}">
                      <a16:colId xmlns:a16="http://schemas.microsoft.com/office/drawing/2014/main" val="20004"/>
                    </a:ext>
                  </a:extLst>
                </a:gridCol>
                <a:gridCol w="1289370">
                  <a:extLst>
                    <a:ext uri="{9D8B030D-6E8A-4147-A177-3AD203B41FA5}">
                      <a16:colId xmlns:a16="http://schemas.microsoft.com/office/drawing/2014/main" val="20005"/>
                    </a:ext>
                  </a:extLst>
                </a:gridCol>
              </a:tblGrid>
              <a:tr h="364464">
                <a:tc gridSpan="2">
                  <a:txBody>
                    <a:bodyPr/>
                    <a:lstStyle/>
                    <a:p>
                      <a:pPr algn="l" fontAlgn="b"/>
                      <a:endParaRPr lang="en-GB" sz="11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GB" sz="1100" b="1"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6304">
                <a:tc>
                  <a:txBody>
                    <a:bodyPr/>
                    <a:lstStyle/>
                    <a:p>
                      <a:pPr algn="l" fontAlgn="b"/>
                      <a:r>
                        <a:rPr lang="en-ZA" sz="1800" b="1" i="0" u="none" strike="noStrike" dirty="0">
                          <a:solidFill>
                            <a:srgbClr val="000000"/>
                          </a:solidFill>
                          <a:effectLst/>
                          <a:latin typeface="+mj-lt"/>
                        </a:rPr>
                        <a:t>Province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Calibri" panose="020F0502020204030204" pitchFamily="34" charset="0"/>
                        </a:rPr>
                        <a:t>Email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Calibri" panose="020F0502020204030204" pitchFamily="34" charset="0"/>
                        </a:rPr>
                        <a:t>USSD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Calibri" panose="020F0502020204030204" pitchFamily="34" charset="0"/>
                        </a:rPr>
                        <a:t>Web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1" i="0" u="none" strike="noStrike">
                          <a:solidFill>
                            <a:srgbClr val="000000"/>
                          </a:solidFill>
                          <a:effectLst/>
                          <a:latin typeface="Calibri" panose="020F0502020204030204" pitchFamily="34" charset="0"/>
                        </a:rPr>
                        <a:t>Whatsapp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1" i="0" u="none" strike="noStrike" dirty="0">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64464">
                <a:tc>
                  <a:txBody>
                    <a:bodyPr/>
                    <a:lstStyle/>
                    <a:p>
                      <a:pPr algn="l" fontAlgn="b"/>
                      <a:r>
                        <a:rPr lang="en-ZA" sz="1400" b="1" i="0" u="none" strike="noStrike" dirty="0">
                          <a:solidFill>
                            <a:srgbClr val="000000"/>
                          </a:solidFill>
                          <a:effectLst/>
                          <a:latin typeface="+mj-lt"/>
                        </a:rPr>
                        <a:t>Mpumalanga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a:solidFill>
                            <a:srgbClr val="000000"/>
                          </a:solidFill>
                          <a:effectLst/>
                          <a:latin typeface="+mj-lt"/>
                        </a:rPr>
                        <a:t>469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a:solidFill>
                            <a:srgbClr val="000000"/>
                          </a:solidFill>
                          <a:effectLst/>
                          <a:latin typeface="+mj-lt"/>
                        </a:rPr>
                        <a:t>609652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a:solidFill>
                            <a:srgbClr val="000000"/>
                          </a:solidFill>
                          <a:effectLst/>
                          <a:latin typeface="+mj-lt"/>
                        </a:rPr>
                        <a:t>36679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a:solidFill>
                            <a:srgbClr val="000000"/>
                          </a:solidFill>
                          <a:effectLst/>
                          <a:latin typeface="+mj-lt"/>
                        </a:rPr>
                        <a:t>78945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i="0" u="none" strike="noStrike" dirty="0">
                          <a:solidFill>
                            <a:srgbClr val="000000"/>
                          </a:solidFill>
                          <a:effectLst/>
                          <a:latin typeface="+mj-lt"/>
                        </a:rPr>
                        <a:t>725745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58996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09600"/>
            <a:ext cx="8153400" cy="4267200"/>
          </a:xfrm>
        </p:spPr>
        <p:txBody>
          <a:bodyPr>
            <a:normAutofit/>
          </a:bodyPr>
          <a:lstStyle/>
          <a:p>
            <a:r>
              <a:rPr lang="en-US" b="1" dirty="0" smtClean="0"/>
              <a:t>PAYMENT OF R350 AT POST OFFICES</a:t>
            </a:r>
            <a:endParaRPr lang="en-US" b="1" dirty="0"/>
          </a:p>
        </p:txBody>
      </p:sp>
    </p:spTree>
    <p:extLst>
      <p:ext uri="{BB962C8B-B14F-4D97-AF65-F5344CB8AC3E}">
        <p14:creationId xmlns:p14="http://schemas.microsoft.com/office/powerpoint/2010/main" val="4290872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1" y="304800"/>
            <a:ext cx="8353425" cy="838200"/>
          </a:xfrm>
        </p:spPr>
        <p:txBody>
          <a:bodyPr>
            <a:normAutofit fontScale="90000"/>
          </a:bodyPr>
          <a:lstStyle/>
          <a:p>
            <a:pPr algn="ctr"/>
            <a:r>
              <a:rPr lang="en-US" altLang="en-US" sz="2800" b="1" dirty="0">
                <a:ea typeface="ヒラギノ角ゴ Pro W3" pitchFamily="1" charset="-128"/>
              </a:rPr>
              <a:t>Notification on Special COVID 19 SRD Grants (R350) by SAPO by 21 August 2020</a:t>
            </a:r>
            <a:endParaRPr lang="en-GB" altLang="en-US" sz="2800" b="1" dirty="0">
              <a:ea typeface="ヒラギノ角ゴ Pro W3" pitchFamily="1" charset="-12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29350829"/>
              </p:ext>
            </p:extLst>
          </p:nvPr>
        </p:nvGraphicFramePr>
        <p:xfrm>
          <a:off x="1011380" y="2641600"/>
          <a:ext cx="8035637" cy="1206500"/>
        </p:xfrm>
        <a:graphic>
          <a:graphicData uri="http://schemas.openxmlformats.org/drawingml/2006/table">
            <a:tbl>
              <a:tblPr firstRow="1" bandRow="1">
                <a:tableStyleId>{5C22544A-7EE6-4342-B048-85BDC9FD1C3A}</a:tableStyleId>
              </a:tblPr>
              <a:tblGrid>
                <a:gridCol w="3792821">
                  <a:extLst>
                    <a:ext uri="{9D8B030D-6E8A-4147-A177-3AD203B41FA5}">
                      <a16:colId xmlns:a16="http://schemas.microsoft.com/office/drawing/2014/main" val="20000"/>
                    </a:ext>
                  </a:extLst>
                </a:gridCol>
                <a:gridCol w="4242816">
                  <a:extLst>
                    <a:ext uri="{9D8B030D-6E8A-4147-A177-3AD203B41FA5}">
                      <a16:colId xmlns:a16="http://schemas.microsoft.com/office/drawing/2014/main" val="20001"/>
                    </a:ext>
                  </a:extLst>
                </a:gridCol>
              </a:tblGrid>
              <a:tr h="685800">
                <a:tc>
                  <a:txBody>
                    <a:bodyPr/>
                    <a:lstStyle/>
                    <a:p>
                      <a:pPr algn="l"/>
                      <a:r>
                        <a:rPr lang="en-ZA" dirty="0" smtClean="0">
                          <a:solidFill>
                            <a:schemeClr val="tx1"/>
                          </a:solidFill>
                        </a:rPr>
                        <a:t>REGION</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dirty="0" smtClean="0">
                          <a:solidFill>
                            <a:schemeClr val="tx1"/>
                          </a:solidFill>
                        </a:rPr>
                        <a:t>Total</a:t>
                      </a:r>
                      <a:r>
                        <a:rPr lang="en-ZA" baseline="0" dirty="0" smtClean="0">
                          <a:solidFill>
                            <a:schemeClr val="tx1"/>
                          </a:solidFill>
                        </a:rPr>
                        <a:t> No. of </a:t>
                      </a:r>
                      <a:r>
                        <a:rPr lang="en-ZA" dirty="0" smtClean="0">
                          <a:solidFill>
                            <a:schemeClr val="tx1"/>
                          </a:solidFill>
                        </a:rPr>
                        <a:t>Beneficiaries notified</a:t>
                      </a:r>
                      <a:r>
                        <a:rPr lang="en-ZA" baseline="0" dirty="0" smtClean="0">
                          <a:solidFill>
                            <a:schemeClr val="tx1"/>
                          </a:solidFill>
                        </a:rPr>
                        <a:t> </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520700">
                <a:tc>
                  <a:txBody>
                    <a:bodyPr/>
                    <a:lstStyle/>
                    <a:p>
                      <a:r>
                        <a:rPr lang="en-US" dirty="0" smtClean="0"/>
                        <a:t>Mpumalanga</a:t>
                      </a:r>
                      <a:r>
                        <a:rPr lang="en-US" baseline="0" dirty="0" smtClean="0"/>
                        <a:t> Region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b="0" dirty="0" smtClean="0">
                          <a:solidFill>
                            <a:schemeClr val="tx1"/>
                          </a:solidFill>
                        </a:rPr>
                        <a:t>174 200</a:t>
                      </a:r>
                      <a:endParaRPr lang="en-ZA"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3594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1" y="304800"/>
            <a:ext cx="8353425" cy="838200"/>
          </a:xfrm>
        </p:spPr>
        <p:txBody>
          <a:bodyPr>
            <a:normAutofit fontScale="90000"/>
          </a:bodyPr>
          <a:lstStyle/>
          <a:p>
            <a:pPr algn="ctr"/>
            <a:r>
              <a:rPr lang="en-US" altLang="en-US" sz="2800" b="1" dirty="0">
                <a:ea typeface="ヒラギノ角ゴ Pro W3" pitchFamily="1" charset="-128"/>
              </a:rPr>
              <a:t>Special COVID 19 SRD Grants (R350) Paid by SAPO as at 21 August 2020</a:t>
            </a:r>
            <a:endParaRPr lang="en-GB" altLang="en-US" sz="2800" b="1" dirty="0">
              <a:ea typeface="ヒラギノ角ゴ Pro W3" pitchFamily="1" charset="-12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2851986"/>
              </p:ext>
            </p:extLst>
          </p:nvPr>
        </p:nvGraphicFramePr>
        <p:xfrm>
          <a:off x="838201" y="2410691"/>
          <a:ext cx="8429625" cy="1206500"/>
        </p:xfrm>
        <a:graphic>
          <a:graphicData uri="http://schemas.openxmlformats.org/drawingml/2006/table">
            <a:tbl>
              <a:tblPr firstRow="1" bandRow="1">
                <a:tableStyleId>{5C22544A-7EE6-4342-B048-85BDC9FD1C3A}</a:tableStyleId>
              </a:tblPr>
              <a:tblGrid>
                <a:gridCol w="2107406">
                  <a:extLst>
                    <a:ext uri="{9D8B030D-6E8A-4147-A177-3AD203B41FA5}">
                      <a16:colId xmlns:a16="http://schemas.microsoft.com/office/drawing/2014/main" val="20000"/>
                    </a:ext>
                  </a:extLst>
                </a:gridCol>
                <a:gridCol w="1770221">
                  <a:extLst>
                    <a:ext uri="{9D8B030D-6E8A-4147-A177-3AD203B41FA5}">
                      <a16:colId xmlns:a16="http://schemas.microsoft.com/office/drawing/2014/main" val="20001"/>
                    </a:ext>
                  </a:extLst>
                </a:gridCol>
                <a:gridCol w="2275999">
                  <a:extLst>
                    <a:ext uri="{9D8B030D-6E8A-4147-A177-3AD203B41FA5}">
                      <a16:colId xmlns:a16="http://schemas.microsoft.com/office/drawing/2014/main" val="20002"/>
                    </a:ext>
                  </a:extLst>
                </a:gridCol>
                <a:gridCol w="2275999">
                  <a:extLst>
                    <a:ext uri="{9D8B030D-6E8A-4147-A177-3AD203B41FA5}">
                      <a16:colId xmlns:a16="http://schemas.microsoft.com/office/drawing/2014/main" val="20003"/>
                    </a:ext>
                  </a:extLst>
                </a:gridCol>
              </a:tblGrid>
              <a:tr h="685800">
                <a:tc>
                  <a:txBody>
                    <a:bodyPr/>
                    <a:lstStyle/>
                    <a:p>
                      <a:pPr algn="l"/>
                      <a:r>
                        <a:rPr lang="en-ZA" dirty="0" smtClean="0">
                          <a:solidFill>
                            <a:schemeClr val="tx1"/>
                          </a:solidFill>
                        </a:rPr>
                        <a:t>REGION</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ZA" dirty="0" smtClean="0">
                          <a:solidFill>
                            <a:schemeClr val="tx1"/>
                          </a:solidFill>
                        </a:rPr>
                        <a:t>No.</a:t>
                      </a:r>
                      <a:r>
                        <a:rPr lang="en-ZA" baseline="0" dirty="0" smtClean="0">
                          <a:solidFill>
                            <a:schemeClr val="tx1"/>
                          </a:solidFill>
                        </a:rPr>
                        <a:t> of Paying SAPO Branches</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dirty="0" smtClean="0">
                          <a:solidFill>
                            <a:schemeClr val="tx1"/>
                          </a:solidFill>
                        </a:rPr>
                        <a:t>Grants</a:t>
                      </a:r>
                      <a:r>
                        <a:rPr lang="en-ZA" baseline="0" dirty="0" smtClean="0">
                          <a:solidFill>
                            <a:schemeClr val="tx1"/>
                          </a:solidFill>
                        </a:rPr>
                        <a:t> Paid per Region</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r>
                        <a:rPr lang="en-ZA" dirty="0" smtClean="0">
                          <a:solidFill>
                            <a:schemeClr val="tx1"/>
                          </a:solidFill>
                        </a:rPr>
                        <a:t>Rand Value</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520700">
                <a:tc>
                  <a:txBody>
                    <a:bodyPr/>
                    <a:lstStyle/>
                    <a:p>
                      <a:r>
                        <a:rPr lang="en-US" dirty="0" smtClean="0"/>
                        <a:t>Mpumalanga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0" i="0" u="none" strike="noStrike" dirty="0" smtClean="0">
                          <a:solidFill>
                            <a:srgbClr val="000000"/>
                          </a:solidFill>
                          <a:effectLst/>
                          <a:latin typeface="+mn-lt"/>
                        </a:rPr>
                        <a:t>94</a:t>
                      </a:r>
                      <a:endParaRPr lang="en-ZA"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800" b="0" i="0" u="none" strike="noStrike" dirty="0">
                          <a:solidFill>
                            <a:srgbClr val="000000"/>
                          </a:solidFill>
                          <a:effectLst/>
                          <a:latin typeface="+mn-lt"/>
                        </a:rPr>
                        <a:t>45 228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b="0" dirty="0" smtClean="0">
                          <a:solidFill>
                            <a:schemeClr val="tx1"/>
                          </a:solidFill>
                        </a:rPr>
                        <a:t>R 15</a:t>
                      </a:r>
                      <a:r>
                        <a:rPr lang="en-ZA" sz="1800" b="0" baseline="0" dirty="0" smtClean="0">
                          <a:solidFill>
                            <a:schemeClr val="tx1"/>
                          </a:solidFill>
                        </a:rPr>
                        <a:t> 829 800</a:t>
                      </a:r>
                      <a:endParaRPr lang="en-ZA" sz="18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0650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983037" y="5807474"/>
            <a:ext cx="1878013" cy="296664"/>
          </a:xfrm>
        </p:spPr>
        <p:txBody>
          <a:bodyPr/>
          <a:lstStyle/>
          <a:p>
            <a:fld id="{39AC5568-C467-DA4E-A229-6C912B895CA4}" type="slidenum">
              <a:rPr lang="en-US" smtClean="0"/>
              <a:t>39</a:t>
            </a:fld>
            <a:endParaRPr lang="en-US" dirty="0"/>
          </a:p>
        </p:txBody>
      </p:sp>
      <p:sp>
        <p:nvSpPr>
          <p:cNvPr id="9" name="Rectangle 8"/>
          <p:cNvSpPr>
            <a:spLocks noChangeArrowheads="1"/>
          </p:cNvSpPr>
          <p:nvPr/>
        </p:nvSpPr>
        <p:spPr bwMode="auto">
          <a:xfrm>
            <a:off x="343958" y="3136017"/>
            <a:ext cx="9279996" cy="2134880"/>
          </a:xfrm>
          <a:prstGeom prst="rect">
            <a:avLst/>
          </a:prstGeom>
          <a:no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sz="1463" dirty="0">
              <a:solidFill>
                <a:schemeClr val="lt1"/>
              </a:solidFill>
            </a:endParaRPr>
          </a:p>
        </p:txBody>
      </p:sp>
      <p:sp>
        <p:nvSpPr>
          <p:cNvPr id="10" name="Content Placeholder 2"/>
          <p:cNvSpPr>
            <a:spLocks noGrp="1"/>
          </p:cNvSpPr>
          <p:nvPr>
            <p:ph idx="1"/>
          </p:nvPr>
        </p:nvSpPr>
        <p:spPr>
          <a:xfrm>
            <a:off x="3730229" y="4527947"/>
            <a:ext cx="2378472" cy="626674"/>
          </a:xfrm>
        </p:spPr>
        <p:txBody>
          <a:bodyPr>
            <a:normAutofit fontScale="85000" lnSpcReduction="20000"/>
          </a:bodyPr>
          <a:lstStyle/>
          <a:p>
            <a:pPr eaLnBrk="1" hangingPunct="1">
              <a:lnSpc>
                <a:spcPct val="80000"/>
              </a:lnSpc>
              <a:buFont typeface="Arial" charset="0"/>
              <a:buNone/>
            </a:pPr>
            <a:endParaRPr lang="en-US" sz="1219" dirty="0">
              <a:solidFill>
                <a:srgbClr val="D7E4BD"/>
              </a:solidFill>
              <a:latin typeface="Arial" charset="0"/>
              <a:ea typeface="ＭＳ Ｐゴシック" charset="0"/>
              <a:cs typeface="Arial" charset="0"/>
            </a:endParaRPr>
          </a:p>
          <a:p>
            <a:pPr algn="ctr" eaLnBrk="1" hangingPunct="1">
              <a:lnSpc>
                <a:spcPct val="80000"/>
              </a:lnSpc>
              <a:buFont typeface="Arial" charset="0"/>
              <a:buNone/>
            </a:pPr>
            <a:endParaRPr lang="en-US" sz="1219" dirty="0">
              <a:solidFill>
                <a:srgbClr val="D7E4BD"/>
              </a:solidFill>
              <a:latin typeface="Arial" charset="0"/>
              <a:ea typeface="ＭＳ Ｐゴシック" charset="0"/>
              <a:cs typeface="Arial" charset="0"/>
            </a:endParaRPr>
          </a:p>
          <a:p>
            <a:pPr algn="ctr" eaLnBrk="1" hangingPunct="1">
              <a:lnSpc>
                <a:spcPct val="80000"/>
              </a:lnSpc>
              <a:buFont typeface="Arial" charset="0"/>
              <a:buNone/>
            </a:pPr>
            <a:r>
              <a:rPr lang="en-US" sz="1463" dirty="0">
                <a:solidFill>
                  <a:srgbClr val="000000"/>
                </a:solidFill>
                <a:latin typeface="Arial" charset="0"/>
                <a:ea typeface="ＭＳ Ｐゴシック" charset="0"/>
                <a:cs typeface="Arial" charset="0"/>
              </a:rPr>
              <a:t>NDOLIVHUAA</a:t>
            </a:r>
          </a:p>
          <a:p>
            <a:pPr algn="ctr" eaLnBrk="1" hangingPunct="1">
              <a:lnSpc>
                <a:spcPct val="80000"/>
              </a:lnSpc>
              <a:buFont typeface="Arial" charset="0"/>
              <a:buNone/>
            </a:pPr>
            <a:r>
              <a:rPr lang="en-US" sz="1463" dirty="0">
                <a:solidFill>
                  <a:srgbClr val="000000"/>
                </a:solidFill>
                <a:latin typeface="Arial" charset="0"/>
                <a:ea typeface="ＭＳ Ｐゴシック" charset="0"/>
                <a:cs typeface="Arial" charset="0"/>
              </a:rPr>
              <a:t>ENKOSI</a:t>
            </a:r>
          </a:p>
        </p:txBody>
      </p:sp>
      <p:pic>
        <p:nvPicPr>
          <p:cNvPr id="12" name="Picture 9" descr="9623884198263793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3221790"/>
            <a:ext cx="1238250" cy="1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
          <p:cNvSpPr>
            <a:spLocks noChangeArrowheads="1"/>
          </p:cNvSpPr>
          <p:nvPr/>
        </p:nvSpPr>
        <p:spPr bwMode="auto">
          <a:xfrm>
            <a:off x="6709768" y="3129759"/>
            <a:ext cx="1714203" cy="76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63" dirty="0">
                <a:solidFill>
                  <a:srgbClr val="000000"/>
                </a:solidFill>
              </a:rPr>
              <a:t>HI NKHENSILE</a:t>
            </a:r>
          </a:p>
          <a:p>
            <a:pPr algn="r"/>
            <a:r>
              <a:rPr lang="en-US" sz="1463" dirty="0">
                <a:solidFill>
                  <a:srgbClr val="000000"/>
                </a:solidFill>
              </a:rPr>
              <a:t>SIYATHOKOZA                                                 SIYABONGA</a:t>
            </a:r>
          </a:p>
        </p:txBody>
      </p:sp>
      <p:sp>
        <p:nvSpPr>
          <p:cNvPr id="16" name="Rectangle 11"/>
          <p:cNvSpPr>
            <a:spLocks noChangeArrowheads="1"/>
          </p:cNvSpPr>
          <p:nvPr/>
        </p:nvSpPr>
        <p:spPr bwMode="auto">
          <a:xfrm>
            <a:off x="1554262" y="3131049"/>
            <a:ext cx="2187575" cy="76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63" dirty="0"/>
              <a:t>THANK YOU</a:t>
            </a:r>
          </a:p>
          <a:p>
            <a:r>
              <a:rPr lang="en-US" sz="1463" dirty="0"/>
              <a:t>DANKIE   </a:t>
            </a:r>
          </a:p>
          <a:p>
            <a:r>
              <a:rPr lang="en-US" sz="1463" dirty="0"/>
              <a:t>REA LEBOHA</a:t>
            </a:r>
            <a:endParaRPr lang="en-US" sz="1463" dirty="0">
              <a:latin typeface="Calibri" charset="0"/>
            </a:endParaRPr>
          </a:p>
        </p:txBody>
      </p:sp>
      <p:pic>
        <p:nvPicPr>
          <p:cNvPr id="17" name="Picture 16" descr="MPG POWERPOINT L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58" y="642939"/>
            <a:ext cx="9279996" cy="2424906"/>
          </a:xfrm>
          <a:prstGeom prst="rect">
            <a:avLst/>
          </a:prstGeom>
        </p:spPr>
      </p:pic>
      <p:pic>
        <p:nvPicPr>
          <p:cNvPr id="14" name="Picture 13"/>
          <p:cNvPicPr>
            <a:picLocks noChangeAspect="1"/>
          </p:cNvPicPr>
          <p:nvPr/>
        </p:nvPicPr>
        <p:blipFill>
          <a:blip r:embed="rId4"/>
          <a:stretch>
            <a:fillRect/>
          </a:stretch>
        </p:blipFill>
        <p:spPr>
          <a:xfrm>
            <a:off x="7366296" y="5436987"/>
            <a:ext cx="1342584" cy="629854"/>
          </a:xfrm>
          <a:prstGeom prst="rect">
            <a:avLst/>
          </a:prstGeom>
        </p:spPr>
      </p:pic>
      <p:pic>
        <p:nvPicPr>
          <p:cNvPr id="15" name="Picture 14"/>
          <p:cNvPicPr/>
          <p:nvPr/>
        </p:nvPicPr>
        <p:blipFill rotWithShape="1">
          <a:blip r:embed="rId5" cstate="print">
            <a:extLst>
              <a:ext uri="{28A0092B-C50C-407E-A947-70E740481C1C}">
                <a14:useLocalDpi xmlns:a14="http://schemas.microsoft.com/office/drawing/2010/main" val="0"/>
              </a:ext>
            </a:extLst>
          </a:blip>
          <a:srcRect l="1068" r="59587" b="61200"/>
          <a:stretch/>
        </p:blipFill>
        <p:spPr bwMode="auto">
          <a:xfrm>
            <a:off x="255675" y="5458612"/>
            <a:ext cx="2768474" cy="7409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4253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074" y="363806"/>
            <a:ext cx="9240426" cy="298202"/>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35527"/>
            <a:ext cx="9114581" cy="523220"/>
          </a:xfrm>
          <a:prstGeom prst="rect">
            <a:avLst/>
          </a:prstGeom>
          <a:noFill/>
        </p:spPr>
        <p:txBody>
          <a:bodyPr wrap="square" rtlCol="0">
            <a:spAutoFit/>
          </a:bodyPr>
          <a:lstStyle/>
          <a:p>
            <a:r>
              <a:rPr lang="en-US" sz="2800" b="1" dirty="0"/>
              <a:t>B</a:t>
            </a:r>
            <a:r>
              <a:rPr lang="en-US" sz="2800" b="1" dirty="0" smtClean="0"/>
              <a:t>ackground</a:t>
            </a:r>
            <a:endParaRPr lang="en-US" sz="2800" b="1" dirty="0"/>
          </a:p>
        </p:txBody>
      </p:sp>
      <p:sp>
        <p:nvSpPr>
          <p:cNvPr id="19" name="TextBox 18"/>
          <p:cNvSpPr txBox="1"/>
          <p:nvPr/>
        </p:nvSpPr>
        <p:spPr>
          <a:xfrm>
            <a:off x="255618" y="925681"/>
            <a:ext cx="9494087" cy="5016758"/>
          </a:xfrm>
          <a:prstGeom prst="rect">
            <a:avLst/>
          </a:prstGeom>
          <a:noFill/>
        </p:spPr>
        <p:txBody>
          <a:bodyPr wrap="square" rtlCol="0">
            <a:spAutoFit/>
          </a:bodyPr>
          <a:lstStyle/>
          <a:p>
            <a:pPr algn="just"/>
            <a:r>
              <a:rPr lang="en-ZA" sz="2000" dirty="0" smtClean="0">
                <a:cs typeface="Arial" panose="020B0604020202020204" pitchFamily="34" charset="0"/>
              </a:rPr>
              <a:t>The Department of Social Development is a key department responsible for providing social services to families and individuals at risk and those affected by social ills including disasters. </a:t>
            </a:r>
          </a:p>
          <a:p>
            <a:pPr algn="just"/>
            <a:endParaRPr lang="en-ZA" sz="2000" dirty="0" smtClean="0">
              <a:cs typeface="Arial" panose="020B0604020202020204" pitchFamily="34" charset="0"/>
            </a:endParaRPr>
          </a:p>
          <a:p>
            <a:pPr algn="just"/>
            <a:r>
              <a:rPr lang="en-ZA" sz="2000" dirty="0" smtClean="0">
                <a:cs typeface="Arial" panose="020B0604020202020204" pitchFamily="34" charset="0"/>
              </a:rPr>
              <a:t>The Department developed a plan to guide its interventions during COVID 19 lockdown.</a:t>
            </a:r>
          </a:p>
          <a:p>
            <a:pPr algn="just"/>
            <a:endParaRPr lang="en-ZA" sz="2000" dirty="0" smtClean="0">
              <a:cs typeface="Arial" panose="020B0604020202020204" pitchFamily="34" charset="0"/>
            </a:endParaRPr>
          </a:p>
          <a:p>
            <a:pPr algn="just"/>
            <a:r>
              <a:rPr lang="en-ZA" sz="2000" dirty="0" smtClean="0">
                <a:cs typeface="Arial" panose="020B0604020202020204" pitchFamily="34" charset="0"/>
              </a:rPr>
              <a:t>The department further identified key personnel to implement the departments plan. These included:</a:t>
            </a:r>
          </a:p>
          <a:p>
            <a:pPr marL="800100" lvl="1" indent="-342900" algn="just">
              <a:buFont typeface="Arial" panose="020B0604020202020204" pitchFamily="34" charset="0"/>
              <a:buChar char="•"/>
            </a:pPr>
            <a:r>
              <a:rPr lang="en-ZA" sz="2000" dirty="0" smtClean="0">
                <a:cs typeface="Arial" panose="020B0604020202020204" pitchFamily="34" charset="0"/>
              </a:rPr>
              <a:t>Senior Managers within the department</a:t>
            </a:r>
          </a:p>
          <a:p>
            <a:pPr marL="800100" lvl="1" indent="-342900" algn="just">
              <a:buFont typeface="Arial" panose="020B0604020202020204" pitchFamily="34" charset="0"/>
              <a:buChar char="•"/>
            </a:pPr>
            <a:r>
              <a:rPr lang="en-ZA" sz="2000" dirty="0" smtClean="0">
                <a:cs typeface="Arial" panose="020B0604020202020204" pitchFamily="34" charset="0"/>
              </a:rPr>
              <a:t>Social Work Managers</a:t>
            </a:r>
          </a:p>
          <a:p>
            <a:pPr marL="800100" lvl="1" indent="-342900" algn="just">
              <a:buFont typeface="Arial" panose="020B0604020202020204" pitchFamily="34" charset="0"/>
              <a:buChar char="•"/>
            </a:pPr>
            <a:r>
              <a:rPr lang="en-ZA" sz="2000" dirty="0" smtClean="0">
                <a:cs typeface="Arial" panose="020B0604020202020204" pitchFamily="34" charset="0"/>
              </a:rPr>
              <a:t>Social Work Supervisors</a:t>
            </a:r>
          </a:p>
          <a:p>
            <a:pPr marL="800100" lvl="1" indent="-342900" algn="just">
              <a:buFont typeface="Arial" panose="020B0604020202020204" pitchFamily="34" charset="0"/>
              <a:buChar char="•"/>
            </a:pPr>
            <a:r>
              <a:rPr lang="en-ZA" sz="2000" dirty="0">
                <a:cs typeface="Arial" panose="020B0604020202020204" pitchFamily="34" charset="0"/>
              </a:rPr>
              <a:t>S</a:t>
            </a:r>
            <a:r>
              <a:rPr lang="en-ZA" sz="2000" dirty="0" smtClean="0">
                <a:cs typeface="Arial" panose="020B0604020202020204" pitchFamily="34" charset="0"/>
              </a:rPr>
              <a:t>ocial Workers,</a:t>
            </a:r>
          </a:p>
          <a:p>
            <a:pPr marL="800100" lvl="1" indent="-342900" algn="just">
              <a:buFont typeface="Arial" panose="020B0604020202020204" pitchFamily="34" charset="0"/>
              <a:buChar char="•"/>
            </a:pPr>
            <a:r>
              <a:rPr lang="en-ZA" sz="2000" dirty="0" smtClean="0">
                <a:cs typeface="Arial" panose="020B0604020202020204" pitchFamily="34" charset="0"/>
              </a:rPr>
              <a:t>Social Auxiliary Workers</a:t>
            </a:r>
          </a:p>
          <a:p>
            <a:pPr marL="800100" lvl="1" indent="-342900" algn="just">
              <a:buFont typeface="Arial" panose="020B0604020202020204" pitchFamily="34" charset="0"/>
              <a:buChar char="•"/>
            </a:pPr>
            <a:r>
              <a:rPr lang="en-ZA" sz="2000" dirty="0" smtClean="0">
                <a:cs typeface="Arial" panose="020B0604020202020204" pitchFamily="34" charset="0"/>
              </a:rPr>
              <a:t>Community Development Practitioners</a:t>
            </a:r>
          </a:p>
          <a:p>
            <a:pPr marL="800100" lvl="1" indent="-342900" algn="just">
              <a:buFont typeface="Arial" panose="020B0604020202020204" pitchFamily="34" charset="0"/>
              <a:buChar char="•"/>
            </a:pPr>
            <a:r>
              <a:rPr lang="en-ZA" sz="2000" dirty="0" smtClean="0">
                <a:cs typeface="Arial" panose="020B0604020202020204" pitchFamily="34" charset="0"/>
              </a:rPr>
              <a:t>Finance and Admin Support, as well as; </a:t>
            </a:r>
          </a:p>
          <a:p>
            <a:pPr marL="800100" lvl="1" indent="-342900" algn="just">
              <a:buFont typeface="Arial" panose="020B0604020202020204" pitchFamily="34" charset="0"/>
              <a:buChar char="•"/>
            </a:pPr>
            <a:r>
              <a:rPr lang="en-ZA" sz="2000" dirty="0" smtClean="0">
                <a:cs typeface="Arial" panose="020B0604020202020204" pitchFamily="34" charset="0"/>
              </a:rPr>
              <a:t>Officials from Cogta and DARDLEA</a:t>
            </a:r>
            <a:endParaRPr lang="en-ZA" sz="2000" dirty="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8305803" y="6024947"/>
            <a:ext cx="1423811" cy="667961"/>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5961641"/>
            <a:ext cx="2616200" cy="782067"/>
          </a:xfrm>
          <a:prstGeom prst="rect">
            <a:avLst/>
          </a:prstGeom>
        </p:spPr>
      </p:pic>
      <p:sp>
        <p:nvSpPr>
          <p:cNvPr id="10" name="Date Placeholder 9"/>
          <p:cNvSpPr>
            <a:spLocks noGrp="1"/>
          </p:cNvSpPr>
          <p:nvPr>
            <p:ph type="dt" sz="half" idx="10"/>
          </p:nvPr>
        </p:nvSpPr>
        <p:spPr/>
        <p:txBody>
          <a:bodyPr/>
          <a:lstStyle/>
          <a:p>
            <a:fld id="{EE02E56B-6674-4E05-A230-8A08BE82AB96}" type="datetime1">
              <a:rPr lang="en-US" smtClean="0"/>
              <a:t>8/27/2020</a:t>
            </a:fld>
            <a:endParaRPr lang="en-US"/>
          </a:p>
        </p:txBody>
      </p:sp>
      <p:sp>
        <p:nvSpPr>
          <p:cNvPr id="11" name="Slide Number Placeholder 10"/>
          <p:cNvSpPr>
            <a:spLocks noGrp="1"/>
          </p:cNvSpPr>
          <p:nvPr>
            <p:ph type="sldNum" sz="quarter" idx="12"/>
          </p:nvPr>
        </p:nvSpPr>
        <p:spPr/>
        <p:txBody>
          <a:bodyPr/>
          <a:lstStyle/>
          <a:p>
            <a:fld id="{39AC5568-C467-DA4E-A229-6C912B895CA4}" type="slidenum">
              <a:rPr lang="en-US" smtClean="0"/>
              <a:t>4</a:t>
            </a:fld>
            <a:endParaRPr lang="en-US" dirty="0"/>
          </a:p>
        </p:txBody>
      </p:sp>
    </p:spTree>
    <p:extLst>
      <p:ext uri="{BB962C8B-B14F-4D97-AF65-F5344CB8AC3E}">
        <p14:creationId xmlns:p14="http://schemas.microsoft.com/office/powerpoint/2010/main" val="3552066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85A3CF-CB2F-4EBB-A699-18A8061FC284}" type="slidenum">
              <a:rPr lang="en-US">
                <a:solidFill>
                  <a:srgbClr val="000000"/>
                </a:solidFill>
                <a:latin typeface="Arial"/>
              </a:rPr>
              <a:pPr>
                <a:defRPr/>
              </a:pPr>
              <a:t>5</a:t>
            </a:fld>
            <a:endParaRPr lang="en-US" dirty="0">
              <a:solidFill>
                <a:srgbClr val="000000"/>
              </a:solidFill>
              <a:latin typeface="Arial"/>
            </a:endParaRPr>
          </a:p>
        </p:txBody>
      </p:sp>
      <p:sp>
        <p:nvSpPr>
          <p:cNvPr id="8" name="Title 1"/>
          <p:cNvSpPr txBox="1">
            <a:spLocks/>
          </p:cNvSpPr>
          <p:nvPr/>
        </p:nvSpPr>
        <p:spPr>
          <a:xfrm>
            <a:off x="123825" y="233391"/>
            <a:ext cx="9651393" cy="409546"/>
          </a:xfrm>
          <a:prstGeom prst="rect">
            <a:avLst/>
          </a:prstGeom>
          <a:solidFill>
            <a:srgbClr val="FFC000"/>
          </a:solidFill>
        </p:spPr>
        <p:txBody>
          <a:bodyPr vert="horz" lIns="74295" tIns="37148" rIns="74295" bIns="3714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950" b="1" dirty="0">
                <a:latin typeface="Arial" panose="020B0604020202020204" pitchFamily="34" charset="0"/>
                <a:cs typeface="Arial" panose="020B0604020202020204" pitchFamily="34" charset="0"/>
              </a:rPr>
              <a:t> </a:t>
            </a:r>
            <a:r>
              <a:rPr lang="en-GB" sz="1950" b="1" dirty="0" smtClean="0">
                <a:latin typeface="Arial" panose="020B0604020202020204" pitchFamily="34" charset="0"/>
                <a:cs typeface="Arial" panose="020B0604020202020204" pitchFamily="34" charset="0"/>
              </a:rPr>
              <a:t>Purpose and Rationale </a:t>
            </a:r>
            <a:endParaRPr lang="en-GB" sz="195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8306021" y="5298185"/>
            <a:ext cx="1342584" cy="629854"/>
          </a:xfrm>
          <a:prstGeom prst="rect">
            <a:avLst/>
          </a:prstGeom>
        </p:spPr>
      </p:pic>
      <p:sp>
        <p:nvSpPr>
          <p:cNvPr id="3" name="Content Placeholder 2"/>
          <p:cNvSpPr>
            <a:spLocks noGrp="1"/>
          </p:cNvSpPr>
          <p:nvPr>
            <p:ph idx="1"/>
          </p:nvPr>
        </p:nvSpPr>
        <p:spPr>
          <a:xfrm>
            <a:off x="32229" y="940531"/>
            <a:ext cx="9524779" cy="4555257"/>
          </a:xfrm>
        </p:spPr>
        <p:txBody>
          <a:bodyPr>
            <a:noAutofit/>
          </a:bodyPr>
          <a:lstStyle/>
          <a:p>
            <a:pPr marL="0" indent="0" algn="just">
              <a:lnSpc>
                <a:spcPct val="150000"/>
              </a:lnSpc>
              <a:buNone/>
            </a:pPr>
            <a:r>
              <a:rPr lang="en-GB" sz="1950" dirty="0">
                <a:latin typeface="Arial" panose="020B0604020202020204" pitchFamily="34" charset="0"/>
                <a:ea typeface="Arial" panose="020B0604020202020204" pitchFamily="34" charset="0"/>
              </a:rPr>
              <a:t>The rationale behind the plan is to ensure the following;</a:t>
            </a:r>
          </a:p>
          <a:p>
            <a:pPr algn="just">
              <a:lnSpc>
                <a:spcPct val="150000"/>
              </a:lnSpc>
            </a:pPr>
            <a:r>
              <a:rPr lang="en-GB" sz="1950" dirty="0">
                <a:latin typeface="Arial" panose="020B0604020202020204" pitchFamily="34" charset="0"/>
                <a:ea typeface="Arial" panose="020B0604020202020204" pitchFamily="34" charset="0"/>
              </a:rPr>
              <a:t>To ensure effectiveness and efficiency of coordination of social relief</a:t>
            </a:r>
          </a:p>
          <a:p>
            <a:pPr algn="just">
              <a:lnSpc>
                <a:spcPct val="150000"/>
              </a:lnSpc>
            </a:pPr>
            <a:r>
              <a:rPr lang="en-GB" sz="1950" dirty="0">
                <a:latin typeface="Arial" panose="020B0604020202020204" pitchFamily="34" charset="0"/>
                <a:ea typeface="Arial" panose="020B0604020202020204" pitchFamily="34" charset="0"/>
              </a:rPr>
              <a:t>To ensure there is clear understanding of role and responsibilities amongst all stakeholders </a:t>
            </a:r>
          </a:p>
          <a:p>
            <a:pPr algn="just">
              <a:lnSpc>
                <a:spcPct val="150000"/>
              </a:lnSpc>
            </a:pPr>
            <a:r>
              <a:rPr lang="en-GB" sz="1950" dirty="0">
                <a:latin typeface="Arial" panose="020B0604020202020204" pitchFamily="34" charset="0"/>
                <a:ea typeface="Arial" panose="020B0604020202020204" pitchFamily="34" charset="0"/>
              </a:rPr>
              <a:t>To ensure targeted beneficiaries of the Coved-19 are provided with required support and services </a:t>
            </a:r>
          </a:p>
          <a:p>
            <a:pPr algn="just">
              <a:lnSpc>
                <a:spcPct val="150000"/>
              </a:lnSpc>
            </a:pPr>
            <a:r>
              <a:rPr lang="en-GB" sz="1950" dirty="0">
                <a:latin typeface="Arial" panose="020B0604020202020204" pitchFamily="34" charset="0"/>
                <a:ea typeface="Arial" panose="020B0604020202020204" pitchFamily="34" charset="0"/>
              </a:rPr>
              <a:t>To eliminate duplications amongst stakeholders </a:t>
            </a:r>
          </a:p>
          <a:p>
            <a:pPr algn="just">
              <a:lnSpc>
                <a:spcPct val="150000"/>
              </a:lnSpc>
            </a:pPr>
            <a:r>
              <a:rPr lang="en-GB" sz="1950" dirty="0">
                <a:latin typeface="Arial" panose="020B0604020202020204" pitchFamily="34" charset="0"/>
                <a:ea typeface="Arial" panose="020B0604020202020204" pitchFamily="34" charset="0"/>
              </a:rPr>
              <a:t>To optimize and streamline utilization of limited resources </a:t>
            </a:r>
          </a:p>
          <a:p>
            <a:pPr algn="just">
              <a:lnSpc>
                <a:spcPct val="150000"/>
              </a:lnSpc>
            </a:pPr>
            <a:r>
              <a:rPr lang="en-GB" sz="1950" dirty="0">
                <a:latin typeface="Arial" panose="020B0604020202020204" pitchFamily="34" charset="0"/>
                <a:ea typeface="Arial" panose="020B0604020202020204" pitchFamily="34" charset="0"/>
              </a:rPr>
              <a:t>To eliminate wasteful and irregular expenditure </a:t>
            </a:r>
          </a:p>
          <a:p>
            <a:pPr algn="just">
              <a:lnSpc>
                <a:spcPct val="150000"/>
              </a:lnSpc>
            </a:pPr>
            <a:endParaRPr lang="en-GB" sz="1950" dirty="0">
              <a:latin typeface="Arial" panose="020B0604020202020204" pitchFamily="34" charset="0"/>
              <a:ea typeface="Arial" panose="020B0604020202020204" pitchFamily="34" charset="0"/>
            </a:endParaRPr>
          </a:p>
        </p:txBody>
      </p:sp>
      <p:pic>
        <p:nvPicPr>
          <p:cNvPr id="9" name="Picture 8" descr="dsd.jpg"/>
          <p:cNvPicPr>
            <a:picLocks noChangeAspect="1"/>
          </p:cNvPicPr>
          <p:nvPr/>
        </p:nvPicPr>
        <p:blipFill rotWithShape="1">
          <a:blip r:embed="rId3" cstate="print">
            <a:extLst>
              <a:ext uri="{28A0092B-C50C-407E-A947-70E740481C1C}">
                <a14:useLocalDpi xmlns:a14="http://schemas.microsoft.com/office/drawing/2010/main" val="0"/>
              </a:ext>
            </a:extLst>
          </a:blip>
          <a:srcRect b="14303"/>
          <a:stretch/>
        </p:blipFill>
        <p:spPr>
          <a:xfrm>
            <a:off x="499380" y="5495788"/>
            <a:ext cx="2302801" cy="608349"/>
          </a:xfrm>
          <a:prstGeom prst="rect">
            <a:avLst/>
          </a:prstGeom>
        </p:spPr>
      </p:pic>
    </p:spTree>
    <p:extLst>
      <p:ext uri="{BB962C8B-B14F-4D97-AF65-F5344CB8AC3E}">
        <p14:creationId xmlns:p14="http://schemas.microsoft.com/office/powerpoint/2010/main" val="2367550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85A3CF-CB2F-4EBB-A699-18A8061FC284}" type="slidenum">
              <a:rPr lang="en-US">
                <a:solidFill>
                  <a:srgbClr val="000000"/>
                </a:solidFill>
                <a:latin typeface="Arial"/>
              </a:rPr>
              <a:pPr>
                <a:defRPr/>
              </a:pPr>
              <a:t>6</a:t>
            </a:fld>
            <a:endParaRPr lang="en-US" dirty="0">
              <a:solidFill>
                <a:srgbClr val="000000"/>
              </a:solidFill>
              <a:latin typeface="Arial"/>
            </a:endParaRPr>
          </a:p>
        </p:txBody>
      </p:sp>
      <p:sp>
        <p:nvSpPr>
          <p:cNvPr id="8" name="Title 1"/>
          <p:cNvSpPr txBox="1">
            <a:spLocks/>
          </p:cNvSpPr>
          <p:nvPr/>
        </p:nvSpPr>
        <p:spPr>
          <a:xfrm>
            <a:off x="254607" y="286481"/>
            <a:ext cx="9651393" cy="409546"/>
          </a:xfrm>
          <a:prstGeom prst="rect">
            <a:avLst/>
          </a:prstGeom>
          <a:solidFill>
            <a:srgbClr val="FFC000"/>
          </a:solidFill>
        </p:spPr>
        <p:txBody>
          <a:bodyPr vert="horz" lIns="74295" tIns="37148" rIns="74295" bIns="3714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latin typeface="Arial" panose="020B0604020202020204" pitchFamily="34" charset="0"/>
                <a:cs typeface="Arial" panose="020B0604020202020204" pitchFamily="34" charset="0"/>
              </a:rPr>
              <a:t>Situational Analysis in Mpumalanga Province</a:t>
            </a:r>
            <a:endParaRPr lang="en-GB" sz="1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8306021" y="5298185"/>
            <a:ext cx="1342584" cy="629854"/>
          </a:xfrm>
          <a:prstGeom prst="rect">
            <a:avLst/>
          </a:prstGeom>
        </p:spPr>
      </p:pic>
      <p:sp>
        <p:nvSpPr>
          <p:cNvPr id="3" name="Content Placeholder 2"/>
          <p:cNvSpPr>
            <a:spLocks noGrp="1"/>
          </p:cNvSpPr>
          <p:nvPr>
            <p:ph idx="1"/>
          </p:nvPr>
        </p:nvSpPr>
        <p:spPr>
          <a:xfrm>
            <a:off x="238353" y="936702"/>
            <a:ext cx="9417916" cy="4361483"/>
          </a:xfrm>
        </p:spPr>
        <p:txBody>
          <a:bodyPr>
            <a:noAutofit/>
          </a:bodyPr>
          <a:lstStyle/>
          <a:p>
            <a:pPr algn="just">
              <a:lnSpc>
                <a:spcPct val="150000"/>
              </a:lnSpc>
            </a:pPr>
            <a:r>
              <a:rPr lang="en-GB" sz="1400" dirty="0">
                <a:latin typeface="Arial" panose="020B0604020202020204" pitchFamily="34" charset="0"/>
                <a:ea typeface="Arial" panose="020B0604020202020204" pitchFamily="34" charset="0"/>
              </a:rPr>
              <a:t>The pronouncement of lockdown by the president on the 26 March 2020 led to a situation where majority of the people in the province were trapped in the villages and townships without any movement.</a:t>
            </a:r>
          </a:p>
          <a:p>
            <a:pPr algn="just">
              <a:lnSpc>
                <a:spcPct val="150000"/>
              </a:lnSpc>
            </a:pPr>
            <a:r>
              <a:rPr lang="en-GB" sz="1400" dirty="0">
                <a:latin typeface="Arial" panose="020B0604020202020204" pitchFamily="34" charset="0"/>
                <a:ea typeface="Arial" panose="020B0604020202020204" pitchFamily="34" charset="0"/>
              </a:rPr>
              <a:t>The blanket closing of places of employment have caused disruption in the supply of essential goods and loss of income. The resultant situation </a:t>
            </a:r>
            <a:r>
              <a:rPr lang="en-GB" sz="1400" dirty="0" smtClean="0">
                <a:latin typeface="Arial" panose="020B0604020202020204" pitchFamily="34" charset="0"/>
                <a:ea typeface="Arial" panose="020B0604020202020204" pitchFamily="34" charset="0"/>
              </a:rPr>
              <a:t>was </a:t>
            </a:r>
            <a:r>
              <a:rPr lang="en-GB" sz="1400" dirty="0">
                <a:latin typeface="Arial" panose="020B0604020202020204" pitchFamily="34" charset="0"/>
                <a:ea typeface="Arial" panose="020B0604020202020204" pitchFamily="34" charset="0"/>
              </a:rPr>
              <a:t>that the government of Mpumalanga </a:t>
            </a:r>
            <a:r>
              <a:rPr lang="en-GB" sz="1400" dirty="0" smtClean="0">
                <a:latin typeface="Arial" panose="020B0604020202020204" pitchFamily="34" charset="0"/>
                <a:ea typeface="Arial" panose="020B0604020202020204" pitchFamily="34" charset="0"/>
              </a:rPr>
              <a:t>was facing </a:t>
            </a:r>
            <a:r>
              <a:rPr lang="en-GB" sz="1400" dirty="0">
                <a:latin typeface="Arial" panose="020B0604020202020204" pitchFamily="34" charset="0"/>
                <a:ea typeface="Arial" panose="020B0604020202020204" pitchFamily="34" charset="0"/>
              </a:rPr>
              <a:t>an extraordinary challenge to protect and provide social relief to thousands and thousands of destitute and homeless people affected by the lockdown.  In this context, the government </a:t>
            </a:r>
            <a:r>
              <a:rPr lang="en-GB" sz="1400" dirty="0" smtClean="0">
                <a:latin typeface="Arial" panose="020B0604020202020204" pitchFamily="34" charset="0"/>
                <a:ea typeface="Arial" panose="020B0604020202020204" pitchFamily="34" charset="0"/>
              </a:rPr>
              <a:t>had to ensure </a:t>
            </a:r>
            <a:r>
              <a:rPr lang="en-GB" sz="1400" dirty="0">
                <a:latin typeface="Arial" panose="020B0604020202020204" pitchFamily="34" charset="0"/>
                <a:ea typeface="Arial" panose="020B0604020202020204" pitchFamily="34" charset="0"/>
              </a:rPr>
              <a:t>that the marginalised population </a:t>
            </a:r>
            <a:r>
              <a:rPr lang="en-GB" sz="1400" dirty="0" smtClean="0">
                <a:latin typeface="Arial" panose="020B0604020202020204" pitchFamily="34" charset="0"/>
                <a:ea typeface="Arial" panose="020B0604020202020204" pitchFamily="34" charset="0"/>
              </a:rPr>
              <a:t>did  </a:t>
            </a:r>
            <a:r>
              <a:rPr lang="en-GB" sz="1400" dirty="0">
                <a:latin typeface="Arial" panose="020B0604020202020204" pitchFamily="34" charset="0"/>
                <a:ea typeface="Arial" panose="020B0604020202020204" pitchFamily="34" charset="0"/>
              </a:rPr>
              <a:t>not </a:t>
            </a:r>
            <a:r>
              <a:rPr lang="en-GB" sz="1400" dirty="0" smtClean="0">
                <a:latin typeface="Arial" panose="020B0604020202020204" pitchFamily="34" charset="0"/>
                <a:ea typeface="Arial" panose="020B0604020202020204" pitchFamily="34" charset="0"/>
              </a:rPr>
              <a:t>bear </a:t>
            </a:r>
            <a:r>
              <a:rPr lang="en-GB" sz="1400" dirty="0">
                <a:latin typeface="Arial" panose="020B0604020202020204" pitchFamily="34" charset="0"/>
                <a:ea typeface="Arial" panose="020B0604020202020204" pitchFamily="34" charset="0"/>
              </a:rPr>
              <a:t>the unfair brunt from lack of essential supplies as a result of the lockdown.</a:t>
            </a:r>
          </a:p>
          <a:p>
            <a:pPr algn="just">
              <a:lnSpc>
                <a:spcPct val="150000"/>
              </a:lnSpc>
            </a:pPr>
            <a:r>
              <a:rPr lang="en-GB" sz="1400" dirty="0">
                <a:latin typeface="Arial" panose="020B0604020202020204" pitchFamily="34" charset="0"/>
                <a:ea typeface="Arial" panose="020B0604020202020204" pitchFamily="34" charset="0"/>
              </a:rPr>
              <a:t>The Mpumalanga Government </a:t>
            </a:r>
            <a:r>
              <a:rPr lang="en-GB" sz="1400" dirty="0" smtClean="0">
                <a:latin typeface="Arial" panose="020B0604020202020204" pitchFamily="34" charset="0"/>
                <a:ea typeface="Arial" panose="020B0604020202020204" pitchFamily="34" charset="0"/>
              </a:rPr>
              <a:t>had to ensure </a:t>
            </a:r>
            <a:r>
              <a:rPr lang="en-GB" sz="1400" dirty="0">
                <a:latin typeface="Arial" panose="020B0604020202020204" pitchFamily="34" charset="0"/>
                <a:ea typeface="Arial" panose="020B0604020202020204" pitchFamily="34" charset="0"/>
              </a:rPr>
              <a:t>that those at heightened risks during this crisis </a:t>
            </a:r>
            <a:r>
              <a:rPr lang="en-GB" sz="1400" dirty="0" smtClean="0">
                <a:latin typeface="Arial" panose="020B0604020202020204" pitchFamily="34" charset="0"/>
                <a:ea typeface="Arial" panose="020B0604020202020204" pitchFamily="34" charset="0"/>
              </a:rPr>
              <a:t>were </a:t>
            </a:r>
            <a:r>
              <a:rPr lang="en-GB" sz="1400" dirty="0">
                <a:latin typeface="Arial" panose="020B0604020202020204" pitchFamily="34" charset="0"/>
                <a:ea typeface="Arial" panose="020B0604020202020204" pitchFamily="34" charset="0"/>
              </a:rPr>
              <a:t>provided with the necessary relief.</a:t>
            </a:r>
          </a:p>
          <a:p>
            <a:pPr algn="just">
              <a:lnSpc>
                <a:spcPct val="150000"/>
              </a:lnSpc>
            </a:pPr>
            <a:r>
              <a:rPr lang="en-GB" sz="1400" dirty="0">
                <a:latin typeface="Arial" panose="020B0604020202020204" pitchFamily="34" charset="0"/>
                <a:ea typeface="Arial" panose="020B0604020202020204" pitchFamily="34" charset="0"/>
              </a:rPr>
              <a:t>Many people such as vendors, milk sellers, makeshift for salons, car guards, taxi queue marshals and restaurant waiters - who </a:t>
            </a:r>
            <a:r>
              <a:rPr lang="en-GB" sz="1400" dirty="0" smtClean="0">
                <a:latin typeface="Arial" panose="020B0604020202020204" pitchFamily="34" charset="0"/>
                <a:ea typeface="Arial" panose="020B0604020202020204" pitchFamily="34" charset="0"/>
              </a:rPr>
              <a:t>were not </a:t>
            </a:r>
            <a:r>
              <a:rPr lang="en-GB" sz="1400" dirty="0">
                <a:latin typeface="Arial" panose="020B0604020202020204" pitchFamily="34" charset="0"/>
                <a:ea typeface="Arial" panose="020B0604020202020204" pitchFamily="34" charset="0"/>
              </a:rPr>
              <a:t>able to work because of the </a:t>
            </a:r>
            <a:r>
              <a:rPr lang="en-GB" sz="1400" dirty="0" smtClean="0">
                <a:latin typeface="Arial" panose="020B0604020202020204" pitchFamily="34" charset="0"/>
                <a:ea typeface="Arial" panose="020B0604020202020204" pitchFamily="34" charset="0"/>
              </a:rPr>
              <a:t>lockdown, had to be provided with support from the state. </a:t>
            </a:r>
            <a:endParaRPr lang="en-GB" sz="1400" dirty="0">
              <a:latin typeface="Arial" panose="020B0604020202020204" pitchFamily="34" charset="0"/>
              <a:ea typeface="Arial" panose="020B0604020202020204" pitchFamily="34" charset="0"/>
            </a:endParaRPr>
          </a:p>
          <a:p>
            <a:pPr algn="just">
              <a:lnSpc>
                <a:spcPct val="150000"/>
              </a:lnSpc>
            </a:pPr>
            <a:r>
              <a:rPr lang="en-GB" sz="1400" dirty="0">
                <a:latin typeface="Arial" panose="020B0604020202020204" pitchFamily="34" charset="0"/>
                <a:ea typeface="Arial" panose="020B0604020202020204" pitchFamily="34" charset="0"/>
              </a:rPr>
              <a:t>Farming communities </a:t>
            </a:r>
            <a:r>
              <a:rPr lang="en-GB" sz="1400" dirty="0" smtClean="0">
                <a:latin typeface="Arial" panose="020B0604020202020204" pitchFamily="34" charset="0"/>
                <a:ea typeface="Arial" panose="020B0604020202020204" pitchFamily="34" charset="0"/>
              </a:rPr>
              <a:t>who were </a:t>
            </a:r>
            <a:r>
              <a:rPr lang="en-GB" sz="1400" dirty="0">
                <a:latin typeface="Arial" panose="020B0604020202020204" pitchFamily="34" charset="0"/>
                <a:ea typeface="Arial" panose="020B0604020202020204" pitchFamily="34" charset="0"/>
              </a:rPr>
              <a:t>facing losses during this lockdown and the government </a:t>
            </a:r>
            <a:r>
              <a:rPr lang="en-GB" sz="1400" dirty="0" smtClean="0">
                <a:latin typeface="Arial" panose="020B0604020202020204" pitchFamily="34" charset="0"/>
                <a:ea typeface="Arial" panose="020B0604020202020204" pitchFamily="34" charset="0"/>
              </a:rPr>
              <a:t>needed </a:t>
            </a:r>
            <a:r>
              <a:rPr lang="en-GB" sz="1400" dirty="0">
                <a:latin typeface="Arial" panose="020B0604020202020204" pitchFamily="34" charset="0"/>
                <a:ea typeface="Arial" panose="020B0604020202020204" pitchFamily="34" charset="0"/>
              </a:rPr>
              <a:t>to step up in providing required support </a:t>
            </a:r>
            <a:r>
              <a:rPr lang="en-GB" sz="1400" dirty="0" smtClean="0">
                <a:latin typeface="Arial" panose="020B0604020202020204" pitchFamily="34" charset="0"/>
                <a:ea typeface="Arial" panose="020B0604020202020204" pitchFamily="34" charset="0"/>
              </a:rPr>
              <a:t>to  these  communities. </a:t>
            </a:r>
            <a:endParaRPr lang="en-GB" sz="1400" dirty="0">
              <a:latin typeface="Arial" panose="020B0604020202020204" pitchFamily="34" charset="0"/>
              <a:ea typeface="Arial" panose="020B0604020202020204" pitchFamily="34" charset="0"/>
            </a:endParaRPr>
          </a:p>
          <a:p>
            <a:pPr marL="0" indent="0" algn="just">
              <a:lnSpc>
                <a:spcPct val="150000"/>
              </a:lnSpc>
              <a:buNone/>
            </a:pPr>
            <a:endParaRPr lang="en-GB" sz="1300" dirty="0">
              <a:latin typeface="Arial" panose="020B0604020202020204" pitchFamily="34" charset="0"/>
              <a:ea typeface="Arial" panose="020B0604020202020204" pitchFamily="34" charset="0"/>
            </a:endParaRPr>
          </a:p>
          <a:p>
            <a:pPr marL="0" indent="0" algn="just">
              <a:lnSpc>
                <a:spcPct val="150000"/>
              </a:lnSpc>
              <a:buNone/>
            </a:pPr>
            <a:endParaRPr lang="en-GB" sz="1300" dirty="0">
              <a:latin typeface="Arial" panose="020B0604020202020204" pitchFamily="34" charset="0"/>
              <a:ea typeface="Arial" panose="020B0604020202020204" pitchFamily="34" charset="0"/>
            </a:endParaRPr>
          </a:p>
          <a:p>
            <a:pPr marL="0" indent="0" algn="just">
              <a:lnSpc>
                <a:spcPct val="150000"/>
              </a:lnSpc>
              <a:buNone/>
            </a:pPr>
            <a:r>
              <a:rPr lang="en-GB" sz="1300" dirty="0">
                <a:latin typeface="Arial" panose="020B0604020202020204" pitchFamily="34" charset="0"/>
                <a:ea typeface="Arial" panose="020B0604020202020204" pitchFamily="34" charset="0"/>
              </a:rPr>
              <a:t> </a:t>
            </a:r>
            <a:endParaRPr lang="en-ZA" sz="1300" dirty="0"/>
          </a:p>
        </p:txBody>
      </p:sp>
      <p:pic>
        <p:nvPicPr>
          <p:cNvPr id="9" name="Picture 8" descr="dsd.jpg"/>
          <p:cNvPicPr>
            <a:picLocks noChangeAspect="1"/>
          </p:cNvPicPr>
          <p:nvPr/>
        </p:nvPicPr>
        <p:blipFill rotWithShape="1">
          <a:blip r:embed="rId3" cstate="print">
            <a:extLst>
              <a:ext uri="{28A0092B-C50C-407E-A947-70E740481C1C}">
                <a14:useLocalDpi xmlns:a14="http://schemas.microsoft.com/office/drawing/2010/main" val="0"/>
              </a:ext>
            </a:extLst>
          </a:blip>
          <a:srcRect b="14303"/>
          <a:stretch/>
        </p:blipFill>
        <p:spPr>
          <a:xfrm>
            <a:off x="254607" y="5475073"/>
            <a:ext cx="2302801" cy="616766"/>
          </a:xfrm>
          <a:prstGeom prst="rect">
            <a:avLst/>
          </a:prstGeom>
        </p:spPr>
      </p:pic>
    </p:spTree>
    <p:extLst>
      <p:ext uri="{BB962C8B-B14F-4D97-AF65-F5344CB8AC3E}">
        <p14:creationId xmlns:p14="http://schemas.microsoft.com/office/powerpoint/2010/main" val="2004421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074" y="363806"/>
            <a:ext cx="9240426" cy="298202"/>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8074" y="251297"/>
            <a:ext cx="9114581" cy="461665"/>
          </a:xfrm>
          <a:prstGeom prst="rect">
            <a:avLst/>
          </a:prstGeom>
          <a:noFill/>
        </p:spPr>
        <p:txBody>
          <a:bodyPr wrap="square" rtlCol="0">
            <a:spAutoFit/>
          </a:bodyPr>
          <a:lstStyle/>
          <a:p>
            <a:r>
              <a:rPr lang="en-US" sz="2400" b="1" dirty="0"/>
              <a:t>Categories of </a:t>
            </a:r>
            <a:r>
              <a:rPr lang="en-US" sz="2400" b="1" dirty="0" smtClean="0"/>
              <a:t>Beneficiaries Affected by the COVID 19</a:t>
            </a:r>
            <a:endParaRPr lang="en-US" sz="2400" dirty="0"/>
          </a:p>
        </p:txBody>
      </p:sp>
      <p:pic>
        <p:nvPicPr>
          <p:cNvPr id="8" name="Picture 7"/>
          <p:cNvPicPr>
            <a:picLocks noChangeAspect="1"/>
          </p:cNvPicPr>
          <p:nvPr/>
        </p:nvPicPr>
        <p:blipFill>
          <a:blip r:embed="rId3"/>
          <a:stretch>
            <a:fillRect/>
          </a:stretch>
        </p:blipFill>
        <p:spPr>
          <a:xfrm>
            <a:off x="7906215" y="6104763"/>
            <a:ext cx="1823399" cy="628969"/>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86" y="6104763"/>
            <a:ext cx="2616200" cy="782067"/>
          </a:xfrm>
          <a:prstGeom prst="rect">
            <a:avLst/>
          </a:prstGeom>
        </p:spPr>
      </p:pic>
      <p:sp>
        <p:nvSpPr>
          <p:cNvPr id="10" name="Date Placeholder 9"/>
          <p:cNvSpPr>
            <a:spLocks noGrp="1"/>
          </p:cNvSpPr>
          <p:nvPr>
            <p:ph type="dt" sz="half" idx="10"/>
          </p:nvPr>
        </p:nvSpPr>
        <p:spPr/>
        <p:txBody>
          <a:bodyPr/>
          <a:lstStyle/>
          <a:p>
            <a:fld id="{EE02E56B-6674-4E05-A230-8A08BE82AB96}" type="datetime1">
              <a:rPr lang="en-US" smtClean="0"/>
              <a:t>8/27/2020</a:t>
            </a:fld>
            <a:endParaRPr lang="en-US" dirty="0"/>
          </a:p>
        </p:txBody>
      </p:sp>
      <p:sp>
        <p:nvSpPr>
          <p:cNvPr id="11" name="Slide Number Placeholder 10"/>
          <p:cNvSpPr>
            <a:spLocks noGrp="1"/>
          </p:cNvSpPr>
          <p:nvPr>
            <p:ph type="sldNum" sz="quarter" idx="12"/>
          </p:nvPr>
        </p:nvSpPr>
        <p:spPr/>
        <p:txBody>
          <a:bodyPr/>
          <a:lstStyle/>
          <a:p>
            <a:fld id="{39AC5568-C467-DA4E-A229-6C912B895CA4}" type="slidenum">
              <a:rPr lang="en-US" smtClean="0"/>
              <a:t>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25600631"/>
              </p:ext>
            </p:extLst>
          </p:nvPr>
        </p:nvGraphicFramePr>
        <p:xfrm>
          <a:off x="348074" y="1572122"/>
          <a:ext cx="9381540" cy="4367294"/>
        </p:xfrm>
        <a:graphic>
          <a:graphicData uri="http://schemas.openxmlformats.org/drawingml/2006/table">
            <a:tbl>
              <a:tblPr bandRow="1">
                <a:tableStyleId>{5940675A-B579-460E-94D1-54222C63F5DA}</a:tableStyleId>
              </a:tblPr>
              <a:tblGrid>
                <a:gridCol w="4848394">
                  <a:extLst>
                    <a:ext uri="{9D8B030D-6E8A-4147-A177-3AD203B41FA5}">
                      <a16:colId xmlns:a16="http://schemas.microsoft.com/office/drawing/2014/main" val="2068923206"/>
                    </a:ext>
                  </a:extLst>
                </a:gridCol>
                <a:gridCol w="4533146">
                  <a:extLst>
                    <a:ext uri="{9D8B030D-6E8A-4147-A177-3AD203B41FA5}">
                      <a16:colId xmlns:a16="http://schemas.microsoft.com/office/drawing/2014/main" val="1266101534"/>
                    </a:ext>
                  </a:extLst>
                </a:gridCol>
              </a:tblGrid>
              <a:tr h="376770">
                <a:tc>
                  <a:txBody>
                    <a:bodyPr/>
                    <a:lstStyle/>
                    <a:p>
                      <a:pPr marL="0" marR="0" algn="just">
                        <a:lnSpc>
                          <a:spcPct val="115000"/>
                        </a:lnSpc>
                        <a:spcBef>
                          <a:spcPts val="0"/>
                        </a:spcBef>
                        <a:spcAft>
                          <a:spcPts val="1000"/>
                        </a:spcAft>
                      </a:pPr>
                      <a:r>
                        <a:rPr lang="en-US" sz="1800" b="1" dirty="0">
                          <a:effectLst/>
                        </a:rPr>
                        <a:t>SRD RELIEF GRANTS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just">
                        <a:lnSpc>
                          <a:spcPct val="115000"/>
                        </a:lnSpc>
                        <a:spcBef>
                          <a:spcPts val="0"/>
                        </a:spcBef>
                        <a:spcAft>
                          <a:spcPts val="1000"/>
                        </a:spcAft>
                      </a:pPr>
                      <a:r>
                        <a:rPr lang="en-US" sz="1800" b="1" dirty="0">
                          <a:effectLst/>
                        </a:rPr>
                        <a:t>COVID-19 RELIEF BENEFICIARIES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700330678"/>
                  </a:ext>
                </a:extLst>
              </a:tr>
              <a:tr h="376770">
                <a:tc>
                  <a:txBody>
                    <a:bodyPr/>
                    <a:lstStyle/>
                    <a:p>
                      <a:pPr marL="0" marR="0">
                        <a:lnSpc>
                          <a:spcPct val="115000"/>
                        </a:lnSpc>
                        <a:spcBef>
                          <a:spcPts val="0"/>
                        </a:spcBef>
                        <a:spcAft>
                          <a:spcPts val="1000"/>
                        </a:spcAft>
                      </a:pPr>
                      <a:r>
                        <a:rPr lang="en-US" sz="1600">
                          <a:effectLst/>
                        </a:rPr>
                        <a:t>National School Nutrition Program (NSNP) quintiles 1- 4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Street Vendors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5754357"/>
                  </a:ext>
                </a:extLst>
              </a:tr>
              <a:tr h="376770">
                <a:tc>
                  <a:txBody>
                    <a:bodyPr/>
                    <a:lstStyle/>
                    <a:p>
                      <a:pPr marL="0" marR="0" algn="just">
                        <a:lnSpc>
                          <a:spcPct val="115000"/>
                        </a:lnSpc>
                        <a:spcBef>
                          <a:spcPts val="0"/>
                        </a:spcBef>
                        <a:spcAft>
                          <a:spcPts val="1000"/>
                        </a:spcAft>
                      </a:pPr>
                      <a:r>
                        <a:rPr lang="en-US" sz="1600">
                          <a:effectLst/>
                        </a:rPr>
                        <a:t>Community Based Prevention Programme (Isibindi)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Hawkers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4911024"/>
                  </a:ext>
                </a:extLst>
              </a:tr>
              <a:tr h="531683">
                <a:tc>
                  <a:txBody>
                    <a:bodyPr/>
                    <a:lstStyle/>
                    <a:p>
                      <a:pPr marL="0" marR="0" algn="just">
                        <a:lnSpc>
                          <a:spcPct val="115000"/>
                        </a:lnSpc>
                        <a:spcBef>
                          <a:spcPts val="0"/>
                        </a:spcBef>
                        <a:spcAft>
                          <a:spcPts val="1000"/>
                        </a:spcAft>
                      </a:pPr>
                      <a:r>
                        <a:rPr lang="en-US" sz="1600">
                          <a:effectLst/>
                        </a:rPr>
                        <a:t>Social Grant Applicants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Car Guards/ washers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9607642"/>
                  </a:ext>
                </a:extLst>
              </a:tr>
              <a:tr h="376770">
                <a:tc>
                  <a:txBody>
                    <a:bodyPr/>
                    <a:lstStyle/>
                    <a:p>
                      <a:pPr marL="0" marR="0" algn="just">
                        <a:lnSpc>
                          <a:spcPct val="115000"/>
                        </a:lnSpc>
                        <a:spcBef>
                          <a:spcPts val="0"/>
                        </a:spcBef>
                        <a:spcAft>
                          <a:spcPts val="1000"/>
                        </a:spcAft>
                      </a:pPr>
                      <a:r>
                        <a:rPr lang="en-US" sz="1600" dirty="0">
                          <a:effectLst/>
                        </a:rPr>
                        <a:t>CNDC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Taxi marshals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3761207"/>
                  </a:ext>
                </a:extLst>
              </a:tr>
              <a:tr h="376770">
                <a:tc>
                  <a:txBody>
                    <a:bodyPr/>
                    <a:lstStyle/>
                    <a:p>
                      <a:pPr marL="0" marR="0" algn="just">
                        <a:lnSpc>
                          <a:spcPct val="115000"/>
                        </a:lnSpc>
                        <a:spcBef>
                          <a:spcPts val="0"/>
                        </a:spcBef>
                        <a:spcAft>
                          <a:spcPts val="1000"/>
                        </a:spcAft>
                      </a:pPr>
                      <a:r>
                        <a:rPr lang="en-US" sz="1600" dirty="0">
                          <a:effectLst/>
                        </a:rPr>
                        <a:t>Drop in Centres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Hair dressers / barbers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9715842"/>
                  </a:ext>
                </a:extLst>
              </a:tr>
              <a:tr h="376770">
                <a:tc>
                  <a:txBody>
                    <a:bodyPr/>
                    <a:lstStyle/>
                    <a:p>
                      <a:pPr marL="0" marR="0" algn="just">
                        <a:lnSpc>
                          <a:spcPct val="115000"/>
                        </a:lnSpc>
                        <a:spcBef>
                          <a:spcPts val="0"/>
                        </a:spcBef>
                        <a:spcAft>
                          <a:spcPts val="1000"/>
                        </a:spcAft>
                      </a:pPr>
                      <a:r>
                        <a:rPr lang="en-US" sz="1600">
                          <a:effectLst/>
                        </a:rPr>
                        <a:t>Early Childhood Development Centres (ECDs)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Waste pickers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439402"/>
                  </a:ext>
                </a:extLst>
              </a:tr>
              <a:tr h="376770">
                <a:tc>
                  <a:txBody>
                    <a:bodyPr/>
                    <a:lstStyle/>
                    <a:p>
                      <a:pPr marL="0" marR="0" algn="just">
                        <a:lnSpc>
                          <a:spcPct val="115000"/>
                        </a:lnSpc>
                        <a:spcBef>
                          <a:spcPts val="0"/>
                        </a:spcBef>
                        <a:spcAft>
                          <a:spcPts val="1000"/>
                        </a:spcAft>
                      </a:pPr>
                      <a:r>
                        <a:rPr lang="en-US" sz="1600" dirty="0">
                          <a:effectLst/>
                        </a:rPr>
                        <a:t>Shelters for Homeless People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General workers (private)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0375440"/>
                  </a:ext>
                </a:extLst>
              </a:tr>
              <a:tr h="444681">
                <a:tc>
                  <a:txBody>
                    <a:bodyPr/>
                    <a:lstStyle/>
                    <a:p>
                      <a:pPr marL="0" marR="0" algn="just">
                        <a:lnSpc>
                          <a:spcPct val="115000"/>
                        </a:lnSpc>
                        <a:spcBef>
                          <a:spcPts val="0"/>
                        </a:spcBef>
                        <a:spcAft>
                          <a:spcPts val="1000"/>
                        </a:spcAft>
                      </a:pPr>
                      <a:r>
                        <a:rPr lang="en-US" sz="1600">
                          <a:effectLst/>
                        </a:rPr>
                        <a:t>SRD Applicants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Restaurants waiters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2925867"/>
                  </a:ext>
                </a:extLst>
              </a:tr>
              <a:tr h="376770">
                <a:tc rowSpan="2">
                  <a:txBody>
                    <a:bodyPr/>
                    <a:lstStyle/>
                    <a:p>
                      <a:pPr marL="0" marR="0" algn="just">
                        <a:lnSpc>
                          <a:spcPct val="115000"/>
                        </a:lnSpc>
                        <a:spcBef>
                          <a:spcPts val="0"/>
                        </a:spcBef>
                        <a:spcAft>
                          <a:spcPts val="1000"/>
                        </a:spcAft>
                      </a:pPr>
                      <a:r>
                        <a:rPr lang="en-US" sz="1600" dirty="0">
                          <a:effectLst/>
                        </a:rPr>
                        <a:t>Homeless and displaced individuals </a:t>
                      </a:r>
                      <a:endParaRPr lang="en-US" sz="1400" dirty="0">
                        <a:effectLst/>
                      </a:endParaRPr>
                    </a:p>
                    <a:p>
                      <a:pPr marL="0" marR="0" algn="just">
                        <a:lnSpc>
                          <a:spcPct val="115000"/>
                        </a:lnSpc>
                        <a:spcBef>
                          <a:spcPts val="0"/>
                        </a:spcBef>
                        <a:spcAft>
                          <a:spcPts val="1000"/>
                        </a:spcAft>
                      </a:pP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Domestic workers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9197673"/>
                  </a:ext>
                </a:extLst>
              </a:tr>
              <a:tr h="376770">
                <a:tc vMerge="1">
                  <a:txBody>
                    <a:bodyPr/>
                    <a:lstStyle/>
                    <a:p>
                      <a:pPr marL="0" marR="0" algn="just">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Farm workers/ dwellers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7397712"/>
                  </a:ext>
                </a:extLst>
              </a:tr>
            </a:tbl>
          </a:graphicData>
        </a:graphic>
      </p:graphicFrame>
      <p:sp>
        <p:nvSpPr>
          <p:cNvPr id="3" name="Rectangle 2"/>
          <p:cNvSpPr/>
          <p:nvPr/>
        </p:nvSpPr>
        <p:spPr>
          <a:xfrm>
            <a:off x="348073" y="793723"/>
            <a:ext cx="9240427" cy="729430"/>
          </a:xfrm>
          <a:prstGeom prst="rect">
            <a:avLst/>
          </a:prstGeom>
        </p:spPr>
        <p:txBody>
          <a:bodyPr wrap="square">
            <a:spAutoFit/>
          </a:bodyPr>
          <a:lstStyle/>
          <a:p>
            <a:pPr algn="just">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The following categories of beneficiaries and institutions have been identified for the provision of food over the period of the state of disaster: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795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85A3CF-CB2F-4EBB-A699-18A8061FC284}" type="slidenum">
              <a:rPr lang="en-US">
                <a:solidFill>
                  <a:srgbClr val="000000"/>
                </a:solidFill>
                <a:latin typeface="Arial"/>
              </a:rPr>
              <a:pPr>
                <a:defRPr/>
              </a:pPr>
              <a:t>8</a:t>
            </a:fld>
            <a:endParaRPr lang="en-US" dirty="0">
              <a:solidFill>
                <a:srgbClr val="000000"/>
              </a:solidFill>
              <a:latin typeface="Arial"/>
            </a:endParaRPr>
          </a:p>
        </p:txBody>
      </p:sp>
      <p:sp>
        <p:nvSpPr>
          <p:cNvPr id="8" name="Title 1"/>
          <p:cNvSpPr txBox="1">
            <a:spLocks/>
          </p:cNvSpPr>
          <p:nvPr/>
        </p:nvSpPr>
        <p:spPr>
          <a:xfrm>
            <a:off x="110117" y="292434"/>
            <a:ext cx="9651393" cy="409546"/>
          </a:xfrm>
          <a:prstGeom prst="rect">
            <a:avLst/>
          </a:prstGeom>
          <a:solidFill>
            <a:srgbClr val="FFC000"/>
          </a:solidFill>
        </p:spPr>
        <p:txBody>
          <a:bodyPr vert="horz" lIns="74295" tIns="37148" rIns="74295" bIns="3714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latin typeface="Arial" panose="020B0604020202020204" pitchFamily="34" charset="0"/>
                <a:cs typeface="Arial" panose="020B0604020202020204" pitchFamily="34" charset="0"/>
              </a:rPr>
              <a:t>Delineation of  Roles and Responsibilities</a:t>
            </a:r>
            <a:endParaRPr lang="en-GB" sz="20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7817003" y="6041432"/>
            <a:ext cx="1831600" cy="629854"/>
          </a:xfrm>
          <a:prstGeom prst="rect">
            <a:avLst/>
          </a:prstGeom>
        </p:spPr>
      </p:pic>
      <p:pic>
        <p:nvPicPr>
          <p:cNvPr id="9" name="Picture 8" descr="dsd.jpg"/>
          <p:cNvPicPr>
            <a:picLocks noChangeAspect="1"/>
          </p:cNvPicPr>
          <p:nvPr/>
        </p:nvPicPr>
        <p:blipFill rotWithShape="1">
          <a:blip r:embed="rId3" cstate="print">
            <a:extLst>
              <a:ext uri="{28A0092B-C50C-407E-A947-70E740481C1C}">
                <a14:useLocalDpi xmlns:a14="http://schemas.microsoft.com/office/drawing/2010/main" val="0"/>
              </a:ext>
            </a:extLst>
          </a:blip>
          <a:srcRect b="14303"/>
          <a:stretch/>
        </p:blipFill>
        <p:spPr>
          <a:xfrm>
            <a:off x="328275" y="5996070"/>
            <a:ext cx="2515286" cy="71457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664871140"/>
              </p:ext>
            </p:extLst>
          </p:nvPr>
        </p:nvGraphicFramePr>
        <p:xfrm>
          <a:off x="200717" y="854846"/>
          <a:ext cx="9560793" cy="5117592"/>
        </p:xfrm>
        <a:graphic>
          <a:graphicData uri="http://schemas.openxmlformats.org/drawingml/2006/table">
            <a:tbl>
              <a:tblPr firstRow="1" firstCol="1" bandRow="1">
                <a:tableStyleId>{5940675A-B579-460E-94D1-54222C63F5DA}</a:tableStyleId>
              </a:tblPr>
              <a:tblGrid>
                <a:gridCol w="3855159">
                  <a:extLst>
                    <a:ext uri="{9D8B030D-6E8A-4147-A177-3AD203B41FA5}">
                      <a16:colId xmlns:a16="http://schemas.microsoft.com/office/drawing/2014/main" val="982825332"/>
                    </a:ext>
                  </a:extLst>
                </a:gridCol>
                <a:gridCol w="5705634">
                  <a:extLst>
                    <a:ext uri="{9D8B030D-6E8A-4147-A177-3AD203B41FA5}">
                      <a16:colId xmlns:a16="http://schemas.microsoft.com/office/drawing/2014/main" val="4176130933"/>
                    </a:ext>
                  </a:extLst>
                </a:gridCol>
              </a:tblGrid>
              <a:tr h="336856">
                <a:tc>
                  <a:txBody>
                    <a:bodyPr/>
                    <a:lstStyle/>
                    <a:p>
                      <a:pPr marL="0" marR="0" algn="ctr">
                        <a:lnSpc>
                          <a:spcPct val="115000"/>
                        </a:lnSpc>
                        <a:spcBef>
                          <a:spcPts val="0"/>
                        </a:spcBef>
                        <a:spcAft>
                          <a:spcPts val="0"/>
                        </a:spcAft>
                      </a:pPr>
                      <a:r>
                        <a:rPr lang="en-ZA" sz="2000" b="1" kern="1200" dirty="0">
                          <a:effectLst/>
                        </a:rPr>
                        <a:t>Sector Department</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ZA" sz="2000" b="1" kern="1200" dirty="0">
                          <a:effectLst/>
                        </a:rPr>
                        <a:t>Roles and Responsibilities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44628467"/>
                  </a:ext>
                </a:extLst>
              </a:tr>
              <a:tr h="457325">
                <a:tc>
                  <a:txBody>
                    <a:bodyPr/>
                    <a:lstStyle/>
                    <a:p>
                      <a:pPr marL="0" marR="0">
                        <a:lnSpc>
                          <a:spcPct val="115000"/>
                        </a:lnSpc>
                        <a:spcBef>
                          <a:spcPts val="0"/>
                        </a:spcBef>
                        <a:spcAft>
                          <a:spcPts val="0"/>
                        </a:spcAft>
                      </a:pPr>
                      <a:r>
                        <a:rPr lang="en-GB" sz="1600" kern="1200" dirty="0">
                          <a:effectLst/>
                        </a:rPr>
                        <a:t>Department of Social Development and SASSA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GB" sz="1600" kern="1200" dirty="0">
                          <a:effectLst/>
                        </a:rPr>
                        <a:t>Provision of  social relief support to the vulnerable people through the various channels including shelter for the homeless.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0640259"/>
                  </a:ext>
                </a:extLst>
              </a:tr>
              <a:tr h="645543">
                <a:tc>
                  <a:txBody>
                    <a:bodyPr/>
                    <a:lstStyle/>
                    <a:p>
                      <a:pPr marL="0" marR="0">
                        <a:lnSpc>
                          <a:spcPct val="115000"/>
                        </a:lnSpc>
                        <a:spcBef>
                          <a:spcPts val="0"/>
                        </a:spcBef>
                        <a:spcAft>
                          <a:spcPts val="0"/>
                        </a:spcAft>
                      </a:pPr>
                      <a:r>
                        <a:rPr lang="en-GB" sz="1600" kern="1200" dirty="0">
                          <a:effectLst/>
                        </a:rPr>
                        <a:t>Department of Social Development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kern="1200" dirty="0">
                          <a:effectLst/>
                        </a:rPr>
                        <a:t>Assessment, screening and verification hub for all affected beneficiaries of the COVID-19 Lockdown</a:t>
                      </a:r>
                      <a:r>
                        <a:rPr lang="en-GB" sz="1600" kern="1200" dirty="0" smtClean="0">
                          <a:effectLst/>
                        </a:rPr>
                        <a:t>.</a:t>
                      </a:r>
                    </a:p>
                    <a:p>
                      <a:pPr marL="0" marR="0">
                        <a:lnSpc>
                          <a:spcPct val="115000"/>
                        </a:lnSpc>
                        <a:spcBef>
                          <a:spcPts val="0"/>
                        </a:spcBef>
                        <a:spcAft>
                          <a:spcPts val="0"/>
                        </a:spcAft>
                      </a:pPr>
                      <a:r>
                        <a:rPr lang="en-GB" sz="1600" kern="1200" dirty="0" smtClean="0">
                          <a:effectLst/>
                          <a:latin typeface="Calibri" panose="020F0502020204030204" pitchFamily="34" charset="0"/>
                          <a:ea typeface="Times New Roman" panose="02020603050405020304" pitchFamily="18" charset="0"/>
                          <a:cs typeface="Times New Roman" panose="02020603050405020304" pitchFamily="18" charset="0"/>
                        </a:rPr>
                        <a:t>Provision</a:t>
                      </a:r>
                      <a:r>
                        <a:rPr lang="en-GB" sz="1600" kern="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of Psychosocial Services and Food Distribution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2343077"/>
                  </a:ext>
                </a:extLst>
              </a:tr>
              <a:tr h="457325">
                <a:tc>
                  <a:txBody>
                    <a:bodyPr/>
                    <a:lstStyle/>
                    <a:p>
                      <a:pPr marL="0" marR="0">
                        <a:lnSpc>
                          <a:spcPct val="115000"/>
                        </a:lnSpc>
                        <a:spcBef>
                          <a:spcPts val="0"/>
                        </a:spcBef>
                        <a:spcAft>
                          <a:spcPts val="0"/>
                        </a:spcAft>
                      </a:pPr>
                      <a:r>
                        <a:rPr lang="en-GB" sz="1600" kern="1200">
                          <a:effectLst/>
                        </a:rPr>
                        <a:t>The Department of Public Works Roads and Transport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kern="1200" dirty="0">
                          <a:effectLst/>
                        </a:rPr>
                        <a:t>Provision of transport during the distribution of food parcels to eligible households.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8110146"/>
                  </a:ext>
                </a:extLst>
              </a:tr>
              <a:tr h="457325">
                <a:tc>
                  <a:txBody>
                    <a:bodyPr/>
                    <a:lstStyle/>
                    <a:p>
                      <a:pPr marL="0" marR="0">
                        <a:lnSpc>
                          <a:spcPct val="115000"/>
                        </a:lnSpc>
                        <a:spcBef>
                          <a:spcPts val="0"/>
                        </a:spcBef>
                        <a:spcAft>
                          <a:spcPts val="0"/>
                        </a:spcAft>
                      </a:pPr>
                      <a:r>
                        <a:rPr lang="en-GB" sz="1600" kern="1200" dirty="0">
                          <a:effectLst/>
                        </a:rPr>
                        <a:t>The Department of Water &amp; Sanitation/Human Settlement/COGTA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kern="1200" dirty="0">
                          <a:effectLst/>
                        </a:rPr>
                        <a:t>Coordinating the provision of basic services in particular water for needy households.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6739164"/>
                  </a:ext>
                </a:extLst>
              </a:tr>
              <a:tr h="457325">
                <a:tc>
                  <a:txBody>
                    <a:bodyPr/>
                    <a:lstStyle/>
                    <a:p>
                      <a:pPr marL="0" marR="0">
                        <a:lnSpc>
                          <a:spcPct val="115000"/>
                        </a:lnSpc>
                        <a:spcBef>
                          <a:spcPts val="0"/>
                        </a:spcBef>
                        <a:spcAft>
                          <a:spcPts val="0"/>
                        </a:spcAft>
                      </a:pPr>
                      <a:r>
                        <a:rPr lang="en-GB" sz="1600" kern="1200">
                          <a:effectLst/>
                        </a:rPr>
                        <a:t>The Security Cluster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kern="1200" dirty="0">
                          <a:effectLst/>
                        </a:rPr>
                        <a:t>Provision of security through the  SAPS and the Army to enforce the Covid-19 lockdown regulations and during food distribution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2885016"/>
                  </a:ext>
                </a:extLst>
              </a:tr>
              <a:tr h="457325">
                <a:tc>
                  <a:txBody>
                    <a:bodyPr/>
                    <a:lstStyle/>
                    <a:p>
                      <a:pPr marL="0" marR="0">
                        <a:lnSpc>
                          <a:spcPct val="115000"/>
                        </a:lnSpc>
                        <a:spcBef>
                          <a:spcPts val="0"/>
                        </a:spcBef>
                        <a:spcAft>
                          <a:spcPts val="0"/>
                        </a:spcAft>
                      </a:pPr>
                      <a:r>
                        <a:rPr lang="en-GB" sz="1600" kern="1200">
                          <a:effectLst/>
                        </a:rPr>
                        <a:t>The Department of Agriculture, Rural development, Land &amp; Environmental Affairs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kern="1200" dirty="0">
                          <a:effectLst/>
                        </a:rPr>
                        <a:t>Ensuring production and supply of food to all COVID-19 beneficiaries in conjunction with DSD and Implementing Agencies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2375187"/>
                  </a:ext>
                </a:extLst>
              </a:tr>
              <a:tr h="860724">
                <a:tc>
                  <a:txBody>
                    <a:bodyPr/>
                    <a:lstStyle/>
                    <a:p>
                      <a:pPr marL="0" marR="0">
                        <a:lnSpc>
                          <a:spcPct val="115000"/>
                        </a:lnSpc>
                        <a:spcBef>
                          <a:spcPts val="0"/>
                        </a:spcBef>
                        <a:spcAft>
                          <a:spcPts val="0"/>
                        </a:spcAft>
                      </a:pPr>
                      <a:r>
                        <a:rPr lang="en-GB" sz="1600" kern="1200">
                          <a:effectLst/>
                        </a:rPr>
                        <a:t>Local Municipalities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GB" sz="1600" kern="1200" dirty="0">
                          <a:effectLst/>
                        </a:rPr>
                        <a:t>Identification and referrals of potential needy households for assessment and verification</a:t>
                      </a:r>
                      <a:endParaRPr lang="en-US" sz="1600" dirty="0">
                        <a:effectLst/>
                      </a:endParaRPr>
                    </a:p>
                    <a:p>
                      <a:pPr marL="0" marR="0">
                        <a:lnSpc>
                          <a:spcPct val="115000"/>
                        </a:lnSpc>
                        <a:spcBef>
                          <a:spcPts val="0"/>
                        </a:spcBef>
                        <a:spcAft>
                          <a:spcPts val="0"/>
                        </a:spcAft>
                      </a:pPr>
                      <a:r>
                        <a:rPr lang="en-GB" sz="1600" kern="1200" dirty="0">
                          <a:effectLst/>
                        </a:rPr>
                        <a:t>Monitoring and support for the distribution of food relief to households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6071044"/>
                  </a:ext>
                </a:extLst>
              </a:tr>
            </a:tbl>
          </a:graphicData>
        </a:graphic>
      </p:graphicFrame>
    </p:spTree>
    <p:extLst>
      <p:ext uri="{BB962C8B-B14F-4D97-AF65-F5344CB8AC3E}">
        <p14:creationId xmlns:p14="http://schemas.microsoft.com/office/powerpoint/2010/main" val="789405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074" y="363806"/>
            <a:ext cx="9240426" cy="298202"/>
          </a:xfrm>
          <a:prstGeom prst="rect">
            <a:avLst/>
          </a:prstGeom>
        </p:spPr>
      </p:pic>
      <p:cxnSp>
        <p:nvCxnSpPr>
          <p:cNvPr id="14" name="Straight Connector 13"/>
          <p:cNvCxnSpPr/>
          <p:nvPr/>
        </p:nvCxnSpPr>
        <p:spPr>
          <a:xfrm>
            <a:off x="348074" y="666684"/>
            <a:ext cx="9240426"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73919" y="251297"/>
            <a:ext cx="9114581" cy="523220"/>
          </a:xfrm>
          <a:prstGeom prst="rect">
            <a:avLst/>
          </a:prstGeom>
          <a:noFill/>
        </p:spPr>
        <p:txBody>
          <a:bodyPr wrap="square" rtlCol="0">
            <a:spAutoFit/>
          </a:bodyPr>
          <a:lstStyle/>
          <a:p>
            <a:r>
              <a:rPr lang="en-ZA" sz="2800" b="1" dirty="0" smtClean="0">
                <a:cs typeface="Arial" panose="020B0604020202020204" pitchFamily="34" charset="0"/>
              </a:rPr>
              <a:t>Key Services Provided  </a:t>
            </a:r>
            <a:endParaRPr lang="en-US" sz="2800" b="1" dirty="0"/>
          </a:p>
        </p:txBody>
      </p:sp>
      <p:sp>
        <p:nvSpPr>
          <p:cNvPr id="19" name="TextBox 18"/>
          <p:cNvSpPr txBox="1"/>
          <p:nvPr/>
        </p:nvSpPr>
        <p:spPr>
          <a:xfrm>
            <a:off x="284165" y="946634"/>
            <a:ext cx="9494087" cy="5078313"/>
          </a:xfrm>
          <a:prstGeom prst="rect">
            <a:avLst/>
          </a:prstGeom>
          <a:noFill/>
        </p:spPr>
        <p:txBody>
          <a:bodyPr wrap="square" rtlCol="0">
            <a:spAutoFit/>
          </a:bodyPr>
          <a:lstStyle/>
          <a:p>
            <a:r>
              <a:rPr lang="en-ZA" dirty="0" smtClean="0">
                <a:cs typeface="Arial" panose="020B0604020202020204" pitchFamily="34" charset="0"/>
              </a:rPr>
              <a:t>The Department implemented the following services:</a:t>
            </a:r>
          </a:p>
          <a:p>
            <a:endParaRPr lang="en-ZA" dirty="0">
              <a:cs typeface="Arial" panose="020B0604020202020204" pitchFamily="34" charset="0"/>
            </a:endParaRPr>
          </a:p>
          <a:p>
            <a:r>
              <a:rPr lang="en-ZA" b="1" dirty="0" smtClean="0">
                <a:cs typeface="Arial" panose="020B0604020202020204" pitchFamily="34" charset="0"/>
              </a:rPr>
              <a:t>Services to homeless people</a:t>
            </a:r>
            <a:r>
              <a:rPr lang="en-ZA" dirty="0" smtClean="0">
                <a:cs typeface="Arial" panose="020B0604020202020204" pitchFamily="34" charset="0"/>
              </a:rPr>
              <a:t>: </a:t>
            </a:r>
          </a:p>
          <a:p>
            <a:endParaRPr lang="en-ZA" dirty="0" smtClean="0">
              <a:cs typeface="Arial" panose="020B0604020202020204" pitchFamily="34" charset="0"/>
            </a:endParaRPr>
          </a:p>
          <a:p>
            <a:pPr marL="742950" lvl="1" indent="-285750">
              <a:buFont typeface="Arial" panose="020B0604020202020204" pitchFamily="34" charset="0"/>
              <a:buChar char="•"/>
            </a:pPr>
            <a:r>
              <a:rPr lang="en-ZA" dirty="0" smtClean="0">
                <a:cs typeface="Arial" panose="020B0604020202020204" pitchFamily="34" charset="0"/>
              </a:rPr>
              <a:t>Identification and removal of homeless people from the streets</a:t>
            </a:r>
          </a:p>
          <a:p>
            <a:pPr marL="742950" lvl="1" indent="-285750">
              <a:buFont typeface="Arial" panose="020B0604020202020204" pitchFamily="34" charset="0"/>
              <a:buChar char="•"/>
            </a:pPr>
            <a:r>
              <a:rPr lang="en-ZA" dirty="0" smtClean="0">
                <a:cs typeface="Arial" panose="020B0604020202020204" pitchFamily="34" charset="0"/>
              </a:rPr>
              <a:t>Placement of </a:t>
            </a:r>
            <a:r>
              <a:rPr lang="en-ZA" dirty="0">
                <a:cs typeface="Arial" panose="020B0604020202020204" pitchFamily="34" charset="0"/>
              </a:rPr>
              <a:t>homeless people </a:t>
            </a:r>
            <a:r>
              <a:rPr lang="en-ZA" dirty="0" smtClean="0">
                <a:cs typeface="Arial" panose="020B0604020202020204" pitchFamily="34" charset="0"/>
              </a:rPr>
              <a:t>in </a:t>
            </a:r>
            <a:r>
              <a:rPr lang="en-ZA" dirty="0">
                <a:cs typeface="Arial" panose="020B0604020202020204" pitchFamily="34" charset="0"/>
              </a:rPr>
              <a:t>homeless shelters established in collaboration with municipalities</a:t>
            </a:r>
          </a:p>
          <a:p>
            <a:pPr marL="742950" lvl="1" indent="-285750">
              <a:buFont typeface="Arial" panose="020B0604020202020204" pitchFamily="34" charset="0"/>
              <a:buChar char="•"/>
            </a:pPr>
            <a:r>
              <a:rPr lang="en-ZA" dirty="0" smtClean="0">
                <a:cs typeface="Arial" panose="020B0604020202020204" pitchFamily="34" charset="0"/>
              </a:rPr>
              <a:t>Psychosocial support to the homeless</a:t>
            </a:r>
          </a:p>
          <a:p>
            <a:pPr marL="742950" lvl="1" indent="-285750">
              <a:buFont typeface="Arial" panose="020B0604020202020204" pitchFamily="34" charset="0"/>
              <a:buChar char="•"/>
            </a:pPr>
            <a:r>
              <a:rPr lang="en-ZA" dirty="0" smtClean="0">
                <a:cs typeface="Arial" panose="020B0604020202020204" pitchFamily="34" charset="0"/>
              </a:rPr>
              <a:t>Provision of meals and other services to the homeless</a:t>
            </a:r>
          </a:p>
          <a:p>
            <a:pPr lvl="1"/>
            <a:endParaRPr lang="en-US" dirty="0">
              <a:cs typeface="Arial" panose="020B0604020202020204" pitchFamily="34" charset="0"/>
            </a:endParaRPr>
          </a:p>
          <a:p>
            <a:r>
              <a:rPr lang="en-ZA" b="1" dirty="0" smtClean="0">
                <a:cs typeface="Arial" panose="020B0604020202020204" pitchFamily="34" charset="0"/>
              </a:rPr>
              <a:t>Social Relief of Distress</a:t>
            </a:r>
            <a:r>
              <a:rPr lang="en-ZA" dirty="0" smtClean="0">
                <a:cs typeface="Arial" panose="020B0604020202020204" pitchFamily="34" charset="0"/>
              </a:rPr>
              <a:t>:</a:t>
            </a:r>
          </a:p>
          <a:p>
            <a:endParaRPr lang="en-ZA" dirty="0" smtClean="0">
              <a:cs typeface="Arial" panose="020B0604020202020204" pitchFamily="34" charset="0"/>
            </a:endParaRPr>
          </a:p>
          <a:p>
            <a:pPr marL="742950" lvl="1" indent="-285750">
              <a:buFont typeface="Arial" panose="020B0604020202020204" pitchFamily="34" charset="0"/>
              <a:buChar char="•"/>
            </a:pPr>
            <a:r>
              <a:rPr lang="en-US" dirty="0" smtClean="0">
                <a:cs typeface="Arial" panose="020B0604020202020204" pitchFamily="34" charset="0"/>
              </a:rPr>
              <a:t>Screening and provision of Social Relief of Distress to individuals and families affected by the impact of the lockdown.</a:t>
            </a:r>
          </a:p>
          <a:p>
            <a:pPr marL="742950" lvl="1" indent="-285750">
              <a:buFont typeface="Arial" panose="020B0604020202020204" pitchFamily="34" charset="0"/>
              <a:buChar char="•"/>
            </a:pPr>
            <a:r>
              <a:rPr lang="en-ZA" dirty="0" smtClean="0">
                <a:cs typeface="Arial" panose="020B0604020202020204" pitchFamily="34" charset="0"/>
              </a:rPr>
              <a:t>Provision of SRD to families of children who were beneficiaries of government feeding schemes (Drop In centres, Community Nutrition and Development (CNDCs), Isibindi) who could not access these services as a result of the lock down</a:t>
            </a:r>
          </a:p>
          <a:p>
            <a:endParaRPr lang="en-ZA"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8305803" y="6024947"/>
            <a:ext cx="1423811" cy="667961"/>
          </a:xfrm>
          <a:prstGeom prst="rect">
            <a:avLst/>
          </a:prstGeom>
        </p:spPr>
      </p:pic>
      <p:pic>
        <p:nvPicPr>
          <p:cNvPr id="9" name="Picture 8" descr="ds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5961641"/>
            <a:ext cx="2616200" cy="782067"/>
          </a:xfrm>
          <a:prstGeom prst="rect">
            <a:avLst/>
          </a:prstGeom>
        </p:spPr>
      </p:pic>
      <p:sp>
        <p:nvSpPr>
          <p:cNvPr id="10" name="Date Placeholder 9"/>
          <p:cNvSpPr>
            <a:spLocks noGrp="1"/>
          </p:cNvSpPr>
          <p:nvPr>
            <p:ph type="dt" sz="half" idx="10"/>
          </p:nvPr>
        </p:nvSpPr>
        <p:spPr/>
        <p:txBody>
          <a:bodyPr/>
          <a:lstStyle/>
          <a:p>
            <a:fld id="{EE02E56B-6674-4E05-A230-8A08BE82AB96}" type="datetime1">
              <a:rPr lang="en-US" smtClean="0"/>
              <a:t>8/27/2020</a:t>
            </a:fld>
            <a:endParaRPr lang="en-US"/>
          </a:p>
        </p:txBody>
      </p:sp>
      <p:sp>
        <p:nvSpPr>
          <p:cNvPr id="11" name="Slide Number Placeholder 10"/>
          <p:cNvSpPr>
            <a:spLocks noGrp="1"/>
          </p:cNvSpPr>
          <p:nvPr>
            <p:ph type="sldNum" sz="quarter" idx="12"/>
          </p:nvPr>
        </p:nvSpPr>
        <p:spPr/>
        <p:txBody>
          <a:bodyPr/>
          <a:lstStyle/>
          <a:p>
            <a:fld id="{39AC5568-C467-DA4E-A229-6C912B895CA4}" type="slidenum">
              <a:rPr lang="en-US" smtClean="0"/>
              <a:t>9</a:t>
            </a:fld>
            <a:endParaRPr lang="en-US"/>
          </a:p>
        </p:txBody>
      </p:sp>
    </p:spTree>
    <p:extLst>
      <p:ext uri="{BB962C8B-B14F-4D97-AF65-F5344CB8AC3E}">
        <p14:creationId xmlns:p14="http://schemas.microsoft.com/office/powerpoint/2010/main" val="3766667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13653</TotalTime>
  <Words>3152</Words>
  <Application>Microsoft Office PowerPoint</Application>
  <PresentationFormat>A4 Paper (210x297 mm)</PresentationFormat>
  <Paragraphs>728</Paragraphs>
  <Slides>39</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ＭＳ Ｐゴシック</vt:lpstr>
      <vt:lpstr>ＭＳ Ｐゴシック</vt:lpstr>
      <vt:lpstr>Arial</vt:lpstr>
      <vt:lpstr>Arial Black</vt:lpstr>
      <vt:lpstr>Arial Narrow</vt:lpstr>
      <vt:lpstr>Calibri</vt:lpstr>
      <vt:lpstr>Cambria</vt:lpstr>
      <vt:lpstr>Noto Sans Symbols</vt:lpstr>
      <vt:lpstr>Symbol</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RELIEF OF DISTRESS</vt:lpstr>
      <vt:lpstr>PowerPoint Presentation</vt:lpstr>
      <vt:lpstr>PowerPoint Presentation</vt:lpstr>
      <vt:lpstr>The process of distributing food parcels (relating to COVID and normal distribution) co-ordinated to avoid duplications/double dipping</vt:lpstr>
      <vt:lpstr>PowerPoint Presentation</vt:lpstr>
      <vt:lpstr>Costing and the content of food parcels / Per National Standards</vt:lpstr>
      <vt:lpstr> FOOD PARCELS AND DONATIOND  DISTRIBUTED</vt:lpstr>
      <vt:lpstr>PowerPoint Presentation</vt:lpstr>
      <vt:lpstr>PowerPoint Presentation</vt:lpstr>
      <vt:lpstr>PowerPoint Presentation</vt:lpstr>
      <vt:lpstr>Child &amp; Female Headed Households SRD Distribution</vt:lpstr>
      <vt:lpstr>Frequency of  and Approach Food Distribution</vt:lpstr>
      <vt:lpstr>Challenges experienced during the distribution of Food Parcels and Recommended Remedial Actions</vt:lpstr>
      <vt:lpstr>SUMMARY SHELTERS FOR HOMELESS PERSONS</vt:lpstr>
      <vt:lpstr>PowerPoint Presentation</vt:lpstr>
      <vt:lpstr>PowerPoint Presentation</vt:lpstr>
      <vt:lpstr>PowerPoint Presentation</vt:lpstr>
      <vt:lpstr>PowerPoint Presentation</vt:lpstr>
      <vt:lpstr>PowerPoint Presentation</vt:lpstr>
      <vt:lpstr>PowerPoint Presentation</vt:lpstr>
      <vt:lpstr> SASSA UPDATE    </vt:lpstr>
      <vt:lpstr>Payment of  R350 Special SRD Grant as at 21 August 2020 </vt:lpstr>
      <vt:lpstr>TOTAL APPLICATIONS BY GENDER AS AT 21 August 2020 </vt:lpstr>
      <vt:lpstr>TOTAL APPLICATIONS BY CITIZENSHIP AS AT 21 AUGUST 2020 </vt:lpstr>
      <vt:lpstr>TOTAL APPLICATIONS BY CHANNEL AS AT 21 AUGUST 2020 </vt:lpstr>
      <vt:lpstr>PAYMENT OF R350 AT POST OFFICES</vt:lpstr>
      <vt:lpstr>Notification on Special COVID 19 SRD Grants (R350) by SAPO by 21 August 2020</vt:lpstr>
      <vt:lpstr>Special COVID 19 SRD Grants (R350) Paid by SAPO as at 21 August 2020</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Sureshinee Govender</cp:lastModifiedBy>
  <cp:revision>890</cp:revision>
  <cp:lastPrinted>2020-08-26T15:54:57Z</cp:lastPrinted>
  <dcterms:created xsi:type="dcterms:W3CDTF">2014-11-18T07:45:06Z</dcterms:created>
  <dcterms:modified xsi:type="dcterms:W3CDTF">2020-08-27T16:33:41Z</dcterms:modified>
</cp:coreProperties>
</file>