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6" r:id="rId2"/>
  </p:sldMasterIdLst>
  <p:notesMasterIdLst>
    <p:notesMasterId r:id="rId21"/>
  </p:notesMasterIdLst>
  <p:sldIdLst>
    <p:sldId id="291" r:id="rId3"/>
    <p:sldId id="265" r:id="rId4"/>
    <p:sldId id="303" r:id="rId5"/>
    <p:sldId id="306" r:id="rId6"/>
    <p:sldId id="286" r:id="rId7"/>
    <p:sldId id="297" r:id="rId8"/>
    <p:sldId id="310" r:id="rId9"/>
    <p:sldId id="311" r:id="rId10"/>
    <p:sldId id="312" r:id="rId11"/>
    <p:sldId id="309" r:id="rId12"/>
    <p:sldId id="317" r:id="rId13"/>
    <p:sldId id="279" r:id="rId14"/>
    <p:sldId id="319" r:id="rId15"/>
    <p:sldId id="315" r:id="rId16"/>
    <p:sldId id="295" r:id="rId17"/>
    <p:sldId id="320" r:id="rId18"/>
    <p:sldId id="299" r:id="rId19"/>
    <p:sldId id="30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709F43BE-BDAE-4229-8D14-C5F5E39D4B39}">
          <p14:sldIdLst/>
        </p14:section>
        <p14:section name="Untitled Section" id="{2976442E-4F1F-4AA4-83B4-7C4DD0EC6FA8}">
          <p14:sldIdLst>
            <p14:sldId id="291"/>
            <p14:sldId id="265"/>
            <p14:sldId id="303"/>
            <p14:sldId id="306"/>
            <p14:sldId id="286"/>
            <p14:sldId id="297"/>
            <p14:sldId id="310"/>
            <p14:sldId id="311"/>
            <p14:sldId id="312"/>
            <p14:sldId id="309"/>
            <p14:sldId id="317"/>
            <p14:sldId id="279"/>
            <p14:sldId id="319"/>
            <p14:sldId id="315"/>
            <p14:sldId id="295"/>
            <p14:sldId id="320"/>
            <p14:sldId id="299"/>
            <p14:sldId id="304"/>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1847" autoAdjust="0"/>
    <p:restoredTop sz="94660"/>
  </p:normalViewPr>
  <p:slideViewPr>
    <p:cSldViewPr snapToGrid="0" snapToObjects="1">
      <p:cViewPr varScale="1">
        <p:scale>
          <a:sx n="68" d="100"/>
          <a:sy n="68" d="100"/>
        </p:scale>
        <p:origin x="-324" y="-96"/>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8603A-29C1-4D42-B997-63A8761F3F57}" type="datetimeFigureOut">
              <a:rPr lang="en-GB" smtClean="0"/>
              <a:pPr/>
              <a:t>26/08/2020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43B3E7-15C3-4DC1-85F3-547B36497E09}" type="slidenum">
              <a:rPr lang="en-GB" smtClean="0"/>
              <a:pPr/>
              <a:t>‹#›</a:t>
            </a:fld>
            <a:endParaRPr lang="en-GB" dirty="0"/>
          </a:p>
        </p:txBody>
      </p:sp>
    </p:spTree>
    <p:extLst>
      <p:ext uri="{BB962C8B-B14F-4D97-AF65-F5344CB8AC3E}">
        <p14:creationId xmlns:p14="http://schemas.microsoft.com/office/powerpoint/2010/main" xmlns="" val="2714320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CA4E83C-54B5-4004-B2B4-F92A2C1511FD}" type="slidenum">
              <a:rPr lang="en-ZA" smtClean="0">
                <a:solidFill>
                  <a:prstClr val="black"/>
                </a:solidFill>
              </a:rPr>
              <a:pPr/>
              <a:t>1</a:t>
            </a:fld>
            <a:endParaRPr lang="en-ZA" dirty="0">
              <a:solidFill>
                <a:prstClr val="black"/>
              </a:solidFill>
            </a:endParaRPr>
          </a:p>
        </p:txBody>
      </p:sp>
    </p:spTree>
    <p:extLst>
      <p:ext uri="{BB962C8B-B14F-4D97-AF65-F5344CB8AC3E}">
        <p14:creationId xmlns:p14="http://schemas.microsoft.com/office/powerpoint/2010/main" xmlns="" val="1764807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31690" y="191919"/>
            <a:ext cx="4136119" cy="1482042"/>
          </a:xfrm>
          <a:prstGeom prst="rect">
            <a:avLst/>
          </a:prstGeom>
        </p:spPr>
      </p:pic>
      <p:pic>
        <p:nvPicPr>
          <p:cNvPr id="9" name="Picture 8" descr="speech buble 2.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2426103" y="1495044"/>
            <a:ext cx="5571744" cy="4782312"/>
          </a:xfrm>
          <a:prstGeom prst="rect">
            <a:avLst/>
          </a:prstGeom>
        </p:spPr>
      </p:pic>
      <p:pic>
        <p:nvPicPr>
          <p:cNvPr id="10" name="Picture 9" descr="speech buble 1.png"/>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3610899" y="1149858"/>
            <a:ext cx="5535168" cy="4901184"/>
          </a:xfrm>
          <a:prstGeom prst="rect">
            <a:avLst/>
          </a:prstGeom>
        </p:spPr>
      </p:pic>
      <p:sp>
        <p:nvSpPr>
          <p:cNvPr id="2" name="Title 1"/>
          <p:cNvSpPr>
            <a:spLocks noGrp="1"/>
          </p:cNvSpPr>
          <p:nvPr>
            <p:ph type="ctrTitle" hasCustomPrompt="1"/>
          </p:nvPr>
        </p:nvSpPr>
        <p:spPr>
          <a:xfrm>
            <a:off x="3951270" y="1969835"/>
            <a:ext cx="4476807"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51270"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userDrawn="1"/>
        </p:nvSpPr>
        <p:spPr>
          <a:xfrm>
            <a:off x="0" y="6483166"/>
            <a:ext cx="8885021"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2" name="Rectangle 11"/>
          <p:cNvSpPr/>
          <p:nvPr userDrawn="1"/>
        </p:nvSpPr>
        <p:spPr>
          <a:xfrm>
            <a:off x="11811715" y="6455127"/>
            <a:ext cx="380285"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8885021" y="6327553"/>
            <a:ext cx="2988235" cy="369332"/>
          </a:xfrm>
          <a:prstGeom prst="rect">
            <a:avLst/>
          </a:prstGeom>
          <a:noFill/>
        </p:spPr>
        <p:txBody>
          <a:bodyPr wrap="square" rtlCol="0">
            <a:spAutoFit/>
          </a:bodyPr>
          <a:lstStyle/>
          <a:p>
            <a:pPr algn="ctr"/>
            <a:r>
              <a:rPr lang="en-US" sz="1800" dirty="0" smtClean="0">
                <a:solidFill>
                  <a:schemeClr val="accent6"/>
                </a:solidFill>
              </a:rPr>
              <a:t>www.salga.org.za</a:t>
            </a:r>
            <a:endParaRPr lang="en-US" sz="1800"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85344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522510" y="424667"/>
            <a:ext cx="2171452" cy="778069"/>
          </a:xfrm>
          <a:prstGeom prst="rect">
            <a:avLst/>
          </a:prstGeom>
        </p:spPr>
      </p:pic>
      <p:sp>
        <p:nvSpPr>
          <p:cNvPr id="9" name="Rectangle 8"/>
          <p:cNvSpPr/>
          <p:nvPr userDrawn="1"/>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Rectangle 9"/>
          <p:cNvSpPr/>
          <p:nvPr userDrawn="1"/>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Box 10"/>
          <p:cNvSpPr txBox="1"/>
          <p:nvPr userDrawn="1"/>
        </p:nvSpPr>
        <p:spPr>
          <a:xfrm>
            <a:off x="8885021" y="6327553"/>
            <a:ext cx="2988235" cy="369332"/>
          </a:xfrm>
          <a:prstGeom prst="rect">
            <a:avLst/>
          </a:prstGeom>
          <a:noFill/>
        </p:spPr>
        <p:txBody>
          <a:bodyPr wrap="square" rtlCol="0">
            <a:spAutoFit/>
          </a:bodyPr>
          <a:lstStyle/>
          <a:p>
            <a:pPr algn="ctr"/>
            <a:r>
              <a:rPr lang="en-US" sz="1800" dirty="0" smtClean="0">
                <a:solidFill>
                  <a:schemeClr val="accent6"/>
                </a:solidFill>
              </a:rPr>
              <a:t>www.salga.org.za</a:t>
            </a:r>
            <a:endParaRPr lang="en-US" sz="1800" dirty="0">
              <a:solidFill>
                <a:schemeClr val="accent6"/>
              </a:solidFill>
            </a:endParaRPr>
          </a:p>
        </p:txBody>
      </p:sp>
      <p:pic>
        <p:nvPicPr>
          <p:cNvPr id="12" name="Picture 11" descr="Speech3.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2385212" y="1364309"/>
            <a:ext cx="6495099" cy="4999329"/>
          </a:xfrm>
          <a:prstGeom prst="rect">
            <a:avLst/>
          </a:prstGeom>
        </p:spPr>
      </p:pic>
    </p:spTree>
    <p:extLst>
      <p:ext uri="{BB962C8B-B14F-4D97-AF65-F5344CB8AC3E}">
        <p14:creationId xmlns:p14="http://schemas.microsoft.com/office/powerpoint/2010/main" xmlns=""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95128335-C85A-48E2-A235-18E98471F6DC}" type="slidenum">
              <a:rPr lang="en-US">
                <a:solidFill>
                  <a:srgbClr val="F06D19">
                    <a:tint val="75000"/>
                  </a:srgbClr>
                </a:solidFill>
              </a:rPr>
              <a:pPr/>
              <a:t>‹#›</a:t>
            </a:fld>
            <a:endParaRPr lang="en-US" dirty="0">
              <a:solidFill>
                <a:srgbClr val="F06D19">
                  <a:tint val="75000"/>
                </a:srgbClr>
              </a:solidFill>
            </a:endParaRPr>
          </a:p>
        </p:txBody>
      </p:sp>
    </p:spTree>
    <p:extLst>
      <p:ext uri="{BB962C8B-B14F-4D97-AF65-F5344CB8AC3E}">
        <p14:creationId xmlns:p14="http://schemas.microsoft.com/office/powerpoint/2010/main" xmlns="" val="4071767293"/>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5796" y="264914"/>
            <a:ext cx="3583329"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63055" y="1085136"/>
            <a:ext cx="5571744"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447851" y="966264"/>
            <a:ext cx="5535168" cy="4901184"/>
          </a:xfrm>
          <a:prstGeom prst="rect">
            <a:avLst/>
          </a:prstGeom>
        </p:spPr>
      </p:pic>
      <p:sp>
        <p:nvSpPr>
          <p:cNvPr id="2" name="Title 1"/>
          <p:cNvSpPr>
            <a:spLocks noGrp="1"/>
          </p:cNvSpPr>
          <p:nvPr>
            <p:ph type="ctrTitle" hasCustomPrompt="1"/>
          </p:nvPr>
        </p:nvSpPr>
        <p:spPr>
          <a:xfrm>
            <a:off x="4807705" y="1969837"/>
            <a:ext cx="4476807" cy="1023013"/>
          </a:xfrm>
        </p:spPr>
        <p:txBody>
          <a:bodyPr>
            <a:normAutofit/>
          </a:bodyPr>
          <a:lstStyle>
            <a:lvl1pPr>
              <a:defRPr sz="18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07705" y="3281730"/>
            <a:ext cx="4613057" cy="1375432"/>
          </a:xfrm>
        </p:spPr>
        <p:txBody>
          <a:bodyPr>
            <a:normAutofit/>
          </a:bodyPr>
          <a:lstStyle>
            <a:lvl1pPr marL="0" indent="0" algn="ctr">
              <a:buNone/>
              <a:defRPr sz="1200" b="1">
                <a:solidFill>
                  <a:schemeClr val="accent6"/>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8"/>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2" name="Rectangle 11"/>
          <p:cNvSpPr/>
          <p:nvPr/>
        </p:nvSpPr>
        <p:spPr>
          <a:xfrm>
            <a:off x="11811716" y="6455129"/>
            <a:ext cx="38028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3" name="TextBox 12"/>
          <p:cNvSpPr txBox="1"/>
          <p:nvPr/>
        </p:nvSpPr>
        <p:spPr>
          <a:xfrm>
            <a:off x="8885021" y="6327553"/>
            <a:ext cx="2988235" cy="300082"/>
          </a:xfrm>
          <a:prstGeom prst="rect">
            <a:avLst/>
          </a:prstGeom>
          <a:noFill/>
        </p:spPr>
        <p:txBody>
          <a:bodyPr wrap="square" rtlCol="0">
            <a:spAutoFit/>
          </a:bodyPr>
          <a:lstStyle/>
          <a:p>
            <a:pPr algn="ctr">
              <a:defRPr/>
            </a:pPr>
            <a:r>
              <a:rPr lang="en-US" sz="1350" dirty="0" smtClean="0">
                <a:solidFill>
                  <a:srgbClr val="000000"/>
                </a:solidFill>
              </a:rPr>
              <a:t>www.salga.org.za</a:t>
            </a:r>
            <a:endParaRPr lang="en-US" sz="1350" dirty="0">
              <a:solidFill>
                <a:srgbClr val="000000"/>
              </a:solidFill>
            </a:endParaRPr>
          </a:p>
        </p:txBody>
      </p:sp>
    </p:spTree>
    <p:extLst>
      <p:ext uri="{BB962C8B-B14F-4D97-AF65-F5344CB8AC3E}">
        <p14:creationId xmlns:p14="http://schemas.microsoft.com/office/powerpoint/2010/main" xmlns="" val="312414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41"/>
            <a:ext cx="8534400"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2" y="1752600"/>
            <a:ext cx="10725149"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22511" y="424669"/>
            <a:ext cx="2171452" cy="778069"/>
          </a:xfrm>
          <a:prstGeom prst="rect">
            <a:avLst/>
          </a:prstGeom>
        </p:spPr>
      </p:pic>
      <p:sp>
        <p:nvSpPr>
          <p:cNvPr id="9" name="Rectangle 8"/>
          <p:cNvSpPr/>
          <p:nvPr/>
        </p:nvSpPr>
        <p:spPr>
          <a:xfrm>
            <a:off x="0" y="6483168"/>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0" name="Rectangle 9"/>
          <p:cNvSpPr/>
          <p:nvPr/>
        </p:nvSpPr>
        <p:spPr>
          <a:xfrm>
            <a:off x="11811716" y="6455129"/>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1" name="TextBox 10"/>
          <p:cNvSpPr txBox="1"/>
          <p:nvPr/>
        </p:nvSpPr>
        <p:spPr>
          <a:xfrm>
            <a:off x="8885021" y="6327553"/>
            <a:ext cx="2988235" cy="300082"/>
          </a:xfrm>
          <a:prstGeom prst="rect">
            <a:avLst/>
          </a:prstGeom>
          <a:noFill/>
        </p:spPr>
        <p:txBody>
          <a:bodyPr wrap="square" rtlCol="0">
            <a:spAutoFit/>
          </a:bodyPr>
          <a:lstStyle/>
          <a:p>
            <a:pPr algn="ctr">
              <a:defRPr/>
            </a:pPr>
            <a:r>
              <a:rPr lang="en-US" sz="1350" dirty="0" smtClean="0">
                <a:solidFill>
                  <a:srgbClr val="000000"/>
                </a:solidFill>
              </a:rPr>
              <a:t>www.salga.org.za</a:t>
            </a:r>
            <a:endParaRPr lang="en-US" sz="1350" dirty="0">
              <a:solidFill>
                <a:srgbClr val="000000"/>
              </a:solidFill>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385213" y="1364310"/>
            <a:ext cx="6495099" cy="4999329"/>
          </a:xfrm>
          <a:prstGeom prst="rect">
            <a:avLst/>
          </a:prstGeom>
        </p:spPr>
      </p:pic>
    </p:spTree>
    <p:extLst>
      <p:ext uri="{BB962C8B-B14F-4D97-AF65-F5344CB8AC3E}">
        <p14:creationId xmlns:p14="http://schemas.microsoft.com/office/powerpoint/2010/main" xmlns="" val="19150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225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342900"/>
            <a:fld id="{22DE3D06-4437-4F43-807B-2CE4A49B76C4}" type="slidenum">
              <a:rPr lang="en-ZA" smtClean="0">
                <a:solidFill>
                  <a:srgbClr val="F06D19">
                    <a:tint val="75000"/>
                  </a:srgbClr>
                </a:solidFill>
              </a:rPr>
              <a:pPr defTabSz="342900"/>
              <a:t>‹#›</a:t>
            </a:fld>
            <a:endParaRPr lang="en-ZA" dirty="0">
              <a:solidFill>
                <a:srgbClr val="F06D19">
                  <a:tint val="75000"/>
                </a:srgbClr>
              </a:solidFill>
            </a:endParaRPr>
          </a:p>
        </p:txBody>
      </p:sp>
    </p:spTree>
    <p:extLst>
      <p:ext uri="{BB962C8B-B14F-4D97-AF65-F5344CB8AC3E}">
        <p14:creationId xmlns:p14="http://schemas.microsoft.com/office/powerpoint/2010/main" xmlns="" val="843272895"/>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page">
    <p:spTree>
      <p:nvGrpSpPr>
        <p:cNvPr id="1" name=""/>
        <p:cNvGrpSpPr/>
        <p:nvPr/>
      </p:nvGrpSpPr>
      <p:grpSpPr>
        <a:xfrm>
          <a:off x="0" y="0"/>
          <a:ext cx="0" cy="0"/>
          <a:chOff x="0" y="0"/>
          <a:chExt cx="0" cy="0"/>
        </a:xfrm>
      </p:grpSpPr>
      <p:pic>
        <p:nvPicPr>
          <p:cNvPr id="13" name="Picture 12" descr="speech bubl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42393" y="274640"/>
            <a:ext cx="739743" cy="654040"/>
          </a:xfrm>
          <a:prstGeom prst="rect">
            <a:avLst/>
          </a:prstGeom>
        </p:spPr>
      </p:pic>
      <p:sp>
        <p:nvSpPr>
          <p:cNvPr id="2" name="Title 1"/>
          <p:cNvSpPr>
            <a:spLocks noGrp="1"/>
          </p:cNvSpPr>
          <p:nvPr>
            <p:ph type="title" hasCustomPrompt="1"/>
          </p:nvPr>
        </p:nvSpPr>
        <p:spPr>
          <a:xfrm>
            <a:off x="1883744" y="274641"/>
            <a:ext cx="7260257"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2" y="1752600"/>
            <a:ext cx="10725149"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522511" y="424669"/>
            <a:ext cx="2171452" cy="778069"/>
          </a:xfrm>
          <a:prstGeom prst="rect">
            <a:avLst/>
          </a:prstGeom>
        </p:spPr>
      </p:pic>
      <p:sp>
        <p:nvSpPr>
          <p:cNvPr id="9" name="Rectangle 8"/>
          <p:cNvSpPr/>
          <p:nvPr/>
        </p:nvSpPr>
        <p:spPr>
          <a:xfrm>
            <a:off x="0" y="6483168"/>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10" name="Rectangle 9"/>
          <p:cNvSpPr/>
          <p:nvPr/>
        </p:nvSpPr>
        <p:spPr>
          <a:xfrm>
            <a:off x="11811716" y="6455129"/>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11" name="TextBox 10"/>
          <p:cNvSpPr txBox="1"/>
          <p:nvPr/>
        </p:nvSpPr>
        <p:spPr>
          <a:xfrm>
            <a:off x="8885021" y="6327553"/>
            <a:ext cx="2988235" cy="300082"/>
          </a:xfrm>
          <a:prstGeom prst="rect">
            <a:avLst/>
          </a:prstGeom>
          <a:noFill/>
        </p:spPr>
        <p:txBody>
          <a:bodyPr wrap="square" rtlCol="0">
            <a:spAutoFit/>
          </a:bodyPr>
          <a:lstStyle/>
          <a:p>
            <a:pPr algn="ctr" defTabSz="685800"/>
            <a:r>
              <a:rPr lang="en-US" sz="1350" dirty="0" smtClean="0">
                <a:solidFill>
                  <a:srgbClr val="000000"/>
                </a:solidFill>
              </a:rPr>
              <a:t>www.salga.org.za</a:t>
            </a:r>
            <a:endParaRPr lang="en-US" sz="1350" dirty="0">
              <a:solidFill>
                <a:srgbClr val="000000"/>
              </a:solidFill>
            </a:endParaRPr>
          </a:p>
        </p:txBody>
      </p:sp>
      <p:sp>
        <p:nvSpPr>
          <p:cNvPr id="3" name="Date Placeholder 2"/>
          <p:cNvSpPr>
            <a:spLocks noGrp="1"/>
          </p:cNvSpPr>
          <p:nvPr>
            <p:ph type="dt" sz="half" idx="11"/>
          </p:nvPr>
        </p:nvSpPr>
        <p:spPr/>
        <p:txBody>
          <a:bodyPr/>
          <a:lstStyle/>
          <a:p>
            <a:fld id="{42F21C27-4874-8A48-9ED2-403E154C5BB2}" type="datetime1">
              <a:rPr lang="en-ZA" smtClean="0">
                <a:solidFill>
                  <a:srgbClr val="F06D19">
                    <a:tint val="75000"/>
                  </a:srgbClr>
                </a:solidFill>
              </a:rPr>
              <a:pPr/>
              <a:t>2020/08/26</a:t>
            </a:fld>
            <a:endParaRPr lang="en-US" dirty="0">
              <a:solidFill>
                <a:srgbClr val="F06D19">
                  <a:tint val="75000"/>
                </a:srgbClr>
              </a:solidFill>
            </a:endParaRPr>
          </a:p>
        </p:txBody>
      </p:sp>
      <p:sp>
        <p:nvSpPr>
          <p:cNvPr id="4" name="Footer Placeholder 3"/>
          <p:cNvSpPr>
            <a:spLocks noGrp="1"/>
          </p:cNvSpPr>
          <p:nvPr>
            <p:ph type="ftr" sz="quarter" idx="12"/>
          </p:nvPr>
        </p:nvSpPr>
        <p:spPr/>
        <p:txBody>
          <a:bodyPr/>
          <a:lstStyle/>
          <a:p>
            <a:endParaRPr lang="en-US" dirty="0">
              <a:solidFill>
                <a:srgbClr val="F06D19">
                  <a:tint val="75000"/>
                </a:srgbClr>
              </a:solidFill>
            </a:endParaRPr>
          </a:p>
        </p:txBody>
      </p:sp>
      <p:sp>
        <p:nvSpPr>
          <p:cNvPr id="5" name="Slide Number Placeholder 4"/>
          <p:cNvSpPr>
            <a:spLocks noGrp="1"/>
          </p:cNvSpPr>
          <p:nvPr>
            <p:ph type="sldNum" sz="quarter" idx="13"/>
          </p:nvPr>
        </p:nvSpPr>
        <p:spPr>
          <a:xfrm>
            <a:off x="35300" y="122239"/>
            <a:ext cx="1219392" cy="812612"/>
          </a:xfrm>
          <a:noFill/>
          <a:ln>
            <a:noFill/>
          </a:ln>
        </p:spPr>
        <p:style>
          <a:lnRef idx="2">
            <a:schemeClr val="accent1"/>
          </a:lnRef>
          <a:fillRef idx="1">
            <a:schemeClr val="lt1"/>
          </a:fillRef>
          <a:effectRef idx="0">
            <a:schemeClr val="accent1"/>
          </a:effectRef>
          <a:fontRef idx="none"/>
        </p:style>
        <p:txBody>
          <a:bodyPr>
            <a:scene3d>
              <a:camera prst="orthographicFront"/>
              <a:lightRig rig="soft" dir="t">
                <a:rot lat="0" lon="0" rev="10800000"/>
              </a:lightRig>
            </a:scene3d>
            <a:sp3d>
              <a:bevelT w="27940" h="12700"/>
              <a:contourClr>
                <a:srgbClr val="DDDDDD"/>
              </a:contourClr>
            </a:sp3d>
          </a:bodyPr>
          <a:lstStyle>
            <a:lvl1pPr algn="ctr">
              <a:defRPr sz="1800" b="1" cap="none" spc="113">
                <a:ln w="11430"/>
                <a:solidFill>
                  <a:srgbClr val="F8F8F8"/>
                </a:solidFill>
                <a:effectLst>
                  <a:outerShdw blurRad="25400" algn="tl" rotWithShape="0">
                    <a:srgbClr val="000000">
                      <a:alpha val="43000"/>
                    </a:srgbClr>
                  </a:outerShdw>
                </a:effectLst>
              </a:defRPr>
            </a:lvl1pPr>
          </a:lstStyle>
          <a:p>
            <a:fld id="{EE2BC727-926F-1646-BD6E-3FDEEEEFCBE9}" type="slidenum">
              <a:rPr lang="en-US" smtClean="0"/>
              <a:pPr/>
              <a:t>‹#›</a:t>
            </a:fld>
            <a:endParaRPr lang="en-US" dirty="0"/>
          </a:p>
        </p:txBody>
      </p:sp>
    </p:spTree>
    <p:extLst>
      <p:ext uri="{BB962C8B-B14F-4D97-AF65-F5344CB8AC3E}">
        <p14:creationId xmlns:p14="http://schemas.microsoft.com/office/powerpoint/2010/main" xmlns="" val="1957790867"/>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73E65-72FA-9C4C-86F5-527BDFE5F362}" type="datetimeFigureOut">
              <a:rPr lang="en-US" smtClean="0"/>
              <a:pPr/>
              <a:t>8/26/2020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4A8EF-2000-014D-A4B6-9413622816E2}" type="slidenum">
              <a:rPr lang="en-US" smtClean="0"/>
              <a:pPr/>
              <a:t>‹#›</a:t>
            </a:fld>
            <a:endParaRPr lang="en-US" dirty="0"/>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srgbClr val="F06D19">
                  <a:tint val="75000"/>
                </a:srgb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srgbClr val="F06D19">
                  <a:tint val="75000"/>
                </a:srgb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6C2CDB-A538-AA4E-87C3-EB7CD954E69E}" type="slidenum">
              <a:rPr lang="en-US" smtClean="0">
                <a:solidFill>
                  <a:srgbClr val="F06D19">
                    <a:tint val="75000"/>
                  </a:srgbClr>
                </a:solidFill>
              </a:rPr>
              <a:pPr/>
              <a:t>‹#›</a:t>
            </a:fld>
            <a:endParaRPr lang="en-US" dirty="0">
              <a:solidFill>
                <a:srgbClr val="F06D19">
                  <a:tint val="75000"/>
                </a:srgbClr>
              </a:solidFill>
            </a:endParaRPr>
          </a:p>
        </p:txBody>
      </p:sp>
    </p:spTree>
    <p:extLst>
      <p:ext uri="{BB962C8B-B14F-4D97-AF65-F5344CB8AC3E}">
        <p14:creationId xmlns:p14="http://schemas.microsoft.com/office/powerpoint/2010/main" xmlns="" val="74311907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salga.org.za/" TargetMode="External"/><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758569" y="1947937"/>
            <a:ext cx="6723547" cy="1375432"/>
          </a:xfrm>
        </p:spPr>
        <p:txBody>
          <a:bodyPr>
            <a:noAutofit/>
          </a:bodyPr>
          <a:lstStyle/>
          <a:p>
            <a:r>
              <a:rPr lang="en-GB" sz="3200" dirty="0">
                <a:solidFill>
                  <a:schemeClr val="accent1"/>
                </a:solidFill>
              </a:rPr>
              <a:t>SALGA SUPPORT </a:t>
            </a:r>
            <a:endParaRPr lang="en-GB" sz="3200" dirty="0" smtClean="0">
              <a:solidFill>
                <a:schemeClr val="accent1"/>
              </a:solidFill>
            </a:endParaRPr>
          </a:p>
          <a:p>
            <a:r>
              <a:rPr lang="en-GB" sz="3200" dirty="0" smtClean="0">
                <a:solidFill>
                  <a:schemeClr val="accent1"/>
                </a:solidFill>
              </a:rPr>
              <a:t>TO  </a:t>
            </a:r>
          </a:p>
          <a:p>
            <a:r>
              <a:rPr lang="en-GB" sz="3200" dirty="0" smtClean="0">
                <a:solidFill>
                  <a:schemeClr val="accent1"/>
                </a:solidFill>
              </a:rPr>
              <a:t>MADIBENG </a:t>
            </a:r>
            <a:r>
              <a:rPr lang="en-GB" sz="3200" dirty="0">
                <a:solidFill>
                  <a:schemeClr val="accent1"/>
                </a:solidFill>
              </a:rPr>
              <a:t>LOCAL	MUNICIPALITY</a:t>
            </a:r>
          </a:p>
        </p:txBody>
      </p:sp>
      <p:sp>
        <p:nvSpPr>
          <p:cNvPr id="5" name="Subtitle 3"/>
          <p:cNvSpPr txBox="1">
            <a:spLocks/>
          </p:cNvSpPr>
          <p:nvPr/>
        </p:nvSpPr>
        <p:spPr>
          <a:xfrm>
            <a:off x="428151" y="4780608"/>
            <a:ext cx="4916128" cy="137543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1600" b="1" kern="1200">
                <a:solidFill>
                  <a:schemeClr val="accent6"/>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2000" dirty="0"/>
              <a:t>PC COGTA ENGAGEMENT WITH MADIBENG LOCAL MUNICIPALITY</a:t>
            </a:r>
          </a:p>
          <a:p>
            <a:r>
              <a:rPr lang="en-GB" sz="2000" dirty="0" smtClean="0"/>
              <a:t>26 AUGUST </a:t>
            </a:r>
            <a:r>
              <a:rPr lang="en-GB" sz="2000" dirty="0"/>
              <a:t>2020</a:t>
            </a:r>
            <a:endParaRPr lang="en-ZA" sz="2000" dirty="0"/>
          </a:p>
        </p:txBody>
      </p:sp>
    </p:spTree>
    <p:extLst>
      <p:ext uri="{BB962C8B-B14F-4D97-AF65-F5344CB8AC3E}">
        <p14:creationId xmlns:p14="http://schemas.microsoft.com/office/powerpoint/2010/main" xmlns="" val="1589721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72" y="303610"/>
            <a:ext cx="6598693" cy="794815"/>
          </a:xfrm>
        </p:spPr>
        <p:txBody>
          <a:bodyPr>
            <a:noAutofit/>
          </a:bodyPr>
          <a:lstStyle/>
          <a:p>
            <a:r>
              <a:rPr lang="en-ZA" sz="2400" dirty="0" smtClean="0"/>
              <a:t>            </a:t>
            </a:r>
            <a:r>
              <a:rPr lang="en-ZA" sz="1800" dirty="0"/>
              <a:t>SALGA SUPPORT PROGRAMME </a:t>
            </a:r>
            <a:r>
              <a:rPr lang="en-ZA" sz="2400" dirty="0"/>
              <a:t/>
            </a:r>
            <a:br>
              <a:rPr lang="en-ZA" sz="2400" dirty="0"/>
            </a:br>
            <a:endParaRPr lang="en-ZA" sz="2400" dirty="0"/>
          </a:p>
        </p:txBody>
      </p:sp>
      <p:sp>
        <p:nvSpPr>
          <p:cNvPr id="3" name="Text Placeholder 2"/>
          <p:cNvSpPr>
            <a:spLocks noGrp="1"/>
          </p:cNvSpPr>
          <p:nvPr>
            <p:ph type="body" sz="quarter" idx="10"/>
          </p:nvPr>
        </p:nvSpPr>
        <p:spPr>
          <a:xfrm>
            <a:off x="1698172" y="1282890"/>
            <a:ext cx="8512629" cy="524320"/>
          </a:xfrm>
        </p:spPr>
        <p:txBody>
          <a:bodyPr>
            <a:normAutofit/>
          </a:bodyPr>
          <a:lstStyle/>
          <a:p>
            <a:pPr marL="0" indent="0" algn="ctr">
              <a:buNone/>
            </a:pPr>
            <a:r>
              <a:rPr lang="en-ZA" sz="2000" b="1" dirty="0"/>
              <a:t>2017/18 Financial Year</a:t>
            </a:r>
          </a:p>
          <a:p>
            <a:pPr marL="0" indent="0" algn="ctr">
              <a:buNone/>
            </a:pPr>
            <a:endParaRPr lang="en-ZA" sz="2000" dirty="0">
              <a:solidFill>
                <a:srgbClr val="F06D19"/>
              </a:solidFill>
            </a:endParaRPr>
          </a:p>
          <a:p>
            <a:pPr marL="0" indent="0" algn="ctr">
              <a:buNone/>
            </a:pPr>
            <a:endParaRPr lang="en-ZA" sz="2000" dirty="0">
              <a:solidFill>
                <a:schemeClr val="tx1"/>
              </a:solidFill>
            </a:endParaRPr>
          </a:p>
          <a:p>
            <a:pPr marL="0" indent="0" algn="ctr">
              <a:buNone/>
            </a:pPr>
            <a:endParaRPr lang="en-ZA" sz="2000" dirty="0">
              <a:solidFill>
                <a:schemeClr val="tx1"/>
              </a:solidFill>
            </a:endParaRPr>
          </a:p>
          <a:p>
            <a:pPr algn="ctr"/>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xmlns="" val="3311557249"/>
              </p:ext>
            </p:extLst>
          </p:nvPr>
        </p:nvGraphicFramePr>
        <p:xfrm>
          <a:off x="2064774" y="1271375"/>
          <a:ext cx="9956056" cy="5151038"/>
        </p:xfrm>
        <a:graphic>
          <a:graphicData uri="http://schemas.openxmlformats.org/drawingml/2006/table">
            <a:tbl>
              <a:tblPr firstRow="1" bandRow="1">
                <a:tableStyleId>{5C22544A-7EE6-4342-B048-85BDC9FD1C3A}</a:tableStyleId>
              </a:tblPr>
              <a:tblGrid>
                <a:gridCol w="603398">
                  <a:extLst>
                    <a:ext uri="{9D8B030D-6E8A-4147-A177-3AD203B41FA5}">
                      <a16:colId xmlns:a16="http://schemas.microsoft.com/office/drawing/2014/main" xmlns="" val="60079389"/>
                    </a:ext>
                  </a:extLst>
                </a:gridCol>
                <a:gridCol w="3611358">
                  <a:extLst>
                    <a:ext uri="{9D8B030D-6E8A-4147-A177-3AD203B41FA5}">
                      <a16:colId xmlns:a16="http://schemas.microsoft.com/office/drawing/2014/main" xmlns="" val="649221311"/>
                    </a:ext>
                  </a:extLst>
                </a:gridCol>
                <a:gridCol w="5741300">
                  <a:extLst>
                    <a:ext uri="{9D8B030D-6E8A-4147-A177-3AD203B41FA5}">
                      <a16:colId xmlns:a16="http://schemas.microsoft.com/office/drawing/2014/main" xmlns="" val="3300162121"/>
                    </a:ext>
                  </a:extLst>
                </a:gridCol>
              </a:tblGrid>
              <a:tr h="257158">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xmlns="" val="746760717"/>
                  </a:ext>
                </a:extLst>
              </a:tr>
              <a:tr h="854514">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algn="l" defTabSz="457200" rtl="0" eaLnBrk="1" latinLnBrk="0" hangingPunct="1"/>
                      <a:r>
                        <a:rPr lang="en-ZA" sz="1600" b="0" kern="1200" dirty="0" smtClean="0">
                          <a:solidFill>
                            <a:schemeClr val="accent6"/>
                          </a:solidFill>
                          <a:latin typeface="+mn-lt"/>
                          <a:ea typeface="+mn-ea"/>
                          <a:cs typeface="+mn-cs"/>
                        </a:rPr>
                        <a:t>Budget</a:t>
                      </a:r>
                      <a:r>
                        <a:rPr lang="en-ZA" sz="1600" b="0" kern="1200" baseline="0" dirty="0" smtClean="0">
                          <a:solidFill>
                            <a:schemeClr val="accent6"/>
                          </a:solidFill>
                          <a:latin typeface="+mn-lt"/>
                          <a:ea typeface="+mn-ea"/>
                          <a:cs typeface="+mn-cs"/>
                        </a:rPr>
                        <a:t> engagement </a:t>
                      </a:r>
                      <a:r>
                        <a:rPr lang="en-ZA" sz="1600" b="1" kern="1200" baseline="0" dirty="0" smtClean="0">
                          <a:solidFill>
                            <a:schemeClr val="accent6"/>
                          </a:solidFill>
                          <a:latin typeface="+mn-lt"/>
                          <a:ea typeface="+mn-ea"/>
                          <a:cs typeface="+mn-cs"/>
                        </a:rPr>
                        <a:t>(the support is conducted on yearly basis)            </a:t>
                      </a:r>
                      <a:endParaRPr lang="en-ZA" sz="1600" b="1" kern="1200" dirty="0">
                        <a:solidFill>
                          <a:schemeClr val="accent6"/>
                        </a:solidFill>
                        <a:latin typeface="+mn-lt"/>
                        <a:ea typeface="+mn-ea"/>
                        <a:cs typeface="+mn-cs"/>
                      </a:endParaRPr>
                    </a:p>
                  </a:txBody>
                  <a:tcPr/>
                </a:tc>
                <a:tc>
                  <a:txBody>
                    <a:bodyPr/>
                    <a:lstStyle/>
                    <a:p>
                      <a:pPr algn="l"/>
                      <a:r>
                        <a:rPr lang="en-ZA" sz="1600" dirty="0" smtClean="0">
                          <a:solidFill>
                            <a:schemeClr val="accent6"/>
                          </a:solidFill>
                        </a:rPr>
                        <a:t>Working with PT to assist the municipality to table a funded budget in compliance with MFMA sec 18</a:t>
                      </a:r>
                      <a:endParaRPr lang="en-ZA" sz="1600" dirty="0">
                        <a:solidFill>
                          <a:schemeClr val="accent6"/>
                        </a:solidFill>
                      </a:endParaRPr>
                    </a:p>
                  </a:txBody>
                  <a:tcPr/>
                </a:tc>
                <a:extLst>
                  <a:ext uri="{0D108BD9-81ED-4DB2-BD59-A6C34878D82A}">
                    <a16:rowId xmlns:a16="http://schemas.microsoft.com/office/drawing/2014/main" xmlns="" val="1907453937"/>
                  </a:ext>
                </a:extLst>
              </a:tr>
              <a:tr h="1367222">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accent6"/>
                          </a:solidFill>
                          <a:latin typeface="+mn-lt"/>
                          <a:ea typeface="+mn-ea"/>
                          <a:cs typeface="+mn-cs"/>
                        </a:rPr>
                        <a:t>Revenue Management </a:t>
                      </a:r>
                      <a:r>
                        <a:rPr lang="en-ZA" sz="1600" b="1" kern="1200" baseline="0" dirty="0" smtClean="0">
                          <a:solidFill>
                            <a:schemeClr val="accent6"/>
                          </a:solidFill>
                          <a:latin typeface="+mn-lt"/>
                          <a:ea typeface="+mn-ea"/>
                          <a:cs typeface="+mn-cs"/>
                        </a:rPr>
                        <a:t>(the support is conducted on yearly basis)            </a:t>
                      </a:r>
                      <a:endParaRPr lang="en-ZA" sz="1600" b="1" kern="1200" dirty="0" smtClean="0">
                        <a:solidFill>
                          <a:schemeClr val="accent6"/>
                        </a:solidFill>
                        <a:latin typeface="+mn-lt"/>
                        <a:ea typeface="+mn-ea"/>
                        <a:cs typeface="+mn-cs"/>
                      </a:endParaRPr>
                    </a:p>
                    <a:p>
                      <a:pPr marL="0" algn="l" defTabSz="457200" rtl="0" eaLnBrk="1" latinLnBrk="0" hangingPunct="1"/>
                      <a:endParaRPr lang="en-ZA" sz="1600" kern="1200" dirty="0">
                        <a:solidFill>
                          <a:schemeClr val="accent6"/>
                        </a:solidFill>
                        <a:latin typeface="+mn-lt"/>
                        <a:ea typeface="+mn-ea"/>
                        <a:cs typeface="+mn-cs"/>
                      </a:endParaRPr>
                    </a:p>
                  </a:txBody>
                  <a:tcPr/>
                </a:tc>
                <a:tc>
                  <a:txBody>
                    <a:bodyPr/>
                    <a:lstStyle/>
                    <a:p>
                      <a:pPr marL="0" indent="0">
                        <a:buNone/>
                      </a:pPr>
                      <a:r>
                        <a:rPr lang="en-ZA" sz="1600" dirty="0" smtClean="0">
                          <a:solidFill>
                            <a:schemeClr val="accent6"/>
                          </a:solidFill>
                        </a:rPr>
                        <a:t>In collaboration COGHSTA</a:t>
                      </a:r>
                      <a:r>
                        <a:rPr lang="en-ZA" sz="1600" baseline="0" dirty="0" smtClean="0">
                          <a:solidFill>
                            <a:schemeClr val="accent6"/>
                          </a:solidFill>
                        </a:rPr>
                        <a:t> </a:t>
                      </a:r>
                      <a:r>
                        <a:rPr lang="en-ZA" sz="1600" dirty="0" smtClean="0">
                          <a:solidFill>
                            <a:schemeClr val="accent6"/>
                          </a:solidFill>
                        </a:rPr>
                        <a:t>Revenue Enhancement  Forum held quarterly where municipalities share good practice on Revenue collection, implementation of credit control policies.</a:t>
                      </a:r>
                    </a:p>
                  </a:txBody>
                  <a:tcPr/>
                </a:tc>
                <a:extLst>
                  <a:ext uri="{0D108BD9-81ED-4DB2-BD59-A6C34878D82A}">
                    <a16:rowId xmlns:a16="http://schemas.microsoft.com/office/drawing/2014/main" xmlns="" val="3802054514"/>
                  </a:ext>
                </a:extLst>
              </a:tr>
              <a:tr h="854514">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accent6"/>
                          </a:solidFill>
                          <a:latin typeface="+mn-lt"/>
                          <a:ea typeface="+mn-ea"/>
                          <a:cs typeface="+mn-cs"/>
                        </a:rPr>
                        <a:t>Capacity building on Assets Management.</a:t>
                      </a:r>
                    </a:p>
                    <a:p>
                      <a:pPr marL="0" algn="l" defTabSz="457200" rtl="0" eaLnBrk="1" latinLnBrk="0" hangingPunct="1"/>
                      <a:endParaRPr lang="en-ZA" sz="1600" kern="1200" dirty="0">
                        <a:solidFill>
                          <a:schemeClr val="accent6"/>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smtClean="0">
                          <a:solidFill>
                            <a:schemeClr val="accent6"/>
                          </a:solidFill>
                        </a:rPr>
                        <a:t>Producing</a:t>
                      </a:r>
                      <a:r>
                        <a:rPr lang="en-GB" sz="1600" baseline="0" dirty="0" smtClean="0">
                          <a:solidFill>
                            <a:schemeClr val="accent6"/>
                          </a:solidFill>
                        </a:rPr>
                        <a:t> GRAP Compliant Assets Register and Annual Financial Statements.</a:t>
                      </a:r>
                      <a:endParaRPr lang="en-ZA" sz="1600" dirty="0" smtClean="0">
                        <a:solidFill>
                          <a:schemeClr val="accent6"/>
                        </a:solidFill>
                      </a:endParaRPr>
                    </a:p>
                  </a:txBody>
                  <a:tcPr/>
                </a:tc>
                <a:extLst>
                  <a:ext uri="{0D108BD9-81ED-4DB2-BD59-A6C34878D82A}">
                    <a16:rowId xmlns:a16="http://schemas.microsoft.com/office/drawing/2014/main" xmlns="" val="10003"/>
                  </a:ext>
                </a:extLst>
              </a:tr>
              <a:tr h="854514">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algn="l"/>
                      <a:r>
                        <a:rPr lang="en-ZA" sz="1600" dirty="0" smtClean="0">
                          <a:solidFill>
                            <a:schemeClr val="accent6"/>
                          </a:solidFill>
                        </a:rPr>
                        <a:t>mSCOA</a:t>
                      </a:r>
                      <a:endParaRPr lang="en-ZA" sz="1600" dirty="0">
                        <a:solidFill>
                          <a:schemeClr val="accent6"/>
                        </a:solidFill>
                      </a:endParaRPr>
                    </a:p>
                  </a:txBody>
                  <a:tcPr/>
                </a:tc>
                <a:tc>
                  <a:txBody>
                    <a:bodyPr/>
                    <a:lstStyle/>
                    <a:p>
                      <a:pPr marL="0" algn="l" defTabSz="457200" rtl="0" eaLnBrk="1" latinLnBrk="0" hangingPunct="1"/>
                      <a:r>
                        <a:rPr lang="en-ZA" sz="1600" kern="1200" dirty="0" smtClean="0">
                          <a:solidFill>
                            <a:schemeClr val="accent6"/>
                          </a:solidFill>
                          <a:latin typeface="+mn-lt"/>
                          <a:ea typeface="+mn-ea"/>
                          <a:cs typeface="+mn-cs"/>
                        </a:rPr>
                        <a:t>In collaboration with PT conducted</a:t>
                      </a:r>
                      <a:r>
                        <a:rPr lang="en-ZA" sz="1600" kern="1200" baseline="0" dirty="0" smtClean="0">
                          <a:solidFill>
                            <a:schemeClr val="accent6"/>
                          </a:solidFill>
                          <a:latin typeface="+mn-lt"/>
                          <a:ea typeface="+mn-ea"/>
                          <a:cs typeface="+mn-cs"/>
                        </a:rPr>
                        <a:t> mSCOA </a:t>
                      </a:r>
                      <a:r>
                        <a:rPr lang="en-ZA" sz="1600" kern="1200" dirty="0" smtClean="0">
                          <a:solidFill>
                            <a:schemeClr val="accent6"/>
                          </a:solidFill>
                          <a:latin typeface="+mn-lt"/>
                          <a:ea typeface="+mn-ea"/>
                          <a:cs typeface="+mn-cs"/>
                        </a:rPr>
                        <a:t>training for councillors responsible</a:t>
                      </a:r>
                      <a:r>
                        <a:rPr lang="en-ZA" sz="1600" kern="1200" baseline="0" dirty="0" smtClean="0">
                          <a:solidFill>
                            <a:schemeClr val="accent6"/>
                          </a:solidFill>
                          <a:latin typeface="+mn-lt"/>
                          <a:ea typeface="+mn-ea"/>
                          <a:cs typeface="+mn-cs"/>
                        </a:rPr>
                        <a:t> for finance and MPAC`s</a:t>
                      </a:r>
                      <a:endParaRPr lang="en-ZA" sz="1600" kern="1200" dirty="0">
                        <a:solidFill>
                          <a:schemeClr val="accent6"/>
                        </a:solidFill>
                        <a:latin typeface="+mn-lt"/>
                        <a:ea typeface="+mn-ea"/>
                        <a:cs typeface="+mn-cs"/>
                      </a:endParaRPr>
                    </a:p>
                  </a:txBody>
                  <a:tcPr/>
                </a:tc>
                <a:extLst>
                  <a:ext uri="{0D108BD9-81ED-4DB2-BD59-A6C34878D82A}">
                    <a16:rowId xmlns:a16="http://schemas.microsoft.com/office/drawing/2014/main" xmlns="" val="391644098"/>
                  </a:ext>
                </a:extLst>
              </a:tr>
              <a:tr h="854514">
                <a:tc>
                  <a:txBody>
                    <a:bodyPr/>
                    <a:lstStyle/>
                    <a:p>
                      <a:pPr algn="ctr"/>
                      <a:r>
                        <a:rPr lang="en-ZA" dirty="0" smtClean="0">
                          <a:solidFill>
                            <a:schemeClr val="accent6"/>
                          </a:solidFill>
                        </a:rPr>
                        <a:t>5</a:t>
                      </a:r>
                      <a:endParaRPr lang="en-ZA" dirty="0">
                        <a:solidFill>
                          <a:schemeClr val="accent6"/>
                        </a:solidFill>
                      </a:endParaRPr>
                    </a:p>
                  </a:txBody>
                  <a:tcPr/>
                </a:tc>
                <a:tc>
                  <a:txBody>
                    <a:bodyPr/>
                    <a:lstStyle/>
                    <a:p>
                      <a:pPr algn="l"/>
                      <a:r>
                        <a:rPr lang="en-ZA" sz="1600" dirty="0" smtClean="0">
                          <a:solidFill>
                            <a:schemeClr val="accent6"/>
                          </a:solidFill>
                        </a:rPr>
                        <a:t>MPAC</a:t>
                      </a:r>
                      <a:endParaRPr lang="en-ZA" sz="1600"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solidFill>
                            <a:schemeClr val="accent6"/>
                          </a:solidFill>
                        </a:rPr>
                        <a:t>In collaboration with PT and COGHSTA</a:t>
                      </a:r>
                      <a:r>
                        <a:rPr lang="en-ZA" sz="1600" baseline="0" dirty="0" smtClean="0">
                          <a:solidFill>
                            <a:schemeClr val="accent6"/>
                          </a:solidFill>
                        </a:rPr>
                        <a:t> </a:t>
                      </a:r>
                      <a:r>
                        <a:rPr lang="en-ZA" sz="1600" dirty="0" smtClean="0">
                          <a:solidFill>
                            <a:schemeClr val="accent6"/>
                          </a:solidFill>
                        </a:rPr>
                        <a:t>trained on the MPAC Guide and Tool kit in August 2018</a:t>
                      </a:r>
                    </a:p>
                  </a:txBody>
                  <a:tcPr/>
                </a:tc>
                <a:extLst>
                  <a:ext uri="{0D108BD9-81ED-4DB2-BD59-A6C34878D82A}">
                    <a16:rowId xmlns:a16="http://schemas.microsoft.com/office/drawing/2014/main" xmlns="" val="10005"/>
                  </a:ext>
                </a:extLst>
              </a:tr>
            </a:tbl>
          </a:graphicData>
        </a:graphic>
      </p:graphicFrame>
      <p:pic>
        <p:nvPicPr>
          <p:cNvPr id="5"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8205" y="1651819"/>
            <a:ext cx="1511434" cy="45966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69376" y="977715"/>
            <a:ext cx="1710263" cy="79481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r>
              <a:rPr lang="en-ZA" sz="1600" dirty="0" smtClean="0"/>
              <a:t>FINANCIAL </a:t>
            </a:r>
          </a:p>
          <a:p>
            <a:r>
              <a:rPr lang="en-ZA" sz="1600" dirty="0" smtClean="0"/>
              <a:t>MANAGEMENT </a:t>
            </a:r>
            <a:endParaRPr lang="en-ZA" sz="1600" dirty="0"/>
          </a:p>
        </p:txBody>
      </p:sp>
    </p:spTree>
    <p:extLst>
      <p:ext uri="{BB962C8B-B14F-4D97-AF65-F5344CB8AC3E}">
        <p14:creationId xmlns:p14="http://schemas.microsoft.com/office/powerpoint/2010/main" xmlns="" val="3239254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1800" dirty="0"/>
              <a:t> </a:t>
            </a:r>
            <a:r>
              <a:rPr lang="en-ZA" sz="1800" dirty="0" smtClean="0"/>
              <a:t>                             </a:t>
            </a:r>
            <a:r>
              <a:rPr lang="en-ZA" sz="1800" dirty="0"/>
              <a:t>		SALGA SUPPORT PROGRAMME </a:t>
            </a:r>
          </a:p>
        </p:txBody>
      </p:sp>
      <p:sp>
        <p:nvSpPr>
          <p:cNvPr id="3" name="Text Placeholder 2"/>
          <p:cNvSpPr>
            <a:spLocks noGrp="1"/>
          </p:cNvSpPr>
          <p:nvPr>
            <p:ph type="body" sz="quarter" idx="10"/>
          </p:nvPr>
        </p:nvSpPr>
        <p:spPr>
          <a:xfrm>
            <a:off x="1698172" y="1282890"/>
            <a:ext cx="8672945" cy="688414"/>
          </a:xfrm>
        </p:spPr>
        <p:txBody>
          <a:bodyPr>
            <a:normAutofit/>
          </a:bodyPr>
          <a:lstStyle/>
          <a:p>
            <a:pPr marL="0" indent="0">
              <a:buNone/>
            </a:pPr>
            <a:endParaRPr lang="en-ZA" sz="2000" b="1" dirty="0">
              <a:solidFill>
                <a:schemeClr val="tx1"/>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xmlns="" val="3595731334"/>
              </p:ext>
            </p:extLst>
          </p:nvPr>
        </p:nvGraphicFramePr>
        <p:xfrm>
          <a:off x="1814946" y="1711570"/>
          <a:ext cx="10200073" cy="3518484"/>
        </p:xfrm>
        <a:graphic>
          <a:graphicData uri="http://schemas.openxmlformats.org/drawingml/2006/table">
            <a:tbl>
              <a:tblPr firstRow="1" bandRow="1">
                <a:tableStyleId>{5C22544A-7EE6-4342-B048-85BDC9FD1C3A}</a:tableStyleId>
              </a:tblPr>
              <a:tblGrid>
                <a:gridCol w="618186">
                  <a:extLst>
                    <a:ext uri="{9D8B030D-6E8A-4147-A177-3AD203B41FA5}">
                      <a16:colId xmlns:a16="http://schemas.microsoft.com/office/drawing/2014/main" xmlns="" val="60079389"/>
                    </a:ext>
                  </a:extLst>
                </a:gridCol>
                <a:gridCol w="3554571">
                  <a:extLst>
                    <a:ext uri="{9D8B030D-6E8A-4147-A177-3AD203B41FA5}">
                      <a16:colId xmlns:a16="http://schemas.microsoft.com/office/drawing/2014/main" xmlns="" val="649221311"/>
                    </a:ext>
                  </a:extLst>
                </a:gridCol>
                <a:gridCol w="6027316">
                  <a:extLst>
                    <a:ext uri="{9D8B030D-6E8A-4147-A177-3AD203B41FA5}">
                      <a16:colId xmlns:a16="http://schemas.microsoft.com/office/drawing/2014/main" xmlns="" val="3300162121"/>
                    </a:ext>
                  </a:extLst>
                </a:gridCol>
              </a:tblGrid>
              <a:tr h="555168">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xmlns="" val="746760717"/>
                  </a:ext>
                </a:extLst>
              </a:tr>
              <a:tr h="982581">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algn="l"/>
                      <a:r>
                        <a:rPr lang="en-ZA" dirty="0" smtClean="0">
                          <a:solidFill>
                            <a:schemeClr val="accent6"/>
                          </a:solidFill>
                          <a:latin typeface="+mj-lt"/>
                        </a:rPr>
                        <a:t>Appointment of the MM and CFO</a:t>
                      </a:r>
                      <a:endParaRPr lang="en-ZA" dirty="0">
                        <a:solidFill>
                          <a:schemeClr val="accent6"/>
                        </a:solidFill>
                        <a:latin typeface="+mj-lt"/>
                      </a:endParaRPr>
                    </a:p>
                  </a:txBody>
                  <a:tcPr/>
                </a:tc>
                <a:tc>
                  <a:txBody>
                    <a:bodyPr/>
                    <a:lstStyle/>
                    <a:p>
                      <a:pPr marL="0" indent="0" algn="l">
                        <a:buFont typeface="Arial" panose="020B0604020202020204" pitchFamily="34" charset="0"/>
                        <a:buNone/>
                      </a:pPr>
                      <a:r>
                        <a:rPr lang="en-ZA" dirty="0" smtClean="0">
                          <a:solidFill>
                            <a:schemeClr val="accent6"/>
                          </a:solidFill>
                          <a:latin typeface="+mj-lt"/>
                        </a:rPr>
                        <a:t>SALGA participated in the previous appointment of both the Accounting</a:t>
                      </a:r>
                      <a:r>
                        <a:rPr lang="en-ZA" baseline="0" dirty="0" smtClean="0">
                          <a:solidFill>
                            <a:schemeClr val="accent6"/>
                          </a:solidFill>
                          <a:latin typeface="+mj-lt"/>
                        </a:rPr>
                        <a:t> officer and the CFO</a:t>
                      </a:r>
                    </a:p>
                  </a:txBody>
                  <a:tcPr/>
                </a:tc>
                <a:extLst>
                  <a:ext uri="{0D108BD9-81ED-4DB2-BD59-A6C34878D82A}">
                    <a16:rowId xmlns:a16="http://schemas.microsoft.com/office/drawing/2014/main" xmlns="" val="1907453937"/>
                  </a:ext>
                </a:extLst>
              </a:tr>
              <a:tr h="1980735">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accent6"/>
                          </a:solidFill>
                          <a:effectLst/>
                          <a:latin typeface="+mj-lt"/>
                          <a:ea typeface="+mn-ea"/>
                          <a:cs typeface="+mn-cs"/>
                        </a:rPr>
                        <a:t>SALGA Job Evaluation Framework  </a:t>
                      </a:r>
                    </a:p>
                    <a:p>
                      <a:pPr marL="0" algn="l" defTabSz="457200" rtl="0" eaLnBrk="1" latinLnBrk="0" hangingPunct="1"/>
                      <a:endParaRPr lang="en-ZA" sz="1800" kern="1200" dirty="0">
                        <a:solidFill>
                          <a:schemeClr val="accent6"/>
                        </a:solidFill>
                        <a:latin typeface="+mj-lt"/>
                        <a:ea typeface="+mn-ea"/>
                        <a:cs typeface="+mn-cs"/>
                      </a:endParaRPr>
                    </a:p>
                  </a:txBody>
                  <a:tcPr/>
                </a:tc>
                <a:tc>
                  <a:txBody>
                    <a:bodyPr/>
                    <a:lstStyle/>
                    <a:p>
                      <a:pPr>
                        <a:spcAft>
                          <a:spcPts val="0"/>
                        </a:spcAft>
                      </a:pPr>
                      <a:r>
                        <a:rPr lang="en-ZA" sz="1800" dirty="0">
                          <a:solidFill>
                            <a:schemeClr val="accent6"/>
                          </a:solidFill>
                          <a:effectLst/>
                          <a:latin typeface="+mj-lt"/>
                          <a:ea typeface="Calibri"/>
                        </a:rPr>
                        <a:t>Job descriptions were not established for all posts in which appointments were made.</a:t>
                      </a:r>
                    </a:p>
                    <a:p>
                      <a:pPr>
                        <a:spcAft>
                          <a:spcPts val="0"/>
                        </a:spcAft>
                      </a:pPr>
                      <a:r>
                        <a:rPr lang="en-ZA" sz="1800" dirty="0">
                          <a:solidFill>
                            <a:schemeClr val="accent6"/>
                          </a:solidFill>
                          <a:effectLst/>
                          <a:latin typeface="+mj-lt"/>
                          <a:ea typeface="Calibri"/>
                        </a:rPr>
                        <a:t> </a:t>
                      </a:r>
                    </a:p>
                    <a:p>
                      <a:pPr>
                        <a:spcAft>
                          <a:spcPts val="0"/>
                        </a:spcAft>
                      </a:pPr>
                      <a:r>
                        <a:rPr lang="en-ZA" sz="1800" dirty="0">
                          <a:solidFill>
                            <a:schemeClr val="accent6"/>
                          </a:solidFill>
                          <a:effectLst/>
                          <a:latin typeface="+mj-lt"/>
                          <a:ea typeface="Calibri"/>
                        </a:rPr>
                        <a:t>Appropriate systems and procedures to monitor, measure and evaluate performance of staff were not developed and adopted.</a:t>
                      </a:r>
                    </a:p>
                  </a:txBody>
                  <a:tcPr marL="68580" marR="68580" marT="0" marB="0"/>
                </a:tc>
                <a:extLst>
                  <a:ext uri="{0D108BD9-81ED-4DB2-BD59-A6C34878D82A}">
                    <a16:rowId xmlns:a16="http://schemas.microsoft.com/office/drawing/2014/main" xmlns="" val="10002"/>
                  </a:ext>
                </a:extLst>
              </a:tr>
            </a:tbl>
          </a:graphicData>
        </a:graphic>
      </p:graphicFrame>
      <p:pic>
        <p:nvPicPr>
          <p:cNvPr id="6"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4386" y="2200912"/>
            <a:ext cx="1129868" cy="41408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itle 1"/>
          <p:cNvSpPr txBox="1">
            <a:spLocks/>
          </p:cNvSpPr>
          <p:nvPr/>
        </p:nvSpPr>
        <p:spPr>
          <a:xfrm>
            <a:off x="65730" y="1711570"/>
            <a:ext cx="1749216" cy="460910"/>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INSTITUTIONAL CAPACITY                  </a:t>
            </a:r>
            <a:endParaRPr lang="en-ZA" sz="1800" dirty="0"/>
          </a:p>
        </p:txBody>
      </p:sp>
    </p:spTree>
    <p:extLst>
      <p:ext uri="{BB962C8B-B14F-4D97-AF65-F5344CB8AC3E}">
        <p14:creationId xmlns:p14="http://schemas.microsoft.com/office/powerpoint/2010/main" xmlns="" val="1070671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dirty="0"/>
              <a:t>IMPACT OF SUPPORT PROVIDED</a:t>
            </a:r>
          </a:p>
        </p:txBody>
      </p:sp>
      <p:sp>
        <p:nvSpPr>
          <p:cNvPr id="3" name="Text Placeholder 2"/>
          <p:cNvSpPr>
            <a:spLocks noGrp="1"/>
          </p:cNvSpPr>
          <p:nvPr>
            <p:ph type="body" sz="quarter" idx="10"/>
          </p:nvPr>
        </p:nvSpPr>
        <p:spPr>
          <a:xfrm>
            <a:off x="1698172" y="1282890"/>
            <a:ext cx="8512629" cy="5009960"/>
          </a:xfrm>
        </p:spPr>
        <p:txBody>
          <a:bodyPr>
            <a:normAutofit/>
          </a:bodyPr>
          <a:lstStyle/>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sp>
        <p:nvSpPr>
          <p:cNvPr id="6" name="Text Placeholder 2"/>
          <p:cNvSpPr txBox="1">
            <a:spLocks/>
          </p:cNvSpPr>
          <p:nvPr/>
        </p:nvSpPr>
        <p:spPr>
          <a:xfrm>
            <a:off x="127819" y="1423967"/>
            <a:ext cx="11906865" cy="47779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200" kern="1200">
                <a:solidFill>
                  <a:schemeClr val="accent6"/>
                </a:solidFill>
                <a:latin typeface="+mn-lt"/>
                <a:ea typeface="+mn-ea"/>
                <a:cs typeface="+mn-cs"/>
              </a:defRPr>
            </a:lvl1pPr>
            <a:lvl2pPr marL="742950" indent="-285750" algn="l" defTabSz="457200" rtl="0" eaLnBrk="1" latinLnBrk="0" hangingPunct="1">
              <a:spcBef>
                <a:spcPct val="20000"/>
              </a:spcBef>
              <a:buFont typeface="Arial"/>
              <a:buChar char="–"/>
              <a:defRPr sz="1200" kern="1200">
                <a:solidFill>
                  <a:schemeClr val="accent6"/>
                </a:solidFill>
                <a:latin typeface="+mn-lt"/>
                <a:ea typeface="+mn-ea"/>
                <a:cs typeface="+mn-cs"/>
              </a:defRPr>
            </a:lvl2pPr>
            <a:lvl3pPr marL="1143000" indent="-228600" algn="l" defTabSz="457200" rtl="0" eaLnBrk="1" latinLnBrk="0" hangingPunct="1">
              <a:spcBef>
                <a:spcPct val="20000"/>
              </a:spcBef>
              <a:buFont typeface="Arial"/>
              <a:buChar char="•"/>
              <a:defRPr sz="1200" kern="1200">
                <a:solidFill>
                  <a:schemeClr val="accent6"/>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accent6"/>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algn="just">
              <a:buFont typeface="Arial" panose="020B0604020202020204" pitchFamily="34" charset="0"/>
              <a:buChar char="•"/>
            </a:pPr>
            <a:r>
              <a:rPr lang="en-ZA" sz="2000" dirty="0">
                <a:solidFill>
                  <a:srgbClr val="F06D19"/>
                </a:solidFill>
              </a:rPr>
              <a:t>During 2016/17 the Auditor General in his General report stated the follow:  </a:t>
            </a:r>
            <a:r>
              <a:rPr lang="en-ZA" sz="2000" dirty="0"/>
              <a:t>“</a:t>
            </a:r>
            <a:r>
              <a:rPr lang="en-GB" sz="2000" i="1" dirty="0"/>
              <a:t>We noted a number of new initiatives being implemented by the coordinating departments and the South African Local Government Association to improve financial and performance reporting as well as the compliance levels at municipalities”.</a:t>
            </a:r>
          </a:p>
          <a:p>
            <a:pPr marL="342900" lvl="1" indent="-342900" algn="just">
              <a:buFont typeface="Arial" panose="020B0604020202020204" pitchFamily="34" charset="0"/>
              <a:buChar char="•"/>
            </a:pPr>
            <a:endParaRPr lang="en-GB" sz="2000" i="1" dirty="0"/>
          </a:p>
          <a:p>
            <a:pPr marL="342900" lvl="1" indent="-342900" algn="just">
              <a:buFont typeface="Arial" panose="020B0604020202020204" pitchFamily="34" charset="0"/>
              <a:buChar char="•"/>
            </a:pPr>
            <a:r>
              <a:rPr lang="en-GB" sz="2000" dirty="0"/>
              <a:t>As SALGA NW we will never be satisfied with the impact yield by the support initiatives we provided, until the audit outcomes of all our municipalities are both improved and sustained.</a:t>
            </a:r>
          </a:p>
          <a:p>
            <a:pPr marL="342900" lvl="1" indent="-342900" algn="just">
              <a:buFont typeface="Arial" panose="020B0604020202020204" pitchFamily="34" charset="0"/>
              <a:buChar char="•"/>
            </a:pPr>
            <a:endParaRPr lang="en-GB" sz="2000" dirty="0"/>
          </a:p>
          <a:p>
            <a:pPr marL="342900" lvl="1" indent="-342900" algn="just">
              <a:buFont typeface="Arial" panose="020B0604020202020204" pitchFamily="34" charset="0"/>
              <a:buChar char="•"/>
            </a:pPr>
            <a:r>
              <a:rPr lang="en-GB" sz="2000" dirty="0"/>
              <a:t>We commit to work with all key stakeholder, providing differentiated support base on the needs of our municipalities.</a:t>
            </a:r>
          </a:p>
          <a:p>
            <a:pPr marL="342900" lvl="1" indent="-342900" algn="just">
              <a:buFont typeface="Arial" panose="020B0604020202020204" pitchFamily="34" charset="0"/>
              <a:buChar char="•"/>
            </a:pPr>
            <a:endParaRPr lang="en-GB" sz="2000" dirty="0"/>
          </a:p>
          <a:p>
            <a:pPr marL="342900" lvl="1" indent="-342900" algn="just">
              <a:buFont typeface="Arial" panose="020B0604020202020204" pitchFamily="34" charset="0"/>
              <a:buChar char="•"/>
            </a:pPr>
            <a:r>
              <a:rPr lang="en-GB" sz="2000" dirty="0"/>
              <a:t>We “INSPIRE SERVICE DELIVERY” – use of internal focused staff.</a:t>
            </a:r>
          </a:p>
          <a:p>
            <a:pPr marL="0" lvl="1" indent="0">
              <a:buNone/>
            </a:pPr>
            <a:endParaRPr lang="en-ZA" sz="2000" i="1" dirty="0"/>
          </a:p>
          <a:p>
            <a:endParaRPr lang="en-ZA" dirty="0"/>
          </a:p>
        </p:txBody>
      </p:sp>
    </p:spTree>
    <p:extLst>
      <p:ext uri="{BB962C8B-B14F-4D97-AF65-F5344CB8AC3E}">
        <p14:creationId xmlns:p14="http://schemas.microsoft.com/office/powerpoint/2010/main" xmlns="" val="2478298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9347200" y="5624513"/>
            <a:ext cx="2844800" cy="273844"/>
          </a:xfrm>
        </p:spPr>
        <p:txBody>
          <a:bodyPr/>
          <a:lstStyle/>
          <a:p>
            <a:fld id="{B0C31E8F-8DA3-4D6C-B41F-E84BF72BE1D6}" type="slidenum">
              <a:rPr lang="en-US" smtClean="0">
                <a:solidFill>
                  <a:srgbClr val="FFFFFF"/>
                </a:solidFill>
              </a:rPr>
              <a:pPr/>
              <a:t>13</a:t>
            </a:fld>
            <a:endParaRPr lang="en-US" dirty="0">
              <a:solidFill>
                <a:srgbClr val="FFFFFF"/>
              </a:solidFill>
            </a:endParaRPr>
          </a:p>
        </p:txBody>
      </p:sp>
      <p:sp>
        <p:nvSpPr>
          <p:cNvPr id="31" name="Title 1"/>
          <p:cNvSpPr>
            <a:spLocks noGrp="1"/>
          </p:cNvSpPr>
          <p:nvPr>
            <p:ph type="title"/>
          </p:nvPr>
        </p:nvSpPr>
        <p:spPr>
          <a:xfrm>
            <a:off x="1942565" y="2935116"/>
            <a:ext cx="8534400" cy="722559"/>
          </a:xfrm>
        </p:spPr>
        <p:txBody>
          <a:bodyPr>
            <a:normAutofit/>
          </a:bodyPr>
          <a:lstStyle/>
          <a:p>
            <a:r>
              <a:rPr lang="en-GB" sz="2400" dirty="0" smtClean="0">
                <a:solidFill>
                  <a:schemeClr val="accent6"/>
                </a:solidFill>
              </a:rPr>
              <a:t>SUGGESTED  WAY FORWARD </a:t>
            </a:r>
            <a:endParaRPr lang="en-ZA" sz="2400" dirty="0">
              <a:solidFill>
                <a:schemeClr val="accent6"/>
              </a:solidFill>
            </a:endParaRPr>
          </a:p>
        </p:txBody>
      </p:sp>
    </p:spTree>
    <p:extLst>
      <p:ext uri="{BB962C8B-B14F-4D97-AF65-F5344CB8AC3E}">
        <p14:creationId xmlns:p14="http://schemas.microsoft.com/office/powerpoint/2010/main" xmlns="" val="2044715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703" y="4579"/>
            <a:ext cx="8534400" cy="794815"/>
          </a:xfrm>
        </p:spPr>
        <p:txBody>
          <a:bodyPr>
            <a:noAutofit/>
          </a:bodyPr>
          <a:lstStyle/>
          <a:p>
            <a:r>
              <a:rPr lang="en-ZA" sz="2400" dirty="0" smtClean="0"/>
              <a:t>Suggested Actions for Madibeng </a:t>
            </a:r>
            <a:endParaRPr lang="en-ZA" sz="2400" dirty="0"/>
          </a:p>
        </p:txBody>
      </p:sp>
      <p:sp>
        <p:nvSpPr>
          <p:cNvPr id="3" name="Text Placeholder 2"/>
          <p:cNvSpPr>
            <a:spLocks noGrp="1"/>
          </p:cNvSpPr>
          <p:nvPr>
            <p:ph type="body" sz="quarter" idx="10"/>
          </p:nvPr>
        </p:nvSpPr>
        <p:spPr>
          <a:xfrm>
            <a:off x="3710603" y="868884"/>
            <a:ext cx="4027384" cy="1083812"/>
          </a:xfrm>
        </p:spPr>
        <p:txBody>
          <a:bodyPr>
            <a:normAutofit/>
          </a:bodyPr>
          <a:lstStyle/>
          <a:p>
            <a:pPr marL="0" indent="0">
              <a:buNone/>
            </a:pPr>
            <a:r>
              <a:rPr lang="en-ZA" sz="1600" b="1" u="sng" dirty="0"/>
              <a:t>Four Pillars underpinning MASP</a:t>
            </a:r>
          </a:p>
          <a:p>
            <a:pPr marL="0" indent="0">
              <a:buNone/>
            </a:pPr>
            <a:endParaRPr lang="en-ZA" sz="1600" b="1" u="sng" dirty="0"/>
          </a:p>
        </p:txBody>
      </p:sp>
      <p:graphicFrame>
        <p:nvGraphicFramePr>
          <p:cNvPr id="4" name="Table 3"/>
          <p:cNvGraphicFramePr>
            <a:graphicFrameLocks noGrp="1"/>
          </p:cNvGraphicFramePr>
          <p:nvPr>
            <p:extLst>
              <p:ext uri="{D42A27DB-BD31-4B8C-83A1-F6EECF244321}">
                <p14:modId xmlns:p14="http://schemas.microsoft.com/office/powerpoint/2010/main" xmlns="" val="3908134332"/>
              </p:ext>
            </p:extLst>
          </p:nvPr>
        </p:nvGraphicFramePr>
        <p:xfrm>
          <a:off x="167147" y="1410790"/>
          <a:ext cx="11680723" cy="5047959"/>
        </p:xfrm>
        <a:graphic>
          <a:graphicData uri="http://schemas.openxmlformats.org/drawingml/2006/table">
            <a:tbl>
              <a:tblPr firstRow="1" bandRow="1">
                <a:tableStyleId>{5C22544A-7EE6-4342-B048-85BDC9FD1C3A}</a:tableStyleId>
              </a:tblPr>
              <a:tblGrid>
                <a:gridCol w="2604810">
                  <a:extLst>
                    <a:ext uri="{9D8B030D-6E8A-4147-A177-3AD203B41FA5}">
                      <a16:colId xmlns:a16="http://schemas.microsoft.com/office/drawing/2014/main" xmlns="" val="859074201"/>
                    </a:ext>
                  </a:extLst>
                </a:gridCol>
                <a:gridCol w="2604810">
                  <a:extLst>
                    <a:ext uri="{9D8B030D-6E8A-4147-A177-3AD203B41FA5}">
                      <a16:colId xmlns:a16="http://schemas.microsoft.com/office/drawing/2014/main" xmlns="" val="500279654"/>
                    </a:ext>
                  </a:extLst>
                </a:gridCol>
                <a:gridCol w="2980816">
                  <a:extLst>
                    <a:ext uri="{9D8B030D-6E8A-4147-A177-3AD203B41FA5}">
                      <a16:colId xmlns:a16="http://schemas.microsoft.com/office/drawing/2014/main" xmlns="" val="2839728569"/>
                    </a:ext>
                  </a:extLst>
                </a:gridCol>
                <a:gridCol w="3490287">
                  <a:extLst>
                    <a:ext uri="{9D8B030D-6E8A-4147-A177-3AD203B41FA5}">
                      <a16:colId xmlns:a16="http://schemas.microsoft.com/office/drawing/2014/main" xmlns="" val="330783278"/>
                    </a:ext>
                  </a:extLst>
                </a:gridCol>
              </a:tblGrid>
              <a:tr h="952445">
                <a:tc>
                  <a:txBody>
                    <a:bodyPr/>
                    <a:lstStyle/>
                    <a:p>
                      <a:endParaRPr lang="en-ZA" dirty="0" smtClean="0">
                        <a:solidFill>
                          <a:schemeClr val="accent6"/>
                        </a:solidFill>
                      </a:endParaRPr>
                    </a:p>
                    <a:p>
                      <a:r>
                        <a:rPr lang="en-ZA" dirty="0" smtClean="0">
                          <a:solidFill>
                            <a:schemeClr val="accent6"/>
                          </a:solidFill>
                        </a:rPr>
                        <a:t>Leadership</a:t>
                      </a:r>
                      <a:endParaRPr lang="en-ZA" dirty="0">
                        <a:solidFill>
                          <a:schemeClr val="accent6"/>
                        </a:solidFill>
                      </a:endParaRPr>
                    </a:p>
                  </a:txBody>
                  <a:tcPr/>
                </a:tc>
                <a:tc>
                  <a:txBody>
                    <a:bodyPr/>
                    <a:lstStyle/>
                    <a:p>
                      <a:endParaRPr lang="en-ZA" dirty="0" smtClean="0">
                        <a:solidFill>
                          <a:schemeClr val="accent6"/>
                        </a:solidFill>
                      </a:endParaRPr>
                    </a:p>
                    <a:p>
                      <a:r>
                        <a:rPr lang="en-ZA" dirty="0" smtClean="0">
                          <a:solidFill>
                            <a:schemeClr val="accent6"/>
                          </a:solidFill>
                        </a:rPr>
                        <a:t>Governance</a:t>
                      </a:r>
                      <a:endParaRPr lang="en-ZA" dirty="0">
                        <a:solidFill>
                          <a:schemeClr val="accent6"/>
                        </a:solidFill>
                      </a:endParaRPr>
                    </a:p>
                  </a:txBody>
                  <a:tcPr/>
                </a:tc>
                <a:tc>
                  <a:txBody>
                    <a:bodyPr/>
                    <a:lstStyle/>
                    <a:p>
                      <a:endParaRPr lang="en-ZA" dirty="0" smtClean="0">
                        <a:solidFill>
                          <a:schemeClr val="accent6"/>
                        </a:solidFill>
                      </a:endParaRPr>
                    </a:p>
                    <a:p>
                      <a:r>
                        <a:rPr lang="en-ZA" dirty="0" smtClean="0">
                          <a:solidFill>
                            <a:schemeClr val="accent6"/>
                          </a:solidFill>
                        </a:rPr>
                        <a:t>Financial</a:t>
                      </a:r>
                      <a:r>
                        <a:rPr lang="en-ZA" baseline="0" dirty="0" smtClean="0">
                          <a:solidFill>
                            <a:schemeClr val="accent6"/>
                          </a:solidFill>
                        </a:rPr>
                        <a:t> Management</a:t>
                      </a:r>
                      <a:endParaRPr lang="en-ZA" dirty="0">
                        <a:solidFill>
                          <a:schemeClr val="accent6"/>
                        </a:solidFill>
                      </a:endParaRPr>
                    </a:p>
                  </a:txBody>
                  <a:tcPr/>
                </a:tc>
                <a:tc>
                  <a:txBody>
                    <a:bodyPr/>
                    <a:lstStyle/>
                    <a:p>
                      <a:endParaRPr lang="en-ZA" dirty="0" smtClean="0">
                        <a:solidFill>
                          <a:schemeClr val="accent6"/>
                        </a:solidFill>
                      </a:endParaRPr>
                    </a:p>
                    <a:p>
                      <a:r>
                        <a:rPr lang="en-ZA" dirty="0" smtClean="0">
                          <a:solidFill>
                            <a:schemeClr val="accent6"/>
                          </a:solidFill>
                        </a:rPr>
                        <a:t>Institutional Capacity</a:t>
                      </a:r>
                      <a:endParaRPr lang="en-ZA" dirty="0">
                        <a:solidFill>
                          <a:schemeClr val="accent6"/>
                        </a:solidFill>
                      </a:endParaRPr>
                    </a:p>
                  </a:txBody>
                  <a:tcPr/>
                </a:tc>
                <a:extLst>
                  <a:ext uri="{0D108BD9-81ED-4DB2-BD59-A6C34878D82A}">
                    <a16:rowId xmlns:a16="http://schemas.microsoft.com/office/drawing/2014/main" xmlns="" val="2803278976"/>
                  </a:ext>
                </a:extLst>
              </a:tr>
              <a:tr h="4095514">
                <a:tc>
                  <a:txBody>
                    <a:bodyPr/>
                    <a:lstStyle/>
                    <a:p>
                      <a:r>
                        <a:rPr lang="en-GB" sz="1800" kern="1200" dirty="0" smtClean="0">
                          <a:solidFill>
                            <a:schemeClr val="accent6"/>
                          </a:solidFill>
                          <a:effectLst/>
                          <a:latin typeface="+mn-lt"/>
                          <a:ea typeface="+mn-ea"/>
                          <a:cs typeface="+mn-cs"/>
                        </a:rPr>
                        <a:t>Appoint competent Municipal Manager and CFO</a:t>
                      </a:r>
                    </a:p>
                    <a:p>
                      <a:endParaRPr lang="en-GB"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Political</a:t>
                      </a:r>
                      <a:r>
                        <a:rPr lang="en-GB" sz="1800" kern="1200" baseline="0" dirty="0" smtClean="0">
                          <a:solidFill>
                            <a:schemeClr val="accent6"/>
                          </a:solidFill>
                          <a:effectLst/>
                          <a:latin typeface="+mn-lt"/>
                          <a:ea typeface="+mn-ea"/>
                          <a:cs typeface="+mn-cs"/>
                        </a:rPr>
                        <a:t> leadership to exercise their oversight role effectively</a:t>
                      </a:r>
                      <a:endParaRPr lang="en-ZA" dirty="0">
                        <a:solidFill>
                          <a:schemeClr val="accent6"/>
                        </a:solidFill>
                      </a:endParaRPr>
                    </a:p>
                  </a:txBody>
                  <a:tcPr/>
                </a:tc>
                <a:tc>
                  <a:txBody>
                    <a:bodyPr/>
                    <a:lstStyle/>
                    <a:p>
                      <a:r>
                        <a:rPr lang="en-GB" sz="1800" kern="1200" dirty="0" smtClean="0">
                          <a:solidFill>
                            <a:schemeClr val="accent6"/>
                          </a:solidFill>
                          <a:effectLst/>
                          <a:latin typeface="+mn-lt"/>
                          <a:ea typeface="+mn-ea"/>
                          <a:cs typeface="+mn-cs"/>
                        </a:rPr>
                        <a:t>Empower the internal audit unit.</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Fully functioning Audit Committee</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 </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Effective researchers for MPACs</a:t>
                      </a:r>
                      <a:endParaRPr lang="en-ZA" dirty="0">
                        <a:solidFill>
                          <a:schemeClr val="accent6"/>
                        </a:solidFill>
                      </a:endParaRPr>
                    </a:p>
                  </a:txBody>
                  <a:tcPr/>
                </a:tc>
                <a:tc>
                  <a:txBody>
                    <a:bodyPr/>
                    <a:lstStyle/>
                    <a:p>
                      <a:r>
                        <a:rPr lang="en-GB" sz="1800" kern="1200" dirty="0" smtClean="0">
                          <a:solidFill>
                            <a:schemeClr val="accent6"/>
                          </a:solidFill>
                          <a:effectLst/>
                          <a:latin typeface="+mn-lt"/>
                          <a:ea typeface="+mn-ea"/>
                          <a:cs typeface="+mn-cs"/>
                        </a:rPr>
                        <a:t>Document and implement internal controls and standard operating procedures.</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Comply with the mSCOA implementation.</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Reduce the use of consultants and perform internally what can be performed.</a:t>
                      </a:r>
                      <a:endParaRPr lang="en-ZA" dirty="0">
                        <a:solidFill>
                          <a:schemeClr val="accent6"/>
                        </a:solidFill>
                      </a:endParaRPr>
                    </a:p>
                  </a:txBody>
                  <a:tcPr/>
                </a:tc>
                <a:tc>
                  <a:txBody>
                    <a:bodyPr/>
                    <a:lstStyle/>
                    <a:p>
                      <a:r>
                        <a:rPr lang="en-GB" sz="1800" kern="1200" dirty="0" smtClean="0">
                          <a:solidFill>
                            <a:schemeClr val="accent6"/>
                          </a:solidFill>
                          <a:effectLst/>
                          <a:latin typeface="+mn-lt"/>
                          <a:ea typeface="+mn-ea"/>
                          <a:cs typeface="+mn-cs"/>
                        </a:rPr>
                        <a:t>Appoint competent municipal manager and CFO. Capacitate the BTO through training and filling vacancies with competent officials.</a:t>
                      </a:r>
                      <a:endParaRPr lang="en-ZA" dirty="0">
                        <a:solidFill>
                          <a:schemeClr val="accent6"/>
                        </a:solidFill>
                      </a:endParaRPr>
                    </a:p>
                  </a:txBody>
                  <a:tcPr/>
                </a:tc>
                <a:extLst>
                  <a:ext uri="{0D108BD9-81ED-4DB2-BD59-A6C34878D82A}">
                    <a16:rowId xmlns:a16="http://schemas.microsoft.com/office/drawing/2014/main" xmlns="" val="2061896178"/>
                  </a:ext>
                </a:extLst>
              </a:tr>
            </a:tbl>
          </a:graphicData>
        </a:graphic>
      </p:graphicFrame>
    </p:spTree>
    <p:extLst>
      <p:ext uri="{BB962C8B-B14F-4D97-AF65-F5344CB8AC3E}">
        <p14:creationId xmlns:p14="http://schemas.microsoft.com/office/powerpoint/2010/main" xmlns="" val="3580169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0" y="5684141"/>
            <a:ext cx="7290054" cy="114299"/>
          </a:xfrm>
          <a:custGeom>
            <a:avLst/>
            <a:gdLst/>
            <a:ahLst/>
            <a:cxnLst/>
            <a:rect l="l" t="t" r="r" b="b"/>
            <a:pathLst>
              <a:path w="9720072" h="152400">
                <a:moveTo>
                  <a:pt x="0" y="152400"/>
                </a:moveTo>
                <a:lnTo>
                  <a:pt x="9720072" y="152400"/>
                </a:lnTo>
                <a:lnTo>
                  <a:pt x="9720072" y="0"/>
                </a:lnTo>
                <a:lnTo>
                  <a:pt x="0" y="0"/>
                </a:lnTo>
                <a:lnTo>
                  <a:pt x="0" y="152400"/>
                </a:lnTo>
                <a:close/>
              </a:path>
            </a:pathLst>
          </a:custGeom>
          <a:solidFill>
            <a:srgbClr val="EF6C18"/>
          </a:solidFill>
        </p:spPr>
        <p:txBody>
          <a:bodyPr wrap="square" lIns="0" tIns="0" rIns="0" bIns="0" rtlCol="0">
            <a:noAutofit/>
          </a:bodyPr>
          <a:lstStyle/>
          <a:p>
            <a:endParaRPr sz="1350" dirty="0"/>
          </a:p>
        </p:txBody>
      </p:sp>
      <p:sp>
        <p:nvSpPr>
          <p:cNvPr id="3" name="object 3"/>
          <p:cNvSpPr/>
          <p:nvPr/>
        </p:nvSpPr>
        <p:spPr>
          <a:xfrm>
            <a:off x="10410826" y="5669280"/>
            <a:ext cx="257175" cy="178308"/>
          </a:xfrm>
          <a:prstGeom prst="rect">
            <a:avLst/>
          </a:prstGeom>
          <a:blipFill>
            <a:blip r:embed="rId2" cstate="print"/>
            <a:stretch>
              <a:fillRect/>
            </a:stretch>
          </a:blipFill>
        </p:spPr>
        <p:txBody>
          <a:bodyPr wrap="square" lIns="0" tIns="0" rIns="0" bIns="0" rtlCol="0">
            <a:noAutofit/>
          </a:bodyPr>
          <a:lstStyle/>
          <a:p>
            <a:endParaRPr sz="1350" dirty="0"/>
          </a:p>
        </p:txBody>
      </p:sp>
      <p:sp>
        <p:nvSpPr>
          <p:cNvPr id="4" name="object 4"/>
          <p:cNvSpPr/>
          <p:nvPr/>
        </p:nvSpPr>
        <p:spPr>
          <a:xfrm>
            <a:off x="10442830" y="5684141"/>
            <a:ext cx="213741" cy="114299"/>
          </a:xfrm>
          <a:custGeom>
            <a:avLst/>
            <a:gdLst/>
            <a:ahLst/>
            <a:cxnLst/>
            <a:rect l="l" t="t" r="r" b="b"/>
            <a:pathLst>
              <a:path w="284988" h="152400">
                <a:moveTo>
                  <a:pt x="0" y="152400"/>
                </a:moveTo>
                <a:lnTo>
                  <a:pt x="284988" y="152400"/>
                </a:lnTo>
                <a:lnTo>
                  <a:pt x="284988" y="0"/>
                </a:lnTo>
                <a:lnTo>
                  <a:pt x="0" y="0"/>
                </a:lnTo>
                <a:lnTo>
                  <a:pt x="0" y="152400"/>
                </a:lnTo>
                <a:close/>
              </a:path>
            </a:pathLst>
          </a:custGeom>
          <a:solidFill>
            <a:srgbClr val="EF6C18"/>
          </a:solidFill>
        </p:spPr>
        <p:txBody>
          <a:bodyPr wrap="square" lIns="0" tIns="0" rIns="0" bIns="0" rtlCol="0">
            <a:noAutofit/>
          </a:bodyPr>
          <a:lstStyle/>
          <a:p>
            <a:endParaRPr sz="1350" dirty="0"/>
          </a:p>
        </p:txBody>
      </p:sp>
      <p:sp>
        <p:nvSpPr>
          <p:cNvPr id="5" name="object 5"/>
          <p:cNvSpPr/>
          <p:nvPr/>
        </p:nvSpPr>
        <p:spPr>
          <a:xfrm>
            <a:off x="5269611" y="2426590"/>
            <a:ext cx="4128516" cy="240029"/>
          </a:xfrm>
          <a:prstGeom prst="rect">
            <a:avLst/>
          </a:prstGeom>
          <a:blipFill>
            <a:blip r:embed="rId3" cstate="print"/>
            <a:stretch>
              <a:fillRect/>
            </a:stretch>
          </a:blipFill>
        </p:spPr>
        <p:txBody>
          <a:bodyPr wrap="square" lIns="0" tIns="0" rIns="0" bIns="0" rtlCol="0">
            <a:noAutofit/>
          </a:bodyPr>
          <a:lstStyle/>
          <a:p>
            <a:endParaRPr sz="1350" dirty="0"/>
          </a:p>
        </p:txBody>
      </p:sp>
      <p:sp>
        <p:nvSpPr>
          <p:cNvPr id="6" name="object 6"/>
          <p:cNvSpPr/>
          <p:nvPr/>
        </p:nvSpPr>
        <p:spPr>
          <a:xfrm>
            <a:off x="5438205" y="2079975"/>
            <a:ext cx="3802475" cy="388333"/>
          </a:xfrm>
          <a:custGeom>
            <a:avLst/>
            <a:gdLst/>
            <a:ahLst/>
            <a:cxnLst/>
            <a:rect l="l" t="t" r="r" b="b"/>
            <a:pathLst>
              <a:path w="5069967" h="517778">
                <a:moveTo>
                  <a:pt x="0" y="517778"/>
                </a:moveTo>
                <a:lnTo>
                  <a:pt x="5069967" y="517778"/>
                </a:lnTo>
                <a:lnTo>
                  <a:pt x="5069967" y="0"/>
                </a:lnTo>
                <a:lnTo>
                  <a:pt x="0" y="0"/>
                </a:lnTo>
                <a:lnTo>
                  <a:pt x="0" y="517778"/>
                </a:lnTo>
                <a:close/>
              </a:path>
            </a:pathLst>
          </a:custGeom>
          <a:solidFill>
            <a:srgbClr val="FFFFFF"/>
          </a:solidFill>
        </p:spPr>
        <p:txBody>
          <a:bodyPr wrap="square" lIns="0" tIns="0" rIns="0" bIns="0" rtlCol="0">
            <a:noAutofit/>
          </a:bodyPr>
          <a:lstStyle/>
          <a:p>
            <a:endParaRPr sz="1350" dirty="0"/>
          </a:p>
        </p:txBody>
      </p:sp>
      <p:sp>
        <p:nvSpPr>
          <p:cNvPr id="7" name="object 7"/>
          <p:cNvSpPr/>
          <p:nvPr/>
        </p:nvSpPr>
        <p:spPr>
          <a:xfrm>
            <a:off x="9240680" y="1950530"/>
            <a:ext cx="129445" cy="517779"/>
          </a:xfrm>
          <a:custGeom>
            <a:avLst/>
            <a:gdLst/>
            <a:ahLst/>
            <a:cxnLst/>
            <a:rect l="l" t="t" r="r" b="b"/>
            <a:pathLst>
              <a:path w="172593" h="690372">
                <a:moveTo>
                  <a:pt x="172593" y="0"/>
                </a:moveTo>
                <a:lnTo>
                  <a:pt x="0" y="172593"/>
                </a:lnTo>
                <a:lnTo>
                  <a:pt x="0" y="690372"/>
                </a:lnTo>
                <a:lnTo>
                  <a:pt x="172593" y="517779"/>
                </a:lnTo>
                <a:lnTo>
                  <a:pt x="172593" y="0"/>
                </a:lnTo>
                <a:close/>
              </a:path>
            </a:pathLst>
          </a:custGeom>
          <a:solidFill>
            <a:srgbClr val="CDCDCD"/>
          </a:solidFill>
        </p:spPr>
        <p:txBody>
          <a:bodyPr wrap="square" lIns="0" tIns="0" rIns="0" bIns="0" rtlCol="0">
            <a:noAutofit/>
          </a:bodyPr>
          <a:lstStyle/>
          <a:p>
            <a:endParaRPr sz="1350" dirty="0"/>
          </a:p>
        </p:txBody>
      </p:sp>
      <p:sp>
        <p:nvSpPr>
          <p:cNvPr id="8" name="object 8"/>
          <p:cNvSpPr/>
          <p:nvPr/>
        </p:nvSpPr>
        <p:spPr>
          <a:xfrm>
            <a:off x="5438204" y="1950530"/>
            <a:ext cx="3931920" cy="129445"/>
          </a:xfrm>
          <a:custGeom>
            <a:avLst/>
            <a:gdLst/>
            <a:ahLst/>
            <a:cxnLst/>
            <a:rect l="l" t="t" r="r" b="b"/>
            <a:pathLst>
              <a:path w="5242559" h="172593">
                <a:moveTo>
                  <a:pt x="5242560" y="0"/>
                </a:moveTo>
                <a:lnTo>
                  <a:pt x="172592" y="0"/>
                </a:lnTo>
                <a:lnTo>
                  <a:pt x="0" y="172593"/>
                </a:lnTo>
                <a:lnTo>
                  <a:pt x="5069967" y="172593"/>
                </a:lnTo>
                <a:lnTo>
                  <a:pt x="5242560" y="0"/>
                </a:lnTo>
                <a:close/>
              </a:path>
            </a:pathLst>
          </a:custGeom>
          <a:solidFill>
            <a:srgbClr val="FFFFFF"/>
          </a:solidFill>
        </p:spPr>
        <p:txBody>
          <a:bodyPr wrap="square" lIns="0" tIns="0" rIns="0" bIns="0" rtlCol="0">
            <a:noAutofit/>
          </a:bodyPr>
          <a:lstStyle/>
          <a:p>
            <a:endParaRPr sz="1350" dirty="0"/>
          </a:p>
        </p:txBody>
      </p:sp>
      <p:sp>
        <p:nvSpPr>
          <p:cNvPr id="9" name="object 9"/>
          <p:cNvSpPr/>
          <p:nvPr/>
        </p:nvSpPr>
        <p:spPr>
          <a:xfrm>
            <a:off x="5438204" y="1950530"/>
            <a:ext cx="3931920" cy="517779"/>
          </a:xfrm>
          <a:custGeom>
            <a:avLst/>
            <a:gdLst/>
            <a:ahLst/>
            <a:cxnLst/>
            <a:rect l="l" t="t" r="r" b="b"/>
            <a:pathLst>
              <a:path w="5242559" h="690372">
                <a:moveTo>
                  <a:pt x="0" y="172593"/>
                </a:moveTo>
                <a:lnTo>
                  <a:pt x="172592" y="0"/>
                </a:lnTo>
                <a:lnTo>
                  <a:pt x="5242560" y="0"/>
                </a:lnTo>
                <a:lnTo>
                  <a:pt x="5242560" y="517779"/>
                </a:lnTo>
                <a:lnTo>
                  <a:pt x="5069967" y="690372"/>
                </a:lnTo>
                <a:lnTo>
                  <a:pt x="0" y="690372"/>
                </a:lnTo>
                <a:lnTo>
                  <a:pt x="0" y="172593"/>
                </a:lnTo>
                <a:close/>
              </a:path>
            </a:pathLst>
          </a:custGeom>
          <a:ln w="25908">
            <a:solidFill>
              <a:srgbClr val="EF6C18"/>
            </a:solidFill>
          </a:ln>
        </p:spPr>
        <p:txBody>
          <a:bodyPr wrap="square" lIns="0" tIns="0" rIns="0" bIns="0" rtlCol="0">
            <a:noAutofit/>
          </a:bodyPr>
          <a:lstStyle/>
          <a:p>
            <a:endParaRPr sz="1350" dirty="0"/>
          </a:p>
        </p:txBody>
      </p:sp>
      <p:sp>
        <p:nvSpPr>
          <p:cNvPr id="10" name="object 10"/>
          <p:cNvSpPr/>
          <p:nvPr/>
        </p:nvSpPr>
        <p:spPr>
          <a:xfrm>
            <a:off x="5438204" y="1950530"/>
            <a:ext cx="3931920" cy="129445"/>
          </a:xfrm>
          <a:custGeom>
            <a:avLst/>
            <a:gdLst/>
            <a:ahLst/>
            <a:cxnLst/>
            <a:rect l="l" t="t" r="r" b="b"/>
            <a:pathLst>
              <a:path w="5242559" h="172593">
                <a:moveTo>
                  <a:pt x="0" y="172593"/>
                </a:moveTo>
                <a:lnTo>
                  <a:pt x="5069967" y="172593"/>
                </a:lnTo>
                <a:lnTo>
                  <a:pt x="5242560" y="0"/>
                </a:lnTo>
              </a:path>
            </a:pathLst>
          </a:custGeom>
          <a:ln w="25908">
            <a:solidFill>
              <a:srgbClr val="EF6C18"/>
            </a:solidFill>
          </a:ln>
        </p:spPr>
        <p:txBody>
          <a:bodyPr wrap="square" lIns="0" tIns="0" rIns="0" bIns="0" rtlCol="0">
            <a:noAutofit/>
          </a:bodyPr>
          <a:lstStyle/>
          <a:p>
            <a:endParaRPr sz="1350" dirty="0"/>
          </a:p>
        </p:txBody>
      </p:sp>
      <p:sp>
        <p:nvSpPr>
          <p:cNvPr id="11" name="object 11"/>
          <p:cNvSpPr/>
          <p:nvPr/>
        </p:nvSpPr>
        <p:spPr>
          <a:xfrm>
            <a:off x="9240679" y="2079975"/>
            <a:ext cx="0" cy="388333"/>
          </a:xfrm>
          <a:custGeom>
            <a:avLst/>
            <a:gdLst/>
            <a:ahLst/>
            <a:cxnLst/>
            <a:rect l="l" t="t" r="r" b="b"/>
            <a:pathLst>
              <a:path h="517778">
                <a:moveTo>
                  <a:pt x="0" y="0"/>
                </a:moveTo>
                <a:lnTo>
                  <a:pt x="0" y="517778"/>
                </a:lnTo>
              </a:path>
            </a:pathLst>
          </a:custGeom>
          <a:ln w="25908">
            <a:solidFill>
              <a:srgbClr val="EF6C18"/>
            </a:solidFill>
          </a:ln>
        </p:spPr>
        <p:txBody>
          <a:bodyPr wrap="square" lIns="0" tIns="0" rIns="0" bIns="0" rtlCol="0">
            <a:noAutofit/>
          </a:bodyPr>
          <a:lstStyle/>
          <a:p>
            <a:endParaRPr sz="1350" dirty="0"/>
          </a:p>
        </p:txBody>
      </p:sp>
      <p:sp>
        <p:nvSpPr>
          <p:cNvPr id="12" name="object 12"/>
          <p:cNvSpPr txBox="1"/>
          <p:nvPr/>
        </p:nvSpPr>
        <p:spPr>
          <a:xfrm>
            <a:off x="5945887" y="1978075"/>
            <a:ext cx="2785109" cy="245077"/>
          </a:xfrm>
          <a:prstGeom prst="rect">
            <a:avLst/>
          </a:prstGeom>
        </p:spPr>
        <p:txBody>
          <a:bodyPr vert="horz" wrap="square" lIns="0" tIns="0" rIns="0" bIns="0" rtlCol="0">
            <a:noAutofit/>
          </a:bodyPr>
          <a:lstStyle/>
          <a:p>
            <a:pPr algn="ctr">
              <a:lnSpc>
                <a:spcPct val="100000"/>
              </a:lnSpc>
            </a:pPr>
            <a:endParaRPr lang="en-ZA" sz="1200" b="1" spc="-15" dirty="0">
              <a:latin typeface="Segoe UI"/>
              <a:cs typeface="Segoe UI"/>
            </a:endParaRPr>
          </a:p>
          <a:p>
            <a:pPr algn="ctr">
              <a:lnSpc>
                <a:spcPct val="100000"/>
              </a:lnSpc>
            </a:pPr>
            <a:r>
              <a:rPr lang="en-ZA" sz="1200" b="1" spc="-15" dirty="0">
                <a:latin typeface="Segoe UI"/>
                <a:cs typeface="Segoe UI"/>
              </a:rPr>
              <a:t>AUDIT ACTION PLANS </a:t>
            </a:r>
            <a:endParaRPr sz="1200" dirty="0">
              <a:latin typeface="Segoe UI"/>
              <a:cs typeface="Segoe UI"/>
            </a:endParaRPr>
          </a:p>
        </p:txBody>
      </p:sp>
      <p:sp>
        <p:nvSpPr>
          <p:cNvPr id="13" name="object 13"/>
          <p:cNvSpPr/>
          <p:nvPr/>
        </p:nvSpPr>
        <p:spPr>
          <a:xfrm>
            <a:off x="4478655" y="3107818"/>
            <a:ext cx="3824478" cy="240029"/>
          </a:xfrm>
          <a:prstGeom prst="rect">
            <a:avLst/>
          </a:prstGeom>
          <a:blipFill>
            <a:blip r:embed="rId4" cstate="print"/>
            <a:stretch>
              <a:fillRect/>
            </a:stretch>
          </a:blipFill>
        </p:spPr>
        <p:txBody>
          <a:bodyPr wrap="square" lIns="0" tIns="0" rIns="0" bIns="0" rtlCol="0">
            <a:noAutofit/>
          </a:bodyPr>
          <a:lstStyle/>
          <a:p>
            <a:endParaRPr sz="1350" dirty="0"/>
          </a:p>
        </p:txBody>
      </p:sp>
      <p:sp>
        <p:nvSpPr>
          <p:cNvPr id="14" name="object 14"/>
          <p:cNvSpPr/>
          <p:nvPr/>
        </p:nvSpPr>
        <p:spPr>
          <a:xfrm>
            <a:off x="4647248" y="2761203"/>
            <a:ext cx="3498437" cy="388333"/>
          </a:xfrm>
          <a:custGeom>
            <a:avLst/>
            <a:gdLst/>
            <a:ahLst/>
            <a:cxnLst/>
            <a:rect l="l" t="t" r="r" b="b"/>
            <a:pathLst>
              <a:path w="4664583" h="517778">
                <a:moveTo>
                  <a:pt x="0" y="517778"/>
                </a:moveTo>
                <a:lnTo>
                  <a:pt x="4664583" y="517778"/>
                </a:lnTo>
                <a:lnTo>
                  <a:pt x="4664583" y="0"/>
                </a:lnTo>
                <a:lnTo>
                  <a:pt x="0" y="0"/>
                </a:lnTo>
                <a:lnTo>
                  <a:pt x="0" y="517778"/>
                </a:lnTo>
                <a:close/>
              </a:path>
            </a:pathLst>
          </a:custGeom>
          <a:solidFill>
            <a:srgbClr val="FFFFFF"/>
          </a:solidFill>
        </p:spPr>
        <p:txBody>
          <a:bodyPr wrap="square" lIns="0" tIns="0" rIns="0" bIns="0" rtlCol="0">
            <a:noAutofit/>
          </a:bodyPr>
          <a:lstStyle/>
          <a:p>
            <a:endParaRPr sz="1350" dirty="0"/>
          </a:p>
        </p:txBody>
      </p:sp>
      <p:sp>
        <p:nvSpPr>
          <p:cNvPr id="15" name="object 15"/>
          <p:cNvSpPr/>
          <p:nvPr/>
        </p:nvSpPr>
        <p:spPr>
          <a:xfrm>
            <a:off x="8145685" y="2631759"/>
            <a:ext cx="129444" cy="517779"/>
          </a:xfrm>
          <a:custGeom>
            <a:avLst/>
            <a:gdLst/>
            <a:ahLst/>
            <a:cxnLst/>
            <a:rect l="l" t="t" r="r" b="b"/>
            <a:pathLst>
              <a:path w="172592" h="690372">
                <a:moveTo>
                  <a:pt x="172592" y="0"/>
                </a:moveTo>
                <a:lnTo>
                  <a:pt x="0" y="172592"/>
                </a:lnTo>
                <a:lnTo>
                  <a:pt x="0" y="690372"/>
                </a:lnTo>
                <a:lnTo>
                  <a:pt x="172592" y="517778"/>
                </a:lnTo>
                <a:lnTo>
                  <a:pt x="172592" y="0"/>
                </a:lnTo>
                <a:close/>
              </a:path>
            </a:pathLst>
          </a:custGeom>
          <a:solidFill>
            <a:srgbClr val="CDCDCD"/>
          </a:solidFill>
        </p:spPr>
        <p:txBody>
          <a:bodyPr wrap="square" lIns="0" tIns="0" rIns="0" bIns="0" rtlCol="0">
            <a:noAutofit/>
          </a:bodyPr>
          <a:lstStyle/>
          <a:p>
            <a:endParaRPr sz="1350" dirty="0"/>
          </a:p>
        </p:txBody>
      </p:sp>
      <p:sp>
        <p:nvSpPr>
          <p:cNvPr id="16" name="object 16"/>
          <p:cNvSpPr/>
          <p:nvPr/>
        </p:nvSpPr>
        <p:spPr>
          <a:xfrm>
            <a:off x="4795344" y="2631758"/>
            <a:ext cx="3627882" cy="129444"/>
          </a:xfrm>
          <a:custGeom>
            <a:avLst/>
            <a:gdLst/>
            <a:ahLst/>
            <a:cxnLst/>
            <a:rect l="l" t="t" r="r" b="b"/>
            <a:pathLst>
              <a:path w="4837176" h="172592">
                <a:moveTo>
                  <a:pt x="4837176" y="0"/>
                </a:moveTo>
                <a:lnTo>
                  <a:pt x="172593" y="0"/>
                </a:lnTo>
                <a:lnTo>
                  <a:pt x="0" y="172592"/>
                </a:lnTo>
                <a:lnTo>
                  <a:pt x="4664583" y="172592"/>
                </a:lnTo>
                <a:lnTo>
                  <a:pt x="4837176" y="0"/>
                </a:lnTo>
                <a:close/>
              </a:path>
            </a:pathLst>
          </a:custGeom>
          <a:solidFill>
            <a:srgbClr val="FFFFFF"/>
          </a:solidFill>
        </p:spPr>
        <p:txBody>
          <a:bodyPr wrap="square" lIns="0" tIns="0" rIns="0" bIns="0" rtlCol="0">
            <a:noAutofit/>
          </a:bodyPr>
          <a:lstStyle/>
          <a:p>
            <a:endParaRPr sz="1350" dirty="0"/>
          </a:p>
        </p:txBody>
      </p:sp>
      <p:sp>
        <p:nvSpPr>
          <p:cNvPr id="17" name="object 17"/>
          <p:cNvSpPr/>
          <p:nvPr/>
        </p:nvSpPr>
        <p:spPr>
          <a:xfrm>
            <a:off x="4647247" y="2631759"/>
            <a:ext cx="3627882" cy="517779"/>
          </a:xfrm>
          <a:custGeom>
            <a:avLst/>
            <a:gdLst/>
            <a:ahLst/>
            <a:cxnLst/>
            <a:rect l="l" t="t" r="r" b="b"/>
            <a:pathLst>
              <a:path w="4837176" h="690372">
                <a:moveTo>
                  <a:pt x="0" y="172592"/>
                </a:moveTo>
                <a:lnTo>
                  <a:pt x="172593" y="0"/>
                </a:lnTo>
                <a:lnTo>
                  <a:pt x="4837176" y="0"/>
                </a:lnTo>
                <a:lnTo>
                  <a:pt x="4837176" y="517778"/>
                </a:lnTo>
                <a:lnTo>
                  <a:pt x="4664583" y="690372"/>
                </a:lnTo>
                <a:lnTo>
                  <a:pt x="0" y="690372"/>
                </a:lnTo>
                <a:lnTo>
                  <a:pt x="0" y="172592"/>
                </a:lnTo>
                <a:close/>
              </a:path>
            </a:pathLst>
          </a:custGeom>
          <a:ln w="25908">
            <a:solidFill>
              <a:srgbClr val="D5B757"/>
            </a:solidFill>
          </a:ln>
        </p:spPr>
        <p:txBody>
          <a:bodyPr wrap="square" lIns="0" tIns="0" rIns="0" bIns="0" rtlCol="0">
            <a:noAutofit/>
          </a:bodyPr>
          <a:lstStyle/>
          <a:p>
            <a:endParaRPr sz="1350" dirty="0"/>
          </a:p>
        </p:txBody>
      </p:sp>
      <p:sp>
        <p:nvSpPr>
          <p:cNvPr id="18" name="object 18"/>
          <p:cNvSpPr/>
          <p:nvPr/>
        </p:nvSpPr>
        <p:spPr>
          <a:xfrm>
            <a:off x="4647247" y="2631758"/>
            <a:ext cx="3627882" cy="129444"/>
          </a:xfrm>
          <a:custGeom>
            <a:avLst/>
            <a:gdLst/>
            <a:ahLst/>
            <a:cxnLst/>
            <a:rect l="l" t="t" r="r" b="b"/>
            <a:pathLst>
              <a:path w="4837176" h="172592">
                <a:moveTo>
                  <a:pt x="0" y="172592"/>
                </a:moveTo>
                <a:lnTo>
                  <a:pt x="4664583" y="172592"/>
                </a:lnTo>
                <a:lnTo>
                  <a:pt x="4837176" y="0"/>
                </a:lnTo>
              </a:path>
            </a:pathLst>
          </a:custGeom>
          <a:ln w="25908">
            <a:solidFill>
              <a:srgbClr val="D5B757"/>
            </a:solidFill>
          </a:ln>
        </p:spPr>
        <p:txBody>
          <a:bodyPr wrap="square" lIns="0" tIns="0" rIns="0" bIns="0" rtlCol="0">
            <a:noAutofit/>
          </a:bodyPr>
          <a:lstStyle/>
          <a:p>
            <a:endParaRPr sz="1350" dirty="0"/>
          </a:p>
        </p:txBody>
      </p:sp>
      <p:sp>
        <p:nvSpPr>
          <p:cNvPr id="19" name="object 19"/>
          <p:cNvSpPr/>
          <p:nvPr/>
        </p:nvSpPr>
        <p:spPr>
          <a:xfrm>
            <a:off x="8145685" y="2761202"/>
            <a:ext cx="0" cy="388334"/>
          </a:xfrm>
          <a:custGeom>
            <a:avLst/>
            <a:gdLst/>
            <a:ahLst/>
            <a:cxnLst/>
            <a:rect l="l" t="t" r="r" b="b"/>
            <a:pathLst>
              <a:path h="517779">
                <a:moveTo>
                  <a:pt x="0" y="0"/>
                </a:moveTo>
                <a:lnTo>
                  <a:pt x="0" y="517779"/>
                </a:lnTo>
              </a:path>
            </a:pathLst>
          </a:custGeom>
          <a:ln w="25908">
            <a:solidFill>
              <a:srgbClr val="D5B757"/>
            </a:solidFill>
          </a:ln>
        </p:spPr>
        <p:txBody>
          <a:bodyPr wrap="square" lIns="0" tIns="0" rIns="0" bIns="0" rtlCol="0">
            <a:noAutofit/>
          </a:bodyPr>
          <a:lstStyle/>
          <a:p>
            <a:endParaRPr sz="1350" dirty="0"/>
          </a:p>
        </p:txBody>
      </p:sp>
      <p:sp>
        <p:nvSpPr>
          <p:cNvPr id="20" name="object 20"/>
          <p:cNvSpPr txBox="1"/>
          <p:nvPr/>
        </p:nvSpPr>
        <p:spPr>
          <a:xfrm>
            <a:off x="4844402" y="2643043"/>
            <a:ext cx="2587465" cy="373856"/>
          </a:xfrm>
          <a:prstGeom prst="rect">
            <a:avLst/>
          </a:prstGeom>
        </p:spPr>
        <p:txBody>
          <a:bodyPr vert="horz" wrap="square" lIns="0" tIns="0" rIns="0" bIns="0" rtlCol="0">
            <a:noAutofit/>
          </a:bodyPr>
          <a:lstStyle/>
          <a:p>
            <a:pPr algn="ctr"/>
            <a:endParaRPr sz="1200" dirty="0">
              <a:latin typeface="Segoe UI"/>
              <a:cs typeface="Segoe UI"/>
            </a:endParaRPr>
          </a:p>
          <a:p>
            <a:pPr algn="ctr">
              <a:lnSpc>
                <a:spcPct val="100000"/>
              </a:lnSpc>
            </a:pPr>
            <a:r>
              <a:rPr lang="en-ZA" sz="1200" b="1" spc="-7" dirty="0">
                <a:latin typeface="Segoe UI"/>
                <a:cs typeface="Segoe UI"/>
              </a:rPr>
              <a:t>PEER LEARNING </a:t>
            </a:r>
            <a:endParaRPr sz="1200" dirty="0">
              <a:latin typeface="Segoe UI"/>
              <a:cs typeface="Segoe UI"/>
            </a:endParaRPr>
          </a:p>
        </p:txBody>
      </p:sp>
      <p:sp>
        <p:nvSpPr>
          <p:cNvPr id="21" name="object 21"/>
          <p:cNvSpPr/>
          <p:nvPr/>
        </p:nvSpPr>
        <p:spPr>
          <a:xfrm>
            <a:off x="3678556" y="3709036"/>
            <a:ext cx="3757041" cy="226313"/>
          </a:xfrm>
          <a:prstGeom prst="rect">
            <a:avLst/>
          </a:prstGeom>
          <a:blipFill>
            <a:blip r:embed="rId5" cstate="print"/>
            <a:stretch>
              <a:fillRect/>
            </a:stretch>
          </a:blipFill>
        </p:spPr>
        <p:txBody>
          <a:bodyPr wrap="square" lIns="0" tIns="0" rIns="0" bIns="0" rtlCol="0">
            <a:noAutofit/>
          </a:bodyPr>
          <a:lstStyle/>
          <a:p>
            <a:endParaRPr sz="1350" dirty="0"/>
          </a:p>
        </p:txBody>
      </p:sp>
      <p:sp>
        <p:nvSpPr>
          <p:cNvPr id="22" name="object 22"/>
          <p:cNvSpPr/>
          <p:nvPr/>
        </p:nvSpPr>
        <p:spPr>
          <a:xfrm>
            <a:off x="3835718" y="3407854"/>
            <a:ext cx="3454145" cy="342900"/>
          </a:xfrm>
          <a:custGeom>
            <a:avLst/>
            <a:gdLst/>
            <a:ahLst/>
            <a:cxnLst/>
            <a:rect l="l" t="t" r="r" b="b"/>
            <a:pathLst>
              <a:path w="4605527" h="457200">
                <a:moveTo>
                  <a:pt x="0" y="457200"/>
                </a:moveTo>
                <a:lnTo>
                  <a:pt x="4605527" y="457200"/>
                </a:lnTo>
                <a:lnTo>
                  <a:pt x="4605527" y="0"/>
                </a:lnTo>
                <a:lnTo>
                  <a:pt x="0" y="0"/>
                </a:lnTo>
                <a:lnTo>
                  <a:pt x="0" y="457200"/>
                </a:lnTo>
                <a:close/>
              </a:path>
            </a:pathLst>
          </a:custGeom>
          <a:solidFill>
            <a:srgbClr val="FFFFFF"/>
          </a:solidFill>
        </p:spPr>
        <p:txBody>
          <a:bodyPr wrap="square" lIns="0" tIns="0" rIns="0" bIns="0" rtlCol="0">
            <a:noAutofit/>
          </a:bodyPr>
          <a:lstStyle/>
          <a:p>
            <a:endParaRPr sz="1350" dirty="0"/>
          </a:p>
        </p:txBody>
      </p:sp>
      <p:sp>
        <p:nvSpPr>
          <p:cNvPr id="23" name="object 23"/>
          <p:cNvSpPr/>
          <p:nvPr/>
        </p:nvSpPr>
        <p:spPr>
          <a:xfrm>
            <a:off x="7289864" y="3293554"/>
            <a:ext cx="114300" cy="457200"/>
          </a:xfrm>
          <a:custGeom>
            <a:avLst/>
            <a:gdLst/>
            <a:ahLst/>
            <a:cxnLst/>
            <a:rect l="l" t="t" r="r" b="b"/>
            <a:pathLst>
              <a:path w="152400" h="609600">
                <a:moveTo>
                  <a:pt x="152400" y="0"/>
                </a:moveTo>
                <a:lnTo>
                  <a:pt x="0" y="152400"/>
                </a:lnTo>
                <a:lnTo>
                  <a:pt x="0" y="609600"/>
                </a:lnTo>
                <a:lnTo>
                  <a:pt x="152400" y="457200"/>
                </a:lnTo>
                <a:lnTo>
                  <a:pt x="152400" y="0"/>
                </a:lnTo>
                <a:close/>
              </a:path>
            </a:pathLst>
          </a:custGeom>
          <a:solidFill>
            <a:srgbClr val="CDCDCD"/>
          </a:solidFill>
        </p:spPr>
        <p:txBody>
          <a:bodyPr wrap="square" lIns="0" tIns="0" rIns="0" bIns="0" rtlCol="0">
            <a:noAutofit/>
          </a:bodyPr>
          <a:lstStyle/>
          <a:p>
            <a:endParaRPr sz="1350" dirty="0"/>
          </a:p>
        </p:txBody>
      </p:sp>
      <p:sp>
        <p:nvSpPr>
          <p:cNvPr id="24" name="object 24"/>
          <p:cNvSpPr/>
          <p:nvPr/>
        </p:nvSpPr>
        <p:spPr>
          <a:xfrm>
            <a:off x="3835717" y="3293554"/>
            <a:ext cx="3568446" cy="114300"/>
          </a:xfrm>
          <a:custGeom>
            <a:avLst/>
            <a:gdLst/>
            <a:ahLst/>
            <a:cxnLst/>
            <a:rect l="l" t="t" r="r" b="b"/>
            <a:pathLst>
              <a:path w="4757928" h="152400">
                <a:moveTo>
                  <a:pt x="4757928" y="0"/>
                </a:moveTo>
                <a:lnTo>
                  <a:pt x="152400" y="0"/>
                </a:lnTo>
                <a:lnTo>
                  <a:pt x="0" y="152400"/>
                </a:lnTo>
                <a:lnTo>
                  <a:pt x="4605528" y="152400"/>
                </a:lnTo>
                <a:lnTo>
                  <a:pt x="4757928" y="0"/>
                </a:lnTo>
                <a:close/>
              </a:path>
            </a:pathLst>
          </a:custGeom>
          <a:solidFill>
            <a:srgbClr val="FFFFFF"/>
          </a:solidFill>
        </p:spPr>
        <p:txBody>
          <a:bodyPr wrap="square" lIns="0" tIns="0" rIns="0" bIns="0" rtlCol="0">
            <a:noAutofit/>
          </a:bodyPr>
          <a:lstStyle/>
          <a:p>
            <a:endParaRPr sz="1350" dirty="0"/>
          </a:p>
        </p:txBody>
      </p:sp>
      <p:sp>
        <p:nvSpPr>
          <p:cNvPr id="25" name="object 25"/>
          <p:cNvSpPr/>
          <p:nvPr/>
        </p:nvSpPr>
        <p:spPr>
          <a:xfrm>
            <a:off x="3835717" y="3293554"/>
            <a:ext cx="3568446" cy="457200"/>
          </a:xfrm>
          <a:custGeom>
            <a:avLst/>
            <a:gdLst/>
            <a:ahLst/>
            <a:cxnLst/>
            <a:rect l="l" t="t" r="r" b="b"/>
            <a:pathLst>
              <a:path w="4757928" h="609600">
                <a:moveTo>
                  <a:pt x="0" y="152400"/>
                </a:moveTo>
                <a:lnTo>
                  <a:pt x="152400" y="0"/>
                </a:lnTo>
                <a:lnTo>
                  <a:pt x="4757928" y="0"/>
                </a:lnTo>
                <a:lnTo>
                  <a:pt x="4757928" y="457200"/>
                </a:lnTo>
                <a:lnTo>
                  <a:pt x="4605528" y="609600"/>
                </a:lnTo>
                <a:lnTo>
                  <a:pt x="0" y="609600"/>
                </a:lnTo>
                <a:lnTo>
                  <a:pt x="0" y="152400"/>
                </a:lnTo>
                <a:close/>
              </a:path>
            </a:pathLst>
          </a:custGeom>
          <a:ln w="25908">
            <a:solidFill>
              <a:srgbClr val="C6C8C9"/>
            </a:solidFill>
          </a:ln>
        </p:spPr>
        <p:txBody>
          <a:bodyPr wrap="square" lIns="0" tIns="0" rIns="0" bIns="0" rtlCol="0">
            <a:noAutofit/>
          </a:bodyPr>
          <a:lstStyle/>
          <a:p>
            <a:endParaRPr sz="1350" dirty="0"/>
          </a:p>
        </p:txBody>
      </p:sp>
      <p:sp>
        <p:nvSpPr>
          <p:cNvPr id="26" name="object 26"/>
          <p:cNvSpPr/>
          <p:nvPr/>
        </p:nvSpPr>
        <p:spPr>
          <a:xfrm>
            <a:off x="3835717" y="3293554"/>
            <a:ext cx="3568446" cy="114300"/>
          </a:xfrm>
          <a:custGeom>
            <a:avLst/>
            <a:gdLst/>
            <a:ahLst/>
            <a:cxnLst/>
            <a:rect l="l" t="t" r="r" b="b"/>
            <a:pathLst>
              <a:path w="4757928" h="152400">
                <a:moveTo>
                  <a:pt x="0" y="152400"/>
                </a:moveTo>
                <a:lnTo>
                  <a:pt x="4605528" y="152400"/>
                </a:lnTo>
                <a:lnTo>
                  <a:pt x="4757928" y="0"/>
                </a:lnTo>
              </a:path>
            </a:pathLst>
          </a:custGeom>
          <a:ln w="25908">
            <a:solidFill>
              <a:srgbClr val="C6C8C9"/>
            </a:solidFill>
          </a:ln>
        </p:spPr>
        <p:txBody>
          <a:bodyPr wrap="square" lIns="0" tIns="0" rIns="0" bIns="0" rtlCol="0">
            <a:noAutofit/>
          </a:bodyPr>
          <a:lstStyle/>
          <a:p>
            <a:endParaRPr sz="1350" dirty="0"/>
          </a:p>
        </p:txBody>
      </p:sp>
      <p:sp>
        <p:nvSpPr>
          <p:cNvPr id="27" name="object 27"/>
          <p:cNvSpPr/>
          <p:nvPr/>
        </p:nvSpPr>
        <p:spPr>
          <a:xfrm>
            <a:off x="7289864" y="3407854"/>
            <a:ext cx="0" cy="342900"/>
          </a:xfrm>
          <a:custGeom>
            <a:avLst/>
            <a:gdLst/>
            <a:ahLst/>
            <a:cxnLst/>
            <a:rect l="l" t="t" r="r" b="b"/>
            <a:pathLst>
              <a:path h="457200">
                <a:moveTo>
                  <a:pt x="0" y="0"/>
                </a:moveTo>
                <a:lnTo>
                  <a:pt x="0" y="457200"/>
                </a:lnTo>
              </a:path>
            </a:pathLst>
          </a:custGeom>
          <a:ln w="25908">
            <a:solidFill>
              <a:srgbClr val="C6C8C9"/>
            </a:solidFill>
          </a:ln>
        </p:spPr>
        <p:txBody>
          <a:bodyPr wrap="square" lIns="0" tIns="0" rIns="0" bIns="0" rtlCol="0">
            <a:noAutofit/>
          </a:bodyPr>
          <a:lstStyle/>
          <a:p>
            <a:endParaRPr sz="1350" dirty="0"/>
          </a:p>
        </p:txBody>
      </p:sp>
      <p:sp>
        <p:nvSpPr>
          <p:cNvPr id="28" name="object 28"/>
          <p:cNvSpPr txBox="1"/>
          <p:nvPr/>
        </p:nvSpPr>
        <p:spPr>
          <a:xfrm>
            <a:off x="3804287" y="3392235"/>
            <a:ext cx="3173159" cy="373856"/>
          </a:xfrm>
          <a:prstGeom prst="rect">
            <a:avLst/>
          </a:prstGeom>
        </p:spPr>
        <p:txBody>
          <a:bodyPr vert="horz" wrap="square" lIns="0" tIns="0" rIns="0" bIns="0" rtlCol="0">
            <a:noAutofit/>
          </a:bodyPr>
          <a:lstStyle/>
          <a:p>
            <a:pPr algn="ctr">
              <a:lnSpc>
                <a:spcPct val="100000"/>
              </a:lnSpc>
            </a:pPr>
            <a:r>
              <a:rPr lang="en-ZA" sz="1200" b="1" spc="-7" dirty="0">
                <a:latin typeface="Segoe UI"/>
                <a:cs typeface="Segoe UI"/>
              </a:rPr>
              <a:t>INTER GOVERNMENTAL RELATIONS AND FORUM </a:t>
            </a:r>
            <a:endParaRPr sz="1200" dirty="0">
              <a:latin typeface="Segoe UI"/>
              <a:cs typeface="Segoe UI"/>
            </a:endParaRPr>
          </a:p>
        </p:txBody>
      </p:sp>
      <p:sp>
        <p:nvSpPr>
          <p:cNvPr id="29" name="object 29"/>
          <p:cNvSpPr/>
          <p:nvPr/>
        </p:nvSpPr>
        <p:spPr>
          <a:xfrm>
            <a:off x="2776729" y="4341116"/>
            <a:ext cx="3757041" cy="226313"/>
          </a:xfrm>
          <a:prstGeom prst="rect">
            <a:avLst/>
          </a:prstGeom>
          <a:blipFill>
            <a:blip r:embed="rId5" cstate="print"/>
            <a:stretch>
              <a:fillRect/>
            </a:stretch>
          </a:blipFill>
        </p:spPr>
        <p:txBody>
          <a:bodyPr wrap="square" lIns="0" tIns="0" rIns="0" bIns="0" rtlCol="0">
            <a:noAutofit/>
          </a:bodyPr>
          <a:lstStyle/>
          <a:p>
            <a:endParaRPr sz="1350" dirty="0"/>
          </a:p>
        </p:txBody>
      </p:sp>
      <p:sp>
        <p:nvSpPr>
          <p:cNvPr id="30" name="object 30"/>
          <p:cNvSpPr/>
          <p:nvPr/>
        </p:nvSpPr>
        <p:spPr>
          <a:xfrm>
            <a:off x="2933891" y="4039934"/>
            <a:ext cx="3454146" cy="342900"/>
          </a:xfrm>
          <a:custGeom>
            <a:avLst/>
            <a:gdLst/>
            <a:ahLst/>
            <a:cxnLst/>
            <a:rect l="l" t="t" r="r" b="b"/>
            <a:pathLst>
              <a:path w="4605528" h="457200">
                <a:moveTo>
                  <a:pt x="0" y="457200"/>
                </a:moveTo>
                <a:lnTo>
                  <a:pt x="4605528" y="457200"/>
                </a:lnTo>
                <a:lnTo>
                  <a:pt x="4605528" y="0"/>
                </a:lnTo>
                <a:lnTo>
                  <a:pt x="0" y="0"/>
                </a:lnTo>
                <a:lnTo>
                  <a:pt x="0" y="457200"/>
                </a:lnTo>
                <a:close/>
              </a:path>
            </a:pathLst>
          </a:custGeom>
          <a:solidFill>
            <a:srgbClr val="FFFFFF"/>
          </a:solidFill>
        </p:spPr>
        <p:txBody>
          <a:bodyPr wrap="square" lIns="0" tIns="0" rIns="0" bIns="0" rtlCol="0">
            <a:noAutofit/>
          </a:bodyPr>
          <a:lstStyle/>
          <a:p>
            <a:endParaRPr sz="1350" dirty="0"/>
          </a:p>
        </p:txBody>
      </p:sp>
      <p:sp>
        <p:nvSpPr>
          <p:cNvPr id="31" name="object 31"/>
          <p:cNvSpPr/>
          <p:nvPr/>
        </p:nvSpPr>
        <p:spPr>
          <a:xfrm>
            <a:off x="6388039" y="3925634"/>
            <a:ext cx="114299" cy="457200"/>
          </a:xfrm>
          <a:custGeom>
            <a:avLst/>
            <a:gdLst/>
            <a:ahLst/>
            <a:cxnLst/>
            <a:rect l="l" t="t" r="r" b="b"/>
            <a:pathLst>
              <a:path w="152400" h="609600">
                <a:moveTo>
                  <a:pt x="152399" y="0"/>
                </a:moveTo>
                <a:lnTo>
                  <a:pt x="0" y="152400"/>
                </a:lnTo>
                <a:lnTo>
                  <a:pt x="0" y="609600"/>
                </a:lnTo>
                <a:lnTo>
                  <a:pt x="152399" y="457200"/>
                </a:lnTo>
                <a:lnTo>
                  <a:pt x="152399" y="0"/>
                </a:lnTo>
                <a:close/>
              </a:path>
            </a:pathLst>
          </a:custGeom>
          <a:solidFill>
            <a:srgbClr val="CDCDCD"/>
          </a:solidFill>
        </p:spPr>
        <p:txBody>
          <a:bodyPr wrap="square" lIns="0" tIns="0" rIns="0" bIns="0" rtlCol="0">
            <a:noAutofit/>
          </a:bodyPr>
          <a:lstStyle/>
          <a:p>
            <a:endParaRPr sz="1350" dirty="0"/>
          </a:p>
        </p:txBody>
      </p:sp>
      <p:sp>
        <p:nvSpPr>
          <p:cNvPr id="32" name="object 32"/>
          <p:cNvSpPr/>
          <p:nvPr/>
        </p:nvSpPr>
        <p:spPr>
          <a:xfrm>
            <a:off x="2933891" y="3925634"/>
            <a:ext cx="3568446" cy="114300"/>
          </a:xfrm>
          <a:custGeom>
            <a:avLst/>
            <a:gdLst/>
            <a:ahLst/>
            <a:cxnLst/>
            <a:rect l="l" t="t" r="r" b="b"/>
            <a:pathLst>
              <a:path w="4757928" h="152400">
                <a:moveTo>
                  <a:pt x="4757928" y="0"/>
                </a:moveTo>
                <a:lnTo>
                  <a:pt x="152400" y="0"/>
                </a:lnTo>
                <a:lnTo>
                  <a:pt x="0" y="152400"/>
                </a:lnTo>
                <a:lnTo>
                  <a:pt x="4605528" y="152400"/>
                </a:lnTo>
                <a:lnTo>
                  <a:pt x="4757928" y="0"/>
                </a:lnTo>
                <a:close/>
              </a:path>
            </a:pathLst>
          </a:custGeom>
          <a:solidFill>
            <a:srgbClr val="FFFFFF"/>
          </a:solidFill>
        </p:spPr>
        <p:txBody>
          <a:bodyPr wrap="square" lIns="0" tIns="0" rIns="0" bIns="0" rtlCol="0">
            <a:noAutofit/>
          </a:bodyPr>
          <a:lstStyle/>
          <a:p>
            <a:endParaRPr sz="1350" dirty="0"/>
          </a:p>
        </p:txBody>
      </p:sp>
      <p:sp>
        <p:nvSpPr>
          <p:cNvPr id="33" name="object 33"/>
          <p:cNvSpPr/>
          <p:nvPr/>
        </p:nvSpPr>
        <p:spPr>
          <a:xfrm>
            <a:off x="2933891" y="3925634"/>
            <a:ext cx="3568446" cy="457200"/>
          </a:xfrm>
          <a:custGeom>
            <a:avLst/>
            <a:gdLst/>
            <a:ahLst/>
            <a:cxnLst/>
            <a:rect l="l" t="t" r="r" b="b"/>
            <a:pathLst>
              <a:path w="4757928" h="609600">
                <a:moveTo>
                  <a:pt x="0" y="152400"/>
                </a:moveTo>
                <a:lnTo>
                  <a:pt x="152400" y="0"/>
                </a:lnTo>
                <a:lnTo>
                  <a:pt x="4757928" y="0"/>
                </a:lnTo>
                <a:lnTo>
                  <a:pt x="4757928" y="457200"/>
                </a:lnTo>
                <a:lnTo>
                  <a:pt x="4605528" y="609600"/>
                </a:lnTo>
                <a:lnTo>
                  <a:pt x="0" y="609600"/>
                </a:lnTo>
                <a:lnTo>
                  <a:pt x="0" y="152400"/>
                </a:lnTo>
                <a:close/>
              </a:path>
            </a:pathLst>
          </a:custGeom>
          <a:ln w="25908">
            <a:solidFill>
              <a:srgbClr val="8F8E8E"/>
            </a:solidFill>
          </a:ln>
        </p:spPr>
        <p:txBody>
          <a:bodyPr wrap="square" lIns="0" tIns="0" rIns="0" bIns="0" rtlCol="0">
            <a:noAutofit/>
          </a:bodyPr>
          <a:lstStyle/>
          <a:p>
            <a:endParaRPr sz="1350" dirty="0"/>
          </a:p>
        </p:txBody>
      </p:sp>
      <p:sp>
        <p:nvSpPr>
          <p:cNvPr id="34" name="object 34"/>
          <p:cNvSpPr/>
          <p:nvPr/>
        </p:nvSpPr>
        <p:spPr>
          <a:xfrm>
            <a:off x="2933891" y="3925634"/>
            <a:ext cx="3568446" cy="114300"/>
          </a:xfrm>
          <a:custGeom>
            <a:avLst/>
            <a:gdLst/>
            <a:ahLst/>
            <a:cxnLst/>
            <a:rect l="l" t="t" r="r" b="b"/>
            <a:pathLst>
              <a:path w="4757928" h="152400">
                <a:moveTo>
                  <a:pt x="0" y="152400"/>
                </a:moveTo>
                <a:lnTo>
                  <a:pt x="4605528" y="152400"/>
                </a:lnTo>
                <a:lnTo>
                  <a:pt x="4757928" y="0"/>
                </a:lnTo>
              </a:path>
            </a:pathLst>
          </a:custGeom>
          <a:ln w="25908">
            <a:solidFill>
              <a:srgbClr val="8F8E8E"/>
            </a:solidFill>
          </a:ln>
        </p:spPr>
        <p:txBody>
          <a:bodyPr wrap="square" lIns="0" tIns="0" rIns="0" bIns="0" rtlCol="0">
            <a:noAutofit/>
          </a:bodyPr>
          <a:lstStyle/>
          <a:p>
            <a:endParaRPr sz="1350" dirty="0"/>
          </a:p>
        </p:txBody>
      </p:sp>
      <p:sp>
        <p:nvSpPr>
          <p:cNvPr id="35" name="object 35"/>
          <p:cNvSpPr/>
          <p:nvPr/>
        </p:nvSpPr>
        <p:spPr>
          <a:xfrm>
            <a:off x="6388036" y="4039934"/>
            <a:ext cx="0" cy="342900"/>
          </a:xfrm>
          <a:custGeom>
            <a:avLst/>
            <a:gdLst/>
            <a:ahLst/>
            <a:cxnLst/>
            <a:rect l="l" t="t" r="r" b="b"/>
            <a:pathLst>
              <a:path h="457200">
                <a:moveTo>
                  <a:pt x="0" y="0"/>
                </a:moveTo>
                <a:lnTo>
                  <a:pt x="0" y="457200"/>
                </a:lnTo>
              </a:path>
            </a:pathLst>
          </a:custGeom>
          <a:ln w="25908">
            <a:solidFill>
              <a:srgbClr val="8F8E8E"/>
            </a:solidFill>
          </a:ln>
        </p:spPr>
        <p:txBody>
          <a:bodyPr wrap="square" lIns="0" tIns="0" rIns="0" bIns="0" rtlCol="0">
            <a:noAutofit/>
          </a:bodyPr>
          <a:lstStyle/>
          <a:p>
            <a:endParaRPr sz="1350" dirty="0"/>
          </a:p>
        </p:txBody>
      </p:sp>
      <p:sp>
        <p:nvSpPr>
          <p:cNvPr id="36" name="object 36"/>
          <p:cNvSpPr txBox="1"/>
          <p:nvPr/>
        </p:nvSpPr>
        <p:spPr>
          <a:xfrm>
            <a:off x="3264693" y="4075748"/>
            <a:ext cx="2765108" cy="271272"/>
          </a:xfrm>
          <a:prstGeom prst="rect">
            <a:avLst/>
          </a:prstGeom>
        </p:spPr>
        <p:txBody>
          <a:bodyPr vert="horz" wrap="square" lIns="0" tIns="0" rIns="0" bIns="0" rtlCol="0">
            <a:noAutofit/>
          </a:bodyPr>
          <a:lstStyle/>
          <a:p>
            <a:pPr algn="ctr">
              <a:lnSpc>
                <a:spcPct val="100000"/>
              </a:lnSpc>
            </a:pPr>
            <a:r>
              <a:rPr lang="en-ZA" sz="1200" b="1" spc="-7" dirty="0">
                <a:latin typeface="Segoe UI"/>
                <a:cs typeface="Segoe UI"/>
              </a:rPr>
              <a:t>PARTNERSHIP WITH AG NW </a:t>
            </a:r>
            <a:endParaRPr sz="1200" dirty="0">
              <a:latin typeface="Segoe UI"/>
              <a:cs typeface="Segoe UI"/>
            </a:endParaRPr>
          </a:p>
        </p:txBody>
      </p:sp>
      <p:sp>
        <p:nvSpPr>
          <p:cNvPr id="37" name="object 37"/>
          <p:cNvSpPr txBox="1">
            <a:spLocks noGrp="1"/>
          </p:cNvSpPr>
          <p:nvPr>
            <p:ph type="title"/>
          </p:nvPr>
        </p:nvSpPr>
        <p:spPr>
          <a:xfrm>
            <a:off x="3355718" y="115555"/>
            <a:ext cx="5708939" cy="655555"/>
          </a:xfrm>
          <a:prstGeom prst="rect">
            <a:avLst/>
          </a:prstGeom>
        </p:spPr>
        <p:txBody>
          <a:bodyPr vert="horz" wrap="square" lIns="0" tIns="0" rIns="0" bIns="0" rtlCol="0" anchor="ctr">
            <a:noAutofit/>
          </a:bodyPr>
          <a:lstStyle/>
          <a:p>
            <a:pPr marL="9525"/>
            <a:r>
              <a:rPr sz="1350" b="1" dirty="0">
                <a:solidFill>
                  <a:srgbClr val="EF6C18"/>
                </a:solidFill>
                <a:latin typeface="Segoe UI"/>
                <a:cs typeface="Segoe UI"/>
              </a:rPr>
              <a:t>J</a:t>
            </a:r>
            <a:r>
              <a:rPr sz="1350" b="1" spc="4" dirty="0">
                <a:solidFill>
                  <a:srgbClr val="EF6C18"/>
                </a:solidFill>
                <a:latin typeface="Segoe UI"/>
                <a:cs typeface="Segoe UI"/>
              </a:rPr>
              <a:t>O</a:t>
            </a:r>
            <a:r>
              <a:rPr sz="1350" b="1" dirty="0">
                <a:solidFill>
                  <a:srgbClr val="EF6C18"/>
                </a:solidFill>
                <a:latin typeface="Segoe UI"/>
                <a:cs typeface="Segoe UI"/>
              </a:rPr>
              <a:t>URNEY</a:t>
            </a:r>
            <a:r>
              <a:rPr sz="1350" b="1" spc="-11" dirty="0">
                <a:solidFill>
                  <a:srgbClr val="EF6C18"/>
                </a:solidFill>
                <a:latin typeface="Segoe UI"/>
                <a:cs typeface="Segoe UI"/>
              </a:rPr>
              <a:t> </a:t>
            </a:r>
            <a:r>
              <a:rPr lang="en-ZA" sz="1350" b="1" spc="-11" dirty="0">
                <a:solidFill>
                  <a:srgbClr val="EF6C18"/>
                </a:solidFill>
                <a:latin typeface="Segoe UI"/>
                <a:cs typeface="Segoe UI"/>
              </a:rPr>
              <a:t>TOWARDS A BETTER AUDIT OUTCOMES </a:t>
            </a:r>
            <a:endParaRPr sz="1350" dirty="0">
              <a:latin typeface="Segoe UI"/>
              <a:cs typeface="Segoe UI"/>
            </a:endParaRPr>
          </a:p>
        </p:txBody>
      </p:sp>
      <p:sp>
        <p:nvSpPr>
          <p:cNvPr id="38" name="object 38"/>
          <p:cNvSpPr/>
          <p:nvPr/>
        </p:nvSpPr>
        <p:spPr>
          <a:xfrm>
            <a:off x="2085212" y="4985766"/>
            <a:ext cx="3787902" cy="228600"/>
          </a:xfrm>
          <a:prstGeom prst="rect">
            <a:avLst/>
          </a:prstGeom>
          <a:blipFill>
            <a:blip r:embed="rId6" cstate="print"/>
            <a:stretch>
              <a:fillRect/>
            </a:stretch>
          </a:blipFill>
        </p:spPr>
        <p:txBody>
          <a:bodyPr wrap="square" lIns="0" tIns="0" rIns="0" bIns="0" rtlCol="0">
            <a:noAutofit/>
          </a:bodyPr>
          <a:lstStyle/>
          <a:p>
            <a:endParaRPr sz="1350" dirty="0"/>
          </a:p>
        </p:txBody>
      </p:sp>
      <p:sp>
        <p:nvSpPr>
          <p:cNvPr id="39" name="object 39"/>
          <p:cNvSpPr/>
          <p:nvPr/>
        </p:nvSpPr>
        <p:spPr>
          <a:xfrm>
            <a:off x="2244662" y="4676013"/>
            <a:ext cx="3481006" cy="351473"/>
          </a:xfrm>
          <a:custGeom>
            <a:avLst/>
            <a:gdLst/>
            <a:ahLst/>
            <a:cxnLst/>
            <a:rect l="l" t="t" r="r" b="b"/>
            <a:pathLst>
              <a:path w="4641342" h="468629">
                <a:moveTo>
                  <a:pt x="0" y="468630"/>
                </a:moveTo>
                <a:lnTo>
                  <a:pt x="4641342" y="468630"/>
                </a:lnTo>
                <a:lnTo>
                  <a:pt x="4641342" y="0"/>
                </a:lnTo>
                <a:lnTo>
                  <a:pt x="0" y="0"/>
                </a:lnTo>
                <a:lnTo>
                  <a:pt x="0" y="468630"/>
                </a:lnTo>
                <a:close/>
              </a:path>
            </a:pathLst>
          </a:custGeom>
          <a:solidFill>
            <a:srgbClr val="FFFFFF"/>
          </a:solidFill>
        </p:spPr>
        <p:txBody>
          <a:bodyPr wrap="square" lIns="0" tIns="0" rIns="0" bIns="0" rtlCol="0">
            <a:noAutofit/>
          </a:bodyPr>
          <a:lstStyle/>
          <a:p>
            <a:endParaRPr sz="1350" dirty="0"/>
          </a:p>
        </p:txBody>
      </p:sp>
      <p:sp>
        <p:nvSpPr>
          <p:cNvPr id="40" name="object 40"/>
          <p:cNvSpPr/>
          <p:nvPr/>
        </p:nvSpPr>
        <p:spPr>
          <a:xfrm>
            <a:off x="5725667" y="4558857"/>
            <a:ext cx="117158" cy="468629"/>
          </a:xfrm>
          <a:custGeom>
            <a:avLst/>
            <a:gdLst/>
            <a:ahLst/>
            <a:cxnLst/>
            <a:rect l="l" t="t" r="r" b="b"/>
            <a:pathLst>
              <a:path w="156210" h="624839">
                <a:moveTo>
                  <a:pt x="156210" y="0"/>
                </a:moveTo>
                <a:lnTo>
                  <a:pt x="0" y="156209"/>
                </a:lnTo>
                <a:lnTo>
                  <a:pt x="0" y="624839"/>
                </a:lnTo>
                <a:lnTo>
                  <a:pt x="156210" y="468629"/>
                </a:lnTo>
                <a:lnTo>
                  <a:pt x="156210" y="0"/>
                </a:lnTo>
                <a:close/>
              </a:path>
            </a:pathLst>
          </a:custGeom>
          <a:solidFill>
            <a:srgbClr val="CDCDCD"/>
          </a:solidFill>
        </p:spPr>
        <p:txBody>
          <a:bodyPr wrap="square" lIns="0" tIns="0" rIns="0" bIns="0" rtlCol="0">
            <a:noAutofit/>
          </a:bodyPr>
          <a:lstStyle/>
          <a:p>
            <a:endParaRPr sz="1350" dirty="0"/>
          </a:p>
        </p:txBody>
      </p:sp>
      <p:sp>
        <p:nvSpPr>
          <p:cNvPr id="42" name="object 42"/>
          <p:cNvSpPr/>
          <p:nvPr/>
        </p:nvSpPr>
        <p:spPr>
          <a:xfrm>
            <a:off x="2244662" y="4558857"/>
            <a:ext cx="3598164" cy="468629"/>
          </a:xfrm>
          <a:custGeom>
            <a:avLst/>
            <a:gdLst/>
            <a:ahLst/>
            <a:cxnLst/>
            <a:rect l="l" t="t" r="r" b="b"/>
            <a:pathLst>
              <a:path w="4797552" h="624839">
                <a:moveTo>
                  <a:pt x="0" y="156209"/>
                </a:moveTo>
                <a:lnTo>
                  <a:pt x="156209" y="0"/>
                </a:lnTo>
                <a:lnTo>
                  <a:pt x="4797552" y="0"/>
                </a:lnTo>
                <a:lnTo>
                  <a:pt x="4797552" y="468629"/>
                </a:lnTo>
                <a:lnTo>
                  <a:pt x="4641342" y="624839"/>
                </a:lnTo>
                <a:lnTo>
                  <a:pt x="0" y="624839"/>
                </a:lnTo>
                <a:lnTo>
                  <a:pt x="0" y="156209"/>
                </a:lnTo>
                <a:close/>
              </a:path>
            </a:pathLst>
          </a:custGeom>
          <a:ln w="25908">
            <a:solidFill>
              <a:srgbClr val="EF6C18"/>
            </a:solidFill>
          </a:ln>
        </p:spPr>
        <p:txBody>
          <a:bodyPr wrap="square" lIns="0" tIns="0" rIns="0" bIns="0" rtlCol="0">
            <a:noAutofit/>
          </a:bodyPr>
          <a:lstStyle/>
          <a:p>
            <a:endParaRPr sz="1350" dirty="0"/>
          </a:p>
        </p:txBody>
      </p:sp>
      <p:sp>
        <p:nvSpPr>
          <p:cNvPr id="43" name="object 43"/>
          <p:cNvSpPr/>
          <p:nvPr/>
        </p:nvSpPr>
        <p:spPr>
          <a:xfrm>
            <a:off x="2244662" y="4558856"/>
            <a:ext cx="3598164" cy="117157"/>
          </a:xfrm>
          <a:custGeom>
            <a:avLst/>
            <a:gdLst/>
            <a:ahLst/>
            <a:cxnLst/>
            <a:rect l="l" t="t" r="r" b="b"/>
            <a:pathLst>
              <a:path w="4797552" h="156209">
                <a:moveTo>
                  <a:pt x="0" y="156209"/>
                </a:moveTo>
                <a:lnTo>
                  <a:pt x="4641342" y="156209"/>
                </a:lnTo>
                <a:lnTo>
                  <a:pt x="4797552" y="0"/>
                </a:lnTo>
              </a:path>
            </a:pathLst>
          </a:custGeom>
          <a:ln w="25907">
            <a:solidFill>
              <a:srgbClr val="EF6C18"/>
            </a:solidFill>
          </a:ln>
        </p:spPr>
        <p:txBody>
          <a:bodyPr wrap="square" lIns="0" tIns="0" rIns="0" bIns="0" rtlCol="0">
            <a:noAutofit/>
          </a:bodyPr>
          <a:lstStyle/>
          <a:p>
            <a:endParaRPr sz="1350" dirty="0"/>
          </a:p>
        </p:txBody>
      </p:sp>
      <p:sp>
        <p:nvSpPr>
          <p:cNvPr id="44" name="object 44"/>
          <p:cNvSpPr/>
          <p:nvPr/>
        </p:nvSpPr>
        <p:spPr>
          <a:xfrm>
            <a:off x="5725667" y="4676013"/>
            <a:ext cx="0" cy="351473"/>
          </a:xfrm>
          <a:custGeom>
            <a:avLst/>
            <a:gdLst/>
            <a:ahLst/>
            <a:cxnLst/>
            <a:rect l="l" t="t" r="r" b="b"/>
            <a:pathLst>
              <a:path h="468629">
                <a:moveTo>
                  <a:pt x="0" y="0"/>
                </a:moveTo>
                <a:lnTo>
                  <a:pt x="0" y="468630"/>
                </a:lnTo>
              </a:path>
            </a:pathLst>
          </a:custGeom>
          <a:ln w="25908">
            <a:solidFill>
              <a:srgbClr val="EF6C18"/>
            </a:solidFill>
          </a:ln>
        </p:spPr>
        <p:txBody>
          <a:bodyPr wrap="square" lIns="0" tIns="0" rIns="0" bIns="0" rtlCol="0">
            <a:noAutofit/>
          </a:bodyPr>
          <a:lstStyle/>
          <a:p>
            <a:endParaRPr sz="1350" dirty="0"/>
          </a:p>
        </p:txBody>
      </p:sp>
      <p:sp>
        <p:nvSpPr>
          <p:cNvPr id="46" name="object 46"/>
          <p:cNvSpPr/>
          <p:nvPr/>
        </p:nvSpPr>
        <p:spPr>
          <a:xfrm>
            <a:off x="1561720" y="5604128"/>
            <a:ext cx="3186684" cy="228600"/>
          </a:xfrm>
          <a:prstGeom prst="rect">
            <a:avLst/>
          </a:prstGeom>
          <a:blipFill>
            <a:blip r:embed="rId7" cstate="print"/>
            <a:stretch>
              <a:fillRect/>
            </a:stretch>
          </a:blipFill>
        </p:spPr>
        <p:txBody>
          <a:bodyPr wrap="square" lIns="0" tIns="0" rIns="0" bIns="0" rtlCol="0">
            <a:noAutofit/>
          </a:bodyPr>
          <a:lstStyle/>
          <a:p>
            <a:endParaRPr sz="1350" dirty="0"/>
          </a:p>
        </p:txBody>
      </p:sp>
      <p:sp>
        <p:nvSpPr>
          <p:cNvPr id="47" name="object 47"/>
          <p:cNvSpPr/>
          <p:nvPr/>
        </p:nvSpPr>
        <p:spPr>
          <a:xfrm>
            <a:off x="1721167" y="5294376"/>
            <a:ext cx="2879788" cy="351473"/>
          </a:xfrm>
          <a:custGeom>
            <a:avLst/>
            <a:gdLst/>
            <a:ahLst/>
            <a:cxnLst/>
            <a:rect l="l" t="t" r="r" b="b"/>
            <a:pathLst>
              <a:path w="3839717" h="468629">
                <a:moveTo>
                  <a:pt x="0" y="468629"/>
                </a:moveTo>
                <a:lnTo>
                  <a:pt x="3839717" y="468629"/>
                </a:lnTo>
                <a:lnTo>
                  <a:pt x="3839717" y="0"/>
                </a:lnTo>
                <a:lnTo>
                  <a:pt x="0" y="0"/>
                </a:lnTo>
                <a:lnTo>
                  <a:pt x="0" y="468629"/>
                </a:lnTo>
                <a:close/>
              </a:path>
            </a:pathLst>
          </a:custGeom>
          <a:solidFill>
            <a:srgbClr val="FFFFFF"/>
          </a:solidFill>
        </p:spPr>
        <p:txBody>
          <a:bodyPr wrap="square" lIns="0" tIns="0" rIns="0" bIns="0" rtlCol="0">
            <a:noAutofit/>
          </a:bodyPr>
          <a:lstStyle/>
          <a:p>
            <a:endParaRPr sz="1350" dirty="0"/>
          </a:p>
        </p:txBody>
      </p:sp>
      <p:sp>
        <p:nvSpPr>
          <p:cNvPr id="48" name="object 48"/>
          <p:cNvSpPr/>
          <p:nvPr/>
        </p:nvSpPr>
        <p:spPr>
          <a:xfrm>
            <a:off x="4600957" y="5177219"/>
            <a:ext cx="117157" cy="468630"/>
          </a:xfrm>
          <a:custGeom>
            <a:avLst/>
            <a:gdLst/>
            <a:ahLst/>
            <a:cxnLst/>
            <a:rect l="l" t="t" r="r" b="b"/>
            <a:pathLst>
              <a:path w="156209" h="624839">
                <a:moveTo>
                  <a:pt x="156209" y="0"/>
                </a:moveTo>
                <a:lnTo>
                  <a:pt x="0" y="156209"/>
                </a:lnTo>
                <a:lnTo>
                  <a:pt x="0" y="624839"/>
                </a:lnTo>
                <a:lnTo>
                  <a:pt x="156209" y="468629"/>
                </a:lnTo>
                <a:lnTo>
                  <a:pt x="156209" y="0"/>
                </a:lnTo>
                <a:close/>
              </a:path>
            </a:pathLst>
          </a:custGeom>
          <a:solidFill>
            <a:srgbClr val="CDCDCD"/>
          </a:solidFill>
        </p:spPr>
        <p:txBody>
          <a:bodyPr wrap="square" lIns="0" tIns="0" rIns="0" bIns="0" rtlCol="0">
            <a:noAutofit/>
          </a:bodyPr>
          <a:lstStyle/>
          <a:p>
            <a:endParaRPr sz="1350" dirty="0"/>
          </a:p>
        </p:txBody>
      </p:sp>
      <p:sp>
        <p:nvSpPr>
          <p:cNvPr id="49" name="object 49"/>
          <p:cNvSpPr/>
          <p:nvPr/>
        </p:nvSpPr>
        <p:spPr>
          <a:xfrm>
            <a:off x="1721168" y="5177220"/>
            <a:ext cx="2996946" cy="117157"/>
          </a:xfrm>
          <a:custGeom>
            <a:avLst/>
            <a:gdLst/>
            <a:ahLst/>
            <a:cxnLst/>
            <a:rect l="l" t="t" r="r" b="b"/>
            <a:pathLst>
              <a:path w="3995928" h="156210">
                <a:moveTo>
                  <a:pt x="3995928" y="0"/>
                </a:moveTo>
                <a:lnTo>
                  <a:pt x="156210" y="0"/>
                </a:lnTo>
                <a:lnTo>
                  <a:pt x="0" y="156209"/>
                </a:lnTo>
                <a:lnTo>
                  <a:pt x="3839718" y="156209"/>
                </a:lnTo>
                <a:lnTo>
                  <a:pt x="3995928" y="0"/>
                </a:lnTo>
                <a:close/>
              </a:path>
            </a:pathLst>
          </a:custGeom>
          <a:solidFill>
            <a:srgbClr val="FFFFFF"/>
          </a:solidFill>
        </p:spPr>
        <p:txBody>
          <a:bodyPr wrap="square" lIns="0" tIns="0" rIns="0" bIns="0" rtlCol="0">
            <a:noAutofit/>
          </a:bodyPr>
          <a:lstStyle/>
          <a:p>
            <a:endParaRPr sz="1350" dirty="0"/>
          </a:p>
        </p:txBody>
      </p:sp>
      <p:sp>
        <p:nvSpPr>
          <p:cNvPr id="50" name="object 50"/>
          <p:cNvSpPr/>
          <p:nvPr/>
        </p:nvSpPr>
        <p:spPr>
          <a:xfrm>
            <a:off x="1721168" y="5177219"/>
            <a:ext cx="2996946" cy="468630"/>
          </a:xfrm>
          <a:custGeom>
            <a:avLst/>
            <a:gdLst/>
            <a:ahLst/>
            <a:cxnLst/>
            <a:rect l="l" t="t" r="r" b="b"/>
            <a:pathLst>
              <a:path w="3995928" h="624839">
                <a:moveTo>
                  <a:pt x="0" y="156209"/>
                </a:moveTo>
                <a:lnTo>
                  <a:pt x="156210" y="0"/>
                </a:lnTo>
                <a:lnTo>
                  <a:pt x="3995928" y="0"/>
                </a:lnTo>
                <a:lnTo>
                  <a:pt x="3995928" y="468629"/>
                </a:lnTo>
                <a:lnTo>
                  <a:pt x="3839718" y="624839"/>
                </a:lnTo>
                <a:lnTo>
                  <a:pt x="0" y="624839"/>
                </a:lnTo>
                <a:lnTo>
                  <a:pt x="0" y="156209"/>
                </a:lnTo>
                <a:close/>
              </a:path>
            </a:pathLst>
          </a:custGeom>
          <a:ln w="25908">
            <a:solidFill>
              <a:srgbClr val="D5B757"/>
            </a:solidFill>
          </a:ln>
        </p:spPr>
        <p:txBody>
          <a:bodyPr wrap="square" lIns="0" tIns="0" rIns="0" bIns="0" rtlCol="0">
            <a:noAutofit/>
          </a:bodyPr>
          <a:lstStyle/>
          <a:p>
            <a:endParaRPr sz="1350" dirty="0"/>
          </a:p>
        </p:txBody>
      </p:sp>
      <p:sp>
        <p:nvSpPr>
          <p:cNvPr id="51" name="object 51"/>
          <p:cNvSpPr/>
          <p:nvPr/>
        </p:nvSpPr>
        <p:spPr>
          <a:xfrm>
            <a:off x="1721168" y="5177220"/>
            <a:ext cx="2996946" cy="117157"/>
          </a:xfrm>
          <a:custGeom>
            <a:avLst/>
            <a:gdLst/>
            <a:ahLst/>
            <a:cxnLst/>
            <a:rect l="l" t="t" r="r" b="b"/>
            <a:pathLst>
              <a:path w="3995928" h="156210">
                <a:moveTo>
                  <a:pt x="0" y="156209"/>
                </a:moveTo>
                <a:lnTo>
                  <a:pt x="3839718" y="156209"/>
                </a:lnTo>
                <a:lnTo>
                  <a:pt x="3995928" y="0"/>
                </a:lnTo>
              </a:path>
            </a:pathLst>
          </a:custGeom>
          <a:ln w="25908">
            <a:solidFill>
              <a:srgbClr val="D5B757"/>
            </a:solidFill>
          </a:ln>
        </p:spPr>
        <p:txBody>
          <a:bodyPr wrap="square" lIns="0" tIns="0" rIns="0" bIns="0" rtlCol="0">
            <a:noAutofit/>
          </a:bodyPr>
          <a:lstStyle/>
          <a:p>
            <a:endParaRPr sz="1350" dirty="0"/>
          </a:p>
        </p:txBody>
      </p:sp>
      <p:sp>
        <p:nvSpPr>
          <p:cNvPr id="52" name="object 52"/>
          <p:cNvSpPr/>
          <p:nvPr/>
        </p:nvSpPr>
        <p:spPr>
          <a:xfrm>
            <a:off x="4600956" y="5294376"/>
            <a:ext cx="0" cy="351473"/>
          </a:xfrm>
          <a:custGeom>
            <a:avLst/>
            <a:gdLst/>
            <a:ahLst/>
            <a:cxnLst/>
            <a:rect l="l" t="t" r="r" b="b"/>
            <a:pathLst>
              <a:path h="468629">
                <a:moveTo>
                  <a:pt x="0" y="0"/>
                </a:moveTo>
                <a:lnTo>
                  <a:pt x="0" y="468629"/>
                </a:lnTo>
              </a:path>
            </a:pathLst>
          </a:custGeom>
          <a:ln w="25908">
            <a:solidFill>
              <a:srgbClr val="D5B757"/>
            </a:solidFill>
          </a:ln>
        </p:spPr>
        <p:txBody>
          <a:bodyPr wrap="square" lIns="0" tIns="0" rIns="0" bIns="0" rtlCol="0">
            <a:noAutofit/>
          </a:bodyPr>
          <a:lstStyle/>
          <a:p>
            <a:endParaRPr sz="1350" dirty="0"/>
          </a:p>
        </p:txBody>
      </p:sp>
      <p:sp>
        <p:nvSpPr>
          <p:cNvPr id="53" name="object 53"/>
          <p:cNvSpPr txBox="1"/>
          <p:nvPr/>
        </p:nvSpPr>
        <p:spPr>
          <a:xfrm>
            <a:off x="1994968" y="5406349"/>
            <a:ext cx="2373421" cy="190976"/>
          </a:xfrm>
          <a:prstGeom prst="rect">
            <a:avLst/>
          </a:prstGeom>
        </p:spPr>
        <p:txBody>
          <a:bodyPr vert="horz" wrap="square" lIns="0" tIns="0" rIns="0" bIns="0" rtlCol="0">
            <a:noAutofit/>
          </a:bodyPr>
          <a:lstStyle/>
          <a:p>
            <a:pPr marL="9525"/>
            <a:r>
              <a:rPr lang="en-ZA" sz="1125" b="1" spc="-4" dirty="0">
                <a:latin typeface="Segoe UI"/>
                <a:cs typeface="Segoe UI"/>
              </a:rPr>
              <a:t>LEADERSHIP AND GOVERNANCE </a:t>
            </a:r>
            <a:endParaRPr sz="1125" dirty="0">
              <a:latin typeface="Segoe UI"/>
              <a:cs typeface="Segoe UI"/>
            </a:endParaRPr>
          </a:p>
        </p:txBody>
      </p:sp>
      <p:sp>
        <p:nvSpPr>
          <p:cNvPr id="57" name="object 57"/>
          <p:cNvSpPr/>
          <p:nvPr/>
        </p:nvSpPr>
        <p:spPr>
          <a:xfrm>
            <a:off x="5884746" y="1318736"/>
            <a:ext cx="3675887" cy="622935"/>
          </a:xfrm>
          <a:custGeom>
            <a:avLst/>
            <a:gdLst/>
            <a:ahLst/>
            <a:cxnLst/>
            <a:rect l="l" t="t" r="r" b="b"/>
            <a:pathLst>
              <a:path w="4901183" h="830580">
                <a:moveTo>
                  <a:pt x="0" y="0"/>
                </a:moveTo>
                <a:lnTo>
                  <a:pt x="4901183" y="0"/>
                </a:lnTo>
                <a:lnTo>
                  <a:pt x="4901183" y="539623"/>
                </a:lnTo>
                <a:lnTo>
                  <a:pt x="2554478" y="539623"/>
                </a:lnTo>
                <a:lnTo>
                  <a:pt x="2554478" y="622935"/>
                </a:lnTo>
                <a:lnTo>
                  <a:pt x="2658236" y="622935"/>
                </a:lnTo>
                <a:lnTo>
                  <a:pt x="2450592" y="830580"/>
                </a:lnTo>
                <a:lnTo>
                  <a:pt x="2242947" y="622935"/>
                </a:lnTo>
                <a:lnTo>
                  <a:pt x="2346705" y="622935"/>
                </a:lnTo>
                <a:lnTo>
                  <a:pt x="2346705" y="539623"/>
                </a:lnTo>
                <a:lnTo>
                  <a:pt x="0" y="539623"/>
                </a:lnTo>
                <a:lnTo>
                  <a:pt x="0" y="0"/>
                </a:lnTo>
                <a:close/>
              </a:path>
            </a:pathLst>
          </a:custGeom>
          <a:ln w="9144">
            <a:solidFill>
              <a:srgbClr val="EF6912"/>
            </a:solidFill>
          </a:ln>
        </p:spPr>
        <p:txBody>
          <a:bodyPr wrap="square" lIns="0" tIns="0" rIns="0" bIns="0" rtlCol="0">
            <a:noAutofit/>
          </a:bodyPr>
          <a:lstStyle/>
          <a:p>
            <a:endParaRPr sz="1350" dirty="0"/>
          </a:p>
        </p:txBody>
      </p:sp>
      <p:sp>
        <p:nvSpPr>
          <p:cNvPr id="58" name="object 58"/>
          <p:cNvSpPr txBox="1"/>
          <p:nvPr/>
        </p:nvSpPr>
        <p:spPr>
          <a:xfrm>
            <a:off x="5908695" y="1405635"/>
            <a:ext cx="3802169" cy="553703"/>
          </a:xfrm>
          <a:prstGeom prst="rect">
            <a:avLst/>
          </a:prstGeom>
          <a:noFill/>
        </p:spPr>
        <p:txBody>
          <a:bodyPr vert="horz" wrap="square" lIns="0" tIns="0" rIns="0" bIns="0" rtlCol="0">
            <a:noAutofit/>
          </a:bodyPr>
          <a:lstStyle/>
          <a:p>
            <a:pPr marL="685800" marR="9525" indent="-676751" algn="ctr"/>
            <a:r>
              <a:rPr lang="en-ZA" sz="1350" b="1" spc="-45" dirty="0">
                <a:latin typeface="Segoe UI"/>
                <a:cs typeface="Segoe UI"/>
              </a:rPr>
              <a:t>BETTER AUDIT OUTCOMES </a:t>
            </a:r>
            <a:endParaRPr sz="1350" dirty="0">
              <a:latin typeface="Segoe UI"/>
              <a:cs typeface="Segoe UI"/>
            </a:endParaRPr>
          </a:p>
        </p:txBody>
      </p:sp>
      <p:sp>
        <p:nvSpPr>
          <p:cNvPr id="66" name="object 66"/>
          <p:cNvSpPr txBox="1"/>
          <p:nvPr/>
        </p:nvSpPr>
        <p:spPr>
          <a:xfrm>
            <a:off x="7570757" y="3622167"/>
            <a:ext cx="2837021" cy="1797844"/>
          </a:xfrm>
          <a:prstGeom prst="rect">
            <a:avLst/>
          </a:prstGeom>
        </p:spPr>
        <p:txBody>
          <a:bodyPr vert="horz" wrap="square" lIns="0" tIns="0" rIns="0" bIns="0" rtlCol="0">
            <a:noAutofit/>
          </a:bodyPr>
          <a:lstStyle/>
          <a:p>
            <a:pPr marL="9525"/>
            <a:endParaRPr sz="938" dirty="0">
              <a:latin typeface="Segoe UI"/>
              <a:cs typeface="Segoe UI"/>
            </a:endParaRPr>
          </a:p>
        </p:txBody>
      </p:sp>
      <p:sp>
        <p:nvSpPr>
          <p:cNvPr id="67" name="object 67"/>
          <p:cNvSpPr txBox="1"/>
          <p:nvPr/>
        </p:nvSpPr>
        <p:spPr>
          <a:xfrm>
            <a:off x="9064657" y="5636856"/>
            <a:ext cx="1144429" cy="185738"/>
          </a:xfrm>
          <a:prstGeom prst="rect">
            <a:avLst/>
          </a:prstGeom>
        </p:spPr>
        <p:txBody>
          <a:bodyPr vert="horz" wrap="square" lIns="0" tIns="0" rIns="0" bIns="0" rtlCol="0">
            <a:noAutofit/>
          </a:bodyPr>
          <a:lstStyle/>
          <a:p>
            <a:pPr marL="9525"/>
            <a:r>
              <a:rPr sz="1163" spc="7" dirty="0">
                <a:latin typeface="Segoe UI"/>
                <a:cs typeface="Segoe UI"/>
                <a:hlinkClick r:id="rId8"/>
              </a:rPr>
              <a:t>w</a:t>
            </a:r>
            <a:r>
              <a:rPr sz="1163" spc="11" dirty="0">
                <a:latin typeface="Segoe UI"/>
                <a:cs typeface="Segoe UI"/>
                <a:hlinkClick r:id="rId8"/>
              </a:rPr>
              <a:t>w</a:t>
            </a:r>
            <a:r>
              <a:rPr sz="1163" spc="-52" dirty="0">
                <a:latin typeface="Segoe UI"/>
                <a:cs typeface="Segoe UI"/>
                <a:hlinkClick r:id="rId8"/>
              </a:rPr>
              <a:t>w</a:t>
            </a:r>
            <a:r>
              <a:rPr sz="1163" spc="-4" dirty="0">
                <a:latin typeface="Segoe UI"/>
                <a:cs typeface="Segoe UI"/>
                <a:hlinkClick r:id="rId8"/>
              </a:rPr>
              <a:t>.</a:t>
            </a:r>
            <a:r>
              <a:rPr sz="1163" spc="4" dirty="0">
                <a:latin typeface="Segoe UI"/>
                <a:cs typeface="Segoe UI"/>
                <a:hlinkClick r:id="rId8"/>
              </a:rPr>
              <a:t>salga.o</a:t>
            </a:r>
            <a:r>
              <a:rPr sz="1163" spc="-11" dirty="0">
                <a:latin typeface="Segoe UI"/>
                <a:cs typeface="Segoe UI"/>
                <a:hlinkClick r:id="rId8"/>
              </a:rPr>
              <a:t>r</a:t>
            </a:r>
            <a:r>
              <a:rPr sz="1163" spc="4" dirty="0">
                <a:latin typeface="Segoe UI"/>
                <a:cs typeface="Segoe UI"/>
                <a:hlinkClick r:id="rId8"/>
              </a:rPr>
              <a:t>g</a:t>
            </a:r>
            <a:r>
              <a:rPr sz="1163" spc="-7" dirty="0">
                <a:latin typeface="Segoe UI"/>
                <a:cs typeface="Segoe UI"/>
                <a:hlinkClick r:id="rId8"/>
              </a:rPr>
              <a:t>.</a:t>
            </a:r>
            <a:r>
              <a:rPr sz="1163" spc="4" dirty="0">
                <a:latin typeface="Segoe UI"/>
                <a:cs typeface="Segoe UI"/>
                <a:hlinkClick r:id="rId8"/>
              </a:rPr>
              <a:t>za</a:t>
            </a:r>
            <a:endParaRPr sz="1163" dirty="0">
              <a:latin typeface="Segoe UI"/>
              <a:cs typeface="Segoe UI"/>
            </a:endParaRPr>
          </a:p>
        </p:txBody>
      </p:sp>
      <p:sp>
        <p:nvSpPr>
          <p:cNvPr id="64" name="object 53"/>
          <p:cNvSpPr txBox="1"/>
          <p:nvPr/>
        </p:nvSpPr>
        <p:spPr>
          <a:xfrm>
            <a:off x="2453480" y="4765358"/>
            <a:ext cx="3241899" cy="237554"/>
          </a:xfrm>
          <a:prstGeom prst="rect">
            <a:avLst/>
          </a:prstGeom>
        </p:spPr>
        <p:txBody>
          <a:bodyPr vert="horz" wrap="square" lIns="0" tIns="0" rIns="0" bIns="0" rtlCol="0">
            <a:noAutofit/>
          </a:bodyPr>
          <a:lstStyle/>
          <a:p>
            <a:pPr marL="9525"/>
            <a:r>
              <a:rPr lang="en-ZA" sz="1125" b="1" spc="-4" dirty="0">
                <a:latin typeface="Segoe UI"/>
                <a:cs typeface="Segoe UI"/>
              </a:rPr>
              <a:t>FINANCIAL MANAGEMENT AND REGULATION </a:t>
            </a:r>
            <a:endParaRPr sz="1125" dirty="0">
              <a:latin typeface="Segoe UI"/>
              <a:cs typeface="Segoe UI"/>
            </a:endParaRPr>
          </a:p>
        </p:txBody>
      </p:sp>
      <p:sp>
        <p:nvSpPr>
          <p:cNvPr id="65" name="Content Placeholder 2"/>
          <p:cNvSpPr txBox="1">
            <a:spLocks/>
          </p:cNvSpPr>
          <p:nvPr/>
        </p:nvSpPr>
        <p:spPr>
          <a:xfrm>
            <a:off x="8486761" y="2046236"/>
            <a:ext cx="2972750" cy="69703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Monitoring of PAAP   </a:t>
            </a:r>
            <a:endParaRPr lang="en-US" sz="844" dirty="0">
              <a:solidFill>
                <a:schemeClr val="accent6"/>
              </a:solidFill>
            </a:endParaRPr>
          </a:p>
        </p:txBody>
      </p:sp>
      <p:sp>
        <p:nvSpPr>
          <p:cNvPr id="68" name="Content Placeholder 2"/>
          <p:cNvSpPr txBox="1">
            <a:spLocks/>
          </p:cNvSpPr>
          <p:nvPr/>
        </p:nvSpPr>
        <p:spPr>
          <a:xfrm>
            <a:off x="8171623" y="2678429"/>
            <a:ext cx="2326033"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Best Practices within and outside of the Province </a:t>
            </a:r>
            <a:endParaRPr lang="en-US" sz="844" dirty="0">
              <a:solidFill>
                <a:schemeClr val="accent6"/>
              </a:solidFill>
            </a:endParaRPr>
          </a:p>
        </p:txBody>
      </p:sp>
      <p:sp>
        <p:nvSpPr>
          <p:cNvPr id="69" name="Content Placeholder 2"/>
          <p:cNvSpPr txBox="1">
            <a:spLocks/>
          </p:cNvSpPr>
          <p:nvPr/>
        </p:nvSpPr>
        <p:spPr>
          <a:xfrm>
            <a:off x="7408156" y="3319341"/>
            <a:ext cx="2326033"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Collaboration with Departments  and CFOs Forum </a:t>
            </a:r>
            <a:endParaRPr lang="en-US" sz="844" dirty="0">
              <a:solidFill>
                <a:schemeClr val="accent6"/>
              </a:solidFill>
            </a:endParaRPr>
          </a:p>
        </p:txBody>
      </p:sp>
      <p:sp>
        <p:nvSpPr>
          <p:cNvPr id="70" name="Content Placeholder 2"/>
          <p:cNvSpPr txBox="1">
            <a:spLocks/>
          </p:cNvSpPr>
          <p:nvPr/>
        </p:nvSpPr>
        <p:spPr>
          <a:xfrm>
            <a:off x="5646686" y="3908296"/>
            <a:ext cx="3286356"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Status of records review and </a:t>
            </a:r>
          </a:p>
          <a:p>
            <a:pPr marL="0" indent="0" algn="ctr">
              <a:buNone/>
            </a:pPr>
            <a:r>
              <a:rPr lang="en-ZA" sz="844" dirty="0">
                <a:solidFill>
                  <a:schemeClr val="accent6"/>
                </a:solidFill>
              </a:rPr>
              <a:t>Audit trainee training </a:t>
            </a:r>
            <a:endParaRPr lang="en-US" sz="844" dirty="0">
              <a:solidFill>
                <a:schemeClr val="accent6"/>
              </a:solidFill>
            </a:endParaRPr>
          </a:p>
        </p:txBody>
      </p:sp>
      <p:sp>
        <p:nvSpPr>
          <p:cNvPr id="71" name="Content Placeholder 2"/>
          <p:cNvSpPr txBox="1">
            <a:spLocks/>
          </p:cNvSpPr>
          <p:nvPr/>
        </p:nvSpPr>
        <p:spPr>
          <a:xfrm>
            <a:off x="5232210" y="4539520"/>
            <a:ext cx="2764314"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Status of records review and </a:t>
            </a:r>
          </a:p>
          <a:p>
            <a:pPr marL="0" indent="0" algn="ctr">
              <a:buNone/>
            </a:pPr>
            <a:r>
              <a:rPr lang="en-ZA" sz="844" dirty="0">
                <a:solidFill>
                  <a:schemeClr val="accent6"/>
                </a:solidFill>
              </a:rPr>
              <a:t>Audit trainee training </a:t>
            </a:r>
            <a:endParaRPr lang="en-US" sz="844" dirty="0">
              <a:solidFill>
                <a:schemeClr val="accent6"/>
              </a:solidFill>
            </a:endParaRPr>
          </a:p>
        </p:txBody>
      </p:sp>
      <p:sp>
        <p:nvSpPr>
          <p:cNvPr id="72" name="Content Placeholder 2"/>
          <p:cNvSpPr txBox="1">
            <a:spLocks/>
          </p:cNvSpPr>
          <p:nvPr/>
        </p:nvSpPr>
        <p:spPr>
          <a:xfrm>
            <a:off x="4655248" y="5145582"/>
            <a:ext cx="3367688"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Cllr Capacity Building and Functionality of Audit Committees, Internal Audit, MPACs and Disciplinary Boards </a:t>
            </a:r>
            <a:endParaRPr lang="en-US" sz="844" dirty="0">
              <a:solidFill>
                <a:schemeClr val="accent6"/>
              </a:solidFill>
            </a:endParaRPr>
          </a:p>
        </p:txBody>
      </p:sp>
    </p:spTree>
    <p:extLst>
      <p:ext uri="{BB962C8B-B14F-4D97-AF65-F5344CB8AC3E}">
        <p14:creationId xmlns:p14="http://schemas.microsoft.com/office/powerpoint/2010/main" xmlns="" val="646035215"/>
      </p:ext>
    </p:extLst>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9347200" y="5624513"/>
            <a:ext cx="2844800" cy="273844"/>
          </a:xfrm>
        </p:spPr>
        <p:txBody>
          <a:bodyPr/>
          <a:lstStyle/>
          <a:p>
            <a:fld id="{B0C31E8F-8DA3-4D6C-B41F-E84BF72BE1D6}" type="slidenum">
              <a:rPr lang="en-US" smtClean="0">
                <a:solidFill>
                  <a:srgbClr val="FFFFFF"/>
                </a:solidFill>
              </a:rPr>
              <a:pPr/>
              <a:t>16</a:t>
            </a:fld>
            <a:endParaRPr lang="en-US" dirty="0">
              <a:solidFill>
                <a:srgbClr val="FFFFFF"/>
              </a:solidFill>
            </a:endParaRPr>
          </a:p>
        </p:txBody>
      </p:sp>
      <p:sp>
        <p:nvSpPr>
          <p:cNvPr id="31" name="Title 1"/>
          <p:cNvSpPr>
            <a:spLocks noGrp="1"/>
          </p:cNvSpPr>
          <p:nvPr>
            <p:ph type="title"/>
          </p:nvPr>
        </p:nvSpPr>
        <p:spPr>
          <a:xfrm>
            <a:off x="782359" y="332769"/>
            <a:ext cx="8534400" cy="794815"/>
          </a:xfrm>
        </p:spPr>
        <p:txBody>
          <a:bodyPr>
            <a:normAutofit/>
          </a:bodyPr>
          <a:lstStyle/>
          <a:p>
            <a:r>
              <a:rPr lang="en-GB" sz="2400" dirty="0" smtClean="0">
                <a:solidFill>
                  <a:srgbClr val="FF0000"/>
                </a:solidFill>
              </a:rPr>
              <a:t>SUGGESTED AUDIT APPROACH ADOPTED BY SALGA </a:t>
            </a:r>
            <a:endParaRPr lang="en-ZA" sz="2400" dirty="0">
              <a:solidFill>
                <a:srgbClr val="FF0000"/>
              </a:solidFill>
            </a:endParaRPr>
          </a:p>
        </p:txBody>
      </p:sp>
      <p:sp>
        <p:nvSpPr>
          <p:cNvPr id="38" name="Rectangle 3"/>
          <p:cNvSpPr>
            <a:spLocks noGrp="1" noChangeArrowheads="1"/>
          </p:cNvSpPr>
          <p:nvPr>
            <p:ph type="body" sz="quarter" idx="10"/>
          </p:nvPr>
        </p:nvSpPr>
        <p:spPr>
          <a:xfrm>
            <a:off x="98323" y="1380021"/>
            <a:ext cx="11739716" cy="4381414"/>
          </a:xfrm>
        </p:spPr>
        <p:txBody>
          <a:bodyPr>
            <a:normAutofit/>
          </a:bodyPr>
          <a:lstStyle/>
          <a:p>
            <a:r>
              <a:rPr lang="en-ZA" sz="2000" dirty="0" smtClean="0"/>
              <a:t>Introduction of Key Performance Indicators for Oversight Structures</a:t>
            </a:r>
          </a:p>
          <a:p>
            <a:r>
              <a:rPr lang="en-ZA" sz="2000" dirty="0" smtClean="0"/>
              <a:t>Capacity or skills gaps to be rectified with clear timeframes in terms of short term and longer term solutions identified.</a:t>
            </a:r>
          </a:p>
          <a:p>
            <a:r>
              <a:rPr lang="en-ZA" sz="2000" dirty="0" smtClean="0"/>
              <a:t>Multi-stakeholder approach to supporting Madibeng formalised with PT and PCOGTA so clear roles and areas of support identified.</a:t>
            </a:r>
          </a:p>
          <a:p>
            <a:r>
              <a:rPr lang="en-ZA" sz="2000" dirty="0" smtClean="0"/>
              <a:t>Multi-stakeholder support plan to be agreed to by Council via a resolution and monitored quarterly via reports to Council. To be an adopted audit improvement plan for the municipality</a:t>
            </a:r>
          </a:p>
          <a:p>
            <a:r>
              <a:rPr lang="en-ZA" sz="2000" dirty="0" smtClean="0"/>
              <a:t>No compromise on Accountability and Consequence management – MM and Mayor to exercise accountability and consequence management or multi-stakeholder support team to extract this.</a:t>
            </a:r>
          </a:p>
          <a:p>
            <a:r>
              <a:rPr lang="en-ZA" sz="2000" dirty="0" smtClean="0"/>
              <a:t>Internal Audit, Risk management, Audit Committee and MPAC to be assisted to ensure enhanced oversight and governance.</a:t>
            </a:r>
          </a:p>
          <a:p>
            <a:r>
              <a:rPr lang="en-ZA" sz="2000" dirty="0" smtClean="0"/>
              <a:t>Records management assistance and training to be provided.</a:t>
            </a:r>
          </a:p>
          <a:p>
            <a:pPr marL="0" indent="0">
              <a:buNone/>
            </a:pPr>
            <a:endParaRPr lang="en-ZA" sz="1800" dirty="0"/>
          </a:p>
        </p:txBody>
      </p:sp>
    </p:spTree>
    <p:extLst>
      <p:ext uri="{BB962C8B-B14F-4D97-AF65-F5344CB8AC3E}">
        <p14:creationId xmlns:p14="http://schemas.microsoft.com/office/powerpoint/2010/main" xmlns="" val="3746057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GB" sz="2400" dirty="0"/>
              <a:t>            RECOMMENDATIONS</a:t>
            </a:r>
            <a:r>
              <a:rPr lang="en-US" sz="2400" dirty="0"/>
              <a:t> </a:t>
            </a:r>
          </a:p>
        </p:txBody>
      </p:sp>
      <p:sp>
        <p:nvSpPr>
          <p:cNvPr id="20483" name="Rectangle 3"/>
          <p:cNvSpPr>
            <a:spLocks noGrp="1" noChangeArrowheads="1"/>
          </p:cNvSpPr>
          <p:nvPr>
            <p:ph type="body" sz="quarter" idx="10"/>
          </p:nvPr>
        </p:nvSpPr>
        <p:spPr>
          <a:xfrm>
            <a:off x="216310" y="1754816"/>
            <a:ext cx="11739716" cy="4050449"/>
          </a:xfrm>
        </p:spPr>
        <p:txBody>
          <a:bodyPr>
            <a:normAutofit/>
          </a:bodyPr>
          <a:lstStyle/>
          <a:p>
            <a:pPr marL="0" indent="0">
              <a:buNone/>
            </a:pPr>
            <a:r>
              <a:rPr lang="en-ZA" sz="1800" b="1" dirty="0"/>
              <a:t>It is recommended that the PC COGTA resolve to:-  </a:t>
            </a:r>
          </a:p>
          <a:p>
            <a:pPr marL="0" indent="0">
              <a:buNone/>
            </a:pPr>
            <a:endParaRPr lang="en-GB" sz="1800" dirty="0"/>
          </a:p>
          <a:p>
            <a:pPr>
              <a:buFont typeface="+mj-lt"/>
              <a:buAutoNum type="arabicPeriod"/>
            </a:pPr>
            <a:r>
              <a:rPr lang="en-ZA" sz="1800" b="1" dirty="0"/>
              <a:t>NOTE</a:t>
            </a:r>
            <a:r>
              <a:rPr lang="en-ZA" sz="1800" dirty="0"/>
              <a:t> the SALGA support provided to Madibeng Local Municipality;</a:t>
            </a:r>
          </a:p>
          <a:p>
            <a:pPr>
              <a:buFont typeface="+mj-lt"/>
              <a:buAutoNum type="arabicPeriod"/>
            </a:pPr>
            <a:endParaRPr lang="en-ZA" sz="1800" dirty="0"/>
          </a:p>
          <a:p>
            <a:pPr>
              <a:buFont typeface="+mj-lt"/>
              <a:buAutoNum type="arabicPeriod"/>
            </a:pPr>
            <a:r>
              <a:rPr lang="en-ZA" sz="1800" b="1" dirty="0"/>
              <a:t>NOTE</a:t>
            </a:r>
            <a:r>
              <a:rPr lang="en-ZA" sz="1800" dirty="0"/>
              <a:t> SALGA’s proposed approach to Municipal Support and Interventions</a:t>
            </a:r>
            <a:endParaRPr lang="en-US" sz="1800" dirty="0"/>
          </a:p>
          <a:p>
            <a:pPr>
              <a:buFont typeface="+mj-lt"/>
              <a:buAutoNum type="arabicPeriod"/>
            </a:pPr>
            <a:endParaRPr lang="en-US" sz="1800" dirty="0"/>
          </a:p>
          <a:p>
            <a:pPr marL="0" indent="0">
              <a:buNone/>
            </a:pPr>
            <a:endParaRPr lang="en-GB" sz="1800" dirty="0"/>
          </a:p>
          <a:p>
            <a:pPr marL="0" indent="0">
              <a:buNone/>
            </a:pPr>
            <a:endParaRPr lang="en-ZA" sz="1800" dirty="0"/>
          </a:p>
        </p:txBody>
      </p:sp>
    </p:spTree>
    <p:extLst>
      <p:ext uri="{BB962C8B-B14F-4D97-AF65-F5344CB8AC3E}">
        <p14:creationId xmlns:p14="http://schemas.microsoft.com/office/powerpoint/2010/main" xmlns="" val="12258928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18" descr="Image result for water management icon"/>
          <p:cNvSpPr>
            <a:spLocks noChangeAspect="1" noChangeArrowheads="1"/>
          </p:cNvSpPr>
          <p:nvPr/>
        </p:nvSpPr>
        <p:spPr bwMode="auto">
          <a:xfrm>
            <a:off x="1452211" y="-531603"/>
            <a:ext cx="331947" cy="331948"/>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9584" tIns="49792" rIns="99584" bIns="49792" numCol="1" anchor="t" anchorCtr="0" compatLnSpc="1">
            <a:prstTxWarp prst="textNoShape">
              <a:avLst/>
            </a:prstTxWarp>
          </a:bodyPr>
          <a:lstStyle/>
          <a:p>
            <a:endParaRPr lang="en-ZA" sz="1960" dirty="0"/>
          </a:p>
        </p:txBody>
      </p:sp>
      <p:sp>
        <p:nvSpPr>
          <p:cNvPr id="34" name="Title 1"/>
          <p:cNvSpPr txBox="1">
            <a:spLocks/>
          </p:cNvSpPr>
          <p:nvPr/>
        </p:nvSpPr>
        <p:spPr>
          <a:xfrm>
            <a:off x="3039684" y="3243770"/>
            <a:ext cx="6052921" cy="649202"/>
          </a:xfrm>
          <a:prstGeom prst="rect">
            <a:avLst/>
          </a:prstGeom>
        </p:spPr>
        <p:txBody>
          <a:bodyPr vert="horz" lIns="89626" tIns="44813" rIns="89626" bIns="44813" rtlCol="0" anchor="ctr">
            <a:normAutofit/>
          </a:bodyPr>
          <a:lstStyle>
            <a:lvl1pPr algn="ctr" defTabSz="507995" rtl="0" eaLnBrk="1" latinLnBrk="0" hangingPunct="1">
              <a:spcBef>
                <a:spcPct val="0"/>
              </a:spcBef>
              <a:buNone/>
              <a:defRPr sz="2222" b="1" kern="1200">
                <a:solidFill>
                  <a:schemeClr val="tx1"/>
                </a:solidFill>
                <a:latin typeface="+mj-lt"/>
                <a:ea typeface="+mj-ea"/>
                <a:cs typeface="+mj-cs"/>
              </a:defRPr>
            </a:lvl1pPr>
          </a:lstStyle>
          <a:p>
            <a:r>
              <a:rPr lang="en-US" sz="3200" dirty="0">
                <a:solidFill>
                  <a:schemeClr val="accent1"/>
                </a:solidFill>
              </a:rPr>
              <a:t>     THANK YOU     </a:t>
            </a:r>
          </a:p>
        </p:txBody>
      </p:sp>
    </p:spTree>
    <p:extLst>
      <p:ext uri="{BB962C8B-B14F-4D97-AF65-F5344CB8AC3E}">
        <p14:creationId xmlns:p14="http://schemas.microsoft.com/office/powerpoint/2010/main" xmlns="" val="2076521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76982" y="1282890"/>
            <a:ext cx="10033820" cy="5009960"/>
          </a:xfrm>
        </p:spPr>
        <p:txBody>
          <a:bodyPr>
            <a:normAutofit/>
          </a:bodyPr>
          <a:lstStyle/>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p>
          <a:p>
            <a:pPr marL="0" indent="0">
              <a:buNone/>
            </a:pPr>
            <a:endParaRPr lang="en-ZA" sz="2000" dirty="0"/>
          </a:p>
          <a:p>
            <a:endParaRPr lang="en-ZA" sz="2000" dirty="0"/>
          </a:p>
        </p:txBody>
      </p:sp>
      <p:sp>
        <p:nvSpPr>
          <p:cNvPr id="19" name="Segnaposto numero diapositiva 1">
            <a:extLst>
              <a:ext uri="{FF2B5EF4-FFF2-40B4-BE49-F238E27FC236}">
                <a16:creationId xmlns:a16="http://schemas.microsoft.com/office/drawing/2014/main" xmlns="" id="{59BE2E45-4021-4DB2-AEB3-1855994F59F1}"/>
              </a:ext>
            </a:extLst>
          </p:cNvPr>
          <p:cNvSpPr txBox="1">
            <a:spLocks/>
          </p:cNvSpPr>
          <p:nvPr/>
        </p:nvSpPr>
        <p:spPr>
          <a:xfrm>
            <a:off x="2392680" y="5404963"/>
            <a:ext cx="1920240" cy="24646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617220">
              <a:defRPr/>
            </a:pPr>
            <a:fld id="{85E4C5A4-68AA-419A-9EB9-20F6985B147C}" type="slidenum">
              <a:rPr lang="en-GB" sz="810">
                <a:solidFill>
                  <a:prstClr val="white"/>
                </a:solidFill>
                <a:latin typeface="Segoe UI"/>
              </a:rPr>
              <a:pPr defTabSz="617220">
                <a:defRPr/>
              </a:pPr>
              <a:t>2</a:t>
            </a:fld>
            <a:endParaRPr lang="en-GB" sz="810" dirty="0">
              <a:solidFill>
                <a:prstClr val="white"/>
              </a:solidFill>
              <a:latin typeface="Segoe UI"/>
            </a:endParaRPr>
          </a:p>
        </p:txBody>
      </p:sp>
      <p:grpSp>
        <p:nvGrpSpPr>
          <p:cNvPr id="71" name="Group 70"/>
          <p:cNvGrpSpPr/>
          <p:nvPr/>
        </p:nvGrpSpPr>
        <p:grpSpPr>
          <a:xfrm>
            <a:off x="587399" y="1472369"/>
            <a:ext cx="2362278" cy="4152970"/>
            <a:chOff x="2148771" y="1609032"/>
            <a:chExt cx="1576392" cy="4152970"/>
          </a:xfrm>
        </p:grpSpPr>
        <p:sp>
          <p:nvSpPr>
            <p:cNvPr id="20" name="Freeform 89"/>
            <p:cNvSpPr>
              <a:spLocks/>
            </p:cNvSpPr>
            <p:nvPr/>
          </p:nvSpPr>
          <p:spPr bwMode="auto">
            <a:xfrm>
              <a:off x="2548527" y="1942360"/>
              <a:ext cx="881516" cy="3453494"/>
            </a:xfrm>
            <a:custGeom>
              <a:avLst/>
              <a:gdLst>
                <a:gd name="T0" fmla="*/ 0 w 1748"/>
                <a:gd name="T1" fmla="*/ 260 h 15225"/>
                <a:gd name="T2" fmla="*/ 874 w 1748"/>
                <a:gd name="T3" fmla="*/ 0 h 15225"/>
                <a:gd name="T4" fmla="*/ 1748 w 1748"/>
                <a:gd name="T5" fmla="*/ 260 h 15225"/>
                <a:gd name="T6" fmla="*/ 1748 w 1748"/>
                <a:gd name="T7" fmla="*/ 15225 h 15225"/>
                <a:gd name="T8" fmla="*/ 0 w 1748"/>
                <a:gd name="T9" fmla="*/ 15225 h 15225"/>
                <a:gd name="T10" fmla="*/ 0 w 1748"/>
                <a:gd name="T11" fmla="*/ 260 h 15225"/>
              </a:gdLst>
              <a:ahLst/>
              <a:cxnLst>
                <a:cxn ang="0">
                  <a:pos x="T0" y="T1"/>
                </a:cxn>
                <a:cxn ang="0">
                  <a:pos x="T2" y="T3"/>
                </a:cxn>
                <a:cxn ang="0">
                  <a:pos x="T4" y="T5"/>
                </a:cxn>
                <a:cxn ang="0">
                  <a:pos x="T6" y="T7"/>
                </a:cxn>
                <a:cxn ang="0">
                  <a:pos x="T8" y="T9"/>
                </a:cxn>
                <a:cxn ang="0">
                  <a:pos x="T10" y="T11"/>
                </a:cxn>
              </a:cxnLst>
              <a:rect l="0" t="0" r="r" b="b"/>
              <a:pathLst>
                <a:path w="1748" h="15225">
                  <a:moveTo>
                    <a:pt x="0" y="260"/>
                  </a:moveTo>
                  <a:lnTo>
                    <a:pt x="874" y="0"/>
                  </a:lnTo>
                  <a:lnTo>
                    <a:pt x="1748" y="260"/>
                  </a:lnTo>
                  <a:lnTo>
                    <a:pt x="1748" y="15225"/>
                  </a:lnTo>
                  <a:lnTo>
                    <a:pt x="0" y="15225"/>
                  </a:lnTo>
                  <a:lnTo>
                    <a:pt x="0" y="260"/>
                  </a:lnTo>
                  <a:close/>
                </a:path>
              </a:pathLst>
            </a:custGeom>
            <a:solidFill>
              <a:srgbClr val="D2DAD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1" name="Freeform 90"/>
            <p:cNvSpPr>
              <a:spLocks/>
            </p:cNvSpPr>
            <p:nvPr/>
          </p:nvSpPr>
          <p:spPr bwMode="auto">
            <a:xfrm>
              <a:off x="2557875" y="5134731"/>
              <a:ext cx="440758" cy="234104"/>
            </a:xfrm>
            <a:custGeom>
              <a:avLst/>
              <a:gdLst>
                <a:gd name="T0" fmla="*/ 874 w 874"/>
                <a:gd name="T1" fmla="*/ 1031 h 1031"/>
                <a:gd name="T2" fmla="*/ 0 w 874"/>
                <a:gd name="T3" fmla="*/ 1031 h 1031"/>
                <a:gd name="T4" fmla="*/ 0 w 874"/>
                <a:gd name="T5" fmla="*/ 0 h 1031"/>
                <a:gd name="T6" fmla="*/ 874 w 874"/>
                <a:gd name="T7" fmla="*/ 259 h 1031"/>
                <a:gd name="T8" fmla="*/ 874 w 874"/>
                <a:gd name="T9" fmla="*/ 1031 h 1031"/>
              </a:gdLst>
              <a:ahLst/>
              <a:cxnLst>
                <a:cxn ang="0">
                  <a:pos x="T0" y="T1"/>
                </a:cxn>
                <a:cxn ang="0">
                  <a:pos x="T2" y="T3"/>
                </a:cxn>
                <a:cxn ang="0">
                  <a:pos x="T4" y="T5"/>
                </a:cxn>
                <a:cxn ang="0">
                  <a:pos x="T6" y="T7"/>
                </a:cxn>
                <a:cxn ang="0">
                  <a:pos x="T8" y="T9"/>
                </a:cxn>
              </a:cxnLst>
              <a:rect l="0" t="0" r="r" b="b"/>
              <a:pathLst>
                <a:path w="874" h="1031">
                  <a:moveTo>
                    <a:pt x="874" y="1031"/>
                  </a:moveTo>
                  <a:lnTo>
                    <a:pt x="0" y="1031"/>
                  </a:lnTo>
                  <a:lnTo>
                    <a:pt x="0" y="0"/>
                  </a:lnTo>
                  <a:lnTo>
                    <a:pt x="874" y="259"/>
                  </a:lnTo>
                  <a:lnTo>
                    <a:pt x="874" y="1031"/>
                  </a:lnTo>
                  <a:close/>
                </a:path>
              </a:pathLst>
            </a:custGeom>
            <a:solidFill>
              <a:srgbClr val="DFE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2" name="Freeform 76"/>
            <p:cNvSpPr>
              <a:spLocks/>
            </p:cNvSpPr>
            <p:nvPr/>
          </p:nvSpPr>
          <p:spPr bwMode="auto">
            <a:xfrm>
              <a:off x="2254220" y="3548854"/>
              <a:ext cx="1463801" cy="192365"/>
            </a:xfrm>
            <a:custGeom>
              <a:avLst/>
              <a:gdLst>
                <a:gd name="T0" fmla="*/ 2896 w 2896"/>
                <a:gd name="T1" fmla="*/ 420 h 851"/>
                <a:gd name="T2" fmla="*/ 1448 w 2896"/>
                <a:gd name="T3" fmla="*/ 0 h 851"/>
                <a:gd name="T4" fmla="*/ 0 w 2896"/>
                <a:gd name="T5" fmla="*/ 420 h 851"/>
                <a:gd name="T6" fmla="*/ 1448 w 2896"/>
                <a:gd name="T7" fmla="*/ 851 h 851"/>
                <a:gd name="T8" fmla="*/ 2896 w 2896"/>
                <a:gd name="T9" fmla="*/ 420 h 851"/>
              </a:gdLst>
              <a:ahLst/>
              <a:cxnLst>
                <a:cxn ang="0">
                  <a:pos x="T0" y="T1"/>
                </a:cxn>
                <a:cxn ang="0">
                  <a:pos x="T2" y="T3"/>
                </a:cxn>
                <a:cxn ang="0">
                  <a:pos x="T4" y="T5"/>
                </a:cxn>
                <a:cxn ang="0">
                  <a:pos x="T6" y="T7"/>
                </a:cxn>
                <a:cxn ang="0">
                  <a:pos x="T8" y="T9"/>
                </a:cxn>
              </a:cxnLst>
              <a:rect l="0" t="0" r="r" b="b"/>
              <a:pathLst>
                <a:path w="2896" h="851">
                  <a:moveTo>
                    <a:pt x="2896" y="420"/>
                  </a:moveTo>
                  <a:lnTo>
                    <a:pt x="1448" y="0"/>
                  </a:lnTo>
                  <a:lnTo>
                    <a:pt x="0" y="420"/>
                  </a:lnTo>
                  <a:lnTo>
                    <a:pt x="1448" y="851"/>
                  </a:lnTo>
                  <a:lnTo>
                    <a:pt x="2896" y="420"/>
                  </a:lnTo>
                  <a:close/>
                </a:path>
              </a:pathLst>
            </a:custGeom>
            <a:solidFill>
              <a:srgbClr val="4F6A7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3" name="Freeform 91"/>
            <p:cNvSpPr>
              <a:spLocks/>
            </p:cNvSpPr>
            <p:nvPr/>
          </p:nvSpPr>
          <p:spPr bwMode="auto">
            <a:xfrm>
              <a:off x="2545364" y="4121410"/>
              <a:ext cx="440758" cy="252252"/>
            </a:xfrm>
            <a:custGeom>
              <a:avLst/>
              <a:gdLst>
                <a:gd name="T0" fmla="*/ 874 w 874"/>
                <a:gd name="T1" fmla="*/ 1111 h 1111"/>
                <a:gd name="T2" fmla="*/ 0 w 874"/>
                <a:gd name="T3" fmla="*/ 850 h 1111"/>
                <a:gd name="T4" fmla="*/ 0 w 874"/>
                <a:gd name="T5" fmla="*/ 0 h 1111"/>
                <a:gd name="T6" fmla="*/ 874 w 874"/>
                <a:gd name="T7" fmla="*/ 259 h 1111"/>
                <a:gd name="T8" fmla="*/ 874 w 874"/>
                <a:gd name="T9" fmla="*/ 1111 h 1111"/>
              </a:gdLst>
              <a:ahLst/>
              <a:cxnLst>
                <a:cxn ang="0">
                  <a:pos x="T0" y="T1"/>
                </a:cxn>
                <a:cxn ang="0">
                  <a:pos x="T2" y="T3"/>
                </a:cxn>
                <a:cxn ang="0">
                  <a:pos x="T4" y="T5"/>
                </a:cxn>
                <a:cxn ang="0">
                  <a:pos x="T6" y="T7"/>
                </a:cxn>
                <a:cxn ang="0">
                  <a:pos x="T8" y="T9"/>
                </a:cxn>
              </a:cxnLst>
              <a:rect l="0" t="0" r="r" b="b"/>
              <a:pathLst>
                <a:path w="874" h="1111">
                  <a:moveTo>
                    <a:pt x="874" y="1111"/>
                  </a:moveTo>
                  <a:lnTo>
                    <a:pt x="0" y="850"/>
                  </a:lnTo>
                  <a:lnTo>
                    <a:pt x="0" y="0"/>
                  </a:lnTo>
                  <a:lnTo>
                    <a:pt x="874" y="259"/>
                  </a:lnTo>
                  <a:lnTo>
                    <a:pt x="874" y="1111"/>
                  </a:lnTo>
                  <a:close/>
                </a:path>
              </a:pathLst>
            </a:custGeom>
            <a:solidFill>
              <a:srgbClr val="DFE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4" name="Freeform 92"/>
            <p:cNvSpPr>
              <a:spLocks/>
            </p:cNvSpPr>
            <p:nvPr/>
          </p:nvSpPr>
          <p:spPr bwMode="auto">
            <a:xfrm>
              <a:off x="2545364" y="3489872"/>
              <a:ext cx="440758" cy="251345"/>
            </a:xfrm>
            <a:custGeom>
              <a:avLst/>
              <a:gdLst>
                <a:gd name="T0" fmla="*/ 874 w 874"/>
                <a:gd name="T1" fmla="*/ 1111 h 1111"/>
                <a:gd name="T2" fmla="*/ 0 w 874"/>
                <a:gd name="T3" fmla="*/ 851 h 1111"/>
                <a:gd name="T4" fmla="*/ 0 w 874"/>
                <a:gd name="T5" fmla="*/ 0 h 1111"/>
                <a:gd name="T6" fmla="*/ 874 w 874"/>
                <a:gd name="T7" fmla="*/ 260 h 1111"/>
                <a:gd name="T8" fmla="*/ 874 w 874"/>
                <a:gd name="T9" fmla="*/ 1111 h 1111"/>
              </a:gdLst>
              <a:ahLst/>
              <a:cxnLst>
                <a:cxn ang="0">
                  <a:pos x="T0" y="T1"/>
                </a:cxn>
                <a:cxn ang="0">
                  <a:pos x="T2" y="T3"/>
                </a:cxn>
                <a:cxn ang="0">
                  <a:pos x="T4" y="T5"/>
                </a:cxn>
                <a:cxn ang="0">
                  <a:pos x="T6" y="T7"/>
                </a:cxn>
                <a:cxn ang="0">
                  <a:pos x="T8" y="T9"/>
                </a:cxn>
              </a:cxnLst>
              <a:rect l="0" t="0" r="r" b="b"/>
              <a:pathLst>
                <a:path w="874" h="1111">
                  <a:moveTo>
                    <a:pt x="874" y="1111"/>
                  </a:moveTo>
                  <a:lnTo>
                    <a:pt x="0" y="851"/>
                  </a:lnTo>
                  <a:lnTo>
                    <a:pt x="0" y="0"/>
                  </a:lnTo>
                  <a:lnTo>
                    <a:pt x="874" y="260"/>
                  </a:lnTo>
                  <a:lnTo>
                    <a:pt x="874" y="1111"/>
                  </a:lnTo>
                  <a:close/>
                </a:path>
              </a:pathLst>
            </a:custGeom>
            <a:solidFill>
              <a:srgbClr val="DFE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5" name="Freeform 93"/>
            <p:cNvSpPr>
              <a:spLocks/>
            </p:cNvSpPr>
            <p:nvPr/>
          </p:nvSpPr>
          <p:spPr bwMode="auto">
            <a:xfrm>
              <a:off x="2545364" y="2857427"/>
              <a:ext cx="440758" cy="252252"/>
            </a:xfrm>
            <a:custGeom>
              <a:avLst/>
              <a:gdLst>
                <a:gd name="T0" fmla="*/ 874 w 874"/>
                <a:gd name="T1" fmla="*/ 1111 h 1111"/>
                <a:gd name="T2" fmla="*/ 0 w 874"/>
                <a:gd name="T3" fmla="*/ 852 h 1111"/>
                <a:gd name="T4" fmla="*/ 0 w 874"/>
                <a:gd name="T5" fmla="*/ 0 h 1111"/>
                <a:gd name="T6" fmla="*/ 874 w 874"/>
                <a:gd name="T7" fmla="*/ 261 h 1111"/>
                <a:gd name="T8" fmla="*/ 874 w 874"/>
                <a:gd name="T9" fmla="*/ 1111 h 1111"/>
              </a:gdLst>
              <a:ahLst/>
              <a:cxnLst>
                <a:cxn ang="0">
                  <a:pos x="T0" y="T1"/>
                </a:cxn>
                <a:cxn ang="0">
                  <a:pos x="T2" y="T3"/>
                </a:cxn>
                <a:cxn ang="0">
                  <a:pos x="T4" y="T5"/>
                </a:cxn>
                <a:cxn ang="0">
                  <a:pos x="T6" y="T7"/>
                </a:cxn>
                <a:cxn ang="0">
                  <a:pos x="T8" y="T9"/>
                </a:cxn>
              </a:cxnLst>
              <a:rect l="0" t="0" r="r" b="b"/>
              <a:pathLst>
                <a:path w="874" h="1111">
                  <a:moveTo>
                    <a:pt x="874" y="1111"/>
                  </a:moveTo>
                  <a:lnTo>
                    <a:pt x="0" y="852"/>
                  </a:lnTo>
                  <a:lnTo>
                    <a:pt x="0" y="0"/>
                  </a:lnTo>
                  <a:lnTo>
                    <a:pt x="874" y="261"/>
                  </a:lnTo>
                  <a:lnTo>
                    <a:pt x="874" y="1111"/>
                  </a:lnTo>
                  <a:close/>
                </a:path>
              </a:pathLst>
            </a:custGeom>
            <a:solidFill>
              <a:srgbClr val="DFE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6" name="Freeform 94"/>
            <p:cNvSpPr>
              <a:spLocks/>
            </p:cNvSpPr>
            <p:nvPr/>
          </p:nvSpPr>
          <p:spPr bwMode="auto">
            <a:xfrm>
              <a:off x="2545364" y="2225890"/>
              <a:ext cx="440758" cy="252252"/>
            </a:xfrm>
            <a:custGeom>
              <a:avLst/>
              <a:gdLst>
                <a:gd name="T0" fmla="*/ 874 w 874"/>
                <a:gd name="T1" fmla="*/ 1110 h 1110"/>
                <a:gd name="T2" fmla="*/ 0 w 874"/>
                <a:gd name="T3" fmla="*/ 851 h 1110"/>
                <a:gd name="T4" fmla="*/ 0 w 874"/>
                <a:gd name="T5" fmla="*/ 0 h 1110"/>
                <a:gd name="T6" fmla="*/ 874 w 874"/>
                <a:gd name="T7" fmla="*/ 260 h 1110"/>
                <a:gd name="T8" fmla="*/ 874 w 874"/>
                <a:gd name="T9" fmla="*/ 1110 h 1110"/>
              </a:gdLst>
              <a:ahLst/>
              <a:cxnLst>
                <a:cxn ang="0">
                  <a:pos x="T0" y="T1"/>
                </a:cxn>
                <a:cxn ang="0">
                  <a:pos x="T2" y="T3"/>
                </a:cxn>
                <a:cxn ang="0">
                  <a:pos x="T4" y="T5"/>
                </a:cxn>
                <a:cxn ang="0">
                  <a:pos x="T6" y="T7"/>
                </a:cxn>
                <a:cxn ang="0">
                  <a:pos x="T8" y="T9"/>
                </a:cxn>
              </a:cxnLst>
              <a:rect l="0" t="0" r="r" b="b"/>
              <a:pathLst>
                <a:path w="874" h="1110">
                  <a:moveTo>
                    <a:pt x="874" y="1110"/>
                  </a:moveTo>
                  <a:lnTo>
                    <a:pt x="0" y="851"/>
                  </a:lnTo>
                  <a:lnTo>
                    <a:pt x="0" y="0"/>
                  </a:lnTo>
                  <a:lnTo>
                    <a:pt x="874" y="260"/>
                  </a:lnTo>
                  <a:lnTo>
                    <a:pt x="874" y="1110"/>
                  </a:lnTo>
                  <a:close/>
                </a:path>
              </a:pathLst>
            </a:custGeom>
            <a:solidFill>
              <a:srgbClr val="DFE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7" name="Freeform 79"/>
            <p:cNvSpPr>
              <a:spLocks/>
            </p:cNvSpPr>
            <p:nvPr/>
          </p:nvSpPr>
          <p:spPr bwMode="auto">
            <a:xfrm>
              <a:off x="3426878" y="2539750"/>
              <a:ext cx="291143" cy="76220"/>
            </a:xfrm>
            <a:custGeom>
              <a:avLst/>
              <a:gdLst>
                <a:gd name="T0" fmla="*/ 0 w 574"/>
                <a:gd name="T1" fmla="*/ 337 h 337"/>
                <a:gd name="T2" fmla="*/ 0 w 574"/>
                <a:gd name="T3" fmla="*/ 0 h 337"/>
                <a:gd name="T4" fmla="*/ 574 w 574"/>
                <a:gd name="T5" fmla="*/ 167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7"/>
                  </a:lnTo>
                  <a:lnTo>
                    <a:pt x="0" y="337"/>
                  </a:lnTo>
                  <a:close/>
                </a:path>
              </a:pathLst>
            </a:custGeom>
            <a:solidFill>
              <a:schemeClr val="tx1">
                <a:lumMod val="50000"/>
              </a:schemeClr>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8" name="Freeform 80"/>
            <p:cNvSpPr>
              <a:spLocks/>
            </p:cNvSpPr>
            <p:nvPr/>
          </p:nvSpPr>
          <p:spPr bwMode="auto">
            <a:xfrm>
              <a:off x="2254220" y="2539750"/>
              <a:ext cx="291143" cy="76220"/>
            </a:xfrm>
            <a:custGeom>
              <a:avLst/>
              <a:gdLst>
                <a:gd name="T0" fmla="*/ 574 w 574"/>
                <a:gd name="T1" fmla="*/ 337 h 337"/>
                <a:gd name="T2" fmla="*/ 0 w 574"/>
                <a:gd name="T3" fmla="*/ 167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7"/>
                  </a:lnTo>
                  <a:lnTo>
                    <a:pt x="574" y="0"/>
                  </a:lnTo>
                  <a:lnTo>
                    <a:pt x="574" y="337"/>
                  </a:lnTo>
                  <a:close/>
                </a:path>
              </a:pathLst>
            </a:custGeom>
            <a:solidFill>
              <a:schemeClr val="tx1">
                <a:lumMod val="50000"/>
              </a:schemeClr>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9" name="Freeform 100"/>
            <p:cNvSpPr>
              <a:spLocks/>
            </p:cNvSpPr>
            <p:nvPr/>
          </p:nvSpPr>
          <p:spPr bwMode="auto">
            <a:xfrm>
              <a:off x="2254220" y="2576951"/>
              <a:ext cx="1463801" cy="536262"/>
            </a:xfrm>
            <a:custGeom>
              <a:avLst/>
              <a:gdLst>
                <a:gd name="T0" fmla="*/ 0 w 2896"/>
                <a:gd name="T1" fmla="*/ 1934 h 2364"/>
                <a:gd name="T2" fmla="*/ 1448 w 2896"/>
                <a:gd name="T3" fmla="*/ 2364 h 2364"/>
                <a:gd name="T4" fmla="*/ 2896 w 2896"/>
                <a:gd name="T5" fmla="*/ 1934 h 2364"/>
                <a:gd name="T6" fmla="*/ 2896 w 2896"/>
                <a:gd name="T7" fmla="*/ 0 h 2364"/>
                <a:gd name="T8" fmla="*/ 1448 w 2896"/>
                <a:gd name="T9" fmla="*/ 429 h 2364"/>
                <a:gd name="T10" fmla="*/ 0 w 2896"/>
                <a:gd name="T11" fmla="*/ 0 h 2364"/>
                <a:gd name="T12" fmla="*/ 0 w 2896"/>
                <a:gd name="T13" fmla="*/ 1934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4"/>
                  </a:moveTo>
                  <a:lnTo>
                    <a:pt x="1448" y="2364"/>
                  </a:lnTo>
                  <a:lnTo>
                    <a:pt x="2896" y="1934"/>
                  </a:lnTo>
                  <a:lnTo>
                    <a:pt x="2896" y="0"/>
                  </a:lnTo>
                  <a:lnTo>
                    <a:pt x="1448" y="429"/>
                  </a:lnTo>
                  <a:lnTo>
                    <a:pt x="0" y="0"/>
                  </a:lnTo>
                  <a:lnTo>
                    <a:pt x="0" y="1934"/>
                  </a:lnTo>
                  <a:close/>
                </a:path>
              </a:pathLst>
            </a:custGeom>
            <a:solidFill>
              <a:schemeClr val="accent1"/>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0" name="Freeform 101"/>
            <p:cNvSpPr>
              <a:spLocks/>
            </p:cNvSpPr>
            <p:nvPr/>
          </p:nvSpPr>
          <p:spPr bwMode="auto">
            <a:xfrm>
              <a:off x="2254221" y="2577656"/>
              <a:ext cx="731901" cy="536262"/>
            </a:xfrm>
            <a:custGeom>
              <a:avLst/>
              <a:gdLst>
                <a:gd name="T0" fmla="*/ 1448 w 1448"/>
                <a:gd name="T1" fmla="*/ 2364 h 2364"/>
                <a:gd name="T2" fmla="*/ 1448 w 1448"/>
                <a:gd name="T3" fmla="*/ 2364 h 2364"/>
                <a:gd name="T4" fmla="*/ 0 w 1448"/>
                <a:gd name="T5" fmla="*/ 1934 h 2364"/>
                <a:gd name="T6" fmla="*/ 0 w 1448"/>
                <a:gd name="T7" fmla="*/ 0 h 2364"/>
                <a:gd name="T8" fmla="*/ 1448 w 1448"/>
                <a:gd name="T9" fmla="*/ 429 h 2364"/>
                <a:gd name="T10" fmla="*/ 1448 w 1448"/>
                <a:gd name="T11" fmla="*/ 2364 h 2364"/>
              </a:gdLst>
              <a:ahLst/>
              <a:cxnLst>
                <a:cxn ang="0">
                  <a:pos x="T0" y="T1"/>
                </a:cxn>
                <a:cxn ang="0">
                  <a:pos x="T2" y="T3"/>
                </a:cxn>
                <a:cxn ang="0">
                  <a:pos x="T4" y="T5"/>
                </a:cxn>
                <a:cxn ang="0">
                  <a:pos x="T6" y="T7"/>
                </a:cxn>
                <a:cxn ang="0">
                  <a:pos x="T8" y="T9"/>
                </a:cxn>
                <a:cxn ang="0">
                  <a:pos x="T10" y="T11"/>
                </a:cxn>
              </a:cxnLst>
              <a:rect l="0" t="0" r="r" b="b"/>
              <a:pathLst>
                <a:path w="1448" h="2364">
                  <a:moveTo>
                    <a:pt x="1448" y="2364"/>
                  </a:moveTo>
                  <a:lnTo>
                    <a:pt x="1448" y="2364"/>
                  </a:lnTo>
                  <a:lnTo>
                    <a:pt x="0" y="1934"/>
                  </a:lnTo>
                  <a:lnTo>
                    <a:pt x="0" y="0"/>
                  </a:lnTo>
                  <a:lnTo>
                    <a:pt x="1448" y="429"/>
                  </a:lnTo>
                  <a:lnTo>
                    <a:pt x="1448" y="2364"/>
                  </a:lnTo>
                  <a:close/>
                </a:path>
              </a:pathLst>
            </a:custGeom>
            <a:solidFill>
              <a:schemeClr val="accent1"/>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1" name="TextBox 30"/>
            <p:cNvSpPr txBox="1"/>
            <p:nvPr/>
          </p:nvSpPr>
          <p:spPr>
            <a:xfrm>
              <a:off x="2154030" y="2613813"/>
              <a:ext cx="925241" cy="466281"/>
            </a:xfrm>
            <a:prstGeom prst="rect">
              <a:avLst/>
            </a:prstGeom>
          </p:spPr>
          <p:txBody>
            <a:bodyPr wrap="square"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430" kern="0" dirty="0">
                  <a:solidFill>
                    <a:prstClr val="white"/>
                  </a:solidFill>
                </a:rPr>
                <a:t>02</a:t>
              </a:r>
            </a:p>
          </p:txBody>
        </p:sp>
        <p:sp>
          <p:nvSpPr>
            <p:cNvPr id="32" name="Freeform 81"/>
            <p:cNvSpPr>
              <a:spLocks/>
            </p:cNvSpPr>
            <p:nvPr/>
          </p:nvSpPr>
          <p:spPr bwMode="auto">
            <a:xfrm>
              <a:off x="3432794" y="3239611"/>
              <a:ext cx="291143" cy="76220"/>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solidFill>
              <a:schemeClr val="accent3">
                <a:lumMod val="50000"/>
              </a:schemeClr>
            </a:solidFill>
            <a:ln>
              <a:noFill/>
            </a:ln>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3" name="Freeform 82"/>
            <p:cNvSpPr>
              <a:spLocks/>
            </p:cNvSpPr>
            <p:nvPr/>
          </p:nvSpPr>
          <p:spPr bwMode="auto">
            <a:xfrm>
              <a:off x="2260136" y="3239611"/>
              <a:ext cx="291143" cy="76220"/>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solidFill>
              <a:schemeClr val="accent3">
                <a:lumMod val="50000"/>
              </a:schemeClr>
            </a:solidFill>
            <a:ln>
              <a:noFill/>
            </a:ln>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4" name="Freeform 104"/>
            <p:cNvSpPr>
              <a:spLocks/>
            </p:cNvSpPr>
            <p:nvPr/>
          </p:nvSpPr>
          <p:spPr bwMode="auto">
            <a:xfrm>
              <a:off x="2260136" y="3276813"/>
              <a:ext cx="1463801" cy="537170"/>
            </a:xfrm>
            <a:custGeom>
              <a:avLst/>
              <a:gdLst>
                <a:gd name="T0" fmla="*/ 0 w 2896"/>
                <a:gd name="T1" fmla="*/ 1935 h 2365"/>
                <a:gd name="T2" fmla="*/ 1448 w 2896"/>
                <a:gd name="T3" fmla="*/ 2365 h 2365"/>
                <a:gd name="T4" fmla="*/ 2896 w 2896"/>
                <a:gd name="T5" fmla="*/ 1935 h 2365"/>
                <a:gd name="T6" fmla="*/ 2896 w 2896"/>
                <a:gd name="T7" fmla="*/ 0 h 2365"/>
                <a:gd name="T8" fmla="*/ 1448 w 2896"/>
                <a:gd name="T9" fmla="*/ 430 h 2365"/>
                <a:gd name="T10" fmla="*/ 0 w 2896"/>
                <a:gd name="T11" fmla="*/ 0 h 2365"/>
                <a:gd name="T12" fmla="*/ 0 w 2896"/>
                <a:gd name="T13" fmla="*/ 1935 h 2365"/>
              </a:gdLst>
              <a:ahLst/>
              <a:cxnLst>
                <a:cxn ang="0">
                  <a:pos x="T0" y="T1"/>
                </a:cxn>
                <a:cxn ang="0">
                  <a:pos x="T2" y="T3"/>
                </a:cxn>
                <a:cxn ang="0">
                  <a:pos x="T4" y="T5"/>
                </a:cxn>
                <a:cxn ang="0">
                  <a:pos x="T6" y="T7"/>
                </a:cxn>
                <a:cxn ang="0">
                  <a:pos x="T8" y="T9"/>
                </a:cxn>
                <a:cxn ang="0">
                  <a:pos x="T10" y="T11"/>
                </a:cxn>
                <a:cxn ang="0">
                  <a:pos x="T12" y="T13"/>
                </a:cxn>
              </a:cxnLst>
              <a:rect l="0" t="0" r="r" b="b"/>
              <a:pathLst>
                <a:path w="2896" h="2365">
                  <a:moveTo>
                    <a:pt x="0" y="1935"/>
                  </a:moveTo>
                  <a:lnTo>
                    <a:pt x="1448" y="2365"/>
                  </a:lnTo>
                  <a:lnTo>
                    <a:pt x="2896" y="1935"/>
                  </a:lnTo>
                  <a:lnTo>
                    <a:pt x="2896" y="0"/>
                  </a:lnTo>
                  <a:lnTo>
                    <a:pt x="1448" y="430"/>
                  </a:lnTo>
                  <a:lnTo>
                    <a:pt x="0" y="0"/>
                  </a:lnTo>
                  <a:lnTo>
                    <a:pt x="0" y="1935"/>
                  </a:lnTo>
                  <a:close/>
                </a:path>
              </a:pathLst>
            </a:custGeom>
            <a:solidFill>
              <a:schemeClr val="accent3"/>
            </a:solidFill>
            <a:ln>
              <a:noFill/>
            </a:ln>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5" name="Freeform 105"/>
            <p:cNvSpPr>
              <a:spLocks/>
            </p:cNvSpPr>
            <p:nvPr/>
          </p:nvSpPr>
          <p:spPr bwMode="auto">
            <a:xfrm>
              <a:off x="2260136" y="3276813"/>
              <a:ext cx="731901" cy="537170"/>
            </a:xfrm>
            <a:custGeom>
              <a:avLst/>
              <a:gdLst>
                <a:gd name="T0" fmla="*/ 1448 w 1448"/>
                <a:gd name="T1" fmla="*/ 2365 h 2365"/>
                <a:gd name="T2" fmla="*/ 1448 w 1448"/>
                <a:gd name="T3" fmla="*/ 2365 h 2365"/>
                <a:gd name="T4" fmla="*/ 574 w 1448"/>
                <a:gd name="T5" fmla="*/ 2105 h 2365"/>
                <a:gd name="T6" fmla="*/ 0 w 1448"/>
                <a:gd name="T7" fmla="*/ 1935 h 2365"/>
                <a:gd name="T8" fmla="*/ 0 w 1448"/>
                <a:gd name="T9" fmla="*/ 0 h 2365"/>
                <a:gd name="T10" fmla="*/ 1448 w 1448"/>
                <a:gd name="T11" fmla="*/ 430 h 2365"/>
                <a:gd name="T12" fmla="*/ 1448 w 1448"/>
                <a:gd name="T13" fmla="*/ 2365 h 2365"/>
              </a:gdLst>
              <a:ahLst/>
              <a:cxnLst>
                <a:cxn ang="0">
                  <a:pos x="T0" y="T1"/>
                </a:cxn>
                <a:cxn ang="0">
                  <a:pos x="T2" y="T3"/>
                </a:cxn>
                <a:cxn ang="0">
                  <a:pos x="T4" y="T5"/>
                </a:cxn>
                <a:cxn ang="0">
                  <a:pos x="T6" y="T7"/>
                </a:cxn>
                <a:cxn ang="0">
                  <a:pos x="T8" y="T9"/>
                </a:cxn>
                <a:cxn ang="0">
                  <a:pos x="T10" y="T11"/>
                </a:cxn>
                <a:cxn ang="0">
                  <a:pos x="T12" y="T13"/>
                </a:cxn>
              </a:cxnLst>
              <a:rect l="0" t="0" r="r" b="b"/>
              <a:pathLst>
                <a:path w="1448" h="2365">
                  <a:moveTo>
                    <a:pt x="1448" y="2365"/>
                  </a:moveTo>
                  <a:lnTo>
                    <a:pt x="1448" y="2365"/>
                  </a:lnTo>
                  <a:lnTo>
                    <a:pt x="574" y="2105"/>
                  </a:lnTo>
                  <a:lnTo>
                    <a:pt x="0" y="1935"/>
                  </a:lnTo>
                  <a:lnTo>
                    <a:pt x="0" y="0"/>
                  </a:lnTo>
                  <a:lnTo>
                    <a:pt x="1448" y="430"/>
                  </a:lnTo>
                  <a:lnTo>
                    <a:pt x="1448" y="2365"/>
                  </a:lnTo>
                  <a:close/>
                </a:path>
              </a:pathLst>
            </a:custGeom>
            <a:solidFill>
              <a:schemeClr val="accent3"/>
            </a:solidFill>
            <a:ln>
              <a:noFill/>
            </a:ln>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6" name="TextBox 35"/>
            <p:cNvSpPr txBox="1"/>
            <p:nvPr/>
          </p:nvSpPr>
          <p:spPr>
            <a:xfrm>
              <a:off x="2154030" y="3288936"/>
              <a:ext cx="925241" cy="466281"/>
            </a:xfrm>
            <a:prstGeom prst="rect">
              <a:avLst/>
            </a:prstGeom>
          </p:spPr>
          <p:txBody>
            <a:bodyPr wrap="square"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430" kern="0" dirty="0">
                  <a:solidFill>
                    <a:prstClr val="white"/>
                  </a:solidFill>
                </a:rPr>
                <a:t>03</a:t>
              </a:r>
            </a:p>
          </p:txBody>
        </p:sp>
        <p:grpSp>
          <p:nvGrpSpPr>
            <p:cNvPr id="37" name="Group 36"/>
            <p:cNvGrpSpPr/>
            <p:nvPr/>
          </p:nvGrpSpPr>
          <p:grpSpPr>
            <a:xfrm>
              <a:off x="2244875" y="3823618"/>
              <a:ext cx="1480288" cy="574375"/>
              <a:chOff x="990307" y="4712771"/>
              <a:chExt cx="1973716" cy="765832"/>
            </a:xfrm>
          </p:grpSpPr>
          <p:sp>
            <p:nvSpPr>
              <p:cNvPr id="38" name="Freeform 83"/>
              <p:cNvSpPr>
                <a:spLocks/>
              </p:cNvSpPr>
              <p:nvPr/>
            </p:nvSpPr>
            <p:spPr bwMode="auto">
              <a:xfrm>
                <a:off x="2575833" y="4712772"/>
                <a:ext cx="388190" cy="102837"/>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solidFill>
                <a:srgbClr val="2F1F0F"/>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9" name="Freeform 84"/>
              <p:cNvSpPr>
                <a:spLocks/>
              </p:cNvSpPr>
              <p:nvPr/>
            </p:nvSpPr>
            <p:spPr bwMode="auto">
              <a:xfrm>
                <a:off x="1012288" y="4712771"/>
                <a:ext cx="388190" cy="102837"/>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solidFill>
                <a:srgbClr val="2F1F0F"/>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0" name="Freeform 108"/>
              <p:cNvSpPr>
                <a:spLocks/>
              </p:cNvSpPr>
              <p:nvPr/>
            </p:nvSpPr>
            <p:spPr bwMode="auto">
              <a:xfrm>
                <a:off x="996946" y="4763588"/>
                <a:ext cx="1951733" cy="715015"/>
              </a:xfrm>
              <a:custGeom>
                <a:avLst/>
                <a:gdLst>
                  <a:gd name="T0" fmla="*/ 0 w 2896"/>
                  <a:gd name="T1" fmla="*/ 1935 h 2364"/>
                  <a:gd name="T2" fmla="*/ 1448 w 2896"/>
                  <a:gd name="T3" fmla="*/ 2364 h 2364"/>
                  <a:gd name="T4" fmla="*/ 2896 w 2896"/>
                  <a:gd name="T5" fmla="*/ 1935 h 2364"/>
                  <a:gd name="T6" fmla="*/ 2896 w 2896"/>
                  <a:gd name="T7" fmla="*/ 0 h 2364"/>
                  <a:gd name="T8" fmla="*/ 1448 w 2896"/>
                  <a:gd name="T9" fmla="*/ 431 h 2364"/>
                  <a:gd name="T10" fmla="*/ 0 w 2896"/>
                  <a:gd name="T11" fmla="*/ 0 h 2364"/>
                  <a:gd name="T12" fmla="*/ 0 w 2896"/>
                  <a:gd name="T13" fmla="*/ 1935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5"/>
                    </a:moveTo>
                    <a:lnTo>
                      <a:pt x="1448" y="2364"/>
                    </a:lnTo>
                    <a:lnTo>
                      <a:pt x="2896" y="1935"/>
                    </a:lnTo>
                    <a:lnTo>
                      <a:pt x="2896" y="0"/>
                    </a:lnTo>
                    <a:lnTo>
                      <a:pt x="1448" y="431"/>
                    </a:lnTo>
                    <a:lnTo>
                      <a:pt x="0" y="0"/>
                    </a:lnTo>
                    <a:lnTo>
                      <a:pt x="0" y="1935"/>
                    </a:lnTo>
                    <a:close/>
                  </a:path>
                </a:pathLst>
              </a:custGeom>
              <a:solidFill>
                <a:srgbClr val="7A5128"/>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1" name="Freeform 109"/>
              <p:cNvSpPr>
                <a:spLocks/>
              </p:cNvSpPr>
              <p:nvPr/>
            </p:nvSpPr>
            <p:spPr bwMode="auto">
              <a:xfrm>
                <a:off x="1012288" y="4763587"/>
                <a:ext cx="975867" cy="715015"/>
              </a:xfrm>
              <a:custGeom>
                <a:avLst/>
                <a:gdLst>
                  <a:gd name="T0" fmla="*/ 1448 w 1448"/>
                  <a:gd name="T1" fmla="*/ 2364 h 2364"/>
                  <a:gd name="T2" fmla="*/ 1448 w 1448"/>
                  <a:gd name="T3" fmla="*/ 2364 h 2364"/>
                  <a:gd name="T4" fmla="*/ 574 w 1448"/>
                  <a:gd name="T5" fmla="*/ 2105 h 2364"/>
                  <a:gd name="T6" fmla="*/ 0 w 1448"/>
                  <a:gd name="T7" fmla="*/ 1935 h 2364"/>
                  <a:gd name="T8" fmla="*/ 0 w 1448"/>
                  <a:gd name="T9" fmla="*/ 0 h 2364"/>
                  <a:gd name="T10" fmla="*/ 1448 w 1448"/>
                  <a:gd name="T11" fmla="*/ 431 h 2364"/>
                  <a:gd name="T12" fmla="*/ 1448 w 1448"/>
                  <a:gd name="T13" fmla="*/ 2364 h 2364"/>
                </a:gdLst>
                <a:ahLst/>
                <a:cxnLst>
                  <a:cxn ang="0">
                    <a:pos x="T0" y="T1"/>
                  </a:cxn>
                  <a:cxn ang="0">
                    <a:pos x="T2" y="T3"/>
                  </a:cxn>
                  <a:cxn ang="0">
                    <a:pos x="T4" y="T5"/>
                  </a:cxn>
                  <a:cxn ang="0">
                    <a:pos x="T6" y="T7"/>
                  </a:cxn>
                  <a:cxn ang="0">
                    <a:pos x="T8" y="T9"/>
                  </a:cxn>
                  <a:cxn ang="0">
                    <a:pos x="T10" y="T11"/>
                  </a:cxn>
                  <a:cxn ang="0">
                    <a:pos x="T12" y="T13"/>
                  </a:cxn>
                </a:cxnLst>
                <a:rect l="0" t="0" r="r" b="b"/>
                <a:pathLst>
                  <a:path w="1448" h="2364">
                    <a:moveTo>
                      <a:pt x="1448" y="2364"/>
                    </a:moveTo>
                    <a:lnTo>
                      <a:pt x="1448" y="2364"/>
                    </a:lnTo>
                    <a:lnTo>
                      <a:pt x="574" y="2105"/>
                    </a:lnTo>
                    <a:lnTo>
                      <a:pt x="0" y="1935"/>
                    </a:lnTo>
                    <a:lnTo>
                      <a:pt x="0" y="0"/>
                    </a:lnTo>
                    <a:lnTo>
                      <a:pt x="1448" y="431"/>
                    </a:lnTo>
                    <a:lnTo>
                      <a:pt x="1448" y="2364"/>
                    </a:lnTo>
                    <a:close/>
                  </a:path>
                </a:pathLst>
              </a:custGeom>
              <a:solidFill>
                <a:srgbClr val="7A5128"/>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2" name="TextBox 41"/>
              <p:cNvSpPr txBox="1"/>
              <p:nvPr/>
            </p:nvSpPr>
            <p:spPr>
              <a:xfrm>
                <a:off x="990307" y="4808980"/>
                <a:ext cx="1010442" cy="621707"/>
              </a:xfrm>
              <a:prstGeom prst="rect">
                <a:avLst/>
              </a:prstGeom>
            </p:spPr>
            <p:txBody>
              <a:bodyPr wrap="square" lIns="0" rIns="0"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430" kern="0" dirty="0">
                    <a:solidFill>
                      <a:prstClr val="white"/>
                    </a:solidFill>
                  </a:rPr>
                  <a:t>04</a:t>
                </a:r>
              </a:p>
            </p:txBody>
          </p:sp>
        </p:grpSp>
        <p:grpSp>
          <p:nvGrpSpPr>
            <p:cNvPr id="43" name="Group 42"/>
            <p:cNvGrpSpPr/>
            <p:nvPr/>
          </p:nvGrpSpPr>
          <p:grpSpPr>
            <a:xfrm>
              <a:off x="2148771" y="1609032"/>
              <a:ext cx="1563989" cy="751314"/>
              <a:chOff x="840042" y="901743"/>
              <a:chExt cx="2085317" cy="1001751"/>
            </a:xfrm>
          </p:grpSpPr>
          <p:sp>
            <p:nvSpPr>
              <p:cNvPr id="44" name="Freeform 78"/>
              <p:cNvSpPr>
                <a:spLocks/>
              </p:cNvSpPr>
              <p:nvPr/>
            </p:nvSpPr>
            <p:spPr bwMode="auto">
              <a:xfrm>
                <a:off x="973625" y="1061442"/>
                <a:ext cx="1951733" cy="256486"/>
              </a:xfrm>
              <a:custGeom>
                <a:avLst/>
                <a:gdLst>
                  <a:gd name="T0" fmla="*/ 2896 w 2896"/>
                  <a:gd name="T1" fmla="*/ 421 h 850"/>
                  <a:gd name="T2" fmla="*/ 1448 w 2896"/>
                  <a:gd name="T3" fmla="*/ 0 h 850"/>
                  <a:gd name="T4" fmla="*/ 0 w 2896"/>
                  <a:gd name="T5" fmla="*/ 421 h 850"/>
                  <a:gd name="T6" fmla="*/ 1448 w 2896"/>
                  <a:gd name="T7" fmla="*/ 850 h 850"/>
                  <a:gd name="T8" fmla="*/ 2896 w 2896"/>
                  <a:gd name="T9" fmla="*/ 421 h 850"/>
                </a:gdLst>
                <a:ahLst/>
                <a:cxnLst>
                  <a:cxn ang="0">
                    <a:pos x="T0" y="T1"/>
                  </a:cxn>
                  <a:cxn ang="0">
                    <a:pos x="T2" y="T3"/>
                  </a:cxn>
                  <a:cxn ang="0">
                    <a:pos x="T4" y="T5"/>
                  </a:cxn>
                  <a:cxn ang="0">
                    <a:pos x="T6" y="T7"/>
                  </a:cxn>
                  <a:cxn ang="0">
                    <a:pos x="T8" y="T9"/>
                  </a:cxn>
                </a:cxnLst>
                <a:rect l="0" t="0" r="r" b="b"/>
                <a:pathLst>
                  <a:path w="2896" h="850">
                    <a:moveTo>
                      <a:pt x="2896" y="421"/>
                    </a:moveTo>
                    <a:lnTo>
                      <a:pt x="1448" y="0"/>
                    </a:lnTo>
                    <a:lnTo>
                      <a:pt x="0" y="421"/>
                    </a:lnTo>
                    <a:lnTo>
                      <a:pt x="1448" y="850"/>
                    </a:lnTo>
                    <a:lnTo>
                      <a:pt x="2896" y="421"/>
                    </a:lnTo>
                    <a:close/>
                  </a:path>
                </a:pathLst>
              </a:custGeom>
              <a:solidFill>
                <a:srgbClr val="6EB82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5" name="Freeform 95"/>
              <p:cNvSpPr>
                <a:spLocks/>
              </p:cNvSpPr>
              <p:nvPr/>
            </p:nvSpPr>
            <p:spPr bwMode="auto">
              <a:xfrm>
                <a:off x="1361818" y="901743"/>
                <a:ext cx="587677" cy="416185"/>
              </a:xfrm>
              <a:custGeom>
                <a:avLst/>
                <a:gdLst>
                  <a:gd name="T0" fmla="*/ 874 w 874"/>
                  <a:gd name="T1" fmla="*/ 1377 h 1377"/>
                  <a:gd name="T2" fmla="*/ 0 w 874"/>
                  <a:gd name="T3" fmla="*/ 1118 h 1377"/>
                  <a:gd name="T4" fmla="*/ 0 w 874"/>
                  <a:gd name="T5" fmla="*/ 260 h 1377"/>
                  <a:gd name="T6" fmla="*/ 874 w 874"/>
                  <a:gd name="T7" fmla="*/ 0 h 1377"/>
                  <a:gd name="T8" fmla="*/ 874 w 874"/>
                  <a:gd name="T9" fmla="*/ 1377 h 1377"/>
                </a:gdLst>
                <a:ahLst/>
                <a:cxnLst>
                  <a:cxn ang="0">
                    <a:pos x="T0" y="T1"/>
                  </a:cxn>
                  <a:cxn ang="0">
                    <a:pos x="T2" y="T3"/>
                  </a:cxn>
                  <a:cxn ang="0">
                    <a:pos x="T4" y="T5"/>
                  </a:cxn>
                  <a:cxn ang="0">
                    <a:pos x="T6" y="T7"/>
                  </a:cxn>
                  <a:cxn ang="0">
                    <a:pos x="T8" y="T9"/>
                  </a:cxn>
                </a:cxnLst>
                <a:rect l="0" t="0" r="r" b="b"/>
                <a:pathLst>
                  <a:path w="874" h="1377">
                    <a:moveTo>
                      <a:pt x="874" y="1377"/>
                    </a:moveTo>
                    <a:lnTo>
                      <a:pt x="0" y="1118"/>
                    </a:lnTo>
                    <a:lnTo>
                      <a:pt x="0" y="260"/>
                    </a:lnTo>
                    <a:lnTo>
                      <a:pt x="874" y="0"/>
                    </a:lnTo>
                    <a:lnTo>
                      <a:pt x="874" y="1377"/>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6" name="Freeform 88"/>
              <p:cNvSpPr>
                <a:spLocks/>
              </p:cNvSpPr>
              <p:nvPr/>
            </p:nvSpPr>
            <p:spPr bwMode="auto">
              <a:xfrm>
                <a:off x="973627" y="1137663"/>
                <a:ext cx="388189" cy="102836"/>
              </a:xfrm>
              <a:custGeom>
                <a:avLst/>
                <a:gdLst>
                  <a:gd name="T0" fmla="*/ 574 w 574"/>
                  <a:gd name="T1" fmla="*/ 337 h 337"/>
                  <a:gd name="T2" fmla="*/ 0 w 574"/>
                  <a:gd name="T3" fmla="*/ 167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7"/>
                    </a:lnTo>
                    <a:lnTo>
                      <a:pt x="574" y="0"/>
                    </a:lnTo>
                    <a:lnTo>
                      <a:pt x="574" y="337"/>
                    </a:lnTo>
                    <a:close/>
                  </a:path>
                </a:pathLst>
              </a:custGeom>
              <a:solidFill>
                <a:srgbClr val="6B581B"/>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7" name="Freeform 96"/>
              <p:cNvSpPr>
                <a:spLocks/>
              </p:cNvSpPr>
              <p:nvPr/>
            </p:nvSpPr>
            <p:spPr bwMode="auto">
              <a:xfrm>
                <a:off x="973625" y="1181916"/>
                <a:ext cx="1951733" cy="715015"/>
              </a:xfrm>
              <a:custGeom>
                <a:avLst/>
                <a:gdLst>
                  <a:gd name="T0" fmla="*/ 0 w 2896"/>
                  <a:gd name="T1" fmla="*/ 1934 h 2365"/>
                  <a:gd name="T2" fmla="*/ 1448 w 2896"/>
                  <a:gd name="T3" fmla="*/ 2365 h 2365"/>
                  <a:gd name="T4" fmla="*/ 2896 w 2896"/>
                  <a:gd name="T5" fmla="*/ 1934 h 2365"/>
                  <a:gd name="T6" fmla="*/ 2896 w 2896"/>
                  <a:gd name="T7" fmla="*/ 0 h 2365"/>
                  <a:gd name="T8" fmla="*/ 1448 w 2896"/>
                  <a:gd name="T9" fmla="*/ 429 h 2365"/>
                  <a:gd name="T10" fmla="*/ 0 w 2896"/>
                  <a:gd name="T11" fmla="*/ 0 h 2365"/>
                  <a:gd name="T12" fmla="*/ 0 w 2896"/>
                  <a:gd name="T13" fmla="*/ 1934 h 2365"/>
                </a:gdLst>
                <a:ahLst/>
                <a:cxnLst>
                  <a:cxn ang="0">
                    <a:pos x="T0" y="T1"/>
                  </a:cxn>
                  <a:cxn ang="0">
                    <a:pos x="T2" y="T3"/>
                  </a:cxn>
                  <a:cxn ang="0">
                    <a:pos x="T4" y="T5"/>
                  </a:cxn>
                  <a:cxn ang="0">
                    <a:pos x="T6" y="T7"/>
                  </a:cxn>
                  <a:cxn ang="0">
                    <a:pos x="T8" y="T9"/>
                  </a:cxn>
                  <a:cxn ang="0">
                    <a:pos x="T10" y="T11"/>
                  </a:cxn>
                  <a:cxn ang="0">
                    <a:pos x="T12" y="T13"/>
                  </a:cxn>
                </a:cxnLst>
                <a:rect l="0" t="0" r="r" b="b"/>
                <a:pathLst>
                  <a:path w="2896" h="2365">
                    <a:moveTo>
                      <a:pt x="0" y="1934"/>
                    </a:moveTo>
                    <a:lnTo>
                      <a:pt x="1448" y="2365"/>
                    </a:lnTo>
                    <a:lnTo>
                      <a:pt x="2896" y="1934"/>
                    </a:lnTo>
                    <a:lnTo>
                      <a:pt x="2896" y="0"/>
                    </a:lnTo>
                    <a:lnTo>
                      <a:pt x="1448" y="429"/>
                    </a:lnTo>
                    <a:lnTo>
                      <a:pt x="0" y="0"/>
                    </a:lnTo>
                    <a:lnTo>
                      <a:pt x="0" y="1934"/>
                    </a:lnTo>
                    <a:close/>
                  </a:path>
                </a:pathLst>
              </a:custGeom>
              <a:solidFill>
                <a:schemeClr val="bg2">
                  <a:lumMod val="75000"/>
                </a:schemeClr>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8" name="Freeform 97"/>
              <p:cNvSpPr>
                <a:spLocks/>
              </p:cNvSpPr>
              <p:nvPr/>
            </p:nvSpPr>
            <p:spPr bwMode="auto">
              <a:xfrm>
                <a:off x="973626" y="1188478"/>
                <a:ext cx="975867" cy="715016"/>
              </a:xfrm>
              <a:custGeom>
                <a:avLst/>
                <a:gdLst>
                  <a:gd name="T0" fmla="*/ 1448 w 1448"/>
                  <a:gd name="T1" fmla="*/ 2365 h 2365"/>
                  <a:gd name="T2" fmla="*/ 1448 w 1448"/>
                  <a:gd name="T3" fmla="*/ 2365 h 2365"/>
                  <a:gd name="T4" fmla="*/ 574 w 1448"/>
                  <a:gd name="T5" fmla="*/ 2105 h 2365"/>
                  <a:gd name="T6" fmla="*/ 0 w 1448"/>
                  <a:gd name="T7" fmla="*/ 1934 h 2365"/>
                  <a:gd name="T8" fmla="*/ 0 w 1448"/>
                  <a:gd name="T9" fmla="*/ 0 h 2365"/>
                  <a:gd name="T10" fmla="*/ 1448 w 1448"/>
                  <a:gd name="T11" fmla="*/ 429 h 2365"/>
                  <a:gd name="T12" fmla="*/ 1448 w 1448"/>
                  <a:gd name="T13" fmla="*/ 2365 h 2365"/>
                </a:gdLst>
                <a:ahLst/>
                <a:cxnLst>
                  <a:cxn ang="0">
                    <a:pos x="T0" y="T1"/>
                  </a:cxn>
                  <a:cxn ang="0">
                    <a:pos x="T2" y="T3"/>
                  </a:cxn>
                  <a:cxn ang="0">
                    <a:pos x="T4" y="T5"/>
                  </a:cxn>
                  <a:cxn ang="0">
                    <a:pos x="T6" y="T7"/>
                  </a:cxn>
                  <a:cxn ang="0">
                    <a:pos x="T8" y="T9"/>
                  </a:cxn>
                  <a:cxn ang="0">
                    <a:pos x="T10" y="T11"/>
                  </a:cxn>
                  <a:cxn ang="0">
                    <a:pos x="T12" y="T13"/>
                  </a:cxn>
                </a:cxnLst>
                <a:rect l="0" t="0" r="r" b="b"/>
                <a:pathLst>
                  <a:path w="1448" h="2365">
                    <a:moveTo>
                      <a:pt x="1448" y="2365"/>
                    </a:moveTo>
                    <a:lnTo>
                      <a:pt x="1448" y="2365"/>
                    </a:lnTo>
                    <a:lnTo>
                      <a:pt x="574" y="2105"/>
                    </a:lnTo>
                    <a:lnTo>
                      <a:pt x="0" y="1934"/>
                    </a:lnTo>
                    <a:lnTo>
                      <a:pt x="0" y="0"/>
                    </a:lnTo>
                    <a:lnTo>
                      <a:pt x="1448" y="429"/>
                    </a:lnTo>
                    <a:lnTo>
                      <a:pt x="1448" y="2365"/>
                    </a:lnTo>
                    <a:close/>
                  </a:path>
                </a:pathLst>
              </a:custGeom>
              <a:solidFill>
                <a:schemeClr val="bg2">
                  <a:lumMod val="75000"/>
                </a:schemeClr>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9" name="TextBox 48"/>
              <p:cNvSpPr txBox="1"/>
              <p:nvPr/>
            </p:nvSpPr>
            <p:spPr>
              <a:xfrm>
                <a:off x="840042" y="1238896"/>
                <a:ext cx="1233652" cy="621708"/>
              </a:xfrm>
              <a:prstGeom prst="rect">
                <a:avLst/>
              </a:prstGeom>
            </p:spPr>
            <p:txBody>
              <a:bodyPr wrap="square"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430" kern="0" dirty="0">
                    <a:solidFill>
                      <a:prstClr val="white"/>
                    </a:solidFill>
                  </a:rPr>
                  <a:t>01</a:t>
                </a:r>
              </a:p>
            </p:txBody>
          </p:sp>
          <p:sp>
            <p:nvSpPr>
              <p:cNvPr id="50" name="Freeform 87"/>
              <p:cNvSpPr>
                <a:spLocks/>
              </p:cNvSpPr>
              <p:nvPr/>
            </p:nvSpPr>
            <p:spPr bwMode="auto">
              <a:xfrm>
                <a:off x="2537170" y="1137664"/>
                <a:ext cx="388189" cy="102836"/>
              </a:xfrm>
              <a:custGeom>
                <a:avLst/>
                <a:gdLst>
                  <a:gd name="T0" fmla="*/ 0 w 574"/>
                  <a:gd name="T1" fmla="*/ 337 h 337"/>
                  <a:gd name="T2" fmla="*/ 0 w 574"/>
                  <a:gd name="T3" fmla="*/ 0 h 337"/>
                  <a:gd name="T4" fmla="*/ 574 w 574"/>
                  <a:gd name="T5" fmla="*/ 167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7"/>
                    </a:lnTo>
                    <a:lnTo>
                      <a:pt x="0" y="337"/>
                    </a:lnTo>
                    <a:close/>
                  </a:path>
                </a:pathLst>
              </a:custGeom>
              <a:solidFill>
                <a:srgbClr val="6B581B"/>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51" name="Freeform 94"/>
              <p:cNvSpPr>
                <a:spLocks/>
              </p:cNvSpPr>
              <p:nvPr/>
            </p:nvSpPr>
            <p:spPr bwMode="auto">
              <a:xfrm>
                <a:off x="1361815" y="979819"/>
                <a:ext cx="587677" cy="336336"/>
              </a:xfrm>
              <a:custGeom>
                <a:avLst/>
                <a:gdLst>
                  <a:gd name="T0" fmla="*/ 874 w 874"/>
                  <a:gd name="T1" fmla="*/ 1110 h 1110"/>
                  <a:gd name="T2" fmla="*/ 0 w 874"/>
                  <a:gd name="T3" fmla="*/ 851 h 1110"/>
                  <a:gd name="T4" fmla="*/ 0 w 874"/>
                  <a:gd name="T5" fmla="*/ 0 h 1110"/>
                  <a:gd name="T6" fmla="*/ 874 w 874"/>
                  <a:gd name="T7" fmla="*/ 260 h 1110"/>
                  <a:gd name="T8" fmla="*/ 874 w 874"/>
                  <a:gd name="T9" fmla="*/ 1110 h 1110"/>
                </a:gdLst>
                <a:ahLst/>
                <a:cxnLst>
                  <a:cxn ang="0">
                    <a:pos x="T0" y="T1"/>
                  </a:cxn>
                  <a:cxn ang="0">
                    <a:pos x="T2" y="T3"/>
                  </a:cxn>
                  <a:cxn ang="0">
                    <a:pos x="T4" y="T5"/>
                  </a:cxn>
                  <a:cxn ang="0">
                    <a:pos x="T6" y="T7"/>
                  </a:cxn>
                  <a:cxn ang="0">
                    <a:pos x="T8" y="T9"/>
                  </a:cxn>
                </a:cxnLst>
                <a:rect l="0" t="0" r="r" b="b"/>
                <a:pathLst>
                  <a:path w="874" h="1110">
                    <a:moveTo>
                      <a:pt x="874" y="1110"/>
                    </a:moveTo>
                    <a:lnTo>
                      <a:pt x="0" y="851"/>
                    </a:lnTo>
                    <a:lnTo>
                      <a:pt x="0" y="0"/>
                    </a:lnTo>
                    <a:lnTo>
                      <a:pt x="874" y="260"/>
                    </a:lnTo>
                    <a:lnTo>
                      <a:pt x="874" y="1110"/>
                    </a:lnTo>
                    <a:close/>
                  </a:path>
                </a:pathLst>
              </a:custGeom>
              <a:solidFill>
                <a:srgbClr val="DFE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grpSp>
        <p:grpSp>
          <p:nvGrpSpPr>
            <p:cNvPr id="56" name="Group 55"/>
            <p:cNvGrpSpPr/>
            <p:nvPr/>
          </p:nvGrpSpPr>
          <p:grpSpPr>
            <a:xfrm>
              <a:off x="2237449" y="4470324"/>
              <a:ext cx="1475310" cy="574373"/>
              <a:chOff x="966211" y="5676788"/>
              <a:chExt cx="1967078" cy="765831"/>
            </a:xfrm>
          </p:grpSpPr>
          <p:sp>
            <p:nvSpPr>
              <p:cNvPr id="57" name="Freeform 83"/>
              <p:cNvSpPr>
                <a:spLocks/>
              </p:cNvSpPr>
              <p:nvPr/>
            </p:nvSpPr>
            <p:spPr bwMode="auto">
              <a:xfrm>
                <a:off x="2545099" y="5676788"/>
                <a:ext cx="388190" cy="102837"/>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solidFill>
                <a:srgbClr val="CC0000"/>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58" name="Freeform 84"/>
              <p:cNvSpPr>
                <a:spLocks/>
              </p:cNvSpPr>
              <p:nvPr/>
            </p:nvSpPr>
            <p:spPr bwMode="auto">
              <a:xfrm>
                <a:off x="981554" y="5676791"/>
                <a:ext cx="388190" cy="102837"/>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solidFill>
                <a:srgbClr val="CC0000"/>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59" name="Freeform 108"/>
              <p:cNvSpPr>
                <a:spLocks/>
              </p:cNvSpPr>
              <p:nvPr/>
            </p:nvSpPr>
            <p:spPr bwMode="auto">
              <a:xfrm>
                <a:off x="966211" y="5727603"/>
                <a:ext cx="1951734" cy="715016"/>
              </a:xfrm>
              <a:custGeom>
                <a:avLst/>
                <a:gdLst>
                  <a:gd name="T0" fmla="*/ 0 w 2896"/>
                  <a:gd name="T1" fmla="*/ 1935 h 2364"/>
                  <a:gd name="T2" fmla="*/ 1448 w 2896"/>
                  <a:gd name="T3" fmla="*/ 2364 h 2364"/>
                  <a:gd name="T4" fmla="*/ 2896 w 2896"/>
                  <a:gd name="T5" fmla="*/ 1935 h 2364"/>
                  <a:gd name="T6" fmla="*/ 2896 w 2896"/>
                  <a:gd name="T7" fmla="*/ 0 h 2364"/>
                  <a:gd name="T8" fmla="*/ 1448 w 2896"/>
                  <a:gd name="T9" fmla="*/ 431 h 2364"/>
                  <a:gd name="T10" fmla="*/ 0 w 2896"/>
                  <a:gd name="T11" fmla="*/ 0 h 2364"/>
                  <a:gd name="T12" fmla="*/ 0 w 2896"/>
                  <a:gd name="T13" fmla="*/ 1935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5"/>
                    </a:moveTo>
                    <a:lnTo>
                      <a:pt x="1448" y="2364"/>
                    </a:lnTo>
                    <a:lnTo>
                      <a:pt x="2896" y="1935"/>
                    </a:lnTo>
                    <a:lnTo>
                      <a:pt x="2896" y="0"/>
                    </a:lnTo>
                    <a:lnTo>
                      <a:pt x="1448" y="431"/>
                    </a:lnTo>
                    <a:lnTo>
                      <a:pt x="0" y="0"/>
                    </a:lnTo>
                    <a:lnTo>
                      <a:pt x="0" y="1935"/>
                    </a:lnTo>
                    <a:close/>
                  </a:path>
                </a:pathLst>
              </a:custGeom>
              <a:solidFill>
                <a:srgbClr val="CC0000"/>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0" name="Freeform 109"/>
              <p:cNvSpPr>
                <a:spLocks/>
              </p:cNvSpPr>
              <p:nvPr/>
            </p:nvSpPr>
            <p:spPr bwMode="auto">
              <a:xfrm>
                <a:off x="981554" y="5727600"/>
                <a:ext cx="975867" cy="715016"/>
              </a:xfrm>
              <a:custGeom>
                <a:avLst/>
                <a:gdLst>
                  <a:gd name="T0" fmla="*/ 1448 w 1448"/>
                  <a:gd name="T1" fmla="*/ 2364 h 2364"/>
                  <a:gd name="T2" fmla="*/ 1448 w 1448"/>
                  <a:gd name="T3" fmla="*/ 2364 h 2364"/>
                  <a:gd name="T4" fmla="*/ 574 w 1448"/>
                  <a:gd name="T5" fmla="*/ 2105 h 2364"/>
                  <a:gd name="T6" fmla="*/ 0 w 1448"/>
                  <a:gd name="T7" fmla="*/ 1935 h 2364"/>
                  <a:gd name="T8" fmla="*/ 0 w 1448"/>
                  <a:gd name="T9" fmla="*/ 0 h 2364"/>
                  <a:gd name="T10" fmla="*/ 1448 w 1448"/>
                  <a:gd name="T11" fmla="*/ 431 h 2364"/>
                  <a:gd name="T12" fmla="*/ 1448 w 1448"/>
                  <a:gd name="T13" fmla="*/ 2364 h 2364"/>
                </a:gdLst>
                <a:ahLst/>
                <a:cxnLst>
                  <a:cxn ang="0">
                    <a:pos x="T0" y="T1"/>
                  </a:cxn>
                  <a:cxn ang="0">
                    <a:pos x="T2" y="T3"/>
                  </a:cxn>
                  <a:cxn ang="0">
                    <a:pos x="T4" y="T5"/>
                  </a:cxn>
                  <a:cxn ang="0">
                    <a:pos x="T6" y="T7"/>
                  </a:cxn>
                  <a:cxn ang="0">
                    <a:pos x="T8" y="T9"/>
                  </a:cxn>
                  <a:cxn ang="0">
                    <a:pos x="T10" y="T11"/>
                  </a:cxn>
                  <a:cxn ang="0">
                    <a:pos x="T12" y="T13"/>
                  </a:cxn>
                </a:cxnLst>
                <a:rect l="0" t="0" r="r" b="b"/>
                <a:pathLst>
                  <a:path w="1448" h="2364">
                    <a:moveTo>
                      <a:pt x="1448" y="2364"/>
                    </a:moveTo>
                    <a:lnTo>
                      <a:pt x="1448" y="2364"/>
                    </a:lnTo>
                    <a:lnTo>
                      <a:pt x="574" y="2105"/>
                    </a:lnTo>
                    <a:lnTo>
                      <a:pt x="0" y="1935"/>
                    </a:lnTo>
                    <a:lnTo>
                      <a:pt x="0" y="0"/>
                    </a:lnTo>
                    <a:lnTo>
                      <a:pt x="1448" y="431"/>
                    </a:lnTo>
                    <a:lnTo>
                      <a:pt x="1448" y="2364"/>
                    </a:lnTo>
                    <a:close/>
                  </a:path>
                </a:pathLst>
              </a:custGeom>
              <a:solidFill>
                <a:srgbClr val="CC0000"/>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1" name="TextBox 60"/>
              <p:cNvSpPr txBox="1"/>
              <p:nvPr/>
            </p:nvSpPr>
            <p:spPr>
              <a:xfrm>
                <a:off x="1164165" y="5818845"/>
                <a:ext cx="552365" cy="553997"/>
              </a:xfrm>
              <a:prstGeom prst="rect">
                <a:avLst/>
              </a:prstGeom>
              <a:solidFill>
                <a:srgbClr val="CC0000"/>
              </a:solidFill>
            </p:spPr>
            <p:txBody>
              <a:bodyPr wrap="square" lIns="0" rIns="0"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100" kern="0" dirty="0">
                    <a:solidFill>
                      <a:prstClr val="white"/>
                    </a:solidFill>
                  </a:rPr>
                  <a:t>05</a:t>
                </a:r>
              </a:p>
            </p:txBody>
          </p:sp>
        </p:grpSp>
        <p:grpSp>
          <p:nvGrpSpPr>
            <p:cNvPr id="63" name="Group 62"/>
            <p:cNvGrpSpPr/>
            <p:nvPr/>
          </p:nvGrpSpPr>
          <p:grpSpPr>
            <a:xfrm>
              <a:off x="2241333" y="5187629"/>
              <a:ext cx="1475310" cy="574373"/>
              <a:chOff x="966212" y="5676788"/>
              <a:chExt cx="1967078" cy="765831"/>
            </a:xfrm>
            <a:solidFill>
              <a:srgbClr val="92D050"/>
            </a:solidFill>
          </p:grpSpPr>
          <p:sp>
            <p:nvSpPr>
              <p:cNvPr id="64" name="Freeform 83"/>
              <p:cNvSpPr>
                <a:spLocks/>
              </p:cNvSpPr>
              <p:nvPr/>
            </p:nvSpPr>
            <p:spPr bwMode="auto">
              <a:xfrm>
                <a:off x="2545100" y="5676788"/>
                <a:ext cx="388190" cy="102837"/>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grp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5" name="Freeform 84"/>
              <p:cNvSpPr>
                <a:spLocks/>
              </p:cNvSpPr>
              <p:nvPr/>
            </p:nvSpPr>
            <p:spPr bwMode="auto">
              <a:xfrm>
                <a:off x="981555" y="5676791"/>
                <a:ext cx="388190" cy="102837"/>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grp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6" name="Freeform 108"/>
              <p:cNvSpPr>
                <a:spLocks/>
              </p:cNvSpPr>
              <p:nvPr/>
            </p:nvSpPr>
            <p:spPr bwMode="auto">
              <a:xfrm>
                <a:off x="966212" y="5727603"/>
                <a:ext cx="1951734" cy="715016"/>
              </a:xfrm>
              <a:custGeom>
                <a:avLst/>
                <a:gdLst>
                  <a:gd name="T0" fmla="*/ 0 w 2896"/>
                  <a:gd name="T1" fmla="*/ 1935 h 2364"/>
                  <a:gd name="T2" fmla="*/ 1448 w 2896"/>
                  <a:gd name="T3" fmla="*/ 2364 h 2364"/>
                  <a:gd name="T4" fmla="*/ 2896 w 2896"/>
                  <a:gd name="T5" fmla="*/ 1935 h 2364"/>
                  <a:gd name="T6" fmla="*/ 2896 w 2896"/>
                  <a:gd name="T7" fmla="*/ 0 h 2364"/>
                  <a:gd name="T8" fmla="*/ 1448 w 2896"/>
                  <a:gd name="T9" fmla="*/ 431 h 2364"/>
                  <a:gd name="T10" fmla="*/ 0 w 2896"/>
                  <a:gd name="T11" fmla="*/ 0 h 2364"/>
                  <a:gd name="T12" fmla="*/ 0 w 2896"/>
                  <a:gd name="T13" fmla="*/ 1935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5"/>
                    </a:moveTo>
                    <a:lnTo>
                      <a:pt x="1448" y="2364"/>
                    </a:lnTo>
                    <a:lnTo>
                      <a:pt x="2896" y="1935"/>
                    </a:lnTo>
                    <a:lnTo>
                      <a:pt x="2896" y="0"/>
                    </a:lnTo>
                    <a:lnTo>
                      <a:pt x="1448" y="431"/>
                    </a:lnTo>
                    <a:lnTo>
                      <a:pt x="0" y="0"/>
                    </a:lnTo>
                    <a:lnTo>
                      <a:pt x="0" y="1935"/>
                    </a:lnTo>
                    <a:close/>
                  </a:path>
                </a:pathLst>
              </a:custGeom>
              <a:grp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7" name="Freeform 109"/>
              <p:cNvSpPr>
                <a:spLocks/>
              </p:cNvSpPr>
              <p:nvPr/>
            </p:nvSpPr>
            <p:spPr bwMode="auto">
              <a:xfrm>
                <a:off x="981555" y="5727600"/>
                <a:ext cx="975867" cy="715016"/>
              </a:xfrm>
              <a:custGeom>
                <a:avLst/>
                <a:gdLst>
                  <a:gd name="T0" fmla="*/ 1448 w 1448"/>
                  <a:gd name="T1" fmla="*/ 2364 h 2364"/>
                  <a:gd name="T2" fmla="*/ 1448 w 1448"/>
                  <a:gd name="T3" fmla="*/ 2364 h 2364"/>
                  <a:gd name="T4" fmla="*/ 574 w 1448"/>
                  <a:gd name="T5" fmla="*/ 2105 h 2364"/>
                  <a:gd name="T6" fmla="*/ 0 w 1448"/>
                  <a:gd name="T7" fmla="*/ 1935 h 2364"/>
                  <a:gd name="T8" fmla="*/ 0 w 1448"/>
                  <a:gd name="T9" fmla="*/ 0 h 2364"/>
                  <a:gd name="T10" fmla="*/ 1448 w 1448"/>
                  <a:gd name="T11" fmla="*/ 431 h 2364"/>
                  <a:gd name="T12" fmla="*/ 1448 w 1448"/>
                  <a:gd name="T13" fmla="*/ 2364 h 2364"/>
                </a:gdLst>
                <a:ahLst/>
                <a:cxnLst>
                  <a:cxn ang="0">
                    <a:pos x="T0" y="T1"/>
                  </a:cxn>
                  <a:cxn ang="0">
                    <a:pos x="T2" y="T3"/>
                  </a:cxn>
                  <a:cxn ang="0">
                    <a:pos x="T4" y="T5"/>
                  </a:cxn>
                  <a:cxn ang="0">
                    <a:pos x="T6" y="T7"/>
                  </a:cxn>
                  <a:cxn ang="0">
                    <a:pos x="T8" y="T9"/>
                  </a:cxn>
                  <a:cxn ang="0">
                    <a:pos x="T10" y="T11"/>
                  </a:cxn>
                  <a:cxn ang="0">
                    <a:pos x="T12" y="T13"/>
                  </a:cxn>
                </a:cxnLst>
                <a:rect l="0" t="0" r="r" b="b"/>
                <a:pathLst>
                  <a:path w="1448" h="2364">
                    <a:moveTo>
                      <a:pt x="1448" y="2364"/>
                    </a:moveTo>
                    <a:lnTo>
                      <a:pt x="1448" y="2364"/>
                    </a:lnTo>
                    <a:lnTo>
                      <a:pt x="574" y="2105"/>
                    </a:lnTo>
                    <a:lnTo>
                      <a:pt x="0" y="1935"/>
                    </a:lnTo>
                    <a:lnTo>
                      <a:pt x="0" y="0"/>
                    </a:lnTo>
                    <a:lnTo>
                      <a:pt x="1448" y="431"/>
                    </a:lnTo>
                    <a:lnTo>
                      <a:pt x="1448" y="2364"/>
                    </a:lnTo>
                    <a:close/>
                  </a:path>
                </a:pathLst>
              </a:custGeom>
              <a:grp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8" name="TextBox 67"/>
              <p:cNvSpPr txBox="1"/>
              <p:nvPr/>
            </p:nvSpPr>
            <p:spPr>
              <a:xfrm>
                <a:off x="1347556" y="5810081"/>
                <a:ext cx="552365" cy="553997"/>
              </a:xfrm>
              <a:prstGeom prst="rect">
                <a:avLst/>
              </a:prstGeom>
              <a:grpFill/>
            </p:spPr>
            <p:txBody>
              <a:bodyPr wrap="square" lIns="0" rIns="0"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100" kern="0" dirty="0">
                    <a:solidFill>
                      <a:prstClr val="white"/>
                    </a:solidFill>
                  </a:rPr>
                  <a:t>06</a:t>
                </a:r>
              </a:p>
            </p:txBody>
          </p:sp>
        </p:grpSp>
      </p:grpSp>
      <p:grpSp>
        <p:nvGrpSpPr>
          <p:cNvPr id="72" name="Group 71"/>
          <p:cNvGrpSpPr/>
          <p:nvPr/>
        </p:nvGrpSpPr>
        <p:grpSpPr>
          <a:xfrm>
            <a:off x="3106842" y="1784508"/>
            <a:ext cx="7103960" cy="3659525"/>
            <a:chOff x="3943496" y="1912655"/>
            <a:chExt cx="5033147" cy="3659525"/>
          </a:xfrm>
        </p:grpSpPr>
        <p:sp>
          <p:nvSpPr>
            <p:cNvPr id="52" name="Rectangle 51"/>
            <p:cNvSpPr/>
            <p:nvPr/>
          </p:nvSpPr>
          <p:spPr>
            <a:xfrm>
              <a:off x="3970580" y="1912655"/>
              <a:ext cx="4987739" cy="323085"/>
            </a:xfrm>
            <a:prstGeom prst="rect">
              <a:avLst/>
            </a:prstGeom>
            <a:solidFill>
              <a:schemeClr val="bg2">
                <a:lumMod val="75000"/>
              </a:schemeClr>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CONTEXT </a:t>
              </a:r>
            </a:p>
          </p:txBody>
        </p:sp>
        <p:sp>
          <p:nvSpPr>
            <p:cNvPr id="53" name="Rectangle 52"/>
            <p:cNvSpPr/>
            <p:nvPr/>
          </p:nvSpPr>
          <p:spPr>
            <a:xfrm>
              <a:off x="3943496" y="2543023"/>
              <a:ext cx="5014822" cy="438527"/>
            </a:xfrm>
            <a:prstGeom prst="rect">
              <a:avLst/>
            </a:prstGeom>
            <a:solidFill>
              <a:schemeClr val="tx1"/>
            </a:solidFill>
            <a:ln w="12700" cap="flat" cmpd="sng" algn="ctr">
              <a:solidFill>
                <a:schemeClr val="accent1"/>
              </a:solidFill>
              <a:prstDash val="solid"/>
              <a:miter lim="800000"/>
            </a:ln>
            <a:effectLst/>
          </p:spPr>
          <p:txBody>
            <a:bodyPr rtlCol="0" anchor="ctr"/>
            <a:lstStyle/>
            <a:p>
              <a:pPr algn="ctr" defTabSz="617220">
                <a:defRPr/>
              </a:pPr>
              <a:r>
                <a:rPr lang="en-US" kern="0" dirty="0">
                  <a:solidFill>
                    <a:schemeClr val="bg1"/>
                  </a:solidFill>
                  <a:latin typeface="Segoe UI"/>
                </a:rPr>
                <a:t>AUDIT OUTCOMES AND FINDINGS </a:t>
              </a:r>
            </a:p>
          </p:txBody>
        </p:sp>
        <p:sp>
          <p:nvSpPr>
            <p:cNvPr id="54" name="Rectangle 53"/>
            <p:cNvSpPr/>
            <p:nvPr/>
          </p:nvSpPr>
          <p:spPr>
            <a:xfrm>
              <a:off x="3993879" y="3361747"/>
              <a:ext cx="4964439" cy="290290"/>
            </a:xfrm>
            <a:prstGeom prst="rect">
              <a:avLst/>
            </a:prstGeom>
            <a:solidFill>
              <a:schemeClr val="accent3"/>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SALGA SUPPORT PTOGRAMME </a:t>
              </a:r>
            </a:p>
          </p:txBody>
        </p:sp>
        <p:sp>
          <p:nvSpPr>
            <p:cNvPr id="55" name="Rectangle 54"/>
            <p:cNvSpPr/>
            <p:nvPr/>
          </p:nvSpPr>
          <p:spPr>
            <a:xfrm>
              <a:off x="4024733" y="3912197"/>
              <a:ext cx="4951910" cy="298800"/>
            </a:xfrm>
            <a:prstGeom prst="rect">
              <a:avLst/>
            </a:prstGeom>
            <a:solidFill>
              <a:srgbClr val="7A5128"/>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IMPACT OF THE SUPPORT </a:t>
              </a:r>
            </a:p>
          </p:txBody>
        </p:sp>
        <p:sp>
          <p:nvSpPr>
            <p:cNvPr id="62" name="Rectangle 61"/>
            <p:cNvSpPr/>
            <p:nvPr/>
          </p:nvSpPr>
          <p:spPr>
            <a:xfrm>
              <a:off x="4015400" y="4609174"/>
              <a:ext cx="4942919" cy="298800"/>
            </a:xfrm>
            <a:prstGeom prst="rect">
              <a:avLst/>
            </a:prstGeom>
            <a:solidFill>
              <a:srgbClr val="CC0000"/>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RECOMMENDATIONS </a:t>
              </a:r>
            </a:p>
          </p:txBody>
        </p:sp>
        <p:sp>
          <p:nvSpPr>
            <p:cNvPr id="69" name="Rectangle 68"/>
            <p:cNvSpPr/>
            <p:nvPr/>
          </p:nvSpPr>
          <p:spPr>
            <a:xfrm>
              <a:off x="4005844" y="5273380"/>
              <a:ext cx="4952474" cy="298800"/>
            </a:xfrm>
            <a:prstGeom prst="rect">
              <a:avLst/>
            </a:prstGeom>
            <a:solidFill>
              <a:srgbClr val="92D050"/>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CLOSURE</a:t>
              </a:r>
            </a:p>
          </p:txBody>
        </p:sp>
      </p:grpSp>
      <p:sp>
        <p:nvSpPr>
          <p:cNvPr id="70" name="Titolo 5">
            <a:extLst>
              <a:ext uri="{FF2B5EF4-FFF2-40B4-BE49-F238E27FC236}">
                <a16:creationId xmlns:a16="http://schemas.microsoft.com/office/drawing/2014/main" xmlns="" id="{317C1D91-9A17-495F-8E07-98D84CE2DC5C}"/>
              </a:ext>
            </a:extLst>
          </p:cNvPr>
          <p:cNvSpPr>
            <a:spLocks noGrp="1"/>
          </p:cNvSpPr>
          <p:nvPr>
            <p:ph type="title"/>
          </p:nvPr>
        </p:nvSpPr>
        <p:spPr>
          <a:xfrm>
            <a:off x="1698171" y="504559"/>
            <a:ext cx="8147304" cy="524440"/>
          </a:xfrm>
        </p:spPr>
        <p:txBody>
          <a:bodyPr>
            <a:noAutofit/>
          </a:bodyPr>
          <a:lstStyle/>
          <a:p>
            <a:r>
              <a:rPr lang="en-ZA" sz="1800" dirty="0">
                <a:solidFill>
                  <a:schemeClr val="accent6"/>
                </a:solidFill>
                <a:latin typeface="+mn-lt"/>
              </a:rPr>
              <a:t>PRESENTATION OUTLINE </a:t>
            </a:r>
            <a:r>
              <a:rPr lang="en-ZA" sz="1350" dirty="0">
                <a:solidFill>
                  <a:schemeClr val="accent6"/>
                </a:solidFill>
                <a:latin typeface="+mn-lt"/>
              </a:rPr>
              <a:t> </a:t>
            </a:r>
            <a:endParaRPr lang="en-GB" sz="1350" dirty="0">
              <a:solidFill>
                <a:schemeClr val="accent6"/>
              </a:solidFill>
              <a:latin typeface="+mn-lt"/>
            </a:endParaRPr>
          </a:p>
        </p:txBody>
      </p:sp>
    </p:spTree>
    <p:extLst>
      <p:ext uri="{BB962C8B-B14F-4D97-AF65-F5344CB8AC3E}">
        <p14:creationId xmlns:p14="http://schemas.microsoft.com/office/powerpoint/2010/main" xmlns="" val="1411316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itolo 5">
            <a:extLst>
              <a:ext uri="{FF2B5EF4-FFF2-40B4-BE49-F238E27FC236}">
                <a16:creationId xmlns:a16="http://schemas.microsoft.com/office/drawing/2014/main" xmlns="" id="{317C1D91-9A17-495F-8E07-98D84CE2DC5C}"/>
              </a:ext>
            </a:extLst>
          </p:cNvPr>
          <p:cNvSpPr>
            <a:spLocks noGrp="1"/>
          </p:cNvSpPr>
          <p:nvPr>
            <p:ph type="title"/>
          </p:nvPr>
        </p:nvSpPr>
        <p:spPr>
          <a:xfrm>
            <a:off x="-127498" y="5291191"/>
            <a:ext cx="4569798" cy="524440"/>
          </a:xfrm>
        </p:spPr>
        <p:txBody>
          <a:bodyPr>
            <a:noAutofit/>
          </a:bodyPr>
          <a:lstStyle/>
          <a:p>
            <a:r>
              <a:rPr lang="en-ZA" sz="1200" dirty="0" smtClean="0"/>
              <a:t>1. Mun Staff = Fully flesh municipal staff responsible for financial management and audit </a:t>
            </a:r>
            <a:endParaRPr lang="en-GB" sz="1200" dirty="0">
              <a:solidFill>
                <a:schemeClr val="accent6"/>
              </a:solidFill>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xmlns="" val="4209791343"/>
              </p:ext>
            </p:extLst>
          </p:nvPr>
        </p:nvGraphicFramePr>
        <p:xfrm>
          <a:off x="186813" y="3008188"/>
          <a:ext cx="11326762" cy="2197081"/>
        </p:xfrm>
        <a:graphic>
          <a:graphicData uri="http://schemas.openxmlformats.org/drawingml/2006/table">
            <a:tbl>
              <a:tblPr firstRow="1" bandRow="1">
                <a:tableStyleId>{5C22544A-7EE6-4342-B048-85BDC9FD1C3A}</a:tableStyleId>
              </a:tblPr>
              <a:tblGrid>
                <a:gridCol w="707922">
                  <a:extLst>
                    <a:ext uri="{9D8B030D-6E8A-4147-A177-3AD203B41FA5}">
                      <a16:colId xmlns:a16="http://schemas.microsoft.com/office/drawing/2014/main" xmlns="" val="649221311"/>
                    </a:ext>
                  </a:extLst>
                </a:gridCol>
                <a:gridCol w="135661">
                  <a:extLst>
                    <a:ext uri="{9D8B030D-6E8A-4147-A177-3AD203B41FA5}">
                      <a16:colId xmlns:a16="http://schemas.microsoft.com/office/drawing/2014/main" xmlns="" val="20001"/>
                    </a:ext>
                  </a:extLst>
                </a:gridCol>
                <a:gridCol w="931397">
                  <a:extLst>
                    <a:ext uri="{9D8B030D-6E8A-4147-A177-3AD203B41FA5}">
                      <a16:colId xmlns:a16="http://schemas.microsoft.com/office/drawing/2014/main" xmlns="" val="20002"/>
                    </a:ext>
                  </a:extLst>
                </a:gridCol>
                <a:gridCol w="673252">
                  <a:extLst>
                    <a:ext uri="{9D8B030D-6E8A-4147-A177-3AD203B41FA5}">
                      <a16:colId xmlns:a16="http://schemas.microsoft.com/office/drawing/2014/main" xmlns="" val="20003"/>
                    </a:ext>
                  </a:extLst>
                </a:gridCol>
                <a:gridCol w="132549">
                  <a:extLst>
                    <a:ext uri="{9D8B030D-6E8A-4147-A177-3AD203B41FA5}">
                      <a16:colId xmlns:a16="http://schemas.microsoft.com/office/drawing/2014/main" xmlns="" val="20004"/>
                    </a:ext>
                  </a:extLst>
                </a:gridCol>
                <a:gridCol w="888936">
                  <a:extLst>
                    <a:ext uri="{9D8B030D-6E8A-4147-A177-3AD203B41FA5}">
                      <a16:colId xmlns:a16="http://schemas.microsoft.com/office/drawing/2014/main" xmlns="" val="20005"/>
                    </a:ext>
                  </a:extLst>
                </a:gridCol>
                <a:gridCol w="869818">
                  <a:extLst>
                    <a:ext uri="{9D8B030D-6E8A-4147-A177-3AD203B41FA5}">
                      <a16:colId xmlns:a16="http://schemas.microsoft.com/office/drawing/2014/main" xmlns="" val="20006"/>
                    </a:ext>
                  </a:extLst>
                </a:gridCol>
                <a:gridCol w="124310">
                  <a:extLst>
                    <a:ext uri="{9D8B030D-6E8A-4147-A177-3AD203B41FA5}">
                      <a16:colId xmlns:a16="http://schemas.microsoft.com/office/drawing/2014/main" xmlns="" val="20007"/>
                    </a:ext>
                  </a:extLst>
                </a:gridCol>
                <a:gridCol w="669041">
                  <a:extLst>
                    <a:ext uri="{9D8B030D-6E8A-4147-A177-3AD203B41FA5}">
                      <a16:colId xmlns:a16="http://schemas.microsoft.com/office/drawing/2014/main" xmlns="" val="20008"/>
                    </a:ext>
                  </a:extLst>
                </a:gridCol>
                <a:gridCol w="908053">
                  <a:extLst>
                    <a:ext uri="{9D8B030D-6E8A-4147-A177-3AD203B41FA5}">
                      <a16:colId xmlns:a16="http://schemas.microsoft.com/office/drawing/2014/main" xmlns="" val="3300162121"/>
                    </a:ext>
                  </a:extLst>
                </a:gridCol>
                <a:gridCol w="927170">
                  <a:extLst>
                    <a:ext uri="{9D8B030D-6E8A-4147-A177-3AD203B41FA5}">
                      <a16:colId xmlns:a16="http://schemas.microsoft.com/office/drawing/2014/main" xmlns="" val="20010"/>
                    </a:ext>
                  </a:extLst>
                </a:gridCol>
                <a:gridCol w="170110">
                  <a:extLst>
                    <a:ext uri="{9D8B030D-6E8A-4147-A177-3AD203B41FA5}">
                      <a16:colId xmlns:a16="http://schemas.microsoft.com/office/drawing/2014/main" xmlns="" val="20011"/>
                    </a:ext>
                  </a:extLst>
                </a:gridCol>
                <a:gridCol w="661475">
                  <a:extLst>
                    <a:ext uri="{9D8B030D-6E8A-4147-A177-3AD203B41FA5}">
                      <a16:colId xmlns:a16="http://schemas.microsoft.com/office/drawing/2014/main" xmlns="" val="20012"/>
                    </a:ext>
                  </a:extLst>
                </a:gridCol>
                <a:gridCol w="917611">
                  <a:extLst>
                    <a:ext uri="{9D8B030D-6E8A-4147-A177-3AD203B41FA5}">
                      <a16:colId xmlns:a16="http://schemas.microsoft.com/office/drawing/2014/main" xmlns="" val="20013"/>
                    </a:ext>
                  </a:extLst>
                </a:gridCol>
                <a:gridCol w="1156572">
                  <a:extLst>
                    <a:ext uri="{9D8B030D-6E8A-4147-A177-3AD203B41FA5}">
                      <a16:colId xmlns:a16="http://schemas.microsoft.com/office/drawing/2014/main" xmlns="" val="20014"/>
                    </a:ext>
                  </a:extLst>
                </a:gridCol>
                <a:gridCol w="1452885">
                  <a:extLst>
                    <a:ext uri="{9D8B030D-6E8A-4147-A177-3AD203B41FA5}">
                      <a16:colId xmlns:a16="http://schemas.microsoft.com/office/drawing/2014/main" xmlns="" val="20015"/>
                    </a:ext>
                  </a:extLst>
                </a:gridCol>
              </a:tblGrid>
              <a:tr h="562449">
                <a:tc>
                  <a:txBody>
                    <a:bodyPr/>
                    <a:lstStyle/>
                    <a:p>
                      <a:pPr algn="ctr"/>
                      <a:r>
                        <a:rPr lang="en-ZA" dirty="0" smtClean="0">
                          <a:solidFill>
                            <a:schemeClr val="accent6"/>
                          </a:solidFill>
                        </a:rPr>
                        <a:t>Mun</a:t>
                      </a:r>
                      <a:r>
                        <a:rPr lang="en-ZA" baseline="0" dirty="0" smtClean="0">
                          <a:solidFill>
                            <a:schemeClr val="accent6"/>
                          </a:solidFill>
                        </a:rPr>
                        <a:t> Staff</a:t>
                      </a:r>
                      <a:endParaRPr lang="en-ZA" dirty="0">
                        <a:solidFill>
                          <a:schemeClr val="accent6"/>
                        </a:solidFill>
                      </a:endParaRPr>
                    </a:p>
                  </a:txBody>
                  <a:tcPr/>
                </a:tc>
                <a:tc gridSpan="2">
                  <a:txBody>
                    <a:bodyPr/>
                    <a:lstStyle/>
                    <a:p>
                      <a:pPr algn="ctr"/>
                      <a:r>
                        <a:rPr lang="en-ZA" dirty="0" smtClean="0">
                          <a:solidFill>
                            <a:schemeClr val="accent6"/>
                          </a:solidFill>
                        </a:rPr>
                        <a:t>Intervention</a:t>
                      </a:r>
                      <a:r>
                        <a:rPr lang="en-ZA" baseline="0" dirty="0" smtClean="0">
                          <a:solidFill>
                            <a:schemeClr val="accent6"/>
                          </a:solidFill>
                        </a:rPr>
                        <a:t> </a:t>
                      </a:r>
                      <a:endParaRPr lang="en-ZA" dirty="0">
                        <a:solidFill>
                          <a:schemeClr val="accent6"/>
                        </a:solidFill>
                      </a:endParaRPr>
                    </a:p>
                  </a:txBody>
                  <a:tcPr/>
                </a:tc>
                <a:tc hMerge="1">
                  <a:txBody>
                    <a:bodyPr/>
                    <a:lstStyle/>
                    <a:p>
                      <a:pPr algn="ctr"/>
                      <a:endParaRPr lang="en-ZA" dirty="0">
                        <a:solidFill>
                          <a:schemeClr val="accent6"/>
                        </a:solidFill>
                      </a:endParaRPr>
                    </a:p>
                  </a:txBody>
                  <a:tcPr/>
                </a:tc>
                <a:tc>
                  <a:txBody>
                    <a:bodyPr/>
                    <a:lstStyle/>
                    <a:p>
                      <a:pPr algn="ctr"/>
                      <a:r>
                        <a:rPr lang="en-ZA" dirty="0" smtClean="0">
                          <a:solidFill>
                            <a:schemeClr val="accent6"/>
                          </a:solidFill>
                        </a:rPr>
                        <a:t>Con</a:t>
                      </a:r>
                      <a:endParaRPr lang="en-ZA" dirty="0">
                        <a:solidFill>
                          <a:schemeClr val="accent6"/>
                        </a:solidFill>
                      </a:endParaRPr>
                    </a:p>
                  </a:txBody>
                  <a:tcPr/>
                </a:tc>
                <a:tc gridSpan="2">
                  <a:txBody>
                    <a:bodyPr/>
                    <a:lstStyle/>
                    <a:p>
                      <a:pPr algn="ctr"/>
                      <a:r>
                        <a:rPr lang="en-ZA" dirty="0" smtClean="0">
                          <a:solidFill>
                            <a:schemeClr val="accent6"/>
                          </a:solidFill>
                        </a:rPr>
                        <a:t>Mun</a:t>
                      </a:r>
                      <a:r>
                        <a:rPr lang="en-ZA" baseline="0" dirty="0" smtClean="0">
                          <a:solidFill>
                            <a:schemeClr val="accent6"/>
                          </a:solidFill>
                        </a:rPr>
                        <a:t> Staff</a:t>
                      </a:r>
                      <a:endParaRPr lang="en-ZA" dirty="0">
                        <a:solidFill>
                          <a:schemeClr val="accent6"/>
                        </a:solidFill>
                      </a:endParaRPr>
                    </a:p>
                  </a:txBody>
                  <a:tcPr/>
                </a:tc>
                <a:tc hMerge="1">
                  <a:txBody>
                    <a:bodyPr/>
                    <a:lstStyle/>
                    <a:p>
                      <a:pPr algn="ctr"/>
                      <a:endParaRPr lang="en-ZA" dirty="0">
                        <a:solidFill>
                          <a:schemeClr val="accent6"/>
                        </a:solidFill>
                      </a:endParaRPr>
                    </a:p>
                  </a:txBody>
                  <a:tcPr/>
                </a:tc>
                <a:tc gridSpan="2">
                  <a:txBody>
                    <a:bodyPr/>
                    <a:lstStyle/>
                    <a:p>
                      <a:pPr algn="ctr"/>
                      <a:r>
                        <a:rPr lang="en-ZA" dirty="0" smtClean="0">
                          <a:solidFill>
                            <a:schemeClr val="accent6"/>
                          </a:solidFill>
                        </a:rPr>
                        <a:t>Intervention</a:t>
                      </a:r>
                      <a:endParaRPr lang="en-ZA" dirty="0">
                        <a:solidFill>
                          <a:schemeClr val="accent6"/>
                        </a:solidFill>
                      </a:endParaRPr>
                    </a:p>
                  </a:txBody>
                  <a:tcPr/>
                </a:tc>
                <a:tc hMerge="1">
                  <a:txBody>
                    <a:bodyPr/>
                    <a:lstStyle/>
                    <a:p>
                      <a:pPr algn="ctr"/>
                      <a:endParaRPr lang="en-ZA" dirty="0">
                        <a:solidFill>
                          <a:schemeClr val="accent6"/>
                        </a:solidFill>
                      </a:endParaRPr>
                    </a:p>
                  </a:txBody>
                  <a:tcPr/>
                </a:tc>
                <a:tc>
                  <a:txBody>
                    <a:bodyPr/>
                    <a:lstStyle/>
                    <a:p>
                      <a:pPr algn="ctr"/>
                      <a:r>
                        <a:rPr lang="en-ZA" dirty="0" smtClean="0">
                          <a:solidFill>
                            <a:schemeClr val="accent6"/>
                          </a:solidFill>
                        </a:rPr>
                        <a:t>Con</a:t>
                      </a:r>
                      <a:endParaRPr lang="en-ZA" dirty="0">
                        <a:solidFill>
                          <a:schemeClr val="accent6"/>
                        </a:solidFill>
                      </a:endParaRPr>
                    </a:p>
                  </a:txBody>
                  <a:tcPr/>
                </a:tc>
                <a:tc>
                  <a:txBody>
                    <a:bodyPr/>
                    <a:lstStyle/>
                    <a:p>
                      <a:pPr algn="ctr"/>
                      <a:r>
                        <a:rPr lang="en-ZA" dirty="0" smtClean="0">
                          <a:solidFill>
                            <a:schemeClr val="accent6"/>
                          </a:solidFill>
                        </a:rPr>
                        <a:t>Mun</a:t>
                      </a:r>
                      <a:r>
                        <a:rPr lang="en-ZA" baseline="0" dirty="0" smtClean="0">
                          <a:solidFill>
                            <a:schemeClr val="accent6"/>
                          </a:solidFill>
                        </a:rPr>
                        <a:t> Staff</a:t>
                      </a:r>
                      <a:endParaRPr lang="en-ZA" dirty="0">
                        <a:solidFill>
                          <a:schemeClr val="accent6"/>
                        </a:solidFill>
                      </a:endParaRPr>
                    </a:p>
                  </a:txBody>
                  <a:tcPr/>
                </a:tc>
                <a:tc gridSpan="2">
                  <a:txBody>
                    <a:bodyPr/>
                    <a:lstStyle/>
                    <a:p>
                      <a:pPr algn="ctr"/>
                      <a:r>
                        <a:rPr lang="en-ZA" dirty="0" smtClean="0">
                          <a:solidFill>
                            <a:schemeClr val="accent6"/>
                          </a:solidFill>
                        </a:rPr>
                        <a:t>Intervention</a:t>
                      </a:r>
                      <a:endParaRPr lang="en-ZA" dirty="0">
                        <a:solidFill>
                          <a:schemeClr val="accent6"/>
                        </a:solidFill>
                      </a:endParaRPr>
                    </a:p>
                  </a:txBody>
                  <a:tcPr/>
                </a:tc>
                <a:tc hMerge="1">
                  <a:txBody>
                    <a:bodyPr/>
                    <a:lstStyle/>
                    <a:p>
                      <a:pPr algn="ctr"/>
                      <a:endParaRPr lang="en-ZA" dirty="0">
                        <a:solidFill>
                          <a:schemeClr val="accent6"/>
                        </a:solidFill>
                      </a:endParaRPr>
                    </a:p>
                  </a:txBody>
                  <a:tcPr/>
                </a:tc>
                <a:tc>
                  <a:txBody>
                    <a:bodyPr/>
                    <a:lstStyle/>
                    <a:p>
                      <a:pPr algn="ctr"/>
                      <a:r>
                        <a:rPr lang="en-ZA" dirty="0" smtClean="0">
                          <a:solidFill>
                            <a:schemeClr val="accent6"/>
                          </a:solidFill>
                        </a:rPr>
                        <a:t>Con</a:t>
                      </a:r>
                      <a:endParaRPr lang="en-ZA" dirty="0">
                        <a:solidFill>
                          <a:schemeClr val="accent6"/>
                        </a:solidFill>
                      </a:endParaRPr>
                    </a:p>
                  </a:txBody>
                  <a:tcPr/>
                </a:tc>
                <a:tc>
                  <a:txBody>
                    <a:bodyPr/>
                    <a:lstStyle/>
                    <a:p>
                      <a:pPr algn="ctr"/>
                      <a:r>
                        <a:rPr lang="en-ZA" dirty="0" smtClean="0">
                          <a:solidFill>
                            <a:schemeClr val="accent6"/>
                          </a:solidFill>
                        </a:rPr>
                        <a:t>Mun</a:t>
                      </a:r>
                      <a:r>
                        <a:rPr lang="en-ZA" baseline="0" dirty="0" smtClean="0">
                          <a:solidFill>
                            <a:schemeClr val="accent6"/>
                          </a:solidFill>
                        </a:rPr>
                        <a:t> Staff</a:t>
                      </a:r>
                      <a:endParaRPr lang="en-ZA" dirty="0">
                        <a:solidFill>
                          <a:schemeClr val="accent6"/>
                        </a:solidFill>
                      </a:endParaRPr>
                    </a:p>
                  </a:txBody>
                  <a:tcPr/>
                </a:tc>
                <a:tc>
                  <a:txBody>
                    <a:bodyPr/>
                    <a:lstStyle/>
                    <a:p>
                      <a:pPr algn="ctr"/>
                      <a:r>
                        <a:rPr lang="en-ZA" dirty="0" smtClean="0">
                          <a:solidFill>
                            <a:schemeClr val="accent6"/>
                          </a:solidFill>
                        </a:rPr>
                        <a:t>Interven tion</a:t>
                      </a:r>
                      <a:endParaRPr lang="en-ZA" dirty="0">
                        <a:solidFill>
                          <a:schemeClr val="accent6"/>
                        </a:solidFill>
                      </a:endParaRPr>
                    </a:p>
                  </a:txBody>
                  <a:tcPr/>
                </a:tc>
                <a:tc>
                  <a:txBody>
                    <a:bodyPr/>
                    <a:lstStyle/>
                    <a:p>
                      <a:pPr algn="ctr"/>
                      <a:r>
                        <a:rPr lang="en-ZA" dirty="0" smtClean="0">
                          <a:solidFill>
                            <a:schemeClr val="accent6"/>
                          </a:solidFill>
                        </a:rPr>
                        <a:t>Con</a:t>
                      </a:r>
                      <a:endParaRPr lang="en-ZA" dirty="0">
                        <a:solidFill>
                          <a:schemeClr val="accent6"/>
                        </a:solidFill>
                      </a:endParaRPr>
                    </a:p>
                  </a:txBody>
                  <a:tcPr/>
                </a:tc>
                <a:extLst>
                  <a:ext uri="{0D108BD9-81ED-4DB2-BD59-A6C34878D82A}">
                    <a16:rowId xmlns:a16="http://schemas.microsoft.com/office/drawing/2014/main" xmlns="" val="746760717"/>
                  </a:ext>
                </a:extLst>
              </a:tr>
              <a:tr h="321399">
                <a:tc gridSpan="16">
                  <a:txBody>
                    <a:bodyPr/>
                    <a:lstStyle/>
                    <a:p>
                      <a:pPr algn="ctr"/>
                      <a:endParaRPr lang="en-ZA" dirty="0">
                        <a:solidFill>
                          <a:schemeClr val="accent6"/>
                        </a:solidFill>
                      </a:endParaRPr>
                    </a:p>
                  </a:txBody>
                  <a:tcPr/>
                </a:tc>
                <a:tc hMerge="1">
                  <a:txBody>
                    <a:bodyPr/>
                    <a:lstStyle/>
                    <a:p>
                      <a:endParaRPr lang="en-ZA"/>
                    </a:p>
                  </a:txBody>
                  <a:tcPr/>
                </a:tc>
                <a:tc hMerge="1">
                  <a:txBody>
                    <a:bodyPr/>
                    <a:lstStyle/>
                    <a:p>
                      <a:pPr algn="ctr"/>
                      <a:endParaRPr lang="en-ZA" dirty="0">
                        <a:solidFill>
                          <a:schemeClr val="accent6"/>
                        </a:solidFill>
                      </a:endParaRPr>
                    </a:p>
                  </a:txBody>
                  <a:tcPr/>
                </a:tc>
                <a:tc hMerge="1">
                  <a:txBody>
                    <a:bodyPr/>
                    <a:lstStyle/>
                    <a:p>
                      <a:pPr algn="ctr"/>
                      <a:endParaRPr lang="en-ZA" dirty="0">
                        <a:solidFill>
                          <a:schemeClr val="accent6"/>
                        </a:solidFill>
                      </a:endParaRPr>
                    </a:p>
                  </a:txBody>
                  <a:tcPr/>
                </a:tc>
                <a:tc hMerge="1">
                  <a:txBody>
                    <a:bodyPr/>
                    <a:lstStyle/>
                    <a:p>
                      <a:endParaRPr lang="en-ZA"/>
                    </a:p>
                  </a:txBody>
                  <a:tcPr/>
                </a:tc>
                <a:tc hMerge="1">
                  <a:txBody>
                    <a:bodyPr/>
                    <a:lstStyle/>
                    <a:p>
                      <a:pPr algn="ctr"/>
                      <a:endParaRPr lang="en-ZA" dirty="0">
                        <a:solidFill>
                          <a:schemeClr val="accent6"/>
                        </a:solidFill>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a:endParaRPr lang="en-ZA" dirty="0">
                        <a:solidFill>
                          <a:schemeClr val="accent6"/>
                        </a:solidFill>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a:endParaRPr lang="en-ZA" dirty="0">
                        <a:solidFill>
                          <a:schemeClr val="accent6"/>
                        </a:solidFill>
                      </a:endParaRPr>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191241">
                <a:tc gridSpan="2">
                  <a:txBody>
                    <a:bodyPr/>
                    <a:lstStyle/>
                    <a:p>
                      <a:pPr algn="l"/>
                      <a:endParaRPr lang="en-ZA" dirty="0">
                        <a:solidFill>
                          <a:schemeClr val="accent6"/>
                        </a:solidFill>
                        <a:latin typeface="+mj-lt"/>
                      </a:endParaRPr>
                    </a:p>
                  </a:txBody>
                  <a:tcPr>
                    <a:solidFill>
                      <a:schemeClr val="accent5">
                        <a:lumMod val="85000"/>
                      </a:schemeClr>
                    </a:solidFill>
                  </a:tcPr>
                </a:tc>
                <a:tc hMerge="1">
                  <a:txBody>
                    <a:bodyPr/>
                    <a:lstStyle/>
                    <a:p>
                      <a:endParaRPr lang="en-ZA"/>
                    </a:p>
                  </a:txBody>
                  <a:tcPr/>
                </a:tc>
                <a:tc>
                  <a:txBody>
                    <a:bodyPr/>
                    <a:lstStyle/>
                    <a:p>
                      <a:endParaRPr lang="en-ZA" dirty="0" smtClean="0"/>
                    </a:p>
                    <a:p>
                      <a:r>
                        <a:rPr lang="en-ZA" dirty="0" smtClean="0">
                          <a:solidFill>
                            <a:schemeClr val="accent6"/>
                          </a:solidFill>
                        </a:rPr>
                        <a:t>  N/A</a:t>
                      </a:r>
                      <a:endParaRPr lang="en-ZA" dirty="0">
                        <a:solidFill>
                          <a:schemeClr val="accent6"/>
                        </a:solidFill>
                      </a:endParaRPr>
                    </a:p>
                  </a:txBody>
                  <a:tcPr>
                    <a:solidFill>
                      <a:schemeClr val="accent5">
                        <a:lumMod val="85000"/>
                      </a:schemeClr>
                    </a:solidFill>
                  </a:tcPr>
                </a:tc>
                <a:tc gridSpan="2">
                  <a:txBody>
                    <a:bodyPr/>
                    <a:lstStyle/>
                    <a:p>
                      <a:endParaRPr lang="en-ZA" dirty="0"/>
                    </a:p>
                  </a:txBody>
                  <a:tcPr>
                    <a:solidFill>
                      <a:schemeClr val="accent5">
                        <a:lumMod val="85000"/>
                      </a:schemeClr>
                    </a:solidFill>
                  </a:tcPr>
                </a:tc>
                <a:tc hMerge="1">
                  <a:txBody>
                    <a:bodyPr/>
                    <a:lstStyle/>
                    <a:p>
                      <a:endParaRPr lang="en-ZA"/>
                    </a:p>
                  </a:txBody>
                  <a:tcPr/>
                </a:tc>
                <a:tc>
                  <a:txBody>
                    <a:bodyPr/>
                    <a:lstStyle/>
                    <a:p>
                      <a:pPr algn="l"/>
                      <a:endParaRPr lang="en-ZA" dirty="0">
                        <a:solidFill>
                          <a:schemeClr val="accent6"/>
                        </a:solidFill>
                        <a:latin typeface="+mj-lt"/>
                      </a:endParaRPr>
                    </a:p>
                  </a:txBody>
                  <a:tcPr>
                    <a:solidFill>
                      <a:schemeClr val="accent5">
                        <a:lumMod val="85000"/>
                      </a:schemeClr>
                    </a:solidFill>
                  </a:tcPr>
                </a:tc>
                <a:tc>
                  <a:txBody>
                    <a:bodyPr/>
                    <a:lstStyle/>
                    <a:p>
                      <a:endParaRPr lang="en-ZA" dirty="0" smtClean="0">
                        <a:solidFill>
                          <a:schemeClr val="accent6"/>
                        </a:solidFill>
                      </a:endParaRPr>
                    </a:p>
                    <a:p>
                      <a:r>
                        <a:rPr lang="en-ZA" dirty="0" smtClean="0">
                          <a:solidFill>
                            <a:schemeClr val="accent6"/>
                          </a:solidFill>
                        </a:rPr>
                        <a:t>  N/A</a:t>
                      </a:r>
                      <a:endParaRPr lang="en-ZA" dirty="0">
                        <a:solidFill>
                          <a:schemeClr val="accent6"/>
                        </a:solidFill>
                      </a:endParaRPr>
                    </a:p>
                  </a:txBody>
                  <a:tcPr>
                    <a:solidFill>
                      <a:schemeClr val="accent5">
                        <a:lumMod val="85000"/>
                      </a:schemeClr>
                    </a:solidFill>
                  </a:tcPr>
                </a:tc>
                <a:tc gridSpan="2">
                  <a:txBody>
                    <a:bodyPr/>
                    <a:lstStyle/>
                    <a:p>
                      <a:endParaRPr lang="en-ZA" dirty="0"/>
                    </a:p>
                  </a:txBody>
                  <a:tcPr>
                    <a:solidFill>
                      <a:schemeClr val="accent5">
                        <a:lumMod val="85000"/>
                      </a:schemeClr>
                    </a:solidFill>
                  </a:tcPr>
                </a:tc>
                <a:tc hMerge="1">
                  <a:txBody>
                    <a:bodyPr/>
                    <a:lstStyle/>
                    <a:p>
                      <a:endParaRPr lang="en-ZA"/>
                    </a:p>
                  </a:txBody>
                  <a:tcPr/>
                </a:tc>
                <a:tc>
                  <a:txBody>
                    <a:bodyPr/>
                    <a:lstStyle/>
                    <a:p>
                      <a:pPr marL="285750" indent="-285750" algn="l">
                        <a:buFont typeface="Arial" panose="020B0604020202020204" pitchFamily="34" charset="0"/>
                        <a:buChar char="•"/>
                      </a:pPr>
                      <a:endParaRPr lang="en-ZA" baseline="0" dirty="0" smtClean="0">
                        <a:solidFill>
                          <a:schemeClr val="accent6"/>
                        </a:solidFill>
                        <a:latin typeface="+mj-lt"/>
                      </a:endParaRPr>
                    </a:p>
                  </a:txBody>
                  <a:tcPr>
                    <a:solidFill>
                      <a:schemeClr val="accent5">
                        <a:lumMod val="85000"/>
                      </a:schemeClr>
                    </a:solidFill>
                  </a:tcPr>
                </a:tc>
                <a:tc>
                  <a:txBody>
                    <a:bodyPr/>
                    <a:lstStyle/>
                    <a:p>
                      <a:endParaRPr lang="en-ZA" dirty="0" smtClean="0"/>
                    </a:p>
                    <a:p>
                      <a:r>
                        <a:rPr lang="en-ZA" b="0" dirty="0" smtClean="0">
                          <a:solidFill>
                            <a:schemeClr val="accent6"/>
                          </a:solidFill>
                        </a:rPr>
                        <a:t>  N/A</a:t>
                      </a:r>
                      <a:endParaRPr lang="en-ZA" b="0" dirty="0">
                        <a:solidFill>
                          <a:schemeClr val="accent6"/>
                        </a:solidFill>
                      </a:endParaRPr>
                    </a:p>
                  </a:txBody>
                  <a:tcPr>
                    <a:solidFill>
                      <a:schemeClr val="accent5">
                        <a:lumMod val="85000"/>
                      </a:schemeClr>
                    </a:solidFill>
                  </a:tcPr>
                </a:tc>
                <a:tc gridSpan="2">
                  <a:txBody>
                    <a:bodyPr/>
                    <a:lstStyle/>
                    <a:p>
                      <a:endParaRPr lang="en-ZA" dirty="0"/>
                    </a:p>
                  </a:txBody>
                  <a:tcPr>
                    <a:solidFill>
                      <a:schemeClr val="accent5">
                        <a:lumMod val="85000"/>
                      </a:schemeClr>
                    </a:solidFill>
                  </a:tcPr>
                </a:tc>
                <a:tc hMerge="1">
                  <a:txBody>
                    <a:bodyPr/>
                    <a:lstStyle/>
                    <a:p>
                      <a:endParaRPr lang="en-ZA"/>
                    </a:p>
                  </a:txBody>
                  <a:tcPr/>
                </a:tc>
                <a:tc>
                  <a:txBody>
                    <a:bodyPr/>
                    <a:lstStyle/>
                    <a:p>
                      <a:pPr marL="285750" indent="-285750" algn="l">
                        <a:buFont typeface="Arial" panose="020B0604020202020204" pitchFamily="34" charset="0"/>
                        <a:buChar char="•"/>
                      </a:pPr>
                      <a:endParaRPr lang="en-ZA" baseline="0" dirty="0" smtClean="0">
                        <a:solidFill>
                          <a:schemeClr val="accent6"/>
                        </a:solidFill>
                        <a:latin typeface="+mj-lt"/>
                      </a:endParaRPr>
                    </a:p>
                  </a:txBody>
                  <a:tcPr>
                    <a:solidFill>
                      <a:schemeClr val="accent5">
                        <a:lumMod val="85000"/>
                      </a:schemeClr>
                    </a:solidFill>
                  </a:tcPr>
                </a:tc>
                <a:tc>
                  <a:txBody>
                    <a:bodyPr/>
                    <a:lstStyle/>
                    <a:p>
                      <a:endParaRPr lang="en-ZA" dirty="0"/>
                    </a:p>
                  </a:txBody>
                  <a:tcPr>
                    <a:solidFill>
                      <a:schemeClr val="accent5">
                        <a:lumMod val="85000"/>
                      </a:schemeClr>
                    </a:solidFill>
                  </a:tcPr>
                </a:tc>
                <a:tc>
                  <a:txBody>
                    <a:bodyPr/>
                    <a:lstStyle/>
                    <a:p>
                      <a:endParaRPr lang="en-ZA" dirty="0"/>
                    </a:p>
                  </a:txBody>
                  <a:tcPr>
                    <a:solidFill>
                      <a:schemeClr val="accent5">
                        <a:lumMod val="85000"/>
                      </a:schemeClr>
                    </a:solidFill>
                  </a:tcPr>
                </a:tc>
                <a:extLst>
                  <a:ext uri="{0D108BD9-81ED-4DB2-BD59-A6C34878D82A}">
                    <a16:rowId xmlns:a16="http://schemas.microsoft.com/office/drawing/2014/main" xmlns="" val="190745393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3314404185"/>
              </p:ext>
            </p:extLst>
          </p:nvPr>
        </p:nvGraphicFramePr>
        <p:xfrm>
          <a:off x="186813" y="1513999"/>
          <a:ext cx="11326762" cy="1097056"/>
        </p:xfrm>
        <a:graphic>
          <a:graphicData uri="http://schemas.openxmlformats.org/drawingml/2006/table">
            <a:tbl>
              <a:tblPr firstRow="1" bandRow="1">
                <a:tableStyleId>{5C22544A-7EE6-4342-B048-85BDC9FD1C3A}</a:tableStyleId>
              </a:tblPr>
              <a:tblGrid>
                <a:gridCol w="2549598">
                  <a:extLst>
                    <a:ext uri="{9D8B030D-6E8A-4147-A177-3AD203B41FA5}">
                      <a16:colId xmlns:a16="http://schemas.microsoft.com/office/drawing/2014/main" xmlns="" val="60079389"/>
                    </a:ext>
                  </a:extLst>
                </a:gridCol>
                <a:gridCol w="2505424">
                  <a:extLst>
                    <a:ext uri="{9D8B030D-6E8A-4147-A177-3AD203B41FA5}">
                      <a16:colId xmlns:a16="http://schemas.microsoft.com/office/drawing/2014/main" xmlns="" val="649221311"/>
                    </a:ext>
                  </a:extLst>
                </a:gridCol>
                <a:gridCol w="2679934">
                  <a:extLst>
                    <a:ext uri="{9D8B030D-6E8A-4147-A177-3AD203B41FA5}">
                      <a16:colId xmlns:a16="http://schemas.microsoft.com/office/drawing/2014/main" xmlns="" val="3300162121"/>
                    </a:ext>
                  </a:extLst>
                </a:gridCol>
                <a:gridCol w="3591806">
                  <a:extLst>
                    <a:ext uri="{9D8B030D-6E8A-4147-A177-3AD203B41FA5}">
                      <a16:colId xmlns:a16="http://schemas.microsoft.com/office/drawing/2014/main" xmlns="" val="20003"/>
                    </a:ext>
                  </a:extLst>
                </a:gridCol>
              </a:tblGrid>
              <a:tr h="456976">
                <a:tc>
                  <a:txBody>
                    <a:bodyPr/>
                    <a:lstStyle/>
                    <a:p>
                      <a:pPr algn="ctr"/>
                      <a:r>
                        <a:rPr lang="en-ZA" dirty="0" smtClean="0">
                          <a:solidFill>
                            <a:schemeClr val="accent6"/>
                          </a:solidFill>
                        </a:rPr>
                        <a:t>2016/17</a:t>
                      </a:r>
                      <a:endParaRPr lang="en-ZA" dirty="0">
                        <a:solidFill>
                          <a:schemeClr val="accent6"/>
                        </a:solidFill>
                      </a:endParaRPr>
                    </a:p>
                  </a:txBody>
                  <a:tcPr/>
                </a:tc>
                <a:tc>
                  <a:txBody>
                    <a:bodyPr/>
                    <a:lstStyle/>
                    <a:p>
                      <a:pPr algn="ctr"/>
                      <a:r>
                        <a:rPr lang="en-ZA" dirty="0" smtClean="0">
                          <a:solidFill>
                            <a:schemeClr val="accent6"/>
                          </a:solidFill>
                        </a:rPr>
                        <a:t>2017/18</a:t>
                      </a:r>
                      <a:endParaRPr lang="en-ZA" dirty="0">
                        <a:solidFill>
                          <a:schemeClr val="accent6"/>
                        </a:solidFill>
                      </a:endParaRPr>
                    </a:p>
                  </a:txBody>
                  <a:tcPr/>
                </a:tc>
                <a:tc>
                  <a:txBody>
                    <a:bodyPr/>
                    <a:lstStyle/>
                    <a:p>
                      <a:pPr algn="ctr"/>
                      <a:r>
                        <a:rPr lang="en-ZA" dirty="0" smtClean="0">
                          <a:solidFill>
                            <a:schemeClr val="accent6"/>
                          </a:solidFill>
                        </a:rPr>
                        <a:t>2018/19</a:t>
                      </a:r>
                      <a:endParaRPr lang="en-ZA" dirty="0">
                        <a:solidFill>
                          <a:schemeClr val="accent6"/>
                        </a:solidFill>
                      </a:endParaRPr>
                    </a:p>
                  </a:txBody>
                  <a:tcPr/>
                </a:tc>
                <a:tc>
                  <a:txBody>
                    <a:bodyPr/>
                    <a:lstStyle/>
                    <a:p>
                      <a:pPr algn="ctr"/>
                      <a:r>
                        <a:rPr lang="en-ZA" dirty="0" smtClean="0">
                          <a:solidFill>
                            <a:schemeClr val="accent6"/>
                          </a:solidFill>
                        </a:rPr>
                        <a:t>2019/2020</a:t>
                      </a:r>
                      <a:endParaRPr lang="en-ZA" dirty="0">
                        <a:solidFill>
                          <a:schemeClr val="accent6"/>
                        </a:solidFill>
                      </a:endParaRPr>
                    </a:p>
                  </a:txBody>
                  <a:tcPr/>
                </a:tc>
                <a:extLst>
                  <a:ext uri="{0D108BD9-81ED-4DB2-BD59-A6C34878D82A}">
                    <a16:rowId xmlns:a16="http://schemas.microsoft.com/office/drawing/2014/main" xmlns="" val="746760717"/>
                  </a:ext>
                </a:extLst>
              </a:tr>
              <a:tr h="424199">
                <a:tc>
                  <a:txBody>
                    <a:bodyPr/>
                    <a:lstStyle/>
                    <a:p>
                      <a:pPr algn="ctr"/>
                      <a:r>
                        <a:rPr lang="en-ZA" dirty="0" smtClean="0">
                          <a:solidFill>
                            <a:schemeClr val="bg1"/>
                          </a:solidFill>
                        </a:rPr>
                        <a:t>Disclaimer</a:t>
                      </a:r>
                      <a:endParaRPr lang="en-ZA" dirty="0">
                        <a:solidFill>
                          <a:schemeClr val="bg1"/>
                        </a:solidFill>
                      </a:endParaRPr>
                    </a:p>
                  </a:txBody>
                  <a:tcPr>
                    <a:solidFill>
                      <a:srgbClr val="FF0000"/>
                    </a:solidFill>
                  </a:tcPr>
                </a:tc>
                <a:tc>
                  <a:txBody>
                    <a:bodyPr/>
                    <a:lstStyle/>
                    <a:p>
                      <a:pPr algn="ctr"/>
                      <a:r>
                        <a:rPr lang="en-ZA" dirty="0" smtClean="0">
                          <a:solidFill>
                            <a:schemeClr val="bg1"/>
                          </a:solidFill>
                        </a:rPr>
                        <a:t>Disclaimer</a:t>
                      </a:r>
                      <a:endParaRPr lang="en-ZA" dirty="0">
                        <a:solidFill>
                          <a:schemeClr val="bg1"/>
                        </a:solidFill>
                      </a:endParaRPr>
                    </a:p>
                  </a:txBody>
                  <a:tcPr>
                    <a:solidFill>
                      <a:srgbClr val="FF0000"/>
                    </a:solidFill>
                  </a:tcPr>
                </a:tc>
                <a:tc>
                  <a:txBody>
                    <a:bodyPr/>
                    <a:lstStyle/>
                    <a:p>
                      <a:pPr algn="ctr"/>
                      <a:r>
                        <a:rPr lang="en-ZA" dirty="0" smtClean="0">
                          <a:solidFill>
                            <a:schemeClr val="bg1"/>
                          </a:solidFill>
                        </a:rPr>
                        <a:t>Disclaimer</a:t>
                      </a:r>
                      <a:endParaRPr lang="en-ZA" dirty="0">
                        <a:solidFill>
                          <a:schemeClr val="bg1"/>
                        </a:solidFill>
                      </a:endParaRPr>
                    </a:p>
                  </a:txBody>
                  <a:tcPr>
                    <a:solidFill>
                      <a:srgbClr val="FF0000"/>
                    </a:solidFill>
                  </a:tcPr>
                </a:tc>
                <a:tc>
                  <a:txBody>
                    <a:bodyPr/>
                    <a:lstStyle/>
                    <a:p>
                      <a:pPr algn="ctr"/>
                      <a:r>
                        <a:rPr lang="en-ZA" dirty="0" smtClean="0">
                          <a:solidFill>
                            <a:schemeClr val="bg1"/>
                          </a:solidFill>
                        </a:rPr>
                        <a:t>Audit</a:t>
                      </a:r>
                      <a:r>
                        <a:rPr lang="en-ZA" baseline="0" dirty="0" smtClean="0">
                          <a:solidFill>
                            <a:schemeClr val="bg1"/>
                          </a:solidFill>
                        </a:rPr>
                        <a:t> process to commence in October 2020</a:t>
                      </a:r>
                      <a:endParaRPr lang="en-ZA" dirty="0">
                        <a:solidFill>
                          <a:schemeClr val="bg1"/>
                        </a:solidFill>
                      </a:endParaRPr>
                    </a:p>
                  </a:txBody>
                  <a:tcPr>
                    <a:solidFill>
                      <a:srgbClr val="FF0000"/>
                    </a:solidFill>
                  </a:tcPr>
                </a:tc>
                <a:extLst>
                  <a:ext uri="{0D108BD9-81ED-4DB2-BD59-A6C34878D82A}">
                    <a16:rowId xmlns:a16="http://schemas.microsoft.com/office/drawing/2014/main" xmlns="" val="1907453937"/>
                  </a:ext>
                </a:extLst>
              </a:tr>
            </a:tbl>
          </a:graphicData>
        </a:graphic>
      </p:graphicFrame>
      <p:pic>
        <p:nvPicPr>
          <p:cNvPr id="11" name="Picture 10"/>
          <p:cNvPicPr>
            <a:picLocks noChangeAspect="1"/>
          </p:cNvPicPr>
          <p:nvPr/>
        </p:nvPicPr>
        <p:blipFill>
          <a:blip r:embed="rId2"/>
          <a:stretch>
            <a:fillRect/>
          </a:stretch>
        </p:blipFill>
        <p:spPr>
          <a:xfrm>
            <a:off x="357119" y="4211917"/>
            <a:ext cx="587178" cy="736341"/>
          </a:xfrm>
          <a:prstGeom prst="rect">
            <a:avLst/>
          </a:prstGeom>
        </p:spPr>
      </p:pic>
      <p:pic>
        <p:nvPicPr>
          <p:cNvPr id="15" name="Picture 14"/>
          <p:cNvPicPr>
            <a:picLocks noChangeAspect="1"/>
          </p:cNvPicPr>
          <p:nvPr/>
        </p:nvPicPr>
        <p:blipFill>
          <a:blip r:embed="rId2"/>
          <a:stretch>
            <a:fillRect/>
          </a:stretch>
        </p:blipFill>
        <p:spPr>
          <a:xfrm>
            <a:off x="2007062" y="4189496"/>
            <a:ext cx="575977" cy="786582"/>
          </a:xfrm>
          <a:prstGeom prst="rect">
            <a:avLst/>
          </a:prstGeom>
        </p:spPr>
      </p:pic>
      <p:pic>
        <p:nvPicPr>
          <p:cNvPr id="16" name="Picture 15"/>
          <p:cNvPicPr>
            <a:picLocks noChangeAspect="1"/>
          </p:cNvPicPr>
          <p:nvPr/>
        </p:nvPicPr>
        <p:blipFill>
          <a:blip r:embed="rId2"/>
          <a:stretch>
            <a:fillRect/>
          </a:stretch>
        </p:blipFill>
        <p:spPr>
          <a:xfrm>
            <a:off x="2830792" y="4189496"/>
            <a:ext cx="703443" cy="736341"/>
          </a:xfrm>
          <a:prstGeom prst="rect">
            <a:avLst/>
          </a:prstGeom>
        </p:spPr>
      </p:pic>
      <p:pic>
        <p:nvPicPr>
          <p:cNvPr id="17" name="Picture 16"/>
          <p:cNvPicPr>
            <a:picLocks noChangeAspect="1"/>
          </p:cNvPicPr>
          <p:nvPr/>
        </p:nvPicPr>
        <p:blipFill>
          <a:blip r:embed="rId2"/>
          <a:stretch>
            <a:fillRect/>
          </a:stretch>
        </p:blipFill>
        <p:spPr>
          <a:xfrm>
            <a:off x="4665647" y="4179460"/>
            <a:ext cx="533211" cy="806654"/>
          </a:xfrm>
          <a:prstGeom prst="rect">
            <a:avLst/>
          </a:prstGeom>
        </p:spPr>
      </p:pic>
      <p:pic>
        <p:nvPicPr>
          <p:cNvPr id="18" name="Picture 17"/>
          <p:cNvPicPr>
            <a:picLocks noChangeAspect="1"/>
          </p:cNvPicPr>
          <p:nvPr/>
        </p:nvPicPr>
        <p:blipFill>
          <a:blip r:embed="rId2"/>
          <a:stretch>
            <a:fillRect/>
          </a:stretch>
        </p:blipFill>
        <p:spPr>
          <a:xfrm>
            <a:off x="5496163" y="4179460"/>
            <a:ext cx="533211" cy="811571"/>
          </a:xfrm>
          <a:prstGeom prst="rect">
            <a:avLst/>
          </a:prstGeom>
        </p:spPr>
      </p:pic>
      <p:pic>
        <p:nvPicPr>
          <p:cNvPr id="19" name="Picture 18"/>
          <p:cNvPicPr>
            <a:picLocks noChangeAspect="1"/>
          </p:cNvPicPr>
          <p:nvPr/>
        </p:nvPicPr>
        <p:blipFill>
          <a:blip r:embed="rId2"/>
          <a:stretch>
            <a:fillRect/>
          </a:stretch>
        </p:blipFill>
        <p:spPr>
          <a:xfrm>
            <a:off x="7278161" y="4201881"/>
            <a:ext cx="533211" cy="831644"/>
          </a:xfrm>
          <a:prstGeom prst="rect">
            <a:avLst/>
          </a:prstGeom>
        </p:spPr>
      </p:pic>
      <p:pic>
        <p:nvPicPr>
          <p:cNvPr id="20" name="Picture 19"/>
          <p:cNvPicPr>
            <a:picLocks noChangeAspect="1"/>
          </p:cNvPicPr>
          <p:nvPr/>
        </p:nvPicPr>
        <p:blipFill>
          <a:blip r:embed="rId2"/>
          <a:stretch>
            <a:fillRect/>
          </a:stretch>
        </p:blipFill>
        <p:spPr>
          <a:xfrm>
            <a:off x="8129414" y="4189496"/>
            <a:ext cx="533211" cy="811571"/>
          </a:xfrm>
          <a:prstGeom prst="rect">
            <a:avLst/>
          </a:prstGeom>
        </p:spPr>
      </p:pic>
      <p:pic>
        <p:nvPicPr>
          <p:cNvPr id="21" name="Picture 20"/>
          <p:cNvPicPr>
            <a:picLocks noChangeAspect="1"/>
          </p:cNvPicPr>
          <p:nvPr/>
        </p:nvPicPr>
        <p:blipFill>
          <a:blip r:embed="rId2"/>
          <a:stretch>
            <a:fillRect/>
          </a:stretch>
        </p:blipFill>
        <p:spPr>
          <a:xfrm>
            <a:off x="9198366" y="4211917"/>
            <a:ext cx="533211" cy="811572"/>
          </a:xfrm>
          <a:prstGeom prst="rect">
            <a:avLst/>
          </a:prstGeom>
        </p:spPr>
      </p:pic>
      <p:sp>
        <p:nvSpPr>
          <p:cNvPr id="25" name="Titolo 5">
            <a:extLst>
              <a:ext uri="{FF2B5EF4-FFF2-40B4-BE49-F238E27FC236}">
                <a16:creationId xmlns:a16="http://schemas.microsoft.com/office/drawing/2014/main" xmlns="" id="{317C1D91-9A17-495F-8E07-98D84CE2DC5C}"/>
              </a:ext>
            </a:extLst>
          </p:cNvPr>
          <p:cNvSpPr txBox="1">
            <a:spLocks/>
          </p:cNvSpPr>
          <p:nvPr/>
        </p:nvSpPr>
        <p:spPr>
          <a:xfrm>
            <a:off x="1597968" y="2535883"/>
            <a:ext cx="7647407" cy="5244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r>
              <a:rPr lang="en-ZA" sz="1600" dirty="0" smtClean="0">
                <a:solidFill>
                  <a:schemeClr val="accent6"/>
                </a:solidFill>
                <a:latin typeface="+mn-lt"/>
              </a:rPr>
              <a:t>CAPACITY  </a:t>
            </a:r>
            <a:endParaRPr lang="en-GB" sz="1600" dirty="0">
              <a:solidFill>
                <a:schemeClr val="accent6"/>
              </a:solidFill>
              <a:latin typeface="+mn-lt"/>
            </a:endParaRPr>
          </a:p>
        </p:txBody>
      </p:sp>
      <p:sp>
        <p:nvSpPr>
          <p:cNvPr id="14" name="Titolo 5">
            <a:extLst>
              <a:ext uri="{FF2B5EF4-FFF2-40B4-BE49-F238E27FC236}">
                <a16:creationId xmlns:a16="http://schemas.microsoft.com/office/drawing/2014/main" xmlns="" id="{317C1D91-9A17-495F-8E07-98D84CE2DC5C}"/>
              </a:ext>
            </a:extLst>
          </p:cNvPr>
          <p:cNvSpPr txBox="1">
            <a:spLocks/>
          </p:cNvSpPr>
          <p:nvPr/>
        </p:nvSpPr>
        <p:spPr>
          <a:xfrm>
            <a:off x="1528916" y="520862"/>
            <a:ext cx="7647407" cy="5244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r>
              <a:rPr lang="en-ZA" sz="1600" dirty="0" smtClean="0"/>
              <a:t>AUDIT OUTCOMES</a:t>
            </a:r>
            <a:endParaRPr lang="en-GB" sz="1600" dirty="0">
              <a:solidFill>
                <a:schemeClr val="accent6"/>
              </a:solidFill>
              <a:latin typeface="+mn-lt"/>
            </a:endParaRPr>
          </a:p>
        </p:txBody>
      </p:sp>
      <p:sp>
        <p:nvSpPr>
          <p:cNvPr id="22" name="Titolo 5">
            <a:extLst>
              <a:ext uri="{FF2B5EF4-FFF2-40B4-BE49-F238E27FC236}">
                <a16:creationId xmlns:a16="http://schemas.microsoft.com/office/drawing/2014/main" xmlns="" id="{317C1D91-9A17-495F-8E07-98D84CE2DC5C}"/>
              </a:ext>
            </a:extLst>
          </p:cNvPr>
          <p:cNvSpPr txBox="1">
            <a:spLocks/>
          </p:cNvSpPr>
          <p:nvPr/>
        </p:nvSpPr>
        <p:spPr>
          <a:xfrm>
            <a:off x="-78269" y="5660200"/>
            <a:ext cx="5318044" cy="5244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r>
              <a:rPr lang="en-ZA" sz="1200" dirty="0" smtClean="0"/>
              <a:t>2. </a:t>
            </a:r>
            <a:r>
              <a:rPr lang="en-ZA" sz="1600" dirty="0" smtClean="0"/>
              <a:t> </a:t>
            </a:r>
            <a:r>
              <a:rPr lang="en-ZA" sz="1200" dirty="0" smtClean="0"/>
              <a:t>Intervention = whether the municipality had an intervention or not </a:t>
            </a:r>
            <a:endParaRPr lang="en-GB" sz="1200" dirty="0">
              <a:solidFill>
                <a:schemeClr val="accent6"/>
              </a:solidFill>
              <a:latin typeface="+mn-lt"/>
            </a:endParaRPr>
          </a:p>
        </p:txBody>
      </p:sp>
      <p:sp>
        <p:nvSpPr>
          <p:cNvPr id="24" name="Titolo 5">
            <a:extLst>
              <a:ext uri="{FF2B5EF4-FFF2-40B4-BE49-F238E27FC236}">
                <a16:creationId xmlns:a16="http://schemas.microsoft.com/office/drawing/2014/main" xmlns="" id="{317C1D91-9A17-495F-8E07-98D84CE2DC5C}"/>
              </a:ext>
            </a:extLst>
          </p:cNvPr>
          <p:cNvSpPr txBox="1">
            <a:spLocks/>
          </p:cNvSpPr>
          <p:nvPr/>
        </p:nvSpPr>
        <p:spPr>
          <a:xfrm>
            <a:off x="-78269" y="6062186"/>
            <a:ext cx="5430888" cy="5244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r>
              <a:rPr lang="en-ZA" sz="1200" dirty="0"/>
              <a:t>3</a:t>
            </a:r>
            <a:r>
              <a:rPr lang="en-ZA" sz="1200" dirty="0" smtClean="0"/>
              <a:t>.  Con = If consultants were used during the period of the audit or not </a:t>
            </a:r>
            <a:endParaRPr lang="en-GB" sz="1200" dirty="0">
              <a:solidFill>
                <a:schemeClr val="accent6"/>
              </a:solidFill>
              <a:latin typeface="+mn-lt"/>
            </a:endParaRPr>
          </a:p>
        </p:txBody>
      </p:sp>
    </p:spTree>
    <p:extLst>
      <p:ext uri="{BB962C8B-B14F-4D97-AF65-F5344CB8AC3E}">
        <p14:creationId xmlns:p14="http://schemas.microsoft.com/office/powerpoint/2010/main" xmlns="" val="435619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210"/>
            <a:ext cx="8534400" cy="460857"/>
          </a:xfrm>
        </p:spPr>
        <p:txBody>
          <a:bodyPr>
            <a:noAutofit/>
          </a:bodyPr>
          <a:lstStyle/>
          <a:p>
            <a:pPr marL="285750" indent="-285750"/>
            <a:r>
              <a:rPr lang="en-ZA" sz="1800" dirty="0" smtClean="0">
                <a:latin typeface="Arial" panose="020B0604020202020204" pitchFamily="34" charset="0"/>
                <a:ea typeface="Calibri" panose="020F0502020204030204" pitchFamily="34" charset="0"/>
              </a:rPr>
              <a:t>6 OVERACHING WEAKNESSES </a:t>
            </a:r>
            <a:r>
              <a:rPr lang="en-ZA" sz="1800" dirty="0">
                <a:latin typeface="Arial" panose="020B0604020202020204" pitchFamily="34" charset="0"/>
                <a:ea typeface="Calibri" panose="020F0502020204030204" pitchFamily="34" charset="0"/>
              </a:rPr>
              <a:t>IDENTIFIED </a:t>
            </a:r>
            <a:r>
              <a:rPr lang="en-ZA" sz="1800" dirty="0" smtClean="0">
                <a:latin typeface="Arial" panose="020B0604020202020204" pitchFamily="34" charset="0"/>
                <a:ea typeface="Calibri" panose="020F0502020204030204" pitchFamily="34" charset="0"/>
              </a:rPr>
              <a:t>BY THE AGSA </a:t>
            </a:r>
            <a:br>
              <a:rPr lang="en-ZA" sz="1800" dirty="0" smtClean="0">
                <a:latin typeface="Arial" panose="020B0604020202020204" pitchFamily="34" charset="0"/>
                <a:ea typeface="Calibri" panose="020F0502020204030204" pitchFamily="34" charset="0"/>
              </a:rPr>
            </a:br>
            <a:r>
              <a:rPr lang="en-ZA" sz="1800" dirty="0" smtClean="0">
                <a:latin typeface="Arial" panose="020B0604020202020204" pitchFamily="34" charset="0"/>
                <a:ea typeface="Calibri" panose="020F0502020204030204" pitchFamily="34" charset="0"/>
              </a:rPr>
              <a:t>(SELF INFLICTED WEAKNESSES)</a:t>
            </a:r>
            <a:endParaRPr lang="en-ZA" sz="1800" dirty="0">
              <a:latin typeface="Arial" panose="020B0604020202020204" pitchFamily="34" charset="0"/>
              <a:ea typeface="Calibri" panose="020F0502020204030204" pitchFamily="34" charset="0"/>
            </a:endParaRPr>
          </a:p>
        </p:txBody>
      </p:sp>
      <p:sp>
        <p:nvSpPr>
          <p:cNvPr id="3" name="Text Placeholder 2"/>
          <p:cNvSpPr>
            <a:spLocks noGrp="1"/>
          </p:cNvSpPr>
          <p:nvPr>
            <p:ph type="body" sz="quarter" idx="10"/>
          </p:nvPr>
        </p:nvSpPr>
        <p:spPr>
          <a:xfrm>
            <a:off x="0" y="505067"/>
            <a:ext cx="11415252" cy="4540250"/>
          </a:xfrm>
        </p:spPr>
        <p:txBody>
          <a:bodyPr>
            <a:noAutofit/>
          </a:bodyPr>
          <a:lstStyle/>
          <a:p>
            <a:pPr marL="0" lvl="0" indent="0">
              <a:buNone/>
            </a:pPr>
            <a:r>
              <a:rPr lang="en-GB" sz="1400" dirty="0" smtClean="0">
                <a:latin typeface="Arial" panose="020B0604020202020204" pitchFamily="34" charset="0"/>
                <a:cs typeface="Arial" panose="020B0604020202020204" pitchFamily="34" charset="0"/>
              </a:rPr>
              <a:t>1.	Lack </a:t>
            </a:r>
            <a:r>
              <a:rPr lang="en-GB" sz="1400" dirty="0">
                <a:latin typeface="Arial" panose="020B0604020202020204" pitchFamily="34" charset="0"/>
                <a:cs typeface="Arial" panose="020B0604020202020204" pitchFamily="34" charset="0"/>
              </a:rPr>
              <a:t>of internal </a:t>
            </a:r>
            <a:r>
              <a:rPr lang="en-GB" sz="1400" dirty="0" smtClean="0">
                <a:latin typeface="Arial" panose="020B0604020202020204" pitchFamily="34" charset="0"/>
                <a:cs typeface="Arial" panose="020B0604020202020204" pitchFamily="34" charset="0"/>
              </a:rPr>
              <a:t>controls </a:t>
            </a:r>
          </a:p>
          <a:p>
            <a:pPr lvl="0"/>
            <a:endParaRPr lang="en-GB" sz="1400" dirty="0" smtClean="0">
              <a:latin typeface="Arial" panose="020B0604020202020204" pitchFamily="34" charset="0"/>
              <a:cs typeface="Arial" panose="020B0604020202020204" pitchFamily="34" charset="0"/>
            </a:endParaRPr>
          </a:p>
          <a:p>
            <a:pPr lvl="1">
              <a:buFont typeface="Wingdings" pitchFamily="2" charset="2"/>
              <a:buChar char="v"/>
            </a:pPr>
            <a:r>
              <a:rPr lang="en-GB" sz="1400" dirty="0" smtClean="0">
                <a:latin typeface="Arial" panose="020B0604020202020204" pitchFamily="34" charset="0"/>
                <a:cs typeface="Arial" panose="020B0604020202020204" pitchFamily="34" charset="0"/>
              </a:rPr>
              <a:t>Monthly reconciliations not performed</a:t>
            </a:r>
          </a:p>
          <a:p>
            <a:pPr lvl="0"/>
            <a:endParaRPr lang="en-ZA"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2.	Lack </a:t>
            </a:r>
            <a:r>
              <a:rPr lang="en-GB" sz="1400" dirty="0">
                <a:latin typeface="Arial" panose="020B0604020202020204" pitchFamily="34" charset="0"/>
                <a:cs typeface="Arial" panose="020B0604020202020204" pitchFamily="34" charset="0"/>
              </a:rPr>
              <a:t>of records </a:t>
            </a:r>
            <a:r>
              <a:rPr lang="en-GB" sz="1400" dirty="0" smtClean="0">
                <a:latin typeface="Arial" panose="020B0604020202020204" pitchFamily="34" charset="0"/>
                <a:cs typeface="Arial" panose="020B0604020202020204" pitchFamily="34" charset="0"/>
              </a:rPr>
              <a:t>management</a:t>
            </a:r>
          </a:p>
          <a:p>
            <a:endParaRPr lang="en-GB" sz="1400" dirty="0" smtClean="0">
              <a:latin typeface="Arial" panose="020B0604020202020204" pitchFamily="34" charset="0"/>
              <a:cs typeface="Arial" panose="020B0604020202020204" pitchFamily="34" charset="0"/>
            </a:endParaRPr>
          </a:p>
          <a:p>
            <a:pPr lvl="1">
              <a:buFont typeface="Wingdings" pitchFamily="2" charset="2"/>
              <a:buChar char="v"/>
            </a:pPr>
            <a:r>
              <a:rPr lang="en-ZA" sz="1400" dirty="0" smtClean="0">
                <a:latin typeface="Arial" panose="020B0604020202020204" pitchFamily="34" charset="0"/>
                <a:cs typeface="Arial" panose="020B0604020202020204" pitchFamily="34" charset="0"/>
              </a:rPr>
              <a:t>Insufficient </a:t>
            </a:r>
            <a:r>
              <a:rPr lang="en-ZA" sz="1400" dirty="0">
                <a:latin typeface="Arial" panose="020B0604020202020204" pitchFamily="34" charset="0"/>
                <a:cs typeface="Arial" panose="020B0604020202020204" pitchFamily="34" charset="0"/>
              </a:rPr>
              <a:t>appropriate audit evidence </a:t>
            </a:r>
            <a:r>
              <a:rPr lang="en-ZA" sz="1400" dirty="0" smtClean="0">
                <a:latin typeface="Arial" panose="020B0604020202020204" pitchFamily="34" charset="0"/>
                <a:cs typeface="Arial" panose="020B0604020202020204" pitchFamily="34" charset="0"/>
              </a:rPr>
              <a:t>for UIF&amp;W expenditure</a:t>
            </a:r>
          </a:p>
          <a:p>
            <a:pPr marL="457200" lvl="1" indent="0">
              <a:buNone/>
            </a:pPr>
            <a:endParaRPr lang="en-GB" sz="1400" dirty="0" smtClean="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3.	Non-compliance </a:t>
            </a:r>
            <a:r>
              <a:rPr lang="en-GB" sz="1400" dirty="0">
                <a:latin typeface="Arial" panose="020B0604020202020204" pitchFamily="34" charset="0"/>
                <a:cs typeface="Arial" panose="020B0604020202020204" pitchFamily="34" charset="0"/>
              </a:rPr>
              <a:t>with applicable legislative </a:t>
            </a:r>
            <a:r>
              <a:rPr lang="en-GB" sz="1400" dirty="0" smtClean="0">
                <a:latin typeface="Arial" panose="020B0604020202020204" pitchFamily="34" charset="0"/>
                <a:cs typeface="Arial" panose="020B0604020202020204" pitchFamily="34" charset="0"/>
              </a:rPr>
              <a:t>prescripts</a:t>
            </a:r>
          </a:p>
          <a:p>
            <a:endParaRPr lang="en-GB" sz="1400" dirty="0" smtClean="0">
              <a:latin typeface="Arial" panose="020B0604020202020204" pitchFamily="34" charset="0"/>
              <a:cs typeface="Arial" panose="020B0604020202020204" pitchFamily="34" charset="0"/>
            </a:endParaRPr>
          </a:p>
          <a:p>
            <a:pPr lvl="1">
              <a:buFont typeface="Wingdings" pitchFamily="2" charset="2"/>
              <a:buChar char="v"/>
            </a:pPr>
            <a:r>
              <a:rPr lang="en-GB" sz="1400" dirty="0" smtClean="0">
                <a:latin typeface="Arial" panose="020B0604020202020204" pitchFamily="34" charset="0"/>
                <a:cs typeface="Arial" panose="020B0604020202020204" pitchFamily="34" charset="0"/>
              </a:rPr>
              <a:t>MFMA</a:t>
            </a:r>
          </a:p>
          <a:p>
            <a:pPr lvl="1">
              <a:buFont typeface="Wingdings" pitchFamily="2" charset="2"/>
              <a:buChar char="v"/>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4.	Non-compliance </a:t>
            </a:r>
            <a:r>
              <a:rPr lang="en-GB" sz="1400" dirty="0">
                <a:latin typeface="Arial" panose="020B0604020202020204" pitchFamily="34" charset="0"/>
                <a:cs typeface="Arial" panose="020B0604020202020204" pitchFamily="34" charset="0"/>
              </a:rPr>
              <a:t>with SCM </a:t>
            </a:r>
            <a:r>
              <a:rPr lang="en-GB" sz="1400" dirty="0" smtClean="0">
                <a:latin typeface="Arial" panose="020B0604020202020204" pitchFamily="34" charset="0"/>
                <a:cs typeface="Arial" panose="020B0604020202020204" pitchFamily="34" charset="0"/>
              </a:rPr>
              <a:t>policies</a:t>
            </a:r>
          </a:p>
          <a:p>
            <a:pPr lvl="1"/>
            <a:endParaRPr lang="en-GB" sz="1400" dirty="0">
              <a:latin typeface="Arial" panose="020B0604020202020204" pitchFamily="34" charset="0"/>
              <a:cs typeface="Arial" panose="020B0604020202020204" pitchFamily="34" charset="0"/>
            </a:endParaRPr>
          </a:p>
          <a:p>
            <a:pPr lvl="1">
              <a:buFont typeface="Wingdings" pitchFamily="2" charset="2"/>
              <a:buChar char="v"/>
            </a:pPr>
            <a:r>
              <a:rPr lang="en-GB" sz="1400" dirty="0">
                <a:latin typeface="Arial" panose="020B0604020202020204" pitchFamily="34" charset="0"/>
                <a:cs typeface="Arial" panose="020B0604020202020204" pitchFamily="34" charset="0"/>
              </a:rPr>
              <a:t>Some of the goods and services of a transaction value above R200 000 were procured </a:t>
            </a:r>
            <a:r>
              <a:rPr lang="en-GB" sz="1400" dirty="0" smtClean="0">
                <a:latin typeface="Arial" panose="020B0604020202020204" pitchFamily="34" charset="0"/>
                <a:cs typeface="Arial" panose="020B0604020202020204" pitchFamily="34" charset="0"/>
              </a:rPr>
              <a:t>without inviting </a:t>
            </a:r>
            <a:r>
              <a:rPr lang="en-GB" sz="1400" dirty="0">
                <a:latin typeface="Arial" panose="020B0604020202020204" pitchFamily="34" charset="0"/>
                <a:cs typeface="Arial" panose="020B0604020202020204" pitchFamily="34" charset="0"/>
              </a:rPr>
              <a:t>competitive bids, as required by SCM regulation 19(a</a:t>
            </a:r>
            <a:r>
              <a:rPr lang="en-GB" sz="1400" dirty="0" smtClean="0">
                <a:latin typeface="Arial" panose="020B0604020202020204" pitchFamily="34" charset="0"/>
                <a:cs typeface="Arial" panose="020B0604020202020204" pitchFamily="34" charset="0"/>
              </a:rPr>
              <a:t>). Similar </a:t>
            </a:r>
            <a:r>
              <a:rPr lang="en-GB" sz="1400" dirty="0">
                <a:latin typeface="Arial" panose="020B0604020202020204" pitchFamily="34" charset="0"/>
                <a:cs typeface="Arial" panose="020B0604020202020204" pitchFamily="34" charset="0"/>
              </a:rPr>
              <a:t>non-compliance </a:t>
            </a:r>
            <a:r>
              <a:rPr lang="en-GB" sz="1400" dirty="0" smtClean="0">
                <a:latin typeface="Arial" panose="020B0604020202020204" pitchFamily="34" charset="0"/>
                <a:cs typeface="Arial" panose="020B0604020202020204" pitchFamily="34" charset="0"/>
              </a:rPr>
              <a:t>was also </a:t>
            </a:r>
            <a:r>
              <a:rPr lang="en-GB" sz="1400" dirty="0">
                <a:latin typeface="Arial" panose="020B0604020202020204" pitchFamily="34" charset="0"/>
                <a:cs typeface="Arial" panose="020B0604020202020204" pitchFamily="34" charset="0"/>
              </a:rPr>
              <a:t>reported in the prior </a:t>
            </a:r>
            <a:r>
              <a:rPr lang="en-GB" sz="1400" dirty="0" smtClean="0">
                <a:latin typeface="Arial" panose="020B0604020202020204" pitchFamily="34" charset="0"/>
                <a:cs typeface="Arial" panose="020B0604020202020204" pitchFamily="34" charset="0"/>
              </a:rPr>
              <a:t>year</a:t>
            </a:r>
          </a:p>
          <a:p>
            <a:endParaRPr lang="en-GB" sz="1400" dirty="0" smtClean="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5.	Poor </a:t>
            </a:r>
            <a:r>
              <a:rPr lang="en-GB" sz="1400" dirty="0">
                <a:latin typeface="Arial" panose="020B0604020202020204" pitchFamily="34" charset="0"/>
                <a:cs typeface="Arial" panose="020B0604020202020204" pitchFamily="34" charset="0"/>
              </a:rPr>
              <a:t>financial and performance reporting</a:t>
            </a:r>
            <a:r>
              <a:rPr lang="en-GB" sz="1400" dirty="0" smtClean="0">
                <a:latin typeface="Arial" panose="020B0604020202020204" pitchFamily="34" charset="0"/>
                <a:cs typeface="Arial" panose="020B0604020202020204" pitchFamily="34" charset="0"/>
              </a:rPr>
              <a:t>.</a:t>
            </a:r>
          </a:p>
          <a:p>
            <a:endParaRPr lang="en-GB" sz="1400" dirty="0" smtClean="0">
              <a:latin typeface="Arial" panose="020B0604020202020204" pitchFamily="34" charset="0"/>
              <a:cs typeface="Arial" panose="020B0604020202020204" pitchFamily="34" charset="0"/>
            </a:endParaRPr>
          </a:p>
          <a:p>
            <a:pPr lvl="1">
              <a:buFont typeface="Wingdings" pitchFamily="2" charset="2"/>
              <a:buChar char="v"/>
            </a:pPr>
            <a:r>
              <a:rPr lang="en-GB" sz="1400" dirty="0" smtClean="0">
                <a:latin typeface="Arial" panose="020B0604020202020204" pitchFamily="34" charset="0"/>
                <a:cs typeface="Arial" panose="020B0604020202020204" pitchFamily="34" charset="0"/>
              </a:rPr>
              <a:t>No evidence to support KPA </a:t>
            </a:r>
            <a:r>
              <a:rPr lang="en-GB" sz="1400" dirty="0">
                <a:latin typeface="Arial" panose="020B0604020202020204" pitchFamily="34" charset="0"/>
                <a:cs typeface="Arial" panose="020B0604020202020204" pitchFamily="34" charset="0"/>
              </a:rPr>
              <a:t>2 - Basic service delivery and infrastructure </a:t>
            </a:r>
            <a:r>
              <a:rPr lang="en-GB" sz="1400" dirty="0" smtClean="0">
                <a:latin typeface="Arial" panose="020B0604020202020204" pitchFamily="34" charset="0"/>
                <a:cs typeface="Arial" panose="020B0604020202020204" pitchFamily="34" charset="0"/>
              </a:rPr>
              <a:t>development</a:t>
            </a:r>
            <a:endParaRPr lang="en-GB" sz="1400" dirty="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6.	Leadership</a:t>
            </a:r>
          </a:p>
          <a:p>
            <a:pPr lvl="1">
              <a:buFont typeface="Wingdings" pitchFamily="2" charset="2"/>
              <a:buChar char="v"/>
            </a:pPr>
            <a:r>
              <a:rPr lang="en-GB" sz="1400" dirty="0">
                <a:latin typeface="Arial" panose="020B0604020202020204" pitchFamily="34" charset="0"/>
                <a:cs typeface="Arial" panose="020B0604020202020204" pitchFamily="34" charset="0"/>
              </a:rPr>
              <a:t>Leadership did not enforce an ethical business culture and exercise adequate </a:t>
            </a:r>
            <a:r>
              <a:rPr lang="en-GB" sz="1400" dirty="0" smtClean="0">
                <a:latin typeface="Arial" panose="020B0604020202020204" pitchFamily="34" charset="0"/>
                <a:cs typeface="Arial" panose="020B0604020202020204" pitchFamily="34" charset="0"/>
              </a:rPr>
              <a:t>oversight </a:t>
            </a:r>
            <a:r>
              <a:rPr lang="en-ZA" sz="1400" dirty="0" smtClean="0">
                <a:latin typeface="Arial" panose="020B0604020202020204" pitchFamily="34" charset="0"/>
                <a:cs typeface="Arial" panose="020B0604020202020204" pitchFamily="34" charset="0"/>
              </a:rPr>
              <a:t>responsibility</a:t>
            </a:r>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72969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324" y="0"/>
            <a:ext cx="7032171" cy="794815"/>
          </a:xfrm>
        </p:spPr>
        <p:txBody>
          <a:bodyPr>
            <a:noAutofit/>
          </a:bodyPr>
          <a:lstStyle/>
          <a:p>
            <a:r>
              <a:rPr lang="en-ZA" dirty="0" smtClean="0"/>
              <a:t>KEY FINDINGS 2018/19 AUDIT OUTCOMES </a:t>
            </a:r>
            <a:endParaRPr lang="en-ZA" dirty="0"/>
          </a:p>
        </p:txBody>
      </p:sp>
      <p:sp>
        <p:nvSpPr>
          <p:cNvPr id="3" name="Text Placeholder 2"/>
          <p:cNvSpPr>
            <a:spLocks noGrp="1"/>
          </p:cNvSpPr>
          <p:nvPr>
            <p:ph type="body" sz="quarter" idx="10"/>
          </p:nvPr>
        </p:nvSpPr>
        <p:spPr>
          <a:xfrm>
            <a:off x="1698172" y="1282890"/>
            <a:ext cx="8512629" cy="5009960"/>
          </a:xfrm>
        </p:spPr>
        <p:txBody>
          <a:bodyPr>
            <a:normAutofit/>
          </a:bodyPr>
          <a:lstStyle/>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solidFill>
                <a:srgbClr val="F06D19"/>
              </a:solidFill>
            </a:endParaRPr>
          </a:p>
        </p:txBody>
      </p:sp>
      <p:sp>
        <p:nvSpPr>
          <p:cNvPr id="6" name="Text Placeholder 2"/>
          <p:cNvSpPr txBox="1">
            <a:spLocks/>
          </p:cNvSpPr>
          <p:nvPr/>
        </p:nvSpPr>
        <p:spPr>
          <a:xfrm>
            <a:off x="74796" y="1173307"/>
            <a:ext cx="11602064" cy="49827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200" kern="1200">
                <a:solidFill>
                  <a:schemeClr val="accent6"/>
                </a:solidFill>
                <a:latin typeface="+mn-lt"/>
                <a:ea typeface="+mn-ea"/>
                <a:cs typeface="+mn-cs"/>
              </a:defRPr>
            </a:lvl1pPr>
            <a:lvl2pPr marL="742950" indent="-285750" algn="l" defTabSz="457200" rtl="0" eaLnBrk="1" latinLnBrk="0" hangingPunct="1">
              <a:spcBef>
                <a:spcPct val="20000"/>
              </a:spcBef>
              <a:buFont typeface="Arial"/>
              <a:buChar char="–"/>
              <a:defRPr sz="1200" kern="1200">
                <a:solidFill>
                  <a:schemeClr val="accent6"/>
                </a:solidFill>
                <a:latin typeface="+mn-lt"/>
                <a:ea typeface="+mn-ea"/>
                <a:cs typeface="+mn-cs"/>
              </a:defRPr>
            </a:lvl2pPr>
            <a:lvl3pPr marL="1143000" indent="-228600" algn="l" defTabSz="457200" rtl="0" eaLnBrk="1" latinLnBrk="0" hangingPunct="1">
              <a:spcBef>
                <a:spcPct val="20000"/>
              </a:spcBef>
              <a:buFont typeface="Arial"/>
              <a:buChar char="•"/>
              <a:defRPr sz="1200" kern="1200">
                <a:solidFill>
                  <a:schemeClr val="accent6"/>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accent6"/>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800" dirty="0">
                <a:latin typeface="+mj-lt"/>
              </a:rPr>
              <a:t>As per AGSA</a:t>
            </a:r>
          </a:p>
          <a:p>
            <a:r>
              <a:rPr lang="en-GB" sz="1800" dirty="0">
                <a:latin typeface="+mj-lt"/>
              </a:rPr>
              <a:t>Madibeng continued to use consultants but again received a disclaimed audit opinion for the </a:t>
            </a:r>
            <a:r>
              <a:rPr lang="en-GB" sz="1800" b="1" u="sng" dirty="0">
                <a:latin typeface="+mj-lt"/>
              </a:rPr>
              <a:t>fourth consecutive year</a:t>
            </a:r>
            <a:r>
              <a:rPr lang="en-GB" sz="1800" dirty="0">
                <a:latin typeface="+mj-lt"/>
              </a:rPr>
              <a:t>. The finance section’s salary cost was R33,6 million for 105 staff members whilst a further </a:t>
            </a:r>
            <a:r>
              <a:rPr lang="en-GB" sz="1800" b="1" u="sng" dirty="0">
                <a:latin typeface="+mj-lt"/>
              </a:rPr>
              <a:t>R35,4 million </a:t>
            </a:r>
            <a:r>
              <a:rPr lang="en-GB" sz="1800" dirty="0">
                <a:latin typeface="+mj-lt"/>
              </a:rPr>
              <a:t>was spent on consultants</a:t>
            </a:r>
          </a:p>
          <a:p>
            <a:r>
              <a:rPr lang="en-GB" sz="1800" dirty="0">
                <a:latin typeface="+mj-lt"/>
              </a:rPr>
              <a:t>This is the </a:t>
            </a:r>
            <a:r>
              <a:rPr lang="en-GB" sz="1800" b="1" u="sng" dirty="0">
                <a:latin typeface="+mj-lt"/>
              </a:rPr>
              <a:t>highest cost of consultants in the province</a:t>
            </a:r>
            <a:r>
              <a:rPr lang="en-GB" sz="1800" dirty="0">
                <a:latin typeface="+mj-lt"/>
              </a:rPr>
              <a:t> and yet no value was realised due to a lack of proper record-keeping practices, which at times appeared deliberate in order to hide the extent of irregularities. </a:t>
            </a:r>
          </a:p>
          <a:p>
            <a:r>
              <a:rPr lang="en-GB" sz="1800" dirty="0">
                <a:latin typeface="+mj-lt"/>
              </a:rPr>
              <a:t>There was also </a:t>
            </a:r>
            <a:r>
              <a:rPr lang="en-GB" sz="1800" b="1" u="sng" dirty="0">
                <a:latin typeface="+mj-lt"/>
              </a:rPr>
              <a:t>instability at both municipal manager and chief financial officer </a:t>
            </a:r>
            <a:r>
              <a:rPr lang="en-GB" sz="1800" dirty="0">
                <a:latin typeface="+mj-lt"/>
              </a:rPr>
              <a:t>level during the financial year and the provincial treasury seconded staff to the municipality to assist in these roles after year-end. However, even the provincial treasury’s seconded staff could not assist the municipality due to </a:t>
            </a:r>
            <a:r>
              <a:rPr lang="en-GB" sz="1800" b="1" u="sng" dirty="0">
                <a:latin typeface="+mj-lt"/>
              </a:rPr>
              <a:t>an inability to maintain proper records</a:t>
            </a:r>
            <a:r>
              <a:rPr lang="en-GB" sz="1800" u="sng" dirty="0">
                <a:latin typeface="+mj-lt"/>
              </a:rPr>
              <a:t> </a:t>
            </a:r>
            <a:r>
              <a:rPr lang="en-GB" sz="1800" dirty="0">
                <a:latin typeface="+mj-lt"/>
              </a:rPr>
              <a:t>to support the information presented in the financial statements. </a:t>
            </a:r>
          </a:p>
          <a:p>
            <a:r>
              <a:rPr lang="en-GB" sz="1800" b="1" u="sng" dirty="0">
                <a:latin typeface="+mj-lt"/>
              </a:rPr>
              <a:t>Consequently</a:t>
            </a:r>
            <a:r>
              <a:rPr lang="en-GB" sz="1800" dirty="0">
                <a:latin typeface="+mj-lt"/>
              </a:rPr>
              <a:t> this made it difficult for the consultants to rectify or prepare a credible set of financial statements, as they were provided with incomplete ledgers and trial balances. Public funds are a scarce resource and should be used only to create value for the community; therefore the leadership of the municipality should ensure that funds are not misused to this extent.</a:t>
            </a:r>
            <a:endParaRPr lang="en-ZA" sz="1800" dirty="0">
              <a:latin typeface="+mj-lt"/>
            </a:endParaRPr>
          </a:p>
          <a:p>
            <a:endParaRPr lang="en-ZA" sz="1400" dirty="0"/>
          </a:p>
        </p:txBody>
      </p:sp>
    </p:spTree>
    <p:extLst>
      <p:ext uri="{BB962C8B-B14F-4D97-AF65-F5344CB8AC3E}">
        <p14:creationId xmlns:p14="http://schemas.microsoft.com/office/powerpoint/2010/main" xmlns="" val="471378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45665" y="169114"/>
            <a:ext cx="8067368" cy="557170"/>
          </a:xfrm>
        </p:spPr>
        <p:txBody>
          <a:bodyPr>
            <a:normAutofit fontScale="90000"/>
          </a:bodyPr>
          <a:lstStyle/>
          <a:p>
            <a:r>
              <a:rPr lang="en-ZA" sz="2700" dirty="0"/>
              <a:t/>
            </a:r>
            <a:br>
              <a:rPr lang="en-ZA" sz="2700" dirty="0"/>
            </a:br>
            <a:r>
              <a:rPr lang="en-ZA" sz="2700" dirty="0"/>
              <a:t>SALGA MUNICIPAL AUDIT SUPPORT PROGRAMME (MASP) </a:t>
            </a:r>
            <a:endParaRPr lang="en-ZA" b="1" i="1" dirty="0" smtClean="0">
              <a:solidFill>
                <a:schemeClr val="tx1"/>
              </a:solidFill>
              <a:latin typeface="+mn-lt"/>
              <a:cs typeface="Calibri" panose="020F0502020204030204" pitchFamily="34" charset="0"/>
            </a:endParaRPr>
          </a:p>
        </p:txBody>
      </p:sp>
      <p:sp>
        <p:nvSpPr>
          <p:cNvPr id="4" name="Text Placeholder 3"/>
          <p:cNvSpPr>
            <a:spLocks noGrp="1"/>
          </p:cNvSpPr>
          <p:nvPr>
            <p:ph type="body" sz="quarter" idx="10"/>
          </p:nvPr>
        </p:nvSpPr>
        <p:spPr>
          <a:xfrm>
            <a:off x="2166939" y="1765312"/>
            <a:ext cx="8043862" cy="3811577"/>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5863" y="4090900"/>
            <a:ext cx="1316831" cy="2299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2"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14767" y="4090900"/>
            <a:ext cx="1316831" cy="2299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3"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49520" y="4100616"/>
            <a:ext cx="1316831" cy="2290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7593668" y="3084953"/>
            <a:ext cx="1600200" cy="1015663"/>
          </a:xfrm>
          <a:prstGeom prst="rect">
            <a:avLst/>
          </a:prstGeom>
          <a:noFill/>
        </p:spPr>
        <p:txBody>
          <a:bodyPr>
            <a:spAutoFit/>
          </a:bodyPr>
          <a:lstStyle/>
          <a:p>
            <a:pPr algn="ctr" defTabSz="342900">
              <a:defRPr/>
            </a:pPr>
            <a:endParaRPr lang="en-ZA" sz="1500" b="1" dirty="0">
              <a:solidFill>
                <a:srgbClr val="F06D19"/>
              </a:solidFill>
            </a:endParaRPr>
          </a:p>
          <a:p>
            <a:pPr algn="ctr" defTabSz="342900">
              <a:defRPr/>
            </a:pPr>
            <a:endParaRPr lang="en-ZA" sz="1500" b="1" dirty="0">
              <a:solidFill>
                <a:srgbClr val="F06D19"/>
              </a:solidFill>
            </a:endParaRPr>
          </a:p>
          <a:p>
            <a:pPr algn="ctr" defTabSz="342900">
              <a:defRPr/>
            </a:pPr>
            <a:r>
              <a:rPr lang="en-ZA" sz="1500" b="1" dirty="0">
                <a:solidFill>
                  <a:srgbClr val="F06D19"/>
                </a:solidFill>
              </a:rPr>
              <a:t>Institutional Capacity </a:t>
            </a:r>
          </a:p>
        </p:txBody>
      </p:sp>
      <p:sp>
        <p:nvSpPr>
          <p:cNvPr id="12" name="TextBox 11"/>
          <p:cNvSpPr txBox="1"/>
          <p:nvPr/>
        </p:nvSpPr>
        <p:spPr>
          <a:xfrm>
            <a:off x="5379546" y="3084953"/>
            <a:ext cx="1600200" cy="1015663"/>
          </a:xfrm>
          <a:prstGeom prst="rect">
            <a:avLst/>
          </a:prstGeom>
          <a:noFill/>
        </p:spPr>
        <p:txBody>
          <a:bodyPr>
            <a:spAutoFit/>
          </a:bodyPr>
          <a:lstStyle/>
          <a:p>
            <a:pPr algn="ctr" defTabSz="342900">
              <a:defRPr/>
            </a:pPr>
            <a:endParaRPr lang="en-ZA" sz="1500" b="1" dirty="0">
              <a:solidFill>
                <a:srgbClr val="F06D19"/>
              </a:solidFill>
            </a:endParaRPr>
          </a:p>
          <a:p>
            <a:pPr algn="ctr" defTabSz="342900">
              <a:defRPr/>
            </a:pPr>
            <a:endParaRPr lang="en-ZA" sz="1500" b="1" dirty="0">
              <a:solidFill>
                <a:srgbClr val="F06D19"/>
              </a:solidFill>
            </a:endParaRPr>
          </a:p>
          <a:p>
            <a:pPr algn="ctr" defTabSz="342900">
              <a:defRPr/>
            </a:pPr>
            <a:r>
              <a:rPr lang="en-ZA" sz="1500" b="1" dirty="0">
                <a:solidFill>
                  <a:srgbClr val="F06D19"/>
                </a:solidFill>
              </a:rPr>
              <a:t>Financial Management</a:t>
            </a:r>
          </a:p>
        </p:txBody>
      </p:sp>
      <p:sp>
        <p:nvSpPr>
          <p:cNvPr id="13" name="TextBox 12"/>
          <p:cNvSpPr txBox="1"/>
          <p:nvPr/>
        </p:nvSpPr>
        <p:spPr>
          <a:xfrm>
            <a:off x="-47184" y="3144453"/>
            <a:ext cx="1600200" cy="784830"/>
          </a:xfrm>
          <a:prstGeom prst="rect">
            <a:avLst/>
          </a:prstGeom>
          <a:noFill/>
        </p:spPr>
        <p:txBody>
          <a:bodyPr>
            <a:spAutoFit/>
          </a:bodyPr>
          <a:lstStyle/>
          <a:p>
            <a:pPr algn="ctr" defTabSz="342900">
              <a:defRPr/>
            </a:pPr>
            <a:endParaRPr lang="en-ZA" sz="1500" b="1" dirty="0">
              <a:solidFill>
                <a:srgbClr val="F06D19"/>
              </a:solidFill>
            </a:endParaRPr>
          </a:p>
          <a:p>
            <a:pPr algn="ctr" defTabSz="342900">
              <a:defRPr/>
            </a:pPr>
            <a:endParaRPr lang="en-ZA" sz="1500" b="1" dirty="0">
              <a:solidFill>
                <a:srgbClr val="F06D19"/>
              </a:solidFill>
            </a:endParaRPr>
          </a:p>
          <a:p>
            <a:pPr algn="ctr" defTabSz="342900">
              <a:defRPr/>
            </a:pPr>
            <a:r>
              <a:rPr lang="en-ZA" sz="1500" b="1" dirty="0">
                <a:solidFill>
                  <a:srgbClr val="F06D19"/>
                </a:solidFill>
              </a:rPr>
              <a:t>Leadership</a:t>
            </a:r>
          </a:p>
        </p:txBody>
      </p:sp>
      <p:pic>
        <p:nvPicPr>
          <p:cNvPr id="7177"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35353" y="4146034"/>
            <a:ext cx="1316831" cy="22446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TextBox 14"/>
          <p:cNvSpPr txBox="1"/>
          <p:nvPr/>
        </p:nvSpPr>
        <p:spPr>
          <a:xfrm>
            <a:off x="2332737" y="3132534"/>
            <a:ext cx="1600200" cy="784830"/>
          </a:xfrm>
          <a:prstGeom prst="rect">
            <a:avLst/>
          </a:prstGeom>
          <a:noFill/>
        </p:spPr>
        <p:txBody>
          <a:bodyPr>
            <a:spAutoFit/>
          </a:bodyPr>
          <a:lstStyle/>
          <a:p>
            <a:pPr algn="ctr" defTabSz="342900">
              <a:defRPr/>
            </a:pPr>
            <a:endParaRPr lang="en-ZA" sz="1500" b="1" dirty="0">
              <a:solidFill>
                <a:srgbClr val="F06D19"/>
              </a:solidFill>
            </a:endParaRPr>
          </a:p>
          <a:p>
            <a:pPr algn="ctr" defTabSz="342900">
              <a:defRPr/>
            </a:pPr>
            <a:endParaRPr lang="en-ZA" sz="1500" b="1" dirty="0">
              <a:solidFill>
                <a:srgbClr val="F06D19"/>
              </a:solidFill>
            </a:endParaRPr>
          </a:p>
          <a:p>
            <a:pPr algn="ctr" defTabSz="342900">
              <a:defRPr/>
            </a:pPr>
            <a:r>
              <a:rPr lang="en-ZA" sz="1500" b="1" dirty="0">
                <a:solidFill>
                  <a:srgbClr val="F06D19"/>
                </a:solidFill>
              </a:rPr>
              <a:t>Governance</a:t>
            </a:r>
          </a:p>
        </p:txBody>
      </p:sp>
      <p:sp>
        <p:nvSpPr>
          <p:cNvPr id="2" name="TextBox 1"/>
          <p:cNvSpPr txBox="1"/>
          <p:nvPr/>
        </p:nvSpPr>
        <p:spPr>
          <a:xfrm>
            <a:off x="127819" y="951545"/>
            <a:ext cx="10383902" cy="2585323"/>
          </a:xfrm>
          <a:prstGeom prst="rect">
            <a:avLst/>
          </a:prstGeom>
          <a:noFill/>
        </p:spPr>
        <p:txBody>
          <a:bodyPr wrap="square" rtlCol="0">
            <a:spAutoFit/>
          </a:bodyPr>
          <a:lstStyle/>
          <a:p>
            <a:pPr marL="214313" indent="-214313" defTabSz="342900">
              <a:lnSpc>
                <a:spcPct val="150000"/>
              </a:lnSpc>
              <a:buFont typeface="Wingdings" pitchFamily="2" charset="2"/>
              <a:buChar char="§"/>
            </a:pPr>
            <a:r>
              <a:rPr lang="en-ZA" dirty="0">
                <a:solidFill>
                  <a:srgbClr val="000000"/>
                </a:solidFill>
                <a:latin typeface="Arial" panose="020B0604020202020204" pitchFamily="34" charset="0"/>
                <a:cs typeface="Arial" panose="020B0604020202020204" pitchFamily="34" charset="0"/>
              </a:rPr>
              <a:t>SALGAs Municipal Audit Support Program (MASP) follows a Multidisciplinary approach that is based on 4 Pillars; </a:t>
            </a:r>
          </a:p>
          <a:p>
            <a:pPr marL="214313" indent="-214313" defTabSz="342900">
              <a:lnSpc>
                <a:spcPct val="150000"/>
              </a:lnSpc>
              <a:buFont typeface="Wingdings" pitchFamily="2" charset="2"/>
              <a:buChar char="§"/>
            </a:pPr>
            <a:r>
              <a:rPr lang="en-ZA" dirty="0">
                <a:solidFill>
                  <a:srgbClr val="000000"/>
                </a:solidFill>
                <a:latin typeface="Arial" panose="020B0604020202020204" pitchFamily="34" charset="0"/>
                <a:cs typeface="Arial" panose="020B0604020202020204" pitchFamily="34" charset="0"/>
              </a:rPr>
              <a:t>We believe that </a:t>
            </a:r>
            <a:r>
              <a:rPr lang="en-ZA" b="1" dirty="0">
                <a:solidFill>
                  <a:srgbClr val="000000"/>
                </a:solidFill>
                <a:latin typeface="Arial" panose="020B0604020202020204" pitchFamily="34" charset="0"/>
                <a:cs typeface="Arial" panose="020B0604020202020204" pitchFamily="34" charset="0"/>
              </a:rPr>
              <a:t>all</a:t>
            </a:r>
            <a:r>
              <a:rPr lang="en-ZA" dirty="0">
                <a:solidFill>
                  <a:srgbClr val="000000"/>
                </a:solidFill>
                <a:latin typeface="Arial" panose="020B0604020202020204" pitchFamily="34" charset="0"/>
                <a:cs typeface="Arial" panose="020B0604020202020204" pitchFamily="34" charset="0"/>
              </a:rPr>
              <a:t> four pillars in a Municipality need to be strong and functioning effectively in order for a Municipality to obtain and sustain unqualified audits and good service delivery;</a:t>
            </a:r>
          </a:p>
          <a:p>
            <a:pPr marL="214313" indent="-214313" defTabSz="342900">
              <a:lnSpc>
                <a:spcPct val="150000"/>
              </a:lnSpc>
              <a:buFont typeface="Wingdings" pitchFamily="2" charset="2"/>
              <a:buChar char="§"/>
            </a:pPr>
            <a:r>
              <a:rPr lang="en-ZA" dirty="0">
                <a:solidFill>
                  <a:srgbClr val="000000"/>
                </a:solidFill>
                <a:latin typeface="Arial" panose="020B0604020202020204" pitchFamily="34" charset="0"/>
                <a:cs typeface="Arial" panose="020B0604020202020204" pitchFamily="34" charset="0"/>
              </a:rPr>
              <a:t>SALGA is confident that the MASP based on the 4 Pillars of Support cover the risk areas and root causes identified by the AGSA as well as the three aspects audited.</a:t>
            </a:r>
          </a:p>
        </p:txBody>
      </p:sp>
    </p:spTree>
    <p:extLst>
      <p:ext uri="{BB962C8B-B14F-4D97-AF65-F5344CB8AC3E}">
        <p14:creationId xmlns:p14="http://schemas.microsoft.com/office/powerpoint/2010/main" xmlns="" val="15056668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800" dirty="0" smtClean="0"/>
              <a:t>                   </a:t>
            </a:r>
            <a:r>
              <a:rPr lang="en-ZA" sz="1800" dirty="0"/>
              <a:t>SALGA SUPPORT PROGRAMME </a:t>
            </a:r>
          </a:p>
        </p:txBody>
      </p:sp>
      <p:graphicFrame>
        <p:nvGraphicFramePr>
          <p:cNvPr id="7" name="Table 6"/>
          <p:cNvGraphicFramePr>
            <a:graphicFrameLocks noGrp="1"/>
          </p:cNvGraphicFramePr>
          <p:nvPr>
            <p:extLst>
              <p:ext uri="{D42A27DB-BD31-4B8C-83A1-F6EECF244321}">
                <p14:modId xmlns:p14="http://schemas.microsoft.com/office/powerpoint/2010/main" xmlns="" val="2295653671"/>
              </p:ext>
            </p:extLst>
          </p:nvPr>
        </p:nvGraphicFramePr>
        <p:xfrm>
          <a:off x="1814946" y="1482746"/>
          <a:ext cx="10141080" cy="4406776"/>
        </p:xfrm>
        <a:graphic>
          <a:graphicData uri="http://schemas.openxmlformats.org/drawingml/2006/table">
            <a:tbl>
              <a:tblPr firstRow="1" bandRow="1">
                <a:tableStyleId>{5C22544A-7EE6-4342-B048-85BDC9FD1C3A}</a:tableStyleId>
              </a:tblPr>
              <a:tblGrid>
                <a:gridCol w="614611">
                  <a:extLst>
                    <a:ext uri="{9D8B030D-6E8A-4147-A177-3AD203B41FA5}">
                      <a16:colId xmlns:a16="http://schemas.microsoft.com/office/drawing/2014/main" xmlns="" val="60079389"/>
                    </a:ext>
                  </a:extLst>
                </a:gridCol>
                <a:gridCol w="3534013">
                  <a:extLst>
                    <a:ext uri="{9D8B030D-6E8A-4147-A177-3AD203B41FA5}">
                      <a16:colId xmlns:a16="http://schemas.microsoft.com/office/drawing/2014/main" xmlns="" val="649221311"/>
                    </a:ext>
                  </a:extLst>
                </a:gridCol>
                <a:gridCol w="5992456">
                  <a:extLst>
                    <a:ext uri="{9D8B030D-6E8A-4147-A177-3AD203B41FA5}">
                      <a16:colId xmlns:a16="http://schemas.microsoft.com/office/drawing/2014/main" xmlns="" val="3300162121"/>
                    </a:ext>
                  </a:extLst>
                </a:gridCol>
              </a:tblGrid>
              <a:tr h="435311">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xmlns="" val="746760717"/>
                  </a:ext>
                </a:extLst>
              </a:tr>
              <a:tr h="1073369">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Portfolio</a:t>
                      </a:r>
                      <a:r>
                        <a:rPr lang="en-ZA" sz="1800" kern="1200" baseline="0" dirty="0" smtClean="0">
                          <a:solidFill>
                            <a:schemeClr val="accent6"/>
                          </a:solidFill>
                          <a:latin typeface="+mn-lt"/>
                          <a:ea typeface="+mn-ea"/>
                          <a:cs typeface="+mn-cs"/>
                        </a:rPr>
                        <a:t> based training of  MMC for finance.</a:t>
                      </a:r>
                      <a:endParaRPr lang="en-ZA" sz="1800" kern="1200" dirty="0">
                        <a:solidFill>
                          <a:schemeClr val="accent6"/>
                        </a:solidFill>
                        <a:latin typeface="+mn-lt"/>
                        <a:ea typeface="+mn-ea"/>
                        <a:cs typeface="+mn-cs"/>
                      </a:endParaRPr>
                    </a:p>
                  </a:txBody>
                  <a:tcPr/>
                </a:tc>
                <a:tc>
                  <a:txBody>
                    <a:bodyPr/>
                    <a:lstStyle/>
                    <a:p>
                      <a:pPr algn="l"/>
                      <a:r>
                        <a:rPr lang="en-GB" dirty="0" smtClean="0">
                          <a:solidFill>
                            <a:schemeClr val="accent6"/>
                          </a:solidFill>
                        </a:rPr>
                        <a:t>Capacitate</a:t>
                      </a:r>
                      <a:r>
                        <a:rPr lang="en-GB" baseline="0" dirty="0" smtClean="0">
                          <a:solidFill>
                            <a:schemeClr val="accent6"/>
                          </a:solidFill>
                        </a:rPr>
                        <a:t> councillors to ensure that they discharge their oversight responsibility effectively.</a:t>
                      </a:r>
                    </a:p>
                    <a:p>
                      <a:pPr algn="l"/>
                      <a:endParaRPr lang="en-ZA" dirty="0">
                        <a:solidFill>
                          <a:schemeClr val="accent6"/>
                        </a:solidFill>
                      </a:endParaRPr>
                    </a:p>
                  </a:txBody>
                  <a:tcPr/>
                </a:tc>
                <a:extLst>
                  <a:ext uri="{0D108BD9-81ED-4DB2-BD59-A6C34878D82A}">
                    <a16:rowId xmlns:a16="http://schemas.microsoft.com/office/drawing/2014/main" xmlns="" val="1907453937"/>
                  </a:ext>
                </a:extLst>
              </a:tr>
              <a:tr h="1073369">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algn="l"/>
                      <a:r>
                        <a:rPr lang="en-ZA" dirty="0" smtClean="0">
                          <a:solidFill>
                            <a:schemeClr val="accent6"/>
                          </a:solidFill>
                        </a:rPr>
                        <a:t>MPAC Support</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solidFill>
                            <a:schemeClr val="accent6"/>
                          </a:solidFill>
                        </a:rPr>
                        <a:t>MPAC Participates in the District MPAC forum  where we promote peer learning and share good practice quarterly </a:t>
                      </a:r>
                    </a:p>
                    <a:p>
                      <a:pPr algn="l"/>
                      <a:endParaRPr lang="en-ZA" dirty="0">
                        <a:solidFill>
                          <a:schemeClr val="accent6"/>
                        </a:solidFill>
                      </a:endParaRPr>
                    </a:p>
                  </a:txBody>
                  <a:tcPr/>
                </a:tc>
                <a:extLst>
                  <a:ext uri="{0D108BD9-81ED-4DB2-BD59-A6C34878D82A}">
                    <a16:rowId xmlns:a16="http://schemas.microsoft.com/office/drawing/2014/main" xmlns="" val="3802054514"/>
                  </a:ext>
                </a:extLst>
              </a:tr>
              <a:tr h="751358">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algn="l"/>
                      <a:r>
                        <a:rPr lang="en-ZA" dirty="0" smtClean="0">
                          <a:solidFill>
                            <a:schemeClr val="accent6"/>
                          </a:solidFill>
                        </a:rPr>
                        <a:t>Consequence Management</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Regulations on financial misconduct presented during MPAC forum</a:t>
                      </a:r>
                      <a:endParaRPr lang="en-ZA" sz="1800" kern="1200" dirty="0">
                        <a:solidFill>
                          <a:schemeClr val="accent6"/>
                        </a:solidFill>
                        <a:latin typeface="+mn-lt"/>
                        <a:ea typeface="+mn-ea"/>
                        <a:cs typeface="+mn-cs"/>
                      </a:endParaRPr>
                    </a:p>
                  </a:txBody>
                  <a:tcPr/>
                </a:tc>
                <a:extLst>
                  <a:ext uri="{0D108BD9-81ED-4DB2-BD59-A6C34878D82A}">
                    <a16:rowId xmlns:a16="http://schemas.microsoft.com/office/drawing/2014/main" xmlns="" val="391644098"/>
                  </a:ext>
                </a:extLst>
              </a:tr>
              <a:tr h="1073369">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Accountability and Consequences Management Protocols</a:t>
                      </a:r>
                      <a:endParaRPr lang="en-ZA" sz="1800" kern="1200" dirty="0">
                        <a:solidFill>
                          <a:schemeClr val="accent6"/>
                        </a:solidFill>
                        <a:latin typeface="+mn-lt"/>
                        <a:ea typeface="+mn-ea"/>
                        <a:cs typeface="+mn-cs"/>
                      </a:endParaRPr>
                    </a:p>
                  </a:txBody>
                  <a:tcPr/>
                </a:tc>
                <a:tc>
                  <a:txBody>
                    <a:bodyPr/>
                    <a:lstStyle/>
                    <a:p>
                      <a:pPr algn="l"/>
                      <a:r>
                        <a:rPr lang="en-GB" baseline="0" dirty="0" smtClean="0">
                          <a:solidFill>
                            <a:schemeClr val="accent6"/>
                          </a:solidFill>
                        </a:rPr>
                        <a:t>MPAC Toolkit: Procedures For Addressing UIF-WE (Unauthorised, Irregular, Fruitless and Wasteful Expenditure)</a:t>
                      </a:r>
                    </a:p>
                  </a:txBody>
                  <a:tcPr/>
                </a:tc>
                <a:extLst>
                  <a:ext uri="{0D108BD9-81ED-4DB2-BD59-A6C34878D82A}">
                    <a16:rowId xmlns:a16="http://schemas.microsoft.com/office/drawing/2014/main" xmlns="" val="10004"/>
                  </a:ext>
                </a:extLst>
              </a:tr>
            </a:tbl>
          </a:graphicData>
        </a:graphic>
      </p:graphicFrame>
      <p:pic>
        <p:nvPicPr>
          <p:cNvPr id="5"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2093" y="1793838"/>
            <a:ext cx="1129868" cy="41197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itle 1"/>
          <p:cNvSpPr txBox="1">
            <a:spLocks/>
          </p:cNvSpPr>
          <p:nvPr/>
        </p:nvSpPr>
        <p:spPr>
          <a:xfrm>
            <a:off x="0" y="1332928"/>
            <a:ext cx="1574055" cy="46091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LEADERSHIP                  </a:t>
            </a:r>
            <a:endParaRPr lang="en-ZA" sz="1800" dirty="0"/>
          </a:p>
        </p:txBody>
      </p:sp>
    </p:spTree>
    <p:extLst>
      <p:ext uri="{BB962C8B-B14F-4D97-AF65-F5344CB8AC3E}">
        <p14:creationId xmlns:p14="http://schemas.microsoft.com/office/powerpoint/2010/main" xmlns="" val="1036132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800" dirty="0"/>
              <a:t>	SALGA SUPPORT PROGRAMME </a:t>
            </a:r>
          </a:p>
        </p:txBody>
      </p:sp>
      <p:sp>
        <p:nvSpPr>
          <p:cNvPr id="3" name="Text Placeholder 2"/>
          <p:cNvSpPr>
            <a:spLocks noGrp="1"/>
          </p:cNvSpPr>
          <p:nvPr>
            <p:ph type="body" sz="quarter" idx="10"/>
          </p:nvPr>
        </p:nvSpPr>
        <p:spPr>
          <a:xfrm>
            <a:off x="1698172" y="1282890"/>
            <a:ext cx="8512629" cy="524320"/>
          </a:xfrm>
        </p:spPr>
        <p:txBody>
          <a:bodyPr>
            <a:normAutofit/>
          </a:bodyPr>
          <a:lstStyle/>
          <a:p>
            <a:pPr marL="0" indent="0">
              <a:buNone/>
            </a:pPr>
            <a:r>
              <a:rPr lang="en-ZA" sz="2000" b="1" dirty="0"/>
              <a:t>				</a:t>
            </a: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xmlns="" val="3803006357"/>
              </p:ext>
            </p:extLst>
          </p:nvPr>
        </p:nvGraphicFramePr>
        <p:xfrm>
          <a:off x="1814946" y="1290798"/>
          <a:ext cx="10249235" cy="5353287"/>
        </p:xfrm>
        <a:graphic>
          <a:graphicData uri="http://schemas.openxmlformats.org/drawingml/2006/table">
            <a:tbl>
              <a:tblPr firstRow="1" bandRow="1">
                <a:tableStyleId>{5C22544A-7EE6-4342-B048-85BDC9FD1C3A}</a:tableStyleId>
              </a:tblPr>
              <a:tblGrid>
                <a:gridCol w="621166">
                  <a:extLst>
                    <a:ext uri="{9D8B030D-6E8A-4147-A177-3AD203B41FA5}">
                      <a16:colId xmlns:a16="http://schemas.microsoft.com/office/drawing/2014/main" xmlns="" val="60079389"/>
                    </a:ext>
                  </a:extLst>
                </a:gridCol>
                <a:gridCol w="3571703">
                  <a:extLst>
                    <a:ext uri="{9D8B030D-6E8A-4147-A177-3AD203B41FA5}">
                      <a16:colId xmlns:a16="http://schemas.microsoft.com/office/drawing/2014/main" xmlns="" val="649221311"/>
                    </a:ext>
                  </a:extLst>
                </a:gridCol>
                <a:gridCol w="6056366">
                  <a:extLst>
                    <a:ext uri="{9D8B030D-6E8A-4147-A177-3AD203B41FA5}">
                      <a16:colId xmlns:a16="http://schemas.microsoft.com/office/drawing/2014/main" xmlns="" val="3300162121"/>
                    </a:ext>
                  </a:extLst>
                </a:gridCol>
              </a:tblGrid>
              <a:tr h="358284">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xmlns="" val="746760717"/>
                  </a:ext>
                </a:extLst>
              </a:tr>
              <a:tr h="626996">
                <a:tc>
                  <a:txBody>
                    <a:bodyPr/>
                    <a:lstStyle/>
                    <a:p>
                      <a:pPr algn="ctr"/>
                      <a:r>
                        <a:rPr lang="en-ZA" dirty="0" smtClean="0">
                          <a:solidFill>
                            <a:schemeClr val="accent6"/>
                          </a:solidFill>
                        </a:rPr>
                        <a:t>5</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Strengthen Council Oversight</a:t>
                      </a:r>
                      <a:endParaRPr lang="en-ZA" sz="1800" kern="1200" dirty="0">
                        <a:solidFill>
                          <a:schemeClr val="accent6"/>
                        </a:solidFill>
                        <a:latin typeface="+mn-lt"/>
                        <a:ea typeface="+mn-ea"/>
                        <a:cs typeface="+mn-cs"/>
                      </a:endParaRPr>
                    </a:p>
                  </a:txBody>
                  <a:tcPr/>
                </a:tc>
                <a:tc>
                  <a:txBody>
                    <a:bodyPr/>
                    <a:lstStyle/>
                    <a:p>
                      <a:pPr algn="l"/>
                      <a:r>
                        <a:rPr lang="en-GB" baseline="0" dirty="0" smtClean="0">
                          <a:solidFill>
                            <a:schemeClr val="accent6"/>
                          </a:solidFill>
                        </a:rPr>
                        <a:t>Facilitate for strengthening of Council Committees, including and in particular s79 Committees.</a:t>
                      </a:r>
                    </a:p>
                  </a:txBody>
                  <a:tcPr/>
                </a:tc>
                <a:extLst>
                  <a:ext uri="{0D108BD9-81ED-4DB2-BD59-A6C34878D82A}">
                    <a16:rowId xmlns:a16="http://schemas.microsoft.com/office/drawing/2014/main" xmlns="" val="1907453937"/>
                  </a:ext>
                </a:extLst>
              </a:tr>
              <a:tr h="2239273">
                <a:tc>
                  <a:txBody>
                    <a:bodyPr/>
                    <a:lstStyle/>
                    <a:p>
                      <a:pPr algn="ctr"/>
                      <a:r>
                        <a:rPr lang="en-ZA" dirty="0" smtClean="0">
                          <a:solidFill>
                            <a:schemeClr val="accent6"/>
                          </a:solidFill>
                        </a:rPr>
                        <a:t>6</a:t>
                      </a:r>
                      <a:endParaRPr lang="en-ZA" dirty="0">
                        <a:solidFill>
                          <a:schemeClr val="accent6"/>
                        </a:solidFill>
                      </a:endParaRPr>
                    </a:p>
                  </a:txBody>
                  <a:tcPr>
                    <a:solidFill>
                      <a:schemeClr val="tx1">
                        <a:lumMod val="20000"/>
                        <a:lumOff val="80000"/>
                      </a:schemeClr>
                    </a:solidFill>
                  </a:tcPr>
                </a:tc>
                <a:tc>
                  <a:txBody>
                    <a:bodyPr/>
                    <a:lstStyle/>
                    <a:p>
                      <a:pPr algn="l"/>
                      <a:r>
                        <a:rPr lang="en-ZA" sz="1800" b="0" dirty="0" smtClean="0">
                          <a:solidFill>
                            <a:schemeClr val="accent6"/>
                          </a:solidFill>
                        </a:rPr>
                        <a:t>Municipal Capacity </a:t>
                      </a:r>
                      <a:endParaRPr lang="en-ZA" b="0" dirty="0">
                        <a:solidFill>
                          <a:schemeClr val="accent6"/>
                        </a:solidFill>
                      </a:endParaRPr>
                    </a:p>
                  </a:txBody>
                  <a:tcPr>
                    <a:solidFill>
                      <a:schemeClr val="tx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solidFill>
                            <a:schemeClr val="accent6"/>
                          </a:solidFill>
                        </a:rPr>
                        <a:t>SALGA in partnership with European Union : </a:t>
                      </a:r>
                      <a:r>
                        <a:rPr lang="en-ZA" sz="1800" b="1" dirty="0" smtClean="0">
                          <a:solidFill>
                            <a:schemeClr val="accent6"/>
                          </a:solidFill>
                        </a:rPr>
                        <a:t>Launched Bojanala Regional Initiative – objective to Enhance Municipal Capacity for Development. 2018 – 2020 </a:t>
                      </a:r>
                    </a:p>
                    <a:p>
                      <a:pPr marL="0" marR="0" indent="0" algn="l" defTabSz="457200" rtl="0" eaLnBrk="1" fontAlgn="auto" latinLnBrk="0" hangingPunct="1">
                        <a:lnSpc>
                          <a:spcPct val="100000"/>
                        </a:lnSpc>
                        <a:spcBef>
                          <a:spcPts val="0"/>
                        </a:spcBef>
                        <a:spcAft>
                          <a:spcPts val="0"/>
                        </a:spcAft>
                        <a:buClrTx/>
                        <a:buSzTx/>
                        <a:buFontTx/>
                        <a:buNone/>
                        <a:tabLst/>
                        <a:defRPr/>
                      </a:pPr>
                      <a:r>
                        <a:rPr lang="en-ZA" sz="1800" b="1" dirty="0" smtClean="0">
                          <a:solidFill>
                            <a:schemeClr val="accent6"/>
                          </a:solidFill>
                        </a:rPr>
                        <a:t>3 year programme </a:t>
                      </a:r>
                      <a:r>
                        <a:rPr lang="en-ZA" sz="1800" dirty="0" smtClean="0">
                          <a:solidFill>
                            <a:schemeClr val="accent6"/>
                          </a:solidFill>
                        </a:rPr>
                        <a:t>Madibeng Local Municipality is a beneficiary. It covers</a:t>
                      </a:r>
                      <a:r>
                        <a:rPr lang="en-ZA" sz="1800" baseline="0" dirty="0" smtClean="0">
                          <a:solidFill>
                            <a:schemeClr val="accent6"/>
                          </a:solidFill>
                        </a:rPr>
                        <a:t> support on Inclusive Governance (engagement on budgets – Public participation, Trained the municipality on Consequence Management &amp; Accountability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800" b="1" dirty="0" smtClean="0">
                        <a:solidFill>
                          <a:schemeClr val="accent6"/>
                        </a:solidFill>
                      </a:endParaRPr>
                    </a:p>
                  </a:txBody>
                  <a:tcPr>
                    <a:solidFill>
                      <a:schemeClr val="tx1">
                        <a:lumMod val="20000"/>
                        <a:lumOff val="80000"/>
                      </a:schemeClr>
                    </a:solidFill>
                  </a:tcPr>
                </a:tc>
                <a:extLst>
                  <a:ext uri="{0D108BD9-81ED-4DB2-BD59-A6C34878D82A}">
                    <a16:rowId xmlns:a16="http://schemas.microsoft.com/office/drawing/2014/main" xmlns="" val="391644098"/>
                  </a:ext>
                </a:extLst>
              </a:tr>
              <a:tr h="698919">
                <a:tc>
                  <a:txBody>
                    <a:bodyPr/>
                    <a:lstStyle/>
                    <a:p>
                      <a:pPr algn="ctr"/>
                      <a:r>
                        <a:rPr lang="en-ZA" dirty="0">
                          <a:solidFill>
                            <a:schemeClr val="accent6"/>
                          </a:solidFill>
                        </a:rPr>
                        <a:t>7</a:t>
                      </a:r>
                    </a:p>
                  </a:txBody>
                  <a:tcPr>
                    <a:solidFill>
                      <a:schemeClr val="tx1">
                        <a:lumMod val="20000"/>
                        <a:lumOff val="80000"/>
                      </a:schemeClr>
                    </a:solidFill>
                  </a:tcPr>
                </a:tc>
                <a:tc>
                  <a:txBody>
                    <a:bodyPr/>
                    <a:lstStyle/>
                    <a:p>
                      <a:pPr algn="l"/>
                      <a:r>
                        <a:rPr lang="en-ZA" dirty="0" smtClean="0">
                          <a:solidFill>
                            <a:schemeClr val="accent6"/>
                          </a:solidFill>
                          <a:latin typeface="+mj-lt"/>
                        </a:rPr>
                        <a:t>Capacity Building for Councillors</a:t>
                      </a:r>
                      <a:endParaRPr lang="en-ZA" dirty="0">
                        <a:solidFill>
                          <a:schemeClr val="accent6"/>
                        </a:solidFill>
                        <a:latin typeface="+mj-lt"/>
                      </a:endParaRPr>
                    </a:p>
                  </a:txBody>
                  <a:tcPr>
                    <a:solidFill>
                      <a:schemeClr val="tx1">
                        <a:lumMod val="20000"/>
                        <a:lumOff val="80000"/>
                      </a:schemeClr>
                    </a:solidFill>
                  </a:tcPr>
                </a:tc>
                <a:tc>
                  <a:txBody>
                    <a:bodyPr/>
                    <a:lstStyle/>
                    <a:p>
                      <a:pPr marL="285750" indent="-285750" algn="l">
                        <a:buFont typeface="Arial" panose="020B0604020202020204" pitchFamily="34" charset="0"/>
                        <a:buChar char="•"/>
                      </a:pPr>
                      <a:r>
                        <a:rPr lang="en-ZA" dirty="0" smtClean="0">
                          <a:solidFill>
                            <a:schemeClr val="accent6"/>
                          </a:solidFill>
                          <a:latin typeface="+mj-lt"/>
                        </a:rPr>
                        <a:t>Strengthen</a:t>
                      </a:r>
                      <a:r>
                        <a:rPr lang="en-ZA" baseline="0" dirty="0" smtClean="0">
                          <a:solidFill>
                            <a:schemeClr val="accent6"/>
                          </a:solidFill>
                          <a:latin typeface="+mj-lt"/>
                        </a:rPr>
                        <a:t> Financial and General Oversight of Councillors</a:t>
                      </a:r>
                    </a:p>
                  </a:txBody>
                  <a:tcPr>
                    <a:solidFill>
                      <a:schemeClr val="tx1">
                        <a:lumMod val="20000"/>
                        <a:lumOff val="80000"/>
                      </a:schemeClr>
                    </a:solidFill>
                  </a:tcPr>
                </a:tc>
                <a:extLst>
                  <a:ext uri="{0D108BD9-81ED-4DB2-BD59-A6C34878D82A}">
                    <a16:rowId xmlns:a16="http://schemas.microsoft.com/office/drawing/2014/main" xmlns="" val="10003"/>
                  </a:ext>
                </a:extLst>
              </a:tr>
              <a:tr h="1088208">
                <a:tc>
                  <a:txBody>
                    <a:bodyPr/>
                    <a:lstStyle/>
                    <a:p>
                      <a:pPr algn="ctr"/>
                      <a:r>
                        <a:rPr lang="en-ZA" dirty="0" smtClean="0">
                          <a:solidFill>
                            <a:schemeClr val="accent6"/>
                          </a:solidFill>
                        </a:rPr>
                        <a:t>8</a:t>
                      </a:r>
                      <a:endParaRPr lang="en-ZA" dirty="0">
                        <a:solidFill>
                          <a:schemeClr val="accent6"/>
                        </a:solidFill>
                      </a:endParaRPr>
                    </a:p>
                  </a:txBody>
                  <a:tcPr>
                    <a:solidFill>
                      <a:schemeClr val="tx1">
                        <a:lumMod val="20000"/>
                        <a:lumOff val="80000"/>
                      </a:schemeClr>
                    </a:solidFill>
                  </a:tcPr>
                </a:tc>
                <a:tc>
                  <a:txBody>
                    <a:bodyPr/>
                    <a:lstStyle/>
                    <a:p>
                      <a:pPr algn="l"/>
                      <a:r>
                        <a:rPr lang="en-ZA" dirty="0" smtClean="0">
                          <a:solidFill>
                            <a:schemeClr val="accent6"/>
                          </a:solidFill>
                          <a:latin typeface="+mj-lt"/>
                        </a:rPr>
                        <a:t>MPAC Strategic</a:t>
                      </a:r>
                      <a:r>
                        <a:rPr lang="en-ZA" baseline="0" dirty="0" smtClean="0">
                          <a:solidFill>
                            <a:schemeClr val="accent6"/>
                          </a:solidFill>
                          <a:latin typeface="+mj-lt"/>
                        </a:rPr>
                        <a:t> Planning Support</a:t>
                      </a:r>
                      <a:endParaRPr lang="en-ZA" dirty="0">
                        <a:solidFill>
                          <a:schemeClr val="accent6"/>
                        </a:solidFill>
                        <a:latin typeface="+mj-lt"/>
                      </a:endParaRPr>
                    </a:p>
                  </a:txBody>
                  <a:tcPr>
                    <a:solidFill>
                      <a:schemeClr val="tx1">
                        <a:lumMod val="20000"/>
                        <a:lumOff val="80000"/>
                      </a:schemeClr>
                    </a:solidFill>
                  </a:tcPr>
                </a:tc>
                <a:tc>
                  <a:txBody>
                    <a:bodyPr/>
                    <a:lstStyle/>
                    <a:p>
                      <a:pPr marL="285750" indent="-285750" algn="l">
                        <a:buFont typeface="Arial" panose="020B0604020202020204" pitchFamily="34" charset="0"/>
                        <a:buChar char="•"/>
                      </a:pPr>
                      <a:r>
                        <a:rPr lang="en-ZA" dirty="0" smtClean="0">
                          <a:solidFill>
                            <a:schemeClr val="accent6"/>
                          </a:solidFill>
                          <a:latin typeface="+mj-lt"/>
                        </a:rPr>
                        <a:t>Annual Workplan</a:t>
                      </a:r>
                      <a:r>
                        <a:rPr lang="en-ZA" baseline="0" dirty="0" smtClean="0">
                          <a:solidFill>
                            <a:schemeClr val="accent6"/>
                          </a:solidFill>
                          <a:latin typeface="+mj-lt"/>
                        </a:rPr>
                        <a:t> development</a:t>
                      </a:r>
                    </a:p>
                    <a:p>
                      <a:pPr marL="285750" indent="-285750" algn="l">
                        <a:buFont typeface="Arial" panose="020B0604020202020204" pitchFamily="34" charset="0"/>
                        <a:buChar char="•"/>
                      </a:pPr>
                      <a:r>
                        <a:rPr lang="en-ZA" baseline="0" dirty="0" smtClean="0">
                          <a:solidFill>
                            <a:schemeClr val="accent6"/>
                          </a:solidFill>
                          <a:latin typeface="+mj-lt"/>
                        </a:rPr>
                        <a:t>Development of Oversight Report over Annual Report (AR)</a:t>
                      </a:r>
                      <a:endParaRPr lang="en-ZA" dirty="0">
                        <a:solidFill>
                          <a:schemeClr val="accent6"/>
                        </a:solidFill>
                        <a:latin typeface="+mj-lt"/>
                      </a:endParaRPr>
                    </a:p>
                  </a:txBody>
                  <a:tcPr>
                    <a:solidFill>
                      <a:schemeClr val="tx1">
                        <a:lumMod val="20000"/>
                        <a:lumOff val="80000"/>
                      </a:schemeClr>
                    </a:solidFill>
                  </a:tcPr>
                </a:tc>
                <a:extLst>
                  <a:ext uri="{0D108BD9-81ED-4DB2-BD59-A6C34878D82A}">
                    <a16:rowId xmlns:a16="http://schemas.microsoft.com/office/drawing/2014/main" xmlns="" val="10004"/>
                  </a:ext>
                </a:extLst>
              </a:tr>
            </a:tbl>
          </a:graphicData>
        </a:graphic>
      </p:graphicFrame>
      <p:pic>
        <p:nvPicPr>
          <p:cNvPr id="6"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419" y="1634539"/>
            <a:ext cx="1129868" cy="45794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itle 1"/>
          <p:cNvSpPr txBox="1">
            <a:spLocks/>
          </p:cNvSpPr>
          <p:nvPr/>
        </p:nvSpPr>
        <p:spPr>
          <a:xfrm>
            <a:off x="65730" y="1105467"/>
            <a:ext cx="1574055" cy="46091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LEADERSHIP                  </a:t>
            </a:r>
            <a:endParaRPr lang="en-ZA" sz="1800" dirty="0"/>
          </a:p>
        </p:txBody>
      </p:sp>
    </p:spTree>
    <p:extLst>
      <p:ext uri="{BB962C8B-B14F-4D97-AF65-F5344CB8AC3E}">
        <p14:creationId xmlns:p14="http://schemas.microsoft.com/office/powerpoint/2010/main" xmlns="" val="2612352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026" y="624192"/>
            <a:ext cx="8534400" cy="794815"/>
          </a:xfrm>
        </p:spPr>
        <p:txBody>
          <a:bodyPr>
            <a:normAutofit/>
          </a:bodyPr>
          <a:lstStyle/>
          <a:p>
            <a:pPr algn="l"/>
            <a:r>
              <a:rPr lang="en-ZA" sz="1800" dirty="0"/>
              <a:t> </a:t>
            </a:r>
            <a:r>
              <a:rPr lang="en-ZA" sz="1800" dirty="0" smtClean="0"/>
              <a:t>                                    </a:t>
            </a:r>
            <a:r>
              <a:rPr lang="en-ZA" sz="1800" dirty="0"/>
              <a:t>	SALGA SUPPORT PROGRAMME </a:t>
            </a:r>
          </a:p>
        </p:txBody>
      </p:sp>
      <p:sp>
        <p:nvSpPr>
          <p:cNvPr id="3" name="Text Placeholder 2"/>
          <p:cNvSpPr>
            <a:spLocks noGrp="1"/>
          </p:cNvSpPr>
          <p:nvPr>
            <p:ph type="body" sz="quarter" idx="10"/>
          </p:nvPr>
        </p:nvSpPr>
        <p:spPr>
          <a:xfrm>
            <a:off x="1698172" y="1282890"/>
            <a:ext cx="8672945" cy="688414"/>
          </a:xfrm>
        </p:spPr>
        <p:txBody>
          <a:bodyPr>
            <a:normAutofit/>
          </a:bodyPr>
          <a:lstStyle/>
          <a:p>
            <a:pPr marL="0" indent="0">
              <a:buNone/>
            </a:pPr>
            <a:endParaRPr lang="en-ZA" sz="2000" b="1" dirty="0">
              <a:solidFill>
                <a:schemeClr val="tx1"/>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xmlns="" val="730439561"/>
              </p:ext>
            </p:extLst>
          </p:nvPr>
        </p:nvGraphicFramePr>
        <p:xfrm>
          <a:off x="1814946" y="1711570"/>
          <a:ext cx="10190242" cy="4726960"/>
        </p:xfrm>
        <a:graphic>
          <a:graphicData uri="http://schemas.openxmlformats.org/drawingml/2006/table">
            <a:tbl>
              <a:tblPr firstRow="1" bandRow="1">
                <a:tableStyleId>{5C22544A-7EE6-4342-B048-85BDC9FD1C3A}</a:tableStyleId>
              </a:tblPr>
              <a:tblGrid>
                <a:gridCol w="617591">
                  <a:extLst>
                    <a:ext uri="{9D8B030D-6E8A-4147-A177-3AD203B41FA5}">
                      <a16:colId xmlns:a16="http://schemas.microsoft.com/office/drawing/2014/main" xmlns="" val="60079389"/>
                    </a:ext>
                  </a:extLst>
                </a:gridCol>
                <a:gridCol w="3551145">
                  <a:extLst>
                    <a:ext uri="{9D8B030D-6E8A-4147-A177-3AD203B41FA5}">
                      <a16:colId xmlns:a16="http://schemas.microsoft.com/office/drawing/2014/main" xmlns="" val="649221311"/>
                    </a:ext>
                  </a:extLst>
                </a:gridCol>
                <a:gridCol w="6021506">
                  <a:extLst>
                    <a:ext uri="{9D8B030D-6E8A-4147-A177-3AD203B41FA5}">
                      <a16:colId xmlns:a16="http://schemas.microsoft.com/office/drawing/2014/main" xmlns="" val="3300162121"/>
                    </a:ext>
                  </a:extLst>
                </a:gridCol>
              </a:tblGrid>
              <a:tr h="461325">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xmlns="" val="746760717"/>
                  </a:ext>
                </a:extLst>
              </a:tr>
              <a:tr h="1499306">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Accountability and Consequences Management Protocols</a:t>
                      </a:r>
                      <a:endParaRPr lang="en-ZA" sz="1800" kern="1200" dirty="0">
                        <a:solidFill>
                          <a:schemeClr val="accent6"/>
                        </a:solidFill>
                        <a:latin typeface="+mn-lt"/>
                        <a:ea typeface="+mn-ea"/>
                        <a:cs typeface="+mn-cs"/>
                      </a:endParaRPr>
                    </a:p>
                  </a:txBody>
                  <a:tcPr/>
                </a:tc>
                <a:tc>
                  <a:txBody>
                    <a:bodyPr/>
                    <a:lstStyle/>
                    <a:p>
                      <a:pPr algn="l"/>
                      <a:r>
                        <a:rPr lang="en-GB" baseline="0" dirty="0" smtClean="0">
                          <a:solidFill>
                            <a:schemeClr val="accent6"/>
                          </a:solidFill>
                        </a:rPr>
                        <a:t>Presentations on Establishment and Functionality of Disciplinary Board for Councillors and Disciplinary Procedures and Code of Conduct for Councillors</a:t>
                      </a:r>
                    </a:p>
                  </a:txBody>
                  <a:tcPr/>
                </a:tc>
                <a:extLst>
                  <a:ext uri="{0D108BD9-81ED-4DB2-BD59-A6C34878D82A}">
                    <a16:rowId xmlns:a16="http://schemas.microsoft.com/office/drawing/2014/main" xmlns="" val="1907453937"/>
                  </a:ext>
                </a:extLst>
              </a:tr>
              <a:tr h="571232">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Governance</a:t>
                      </a:r>
                      <a:endParaRPr lang="en-ZA" sz="1800" kern="1200" dirty="0">
                        <a:solidFill>
                          <a:schemeClr val="accent6"/>
                        </a:solidFill>
                        <a:latin typeface="+mn-lt"/>
                        <a:ea typeface="+mn-ea"/>
                        <a:cs typeface="+mn-cs"/>
                      </a:endParaRPr>
                    </a:p>
                  </a:txBody>
                  <a:tcPr/>
                </a:tc>
                <a:tc>
                  <a:txBody>
                    <a:bodyPr/>
                    <a:lstStyle/>
                    <a:p>
                      <a:pPr algn="l"/>
                      <a:r>
                        <a:rPr lang="en-ZA" dirty="0" smtClean="0">
                          <a:solidFill>
                            <a:schemeClr val="accent6"/>
                          </a:solidFill>
                        </a:rPr>
                        <a:t>Audit Committee Training</a:t>
                      </a:r>
                      <a:endParaRPr lang="en-GB" baseline="0" dirty="0" smtClean="0">
                        <a:solidFill>
                          <a:schemeClr val="accent6"/>
                        </a:solidFill>
                      </a:endParaRPr>
                    </a:p>
                  </a:txBody>
                  <a:tcPr/>
                </a:tc>
                <a:extLst>
                  <a:ext uri="{0D108BD9-81ED-4DB2-BD59-A6C34878D82A}">
                    <a16:rowId xmlns:a16="http://schemas.microsoft.com/office/drawing/2014/main" xmlns="" val="3802054514"/>
                  </a:ext>
                </a:extLst>
              </a:tr>
              <a:tr h="807319">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Governance</a:t>
                      </a:r>
                      <a:endParaRPr lang="en-ZA" sz="1800" kern="1200" dirty="0">
                        <a:solidFill>
                          <a:schemeClr val="accent6"/>
                        </a:solidFill>
                        <a:latin typeface="+mn-lt"/>
                        <a:ea typeface="+mn-ea"/>
                        <a:cs typeface="+mn-cs"/>
                      </a:endParaRPr>
                    </a:p>
                  </a:txBody>
                  <a:tcPr/>
                </a:tc>
                <a:tc>
                  <a:txBody>
                    <a:bodyPr/>
                    <a:lstStyle/>
                    <a:p>
                      <a:pPr algn="l"/>
                      <a:r>
                        <a:rPr lang="en-ZA" dirty="0" smtClean="0">
                          <a:solidFill>
                            <a:schemeClr val="accent6"/>
                          </a:solidFill>
                        </a:rPr>
                        <a:t>Risk and Ethics Management Workshop </a:t>
                      </a:r>
                      <a:endParaRPr lang="en-GB" baseline="0" dirty="0" smtClean="0">
                        <a:solidFill>
                          <a:schemeClr val="accent6"/>
                        </a:solidFill>
                      </a:endParaRPr>
                    </a:p>
                  </a:txBody>
                  <a:tcPr/>
                </a:tc>
                <a:extLst>
                  <a:ext uri="{0D108BD9-81ED-4DB2-BD59-A6C34878D82A}">
                    <a16:rowId xmlns:a16="http://schemas.microsoft.com/office/drawing/2014/main" xmlns="" val="10003"/>
                  </a:ext>
                </a:extLst>
              </a:tr>
              <a:tr h="447371">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Financial Management</a:t>
                      </a:r>
                      <a:endParaRPr lang="en-ZA" sz="1800" kern="1200" dirty="0">
                        <a:solidFill>
                          <a:schemeClr val="accent6"/>
                        </a:solidFill>
                        <a:latin typeface="+mn-lt"/>
                        <a:ea typeface="+mn-ea"/>
                        <a:cs typeface="+mn-cs"/>
                      </a:endParaRPr>
                    </a:p>
                  </a:txBody>
                  <a:tcPr/>
                </a:tc>
                <a:tc>
                  <a:txBody>
                    <a:bodyPr/>
                    <a:lstStyle/>
                    <a:p>
                      <a:pPr algn="l"/>
                      <a:r>
                        <a:rPr lang="en-ZA" dirty="0" smtClean="0">
                          <a:solidFill>
                            <a:schemeClr val="accent6"/>
                          </a:solidFill>
                        </a:rPr>
                        <a:t>Records Management  Workshop </a:t>
                      </a:r>
                      <a:endParaRPr lang="en-GB" baseline="0" dirty="0" smtClean="0">
                        <a:solidFill>
                          <a:schemeClr val="accent6"/>
                        </a:solidFill>
                      </a:endParaRPr>
                    </a:p>
                  </a:txBody>
                  <a:tcPr/>
                </a:tc>
                <a:extLst>
                  <a:ext uri="{0D108BD9-81ED-4DB2-BD59-A6C34878D82A}">
                    <a16:rowId xmlns:a16="http://schemas.microsoft.com/office/drawing/2014/main" xmlns="" val="10004"/>
                  </a:ext>
                </a:extLst>
              </a:tr>
              <a:tr h="940407">
                <a:tc>
                  <a:txBody>
                    <a:bodyPr/>
                    <a:lstStyle/>
                    <a:p>
                      <a:pPr algn="ctr"/>
                      <a:r>
                        <a:rPr lang="en-ZA" dirty="0" smtClean="0">
                          <a:solidFill>
                            <a:schemeClr val="accent6"/>
                          </a:solidFill>
                        </a:rPr>
                        <a:t>5</a:t>
                      </a:r>
                      <a:endParaRPr lang="en-ZA" dirty="0">
                        <a:solidFill>
                          <a:schemeClr val="accent6"/>
                        </a:solidFill>
                      </a:endParaRPr>
                    </a:p>
                  </a:txBody>
                  <a:tcPr/>
                </a:tc>
                <a:tc>
                  <a:txBody>
                    <a:bodyPr/>
                    <a:lstStyle/>
                    <a:p>
                      <a:pPr algn="l"/>
                      <a:r>
                        <a:rPr lang="en-ZA" dirty="0" smtClean="0">
                          <a:solidFill>
                            <a:schemeClr val="accent6"/>
                          </a:solidFill>
                        </a:rPr>
                        <a:t>Implementation</a:t>
                      </a:r>
                      <a:r>
                        <a:rPr lang="en-ZA" baseline="0" dirty="0" smtClean="0">
                          <a:solidFill>
                            <a:schemeClr val="accent6"/>
                          </a:solidFill>
                        </a:rPr>
                        <a:t> of </a:t>
                      </a:r>
                      <a:r>
                        <a:rPr lang="en-ZA" dirty="0" smtClean="0">
                          <a:solidFill>
                            <a:schemeClr val="accent6"/>
                          </a:solidFill>
                        </a:rPr>
                        <a:t>Cost</a:t>
                      </a:r>
                      <a:r>
                        <a:rPr lang="en-ZA" baseline="0" dirty="0" smtClean="0">
                          <a:solidFill>
                            <a:schemeClr val="accent6"/>
                          </a:solidFill>
                        </a:rPr>
                        <a:t> Containment Measures</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Ensure</a:t>
                      </a:r>
                      <a:r>
                        <a:rPr lang="en-ZA" sz="1800" kern="1200" baseline="0" dirty="0" smtClean="0">
                          <a:solidFill>
                            <a:schemeClr val="accent6"/>
                          </a:solidFill>
                          <a:latin typeface="+mn-lt"/>
                          <a:ea typeface="+mn-ea"/>
                          <a:cs typeface="+mn-cs"/>
                        </a:rPr>
                        <a:t> that the cost of governance are reasonable in relation to the demands for effective service delivery</a:t>
                      </a:r>
                      <a:endParaRPr lang="en-ZA" sz="1800" kern="1200" dirty="0">
                        <a:solidFill>
                          <a:schemeClr val="accent6"/>
                        </a:solidFill>
                        <a:latin typeface="+mn-lt"/>
                        <a:ea typeface="+mn-ea"/>
                        <a:cs typeface="+mn-cs"/>
                      </a:endParaRPr>
                    </a:p>
                  </a:txBody>
                  <a:tcPr/>
                </a:tc>
                <a:extLst>
                  <a:ext uri="{0D108BD9-81ED-4DB2-BD59-A6C34878D82A}">
                    <a16:rowId xmlns:a16="http://schemas.microsoft.com/office/drawing/2014/main" xmlns="" val="10005"/>
                  </a:ext>
                </a:extLst>
              </a:tr>
            </a:tbl>
          </a:graphicData>
        </a:graphic>
      </p:graphicFrame>
      <p:pic>
        <p:nvPicPr>
          <p:cNvPr id="5"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4386" y="2200912"/>
            <a:ext cx="1129868" cy="41408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txBox="1">
            <a:spLocks/>
          </p:cNvSpPr>
          <p:nvPr/>
        </p:nvSpPr>
        <p:spPr>
          <a:xfrm>
            <a:off x="29497" y="1633347"/>
            <a:ext cx="1574055" cy="46091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GOVERNANCE               </a:t>
            </a:r>
            <a:endParaRPr lang="en-ZA" sz="1800" dirty="0"/>
          </a:p>
        </p:txBody>
      </p:sp>
    </p:spTree>
    <p:extLst>
      <p:ext uri="{BB962C8B-B14F-4D97-AF65-F5344CB8AC3E}">
        <p14:creationId xmlns:p14="http://schemas.microsoft.com/office/powerpoint/2010/main" xmlns="" val="3583846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SBP Key Focus Areas_ 11 July 2016 [Read-Only]" id="{756A072A-2630-4E26-A94B-B0BEED7BB4EC}" vid="{AE62CCC5-3FA7-4DAC-8C7B-7225B3C0125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1774</TotalTime>
  <Words>1370</Words>
  <Application>Microsoft Office PowerPoint</Application>
  <PresentationFormat>Custom</PresentationFormat>
  <Paragraphs>277</Paragraphs>
  <Slides>18</Slides>
  <Notes>1</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2_Default Theme</vt:lpstr>
      <vt:lpstr>Slide 1</vt:lpstr>
      <vt:lpstr>PRESENTATION OUTLINE  </vt:lpstr>
      <vt:lpstr>1. Mun Staff = Fully flesh municipal staff responsible for financial management and audit </vt:lpstr>
      <vt:lpstr>6 OVERACHING WEAKNESSES IDENTIFIED BY THE AGSA  (SELF INFLICTED WEAKNESSES)</vt:lpstr>
      <vt:lpstr>KEY FINDINGS 2018/19 AUDIT OUTCOMES </vt:lpstr>
      <vt:lpstr> SALGA MUNICIPAL AUDIT SUPPORT PROGRAMME (MASP) </vt:lpstr>
      <vt:lpstr>                   SALGA SUPPORT PROGRAMME </vt:lpstr>
      <vt:lpstr> SALGA SUPPORT PROGRAMME </vt:lpstr>
      <vt:lpstr>                                      SALGA SUPPORT PROGRAMME </vt:lpstr>
      <vt:lpstr>            SALGA SUPPORT PROGRAMME  </vt:lpstr>
      <vt:lpstr>                                SALGA SUPPORT PROGRAMME </vt:lpstr>
      <vt:lpstr>IMPACT OF SUPPORT PROVIDED</vt:lpstr>
      <vt:lpstr>SUGGESTED  WAY FORWARD </vt:lpstr>
      <vt:lpstr>Suggested Actions for Madibeng </vt:lpstr>
      <vt:lpstr>JOURNEY TOWARDS A BETTER AUDIT OUTCOMES </vt:lpstr>
      <vt:lpstr>SUGGESTED AUDIT APPROACH ADOPTED BY SALGA </vt:lpstr>
      <vt:lpstr>            RECOMMENDATIONS </vt:lpstr>
      <vt:lpstr>Slide 18</vt:lpstr>
    </vt:vector>
  </TitlesOfParts>
  <Company>SALGA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Mthokozisi Zwane</dc:creator>
  <cp:lastModifiedBy>USER</cp:lastModifiedBy>
  <cp:revision>233</cp:revision>
  <dcterms:created xsi:type="dcterms:W3CDTF">2016-05-17T13:07:50Z</dcterms:created>
  <dcterms:modified xsi:type="dcterms:W3CDTF">2020-08-26T04:31:18Z</dcterms:modified>
</cp:coreProperties>
</file>